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67" r:id="rId6"/>
    <p:sldId id="260" r:id="rId7"/>
    <p:sldId id="261" r:id="rId8"/>
    <p:sldId id="262" r:id="rId9"/>
    <p:sldId id="263" r:id="rId10"/>
    <p:sldId id="258" r:id="rId11"/>
    <p:sldId id="265" r:id="rId12"/>
    <p:sldId id="264" r:id="rId13"/>
    <p:sldId id="269" r:id="rId14"/>
    <p:sldId id="25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152" d="100"/>
          <a:sy n="152" d="100"/>
        </p:scale>
        <p:origin x="204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4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7C39-6C6E-479B-BF19-5C306B2E9702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6F07-5553-4C68-98B1-1AC1F5DA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are 10 type of people in the world, those that understand binary and those that don’t.</a:t>
            </a:r>
          </a:p>
        </p:txBody>
      </p:sp>
    </p:spTree>
    <p:extLst>
      <p:ext uri="{BB962C8B-B14F-4D97-AF65-F5344CB8AC3E}">
        <p14:creationId xmlns:p14="http://schemas.microsoft.com/office/powerpoint/2010/main" val="360084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Assembly is a programming language for a processor.</a:t>
            </a:r>
          </a:p>
          <a:p>
            <a:r>
              <a:rPr lang="en-US" dirty="0"/>
              <a:t>Thus for our simple example in previous slide the Assembly might be:</a:t>
            </a:r>
          </a:p>
          <a:p>
            <a:pPr lvl="1"/>
            <a:r>
              <a:rPr lang="en-US" dirty="0"/>
              <a:t>LD R1,3</a:t>
            </a:r>
          </a:p>
          <a:p>
            <a:pPr lvl="1"/>
            <a:r>
              <a:rPr lang="en-US" dirty="0"/>
              <a:t>LD R0,4</a:t>
            </a:r>
          </a:p>
          <a:p>
            <a:pPr lvl="1"/>
            <a:r>
              <a:rPr lang="en-US" dirty="0"/>
              <a:t>ADD R0,R1</a:t>
            </a:r>
          </a:p>
          <a:p>
            <a:r>
              <a:rPr lang="en-US" dirty="0"/>
              <a:t>An assembler will convert these commands to our machine instructions:</a:t>
            </a:r>
          </a:p>
          <a:p>
            <a:pPr lvl="1"/>
            <a:r>
              <a:rPr lang="en-US" dirty="0"/>
              <a:t>0x8001  </a:t>
            </a:r>
          </a:p>
          <a:p>
            <a:pPr lvl="1"/>
            <a:r>
              <a:rPr lang="en-US" dirty="0"/>
              <a:t>0x0003</a:t>
            </a:r>
          </a:p>
          <a:p>
            <a:pPr lvl="1"/>
            <a:r>
              <a:rPr lang="en-US" dirty="0"/>
              <a:t>0x8000</a:t>
            </a:r>
          </a:p>
          <a:p>
            <a:pPr lvl="1"/>
            <a:r>
              <a:rPr lang="en-US" dirty="0"/>
              <a:t>0x0004</a:t>
            </a:r>
          </a:p>
          <a:p>
            <a:pPr lvl="1"/>
            <a:r>
              <a:rPr lang="en-US" dirty="0"/>
              <a:t>0x0110</a:t>
            </a:r>
          </a:p>
        </p:txBody>
      </p:sp>
    </p:spTree>
    <p:extLst>
      <p:ext uri="{BB962C8B-B14F-4D97-AF65-F5344CB8AC3E}">
        <p14:creationId xmlns:p14="http://schemas.microsoft.com/office/powerpoint/2010/main" val="215890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last example we waste a lot of bits with our load, specifically the second 16bits we send we only used 8 bits. </a:t>
            </a:r>
          </a:p>
          <a:p>
            <a:r>
              <a:rPr lang="en-US" dirty="0"/>
              <a:t>So lets make a new load instruction 0x810x which loads 16bits into an even and odd registers. </a:t>
            </a:r>
          </a:p>
          <a:p>
            <a:r>
              <a:rPr lang="en-US" dirty="0"/>
              <a:t>0x8100 0x1234 would load R1 with 0x12 and R0 with 0x34. </a:t>
            </a:r>
          </a:p>
        </p:txBody>
      </p:sp>
    </p:spTree>
    <p:extLst>
      <p:ext uri="{BB962C8B-B14F-4D97-AF65-F5344CB8AC3E}">
        <p14:creationId xmlns:p14="http://schemas.microsoft.com/office/powerpoint/2010/main" val="325310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Code</a:t>
            </a:r>
          </a:p>
          <a:p>
            <a:r>
              <a:rPr lang="en-US" dirty="0"/>
              <a:t>Assembly – one to one size and speed to machine code</a:t>
            </a:r>
          </a:p>
          <a:p>
            <a:r>
              <a:rPr lang="en-US" dirty="0"/>
              <a:t>C programming</a:t>
            </a:r>
          </a:p>
          <a:p>
            <a:r>
              <a:rPr lang="en-US" dirty="0"/>
              <a:t>Compiled languages (C++, </a:t>
            </a:r>
            <a:r>
              <a:rPr lang="en-US" dirty="0" err="1"/>
              <a:t>pascal</a:t>
            </a:r>
            <a:r>
              <a:rPr lang="en-US" dirty="0"/>
              <a:t>, </a:t>
            </a:r>
            <a:r>
              <a:rPr lang="en-US" dirty="0" err="1"/>
              <a:t>fortran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Interpoted</a:t>
            </a:r>
            <a:r>
              <a:rPr lang="en-US" dirty="0"/>
              <a:t> languages (C#, JAVA, Python,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63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Costs and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move higher up in the programming language abstraction level, your development time decreases. </a:t>
            </a:r>
          </a:p>
          <a:p>
            <a:r>
              <a:rPr lang="en-US" dirty="0"/>
              <a:t>As you move higher up in the language your execution speed and code size increases.</a:t>
            </a:r>
          </a:p>
          <a:p>
            <a:r>
              <a:rPr lang="en-US" dirty="0"/>
              <a:t>Note you can write bad code in any language!</a:t>
            </a:r>
          </a:p>
        </p:txBody>
      </p:sp>
    </p:spTree>
    <p:extLst>
      <p:ext uri="{BB962C8B-B14F-4D97-AF65-F5344CB8AC3E}">
        <p14:creationId xmlns:p14="http://schemas.microsoft.com/office/powerpoint/2010/main" val="16756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programming language invented by Dennis Ritchie between 1969 and 1973.</a:t>
            </a:r>
          </a:p>
          <a:p>
            <a:r>
              <a:rPr lang="en-US" dirty="0"/>
              <a:t>Designed to be make assembly programming easier.</a:t>
            </a:r>
          </a:p>
          <a:p>
            <a:r>
              <a:rPr lang="en-US" dirty="0"/>
              <a:t>Usually has 2-4x cost over assembly (size and speed)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to for processor and programmer</a:t>
            </a:r>
          </a:p>
          <a:p>
            <a:r>
              <a:rPr lang="en-US" dirty="0"/>
              <a:t>Easy to learn, only ~33 reserved words</a:t>
            </a:r>
          </a:p>
          <a:p>
            <a:pPr lvl="1"/>
            <a:r>
              <a:rPr lang="en-US" dirty="0"/>
              <a:t>auto else long switch break </a:t>
            </a:r>
            <a:r>
              <a:rPr lang="en-US" dirty="0" err="1"/>
              <a:t>enum</a:t>
            </a:r>
            <a:r>
              <a:rPr lang="en-US" dirty="0"/>
              <a:t> register </a:t>
            </a:r>
            <a:r>
              <a:rPr lang="en-US" dirty="0" err="1"/>
              <a:t>typedef</a:t>
            </a:r>
            <a:r>
              <a:rPr lang="en-US" dirty="0"/>
              <a:t> case extern return union char float short unsigned </a:t>
            </a:r>
            <a:r>
              <a:rPr lang="en-US" dirty="0" err="1"/>
              <a:t>const</a:t>
            </a:r>
            <a:r>
              <a:rPr lang="en-US" dirty="0"/>
              <a:t> for signed void continue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volatile default if static while do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_Packed double</a:t>
            </a:r>
          </a:p>
          <a:p>
            <a:r>
              <a:rPr lang="en-US" dirty="0"/>
              <a:t>Code is more portable than assembly</a:t>
            </a:r>
          </a:p>
        </p:txBody>
      </p:sp>
    </p:spTree>
    <p:extLst>
      <p:ext uri="{BB962C8B-B14F-4D97-AF65-F5344CB8AC3E}">
        <p14:creationId xmlns:p14="http://schemas.microsoft.com/office/powerpoint/2010/main" val="823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Adding our two numbers</a:t>
            </a:r>
          </a:p>
          <a:p>
            <a:pPr marL="0" indent="0">
              <a:buNone/>
            </a:pPr>
            <a:r>
              <a:rPr lang="en-US" b="1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uint8_t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=3;</a:t>
            </a:r>
          </a:p>
          <a:p>
            <a:pPr marL="0" indent="0">
              <a:buNone/>
            </a:pPr>
            <a:r>
              <a:rPr lang="en-US" dirty="0"/>
              <a:t>	j=4;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i+j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6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starts at a function called main()</a:t>
            </a:r>
          </a:p>
          <a:p>
            <a:r>
              <a:rPr lang="en-US" dirty="0"/>
              <a:t>Code executes from top down</a:t>
            </a:r>
          </a:p>
          <a:p>
            <a:r>
              <a:rPr lang="en-US" dirty="0"/>
              <a:t>Expressions evaluated right to left (normally)</a:t>
            </a:r>
          </a:p>
          <a:p>
            <a:r>
              <a:rPr lang="en-US" dirty="0"/>
              <a:t>There are as many exceptions to rules in C as there are rules. </a:t>
            </a:r>
          </a:p>
        </p:txBody>
      </p:sp>
    </p:spTree>
    <p:extLst>
      <p:ext uri="{BB962C8B-B14F-4D97-AF65-F5344CB8AC3E}">
        <p14:creationId xmlns:p14="http://schemas.microsoft.com/office/powerpoint/2010/main" val="211771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with Programming examples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Function calls and return</a:t>
            </a:r>
          </a:p>
          <a:p>
            <a:pPr lvl="1"/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295056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design a basic computer that can do basic operations. </a:t>
            </a:r>
          </a:p>
          <a:p>
            <a:r>
              <a:rPr lang="en-US" dirty="0"/>
              <a:t>Register files</a:t>
            </a:r>
          </a:p>
          <a:p>
            <a:r>
              <a:rPr lang="en-US" dirty="0"/>
              <a:t>Instruction decoder</a:t>
            </a:r>
          </a:p>
          <a:p>
            <a:r>
              <a:rPr lang="en-US" dirty="0"/>
              <a:t>Example instructions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0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67600" cy="175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Computers speak binary which is also known as base 2. Humans normally speak base 10. </a:t>
            </a:r>
          </a:p>
          <a:p>
            <a:r>
              <a:rPr lang="en-US" dirty="0"/>
              <a:t>To count in binary you have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048000"/>
            <a:ext cx="3200400" cy="33067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0000 - 0</a:t>
            </a:r>
          </a:p>
          <a:p>
            <a:pPr lvl="1"/>
            <a:r>
              <a:rPr lang="en-US" dirty="0"/>
              <a:t>0001 – 1</a:t>
            </a:r>
          </a:p>
          <a:p>
            <a:pPr lvl="1"/>
            <a:r>
              <a:rPr lang="en-US" dirty="0"/>
              <a:t>0010  - 2</a:t>
            </a:r>
          </a:p>
          <a:p>
            <a:pPr lvl="1"/>
            <a:r>
              <a:rPr lang="en-US" dirty="0"/>
              <a:t>0011 – 3</a:t>
            </a:r>
          </a:p>
          <a:p>
            <a:pPr lvl="1"/>
            <a:r>
              <a:rPr lang="en-US" dirty="0"/>
              <a:t>0100 – 4</a:t>
            </a:r>
          </a:p>
          <a:p>
            <a:pPr lvl="1"/>
            <a:r>
              <a:rPr lang="en-US" dirty="0"/>
              <a:t>0101 – 5</a:t>
            </a:r>
          </a:p>
          <a:p>
            <a:pPr lvl="1"/>
            <a:r>
              <a:rPr lang="en-US" dirty="0"/>
              <a:t>0110  - 6</a:t>
            </a:r>
          </a:p>
          <a:p>
            <a:pPr lvl="1"/>
            <a:r>
              <a:rPr lang="en-US" dirty="0"/>
              <a:t>0111 - 7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00399"/>
            <a:ext cx="32004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1000 - 8</a:t>
            </a:r>
          </a:p>
          <a:p>
            <a:pPr lvl="1"/>
            <a:r>
              <a:rPr lang="en-US" dirty="0"/>
              <a:t>1001 – 9</a:t>
            </a:r>
          </a:p>
          <a:p>
            <a:pPr lvl="1"/>
            <a:r>
              <a:rPr lang="en-US" dirty="0"/>
              <a:t>1010  - 10 (A)</a:t>
            </a:r>
          </a:p>
          <a:p>
            <a:pPr lvl="1"/>
            <a:r>
              <a:rPr lang="en-US" dirty="0"/>
              <a:t>1011 – 11 (B)</a:t>
            </a:r>
          </a:p>
          <a:p>
            <a:pPr lvl="1"/>
            <a:r>
              <a:rPr lang="en-US" dirty="0"/>
              <a:t>1100 – 12 (C)</a:t>
            </a:r>
          </a:p>
          <a:p>
            <a:pPr lvl="1"/>
            <a:r>
              <a:rPr lang="en-US" dirty="0"/>
              <a:t>1101 – 13 (D)</a:t>
            </a:r>
          </a:p>
          <a:p>
            <a:pPr lvl="1"/>
            <a:r>
              <a:rPr lang="en-US" dirty="0"/>
              <a:t>1110 – 14 (E)</a:t>
            </a:r>
          </a:p>
          <a:p>
            <a:pPr lvl="1"/>
            <a:r>
              <a:rPr lang="en-US" dirty="0"/>
              <a:t>1111 – 15 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7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67600" cy="1752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make binary easier we often count in hex, base 16. </a:t>
            </a:r>
          </a:p>
          <a:p>
            <a:r>
              <a:rPr lang="en-US" dirty="0"/>
              <a:t>To indicate hex number we will prefix with 0x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3048000"/>
            <a:ext cx="3200400" cy="33067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0000 - 0</a:t>
            </a:r>
          </a:p>
          <a:p>
            <a:pPr lvl="1"/>
            <a:r>
              <a:rPr lang="en-US" dirty="0"/>
              <a:t>0001 – 1</a:t>
            </a:r>
          </a:p>
          <a:p>
            <a:pPr lvl="1"/>
            <a:r>
              <a:rPr lang="en-US" dirty="0"/>
              <a:t>0010  - 2</a:t>
            </a:r>
          </a:p>
          <a:p>
            <a:pPr lvl="1"/>
            <a:r>
              <a:rPr lang="en-US" dirty="0"/>
              <a:t>0011 – 3</a:t>
            </a:r>
          </a:p>
          <a:p>
            <a:pPr lvl="1"/>
            <a:r>
              <a:rPr lang="en-US" dirty="0"/>
              <a:t>0100 – 4</a:t>
            </a:r>
          </a:p>
          <a:p>
            <a:pPr lvl="1"/>
            <a:r>
              <a:rPr lang="en-US" dirty="0"/>
              <a:t>0101 – 5</a:t>
            </a:r>
          </a:p>
          <a:p>
            <a:pPr lvl="1"/>
            <a:r>
              <a:rPr lang="en-US" dirty="0"/>
              <a:t>0110  - 6</a:t>
            </a:r>
          </a:p>
          <a:p>
            <a:pPr lvl="1"/>
            <a:r>
              <a:rPr lang="en-US" dirty="0"/>
              <a:t>0111 - 7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343400" y="3200399"/>
            <a:ext cx="3200400" cy="33067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1000 - 8</a:t>
            </a:r>
          </a:p>
          <a:p>
            <a:pPr lvl="1"/>
            <a:r>
              <a:rPr lang="en-US" dirty="0"/>
              <a:t>1001 – 9</a:t>
            </a:r>
          </a:p>
          <a:p>
            <a:pPr lvl="1"/>
            <a:r>
              <a:rPr lang="en-US" dirty="0"/>
              <a:t>1010  - 10 (A)</a:t>
            </a:r>
          </a:p>
          <a:p>
            <a:pPr lvl="1"/>
            <a:r>
              <a:rPr lang="en-US" dirty="0"/>
              <a:t>1011 – 11 (B)</a:t>
            </a:r>
          </a:p>
          <a:p>
            <a:pPr lvl="1"/>
            <a:r>
              <a:rPr lang="en-US" dirty="0"/>
              <a:t>1100 – 12 (C)</a:t>
            </a:r>
          </a:p>
          <a:p>
            <a:pPr lvl="1"/>
            <a:r>
              <a:rPr lang="en-US" dirty="0"/>
              <a:t>1101 – 13 (D)</a:t>
            </a:r>
          </a:p>
          <a:p>
            <a:pPr lvl="1"/>
            <a:r>
              <a:rPr lang="en-US" dirty="0"/>
              <a:t>1110 – 14 (E)</a:t>
            </a:r>
          </a:p>
          <a:p>
            <a:pPr lvl="1"/>
            <a:r>
              <a:rPr lang="en-US" dirty="0"/>
              <a:t>1111 – 15 (F)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0x03 – 3 </a:t>
            </a:r>
          </a:p>
          <a:p>
            <a:r>
              <a:rPr lang="en-US" dirty="0"/>
              <a:t>0x0F -15</a:t>
            </a:r>
          </a:p>
          <a:p>
            <a:r>
              <a:rPr lang="en-US" dirty="0"/>
              <a:t>0x10 – 16</a:t>
            </a:r>
          </a:p>
          <a:p>
            <a:r>
              <a:rPr lang="en-US" dirty="0"/>
              <a:t>Note that each character in hex number is four bits. Thus two digits above make 8 bits.</a:t>
            </a:r>
          </a:p>
        </p:txBody>
      </p:sp>
    </p:spTree>
    <p:extLst>
      <p:ext uri="{BB962C8B-B14F-4D97-AF65-F5344CB8AC3E}">
        <p14:creationId xmlns:p14="http://schemas.microsoft.com/office/powerpoint/2010/main" val="338250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Registers or “register file”  is some memory that the processor can get and store data from. </a:t>
            </a:r>
          </a:p>
          <a:p>
            <a:r>
              <a:rPr lang="en-US" dirty="0"/>
              <a:t>For our processor we will assume we have 16 registers</a:t>
            </a:r>
          </a:p>
          <a:p>
            <a:r>
              <a:rPr lang="en-US" dirty="0"/>
              <a:t>8-bit wide registers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771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29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instruction format is </a:t>
            </a:r>
          </a:p>
          <a:p>
            <a:endParaRPr lang="en-US" dirty="0"/>
          </a:p>
          <a:p>
            <a:r>
              <a:rPr lang="en-US" dirty="0"/>
              <a:t>Since we have 15 registers each source and destination fields are 4 bits each. </a:t>
            </a:r>
          </a:p>
          <a:p>
            <a:r>
              <a:rPr lang="en-US" dirty="0"/>
              <a:t>Thus last two blocks in instruction takes 8bits</a:t>
            </a:r>
          </a:p>
          <a:p>
            <a:r>
              <a:rPr lang="en-US" dirty="0"/>
              <a:t>We will assume the instruction is 16 bit wide</a:t>
            </a:r>
          </a:p>
          <a:p>
            <a:r>
              <a:rPr lang="en-US" dirty="0"/>
              <a:t>This leaves 8 bits for operation, hence we can have 256 instructions on our processor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209800"/>
            <a:ext cx="2176462" cy="46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77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NOP – no operation 0x0000 or 0xFFFF (why?)</a:t>
            </a:r>
          </a:p>
          <a:p>
            <a:r>
              <a:rPr lang="en-US" dirty="0"/>
              <a:t>Add – 0x01xx</a:t>
            </a:r>
          </a:p>
          <a:p>
            <a:pPr lvl="1"/>
            <a:r>
              <a:rPr lang="en-US" dirty="0"/>
              <a:t>So lets say you want to add value in R0 to R1 and store results back in R0.  Then your instruction to do this would be 0x0110</a:t>
            </a:r>
          </a:p>
          <a:p>
            <a:r>
              <a:rPr lang="en-US" dirty="0"/>
              <a:t>LOAD Immediate – 0x800x then we will assume the next 16 bits contain the data to load.  So to load 3 into R1 we would send computer two 16 bit numbers: 0x8001 0x0003.</a:t>
            </a:r>
          </a:p>
        </p:txBody>
      </p:sp>
    </p:spTree>
    <p:extLst>
      <p:ext uri="{BB962C8B-B14F-4D97-AF65-F5344CB8AC3E}">
        <p14:creationId xmlns:p14="http://schemas.microsoft.com/office/powerpoint/2010/main" val="647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 R1 with 3</a:t>
            </a:r>
          </a:p>
          <a:p>
            <a:pPr lvl="1"/>
            <a:r>
              <a:rPr lang="en-US" dirty="0"/>
              <a:t>0x8001 </a:t>
            </a:r>
          </a:p>
          <a:p>
            <a:pPr lvl="1"/>
            <a:r>
              <a:rPr lang="en-US" dirty="0"/>
              <a:t>0x0003</a:t>
            </a:r>
          </a:p>
          <a:p>
            <a:r>
              <a:rPr lang="en-US" dirty="0"/>
              <a:t>Load R0 with 4</a:t>
            </a:r>
          </a:p>
          <a:p>
            <a:pPr lvl="1"/>
            <a:r>
              <a:rPr lang="en-US" dirty="0"/>
              <a:t>0x8000</a:t>
            </a:r>
          </a:p>
          <a:p>
            <a:pPr lvl="1"/>
            <a:r>
              <a:rPr lang="en-US" dirty="0"/>
              <a:t>0x0004</a:t>
            </a:r>
          </a:p>
          <a:p>
            <a:r>
              <a:rPr lang="en-US" dirty="0"/>
              <a:t>Add R0 to R1 and store in R0</a:t>
            </a:r>
          </a:p>
          <a:p>
            <a:pPr lvl="1"/>
            <a:r>
              <a:rPr lang="en-US" dirty="0"/>
              <a:t>0x0110 </a:t>
            </a:r>
          </a:p>
          <a:p>
            <a:r>
              <a:rPr lang="en-US" dirty="0"/>
              <a:t>Now R0 contains 7 </a:t>
            </a:r>
          </a:p>
        </p:txBody>
      </p:sp>
    </p:spTree>
    <p:extLst>
      <p:ext uri="{BB962C8B-B14F-4D97-AF65-F5344CB8AC3E}">
        <p14:creationId xmlns:p14="http://schemas.microsoft.com/office/powerpoint/2010/main" val="30265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824</Words>
  <Application>Microsoft Office PowerPoint</Application>
  <PresentationFormat>On-screen Show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Introduction to C programming</vt:lpstr>
      <vt:lpstr>A Basic Computer</vt:lpstr>
      <vt:lpstr>Binary and Hex</vt:lpstr>
      <vt:lpstr>Binary and Hex</vt:lpstr>
      <vt:lpstr>Hex Examples</vt:lpstr>
      <vt:lpstr>Registers</vt:lpstr>
      <vt:lpstr>Instructions</vt:lpstr>
      <vt:lpstr>Instructions example</vt:lpstr>
      <vt:lpstr>A Simple program</vt:lpstr>
      <vt:lpstr>Assembly</vt:lpstr>
      <vt:lpstr>New Instructions</vt:lpstr>
      <vt:lpstr>Programming Language Levels</vt:lpstr>
      <vt:lpstr>Language Costs and Benifits</vt:lpstr>
      <vt:lpstr>What is C</vt:lpstr>
      <vt:lpstr>Why C</vt:lpstr>
      <vt:lpstr>C Example</vt:lpstr>
      <vt:lpstr>Programming </vt:lpstr>
      <vt:lpstr>Programming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programming</dc:title>
  <dc:creator>trampas</dc:creator>
  <cp:lastModifiedBy>Trampas Stern</cp:lastModifiedBy>
  <cp:revision>10</cp:revision>
  <dcterms:created xsi:type="dcterms:W3CDTF">2012-10-13T15:22:30Z</dcterms:created>
  <dcterms:modified xsi:type="dcterms:W3CDTF">2025-01-15T01:53:12Z</dcterms:modified>
</cp:coreProperties>
</file>