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75" r:id="rId12"/>
    <p:sldId id="276" r:id="rId13"/>
    <p:sldId id="269" r:id="rId14"/>
    <p:sldId id="278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93" d="100"/>
          <a:sy n="93" d="100"/>
        </p:scale>
        <p:origin x="91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42B6-6663-41A6-A428-1401FD4DA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FD195-CE40-41DE-9E1C-236F59299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33ECF-8299-449B-BD9C-816D9B92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09E9-9EE5-4170-A949-C4EE2F568CA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73EFC-9FE1-4485-AD40-B5B0422A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B2306-D68A-46BA-9A91-59B88509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F940-C855-4843-93BC-4AB4B9AB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4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D945-C66B-41F5-8224-722BB2DF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AA02C-639C-427E-A295-09E41CE8A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E69EF-5C49-4843-B3AE-FCE5080B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09E9-9EE5-4170-A949-C4EE2F568CA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D309B-8938-494B-A682-66DB0DF2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5A81B-3E0A-4F0D-9D62-77716A3D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F940-C855-4843-93BC-4AB4B9AB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5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5A4EC-A6A0-4CDC-B98E-EEC6ED5D6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ED19C-3C25-4A0F-9E9B-D90ED5F37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E338D-0CC3-471F-A34B-9C540404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09E9-9EE5-4170-A949-C4EE2F568CA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6F043-3E11-4E2A-979A-AD7C474D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44A2E-F208-4BF7-AE7D-B8F64AA6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F940-C855-4843-93BC-4AB4B9AB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0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FFC5-0F7A-4F9B-82FE-9387C217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D0CD-724D-453D-9C2F-E0EFB0267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C4945-5DBB-4356-AF25-842F11EB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09E9-9EE5-4170-A949-C4EE2F568CA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B5DAA-F022-493C-8C57-018755DF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B74DE-30C4-4143-A007-8514EE90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F940-C855-4843-93BC-4AB4B9AB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6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0C9F-FB46-4C4A-B169-D80515B2C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E5239-1F0C-4AF3-9C9D-658CFE6F5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59F54-D620-4F80-9B47-DDE5878E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09E9-9EE5-4170-A949-C4EE2F568CA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CDF78-32D3-45C3-B880-F0794BCB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39F24-43DB-455A-95E4-149BC621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F940-C855-4843-93BC-4AB4B9AB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0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27730-65D1-429F-8F25-655C49C8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79995-45D1-4B37-88CF-F792269F0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6A561-434E-419D-B999-5BD61A206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D75F2-D62A-44AA-B8A6-D0437E11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09E9-9EE5-4170-A949-C4EE2F568CA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5650D-AE7C-44F8-917C-A6FCF311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02CA2-B5A8-4D3C-8EBA-E3D18922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F940-C855-4843-93BC-4AB4B9AB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0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57FE-7AE9-4717-9F50-5D769311D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CB9A7-C57E-40C7-94E7-04C06F998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137FE-1BCE-4CF4-A893-F11CD5692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CB3F0-9ADC-4970-AA64-DB5121557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A80FD-22E9-4050-934B-E40EF786E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65CA6-E37F-411A-9344-278C4370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09E9-9EE5-4170-A949-C4EE2F568CA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1DD5-47A8-4D41-9974-5259E03D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A6A297-DAA8-4CD0-8B4A-723C384C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F940-C855-4843-93BC-4AB4B9AB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594A-B1E7-4133-B27C-D1F3BA80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8C348-5049-443D-A357-8DEAE4EE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09E9-9EE5-4170-A949-C4EE2F568CA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6004B-6657-44D8-92A7-1512FE6B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2190E-BE6D-4D07-BD88-60C1DD0F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F940-C855-4843-93BC-4AB4B9AB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EDBE4-AD73-4A18-95CC-6CF38901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09E9-9EE5-4170-A949-C4EE2F568CA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FA85A-E17E-493E-BBF0-6D2461CF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9657C-A4F6-4D92-9C92-1369457C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F940-C855-4843-93BC-4AB4B9AB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7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F0AF-FBAD-4066-946E-D041F69A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9426F-7409-48C8-8021-EAE17E930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72F1B-699D-4DB3-8157-D3789B896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840F4-00A7-462B-9C16-D81615D3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09E9-9EE5-4170-A949-C4EE2F568CA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732A4-DA7E-4F3F-A2C5-DDAE47B8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AA59B-3784-41B6-B6F5-5C84EAE4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F940-C855-4843-93BC-4AB4B9AB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1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2097-FE41-48AD-832E-ED510DD9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E03A8-5CCC-4C46-83CB-03C5BD6F5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5774B-4016-404A-9B54-941AE67FE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41E3C-05E7-4329-B7EB-AA5F63F5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09E9-9EE5-4170-A949-C4EE2F568CA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7AECE-23C1-4D51-A8CA-4EB648BF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69761-199F-4467-8F05-545A18C3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F940-C855-4843-93BC-4AB4B9AB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8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B43CC-527A-415E-B5E9-886E657A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52ADD-001C-4C5A-A6EF-0FFC10B6C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564B4-0FFE-4102-AC71-6DB93D13C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509E9-9EE5-4170-A949-C4EE2F568CA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3EDE0-625C-4C33-861B-66D001145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E0987-3E5B-4C38-B7B1-711BF0281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2F940-C855-4843-93BC-4AB4B9AB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6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18_(C_standard_revision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onlinedocs/cp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072F-4D4A-4D13-A1FE-1B269BEF2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Embedded Class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79290-B28C-4D12-9879-37192EF58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Compiler Tool Chain</a:t>
            </a:r>
          </a:p>
        </p:txBody>
      </p:sp>
    </p:spTree>
    <p:extLst>
      <p:ext uri="{BB962C8B-B14F-4D97-AF65-F5344CB8AC3E}">
        <p14:creationId xmlns:p14="http://schemas.microsoft.com/office/powerpoint/2010/main" val="91474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0F5D-B6A0-4BE2-85D1-2B2DA38A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59423-79C0-4A4D-8044-F8E831B28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6760" cy="4351338"/>
          </a:xfrm>
        </p:spPr>
        <p:txBody>
          <a:bodyPr/>
          <a:lstStyle/>
          <a:p>
            <a:r>
              <a:rPr lang="en-US" dirty="0"/>
              <a:t>Linker takes object files and plays </a:t>
            </a:r>
            <a:r>
              <a:rPr lang="en-US" dirty="0" err="1"/>
              <a:t>tetris</a:t>
            </a:r>
            <a:r>
              <a:rPr lang="en-US" dirty="0"/>
              <a:t> to get code into fixed memory locations</a:t>
            </a:r>
          </a:p>
          <a:p>
            <a:r>
              <a:rPr lang="en-US" dirty="0"/>
              <a:t>Linker Script/File tells Linker what memory sections to use</a:t>
            </a:r>
          </a:p>
          <a:p>
            <a:r>
              <a:rPr lang="en-US" dirty="0"/>
              <a:t>Map and Listing file are text file telling you where things are.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A807A-E50E-4E1C-AD7C-80DE36D218DB}"/>
              </a:ext>
            </a:extLst>
          </p:cNvPr>
          <p:cNvSpPr/>
          <p:nvPr/>
        </p:nvSpPr>
        <p:spPr>
          <a:xfrm>
            <a:off x="6773375" y="347447"/>
            <a:ext cx="2079585" cy="564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0BFDEF6-6782-476B-9FC2-DF80A6AAD895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7706871" y="1018059"/>
            <a:ext cx="222755" cy="10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E3F5059-A59D-48F4-987B-CA8C7924B31A}"/>
              </a:ext>
            </a:extLst>
          </p:cNvPr>
          <p:cNvSpPr/>
          <p:nvPr/>
        </p:nvSpPr>
        <p:spPr>
          <a:xfrm>
            <a:off x="9486161" y="310297"/>
            <a:ext cx="1452369" cy="6387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 Script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4B05939-3BC3-4FA9-BC25-8EAC0A9B564D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rot="10800000">
            <a:off x="8852961" y="629605"/>
            <a:ext cx="633201" cy="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4435B50-2716-480B-899E-C544D0E42DDD}"/>
              </a:ext>
            </a:extLst>
          </p:cNvPr>
          <p:cNvSpPr/>
          <p:nvPr/>
        </p:nvSpPr>
        <p:spPr>
          <a:xfrm>
            <a:off x="6779725" y="1126373"/>
            <a:ext cx="2079585" cy="5643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A36B75-EFAE-47D0-BF0F-45AF40B02D5E}"/>
              </a:ext>
            </a:extLst>
          </p:cNvPr>
          <p:cNvSpPr/>
          <p:nvPr/>
        </p:nvSpPr>
        <p:spPr>
          <a:xfrm>
            <a:off x="4366451" y="231773"/>
            <a:ext cx="1895638" cy="8015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file</a:t>
            </a:r>
          </a:p>
          <a:p>
            <a:pPr algn="ctr"/>
            <a:r>
              <a:rPr lang="en-US" dirty="0"/>
              <a:t>Listing file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4B9CF8D-3C84-4B83-912A-719DD272019F}"/>
              </a:ext>
            </a:extLst>
          </p:cNvPr>
          <p:cNvCxnSpPr>
            <a:stCxn id="5" idx="1"/>
            <a:endCxn id="10" idx="3"/>
          </p:cNvCxnSpPr>
          <p:nvPr/>
        </p:nvCxnSpPr>
        <p:spPr>
          <a:xfrm rot="10800000" flipV="1">
            <a:off x="6262089" y="629604"/>
            <a:ext cx="511286" cy="2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3765DB1-DB34-4651-BFBF-36FBE4AFC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077" y="2105819"/>
            <a:ext cx="61055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4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3A97-DB71-463E-916C-60771877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Linker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9DA4D-40B6-4B47-8A70-8AB4E64FC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2660" cy="4351338"/>
          </a:xfrm>
        </p:spPr>
        <p:txBody>
          <a:bodyPr/>
          <a:lstStyle/>
          <a:p>
            <a:r>
              <a:rPr lang="en-US" dirty="0"/>
              <a:t>‘SECTIONS’ is a key word to define the memory sections</a:t>
            </a:r>
          </a:p>
          <a:p>
            <a:r>
              <a:rPr lang="en-US" dirty="0"/>
              <a:t>‘.’ is the location counter </a:t>
            </a:r>
          </a:p>
          <a:p>
            <a:r>
              <a:rPr lang="en-US" dirty="0"/>
              <a:t> text section is constant data, including code and constants.</a:t>
            </a:r>
          </a:p>
          <a:p>
            <a:r>
              <a:rPr lang="en-US" dirty="0"/>
              <a:t>data is initialization data for variables</a:t>
            </a:r>
          </a:p>
          <a:p>
            <a:r>
              <a:rPr lang="en-US" dirty="0" err="1"/>
              <a:t>bss</a:t>
            </a:r>
            <a:r>
              <a:rPr lang="en-US" dirty="0"/>
              <a:t> (block start by symbol) is uninitialized data  (think ‘better save space’ for variables)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A8A4702-ED38-4D17-8177-B8A8DA24C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0100" y="1348269"/>
            <a:ext cx="324612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SECTIONS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 = 0x10000;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.text : { *(.text)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. = 0x8000000;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.data : { *(.data)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: { *(.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6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AA19-6DE5-4ED4-A815-E9C7E532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2 linker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FB206-C17D-4D20-A83F-9279793BD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through linker script from class 2</a:t>
            </a:r>
          </a:p>
          <a:p>
            <a:r>
              <a:rPr lang="en-US" dirty="0"/>
              <a:t>Go through map file</a:t>
            </a:r>
          </a:p>
          <a:p>
            <a:r>
              <a:rPr lang="en-US" dirty="0"/>
              <a:t>Go through listing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38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E7A9-67E0-4FA2-B959-14346D8D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CDE3E-BF1E-4A03-B7D7-113F41FDD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Read/watch tutorial on </a:t>
            </a:r>
            <a:r>
              <a:rPr lang="en-US" dirty="0" err="1"/>
              <a:t>Makefiles</a:t>
            </a:r>
            <a:endParaRPr lang="en-US" dirty="0"/>
          </a:p>
          <a:p>
            <a:r>
              <a:rPr lang="en-US" dirty="0"/>
              <a:t>Read about the command line options for GCC</a:t>
            </a:r>
          </a:p>
          <a:p>
            <a:pPr lvl="1"/>
            <a:r>
              <a:rPr lang="en-US" dirty="0"/>
              <a:t>What option do you enable in GCC to warn about variable assignments in if statements?</a:t>
            </a:r>
          </a:p>
          <a:p>
            <a:r>
              <a:rPr lang="en-US" dirty="0"/>
              <a:t>Go through a C programming language tutorial online</a:t>
            </a:r>
          </a:p>
          <a:p>
            <a:r>
              <a:rPr lang="en-US" dirty="0"/>
              <a:t>Build the class #2 example on the command line, without using eclipse</a:t>
            </a:r>
          </a:p>
          <a:p>
            <a:r>
              <a:rPr lang="en-US" dirty="0"/>
              <a:t>Extra Credit: Write a </a:t>
            </a:r>
            <a:r>
              <a:rPr lang="en-US" dirty="0" err="1"/>
              <a:t>makefile</a:t>
            </a:r>
            <a:r>
              <a:rPr lang="en-US" dirty="0"/>
              <a:t> by hand for the class #2 example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15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EBCA-E574-4493-ABB8-30C1EC0B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5FE77-AE2B-49DC-B489-3B6812F32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 debated on making this class fun, decided not to. </a:t>
            </a:r>
          </a:p>
          <a:p>
            <a:pPr lvl="1"/>
            <a:r>
              <a:rPr lang="en-US" dirty="0"/>
              <a:t>Getting something working quickly is a good high but provides frustration long term. </a:t>
            </a:r>
          </a:p>
          <a:p>
            <a:pPr lvl="1"/>
            <a:r>
              <a:rPr lang="en-US" dirty="0"/>
              <a:t>The fun will come when you have real confidence, and debate on philosophical issues not on the mechanics (compiler, linker, build tools). </a:t>
            </a:r>
          </a:p>
          <a:p>
            <a:r>
              <a:rPr lang="en-US" dirty="0"/>
              <a:t>Teaching C programming language is hard, and time consuming. </a:t>
            </a:r>
          </a:p>
          <a:p>
            <a:pPr lvl="1"/>
            <a:r>
              <a:rPr lang="en-US" dirty="0"/>
              <a:t>I expect everyone to watch some tutorials online and teach themselves </a:t>
            </a:r>
          </a:p>
          <a:p>
            <a:pPr lvl="1"/>
            <a:r>
              <a:rPr lang="en-US" dirty="0"/>
              <a:t>As we do examples and if you have questions I will answer them</a:t>
            </a:r>
          </a:p>
          <a:p>
            <a:pPr lvl="1"/>
            <a:r>
              <a:rPr lang="en-US" dirty="0"/>
              <a:t>Toward end of classes we will do a class on C and learn some of the pitfalls</a:t>
            </a:r>
          </a:p>
          <a:p>
            <a:r>
              <a:rPr lang="en-US" dirty="0"/>
              <a:t>The mechanics (compiler, linker, IDE, debugger) is where most people have the most initial problems. </a:t>
            </a:r>
          </a:p>
          <a:p>
            <a:pPr lvl="1"/>
            <a:r>
              <a:rPr lang="en-US" dirty="0"/>
              <a:t>IDEs make this problem much </a:t>
            </a:r>
            <a:r>
              <a:rPr lang="en-US" dirty="0" err="1"/>
              <a:t>much</a:t>
            </a:r>
            <a:r>
              <a:rPr lang="en-US" dirty="0"/>
              <a:t> worse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37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7A9D-8EAA-4BF9-93CE-EEA7927E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Few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2F46B-3CAC-4E41-A0DE-2498C1177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006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Make and </a:t>
            </a:r>
            <a:r>
              <a:rPr lang="en-US" dirty="0" err="1"/>
              <a:t>Makefiles</a:t>
            </a:r>
            <a:endParaRPr lang="en-US" dirty="0"/>
          </a:p>
          <a:p>
            <a:pPr lvl="1"/>
            <a:r>
              <a:rPr lang="en-US" dirty="0"/>
              <a:t>This will be a whole class about make files</a:t>
            </a:r>
          </a:p>
          <a:p>
            <a:r>
              <a:rPr lang="en-US" dirty="0"/>
              <a:t>Grokking Code</a:t>
            </a:r>
          </a:p>
          <a:p>
            <a:pPr lvl="1"/>
            <a:r>
              <a:rPr lang="en-US" dirty="0"/>
              <a:t>Lets learn how to understand someone else code</a:t>
            </a:r>
          </a:p>
          <a:p>
            <a:pPr lvl="1"/>
            <a:r>
              <a:rPr lang="en-US" dirty="0"/>
              <a:t>Walk through an example and say what is good and bad and why. </a:t>
            </a:r>
          </a:p>
          <a:p>
            <a:r>
              <a:rPr lang="en-US" dirty="0"/>
              <a:t>Peripheral Driver Writing</a:t>
            </a:r>
          </a:p>
          <a:p>
            <a:pPr lvl="1"/>
            <a:r>
              <a:rPr lang="en-US" dirty="0"/>
              <a:t>We will create an example that writes to UART</a:t>
            </a:r>
          </a:p>
          <a:p>
            <a:pPr lvl="1"/>
            <a:r>
              <a:rPr lang="en-US" dirty="0"/>
              <a:t>We will read datasheet and figure out how to make it work step by step. </a:t>
            </a:r>
          </a:p>
          <a:p>
            <a:r>
              <a:rPr lang="en-US" dirty="0"/>
              <a:t>Embedded Philosophy </a:t>
            </a:r>
          </a:p>
          <a:p>
            <a:pPr lvl="1"/>
            <a:r>
              <a:rPr lang="en-US" dirty="0"/>
              <a:t>Error reporting, debugging and logging</a:t>
            </a:r>
          </a:p>
          <a:p>
            <a:pPr lvl="1"/>
            <a:r>
              <a:rPr lang="en-US" dirty="0"/>
              <a:t>Test Driven Development</a:t>
            </a:r>
          </a:p>
          <a:p>
            <a:pPr lvl="1"/>
            <a:r>
              <a:rPr lang="en-US" dirty="0"/>
              <a:t>Continuous Integration </a:t>
            </a:r>
          </a:p>
          <a:p>
            <a:pPr lvl="1"/>
            <a:r>
              <a:rPr lang="en-US" dirty="0"/>
              <a:t>Version control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1EB5F5-FE2B-4A51-89F0-C89DB3338B77}"/>
              </a:ext>
            </a:extLst>
          </p:cNvPr>
          <p:cNvSpPr txBox="1">
            <a:spLocks/>
          </p:cNvSpPr>
          <p:nvPr/>
        </p:nvSpPr>
        <p:spPr>
          <a:xfrm>
            <a:off x="5661660" y="1932305"/>
            <a:ext cx="42900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Embedded Pitfalls</a:t>
            </a:r>
          </a:p>
          <a:p>
            <a:pPr lvl="1"/>
            <a:r>
              <a:rPr lang="en-US" dirty="0"/>
              <a:t>Heap and Malloc</a:t>
            </a:r>
          </a:p>
          <a:p>
            <a:pPr lvl="1"/>
            <a:r>
              <a:rPr lang="en-US" dirty="0"/>
              <a:t>Race Conditions</a:t>
            </a:r>
          </a:p>
          <a:p>
            <a:pPr lvl="1"/>
            <a:r>
              <a:rPr lang="en-US" dirty="0"/>
              <a:t>Stack faults</a:t>
            </a:r>
          </a:p>
          <a:p>
            <a:pPr lvl="1"/>
            <a:r>
              <a:rPr lang="en-US" dirty="0"/>
              <a:t>Watch Dog timers</a:t>
            </a:r>
          </a:p>
          <a:p>
            <a:r>
              <a:rPr lang="en-US" dirty="0"/>
              <a:t>Mutex and Threads</a:t>
            </a:r>
          </a:p>
          <a:p>
            <a:pPr lvl="1"/>
            <a:r>
              <a:rPr lang="en-US" dirty="0"/>
              <a:t>We will demonstrate race conditions</a:t>
            </a:r>
          </a:p>
          <a:p>
            <a:pPr lvl="1"/>
            <a:r>
              <a:rPr lang="en-US" dirty="0"/>
              <a:t>We will write mutex/semaphores </a:t>
            </a:r>
          </a:p>
          <a:p>
            <a:r>
              <a:rPr lang="en-US" dirty="0"/>
              <a:t>Bootloader</a:t>
            </a:r>
          </a:p>
          <a:p>
            <a:pPr lvl="1"/>
            <a:r>
              <a:rPr lang="en-US" dirty="0"/>
              <a:t>We will make a bootloader for your board </a:t>
            </a:r>
          </a:p>
          <a:p>
            <a:r>
              <a:rPr lang="en-US" dirty="0"/>
              <a:t>C verse C++</a:t>
            </a:r>
          </a:p>
          <a:p>
            <a:pPr lvl="1"/>
            <a:r>
              <a:rPr lang="en-US" dirty="0"/>
              <a:t>We will write the UART driver as C++ class</a:t>
            </a:r>
          </a:p>
          <a:p>
            <a:r>
              <a:rPr lang="en-US" dirty="0"/>
              <a:t>RTOS Concepts</a:t>
            </a:r>
          </a:p>
          <a:p>
            <a:pPr lvl="1"/>
            <a:r>
              <a:rPr lang="en-US" dirty="0"/>
              <a:t>Tasks</a:t>
            </a:r>
          </a:p>
          <a:p>
            <a:pPr lvl="1"/>
            <a:r>
              <a:rPr lang="en-US" dirty="0"/>
              <a:t>Kernel </a:t>
            </a:r>
          </a:p>
          <a:p>
            <a:pPr lvl="1"/>
            <a:r>
              <a:rPr lang="en-US" dirty="0"/>
              <a:t>MSP/PSP</a:t>
            </a:r>
          </a:p>
          <a:p>
            <a:r>
              <a:rPr lang="en-US" dirty="0"/>
              <a:t>RTOS implementation</a:t>
            </a:r>
          </a:p>
          <a:p>
            <a:pPr lvl="1"/>
            <a:r>
              <a:rPr lang="en-US" dirty="0"/>
              <a:t>We will roll our own RTOS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2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E74E-24EC-4167-A868-D218324F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2B2EB-8334-4224-82BF-7B1D73138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 Programming Language Background</a:t>
            </a:r>
          </a:p>
          <a:p>
            <a:r>
              <a:rPr lang="en-US" dirty="0"/>
              <a:t>Know your tools</a:t>
            </a:r>
          </a:p>
          <a:p>
            <a:pPr lvl="1"/>
            <a:r>
              <a:rPr lang="en-US" dirty="0"/>
              <a:t>Focus on knowing how to use tools</a:t>
            </a:r>
          </a:p>
          <a:p>
            <a:r>
              <a:rPr lang="en-US" dirty="0"/>
              <a:t>Compiler Tool Chain</a:t>
            </a:r>
          </a:p>
          <a:p>
            <a:pPr lvl="1"/>
            <a:r>
              <a:rPr lang="en-US" dirty="0"/>
              <a:t>Preprocessor</a:t>
            </a:r>
          </a:p>
          <a:p>
            <a:pPr lvl="1"/>
            <a:r>
              <a:rPr lang="en-US" dirty="0"/>
              <a:t>Compilers</a:t>
            </a:r>
          </a:p>
          <a:p>
            <a:pPr lvl="1"/>
            <a:r>
              <a:rPr lang="en-US" dirty="0"/>
              <a:t>Linker</a:t>
            </a:r>
          </a:p>
          <a:p>
            <a:pPr lvl="1"/>
            <a:r>
              <a:rPr lang="en-US" dirty="0"/>
              <a:t>Make and </a:t>
            </a:r>
            <a:r>
              <a:rPr lang="en-US" dirty="0" err="1"/>
              <a:t>makefiles</a:t>
            </a:r>
            <a:endParaRPr lang="en-US" dirty="0"/>
          </a:p>
          <a:p>
            <a:r>
              <a:rPr lang="en-US" dirty="0"/>
              <a:t>Eclipse</a:t>
            </a:r>
          </a:p>
          <a:p>
            <a:pPr lvl="1"/>
            <a:r>
              <a:rPr lang="en-US" dirty="0"/>
              <a:t>Where are tool chain settings</a:t>
            </a:r>
          </a:p>
          <a:p>
            <a:pPr lvl="1"/>
            <a:r>
              <a:rPr lang="en-US" dirty="0"/>
              <a:t>Build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1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9A6D-E276-49FF-9B1B-06CCFA3C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Programming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11E2-B9F8-4252-8836-058D9235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by Dennis Ritchie in 1972</a:t>
            </a:r>
          </a:p>
          <a:p>
            <a:r>
              <a:rPr lang="en-US" dirty="0"/>
              <a:t>C was invented to write an operating system called UNIX.</a:t>
            </a:r>
          </a:p>
          <a:p>
            <a:r>
              <a:rPr lang="en-US" dirty="0"/>
              <a:t>C is a successor of B language which was introduced around 1970</a:t>
            </a:r>
          </a:p>
          <a:p>
            <a:r>
              <a:rPr lang="en-US" dirty="0"/>
              <a:t>The language was formalized in 1988 by the American National Standard Institute (ANSI).</a:t>
            </a:r>
          </a:p>
          <a:p>
            <a:r>
              <a:rPr lang="en-US" dirty="0"/>
              <a:t>By 1973 UNIX OS almost totally written in C.</a:t>
            </a:r>
          </a:p>
          <a:p>
            <a:r>
              <a:rPr lang="en-US" dirty="0"/>
              <a:t>Today C is the most widely used System Programming Language.</a:t>
            </a:r>
          </a:p>
          <a:p>
            <a:r>
              <a:rPr lang="en-US" dirty="0"/>
              <a:t>C standard is always changing, C18 is latest, C2x is coming</a:t>
            </a:r>
          </a:p>
          <a:p>
            <a:pPr lvl="1"/>
            <a:r>
              <a:rPr lang="en-US" dirty="0">
                <a:hlinkClick r:id="rId2"/>
              </a:rPr>
              <a:t>https://en.wikipedia.org/wiki/C18_(C_standard_revision)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8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7F49-D5DB-4E5F-8957-B6BA884A5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Tools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7D772-006D-4009-A904-C4AF10936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93229" cy="4351338"/>
          </a:xfrm>
        </p:spPr>
        <p:txBody>
          <a:bodyPr/>
          <a:lstStyle/>
          <a:p>
            <a:r>
              <a:rPr lang="en-US" dirty="0"/>
              <a:t>We are going to focus today on tools</a:t>
            </a:r>
          </a:p>
          <a:p>
            <a:r>
              <a:rPr lang="en-US" dirty="0"/>
              <a:t>C syntax is something you can learn from book, or </a:t>
            </a:r>
            <a:r>
              <a:rPr lang="en-US" dirty="0" err="1"/>
              <a:t>youtube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will have advance class later on C issues and problems</a:t>
            </a:r>
          </a:p>
          <a:p>
            <a:r>
              <a:rPr lang="en-US" dirty="0"/>
              <a:t>Every C/C++ program follow as defined path through some tools to create machine code.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56BF8D-5F59-45AC-85B0-42A8EB21E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160" y="1926344"/>
            <a:ext cx="5069840" cy="4806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E88F90-379D-49B8-9BE5-65964C3D1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765" y="198791"/>
            <a:ext cx="2343150" cy="1609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03539B-8F5F-4013-B8B6-F1B362AC50DE}"/>
              </a:ext>
            </a:extLst>
          </p:cNvPr>
          <p:cNvSpPr txBox="1"/>
          <p:nvPr/>
        </p:nvSpPr>
        <p:spPr>
          <a:xfrm>
            <a:off x="7933038" y="780106"/>
            <a:ext cx="203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you build a house?</a:t>
            </a:r>
          </a:p>
        </p:txBody>
      </p:sp>
    </p:spTree>
    <p:extLst>
      <p:ext uri="{BB962C8B-B14F-4D97-AF65-F5344CB8AC3E}">
        <p14:creationId xmlns:p14="http://schemas.microsoft.com/office/powerpoint/2010/main" val="235317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7ECA732-3939-4F60-B3C0-83FC06931955}"/>
              </a:ext>
            </a:extLst>
          </p:cNvPr>
          <p:cNvSpPr/>
          <p:nvPr/>
        </p:nvSpPr>
        <p:spPr>
          <a:xfrm>
            <a:off x="4776598" y="1346050"/>
            <a:ext cx="6969760" cy="232589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3ADB6-C562-43F3-ACE5-4DCFDEBF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6070BF-6A7F-44A8-9175-B1341A244790}"/>
              </a:ext>
            </a:extLst>
          </p:cNvPr>
          <p:cNvSpPr/>
          <p:nvPr/>
        </p:nvSpPr>
        <p:spPr>
          <a:xfrm>
            <a:off x="7215333" y="2150962"/>
            <a:ext cx="2079585" cy="47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FC02B8-3D52-43CF-AA30-583004E58A9B}"/>
              </a:ext>
            </a:extLst>
          </p:cNvPr>
          <p:cNvSpPr/>
          <p:nvPr/>
        </p:nvSpPr>
        <p:spPr>
          <a:xfrm>
            <a:off x="5537128" y="2894842"/>
            <a:ext cx="1541362" cy="599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597858-4E50-4EB8-8EF4-BE1704AF1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29" y="2022394"/>
            <a:ext cx="3832700" cy="4351338"/>
          </a:xfrm>
        </p:spPr>
        <p:txBody>
          <a:bodyPr/>
          <a:lstStyle/>
          <a:p>
            <a:r>
              <a:rPr lang="en-US" dirty="0"/>
              <a:t>Green is your input</a:t>
            </a:r>
          </a:p>
          <a:p>
            <a:r>
              <a:rPr lang="en-US" dirty="0"/>
              <a:t>Orange is output files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1A70B0-77B4-4F3F-AFE5-F5AFBD8DC254}"/>
              </a:ext>
            </a:extLst>
          </p:cNvPr>
          <p:cNvSpPr/>
          <p:nvPr/>
        </p:nvSpPr>
        <p:spPr>
          <a:xfrm>
            <a:off x="7484252" y="2894843"/>
            <a:ext cx="1541363" cy="599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Compiler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66D5D2-DDCD-4A30-AAA0-196F89CE7DD9}"/>
              </a:ext>
            </a:extLst>
          </p:cNvPr>
          <p:cNvSpPr/>
          <p:nvPr/>
        </p:nvSpPr>
        <p:spPr>
          <a:xfrm>
            <a:off x="9464685" y="2903801"/>
            <a:ext cx="1632993" cy="599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 Compiler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16E726-5D30-4887-B779-4AB05DFFA54E}"/>
              </a:ext>
            </a:extLst>
          </p:cNvPr>
          <p:cNvSpPr/>
          <p:nvPr/>
        </p:nvSpPr>
        <p:spPr>
          <a:xfrm>
            <a:off x="7215335" y="4707039"/>
            <a:ext cx="2079585" cy="564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F676CC4-1302-42B0-86BD-40DBB03262BE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rot="16200000" flipH="1">
            <a:off x="9131280" y="1753898"/>
            <a:ext cx="273749" cy="20260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D665DDD-F6F3-4DDF-9F45-DD5617C36ADC}"/>
              </a:ext>
            </a:extLst>
          </p:cNvPr>
          <p:cNvCxnSpPr>
            <a:cxnSpLocks/>
            <a:stCxn id="12" idx="2"/>
            <a:endCxn id="67" idx="0"/>
          </p:cNvCxnSpPr>
          <p:nvPr/>
        </p:nvCxnSpPr>
        <p:spPr>
          <a:xfrm rot="16200000" flipH="1">
            <a:off x="8060053" y="3688771"/>
            <a:ext cx="400803" cy="1104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5467E3D-1896-49F6-8F89-EAFEDCD6E95C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8148831" y="5377651"/>
            <a:ext cx="222755" cy="10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2111273-AE92-47DA-8AF1-374902148EA8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5400000">
            <a:off x="8122635" y="2762351"/>
            <a:ext cx="264791" cy="1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23A8BCC-A456-42EF-B819-DF40AC50C41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7149073" y="1788789"/>
            <a:ext cx="264790" cy="1947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D51805-25B0-4D76-9C3C-905E656D1C55}"/>
              </a:ext>
            </a:extLst>
          </p:cNvPr>
          <p:cNvSpPr/>
          <p:nvPr/>
        </p:nvSpPr>
        <p:spPr>
          <a:xfrm>
            <a:off x="9928121" y="4669889"/>
            <a:ext cx="1452369" cy="6387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 Script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2956BC7-7120-4DB0-B58F-11B91A36A76C}"/>
              </a:ext>
            </a:extLst>
          </p:cNvPr>
          <p:cNvCxnSpPr>
            <a:cxnSpLocks/>
            <a:stCxn id="35" idx="1"/>
            <a:endCxn id="14" idx="3"/>
          </p:cNvCxnSpPr>
          <p:nvPr/>
        </p:nvCxnSpPr>
        <p:spPr>
          <a:xfrm rot="10800000">
            <a:off x="9294921" y="4989197"/>
            <a:ext cx="633201" cy="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16B2980-769D-4002-9BA6-AF2255ABA438}"/>
              </a:ext>
            </a:extLst>
          </p:cNvPr>
          <p:cNvSpPr/>
          <p:nvPr/>
        </p:nvSpPr>
        <p:spPr>
          <a:xfrm>
            <a:off x="7467600" y="1435645"/>
            <a:ext cx="1574669" cy="46685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CC3B8AD-47D1-4D0E-B1F0-9FBE287C0167}"/>
              </a:ext>
            </a:extLst>
          </p:cNvPr>
          <p:cNvCxnSpPr>
            <a:cxnSpLocks/>
            <a:stCxn id="38" idx="2"/>
            <a:endCxn id="4" idx="0"/>
          </p:cNvCxnSpPr>
          <p:nvPr/>
        </p:nvCxnSpPr>
        <p:spPr>
          <a:xfrm rot="16200000" flipH="1">
            <a:off x="8130801" y="2026637"/>
            <a:ext cx="248458" cy="1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04BA8AC-C594-4A5C-9EA2-D5FE5E099E25}"/>
              </a:ext>
            </a:extLst>
          </p:cNvPr>
          <p:cNvSpPr txBox="1"/>
          <p:nvPr/>
        </p:nvSpPr>
        <p:spPr>
          <a:xfrm>
            <a:off x="4919015" y="1365637"/>
            <a:ext cx="1540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source code file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9645887-868A-426B-8C40-D768746B46EE}"/>
              </a:ext>
            </a:extLst>
          </p:cNvPr>
          <p:cNvSpPr/>
          <p:nvPr/>
        </p:nvSpPr>
        <p:spPr>
          <a:xfrm>
            <a:off x="7221685" y="5485965"/>
            <a:ext cx="2079585" cy="5643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Code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3F9A1FA-F527-4752-9285-01F46E2A39F5}"/>
              </a:ext>
            </a:extLst>
          </p:cNvPr>
          <p:cNvSpPr/>
          <p:nvPr/>
        </p:nvSpPr>
        <p:spPr>
          <a:xfrm>
            <a:off x="7174590" y="3894694"/>
            <a:ext cx="2182769" cy="4918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Files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D463362-94B8-4B12-BFB4-AABC3A9C8B66}"/>
              </a:ext>
            </a:extLst>
          </p:cNvPr>
          <p:cNvCxnSpPr>
            <a:cxnSpLocks/>
            <a:endCxn id="14" idx="0"/>
          </p:cNvCxnSpPr>
          <p:nvPr/>
        </p:nvCxnSpPr>
        <p:spPr>
          <a:xfrm rot="5400000">
            <a:off x="8077980" y="4523541"/>
            <a:ext cx="360646" cy="635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25494782-D8C5-42B3-AEFC-15944A7963B7}"/>
              </a:ext>
            </a:extLst>
          </p:cNvPr>
          <p:cNvSpPr/>
          <p:nvPr/>
        </p:nvSpPr>
        <p:spPr>
          <a:xfrm>
            <a:off x="4808411" y="4591365"/>
            <a:ext cx="1895638" cy="8015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file</a:t>
            </a:r>
          </a:p>
          <a:p>
            <a:pPr algn="ctr"/>
            <a:r>
              <a:rPr lang="en-US" dirty="0"/>
              <a:t>Listing file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F2A3C07B-5034-49E6-AA21-BB57D5107AA6}"/>
              </a:ext>
            </a:extLst>
          </p:cNvPr>
          <p:cNvCxnSpPr>
            <a:stCxn id="14" idx="1"/>
            <a:endCxn id="76" idx="3"/>
          </p:cNvCxnSpPr>
          <p:nvPr/>
        </p:nvCxnSpPr>
        <p:spPr>
          <a:xfrm rot="10800000" flipV="1">
            <a:off x="6704049" y="4989196"/>
            <a:ext cx="511286" cy="2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08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1771-2A1C-4EC5-B756-A5623EB9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C8F8-4D4F-4A00-81CE-DD1334DB1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0516" cy="4351338"/>
          </a:xfrm>
        </p:spPr>
        <p:txBody>
          <a:bodyPr/>
          <a:lstStyle/>
          <a:p>
            <a:r>
              <a:rPr lang="en-US" dirty="0"/>
              <a:t>This can be C/C++ or Assembly </a:t>
            </a:r>
          </a:p>
          <a:p>
            <a:r>
              <a:rPr lang="en-US" dirty="0"/>
              <a:t>This is code you write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679577-55B8-476B-BA7D-CA7736FDAF47}"/>
              </a:ext>
            </a:extLst>
          </p:cNvPr>
          <p:cNvSpPr/>
          <p:nvPr/>
        </p:nvSpPr>
        <p:spPr>
          <a:xfrm>
            <a:off x="4579620" y="794476"/>
            <a:ext cx="1574669" cy="46685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9A81B-8ECE-4FC4-9F35-2E479B04B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2373866"/>
            <a:ext cx="6941820" cy="442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6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AFF2-86FA-406C-8744-9D2EA844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A7D8-877C-4182-A3F9-4E39EC5DB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Programmers are Lazy and create a way to write Macros</a:t>
            </a:r>
          </a:p>
          <a:p>
            <a:r>
              <a:rPr lang="en-US" dirty="0"/>
              <a:t>#include, #define, </a:t>
            </a:r>
            <a:r>
              <a:rPr lang="en-US" dirty="0" err="1"/>
              <a:t>etc</a:t>
            </a:r>
            <a:r>
              <a:rPr lang="en-US" dirty="0"/>
              <a:t> are macros which are processed by the preprocessor. </a:t>
            </a:r>
          </a:p>
          <a:p>
            <a:r>
              <a:rPr lang="en-US" dirty="0"/>
              <a:t>Different compilers use different macro processors</a:t>
            </a:r>
          </a:p>
          <a:p>
            <a:r>
              <a:rPr lang="en-US" dirty="0"/>
              <a:t>The preprocessor is it’s own command line tool ( *cpp.exe)</a:t>
            </a:r>
          </a:p>
          <a:p>
            <a:r>
              <a:rPr lang="en-US" dirty="0"/>
              <a:t>You can pass preprocessor commands as command line options</a:t>
            </a:r>
          </a:p>
          <a:p>
            <a:pPr lvl="1"/>
            <a:r>
              <a:rPr lang="en-US" dirty="0"/>
              <a:t>Does everyone know what is meant by command line options?</a:t>
            </a:r>
          </a:p>
          <a:p>
            <a:r>
              <a:rPr lang="en-US" dirty="0"/>
              <a:t>There are lots of pre defined macros</a:t>
            </a:r>
          </a:p>
          <a:p>
            <a:pPr lvl="1"/>
            <a:r>
              <a:rPr lang="en-US" dirty="0"/>
              <a:t>__LINE__ __FILE__ __DATE___ __TIME__,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>
                <a:hlinkClick r:id="rId2"/>
              </a:rPr>
              <a:t>https://gcc.gnu.org/onlinedocs/cpp/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153A42-89F8-4943-A88C-8D46F14E3F84}"/>
              </a:ext>
            </a:extLst>
          </p:cNvPr>
          <p:cNvSpPr/>
          <p:nvPr/>
        </p:nvSpPr>
        <p:spPr>
          <a:xfrm>
            <a:off x="4997913" y="788361"/>
            <a:ext cx="2079585" cy="47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Preprocessor</a:t>
            </a:r>
          </a:p>
        </p:txBody>
      </p:sp>
    </p:spTree>
    <p:extLst>
      <p:ext uri="{BB962C8B-B14F-4D97-AF65-F5344CB8AC3E}">
        <p14:creationId xmlns:p14="http://schemas.microsoft.com/office/powerpoint/2010/main" val="10326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6A25-D754-41F9-ACCD-2E989ED9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Compilers/Assemblers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AD83-87CA-4EC4-8D0B-CAFDC155A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725"/>
            <a:ext cx="663702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Converts your source code to object files</a:t>
            </a:r>
          </a:p>
          <a:p>
            <a:r>
              <a:rPr lang="en-US" dirty="0"/>
              <a:t>Compilers are command like tools</a:t>
            </a:r>
          </a:p>
          <a:p>
            <a:pPr lvl="1"/>
            <a:r>
              <a:rPr lang="en-US" dirty="0"/>
              <a:t>as</a:t>
            </a:r>
          </a:p>
          <a:p>
            <a:pPr lvl="1"/>
            <a:r>
              <a:rPr lang="en-US" dirty="0" err="1"/>
              <a:t>gcc</a:t>
            </a:r>
            <a:endParaRPr lang="en-US" dirty="0"/>
          </a:p>
          <a:p>
            <a:pPr lvl="1"/>
            <a:r>
              <a:rPr lang="en-US" dirty="0"/>
              <a:t>g++</a:t>
            </a:r>
          </a:p>
          <a:p>
            <a:r>
              <a:rPr lang="en-US" dirty="0"/>
              <a:t>There are lots of options for compiler, most can be changed with command line parameters</a:t>
            </a:r>
          </a:p>
          <a:p>
            <a:r>
              <a:rPr lang="en-US" dirty="0"/>
              <a:t>You can send some commands to compiler in code, for example:</a:t>
            </a:r>
          </a:p>
          <a:p>
            <a:pPr lvl="1"/>
            <a:r>
              <a:rPr lang="en-US" dirty="0"/>
              <a:t>Pragmas</a:t>
            </a:r>
          </a:p>
          <a:p>
            <a:pPr lvl="1"/>
            <a:r>
              <a:rPr lang="en-US" dirty="0"/>
              <a:t>__attributes__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9992A-FAAC-45BA-A999-8B23A0341B3A}"/>
              </a:ext>
            </a:extLst>
          </p:cNvPr>
          <p:cNvSpPr/>
          <p:nvPr/>
        </p:nvSpPr>
        <p:spPr>
          <a:xfrm>
            <a:off x="6321988" y="464062"/>
            <a:ext cx="1541362" cy="599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3E503F-4459-46A2-8FF2-7E139600FAE8}"/>
              </a:ext>
            </a:extLst>
          </p:cNvPr>
          <p:cNvSpPr/>
          <p:nvPr/>
        </p:nvSpPr>
        <p:spPr>
          <a:xfrm>
            <a:off x="8269112" y="464063"/>
            <a:ext cx="1541363" cy="599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Compiler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513139-9AE9-4B55-8856-8289DDC24AF8}"/>
              </a:ext>
            </a:extLst>
          </p:cNvPr>
          <p:cNvSpPr/>
          <p:nvPr/>
        </p:nvSpPr>
        <p:spPr>
          <a:xfrm>
            <a:off x="10249545" y="473021"/>
            <a:ext cx="1632993" cy="599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 Compiler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BA85CF-9C1A-4655-AA97-C8EC9DC48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605" y="2110740"/>
            <a:ext cx="4963395" cy="474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8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D14A-7F02-46AF-8F0B-2DE96612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BEFEF-2462-4319-8037-88E7186CD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8920" cy="4351338"/>
          </a:xfrm>
        </p:spPr>
        <p:txBody>
          <a:bodyPr/>
          <a:lstStyle/>
          <a:p>
            <a:r>
              <a:rPr lang="en-US" dirty="0"/>
              <a:t>Each source file produces one object file</a:t>
            </a:r>
          </a:p>
          <a:p>
            <a:pPr lvl="1"/>
            <a:r>
              <a:rPr lang="en-US" dirty="0"/>
              <a:t>One to one mapping</a:t>
            </a:r>
          </a:p>
          <a:p>
            <a:r>
              <a:rPr lang="en-US" dirty="0"/>
              <a:t>Contains relocatable machine code</a:t>
            </a:r>
          </a:p>
          <a:p>
            <a:r>
              <a:rPr lang="en-US" dirty="0"/>
              <a:t>All address (SRAM and FLASH) are not fixed (relocatable)</a:t>
            </a:r>
          </a:p>
          <a:p>
            <a:r>
              <a:rPr lang="en-US" dirty="0"/>
              <a:t>Contains debug information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8F1556-8ABB-4478-9656-5890D6107F6A}"/>
              </a:ext>
            </a:extLst>
          </p:cNvPr>
          <p:cNvSpPr/>
          <p:nvPr/>
        </p:nvSpPr>
        <p:spPr>
          <a:xfrm>
            <a:off x="5063850" y="781978"/>
            <a:ext cx="2182769" cy="4918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Files</a:t>
            </a:r>
          </a:p>
        </p:txBody>
      </p:sp>
    </p:spTree>
    <p:extLst>
      <p:ext uri="{BB962C8B-B14F-4D97-AF65-F5344CB8AC3E}">
        <p14:creationId xmlns:p14="http://schemas.microsoft.com/office/powerpoint/2010/main" val="325091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956</Words>
  <Application>Microsoft Office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Office Theme</vt:lpstr>
      <vt:lpstr>Embedded Class 3</vt:lpstr>
      <vt:lpstr>Agenda </vt:lpstr>
      <vt:lpstr>C Programming Background</vt:lpstr>
      <vt:lpstr>Know your Tools </vt:lpstr>
      <vt:lpstr>Code Generation Path</vt:lpstr>
      <vt:lpstr>Source Code</vt:lpstr>
      <vt:lpstr>Preprocessor</vt:lpstr>
      <vt:lpstr>Compilers/Assemblers</vt:lpstr>
      <vt:lpstr>Object Files</vt:lpstr>
      <vt:lpstr>Linker</vt:lpstr>
      <vt:lpstr>Linker Script</vt:lpstr>
      <vt:lpstr>Class 2 linker script</vt:lpstr>
      <vt:lpstr>Homework</vt:lpstr>
      <vt:lpstr>Notes</vt:lpstr>
      <vt:lpstr>Next Few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Class 3</dc:title>
  <dc:creator>Trampas Stern</dc:creator>
  <cp:lastModifiedBy>Trampas Stern</cp:lastModifiedBy>
  <cp:revision>28</cp:revision>
  <dcterms:created xsi:type="dcterms:W3CDTF">2019-11-02T12:35:55Z</dcterms:created>
  <dcterms:modified xsi:type="dcterms:W3CDTF">2019-11-02T18:12:04Z</dcterms:modified>
</cp:coreProperties>
</file>