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80" r:id="rId7"/>
    <p:sldId id="276" r:id="rId8"/>
    <p:sldId id="262" r:id="rId9"/>
    <p:sldId id="273" r:id="rId10"/>
    <p:sldId id="274" r:id="rId11"/>
    <p:sldId id="270" r:id="rId12"/>
    <p:sldId id="271" r:id="rId13"/>
    <p:sldId id="272" r:id="rId14"/>
    <p:sldId id="263" r:id="rId15"/>
    <p:sldId id="268" r:id="rId16"/>
    <p:sldId id="260" r:id="rId17"/>
    <p:sldId id="264" r:id="rId18"/>
    <p:sldId id="261" r:id="rId19"/>
    <p:sldId id="266" r:id="rId20"/>
    <p:sldId id="265" r:id="rId21"/>
    <p:sldId id="269" r:id="rId22"/>
    <p:sldId id="267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02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26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1F0F-58E5-4F4B-A75E-9C1C4F2D0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72C21-3F45-4330-8D93-96D94CF9E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CFF1D-C767-4C22-BB2D-514D387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349-77D0-4801-9C78-742B9544CA3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E5AB2-7AE2-44BA-9167-B4F7F127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1AD9-73E4-434E-9A71-C91EE836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00E-F4D3-4B5F-9821-113344BA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67D3-F6D8-48CC-904F-E0C41108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BF76E-AE93-4E99-9B53-1A2CE6E41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6733-2514-4454-82AC-DC71759F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349-77D0-4801-9C78-742B9544CA3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0CC3-6C36-4496-97FA-00BF61BB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20B1-EB35-4EFB-886C-70E86264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00E-F4D3-4B5F-9821-113344BA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4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38E43-C591-4377-9877-6D4083767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0D7D1-70BB-4DEA-A546-340B691F1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8F3E-EEC4-47C7-BD20-0C6FB415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349-77D0-4801-9C78-742B9544CA3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5264-31AC-4816-9F9D-945512EF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C50D5-AE51-4B68-86B6-346CEAA5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00E-F4D3-4B5F-9821-113344BA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3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B846-AE29-4EC1-9A98-D38B68BB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532E-697D-469D-A4E4-2F41462D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6803-1711-4214-99E0-9BFA3B9B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349-77D0-4801-9C78-742B9544CA3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04F0-B1C7-47A0-AACF-0A1CEE76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0064-026F-4D49-BB0E-EA8CD94B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00E-F4D3-4B5F-9821-113344BA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025B-B4BE-4F4C-9850-1FD8FC65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B6791-5C74-438E-8377-28050912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A00E-049D-4625-B020-E34B5CC4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349-77D0-4801-9C78-742B9544CA3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A8E4-93C4-483B-8F79-33575FDF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69BD-7D78-45E8-902E-05CF58F0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00E-F4D3-4B5F-9821-113344BA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3959-E557-4A9E-9E8D-6666E6A0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CE0F-F71A-4098-9A76-60BEC3F9B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C491-1E03-4631-8420-413E8C8D8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18D5D-4171-4ABE-8AE1-E91413B5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349-77D0-4801-9C78-742B9544CA3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BCD0-66CC-4F40-9C5B-5591E1CA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19C7F-0EE5-40C2-9F65-474EDBBF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00E-F4D3-4B5F-9821-113344BA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2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D65A-FF57-44F2-87C9-7E08DC71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A7264-FC87-40F2-B79F-ECBEFAB6C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18A2F-A568-4A03-B77E-01F8EF20A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25BE4-EA27-462C-90A4-36ACDED29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9F77B-F28B-4B79-9781-987B5ABAF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8D444-DAAE-4AD9-9477-5F632A24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349-77D0-4801-9C78-742B9544CA3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EEE26-5A9B-488C-803D-0C0289EC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31249-A451-43A7-91E6-C435A554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00E-F4D3-4B5F-9821-113344BA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2AEF-CAF2-4CC3-90C8-F7CCD50D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0E68D-D12C-4E9E-B599-CEADDF23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349-77D0-4801-9C78-742B9544CA3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831EB-9F5E-42E4-8F6E-1D211414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8720C-FAA9-4F64-AC16-316333B3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00E-F4D3-4B5F-9821-113344BA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7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ABB1E9-7557-4D71-AA02-397050AA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349-77D0-4801-9C78-742B9544CA3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64B54-9C26-46A4-91D4-9E4C03EC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63377-11DC-452B-A955-9A93D73B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00E-F4D3-4B5F-9821-113344BA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7647-591E-4082-A993-4051E439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F81B-A9E2-4018-A951-8BC819EA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47E2E-E7AD-4B4C-82EF-D639A8FCD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131D3-7CDB-4F6B-8EB5-842A9B40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349-77D0-4801-9C78-742B9544CA3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31853-D4CD-4D62-A4F0-D8515B97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14AE9-77CD-4AC8-B2A2-629B221D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00E-F4D3-4B5F-9821-113344BA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14E0-9676-458E-A2A3-2440D21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3D655-A707-4BC9-AC7F-E0553396B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5880D-3D65-45CD-8509-5CCCB6466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A44B3-FB90-4EE1-9A5C-2BA016FA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0349-77D0-4801-9C78-742B9544CA3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E0BB7-5346-4F44-8B9F-28219B2F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51CC9-C0E7-4725-967D-86EF249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EF00E-F4D3-4B5F-9821-113344BA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395CE-0C2C-4299-8EA7-8E32CB34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3A5B0-5BE5-40B6-9328-63980A10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AADD3-0F4C-4754-B71C-D8A7B2B98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0349-77D0-4801-9C78-742B9544CA32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902CE-B027-48AD-A98D-487928329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CC297-1D2C-4714-A0D6-111F4CC33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F00E-F4D3-4B5F-9821-113344BA4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ug/sluuac5c/sluuac5c.pdf" TargetMode="External"/><Relationship Id="rId2" Type="http://schemas.openxmlformats.org/officeDocument/2006/relationships/hyperlink" Target="http://www.ti.com/lit/ds/symlink/bq27421-g1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1E12-81DF-4D2C-AE6A-B62AF2B1C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Driver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885A8-1731-4ADC-BE81-6CBB4B14A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BQ2741 </a:t>
            </a:r>
          </a:p>
        </p:txBody>
      </p:sp>
    </p:spTree>
    <p:extLst>
      <p:ext uri="{BB962C8B-B14F-4D97-AF65-F5344CB8AC3E}">
        <p14:creationId xmlns:p14="http://schemas.microsoft.com/office/powerpoint/2010/main" val="91072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586A-17F7-402A-8C00-46A48C5D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Code Guidelines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F575-653E-4A9A-BC1F-30D5024E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Functions should do one thing and one thing only</a:t>
            </a:r>
          </a:p>
          <a:p>
            <a:pPr lvl="1"/>
            <a:r>
              <a:rPr lang="en-US" dirty="0"/>
              <a:t>No side effects – setting a global variable is a side effect</a:t>
            </a:r>
          </a:p>
          <a:p>
            <a:pPr lvl="1"/>
            <a:r>
              <a:rPr lang="en-US" dirty="0"/>
              <a:t>If function is doing two things, make it two functions</a:t>
            </a:r>
          </a:p>
          <a:p>
            <a:pPr lvl="1"/>
            <a:r>
              <a:rPr lang="en-US" dirty="0"/>
              <a:t>Generally if function is larger than can be seen on screen, break it up into multiple functions.</a:t>
            </a:r>
          </a:p>
          <a:p>
            <a:r>
              <a:rPr lang="en-US" dirty="0"/>
              <a:t>Do not repeat yourself, if you are writing the same code, make it a function. </a:t>
            </a:r>
          </a:p>
          <a:p>
            <a:r>
              <a:rPr lang="en-US" dirty="0"/>
              <a:t>To keep from being overwhelmed start simple, and build up or down. </a:t>
            </a:r>
          </a:p>
          <a:p>
            <a:r>
              <a:rPr lang="en-US" dirty="0"/>
              <a:t>If you have a problem that is hard to code, consider a state machine approach. You will know it when this happens. </a:t>
            </a:r>
          </a:p>
          <a:p>
            <a:r>
              <a:rPr lang="en-US" dirty="0"/>
              <a:t>When you have error use the ERROR() macro to report. </a:t>
            </a:r>
          </a:p>
          <a:p>
            <a:r>
              <a:rPr lang="en-US" dirty="0"/>
              <a:t>Check return codes from functions. </a:t>
            </a:r>
          </a:p>
          <a:p>
            <a:r>
              <a:rPr lang="en-US" dirty="0"/>
              <a:t>Validate your inputs!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51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A779-A4F5-4501-9525-060E2234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Creation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36D6-16A8-4351-A12A-706E2258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need to know commands to read/write data to I2C</a:t>
            </a:r>
          </a:p>
          <a:p>
            <a:r>
              <a:rPr lang="en-US" dirty="0"/>
              <a:t>Read the datasheet, twice.  </a:t>
            </a:r>
          </a:p>
          <a:p>
            <a:pPr lvl="1"/>
            <a:r>
              <a:rPr lang="en-US" dirty="0"/>
              <a:t>You will not understand the datasheet, this is normal</a:t>
            </a:r>
          </a:p>
          <a:p>
            <a:pPr lvl="1"/>
            <a:r>
              <a:rPr lang="en-US" dirty="0"/>
              <a:t>You will start understanding when you start testing code, this is normal</a:t>
            </a:r>
          </a:p>
          <a:p>
            <a:r>
              <a:rPr lang="en-US" dirty="0"/>
              <a:t>Create an abstraction of chip </a:t>
            </a:r>
          </a:p>
          <a:p>
            <a:pPr lvl="1"/>
            <a:r>
              <a:rPr lang="en-US" dirty="0"/>
              <a:t>This allows us to support multiple chips on one board</a:t>
            </a:r>
          </a:p>
          <a:p>
            <a:r>
              <a:rPr lang="en-US" dirty="0"/>
              <a:t>Abstract register addresses used in chip to names </a:t>
            </a:r>
          </a:p>
          <a:p>
            <a:r>
              <a:rPr lang="en-US" dirty="0"/>
              <a:t>Create read/write functions for registers in chip</a:t>
            </a:r>
          </a:p>
        </p:txBody>
      </p:sp>
    </p:spTree>
    <p:extLst>
      <p:ext uri="{BB962C8B-B14F-4D97-AF65-F5344CB8AC3E}">
        <p14:creationId xmlns:p14="http://schemas.microsoft.com/office/powerpoint/2010/main" val="135231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F239-9F5D-4500-8E2E-784824D9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Based Chips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B7F5-C59D-460D-9C1B-6E73E8BCB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Chips (I2C, SPI, </a:t>
            </a:r>
            <a:r>
              <a:rPr lang="en-US" dirty="0" err="1"/>
              <a:t>etc</a:t>
            </a:r>
            <a:r>
              <a:rPr lang="en-US" dirty="0"/>
              <a:t>) operate on a register basis</a:t>
            </a:r>
          </a:p>
          <a:p>
            <a:r>
              <a:rPr lang="en-US" dirty="0"/>
              <a:t>A register is a memory location that contains a value. </a:t>
            </a:r>
          </a:p>
          <a:p>
            <a:r>
              <a:rPr lang="en-US" dirty="0"/>
              <a:t>This is how most chips and peripherals work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CC816-9B34-4017-9413-764A11A0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35" y="3317556"/>
            <a:ext cx="70485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7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6C62-296B-4DB0-8990-84E41F3E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BQ2471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A85F-711E-4914-A184-D7C5E3BA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BQ2471 uses a register map but calls things a little different</a:t>
            </a:r>
          </a:p>
          <a:p>
            <a:r>
              <a:rPr lang="en-US" dirty="0"/>
              <a:t>Their ‘register map’ is called a commands. </a:t>
            </a:r>
          </a:p>
          <a:p>
            <a:pPr lvl="1"/>
            <a:r>
              <a:rPr lang="en-US" dirty="0"/>
              <a:t>The commands are for reading values</a:t>
            </a:r>
          </a:p>
          <a:p>
            <a:r>
              <a:rPr lang="en-US" dirty="0"/>
              <a:t>Additionally they have a secondary ‘register map’ for control settings</a:t>
            </a:r>
          </a:p>
          <a:p>
            <a:pPr lvl="1"/>
            <a:r>
              <a:rPr lang="en-US" dirty="0"/>
              <a:t>The control settings change how fuel gauge works. </a:t>
            </a:r>
          </a:p>
          <a:p>
            <a:r>
              <a:rPr lang="en-US" dirty="0"/>
              <a:t>Datasheets</a:t>
            </a:r>
          </a:p>
          <a:p>
            <a:pPr lvl="1"/>
            <a:r>
              <a:rPr lang="en-US" dirty="0">
                <a:hlinkClick r:id="rId2"/>
              </a:rPr>
              <a:t>http://www.ti.com/lit/ds/symlink/bq27421-g1.pdf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http://www.ti.com/lit/ug/sluuac5c/sluuac5c.pdf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2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6E0C-A3FF-4C84-9E9F-007B4930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7AB0-1A6B-455E-8029-1369A1B62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446"/>
            <a:ext cx="10515600" cy="4351338"/>
          </a:xfrm>
        </p:spPr>
        <p:txBody>
          <a:bodyPr/>
          <a:lstStyle/>
          <a:p>
            <a:r>
              <a:rPr lang="en-US" dirty="0"/>
              <a:t>A common interface for the I2C driver is through the code below. </a:t>
            </a:r>
          </a:p>
          <a:p>
            <a:r>
              <a:rPr lang="en-US" dirty="0"/>
              <a:t>It will be assumed for the BQ2741 we will have similar functions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6178B5-8C14-471F-B1FB-BAE06D4EB2FA}"/>
              </a:ext>
            </a:extLst>
          </p:cNvPr>
          <p:cNvSpPr/>
          <p:nvPr/>
        </p:nvSpPr>
        <p:spPr>
          <a:xfrm>
            <a:off x="638504" y="3088686"/>
            <a:ext cx="1160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Pin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pin_scl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Pin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pin_sda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speed);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set_speed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uint32_t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speed);</a:t>
            </a:r>
          </a:p>
          <a:p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write(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slave_7bit_address,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stop_bit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ptrData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size_t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count);</a:t>
            </a:r>
          </a:p>
          <a:p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read(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slave_7bit_address,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stop_bit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ptrData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5032"/>
                </a:solidFill>
                <a:latin typeface="Consolas" panose="020B0609020204030204" pitchFamily="49" charset="0"/>
              </a:rPr>
              <a:t>size_t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count);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4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D1A-A969-451D-95EE-F40DE8BE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BQ2471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8CDB-13B3-4802-8448-E8505B6A0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8611" cy="4351338"/>
          </a:xfrm>
        </p:spPr>
        <p:txBody>
          <a:bodyPr/>
          <a:lstStyle/>
          <a:p>
            <a:r>
              <a:rPr lang="en-US" dirty="0"/>
              <a:t>Each Command holds a 2 byte value</a:t>
            </a:r>
          </a:p>
          <a:p>
            <a:pPr lvl="1"/>
            <a:r>
              <a:rPr lang="en-US" dirty="0"/>
              <a:t>Hence two addresses </a:t>
            </a:r>
          </a:p>
          <a:p>
            <a:r>
              <a:rPr lang="en-US" dirty="0"/>
              <a:t>We can abstract register using #defines,  but I prefer </a:t>
            </a:r>
            <a:r>
              <a:rPr lang="en-US" dirty="0" err="1"/>
              <a:t>enums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CC261-BC25-4D33-8168-3572DC01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58" y="612321"/>
            <a:ext cx="5935182" cy="35385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A745FE-39A8-4A97-9D18-913F22EB10D1}"/>
              </a:ext>
            </a:extLst>
          </p:cNvPr>
          <p:cNvSpPr/>
          <p:nvPr/>
        </p:nvSpPr>
        <p:spPr>
          <a:xfrm>
            <a:off x="6342289" y="446155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CNTRL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=0x01,</a:t>
            </a:r>
          </a:p>
          <a:p>
            <a:pPr lvl="1"/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TEMPERATURE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0x02,</a:t>
            </a:r>
          </a:p>
          <a:p>
            <a:pPr lvl="1"/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VOLTAGE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0x04,</a:t>
            </a:r>
          </a:p>
          <a:p>
            <a:pPr lvl="1"/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FLAGS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0x06,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//....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BQ2741_Commands_t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4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4899-1F1D-4BDC-9495-EC8BD6DA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BQ2741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962C-F895-4A39-8FA7-5208373D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776" cy="4351338"/>
          </a:xfrm>
        </p:spPr>
        <p:txBody>
          <a:bodyPr>
            <a:normAutofit/>
          </a:bodyPr>
          <a:lstStyle/>
          <a:p>
            <a:r>
              <a:rPr lang="en-US" dirty="0"/>
              <a:t>BQ2741 has control functions as well We need to abstract these registers</a:t>
            </a:r>
          </a:p>
          <a:p>
            <a:r>
              <a:rPr lang="en-US" dirty="0"/>
              <a:t>We can do it with #define</a:t>
            </a:r>
          </a:p>
          <a:p>
            <a:endParaRPr lang="en-US" dirty="0"/>
          </a:p>
          <a:p>
            <a:r>
              <a:rPr lang="en-US" dirty="0"/>
              <a:t>I prefer to use </a:t>
            </a:r>
            <a:r>
              <a:rPr lang="en-US" dirty="0" err="1"/>
              <a:t>enums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creates a data type</a:t>
            </a:r>
          </a:p>
          <a:p>
            <a:pPr lvl="1"/>
            <a:r>
              <a:rPr lang="en-US" dirty="0"/>
              <a:t>Which helps compiler check for errors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3E296-B12E-47D2-BC71-04C8CE60D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77" y="3097686"/>
            <a:ext cx="5357023" cy="3214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436806-7C62-457B-9DCC-FB60F60651D2}"/>
              </a:ext>
            </a:extLst>
          </p:cNvPr>
          <p:cNvSpPr/>
          <p:nvPr/>
        </p:nvSpPr>
        <p:spPr>
          <a:xfrm>
            <a:off x="838200" y="34994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BQ2741_CONTROL_STATUS  (0x0000)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#define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BQ2741_DEVICE_TYPE     (0x0001)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A1074-2562-4FC5-B68A-62586E746E38}"/>
              </a:ext>
            </a:extLst>
          </p:cNvPr>
          <p:cNvSpPr/>
          <p:nvPr/>
        </p:nvSpPr>
        <p:spPr>
          <a:xfrm>
            <a:off x="6603124" y="47758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CONTROL_STATUS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=0x0000,</a:t>
            </a:r>
          </a:p>
          <a:p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DEVICE_TYPE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=0x0001,</a:t>
            </a:r>
          </a:p>
          <a:p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FW_VERSION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0x0002,</a:t>
            </a:r>
          </a:p>
          <a:p>
            <a:r>
              <a:rPr lang="en-US" i="1" dirty="0">
                <a:solidFill>
                  <a:srgbClr val="0000C0"/>
                </a:solidFill>
                <a:latin typeface="Consolas" panose="020B0609020204030204" pitchFamily="49" charset="0"/>
              </a:rPr>
              <a:t>DM_CODE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0x0003,</a:t>
            </a:r>
          </a:p>
          <a:p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//.....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BQ2741_Registers_t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4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CDF-32BE-43B9-83DB-B69D8F7C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1592-F666-490E-B9B0-70C1ECE8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two BQ2741 chips connected? </a:t>
            </a:r>
          </a:p>
          <a:p>
            <a:r>
              <a:rPr lang="en-US" dirty="0"/>
              <a:t>A good driver will be abstracted so it can be use with multiple chips</a:t>
            </a:r>
          </a:p>
          <a:p>
            <a:r>
              <a:rPr lang="en-US" dirty="0"/>
              <a:t>The structure below holds all data needed to know which chip is being used.  </a:t>
            </a:r>
          </a:p>
          <a:p>
            <a:pPr lvl="1"/>
            <a:r>
              <a:rPr lang="en-US" dirty="0"/>
              <a:t>Could include which I2C bus is being used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55A829-C601-498E-A1D9-1F7B6F13DD79}"/>
              </a:ext>
            </a:extLst>
          </p:cNvPr>
          <p:cNvSpPr/>
          <p:nvPr/>
        </p:nvSpPr>
        <p:spPr>
          <a:xfrm>
            <a:off x="939362" y="403214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typedef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	uint8_t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BQ2741_t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BQ2741_t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address)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=address;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1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2861-3ACF-447C-90F1-1963944E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BQ2714  I2C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DF26-A638-4CA0-B7B7-BAF65E49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write to register looks like: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Read looks like: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813FD-0546-4A27-87A3-D5B9295A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52" y="2447132"/>
            <a:ext cx="4800600" cy="54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86BBB-8747-40BA-B370-66D78D80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095" y="5168106"/>
            <a:ext cx="6524625" cy="619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D2CD01-8FB5-45EC-80E8-9D99C144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69" y="5854700"/>
            <a:ext cx="8124825" cy="638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FB18C-1FCB-48DA-8DC9-8838685C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332" y="3189004"/>
            <a:ext cx="7105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A266-6749-46C8-B21E-CDCBD597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Command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9B8E7-9191-4E9C-803D-DE0635880F89}"/>
              </a:ext>
            </a:extLst>
          </p:cNvPr>
          <p:cNvSpPr/>
          <p:nvPr/>
        </p:nvSpPr>
        <p:spPr>
          <a:xfrm>
            <a:off x="297995" y="1363435"/>
            <a:ext cx="116667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bool 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read_command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BQ2741_t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BQ2741_Commands_t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reg, </a:t>
            </a:r>
            <a:r>
              <a:rPr lang="en-US" sz="1400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uint16_t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ptrValue</a:t>
            </a:r>
            <a:r>
              <a:rPr lang="en-US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data[2];</a:t>
            </a:r>
          </a:p>
          <a:p>
            <a:pPr lvl="1"/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ret;</a:t>
            </a:r>
          </a:p>
          <a:p>
            <a:pPr lvl="1"/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data[0]=(</a:t>
            </a:r>
            <a:r>
              <a:rPr lang="nn-NO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)reg;</a:t>
            </a:r>
          </a:p>
          <a:p>
            <a:pPr lvl="1"/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//do not send stop bit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ret=</a:t>
            </a:r>
            <a:r>
              <a:rPr lang="en-US" sz="1400" b="1" dirty="0">
                <a:solidFill>
                  <a:srgbClr val="642880"/>
                </a:solidFill>
                <a:latin typeface="Consolas" panose="020B0609020204030204" pitchFamily="49" charset="0"/>
              </a:rPr>
              <a:t>write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address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false, data,1);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(1 != ret)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ERROR(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"Could not write register 0x%0X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,reg);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false;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//send read request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ret=</a:t>
            </a:r>
            <a:r>
              <a:rPr lang="en-US" sz="1400" b="1" dirty="0">
                <a:solidFill>
                  <a:srgbClr val="642880"/>
                </a:solidFill>
                <a:latin typeface="Consolas" panose="020B0609020204030204" pitchFamily="49" charset="0"/>
              </a:rPr>
              <a:t>read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address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true, data,2);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(2 != ret)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ERROR(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"Could not read register 0x%0X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,reg);</a:t>
            </a:r>
          </a:p>
          <a:p>
            <a:pPr lvl="2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false;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=((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</a:rPr>
              <a:t>uint16_t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)data[0])&lt;&lt;8 | data[1];</a:t>
            </a: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695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DCA6-9745-45A7-9F52-D583A055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9DF8D-E43B-42FE-BB98-DB1C318A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for the BQ2741 Battery Fuel Gauge  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We have I2C driver with read/write functions</a:t>
            </a:r>
          </a:p>
          <a:p>
            <a:r>
              <a:rPr lang="en-US" dirty="0"/>
              <a:t>Agenda</a:t>
            </a:r>
          </a:p>
          <a:p>
            <a:pPr lvl="1"/>
            <a:r>
              <a:rPr lang="en-US" dirty="0"/>
              <a:t>Discuss I2C bus operation</a:t>
            </a:r>
          </a:p>
          <a:p>
            <a:pPr lvl="1"/>
            <a:r>
              <a:rPr lang="en-US" dirty="0"/>
              <a:t>Review Driver/Library Abstraction</a:t>
            </a:r>
          </a:p>
          <a:p>
            <a:pPr lvl="1"/>
            <a:r>
              <a:rPr lang="en-US" dirty="0"/>
              <a:t>Review Datasheet</a:t>
            </a:r>
          </a:p>
          <a:p>
            <a:pPr lvl="1"/>
            <a:r>
              <a:rPr lang="en-US" dirty="0"/>
              <a:t>Write code</a:t>
            </a:r>
          </a:p>
        </p:txBody>
      </p:sp>
    </p:spTree>
    <p:extLst>
      <p:ext uri="{BB962C8B-B14F-4D97-AF65-F5344CB8AC3E}">
        <p14:creationId xmlns:p14="http://schemas.microsoft.com/office/powerpoint/2010/main" val="1617949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2BF7-D148-4928-83C6-F0522696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7BD6B-7A98-4F60-8699-46825E2CD95F}"/>
              </a:ext>
            </a:extLst>
          </p:cNvPr>
          <p:cNvSpPr/>
          <p:nvPr/>
        </p:nvSpPr>
        <p:spPr>
          <a:xfrm>
            <a:off x="321128" y="1449390"/>
            <a:ext cx="11962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bool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write_control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BQ2741_t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BQ2741_Control_t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control, </a:t>
            </a:r>
            <a:r>
              <a:rPr lang="en-US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data[4];</a:t>
            </a:r>
          </a:p>
          <a:p>
            <a:pPr lvl="1"/>
            <a:r>
              <a:rPr lang="en-US" dirty="0" err="1">
                <a:solidFill>
                  <a:srgbClr val="005032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ret;</a:t>
            </a:r>
          </a:p>
          <a:p>
            <a:pPr lvl="1"/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data[0]=(</a:t>
            </a:r>
            <a:r>
              <a:rPr lang="nn-NO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n-NO" i="1" dirty="0">
                <a:solidFill>
                  <a:srgbClr val="0000C0"/>
                </a:solidFill>
                <a:latin typeface="Consolas" panose="020B0609020204030204" pitchFamily="49" charset="0"/>
              </a:rPr>
              <a:t>CNTRL</a:t>
            </a:r>
            <a:r>
              <a:rPr lang="nn-NO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data[1]=(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(control&gt;&gt;8);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data[2]=(</a:t>
            </a:r>
            <a:r>
              <a:rPr lang="en-US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(control &amp; 0x00FF);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data[3]= value;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ret=</a:t>
            </a:r>
            <a:r>
              <a:rPr lang="en-US" b="1" dirty="0">
                <a:solidFill>
                  <a:srgbClr val="642880"/>
                </a:solidFill>
                <a:latin typeface="Consolas" panose="020B0609020204030204" pitchFamily="49" charset="0"/>
              </a:rPr>
              <a:t>write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address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true, data,4);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(4 != ret)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ERROR(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"Could not write register 0x%0X to value 0x%0X"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,control,value);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false;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9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60AA-0335-419B-9BBD-8698F93F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Control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39301-6884-4267-BF1E-11F20DC28638}"/>
              </a:ext>
            </a:extLst>
          </p:cNvPr>
          <p:cNvSpPr/>
          <p:nvPr/>
        </p:nvSpPr>
        <p:spPr>
          <a:xfrm>
            <a:off x="805274" y="1259121"/>
            <a:ext cx="1079217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bool 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read_control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BQ2741_t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BQ2741_Control_t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control, </a:t>
            </a:r>
            <a:r>
              <a:rPr lang="en-US" sz="1200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ptrValue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data[3];</a:t>
            </a:r>
          </a:p>
          <a:p>
            <a:pPr lvl="1"/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ret;</a:t>
            </a:r>
          </a:p>
          <a:p>
            <a:pPr lvl="1"/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data[0]=(</a:t>
            </a:r>
            <a:r>
              <a:rPr lang="nn-NO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nn-NO" sz="1200" i="1" dirty="0">
                <a:solidFill>
                  <a:srgbClr val="0000C0"/>
                </a:solidFill>
                <a:latin typeface="Consolas" panose="020B0609020204030204" pitchFamily="49" charset="0"/>
              </a:rPr>
              <a:t>CNTRL</a:t>
            </a:r>
            <a:r>
              <a:rPr lang="nn-NO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data[1]=(</a:t>
            </a: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(control&gt;&gt;8);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data[2]=(</a:t>
            </a:r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(control &amp; 0x00FF);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//do not send stop bit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ret=</a:t>
            </a:r>
            <a:r>
              <a:rPr lang="en-US" sz="1200" b="1" dirty="0">
                <a:solidFill>
                  <a:srgbClr val="642880"/>
                </a:solidFill>
                <a:latin typeface="Consolas" panose="020B0609020204030204" pitchFamily="49" charset="0"/>
              </a:rPr>
              <a:t>write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address, false, data,3);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(3 != ret)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ERROR(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"Could not write control 0x%0X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,control);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false;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//send read request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ret=</a:t>
            </a:r>
            <a:r>
              <a:rPr lang="en-US" sz="1200" b="1" dirty="0">
                <a:solidFill>
                  <a:srgbClr val="642880"/>
                </a:solidFill>
                <a:latin typeface="Consolas" panose="020B0609020204030204" pitchFamily="49" charset="0"/>
              </a:rPr>
              <a:t>read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address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true, data,1);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(1 != ret)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ERROR(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"Could not read control 0x%0X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,control);</a:t>
            </a:r>
          </a:p>
          <a:p>
            <a:pPr lvl="2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false;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ptrValue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=data[0];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true;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50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8869-FCB6-4D0C-A889-C0055AB1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From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80A4-D787-493A-B3ED-8EF2A658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91" y="1922694"/>
            <a:ext cx="5012115" cy="4351338"/>
          </a:xfrm>
        </p:spPr>
        <p:txBody>
          <a:bodyPr/>
          <a:lstStyle/>
          <a:p>
            <a:r>
              <a:rPr lang="en-US" dirty="0"/>
              <a:t>Test the functions</a:t>
            </a:r>
          </a:p>
          <a:p>
            <a:r>
              <a:rPr lang="en-US" dirty="0"/>
              <a:t>Now that we can read/write the control and commands we can write higher level functions. </a:t>
            </a:r>
          </a:p>
          <a:p>
            <a:r>
              <a:rPr lang="en-US" dirty="0"/>
              <a:t>Grow up to application</a:t>
            </a:r>
          </a:p>
          <a:p>
            <a:r>
              <a:rPr lang="en-US" dirty="0"/>
              <a:t>Test each level as you go </a:t>
            </a:r>
          </a:p>
          <a:p>
            <a:r>
              <a:rPr lang="en-US" dirty="0"/>
              <a:t>Use the Internet to see how things have been done before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A041A-AEEC-40EA-8A75-A6C5B023152D}"/>
              </a:ext>
            </a:extLst>
          </p:cNvPr>
          <p:cNvSpPr/>
          <p:nvPr/>
        </p:nvSpPr>
        <p:spPr>
          <a:xfrm>
            <a:off x="7563738" y="5380981"/>
            <a:ext cx="4252149" cy="5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BC12B-82D4-4585-B96E-686D339804AB}"/>
              </a:ext>
            </a:extLst>
          </p:cNvPr>
          <p:cNvSpPr/>
          <p:nvPr/>
        </p:nvSpPr>
        <p:spPr>
          <a:xfrm>
            <a:off x="7563737" y="4711704"/>
            <a:ext cx="4252149" cy="5343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Write Registers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EA7C7-28FC-44BB-B970-EF66C141812F}"/>
              </a:ext>
            </a:extLst>
          </p:cNvPr>
          <p:cNvSpPr/>
          <p:nvPr/>
        </p:nvSpPr>
        <p:spPr>
          <a:xfrm>
            <a:off x="7563736" y="4088994"/>
            <a:ext cx="4252149" cy="5343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Read/Write Values (temperature, volts)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2AD8A-C570-4F23-9DB6-F2CC9B0A22A6}"/>
              </a:ext>
            </a:extLst>
          </p:cNvPr>
          <p:cNvSpPr/>
          <p:nvPr/>
        </p:nvSpPr>
        <p:spPr>
          <a:xfrm>
            <a:off x="7563735" y="3468226"/>
            <a:ext cx="4252149" cy="5343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Fuel Gauge Functions (% battery charge)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4D151-0388-44A2-8C39-132F5F1E3634}"/>
              </a:ext>
            </a:extLst>
          </p:cNvPr>
          <p:cNvSpPr/>
          <p:nvPr/>
        </p:nvSpPr>
        <p:spPr>
          <a:xfrm>
            <a:off x="7563735" y="2729621"/>
            <a:ext cx="4252149" cy="5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Code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B9B6D74-9662-4DD0-9419-E17095BC6986}"/>
              </a:ext>
            </a:extLst>
          </p:cNvPr>
          <p:cNvSpPr/>
          <p:nvPr/>
        </p:nvSpPr>
        <p:spPr>
          <a:xfrm>
            <a:off x="6781043" y="3468227"/>
            <a:ext cx="647230" cy="17778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E1213-4031-4F8A-AB9F-1F8156A04504}"/>
              </a:ext>
            </a:extLst>
          </p:cNvPr>
          <p:cNvSpPr txBox="1"/>
          <p:nvPr/>
        </p:nvSpPr>
        <p:spPr>
          <a:xfrm>
            <a:off x="5155443" y="414442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BQ2471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187B1-A578-420C-A98A-9BDD103F3067}"/>
              </a:ext>
            </a:extLst>
          </p:cNvPr>
          <p:cNvSpPr/>
          <p:nvPr/>
        </p:nvSpPr>
        <p:spPr>
          <a:xfrm>
            <a:off x="7563735" y="6047025"/>
            <a:ext cx="1350908" cy="44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E29FF8-C2A2-4159-B5FF-DE9D736BFA7C}"/>
              </a:ext>
            </a:extLst>
          </p:cNvPr>
          <p:cNvSpPr/>
          <p:nvPr/>
        </p:nvSpPr>
        <p:spPr>
          <a:xfrm>
            <a:off x="9131954" y="6047025"/>
            <a:ext cx="1220141" cy="44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8D497-0679-4D87-BCCB-B9AE9F14D298}"/>
              </a:ext>
            </a:extLst>
          </p:cNvPr>
          <p:cNvSpPr/>
          <p:nvPr/>
        </p:nvSpPr>
        <p:spPr>
          <a:xfrm>
            <a:off x="10705815" y="6026449"/>
            <a:ext cx="1110070" cy="44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158D12A-5CC3-43D5-A0D8-F2B6025CCF49}"/>
              </a:ext>
            </a:extLst>
          </p:cNvPr>
          <p:cNvSpPr/>
          <p:nvPr/>
        </p:nvSpPr>
        <p:spPr>
          <a:xfrm>
            <a:off x="6928733" y="6026449"/>
            <a:ext cx="461910" cy="445850"/>
          </a:xfrm>
          <a:prstGeom prst="leftBrace">
            <a:avLst>
              <a:gd name="adj1" fmla="val 8333"/>
              <a:gd name="adj2" fmla="val 491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F7EA653-0B5A-42E8-8EC7-1EDD02547E07}"/>
              </a:ext>
            </a:extLst>
          </p:cNvPr>
          <p:cNvSpPr/>
          <p:nvPr/>
        </p:nvSpPr>
        <p:spPr>
          <a:xfrm>
            <a:off x="6928733" y="5400827"/>
            <a:ext cx="461910" cy="445850"/>
          </a:xfrm>
          <a:prstGeom prst="leftBrace">
            <a:avLst>
              <a:gd name="adj1" fmla="val 8333"/>
              <a:gd name="adj2" fmla="val 491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8FE492-9E91-4044-8219-4FE6F8C25A9A}"/>
              </a:ext>
            </a:extLst>
          </p:cNvPr>
          <p:cNvSpPr txBox="1"/>
          <p:nvPr/>
        </p:nvSpPr>
        <p:spPr>
          <a:xfrm>
            <a:off x="5561843" y="540082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 Driver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3C929E-6866-42A8-9F5B-71577D4A9F57}"/>
              </a:ext>
            </a:extLst>
          </p:cNvPr>
          <p:cNvSpPr txBox="1"/>
          <p:nvPr/>
        </p:nvSpPr>
        <p:spPr>
          <a:xfrm>
            <a:off x="5452717" y="6064708"/>
            <a:ext cx="13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 </a:t>
            </a:r>
          </a:p>
        </p:txBody>
      </p:sp>
    </p:spTree>
    <p:extLst>
      <p:ext uri="{BB962C8B-B14F-4D97-AF65-F5344CB8AC3E}">
        <p14:creationId xmlns:p14="http://schemas.microsoft.com/office/powerpoint/2010/main" val="1831980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6A00-0D61-4B41-8F3F-B1649993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BFB6-E0A3-46B9-93F9-4934DE61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code should not pass a code review. </a:t>
            </a:r>
          </a:p>
          <a:p>
            <a:pPr lvl="1"/>
            <a:r>
              <a:rPr lang="en-US" dirty="0"/>
              <a:t>What if the pointer to the BQ2741 was null? </a:t>
            </a:r>
          </a:p>
          <a:p>
            <a:pPr lvl="1"/>
            <a:r>
              <a:rPr lang="en-US" dirty="0"/>
              <a:t>The parameters that are constant does not have const attribute.</a:t>
            </a:r>
          </a:p>
          <a:p>
            <a:r>
              <a:rPr lang="en-US" dirty="0"/>
              <a:t>Checking Null Pointer can be done several ways: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7DE169-0F50-49EB-948D-4E8727E80BA9}"/>
              </a:ext>
            </a:extLst>
          </p:cNvPr>
          <p:cNvSpPr/>
          <p:nvPr/>
        </p:nvSpPr>
        <p:spPr>
          <a:xfrm>
            <a:off x="1031052" y="3555999"/>
            <a:ext cx="95955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bool 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read_control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BQ2741_t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BQ2741_Control_t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control, </a:t>
            </a:r>
            <a:r>
              <a:rPr lang="en-US" sz="1200" b="1" u="sng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ptrValue</a:t>
            </a:r>
            <a:r>
              <a:rPr lang="en-US" sz="12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data[3];</a:t>
            </a:r>
          </a:p>
          <a:p>
            <a:r>
              <a:rPr lang="en-US" sz="1200" dirty="0" err="1">
                <a:solidFill>
                  <a:srgbClr val="005032"/>
                </a:solidFill>
                <a:latin typeface="Consolas" panose="020B0609020204030204" pitchFamily="49" charset="0"/>
              </a:rPr>
              <a:t>size_t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ret;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(NULL==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ERROR(“Pointer to chip is NULL”);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false;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assert(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ptrChip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9783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AF5C-6DE3-4B4F-9A90-21549D12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58FD-A6BE-46EE-AB98-F5E0CA0C4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 is used to assert something to be true (not false)</a:t>
            </a:r>
          </a:p>
          <a:p>
            <a:pPr lvl="1"/>
            <a:r>
              <a:rPr lang="en-US" dirty="0"/>
              <a:t>assert only runs on debug builds</a:t>
            </a:r>
          </a:p>
          <a:p>
            <a:pPr lvl="1"/>
            <a:r>
              <a:rPr lang="en-US" dirty="0"/>
              <a:t>Captures programming errors during debug, not runtime errors</a:t>
            </a:r>
          </a:p>
          <a:p>
            <a:r>
              <a:rPr lang="en-US" dirty="0"/>
              <a:t>I often create my own ASSERT() macro </a:t>
            </a:r>
          </a:p>
          <a:p>
            <a:pPr lvl="1"/>
            <a:r>
              <a:rPr lang="nb-NO" b="1" dirty="0"/>
              <a:t>#define ASSERT(x) {if(!(x)){ERROR(#x); assert(!#x);} }</a:t>
            </a:r>
          </a:p>
          <a:p>
            <a:pPr lvl="1"/>
            <a:r>
              <a:rPr lang="nb-NO" dirty="0"/>
              <a:t>This will print and error, and assert with string for error</a:t>
            </a:r>
          </a:p>
          <a:p>
            <a:pPr lvl="1"/>
            <a:r>
              <a:rPr lang="nb-NO" dirty="0"/>
              <a:t>You can change how macro behaves on release builds</a:t>
            </a:r>
          </a:p>
          <a:p>
            <a:pPr lvl="2"/>
            <a:r>
              <a:rPr lang="nb-NO" dirty="0"/>
              <a:t>For example reset processor after logging error</a:t>
            </a:r>
          </a:p>
          <a:p>
            <a:pPr lvl="2"/>
            <a:r>
              <a:rPr lang="nb-NO" dirty="0"/>
              <a:t>Or try to continue operation,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3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014E-C843-47FC-8822-5D3566E5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35DEE-D21C-4447-97F5-DC8DFDC69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const where applicable </a:t>
            </a:r>
          </a:p>
          <a:p>
            <a:r>
              <a:rPr lang="en-US" dirty="0"/>
              <a:t>Use assert()</a:t>
            </a:r>
          </a:p>
          <a:p>
            <a:r>
              <a:rPr lang="en-US" dirty="0"/>
              <a:t>Always print ERROR() when you return error from function</a:t>
            </a:r>
          </a:p>
          <a:p>
            <a:r>
              <a:rPr lang="en-US" dirty="0"/>
              <a:t> Do  comparisons with constant on left side</a:t>
            </a:r>
          </a:p>
          <a:p>
            <a:r>
              <a:rPr lang="en-US" dirty="0"/>
              <a:t>Make sure the correct warnings and errors are enabled on your compiler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ptr</a:t>
            </a:r>
            <a:r>
              <a:rPr lang="en-US" dirty="0"/>
              <a:t> = NULL) ….  Is valid and can trigger an error or warning if enabled</a:t>
            </a:r>
          </a:p>
          <a:p>
            <a:pPr lvl="2"/>
            <a:r>
              <a:rPr lang="en-US" dirty="0"/>
              <a:t>At least with GCC</a:t>
            </a:r>
          </a:p>
          <a:p>
            <a:pPr lvl="1"/>
            <a:r>
              <a:rPr lang="en-US" dirty="0"/>
              <a:t>If ( NULL = </a:t>
            </a:r>
            <a:r>
              <a:rPr lang="en-US" dirty="0" err="1"/>
              <a:t>ptr</a:t>
            </a:r>
            <a:r>
              <a:rPr lang="en-US" dirty="0"/>
              <a:t>) … would fail to compile on every compiler. </a:t>
            </a:r>
          </a:p>
          <a:p>
            <a:r>
              <a:rPr lang="en-US" dirty="0"/>
              <a:t>Write code to be portable to other processors</a:t>
            </a:r>
          </a:p>
        </p:txBody>
      </p:sp>
    </p:spTree>
    <p:extLst>
      <p:ext uri="{BB962C8B-B14F-4D97-AF65-F5344CB8AC3E}">
        <p14:creationId xmlns:p14="http://schemas.microsoft.com/office/powerpoint/2010/main" val="130881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6B25-0A53-485E-8CC0-202F1BF9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Bus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C6E2-7EAB-40EA-AB9D-343E9D39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Developed by Philips Semiconductor (now NXP) in 1982</a:t>
            </a:r>
          </a:p>
          <a:p>
            <a:r>
              <a:rPr lang="en-US" dirty="0"/>
              <a:t>System Management Bus (</a:t>
            </a:r>
            <a:r>
              <a:rPr lang="en-US" dirty="0" err="1"/>
              <a:t>SMBus</a:t>
            </a:r>
            <a:r>
              <a:rPr lang="en-US" dirty="0"/>
              <a:t>) defined in 1995 is subset of I2C. </a:t>
            </a:r>
          </a:p>
          <a:p>
            <a:r>
              <a:rPr lang="en-US" dirty="0"/>
              <a:t>Use to require license fee, hence to avoid license chips used “Two Wire Interface” instead of calling it I2C, as of 2006 no license fees. </a:t>
            </a:r>
          </a:p>
          <a:p>
            <a:r>
              <a:rPr lang="en-US" dirty="0"/>
              <a:t>Can be use as multiple masters and/or multiple slaves</a:t>
            </a:r>
          </a:p>
          <a:p>
            <a:r>
              <a:rPr lang="en-US" dirty="0"/>
              <a:t>Each slave has to have independent address </a:t>
            </a:r>
          </a:p>
          <a:p>
            <a:pPr lvl="1"/>
            <a:r>
              <a:rPr lang="en-US" dirty="0"/>
              <a:t>Address collision can happen, check your hardware</a:t>
            </a:r>
          </a:p>
          <a:p>
            <a:r>
              <a:rPr lang="en-US" dirty="0"/>
              <a:t>Uses two wires</a:t>
            </a:r>
          </a:p>
          <a:p>
            <a:pPr lvl="1"/>
            <a:r>
              <a:rPr lang="en-US" dirty="0"/>
              <a:t>SCL – Clock </a:t>
            </a:r>
          </a:p>
          <a:p>
            <a:pPr lvl="1"/>
            <a:r>
              <a:rPr lang="en-US" dirty="0"/>
              <a:t>SDA – Data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549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85AA-D1D2-4FEA-A193-C927882B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B898-D72A-4FBE-BB58-19BBB0515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bus with open collector (open drain) outputs</a:t>
            </a:r>
          </a:p>
          <a:p>
            <a:pPr lvl="1"/>
            <a:r>
              <a:rPr lang="en-US" dirty="0"/>
              <a:t>Requires pull up on the SDA/SCL pins</a:t>
            </a:r>
          </a:p>
          <a:p>
            <a:r>
              <a:rPr lang="en-US" dirty="0"/>
              <a:t>Three control signals</a:t>
            </a:r>
          </a:p>
          <a:p>
            <a:pPr lvl="1"/>
            <a:r>
              <a:rPr lang="en-US" dirty="0"/>
              <a:t>Start </a:t>
            </a:r>
          </a:p>
          <a:p>
            <a:pPr lvl="1"/>
            <a:r>
              <a:rPr lang="en-US" dirty="0"/>
              <a:t>Repeat Start</a:t>
            </a:r>
          </a:p>
          <a:p>
            <a:pPr lvl="1"/>
            <a:r>
              <a:rPr lang="en-US" dirty="0"/>
              <a:t>Stop</a:t>
            </a:r>
          </a:p>
          <a:p>
            <a:r>
              <a:rPr lang="en-US" dirty="0"/>
              <a:t>Slave can Acknowledge (ACK) or Not Acknowledged (NACK) a byte</a:t>
            </a:r>
          </a:p>
          <a:p>
            <a:r>
              <a:rPr lang="en-US" dirty="0"/>
              <a:t>Slaves can hold clock low to extend timing.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8802A-5DDC-47EC-8D33-C56B2EF4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514" y="5483601"/>
            <a:ext cx="6448425" cy="95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B1D8ED-C1BD-42AD-9440-D76D718B3E11}"/>
              </a:ext>
            </a:extLst>
          </p:cNvPr>
          <p:cNvSpPr txBox="1"/>
          <p:nvPr/>
        </p:nvSpPr>
        <p:spPr>
          <a:xfrm>
            <a:off x="1730829" y="5621111"/>
            <a:ext cx="270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(PHY)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830ED-AF54-4E1B-B668-40572A6F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526" y="2841914"/>
            <a:ext cx="3800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4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09B8-53AD-4110-AE74-1FC0B68B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Bus 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4C90-BEB2-4B2B-88EF-4C81BC888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bit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Read/Write</a:t>
            </a:r>
          </a:p>
          <a:p>
            <a:r>
              <a:rPr lang="en-US" dirty="0"/>
              <a:t>ACK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Repeat Start/Stop bit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071AF-87A2-49CF-A099-74BBE6C6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657" y="3943352"/>
            <a:ext cx="6654609" cy="2199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69F3C1-ED98-4FFD-B395-49AD92B2E882}"/>
              </a:ext>
            </a:extLst>
          </p:cNvPr>
          <p:cNvSpPr txBox="1"/>
          <p:nvPr/>
        </p:nvSpPr>
        <p:spPr>
          <a:xfrm>
            <a:off x="7123339" y="3282043"/>
            <a:ext cx="251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Link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6DB16B-54F7-44C9-85DB-5D9FB69F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59" y="1325440"/>
            <a:ext cx="3800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A563-5578-4B0E-B0B5-C666FD96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BCA9-BF1F-4BFE-992A-7CD910BC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7-bit verse 8-bit</a:t>
            </a:r>
          </a:p>
          <a:p>
            <a:r>
              <a:rPr lang="en-US" dirty="0"/>
              <a:t>If address for write is 1100 0000  </a:t>
            </a:r>
          </a:p>
          <a:p>
            <a:r>
              <a:rPr lang="en-US" dirty="0"/>
              <a:t>Is the slave address</a:t>
            </a:r>
          </a:p>
          <a:p>
            <a:pPr lvl="1"/>
            <a:r>
              <a:rPr lang="en-US" dirty="0"/>
              <a:t>8-bit 0xC0 - 1100 0000 </a:t>
            </a:r>
          </a:p>
          <a:p>
            <a:pPr lvl="1"/>
            <a:r>
              <a:rPr lang="en-US" dirty="0"/>
              <a:t>7-bit 0x60 - 0110 0000 </a:t>
            </a:r>
          </a:p>
          <a:p>
            <a:r>
              <a:rPr lang="en-US" dirty="0"/>
              <a:t>I2C spec uses 7bit addresses</a:t>
            </a:r>
          </a:p>
          <a:p>
            <a:r>
              <a:rPr lang="en-US" dirty="0"/>
              <a:t>Some people use 8bit</a:t>
            </a:r>
          </a:p>
          <a:p>
            <a:r>
              <a:rPr lang="en-US" dirty="0"/>
              <a:t>Best to define as:</a:t>
            </a:r>
          </a:p>
          <a:p>
            <a:pPr lvl="1"/>
            <a:r>
              <a:rPr lang="en-US" dirty="0"/>
              <a:t>0xC0 – write, 0xC1 – read  </a:t>
            </a:r>
          </a:p>
          <a:p>
            <a:pPr lvl="1"/>
            <a:r>
              <a:rPr lang="en-US" dirty="0"/>
              <a:t>1100 000r/w  </a:t>
            </a:r>
          </a:p>
          <a:p>
            <a:r>
              <a:rPr lang="en-US" dirty="0"/>
              <a:t>Generally if address does not work, try shifting it by 1 bit.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6CDC5-31B3-491E-9E58-E66355B39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46" y="2852093"/>
            <a:ext cx="6654609" cy="21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3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A048-8E19-4EEA-BC43-29FD99BA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8C1B6-9E8A-4601-B6CB-2883FE78D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in the middle of clocking out data and reset processor, what happens? </a:t>
            </a:r>
          </a:p>
          <a:p>
            <a:r>
              <a:rPr lang="en-US" dirty="0"/>
              <a:t>If there is noise on the bus and chip detects start bit what happens?</a:t>
            </a:r>
          </a:p>
          <a:p>
            <a:r>
              <a:rPr lang="en-US" dirty="0"/>
              <a:t>These often result in master and slave out of sync or chip locking up. </a:t>
            </a:r>
          </a:p>
          <a:p>
            <a:r>
              <a:rPr lang="en-US" dirty="0"/>
              <a:t>I2C spec says if you send 9 clock pulses with SDA high the chip should reset.</a:t>
            </a:r>
          </a:p>
          <a:p>
            <a:pPr lvl="1"/>
            <a:r>
              <a:rPr lang="en-US" dirty="0"/>
              <a:t>Many chips do not do this. </a:t>
            </a:r>
          </a:p>
          <a:p>
            <a:r>
              <a:rPr lang="en-US" dirty="0"/>
              <a:t>For high availability devices you often need a way to hard reset I2C chips (power cycle them). </a:t>
            </a:r>
          </a:p>
        </p:txBody>
      </p:sp>
    </p:spTree>
    <p:extLst>
      <p:ext uri="{BB962C8B-B14F-4D97-AF65-F5344CB8AC3E}">
        <p14:creationId xmlns:p14="http://schemas.microsoft.com/office/powerpoint/2010/main" val="154284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14EB-1E5D-427C-9AE9-B83E6E7D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4B8D-0983-4A81-91E5-BE54AAFB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often use a directory structure in our projects like:</a:t>
            </a:r>
          </a:p>
          <a:p>
            <a:pPr lvl="1"/>
            <a:r>
              <a:rPr lang="en-US" dirty="0"/>
              <a:t>Source</a:t>
            </a:r>
          </a:p>
          <a:p>
            <a:pPr lvl="2"/>
            <a:r>
              <a:rPr lang="en-US" dirty="0"/>
              <a:t>Drivers</a:t>
            </a:r>
          </a:p>
          <a:p>
            <a:pPr lvl="3"/>
            <a:r>
              <a:rPr lang="en-US" dirty="0"/>
              <a:t>I2C</a:t>
            </a:r>
          </a:p>
          <a:p>
            <a:pPr lvl="2"/>
            <a:r>
              <a:rPr lang="en-US" dirty="0"/>
              <a:t>Libraries</a:t>
            </a:r>
          </a:p>
          <a:p>
            <a:r>
              <a:rPr lang="en-US" dirty="0"/>
              <a:t>Does the BQ2741 go under drivers or libraries? </a:t>
            </a:r>
          </a:p>
          <a:p>
            <a:pPr lvl="1"/>
            <a:r>
              <a:rPr lang="en-US" dirty="0"/>
              <a:t>It is up to you, generally I personally like drivers to be chip peripheral drivers</a:t>
            </a:r>
          </a:p>
          <a:p>
            <a:pPr lvl="1"/>
            <a:r>
              <a:rPr lang="en-US" dirty="0"/>
              <a:t>Then libraries to be code you might use on another processor</a:t>
            </a:r>
          </a:p>
          <a:p>
            <a:pPr lvl="1"/>
            <a:r>
              <a:rPr lang="en-US" dirty="0"/>
              <a:t>As such I would put in libraries, but you are open to do it the way you want.</a:t>
            </a:r>
          </a:p>
          <a:p>
            <a:pPr lvl="1"/>
            <a:r>
              <a:rPr lang="en-US" dirty="0"/>
              <a:t>It does not matter how you organize your code, it matters if you do or not.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2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B3C8-C943-49E9-B1EB-E5030D1A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FD1AA-A0FC-483C-8DC8-BE3D91C4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drive will have the following abstraction layers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1AEB2-D000-42A0-A7EF-8F99D161FEC8}"/>
              </a:ext>
            </a:extLst>
          </p:cNvPr>
          <p:cNvSpPr/>
          <p:nvPr/>
        </p:nvSpPr>
        <p:spPr>
          <a:xfrm>
            <a:off x="3085628" y="5151497"/>
            <a:ext cx="4252149" cy="5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I2C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7D6B2-DEC5-48C5-A562-D6E34D59B42B}"/>
              </a:ext>
            </a:extLst>
          </p:cNvPr>
          <p:cNvSpPr/>
          <p:nvPr/>
        </p:nvSpPr>
        <p:spPr>
          <a:xfrm>
            <a:off x="3085627" y="4482220"/>
            <a:ext cx="4252149" cy="5343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Write Registers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AEA4B-7399-423E-80A7-55515BD5C21C}"/>
              </a:ext>
            </a:extLst>
          </p:cNvPr>
          <p:cNvSpPr/>
          <p:nvPr/>
        </p:nvSpPr>
        <p:spPr>
          <a:xfrm>
            <a:off x="3085626" y="3859510"/>
            <a:ext cx="4252149" cy="5343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Read/Write Values (temperature, volts)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203571-725E-4720-A39F-E489F6B1772E}"/>
              </a:ext>
            </a:extLst>
          </p:cNvPr>
          <p:cNvSpPr/>
          <p:nvPr/>
        </p:nvSpPr>
        <p:spPr>
          <a:xfrm>
            <a:off x="3085625" y="3238742"/>
            <a:ext cx="4252149" cy="5343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Fuel Gauge Functions (% battery charge)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726007-8C4D-4C46-916F-5E575649B23C}"/>
              </a:ext>
            </a:extLst>
          </p:cNvPr>
          <p:cNvSpPr/>
          <p:nvPr/>
        </p:nvSpPr>
        <p:spPr>
          <a:xfrm>
            <a:off x="3085625" y="2500137"/>
            <a:ext cx="4252149" cy="53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Code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2B8CCF4-821B-4A1A-A5CD-1CAAA3EF9192}"/>
              </a:ext>
            </a:extLst>
          </p:cNvPr>
          <p:cNvSpPr/>
          <p:nvPr/>
        </p:nvSpPr>
        <p:spPr>
          <a:xfrm>
            <a:off x="2302933" y="3238743"/>
            <a:ext cx="647230" cy="17778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ECB06-9D51-440C-98BB-3BB11CFE4A30}"/>
              </a:ext>
            </a:extLst>
          </p:cNvPr>
          <p:cNvSpPr txBox="1"/>
          <p:nvPr/>
        </p:nvSpPr>
        <p:spPr>
          <a:xfrm>
            <a:off x="677333" y="3914936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BQ2471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E7A2A0-C2EE-42A5-8EE8-9C637D712E5E}"/>
              </a:ext>
            </a:extLst>
          </p:cNvPr>
          <p:cNvSpPr/>
          <p:nvPr/>
        </p:nvSpPr>
        <p:spPr>
          <a:xfrm>
            <a:off x="3085625" y="5817541"/>
            <a:ext cx="1350908" cy="44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312E2-AD01-47C7-A383-E94512B662B1}"/>
              </a:ext>
            </a:extLst>
          </p:cNvPr>
          <p:cNvSpPr/>
          <p:nvPr/>
        </p:nvSpPr>
        <p:spPr>
          <a:xfrm>
            <a:off x="4722048" y="5817541"/>
            <a:ext cx="1220141" cy="44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54EA5-D22C-463A-82C5-0DD4BD047A33}"/>
              </a:ext>
            </a:extLst>
          </p:cNvPr>
          <p:cNvSpPr/>
          <p:nvPr/>
        </p:nvSpPr>
        <p:spPr>
          <a:xfrm>
            <a:off x="6227705" y="5796965"/>
            <a:ext cx="1110070" cy="44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DE880BC-AFC8-4903-A043-C2EADC14DBE4}"/>
              </a:ext>
            </a:extLst>
          </p:cNvPr>
          <p:cNvSpPr/>
          <p:nvPr/>
        </p:nvSpPr>
        <p:spPr>
          <a:xfrm>
            <a:off x="2450623" y="5796965"/>
            <a:ext cx="461910" cy="445850"/>
          </a:xfrm>
          <a:prstGeom prst="leftBrace">
            <a:avLst>
              <a:gd name="adj1" fmla="val 8333"/>
              <a:gd name="adj2" fmla="val 491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21455B2-1E52-4B30-A322-5A58C3DECBD1}"/>
              </a:ext>
            </a:extLst>
          </p:cNvPr>
          <p:cNvSpPr/>
          <p:nvPr/>
        </p:nvSpPr>
        <p:spPr>
          <a:xfrm>
            <a:off x="2463325" y="5171342"/>
            <a:ext cx="461910" cy="488153"/>
          </a:xfrm>
          <a:prstGeom prst="leftBrace">
            <a:avLst>
              <a:gd name="adj1" fmla="val 8333"/>
              <a:gd name="adj2" fmla="val 491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85073-610E-450E-9B6E-8A0AF12DA70C}"/>
              </a:ext>
            </a:extLst>
          </p:cNvPr>
          <p:cNvSpPr txBox="1"/>
          <p:nvPr/>
        </p:nvSpPr>
        <p:spPr>
          <a:xfrm>
            <a:off x="1083733" y="51713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 Driver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BDE48-9A7D-4926-BC69-1EEFD33C3160}"/>
              </a:ext>
            </a:extLst>
          </p:cNvPr>
          <p:cNvSpPr txBox="1"/>
          <p:nvPr/>
        </p:nvSpPr>
        <p:spPr>
          <a:xfrm>
            <a:off x="974607" y="5835224"/>
            <a:ext cx="13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 </a:t>
            </a:r>
          </a:p>
        </p:txBody>
      </p:sp>
    </p:spTree>
    <p:extLst>
      <p:ext uri="{BB962C8B-B14F-4D97-AF65-F5344CB8AC3E}">
        <p14:creationId xmlns:p14="http://schemas.microsoft.com/office/powerpoint/2010/main" val="106778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1969</Words>
  <Application>Microsoft Office PowerPoint</Application>
  <PresentationFormat>Widescreen</PresentationFormat>
  <Paragraphs>297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Driver Development</vt:lpstr>
      <vt:lpstr>Objective</vt:lpstr>
      <vt:lpstr>I2C Bus </vt:lpstr>
      <vt:lpstr>I2C Bus</vt:lpstr>
      <vt:lpstr>I2C Bus Details </vt:lpstr>
      <vt:lpstr>I2C Addresses</vt:lpstr>
      <vt:lpstr>I2C Problems</vt:lpstr>
      <vt:lpstr>Driver Abstraction</vt:lpstr>
      <vt:lpstr>Driver Abstraction</vt:lpstr>
      <vt:lpstr>Good Code Guidelines </vt:lpstr>
      <vt:lpstr>Driver Creation Steps</vt:lpstr>
      <vt:lpstr>Register Based Chips</vt:lpstr>
      <vt:lpstr>BQ2471 Registers</vt:lpstr>
      <vt:lpstr>I2C Driver</vt:lpstr>
      <vt:lpstr>BQ2471 Commands</vt:lpstr>
      <vt:lpstr>BQ2741 Interface </vt:lpstr>
      <vt:lpstr>Initialization code</vt:lpstr>
      <vt:lpstr>BQ2714  I2C data</vt:lpstr>
      <vt:lpstr>Read Command </vt:lpstr>
      <vt:lpstr>Write Control</vt:lpstr>
      <vt:lpstr>Read Control </vt:lpstr>
      <vt:lpstr>Where From Here?</vt:lpstr>
      <vt:lpstr>Problems and Code Review</vt:lpstr>
      <vt:lpstr>assert</vt:lpstr>
      <vt:lpstr>Good Habits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Development</dc:title>
  <dc:creator>Trampas Stern</dc:creator>
  <cp:lastModifiedBy>Trampas Stern</cp:lastModifiedBy>
  <cp:revision>25</cp:revision>
  <dcterms:created xsi:type="dcterms:W3CDTF">2020-01-25T22:32:02Z</dcterms:created>
  <dcterms:modified xsi:type="dcterms:W3CDTF">2020-01-26T14:14:00Z</dcterms:modified>
</cp:coreProperties>
</file>