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1" r:id="rId8"/>
    <p:sldId id="263" r:id="rId9"/>
    <p:sldId id="264" r:id="rId10"/>
    <p:sldId id="266" r:id="rId11"/>
    <p:sldId id="265" r:id="rId12"/>
    <p:sldId id="267" r:id="rId13"/>
    <p:sldId id="268" r:id="rId14"/>
    <p:sldId id="269" r:id="rId15"/>
    <p:sldId id="270" r:id="rId16"/>
    <p:sldId id="271" r:id="rId17"/>
    <p:sldId id="272" r:id="rId18"/>
    <p:sldId id="273" r:id="rId19"/>
    <p:sldId id="278" r:id="rId20"/>
    <p:sldId id="279" r:id="rId21"/>
    <p:sldId id="285" r:id="rId22"/>
    <p:sldId id="286" r:id="rId23"/>
    <p:sldId id="281" r:id="rId24"/>
    <p:sldId id="282" r:id="rId25"/>
    <p:sldId id="283" r:id="rId26"/>
    <p:sldId id="284" r:id="rId27"/>
    <p:sldId id="274" r:id="rId28"/>
    <p:sldId id="275" r:id="rId29"/>
    <p:sldId id="276" r:id="rId30"/>
    <p:sldId id="277" r:id="rId31"/>
    <p:sldId id="280"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60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0EA1731-DA57-4EC9-807D-858DF09841BD}" type="datetimeFigureOut">
              <a:rPr lang="en-US" smtClean="0"/>
              <a:t>8/25/2010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1382EE7-CF60-4FE3-86E3-0EF7AF8A84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EA1731-DA57-4EC9-807D-858DF09841BD}" type="datetimeFigureOut">
              <a:rPr lang="en-US" smtClean="0"/>
              <a:t>8/25/2010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82EE7-CF60-4FE3-86E3-0EF7AF8A84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0EA1731-DA57-4EC9-807D-858DF09841BD}" type="datetimeFigureOut">
              <a:rPr lang="en-US" smtClean="0"/>
              <a:t>8/25/2010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1382EE7-CF60-4FE3-86E3-0EF7AF8A844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EA1731-DA57-4EC9-807D-858DF09841BD}" type="datetimeFigureOut">
              <a:rPr lang="en-US" smtClean="0"/>
              <a:t>8/25/2010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0EA1731-DA57-4EC9-807D-858DF09841BD}" type="datetimeFigureOut">
              <a:rPr lang="en-US" smtClean="0"/>
              <a:t>8/25/2010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1382EE7-CF60-4FE3-86E3-0EF7AF8A844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0EA1731-DA57-4EC9-807D-858DF09841BD}" type="datetimeFigureOut">
              <a:rPr lang="en-US" smtClean="0"/>
              <a:t>8/25/2010</a:t>
            </a:fld>
            <a:endParaRPr lang="en-US"/>
          </a:p>
        </p:txBody>
      </p:sp>
      <p:sp>
        <p:nvSpPr>
          <p:cNvPr id="10" name="Slide Number Placeholder 9"/>
          <p:cNvSpPr>
            <a:spLocks noGrp="1"/>
          </p:cNvSpPr>
          <p:nvPr>
            <p:ph type="sldNum" sz="quarter" idx="16"/>
          </p:nvPr>
        </p:nvSpPr>
        <p:spPr/>
        <p:txBody>
          <a:bodyPr rtlCol="0"/>
          <a:lstStyle/>
          <a:p>
            <a:fld id="{51382EE7-CF60-4FE3-86E3-0EF7AF8A844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0EA1731-DA57-4EC9-807D-858DF09841BD}" type="datetimeFigureOut">
              <a:rPr lang="en-US" smtClean="0"/>
              <a:t>8/25/2010</a:t>
            </a:fld>
            <a:endParaRPr lang="en-US"/>
          </a:p>
        </p:txBody>
      </p:sp>
      <p:sp>
        <p:nvSpPr>
          <p:cNvPr id="12" name="Slide Number Placeholder 11"/>
          <p:cNvSpPr>
            <a:spLocks noGrp="1"/>
          </p:cNvSpPr>
          <p:nvPr>
            <p:ph type="sldNum" sz="quarter" idx="16"/>
          </p:nvPr>
        </p:nvSpPr>
        <p:spPr/>
        <p:txBody>
          <a:bodyPr rtlCol="0"/>
          <a:lstStyle/>
          <a:p>
            <a:fld id="{51382EE7-CF60-4FE3-86E3-0EF7AF8A844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EA1731-DA57-4EC9-807D-858DF09841BD}" type="datetimeFigureOut">
              <a:rPr lang="en-US" smtClean="0"/>
              <a:t>8/25/2010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A1731-DA57-4EC9-807D-858DF09841BD}" type="datetimeFigureOut">
              <a:rPr lang="en-US" smtClean="0"/>
              <a:t>8/25/2010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1382EE7-CF60-4FE3-86E3-0EF7AF8A84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EA1731-DA57-4EC9-807D-858DF09841BD}" type="datetimeFigureOut">
              <a:rPr lang="en-US" smtClean="0"/>
              <a:t>8/25/2010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0EA1731-DA57-4EC9-807D-858DF09841BD}" type="datetimeFigureOut">
              <a:rPr lang="en-US" smtClean="0"/>
              <a:t>8/25/2010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1382EE7-CF60-4FE3-86E3-0EF7AF8A844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0EA1731-DA57-4EC9-807D-858DF09841BD}" type="datetimeFigureOut">
              <a:rPr lang="en-US" smtClean="0"/>
              <a:t>8/25/2010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1382EE7-CF60-4FE3-86E3-0EF7AF8A84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FAT </a:t>
            </a:r>
            <a:r>
              <a:rPr lang="en-US" dirty="0" err="1" smtClean="0"/>
              <a:t>Filesystem</a:t>
            </a:r>
            <a:endParaRPr lang="en-US" dirty="0"/>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304800"/>
            <a:ext cx="5953771" cy="4191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Cluster</a:t>
            </a:r>
            <a:endParaRPr lang="en-US" dirty="0"/>
          </a:p>
        </p:txBody>
      </p:sp>
      <p:sp>
        <p:nvSpPr>
          <p:cNvPr id="3" name="Content Placeholder 2"/>
          <p:cNvSpPr>
            <a:spLocks noGrp="1"/>
          </p:cNvSpPr>
          <p:nvPr>
            <p:ph sz="quarter" idx="1"/>
          </p:nvPr>
        </p:nvSpPr>
        <p:spPr/>
        <p:txBody>
          <a:bodyPr/>
          <a:lstStyle/>
          <a:p>
            <a:r>
              <a:rPr lang="en-US" dirty="0" smtClean="0"/>
              <a:t>A cluster is a block of contiguous sectors</a:t>
            </a:r>
          </a:p>
          <a:p>
            <a:r>
              <a:rPr lang="en-US" dirty="0" smtClean="0"/>
              <a:t>In  Boot Sector it might indicate that a cluster is 2 sectors, can be (1-128). Thus if sector is 512 bytes then a cluster in this example is 1024 bytes. </a:t>
            </a:r>
          </a:p>
          <a:p>
            <a:r>
              <a:rPr lang="en-US" dirty="0" smtClean="0"/>
              <a:t>Data section is a collection of clusters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Allocation Table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For every cluster in the data section there is a FAT entry. </a:t>
            </a:r>
          </a:p>
          <a:p>
            <a:r>
              <a:rPr lang="en-US" dirty="0" smtClean="0"/>
              <a:t>The FAT entry is 12, 16, or 32 bits depending on FAT12, FAT16, or FAT32. </a:t>
            </a:r>
          </a:p>
          <a:p>
            <a:r>
              <a:rPr lang="en-US" dirty="0" smtClean="0"/>
              <a:t>The entry in the FAT table creates a linked list to represent clusters used on a file, with following special flags:</a:t>
            </a:r>
          </a:p>
          <a:p>
            <a:pPr lvl="1"/>
            <a:r>
              <a:rPr lang="en-US" dirty="0" smtClean="0"/>
              <a:t>0 is a free cluster (not allocated to file)</a:t>
            </a:r>
          </a:p>
          <a:p>
            <a:pPr lvl="1"/>
            <a:r>
              <a:rPr lang="en-US" dirty="0" smtClean="0"/>
              <a:t>1 reserved cluster (not to be used)</a:t>
            </a:r>
          </a:p>
          <a:p>
            <a:pPr lvl="1"/>
            <a:r>
              <a:rPr lang="en-US" dirty="0" smtClean="0"/>
              <a:t>0xFFF0-0xFFF6 reserved (not FAT12 </a:t>
            </a:r>
            <a:r>
              <a:rPr lang="en-US" dirty="0" err="1" smtClean="0"/>
              <a:t>nominclature</a:t>
            </a:r>
            <a:r>
              <a:rPr lang="en-US" dirty="0" smtClean="0"/>
              <a:t>) </a:t>
            </a:r>
          </a:p>
          <a:p>
            <a:pPr lvl="1"/>
            <a:r>
              <a:rPr lang="en-US" dirty="0" smtClean="0"/>
              <a:t>0xFFF7 bad sector on disk</a:t>
            </a:r>
          </a:p>
          <a:p>
            <a:pPr lvl="1"/>
            <a:r>
              <a:rPr lang="en-US" dirty="0" smtClean="0"/>
              <a:t>0xFFF8-0xFFFF last sector in chain (End Of Chain –EOC)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Example</a:t>
            </a:r>
            <a:endParaRPr lang="en-US" dirty="0"/>
          </a:p>
        </p:txBody>
      </p:sp>
      <p:sp>
        <p:nvSpPr>
          <p:cNvPr id="3" name="Content Placeholder 2"/>
          <p:cNvSpPr>
            <a:spLocks noGrp="1"/>
          </p:cNvSpPr>
          <p:nvPr>
            <p:ph sz="quarter" idx="1"/>
          </p:nvPr>
        </p:nvSpPr>
        <p:spPr/>
        <p:txBody>
          <a:bodyPr/>
          <a:lstStyle/>
          <a:p>
            <a:pPr>
              <a:buNone/>
            </a:pPr>
            <a:r>
              <a:rPr lang="en-US" dirty="0" smtClean="0"/>
              <a:t> </a:t>
            </a:r>
            <a:endParaRPr lang="en-US" dirty="0"/>
          </a:p>
        </p:txBody>
      </p:sp>
      <p:sp>
        <p:nvSpPr>
          <p:cNvPr id="4" name="Rectangle 3"/>
          <p:cNvSpPr/>
          <p:nvPr/>
        </p:nvSpPr>
        <p:spPr>
          <a:xfrm>
            <a:off x="1143000" y="23622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a:t>
            </a:r>
            <a:endParaRPr lang="en-US" dirty="0"/>
          </a:p>
        </p:txBody>
      </p:sp>
      <p:sp>
        <p:nvSpPr>
          <p:cNvPr id="5" name="Rectangle 4"/>
          <p:cNvSpPr/>
          <p:nvPr/>
        </p:nvSpPr>
        <p:spPr>
          <a:xfrm>
            <a:off x="1143000" y="25908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6" name="Rectangle 5"/>
          <p:cNvSpPr/>
          <p:nvPr/>
        </p:nvSpPr>
        <p:spPr>
          <a:xfrm>
            <a:off x="1143000" y="28194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0xFF8</a:t>
            </a:r>
            <a:endParaRPr lang="en-US" dirty="0"/>
          </a:p>
        </p:txBody>
      </p:sp>
      <p:sp>
        <p:nvSpPr>
          <p:cNvPr id="7" name="Rectangle 6"/>
          <p:cNvSpPr/>
          <p:nvPr/>
        </p:nvSpPr>
        <p:spPr>
          <a:xfrm>
            <a:off x="1143000" y="30480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endParaRPr lang="en-US" dirty="0"/>
          </a:p>
        </p:txBody>
      </p:sp>
      <p:sp>
        <p:nvSpPr>
          <p:cNvPr id="8" name="Rectangle 7"/>
          <p:cNvSpPr/>
          <p:nvPr/>
        </p:nvSpPr>
        <p:spPr>
          <a:xfrm>
            <a:off x="1143000" y="32766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0</a:t>
            </a:r>
            <a:endParaRPr lang="en-US" dirty="0"/>
          </a:p>
        </p:txBody>
      </p:sp>
      <p:sp>
        <p:nvSpPr>
          <p:cNvPr id="9" name="Rectangle 8"/>
          <p:cNvSpPr/>
          <p:nvPr/>
        </p:nvSpPr>
        <p:spPr>
          <a:xfrm>
            <a:off x="1143000" y="44196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a:t>
            </a:r>
            <a:endParaRPr lang="en-US" dirty="0"/>
          </a:p>
        </p:txBody>
      </p:sp>
      <p:sp>
        <p:nvSpPr>
          <p:cNvPr id="10" name="Oval 9"/>
          <p:cNvSpPr/>
          <p:nvPr/>
        </p:nvSpPr>
        <p:spPr>
          <a:xfrm>
            <a:off x="1524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240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0" y="2286000"/>
            <a:ext cx="301686" cy="369332"/>
          </a:xfrm>
          <a:prstGeom prst="rect">
            <a:avLst/>
          </a:prstGeom>
          <a:noFill/>
        </p:spPr>
        <p:txBody>
          <a:bodyPr wrap="none" rtlCol="0">
            <a:spAutoFit/>
          </a:bodyPr>
          <a:lstStyle/>
          <a:p>
            <a:r>
              <a:rPr lang="en-US" dirty="0" smtClean="0"/>
              <a:t>2</a:t>
            </a:r>
            <a:endParaRPr lang="en-US" dirty="0"/>
          </a:p>
        </p:txBody>
      </p:sp>
      <p:sp>
        <p:nvSpPr>
          <p:cNvPr id="14" name="TextBox 13"/>
          <p:cNvSpPr txBox="1"/>
          <p:nvPr/>
        </p:nvSpPr>
        <p:spPr>
          <a:xfrm>
            <a:off x="838200" y="2514600"/>
            <a:ext cx="301686" cy="369332"/>
          </a:xfrm>
          <a:prstGeom prst="rect">
            <a:avLst/>
          </a:prstGeom>
          <a:noFill/>
        </p:spPr>
        <p:txBody>
          <a:bodyPr wrap="none" rtlCol="0">
            <a:spAutoFit/>
          </a:bodyPr>
          <a:lstStyle/>
          <a:p>
            <a:r>
              <a:rPr lang="en-US" dirty="0" smtClean="0"/>
              <a:t>3</a:t>
            </a:r>
            <a:endParaRPr lang="en-US" dirty="0"/>
          </a:p>
        </p:txBody>
      </p:sp>
      <p:sp>
        <p:nvSpPr>
          <p:cNvPr id="15" name="TextBox 14"/>
          <p:cNvSpPr txBox="1"/>
          <p:nvPr/>
        </p:nvSpPr>
        <p:spPr>
          <a:xfrm>
            <a:off x="838200" y="2743200"/>
            <a:ext cx="301686" cy="369332"/>
          </a:xfrm>
          <a:prstGeom prst="rect">
            <a:avLst/>
          </a:prstGeom>
          <a:noFill/>
        </p:spPr>
        <p:txBody>
          <a:bodyPr wrap="none" rtlCol="0">
            <a:spAutoFit/>
          </a:bodyPr>
          <a:lstStyle/>
          <a:p>
            <a:r>
              <a:rPr lang="en-US" dirty="0" smtClean="0"/>
              <a:t>4</a:t>
            </a:r>
            <a:endParaRPr lang="en-US" dirty="0"/>
          </a:p>
        </p:txBody>
      </p:sp>
      <p:sp>
        <p:nvSpPr>
          <p:cNvPr id="16" name="TextBox 15"/>
          <p:cNvSpPr txBox="1"/>
          <p:nvPr/>
        </p:nvSpPr>
        <p:spPr>
          <a:xfrm>
            <a:off x="838200" y="2971800"/>
            <a:ext cx="301686" cy="369332"/>
          </a:xfrm>
          <a:prstGeom prst="rect">
            <a:avLst/>
          </a:prstGeom>
          <a:noFill/>
        </p:spPr>
        <p:txBody>
          <a:bodyPr wrap="none" rtlCol="0">
            <a:spAutoFit/>
          </a:bodyPr>
          <a:lstStyle/>
          <a:p>
            <a:r>
              <a:rPr lang="en-US" dirty="0" smtClean="0"/>
              <a:t>5</a:t>
            </a:r>
            <a:endParaRPr lang="en-US" dirty="0"/>
          </a:p>
        </p:txBody>
      </p:sp>
      <p:sp>
        <p:nvSpPr>
          <p:cNvPr id="17" name="TextBox 16"/>
          <p:cNvSpPr txBox="1"/>
          <p:nvPr/>
        </p:nvSpPr>
        <p:spPr>
          <a:xfrm>
            <a:off x="838200" y="3200400"/>
            <a:ext cx="301686" cy="369332"/>
          </a:xfrm>
          <a:prstGeom prst="rect">
            <a:avLst/>
          </a:prstGeom>
          <a:noFill/>
        </p:spPr>
        <p:txBody>
          <a:bodyPr wrap="none" rtlCol="0">
            <a:spAutoFit/>
          </a:bodyPr>
          <a:lstStyle/>
          <a:p>
            <a:r>
              <a:rPr lang="en-US" dirty="0" smtClean="0"/>
              <a:t>6</a:t>
            </a:r>
            <a:endParaRPr lang="en-US" dirty="0"/>
          </a:p>
        </p:txBody>
      </p:sp>
      <p:sp>
        <p:nvSpPr>
          <p:cNvPr id="18" name="TextBox 17"/>
          <p:cNvSpPr txBox="1"/>
          <p:nvPr/>
        </p:nvSpPr>
        <p:spPr>
          <a:xfrm>
            <a:off x="838200" y="4343400"/>
            <a:ext cx="306494" cy="369332"/>
          </a:xfrm>
          <a:prstGeom prst="rect">
            <a:avLst/>
          </a:prstGeom>
          <a:noFill/>
        </p:spPr>
        <p:txBody>
          <a:bodyPr wrap="none" rtlCol="0">
            <a:spAutoFit/>
          </a:bodyPr>
          <a:lstStyle/>
          <a:p>
            <a:r>
              <a:rPr lang="en-US" dirty="0" smtClean="0"/>
              <a:t>n</a:t>
            </a:r>
            <a:endParaRPr lang="en-US" dirty="0"/>
          </a:p>
        </p:txBody>
      </p:sp>
      <p:sp>
        <p:nvSpPr>
          <p:cNvPr id="19" name="Rectangle 18"/>
          <p:cNvSpPr/>
          <p:nvPr/>
        </p:nvSpPr>
        <p:spPr>
          <a:xfrm>
            <a:off x="4343400" y="22098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USED</a:t>
            </a:r>
            <a:endParaRPr lang="en-US" dirty="0"/>
          </a:p>
        </p:txBody>
      </p:sp>
      <p:sp>
        <p:nvSpPr>
          <p:cNvPr id="20" name="TextBox 19"/>
          <p:cNvSpPr txBox="1"/>
          <p:nvPr/>
        </p:nvSpPr>
        <p:spPr>
          <a:xfrm>
            <a:off x="1143000" y="1828800"/>
            <a:ext cx="838200" cy="461665"/>
          </a:xfrm>
          <a:prstGeom prst="rect">
            <a:avLst/>
          </a:prstGeom>
          <a:noFill/>
        </p:spPr>
        <p:txBody>
          <a:bodyPr wrap="square" rtlCol="0">
            <a:spAutoFit/>
          </a:bodyPr>
          <a:lstStyle/>
          <a:p>
            <a:r>
              <a:rPr lang="en-US" sz="2400" b="1" dirty="0" smtClean="0"/>
              <a:t>FAT</a:t>
            </a:r>
            <a:endParaRPr lang="en-US" sz="2400" b="1" dirty="0"/>
          </a:p>
        </p:txBody>
      </p:sp>
      <p:sp>
        <p:nvSpPr>
          <p:cNvPr id="21" name="TextBox 20"/>
          <p:cNvSpPr txBox="1"/>
          <p:nvPr/>
        </p:nvSpPr>
        <p:spPr>
          <a:xfrm>
            <a:off x="4343400" y="1676400"/>
            <a:ext cx="1295400" cy="461665"/>
          </a:xfrm>
          <a:prstGeom prst="rect">
            <a:avLst/>
          </a:prstGeom>
          <a:noFill/>
        </p:spPr>
        <p:txBody>
          <a:bodyPr wrap="square" rtlCol="0">
            <a:spAutoFit/>
          </a:bodyPr>
          <a:lstStyle/>
          <a:p>
            <a:r>
              <a:rPr lang="en-US" sz="2400" b="1" dirty="0" smtClean="0"/>
              <a:t>Clusters</a:t>
            </a:r>
            <a:endParaRPr lang="en-US" sz="2400" b="1" dirty="0"/>
          </a:p>
        </p:txBody>
      </p:sp>
      <p:sp>
        <p:nvSpPr>
          <p:cNvPr id="22" name="Rectangle 21"/>
          <p:cNvSpPr/>
          <p:nvPr/>
        </p:nvSpPr>
        <p:spPr>
          <a:xfrm>
            <a:off x="4343400" y="27432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USED</a:t>
            </a:r>
            <a:endParaRPr lang="en-US" dirty="0"/>
          </a:p>
        </p:txBody>
      </p:sp>
      <p:sp>
        <p:nvSpPr>
          <p:cNvPr id="23" name="Rectangle 22"/>
          <p:cNvSpPr/>
          <p:nvPr/>
        </p:nvSpPr>
        <p:spPr>
          <a:xfrm>
            <a:off x="4343400" y="32766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USED</a:t>
            </a:r>
            <a:endParaRPr lang="en-US" dirty="0"/>
          </a:p>
        </p:txBody>
      </p:sp>
      <p:sp>
        <p:nvSpPr>
          <p:cNvPr id="24" name="TextBox 23"/>
          <p:cNvSpPr txBox="1"/>
          <p:nvPr/>
        </p:nvSpPr>
        <p:spPr>
          <a:xfrm>
            <a:off x="4038600" y="3352800"/>
            <a:ext cx="301686" cy="369332"/>
          </a:xfrm>
          <a:prstGeom prst="rect">
            <a:avLst/>
          </a:prstGeom>
          <a:noFill/>
        </p:spPr>
        <p:txBody>
          <a:bodyPr wrap="none" rtlCol="0">
            <a:spAutoFit/>
          </a:bodyPr>
          <a:lstStyle/>
          <a:p>
            <a:r>
              <a:rPr lang="en-US" dirty="0" smtClean="0"/>
              <a:t>2</a:t>
            </a:r>
            <a:endParaRPr lang="en-US" dirty="0"/>
          </a:p>
        </p:txBody>
      </p:sp>
      <p:sp>
        <p:nvSpPr>
          <p:cNvPr id="25" name="TextBox 24"/>
          <p:cNvSpPr txBox="1"/>
          <p:nvPr/>
        </p:nvSpPr>
        <p:spPr>
          <a:xfrm>
            <a:off x="4038600" y="2819400"/>
            <a:ext cx="301686" cy="369332"/>
          </a:xfrm>
          <a:prstGeom prst="rect">
            <a:avLst/>
          </a:prstGeom>
          <a:noFill/>
        </p:spPr>
        <p:txBody>
          <a:bodyPr wrap="none" rtlCol="0">
            <a:spAutoFit/>
          </a:bodyPr>
          <a:lstStyle/>
          <a:p>
            <a:r>
              <a:rPr lang="en-US" dirty="0"/>
              <a:t>1</a:t>
            </a:r>
          </a:p>
        </p:txBody>
      </p:sp>
      <p:sp>
        <p:nvSpPr>
          <p:cNvPr id="26" name="TextBox 25"/>
          <p:cNvSpPr txBox="1"/>
          <p:nvPr/>
        </p:nvSpPr>
        <p:spPr>
          <a:xfrm>
            <a:off x="4038600" y="2286000"/>
            <a:ext cx="301686" cy="369332"/>
          </a:xfrm>
          <a:prstGeom prst="rect">
            <a:avLst/>
          </a:prstGeom>
          <a:noFill/>
        </p:spPr>
        <p:txBody>
          <a:bodyPr wrap="none" rtlCol="0">
            <a:spAutoFit/>
          </a:bodyPr>
          <a:lstStyle/>
          <a:p>
            <a:r>
              <a:rPr lang="en-US" dirty="0" smtClean="0"/>
              <a:t>0</a:t>
            </a:r>
            <a:endParaRPr lang="en-US" dirty="0"/>
          </a:p>
        </p:txBody>
      </p:sp>
      <p:sp>
        <p:nvSpPr>
          <p:cNvPr id="27" name="TextBox 26"/>
          <p:cNvSpPr txBox="1"/>
          <p:nvPr/>
        </p:nvSpPr>
        <p:spPr>
          <a:xfrm>
            <a:off x="4038600" y="3886200"/>
            <a:ext cx="301686" cy="369332"/>
          </a:xfrm>
          <a:prstGeom prst="rect">
            <a:avLst/>
          </a:prstGeom>
          <a:noFill/>
        </p:spPr>
        <p:txBody>
          <a:bodyPr wrap="none" rtlCol="0">
            <a:spAutoFit/>
          </a:bodyPr>
          <a:lstStyle/>
          <a:p>
            <a:r>
              <a:rPr lang="en-US" dirty="0" smtClean="0"/>
              <a:t>3</a:t>
            </a:r>
            <a:endParaRPr lang="en-US" dirty="0"/>
          </a:p>
        </p:txBody>
      </p:sp>
      <p:sp>
        <p:nvSpPr>
          <p:cNvPr id="28" name="Rectangle 27"/>
          <p:cNvSpPr/>
          <p:nvPr/>
        </p:nvSpPr>
        <p:spPr>
          <a:xfrm>
            <a:off x="4343400" y="38100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FREE</a:t>
            </a:r>
            <a:endParaRPr lang="en-US" dirty="0"/>
          </a:p>
        </p:txBody>
      </p:sp>
      <p:sp>
        <p:nvSpPr>
          <p:cNvPr id="29" name="Rectangle 28"/>
          <p:cNvSpPr/>
          <p:nvPr/>
        </p:nvSpPr>
        <p:spPr>
          <a:xfrm>
            <a:off x="4343400" y="4343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FREE</a:t>
            </a:r>
            <a:endParaRPr lang="en-US" dirty="0"/>
          </a:p>
        </p:txBody>
      </p:sp>
      <p:sp>
        <p:nvSpPr>
          <p:cNvPr id="30" name="Rectangle 29"/>
          <p:cNvSpPr/>
          <p:nvPr/>
        </p:nvSpPr>
        <p:spPr>
          <a:xfrm>
            <a:off x="4343400" y="56388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FREE</a:t>
            </a:r>
            <a:endParaRPr lang="en-US" dirty="0"/>
          </a:p>
        </p:txBody>
      </p:sp>
      <p:sp>
        <p:nvSpPr>
          <p:cNvPr id="33" name="TextBox 32"/>
          <p:cNvSpPr txBox="1"/>
          <p:nvPr/>
        </p:nvSpPr>
        <p:spPr>
          <a:xfrm>
            <a:off x="4038600" y="4419600"/>
            <a:ext cx="301686" cy="369332"/>
          </a:xfrm>
          <a:prstGeom prst="rect">
            <a:avLst/>
          </a:prstGeom>
          <a:noFill/>
        </p:spPr>
        <p:txBody>
          <a:bodyPr wrap="none" rtlCol="0">
            <a:spAutoFit/>
          </a:bodyPr>
          <a:lstStyle/>
          <a:p>
            <a:r>
              <a:rPr lang="en-US" dirty="0" smtClean="0"/>
              <a:t>4</a:t>
            </a:r>
            <a:endParaRPr lang="en-US" dirty="0"/>
          </a:p>
        </p:txBody>
      </p:sp>
      <p:sp>
        <p:nvSpPr>
          <p:cNvPr id="34" name="TextBox 33"/>
          <p:cNvSpPr txBox="1"/>
          <p:nvPr/>
        </p:nvSpPr>
        <p:spPr>
          <a:xfrm>
            <a:off x="3810000" y="5715000"/>
            <a:ext cx="494046" cy="369332"/>
          </a:xfrm>
          <a:prstGeom prst="rect">
            <a:avLst/>
          </a:prstGeom>
          <a:noFill/>
        </p:spPr>
        <p:txBody>
          <a:bodyPr wrap="none" rtlCol="0">
            <a:spAutoFit/>
          </a:bodyPr>
          <a:lstStyle/>
          <a:p>
            <a:r>
              <a:rPr lang="en-US" dirty="0" smtClean="0"/>
              <a:t>n-2</a:t>
            </a:r>
            <a:endParaRPr lang="en-US" dirty="0"/>
          </a:p>
        </p:txBody>
      </p:sp>
      <p:sp>
        <p:nvSpPr>
          <p:cNvPr id="35" name="Oval 34"/>
          <p:cNvSpPr/>
          <p:nvPr/>
        </p:nvSpPr>
        <p:spPr>
          <a:xfrm>
            <a:off x="4876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4" idx="3"/>
            <a:endCxn id="26" idx="1"/>
          </p:cNvCxnSpPr>
          <p:nvPr/>
        </p:nvCxnSpPr>
        <p:spPr>
          <a:xfrm flipV="1">
            <a:off x="2057400" y="24706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1"/>
          </p:cNvCxnSpPr>
          <p:nvPr/>
        </p:nvCxnSpPr>
        <p:spPr>
          <a:xfrm>
            <a:off x="2057400" y="27051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3"/>
            <a:endCxn id="24" idx="1"/>
          </p:cNvCxnSpPr>
          <p:nvPr/>
        </p:nvCxnSpPr>
        <p:spPr>
          <a:xfrm>
            <a:off x="2057400" y="29337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3"/>
            <a:endCxn id="27" idx="1"/>
          </p:cNvCxnSpPr>
          <p:nvPr/>
        </p:nvCxnSpPr>
        <p:spPr>
          <a:xfrm>
            <a:off x="2057400" y="31623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3"/>
            <a:endCxn id="33" idx="1"/>
          </p:cNvCxnSpPr>
          <p:nvPr/>
        </p:nvCxnSpPr>
        <p:spPr>
          <a:xfrm>
            <a:off x="2057400" y="33909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3"/>
            <a:endCxn id="34" idx="1"/>
          </p:cNvCxnSpPr>
          <p:nvPr/>
        </p:nvCxnSpPr>
        <p:spPr>
          <a:xfrm>
            <a:off x="2057400" y="45339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Table</a:t>
            </a:r>
            <a:endParaRPr lang="en-US" dirty="0"/>
          </a:p>
        </p:txBody>
      </p:sp>
      <p:sp>
        <p:nvSpPr>
          <p:cNvPr id="3" name="Content Placeholder 2"/>
          <p:cNvSpPr>
            <a:spLocks noGrp="1"/>
          </p:cNvSpPr>
          <p:nvPr>
            <p:ph sz="quarter" idx="1"/>
          </p:nvPr>
        </p:nvSpPr>
        <p:spPr/>
        <p:txBody>
          <a:bodyPr/>
          <a:lstStyle/>
          <a:p>
            <a:r>
              <a:rPr lang="en-US" dirty="0" smtClean="0"/>
              <a:t>The directory table links a file name, or directory, to a cluster chain in FAT. </a:t>
            </a:r>
          </a:p>
          <a:p>
            <a:r>
              <a:rPr lang="en-US" dirty="0" smtClean="0"/>
              <a:t>Basic information in a directory entry are:</a:t>
            </a:r>
          </a:p>
          <a:p>
            <a:pPr lvl="1"/>
            <a:r>
              <a:rPr lang="en-US" dirty="0" smtClean="0"/>
              <a:t>File name and extension</a:t>
            </a:r>
          </a:p>
          <a:p>
            <a:pPr lvl="1"/>
            <a:r>
              <a:rPr lang="en-US" dirty="0" smtClean="0"/>
              <a:t>File Attributes</a:t>
            </a:r>
          </a:p>
          <a:p>
            <a:pPr lvl="1"/>
            <a:r>
              <a:rPr lang="en-US" dirty="0" smtClean="0"/>
              <a:t>Time stamps</a:t>
            </a:r>
          </a:p>
          <a:p>
            <a:pPr lvl="1"/>
            <a:r>
              <a:rPr lang="en-US" dirty="0" smtClean="0"/>
              <a:t>File Size in bytes</a:t>
            </a:r>
          </a:p>
          <a:p>
            <a:pPr lvl="1"/>
            <a:r>
              <a:rPr lang="en-US" dirty="0" smtClean="0"/>
              <a:t>First cluster in file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Example</a:t>
            </a:r>
            <a:endParaRPr lang="en-US" dirty="0"/>
          </a:p>
        </p:txBody>
      </p:sp>
      <p:sp>
        <p:nvSpPr>
          <p:cNvPr id="4" name="Rectangle 3"/>
          <p:cNvSpPr/>
          <p:nvPr/>
        </p:nvSpPr>
        <p:spPr>
          <a:xfrm>
            <a:off x="1600200" y="1752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a:t>
            </a:r>
            <a:r>
              <a:rPr lang="en-US" dirty="0" smtClean="0"/>
              <a:t>ext.txt</a:t>
            </a:r>
            <a:endParaRPr lang="en-US" dirty="0"/>
          </a:p>
        </p:txBody>
      </p:sp>
      <p:sp>
        <p:nvSpPr>
          <p:cNvPr id="5" name="TextBox 4"/>
          <p:cNvSpPr txBox="1"/>
          <p:nvPr/>
        </p:nvSpPr>
        <p:spPr>
          <a:xfrm>
            <a:off x="533400" y="1752600"/>
            <a:ext cx="1124026" cy="369332"/>
          </a:xfrm>
          <a:prstGeom prst="rect">
            <a:avLst/>
          </a:prstGeom>
          <a:noFill/>
        </p:spPr>
        <p:txBody>
          <a:bodyPr wrap="none" rtlCol="0">
            <a:spAutoFit/>
          </a:bodyPr>
          <a:lstStyle/>
          <a:p>
            <a:r>
              <a:rPr lang="en-US" dirty="0" smtClean="0"/>
              <a:t>File Name</a:t>
            </a:r>
            <a:endParaRPr lang="en-US" dirty="0"/>
          </a:p>
        </p:txBody>
      </p:sp>
      <p:sp>
        <p:nvSpPr>
          <p:cNvPr id="6" name="Rectangle 5"/>
          <p:cNvSpPr/>
          <p:nvPr/>
        </p:nvSpPr>
        <p:spPr>
          <a:xfrm>
            <a:off x="1600200" y="2133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10</a:t>
            </a:r>
            <a:endParaRPr lang="en-US" dirty="0"/>
          </a:p>
        </p:txBody>
      </p:sp>
      <p:sp>
        <p:nvSpPr>
          <p:cNvPr id="7" name="TextBox 6"/>
          <p:cNvSpPr txBox="1"/>
          <p:nvPr/>
        </p:nvSpPr>
        <p:spPr>
          <a:xfrm>
            <a:off x="381000" y="2133600"/>
            <a:ext cx="1246688" cy="369332"/>
          </a:xfrm>
          <a:prstGeom prst="rect">
            <a:avLst/>
          </a:prstGeom>
          <a:noFill/>
        </p:spPr>
        <p:txBody>
          <a:bodyPr wrap="none" rtlCol="0">
            <a:spAutoFit/>
          </a:bodyPr>
          <a:lstStyle/>
          <a:p>
            <a:r>
              <a:rPr lang="en-US" dirty="0" smtClean="0"/>
              <a:t>Size (Bytes)</a:t>
            </a:r>
            <a:endParaRPr lang="en-US" dirty="0"/>
          </a:p>
        </p:txBody>
      </p:sp>
      <p:sp>
        <p:nvSpPr>
          <p:cNvPr id="8" name="Rectangle 7"/>
          <p:cNvSpPr/>
          <p:nvPr/>
        </p:nvSpPr>
        <p:spPr>
          <a:xfrm>
            <a:off x="1600200" y="2514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a:t>
            </a:r>
            <a:endParaRPr lang="en-US" dirty="0"/>
          </a:p>
        </p:txBody>
      </p:sp>
      <p:sp>
        <p:nvSpPr>
          <p:cNvPr id="10" name="TextBox 9"/>
          <p:cNvSpPr txBox="1"/>
          <p:nvPr/>
        </p:nvSpPr>
        <p:spPr>
          <a:xfrm>
            <a:off x="381000" y="2514600"/>
            <a:ext cx="1295400" cy="369332"/>
          </a:xfrm>
          <a:prstGeom prst="rect">
            <a:avLst/>
          </a:prstGeom>
          <a:noFill/>
        </p:spPr>
        <p:txBody>
          <a:bodyPr wrap="square" rtlCol="0">
            <a:spAutoFit/>
          </a:bodyPr>
          <a:lstStyle/>
          <a:p>
            <a:r>
              <a:rPr lang="en-US" dirty="0" smtClean="0"/>
              <a:t>First Cluster</a:t>
            </a:r>
            <a:endParaRPr lang="en-US" dirty="0"/>
          </a:p>
        </p:txBody>
      </p:sp>
      <p:sp>
        <p:nvSpPr>
          <p:cNvPr id="11" name="Rectangle 10"/>
          <p:cNvSpPr/>
          <p:nvPr/>
        </p:nvSpPr>
        <p:spPr>
          <a:xfrm>
            <a:off x="3429000" y="21336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3</a:t>
            </a:r>
            <a:endParaRPr lang="en-US" dirty="0"/>
          </a:p>
        </p:txBody>
      </p:sp>
      <p:sp>
        <p:nvSpPr>
          <p:cNvPr id="12" name="Rectangle 11"/>
          <p:cNvSpPr/>
          <p:nvPr/>
        </p:nvSpPr>
        <p:spPr>
          <a:xfrm>
            <a:off x="3429000" y="23622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13" name="Rectangle 12"/>
          <p:cNvSpPr/>
          <p:nvPr/>
        </p:nvSpPr>
        <p:spPr>
          <a:xfrm>
            <a:off x="3429000" y="25908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0xFF8</a:t>
            </a:r>
            <a:endParaRPr lang="en-US" dirty="0"/>
          </a:p>
        </p:txBody>
      </p:sp>
      <p:sp>
        <p:nvSpPr>
          <p:cNvPr id="14" name="Rectangle 13"/>
          <p:cNvSpPr/>
          <p:nvPr/>
        </p:nvSpPr>
        <p:spPr>
          <a:xfrm>
            <a:off x="3429000" y="28194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endParaRPr lang="en-US" dirty="0"/>
          </a:p>
        </p:txBody>
      </p:sp>
      <p:sp>
        <p:nvSpPr>
          <p:cNvPr id="15" name="Rectangle 14"/>
          <p:cNvSpPr/>
          <p:nvPr/>
        </p:nvSpPr>
        <p:spPr>
          <a:xfrm>
            <a:off x="3429000" y="30480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0</a:t>
            </a:r>
            <a:endParaRPr lang="en-US" dirty="0"/>
          </a:p>
        </p:txBody>
      </p:sp>
      <p:sp>
        <p:nvSpPr>
          <p:cNvPr id="16" name="Rectangle 15"/>
          <p:cNvSpPr/>
          <p:nvPr/>
        </p:nvSpPr>
        <p:spPr>
          <a:xfrm>
            <a:off x="3429000" y="41910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a:t>
            </a:r>
            <a:endParaRPr lang="en-US" dirty="0"/>
          </a:p>
        </p:txBody>
      </p:sp>
      <p:sp>
        <p:nvSpPr>
          <p:cNvPr id="17" name="Oval 16"/>
          <p:cNvSpPr/>
          <p:nvPr/>
        </p:nvSpPr>
        <p:spPr>
          <a:xfrm>
            <a:off x="38100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10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124200" y="2057400"/>
            <a:ext cx="301686" cy="369332"/>
          </a:xfrm>
          <a:prstGeom prst="rect">
            <a:avLst/>
          </a:prstGeom>
          <a:noFill/>
        </p:spPr>
        <p:txBody>
          <a:bodyPr wrap="none" rtlCol="0">
            <a:spAutoFit/>
          </a:bodyPr>
          <a:lstStyle/>
          <a:p>
            <a:r>
              <a:rPr lang="en-US" dirty="0" smtClean="0"/>
              <a:t>2</a:t>
            </a:r>
            <a:endParaRPr lang="en-US" dirty="0"/>
          </a:p>
        </p:txBody>
      </p:sp>
      <p:sp>
        <p:nvSpPr>
          <p:cNvPr id="21" name="TextBox 20"/>
          <p:cNvSpPr txBox="1"/>
          <p:nvPr/>
        </p:nvSpPr>
        <p:spPr>
          <a:xfrm>
            <a:off x="3124200" y="2286000"/>
            <a:ext cx="301686" cy="369332"/>
          </a:xfrm>
          <a:prstGeom prst="rect">
            <a:avLst/>
          </a:prstGeom>
          <a:noFill/>
        </p:spPr>
        <p:txBody>
          <a:bodyPr wrap="none" rtlCol="0">
            <a:spAutoFit/>
          </a:bodyPr>
          <a:lstStyle/>
          <a:p>
            <a:r>
              <a:rPr lang="en-US" dirty="0" smtClean="0"/>
              <a:t>3</a:t>
            </a:r>
            <a:endParaRPr lang="en-US" dirty="0"/>
          </a:p>
        </p:txBody>
      </p:sp>
      <p:sp>
        <p:nvSpPr>
          <p:cNvPr id="22" name="TextBox 21"/>
          <p:cNvSpPr txBox="1"/>
          <p:nvPr/>
        </p:nvSpPr>
        <p:spPr>
          <a:xfrm>
            <a:off x="3124200" y="2514600"/>
            <a:ext cx="301686" cy="369332"/>
          </a:xfrm>
          <a:prstGeom prst="rect">
            <a:avLst/>
          </a:prstGeom>
          <a:noFill/>
        </p:spPr>
        <p:txBody>
          <a:bodyPr wrap="none" rtlCol="0">
            <a:spAutoFit/>
          </a:bodyPr>
          <a:lstStyle/>
          <a:p>
            <a:r>
              <a:rPr lang="en-US" dirty="0" smtClean="0"/>
              <a:t>4</a:t>
            </a:r>
            <a:endParaRPr lang="en-US" dirty="0"/>
          </a:p>
        </p:txBody>
      </p:sp>
      <p:sp>
        <p:nvSpPr>
          <p:cNvPr id="23" name="TextBox 22"/>
          <p:cNvSpPr txBox="1"/>
          <p:nvPr/>
        </p:nvSpPr>
        <p:spPr>
          <a:xfrm>
            <a:off x="3124200" y="2743200"/>
            <a:ext cx="301686" cy="369332"/>
          </a:xfrm>
          <a:prstGeom prst="rect">
            <a:avLst/>
          </a:prstGeom>
          <a:noFill/>
        </p:spPr>
        <p:txBody>
          <a:bodyPr wrap="none" rtlCol="0">
            <a:spAutoFit/>
          </a:bodyPr>
          <a:lstStyle/>
          <a:p>
            <a:r>
              <a:rPr lang="en-US" dirty="0" smtClean="0"/>
              <a:t>5</a:t>
            </a:r>
            <a:endParaRPr lang="en-US" dirty="0"/>
          </a:p>
        </p:txBody>
      </p:sp>
      <p:sp>
        <p:nvSpPr>
          <p:cNvPr id="24" name="TextBox 23"/>
          <p:cNvSpPr txBox="1"/>
          <p:nvPr/>
        </p:nvSpPr>
        <p:spPr>
          <a:xfrm>
            <a:off x="3124200" y="2971800"/>
            <a:ext cx="301686" cy="369332"/>
          </a:xfrm>
          <a:prstGeom prst="rect">
            <a:avLst/>
          </a:prstGeom>
          <a:noFill/>
        </p:spPr>
        <p:txBody>
          <a:bodyPr wrap="none" rtlCol="0">
            <a:spAutoFit/>
          </a:bodyPr>
          <a:lstStyle/>
          <a:p>
            <a:r>
              <a:rPr lang="en-US" dirty="0" smtClean="0"/>
              <a:t>6</a:t>
            </a:r>
            <a:endParaRPr lang="en-US" dirty="0"/>
          </a:p>
        </p:txBody>
      </p:sp>
      <p:sp>
        <p:nvSpPr>
          <p:cNvPr id="25" name="TextBox 24"/>
          <p:cNvSpPr txBox="1"/>
          <p:nvPr/>
        </p:nvSpPr>
        <p:spPr>
          <a:xfrm>
            <a:off x="3124200" y="4114800"/>
            <a:ext cx="306494" cy="369332"/>
          </a:xfrm>
          <a:prstGeom prst="rect">
            <a:avLst/>
          </a:prstGeom>
          <a:noFill/>
        </p:spPr>
        <p:txBody>
          <a:bodyPr wrap="none" rtlCol="0">
            <a:spAutoFit/>
          </a:bodyPr>
          <a:lstStyle/>
          <a:p>
            <a:r>
              <a:rPr lang="en-US" dirty="0" smtClean="0"/>
              <a:t>n</a:t>
            </a:r>
            <a:endParaRPr lang="en-US" dirty="0"/>
          </a:p>
        </p:txBody>
      </p:sp>
      <p:sp>
        <p:nvSpPr>
          <p:cNvPr id="26" name="Rectangle 25"/>
          <p:cNvSpPr/>
          <p:nvPr/>
        </p:nvSpPr>
        <p:spPr>
          <a:xfrm>
            <a:off x="6629400" y="19812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USED</a:t>
            </a:r>
            <a:endParaRPr lang="en-US" dirty="0"/>
          </a:p>
        </p:txBody>
      </p:sp>
      <p:sp>
        <p:nvSpPr>
          <p:cNvPr id="27" name="TextBox 26"/>
          <p:cNvSpPr txBox="1"/>
          <p:nvPr/>
        </p:nvSpPr>
        <p:spPr>
          <a:xfrm>
            <a:off x="3429000" y="1600200"/>
            <a:ext cx="838200" cy="461665"/>
          </a:xfrm>
          <a:prstGeom prst="rect">
            <a:avLst/>
          </a:prstGeom>
          <a:noFill/>
        </p:spPr>
        <p:txBody>
          <a:bodyPr wrap="square" rtlCol="0">
            <a:spAutoFit/>
          </a:bodyPr>
          <a:lstStyle/>
          <a:p>
            <a:r>
              <a:rPr lang="en-US" sz="2400" b="1" dirty="0" smtClean="0"/>
              <a:t>FAT</a:t>
            </a:r>
            <a:endParaRPr lang="en-US" sz="2400" b="1" dirty="0"/>
          </a:p>
        </p:txBody>
      </p:sp>
      <p:sp>
        <p:nvSpPr>
          <p:cNvPr id="28" name="TextBox 27"/>
          <p:cNvSpPr txBox="1"/>
          <p:nvPr/>
        </p:nvSpPr>
        <p:spPr>
          <a:xfrm>
            <a:off x="6629400" y="1447800"/>
            <a:ext cx="1295400" cy="461665"/>
          </a:xfrm>
          <a:prstGeom prst="rect">
            <a:avLst/>
          </a:prstGeom>
          <a:noFill/>
        </p:spPr>
        <p:txBody>
          <a:bodyPr wrap="square" rtlCol="0">
            <a:spAutoFit/>
          </a:bodyPr>
          <a:lstStyle/>
          <a:p>
            <a:r>
              <a:rPr lang="en-US" sz="2400" b="1" dirty="0" smtClean="0"/>
              <a:t>Clusters</a:t>
            </a:r>
            <a:endParaRPr lang="en-US" sz="2400" b="1" dirty="0"/>
          </a:p>
        </p:txBody>
      </p:sp>
      <p:sp>
        <p:nvSpPr>
          <p:cNvPr id="29" name="Rectangle 28"/>
          <p:cNvSpPr/>
          <p:nvPr/>
        </p:nvSpPr>
        <p:spPr>
          <a:xfrm>
            <a:off x="6629400" y="25146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USED</a:t>
            </a:r>
            <a:endParaRPr lang="en-US" dirty="0"/>
          </a:p>
        </p:txBody>
      </p:sp>
      <p:sp>
        <p:nvSpPr>
          <p:cNvPr id="30" name="Rectangle 29"/>
          <p:cNvSpPr/>
          <p:nvPr/>
        </p:nvSpPr>
        <p:spPr>
          <a:xfrm>
            <a:off x="6629400" y="30480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USED</a:t>
            </a:r>
            <a:endParaRPr lang="en-US" dirty="0"/>
          </a:p>
        </p:txBody>
      </p:sp>
      <p:sp>
        <p:nvSpPr>
          <p:cNvPr id="31" name="TextBox 30"/>
          <p:cNvSpPr txBox="1"/>
          <p:nvPr/>
        </p:nvSpPr>
        <p:spPr>
          <a:xfrm>
            <a:off x="6324600" y="3124200"/>
            <a:ext cx="301686" cy="369332"/>
          </a:xfrm>
          <a:prstGeom prst="rect">
            <a:avLst/>
          </a:prstGeom>
          <a:noFill/>
        </p:spPr>
        <p:txBody>
          <a:bodyPr wrap="none" rtlCol="0">
            <a:spAutoFit/>
          </a:bodyPr>
          <a:lstStyle/>
          <a:p>
            <a:r>
              <a:rPr lang="en-US" dirty="0" smtClean="0"/>
              <a:t>2</a:t>
            </a:r>
            <a:endParaRPr lang="en-US" dirty="0"/>
          </a:p>
        </p:txBody>
      </p:sp>
      <p:sp>
        <p:nvSpPr>
          <p:cNvPr id="32" name="TextBox 31"/>
          <p:cNvSpPr txBox="1"/>
          <p:nvPr/>
        </p:nvSpPr>
        <p:spPr>
          <a:xfrm>
            <a:off x="6324600" y="2590800"/>
            <a:ext cx="301686" cy="369332"/>
          </a:xfrm>
          <a:prstGeom prst="rect">
            <a:avLst/>
          </a:prstGeom>
          <a:noFill/>
        </p:spPr>
        <p:txBody>
          <a:bodyPr wrap="none" rtlCol="0">
            <a:spAutoFit/>
          </a:bodyPr>
          <a:lstStyle/>
          <a:p>
            <a:r>
              <a:rPr lang="en-US" dirty="0"/>
              <a:t>1</a:t>
            </a:r>
          </a:p>
        </p:txBody>
      </p:sp>
      <p:sp>
        <p:nvSpPr>
          <p:cNvPr id="33" name="TextBox 32"/>
          <p:cNvSpPr txBox="1"/>
          <p:nvPr/>
        </p:nvSpPr>
        <p:spPr>
          <a:xfrm>
            <a:off x="6324600" y="2057400"/>
            <a:ext cx="301686" cy="369332"/>
          </a:xfrm>
          <a:prstGeom prst="rect">
            <a:avLst/>
          </a:prstGeom>
          <a:noFill/>
        </p:spPr>
        <p:txBody>
          <a:bodyPr wrap="none" rtlCol="0">
            <a:spAutoFit/>
          </a:bodyPr>
          <a:lstStyle/>
          <a:p>
            <a:r>
              <a:rPr lang="en-US" dirty="0" smtClean="0"/>
              <a:t>0</a:t>
            </a:r>
            <a:endParaRPr lang="en-US" dirty="0"/>
          </a:p>
        </p:txBody>
      </p:sp>
      <p:sp>
        <p:nvSpPr>
          <p:cNvPr id="34" name="TextBox 33"/>
          <p:cNvSpPr txBox="1"/>
          <p:nvPr/>
        </p:nvSpPr>
        <p:spPr>
          <a:xfrm>
            <a:off x="6324600" y="3657600"/>
            <a:ext cx="301686" cy="369332"/>
          </a:xfrm>
          <a:prstGeom prst="rect">
            <a:avLst/>
          </a:prstGeom>
          <a:noFill/>
        </p:spPr>
        <p:txBody>
          <a:bodyPr wrap="none" rtlCol="0">
            <a:spAutoFit/>
          </a:bodyPr>
          <a:lstStyle/>
          <a:p>
            <a:r>
              <a:rPr lang="en-US" dirty="0" smtClean="0"/>
              <a:t>3</a:t>
            </a:r>
            <a:endParaRPr lang="en-US" dirty="0"/>
          </a:p>
        </p:txBody>
      </p:sp>
      <p:sp>
        <p:nvSpPr>
          <p:cNvPr id="35" name="Rectangle 34"/>
          <p:cNvSpPr/>
          <p:nvPr/>
        </p:nvSpPr>
        <p:spPr>
          <a:xfrm>
            <a:off x="6629400" y="35814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FREE</a:t>
            </a:r>
            <a:endParaRPr lang="en-US" dirty="0"/>
          </a:p>
        </p:txBody>
      </p:sp>
      <p:sp>
        <p:nvSpPr>
          <p:cNvPr id="36" name="Rectangle 35"/>
          <p:cNvSpPr/>
          <p:nvPr/>
        </p:nvSpPr>
        <p:spPr>
          <a:xfrm>
            <a:off x="6629400" y="4114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FREE</a:t>
            </a:r>
            <a:endParaRPr lang="en-US" dirty="0"/>
          </a:p>
        </p:txBody>
      </p:sp>
      <p:sp>
        <p:nvSpPr>
          <p:cNvPr id="37" name="Rectangle 36"/>
          <p:cNvSpPr/>
          <p:nvPr/>
        </p:nvSpPr>
        <p:spPr>
          <a:xfrm>
            <a:off x="6629400" y="54102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FREE</a:t>
            </a:r>
            <a:endParaRPr lang="en-US" dirty="0"/>
          </a:p>
        </p:txBody>
      </p:sp>
      <p:sp>
        <p:nvSpPr>
          <p:cNvPr id="38" name="TextBox 37"/>
          <p:cNvSpPr txBox="1"/>
          <p:nvPr/>
        </p:nvSpPr>
        <p:spPr>
          <a:xfrm>
            <a:off x="6324600" y="4191000"/>
            <a:ext cx="301686" cy="369332"/>
          </a:xfrm>
          <a:prstGeom prst="rect">
            <a:avLst/>
          </a:prstGeom>
          <a:noFill/>
        </p:spPr>
        <p:txBody>
          <a:bodyPr wrap="none" rtlCol="0">
            <a:spAutoFit/>
          </a:bodyPr>
          <a:lstStyle/>
          <a:p>
            <a:r>
              <a:rPr lang="en-US" dirty="0" smtClean="0"/>
              <a:t>4</a:t>
            </a:r>
            <a:endParaRPr lang="en-US" dirty="0"/>
          </a:p>
        </p:txBody>
      </p:sp>
      <p:sp>
        <p:nvSpPr>
          <p:cNvPr id="39" name="TextBox 38"/>
          <p:cNvSpPr txBox="1"/>
          <p:nvPr/>
        </p:nvSpPr>
        <p:spPr>
          <a:xfrm>
            <a:off x="6096000" y="5486400"/>
            <a:ext cx="494046" cy="369332"/>
          </a:xfrm>
          <a:prstGeom prst="rect">
            <a:avLst/>
          </a:prstGeom>
          <a:noFill/>
        </p:spPr>
        <p:txBody>
          <a:bodyPr wrap="none" rtlCol="0">
            <a:spAutoFit/>
          </a:bodyPr>
          <a:lstStyle/>
          <a:p>
            <a:r>
              <a:rPr lang="en-US" dirty="0" smtClean="0"/>
              <a:t>n-2</a:t>
            </a:r>
            <a:endParaRPr lang="en-US" dirty="0"/>
          </a:p>
        </p:txBody>
      </p:sp>
      <p:sp>
        <p:nvSpPr>
          <p:cNvPr id="40" name="Oval 39"/>
          <p:cNvSpPr/>
          <p:nvPr/>
        </p:nvSpPr>
        <p:spPr>
          <a:xfrm>
            <a:off x="71628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162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11" idx="3"/>
            <a:endCxn id="33" idx="1"/>
          </p:cNvCxnSpPr>
          <p:nvPr/>
        </p:nvCxnSpPr>
        <p:spPr>
          <a:xfrm flipV="1">
            <a:off x="4343400" y="22420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32" idx="1"/>
          </p:cNvCxnSpPr>
          <p:nvPr/>
        </p:nvCxnSpPr>
        <p:spPr>
          <a:xfrm>
            <a:off x="4343400" y="24765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31" idx="1"/>
          </p:cNvCxnSpPr>
          <p:nvPr/>
        </p:nvCxnSpPr>
        <p:spPr>
          <a:xfrm>
            <a:off x="4343400" y="27051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34" idx="1"/>
          </p:cNvCxnSpPr>
          <p:nvPr/>
        </p:nvCxnSpPr>
        <p:spPr>
          <a:xfrm>
            <a:off x="4343400" y="29337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38" idx="1"/>
          </p:cNvCxnSpPr>
          <p:nvPr/>
        </p:nvCxnSpPr>
        <p:spPr>
          <a:xfrm>
            <a:off x="4343400" y="31623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3"/>
            <a:endCxn id="39" idx="1"/>
          </p:cNvCxnSpPr>
          <p:nvPr/>
        </p:nvCxnSpPr>
        <p:spPr>
          <a:xfrm>
            <a:off x="4343400" y="43053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3"/>
            <a:endCxn id="20" idx="1"/>
          </p:cNvCxnSpPr>
          <p:nvPr/>
        </p:nvCxnSpPr>
        <p:spPr>
          <a:xfrm flipV="1">
            <a:off x="2514600" y="2242066"/>
            <a:ext cx="609600" cy="46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3400" y="1219200"/>
            <a:ext cx="2590800" cy="461665"/>
          </a:xfrm>
          <a:prstGeom prst="rect">
            <a:avLst/>
          </a:prstGeom>
          <a:noFill/>
        </p:spPr>
        <p:txBody>
          <a:bodyPr wrap="square" rtlCol="0">
            <a:spAutoFit/>
          </a:bodyPr>
          <a:lstStyle/>
          <a:p>
            <a:r>
              <a:rPr lang="en-US" sz="2400" b="1" dirty="0" smtClean="0"/>
              <a:t>Directory Entry</a:t>
            </a:r>
            <a:endParaRPr lang="en-US"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Example Continued</a:t>
            </a:r>
            <a:endParaRPr lang="en-US" dirty="0"/>
          </a:p>
        </p:txBody>
      </p:sp>
      <p:sp>
        <p:nvSpPr>
          <p:cNvPr id="3" name="Content Placeholder 2"/>
          <p:cNvSpPr>
            <a:spLocks noGrp="1"/>
          </p:cNvSpPr>
          <p:nvPr>
            <p:ph sz="quarter" idx="1"/>
          </p:nvPr>
        </p:nvSpPr>
        <p:spPr/>
        <p:txBody>
          <a:bodyPr/>
          <a:lstStyle/>
          <a:p>
            <a:r>
              <a:rPr lang="en-US" dirty="0" smtClean="0"/>
              <a:t>Assume cluster size is 1024 bytes</a:t>
            </a:r>
          </a:p>
          <a:p>
            <a:r>
              <a:rPr lang="en-US" dirty="0" smtClean="0"/>
              <a:t>In previous example what is size of file on disk?</a:t>
            </a:r>
          </a:p>
          <a:p>
            <a:r>
              <a:rPr lang="en-US" dirty="0" smtClean="0"/>
              <a:t>How many bytes on disk are used? </a:t>
            </a:r>
          </a:p>
          <a:p>
            <a:r>
              <a:rPr lang="en-US" dirty="0" smtClean="0"/>
              <a:t>Hence a file can be no smaller than one cluster.</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Directory?</a:t>
            </a:r>
            <a:endParaRPr lang="en-US" dirty="0"/>
          </a:p>
        </p:txBody>
      </p:sp>
      <p:sp>
        <p:nvSpPr>
          <p:cNvPr id="3" name="Content Placeholder 2"/>
          <p:cNvSpPr>
            <a:spLocks noGrp="1"/>
          </p:cNvSpPr>
          <p:nvPr>
            <p:ph sz="quarter" idx="1"/>
          </p:nvPr>
        </p:nvSpPr>
        <p:spPr/>
        <p:txBody>
          <a:bodyPr/>
          <a:lstStyle/>
          <a:p>
            <a:r>
              <a:rPr lang="en-US" dirty="0" smtClean="0"/>
              <a:t>A directory and a file are basically the same in FAT, both are just entries in Directory Table. </a:t>
            </a:r>
          </a:p>
          <a:p>
            <a:r>
              <a:rPr lang="en-US" dirty="0" smtClean="0"/>
              <a:t>A directory has the file attribute set to indicate a directory.</a:t>
            </a:r>
          </a:p>
          <a:p>
            <a:r>
              <a:rPr lang="en-US" dirty="0" smtClean="0"/>
              <a:t>The “directory file” contains a Directory Table, thus a sub directory is a file that contains Directory Table entries.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Directory</a:t>
            </a:r>
            <a:endParaRPr lang="en-US" dirty="0"/>
          </a:p>
        </p:txBody>
      </p:sp>
      <p:sp>
        <p:nvSpPr>
          <p:cNvPr id="3" name="Content Placeholder 2"/>
          <p:cNvSpPr>
            <a:spLocks noGrp="1"/>
          </p:cNvSpPr>
          <p:nvPr>
            <p:ph sz="quarter" idx="1"/>
          </p:nvPr>
        </p:nvSpPr>
        <p:spPr/>
        <p:txBody>
          <a:bodyPr/>
          <a:lstStyle/>
          <a:p>
            <a:r>
              <a:rPr lang="en-US" dirty="0" smtClean="0"/>
              <a:t>FAT12 and FAT16 reserved clusters for root directory</a:t>
            </a:r>
          </a:p>
          <a:p>
            <a:endParaRPr lang="en-US" dirty="0"/>
          </a:p>
          <a:p>
            <a:r>
              <a:rPr lang="en-US" dirty="0" smtClean="0"/>
              <a:t>This limited maximum number of root directory entries.</a:t>
            </a:r>
          </a:p>
          <a:p>
            <a:r>
              <a:rPr lang="en-US" dirty="0" smtClean="0"/>
              <a:t>FAT32 fixed this and allows the size of root directory to grow, just like any other file. </a:t>
            </a:r>
            <a:endParaRPr lang="en-US" dirty="0"/>
          </a:p>
        </p:txBody>
      </p:sp>
      <p:sp>
        <p:nvSpPr>
          <p:cNvPr id="4" name="Rectangle 3"/>
          <p:cNvSpPr/>
          <p:nvPr/>
        </p:nvSpPr>
        <p:spPr>
          <a:xfrm>
            <a:off x="381000" y="2590800"/>
            <a:ext cx="914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Boot</a:t>
            </a:r>
          </a:p>
          <a:p>
            <a:pPr algn="ctr"/>
            <a:r>
              <a:rPr lang="en-US" dirty="0" smtClean="0"/>
              <a:t>Sector</a:t>
            </a:r>
            <a:endParaRPr lang="en-US" dirty="0"/>
          </a:p>
        </p:txBody>
      </p:sp>
      <p:sp>
        <p:nvSpPr>
          <p:cNvPr id="5" name="Rectangle 4"/>
          <p:cNvSpPr/>
          <p:nvPr/>
        </p:nvSpPr>
        <p:spPr>
          <a:xfrm>
            <a:off x="1295400" y="2590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FS Info</a:t>
            </a:r>
          </a:p>
          <a:p>
            <a:pPr algn="ctr"/>
            <a:r>
              <a:rPr lang="en-US" dirty="0" smtClean="0"/>
              <a:t>(FAT32)</a:t>
            </a:r>
            <a:endParaRPr lang="en-US" dirty="0"/>
          </a:p>
        </p:txBody>
      </p:sp>
      <p:sp>
        <p:nvSpPr>
          <p:cNvPr id="6" name="Rectangle 5"/>
          <p:cNvSpPr/>
          <p:nvPr/>
        </p:nvSpPr>
        <p:spPr>
          <a:xfrm>
            <a:off x="2209800" y="2590800"/>
            <a:ext cx="1219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Reserved</a:t>
            </a:r>
          </a:p>
          <a:p>
            <a:pPr algn="ctr"/>
            <a:r>
              <a:rPr lang="en-US" dirty="0" smtClean="0"/>
              <a:t>Sectors</a:t>
            </a:r>
            <a:endParaRPr lang="en-US" dirty="0"/>
          </a:p>
        </p:txBody>
      </p:sp>
      <p:sp>
        <p:nvSpPr>
          <p:cNvPr id="7" name="Rectangle 6"/>
          <p:cNvSpPr/>
          <p:nvPr/>
        </p:nvSpPr>
        <p:spPr>
          <a:xfrm>
            <a:off x="3429000" y="25908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FAT #1</a:t>
            </a:r>
            <a:endParaRPr lang="en-US" dirty="0"/>
          </a:p>
        </p:txBody>
      </p:sp>
      <p:sp>
        <p:nvSpPr>
          <p:cNvPr id="8" name="Rectangle 7"/>
          <p:cNvSpPr/>
          <p:nvPr/>
        </p:nvSpPr>
        <p:spPr>
          <a:xfrm>
            <a:off x="4572000" y="2590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FAT #2</a:t>
            </a:r>
            <a:endParaRPr lang="en-US" dirty="0"/>
          </a:p>
        </p:txBody>
      </p:sp>
      <p:sp>
        <p:nvSpPr>
          <p:cNvPr id="9" name="Rectangle 8"/>
          <p:cNvSpPr/>
          <p:nvPr/>
        </p:nvSpPr>
        <p:spPr>
          <a:xfrm>
            <a:off x="5867400" y="2590800"/>
            <a:ext cx="1752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Root Directory (FAT12 FAT16)</a:t>
            </a:r>
            <a:endParaRPr lang="en-US" dirty="0"/>
          </a:p>
        </p:txBody>
      </p:sp>
      <p:sp>
        <p:nvSpPr>
          <p:cNvPr id="10" name="Rectangle 9"/>
          <p:cNvSpPr/>
          <p:nvPr/>
        </p:nvSpPr>
        <p:spPr>
          <a:xfrm>
            <a:off x="7620000" y="2590800"/>
            <a:ext cx="1143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Data</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3581400" y="24384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0xFF8</a:t>
            </a:r>
            <a:endParaRPr lang="en-US" dirty="0"/>
          </a:p>
        </p:txBody>
      </p:sp>
      <p:sp>
        <p:nvSpPr>
          <p:cNvPr id="64" name="Rectangle 63"/>
          <p:cNvSpPr/>
          <p:nvPr/>
        </p:nvSpPr>
        <p:spPr>
          <a:xfrm>
            <a:off x="1752600" y="2438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10</a:t>
            </a:r>
            <a:endParaRPr lang="en-US" dirty="0"/>
          </a:p>
        </p:txBody>
      </p:sp>
      <p:sp>
        <p:nvSpPr>
          <p:cNvPr id="67" name="Rectangle 66"/>
          <p:cNvSpPr/>
          <p:nvPr/>
        </p:nvSpPr>
        <p:spPr>
          <a:xfrm>
            <a:off x="6781800" y="33528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Free</a:t>
            </a:r>
            <a:endParaRPr lang="en-US" dirty="0"/>
          </a:p>
        </p:txBody>
      </p:sp>
      <p:sp>
        <p:nvSpPr>
          <p:cNvPr id="69" name="Rectangle 68"/>
          <p:cNvSpPr/>
          <p:nvPr/>
        </p:nvSpPr>
        <p:spPr>
          <a:xfrm>
            <a:off x="6781800" y="28194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FREE</a:t>
            </a:r>
            <a:endParaRPr lang="en-US" dirty="0"/>
          </a:p>
        </p:txBody>
      </p:sp>
      <p:sp>
        <p:nvSpPr>
          <p:cNvPr id="66" name="Rectangle 65"/>
          <p:cNvSpPr/>
          <p:nvPr/>
        </p:nvSpPr>
        <p:spPr>
          <a:xfrm>
            <a:off x="3581400" y="28956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0</a:t>
            </a:r>
            <a:endParaRPr lang="en-US" dirty="0"/>
          </a:p>
        </p:txBody>
      </p:sp>
      <p:sp>
        <p:nvSpPr>
          <p:cNvPr id="68" name="Rectangle 67"/>
          <p:cNvSpPr/>
          <p:nvPr/>
        </p:nvSpPr>
        <p:spPr>
          <a:xfrm>
            <a:off x="3581400" y="26670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a:t>
            </a:r>
            <a:endParaRPr lang="en-US" dirty="0"/>
          </a:p>
        </p:txBody>
      </p:sp>
      <p:sp>
        <p:nvSpPr>
          <p:cNvPr id="2" name="Title 1"/>
          <p:cNvSpPr>
            <a:spLocks noGrp="1"/>
          </p:cNvSpPr>
          <p:nvPr>
            <p:ph type="title"/>
          </p:nvPr>
        </p:nvSpPr>
        <p:spPr/>
        <p:txBody>
          <a:bodyPr/>
          <a:lstStyle/>
          <a:p>
            <a:r>
              <a:rPr lang="en-US" dirty="0" smtClean="0"/>
              <a:t>Fragmentation </a:t>
            </a:r>
            <a:endParaRPr lang="en-US" dirty="0"/>
          </a:p>
        </p:txBody>
      </p:sp>
      <p:sp>
        <p:nvSpPr>
          <p:cNvPr id="4" name="Rectangle 3"/>
          <p:cNvSpPr/>
          <p:nvPr/>
        </p:nvSpPr>
        <p:spPr>
          <a:xfrm>
            <a:off x="1752600" y="2057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a:t>
            </a:r>
            <a:r>
              <a:rPr lang="en-US" dirty="0" smtClean="0"/>
              <a:t>ext.txt</a:t>
            </a:r>
            <a:endParaRPr lang="en-US" dirty="0"/>
          </a:p>
        </p:txBody>
      </p:sp>
      <p:sp>
        <p:nvSpPr>
          <p:cNvPr id="5" name="TextBox 4"/>
          <p:cNvSpPr txBox="1"/>
          <p:nvPr/>
        </p:nvSpPr>
        <p:spPr>
          <a:xfrm>
            <a:off x="685800" y="2057400"/>
            <a:ext cx="1124026" cy="369332"/>
          </a:xfrm>
          <a:prstGeom prst="rect">
            <a:avLst/>
          </a:prstGeom>
          <a:noFill/>
        </p:spPr>
        <p:txBody>
          <a:bodyPr wrap="none" rtlCol="0">
            <a:spAutoFit/>
          </a:bodyPr>
          <a:lstStyle/>
          <a:p>
            <a:r>
              <a:rPr lang="en-US" dirty="0" smtClean="0"/>
              <a:t>File Name</a:t>
            </a:r>
            <a:endParaRPr lang="en-US" dirty="0"/>
          </a:p>
        </p:txBody>
      </p:sp>
      <p:sp>
        <p:nvSpPr>
          <p:cNvPr id="6" name="Rectangle 5"/>
          <p:cNvSpPr/>
          <p:nvPr/>
        </p:nvSpPr>
        <p:spPr>
          <a:xfrm>
            <a:off x="1752600" y="2438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1200</a:t>
            </a:r>
            <a:endParaRPr lang="en-US" dirty="0"/>
          </a:p>
        </p:txBody>
      </p:sp>
      <p:sp>
        <p:nvSpPr>
          <p:cNvPr id="7" name="TextBox 6"/>
          <p:cNvSpPr txBox="1"/>
          <p:nvPr/>
        </p:nvSpPr>
        <p:spPr>
          <a:xfrm>
            <a:off x="533400" y="2438400"/>
            <a:ext cx="1246688" cy="369332"/>
          </a:xfrm>
          <a:prstGeom prst="rect">
            <a:avLst/>
          </a:prstGeom>
          <a:noFill/>
        </p:spPr>
        <p:txBody>
          <a:bodyPr wrap="none" rtlCol="0">
            <a:spAutoFit/>
          </a:bodyPr>
          <a:lstStyle/>
          <a:p>
            <a:r>
              <a:rPr lang="en-US" dirty="0" smtClean="0"/>
              <a:t>Size (Bytes)</a:t>
            </a:r>
            <a:endParaRPr lang="en-US" dirty="0"/>
          </a:p>
        </p:txBody>
      </p:sp>
      <p:sp>
        <p:nvSpPr>
          <p:cNvPr id="8" name="Rectangle 7"/>
          <p:cNvSpPr/>
          <p:nvPr/>
        </p:nvSpPr>
        <p:spPr>
          <a:xfrm>
            <a:off x="1752600" y="2819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2</a:t>
            </a:r>
            <a:endParaRPr lang="en-US" dirty="0"/>
          </a:p>
        </p:txBody>
      </p:sp>
      <p:sp>
        <p:nvSpPr>
          <p:cNvPr id="9" name="TextBox 8"/>
          <p:cNvSpPr txBox="1"/>
          <p:nvPr/>
        </p:nvSpPr>
        <p:spPr>
          <a:xfrm>
            <a:off x="533400" y="2819400"/>
            <a:ext cx="1295400" cy="369332"/>
          </a:xfrm>
          <a:prstGeom prst="rect">
            <a:avLst/>
          </a:prstGeom>
          <a:noFill/>
        </p:spPr>
        <p:txBody>
          <a:bodyPr wrap="square" rtlCol="0">
            <a:spAutoFit/>
          </a:bodyPr>
          <a:lstStyle/>
          <a:p>
            <a:r>
              <a:rPr lang="en-US" dirty="0" smtClean="0"/>
              <a:t>First Cluster</a:t>
            </a:r>
            <a:endParaRPr lang="en-US" dirty="0"/>
          </a:p>
        </p:txBody>
      </p:sp>
      <p:sp>
        <p:nvSpPr>
          <p:cNvPr id="10" name="Rectangle 9"/>
          <p:cNvSpPr/>
          <p:nvPr/>
        </p:nvSpPr>
        <p:spPr>
          <a:xfrm>
            <a:off x="3581400" y="24384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4</a:t>
            </a:r>
            <a:endParaRPr lang="en-US" dirty="0"/>
          </a:p>
        </p:txBody>
      </p:sp>
      <p:sp>
        <p:nvSpPr>
          <p:cNvPr id="11" name="Rectangle 10"/>
          <p:cNvSpPr/>
          <p:nvPr/>
        </p:nvSpPr>
        <p:spPr>
          <a:xfrm>
            <a:off x="3581400" y="26670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0xFF8</a:t>
            </a:r>
            <a:endParaRPr lang="en-US" dirty="0"/>
          </a:p>
        </p:txBody>
      </p:sp>
      <p:sp>
        <p:nvSpPr>
          <p:cNvPr id="12" name="Rectangle 11"/>
          <p:cNvSpPr/>
          <p:nvPr/>
        </p:nvSpPr>
        <p:spPr>
          <a:xfrm>
            <a:off x="3581400" y="28956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0xFF8</a:t>
            </a:r>
            <a:endParaRPr lang="en-US" dirty="0"/>
          </a:p>
        </p:txBody>
      </p:sp>
      <p:sp>
        <p:nvSpPr>
          <p:cNvPr id="13" name="Rectangle 12"/>
          <p:cNvSpPr/>
          <p:nvPr/>
        </p:nvSpPr>
        <p:spPr>
          <a:xfrm>
            <a:off x="3581400" y="31242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0</a:t>
            </a:r>
            <a:endParaRPr lang="en-US" dirty="0"/>
          </a:p>
        </p:txBody>
      </p:sp>
      <p:sp>
        <p:nvSpPr>
          <p:cNvPr id="14" name="Rectangle 13"/>
          <p:cNvSpPr/>
          <p:nvPr/>
        </p:nvSpPr>
        <p:spPr>
          <a:xfrm>
            <a:off x="3581400" y="33528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0</a:t>
            </a:r>
            <a:endParaRPr lang="en-US" dirty="0"/>
          </a:p>
        </p:txBody>
      </p:sp>
      <p:sp>
        <p:nvSpPr>
          <p:cNvPr id="15" name="Rectangle 14"/>
          <p:cNvSpPr/>
          <p:nvPr/>
        </p:nvSpPr>
        <p:spPr>
          <a:xfrm>
            <a:off x="3581400" y="44958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0</a:t>
            </a:r>
            <a:endParaRPr lang="en-US" dirty="0"/>
          </a:p>
        </p:txBody>
      </p:sp>
      <p:sp>
        <p:nvSpPr>
          <p:cNvPr id="16" name="Oval 15"/>
          <p:cNvSpPr/>
          <p:nvPr/>
        </p:nvSpPr>
        <p:spPr>
          <a:xfrm>
            <a:off x="39624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624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76600" y="2362200"/>
            <a:ext cx="301686" cy="369332"/>
          </a:xfrm>
          <a:prstGeom prst="rect">
            <a:avLst/>
          </a:prstGeom>
          <a:noFill/>
        </p:spPr>
        <p:txBody>
          <a:bodyPr wrap="none" rtlCol="0">
            <a:spAutoFit/>
          </a:bodyPr>
          <a:lstStyle/>
          <a:p>
            <a:r>
              <a:rPr lang="en-US" dirty="0" smtClean="0"/>
              <a:t>2</a:t>
            </a:r>
            <a:endParaRPr lang="en-US" dirty="0"/>
          </a:p>
        </p:txBody>
      </p:sp>
      <p:sp>
        <p:nvSpPr>
          <p:cNvPr id="20" name="TextBox 19"/>
          <p:cNvSpPr txBox="1"/>
          <p:nvPr/>
        </p:nvSpPr>
        <p:spPr>
          <a:xfrm>
            <a:off x="3276600" y="2590800"/>
            <a:ext cx="301686" cy="369332"/>
          </a:xfrm>
          <a:prstGeom prst="rect">
            <a:avLst/>
          </a:prstGeom>
          <a:noFill/>
        </p:spPr>
        <p:txBody>
          <a:bodyPr wrap="none" rtlCol="0">
            <a:spAutoFit/>
          </a:bodyPr>
          <a:lstStyle/>
          <a:p>
            <a:r>
              <a:rPr lang="en-US" dirty="0" smtClean="0"/>
              <a:t>3</a:t>
            </a:r>
            <a:endParaRPr lang="en-US" dirty="0"/>
          </a:p>
        </p:txBody>
      </p:sp>
      <p:sp>
        <p:nvSpPr>
          <p:cNvPr id="21" name="TextBox 20"/>
          <p:cNvSpPr txBox="1"/>
          <p:nvPr/>
        </p:nvSpPr>
        <p:spPr>
          <a:xfrm>
            <a:off x="3276600" y="2819400"/>
            <a:ext cx="301686" cy="369332"/>
          </a:xfrm>
          <a:prstGeom prst="rect">
            <a:avLst/>
          </a:prstGeom>
          <a:noFill/>
        </p:spPr>
        <p:txBody>
          <a:bodyPr wrap="none" rtlCol="0">
            <a:spAutoFit/>
          </a:bodyPr>
          <a:lstStyle/>
          <a:p>
            <a:r>
              <a:rPr lang="en-US" dirty="0" smtClean="0"/>
              <a:t>4</a:t>
            </a:r>
            <a:endParaRPr lang="en-US" dirty="0"/>
          </a:p>
        </p:txBody>
      </p:sp>
      <p:sp>
        <p:nvSpPr>
          <p:cNvPr id="22" name="TextBox 21"/>
          <p:cNvSpPr txBox="1"/>
          <p:nvPr/>
        </p:nvSpPr>
        <p:spPr>
          <a:xfrm>
            <a:off x="3276600" y="3048000"/>
            <a:ext cx="301686" cy="369332"/>
          </a:xfrm>
          <a:prstGeom prst="rect">
            <a:avLst/>
          </a:prstGeom>
          <a:noFill/>
        </p:spPr>
        <p:txBody>
          <a:bodyPr wrap="none" rtlCol="0">
            <a:spAutoFit/>
          </a:bodyPr>
          <a:lstStyle/>
          <a:p>
            <a:r>
              <a:rPr lang="en-US" dirty="0" smtClean="0"/>
              <a:t>5</a:t>
            </a:r>
            <a:endParaRPr lang="en-US" dirty="0"/>
          </a:p>
        </p:txBody>
      </p:sp>
      <p:sp>
        <p:nvSpPr>
          <p:cNvPr id="23" name="TextBox 22"/>
          <p:cNvSpPr txBox="1"/>
          <p:nvPr/>
        </p:nvSpPr>
        <p:spPr>
          <a:xfrm>
            <a:off x="3276600" y="3276600"/>
            <a:ext cx="301686" cy="369332"/>
          </a:xfrm>
          <a:prstGeom prst="rect">
            <a:avLst/>
          </a:prstGeom>
          <a:noFill/>
        </p:spPr>
        <p:txBody>
          <a:bodyPr wrap="none" rtlCol="0">
            <a:spAutoFit/>
          </a:bodyPr>
          <a:lstStyle/>
          <a:p>
            <a:r>
              <a:rPr lang="en-US" dirty="0" smtClean="0"/>
              <a:t>6</a:t>
            </a:r>
            <a:endParaRPr lang="en-US" dirty="0"/>
          </a:p>
        </p:txBody>
      </p:sp>
      <p:sp>
        <p:nvSpPr>
          <p:cNvPr id="24" name="TextBox 23"/>
          <p:cNvSpPr txBox="1"/>
          <p:nvPr/>
        </p:nvSpPr>
        <p:spPr>
          <a:xfrm>
            <a:off x="3276600" y="4419600"/>
            <a:ext cx="306494" cy="369332"/>
          </a:xfrm>
          <a:prstGeom prst="rect">
            <a:avLst/>
          </a:prstGeom>
          <a:noFill/>
        </p:spPr>
        <p:txBody>
          <a:bodyPr wrap="none" rtlCol="0">
            <a:spAutoFit/>
          </a:bodyPr>
          <a:lstStyle/>
          <a:p>
            <a:r>
              <a:rPr lang="en-US" dirty="0" smtClean="0"/>
              <a:t>n</a:t>
            </a:r>
            <a:endParaRPr lang="en-US" dirty="0"/>
          </a:p>
        </p:txBody>
      </p:sp>
      <p:sp>
        <p:nvSpPr>
          <p:cNvPr id="25" name="Rectangle 24"/>
          <p:cNvSpPr/>
          <p:nvPr/>
        </p:nvSpPr>
        <p:spPr>
          <a:xfrm>
            <a:off x="6781800" y="22860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USED</a:t>
            </a:r>
            <a:endParaRPr lang="en-US" dirty="0"/>
          </a:p>
        </p:txBody>
      </p:sp>
      <p:sp>
        <p:nvSpPr>
          <p:cNvPr id="26" name="TextBox 25"/>
          <p:cNvSpPr txBox="1"/>
          <p:nvPr/>
        </p:nvSpPr>
        <p:spPr>
          <a:xfrm>
            <a:off x="3581400" y="1905000"/>
            <a:ext cx="838200" cy="461665"/>
          </a:xfrm>
          <a:prstGeom prst="rect">
            <a:avLst/>
          </a:prstGeom>
          <a:noFill/>
        </p:spPr>
        <p:txBody>
          <a:bodyPr wrap="square" rtlCol="0">
            <a:spAutoFit/>
          </a:bodyPr>
          <a:lstStyle/>
          <a:p>
            <a:r>
              <a:rPr lang="en-US" sz="2400" b="1" dirty="0" smtClean="0"/>
              <a:t>FAT</a:t>
            </a:r>
            <a:endParaRPr lang="en-US" sz="2400" b="1" dirty="0"/>
          </a:p>
        </p:txBody>
      </p:sp>
      <p:sp>
        <p:nvSpPr>
          <p:cNvPr id="27" name="TextBox 26"/>
          <p:cNvSpPr txBox="1"/>
          <p:nvPr/>
        </p:nvSpPr>
        <p:spPr>
          <a:xfrm>
            <a:off x="6781800" y="1752600"/>
            <a:ext cx="1295400" cy="461665"/>
          </a:xfrm>
          <a:prstGeom prst="rect">
            <a:avLst/>
          </a:prstGeom>
          <a:noFill/>
        </p:spPr>
        <p:txBody>
          <a:bodyPr wrap="square" rtlCol="0">
            <a:spAutoFit/>
          </a:bodyPr>
          <a:lstStyle/>
          <a:p>
            <a:r>
              <a:rPr lang="en-US" sz="2400" b="1" dirty="0" smtClean="0"/>
              <a:t>Clusters</a:t>
            </a:r>
            <a:endParaRPr lang="en-US" sz="2400" b="1" dirty="0"/>
          </a:p>
        </p:txBody>
      </p:sp>
      <p:sp>
        <p:nvSpPr>
          <p:cNvPr id="28" name="Rectangle 27"/>
          <p:cNvSpPr/>
          <p:nvPr/>
        </p:nvSpPr>
        <p:spPr>
          <a:xfrm>
            <a:off x="6781800" y="28194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USED</a:t>
            </a:r>
            <a:endParaRPr lang="en-US" dirty="0"/>
          </a:p>
        </p:txBody>
      </p:sp>
      <p:sp>
        <p:nvSpPr>
          <p:cNvPr id="29" name="Rectangle 28"/>
          <p:cNvSpPr/>
          <p:nvPr/>
        </p:nvSpPr>
        <p:spPr>
          <a:xfrm>
            <a:off x="6781800" y="33528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USED</a:t>
            </a:r>
            <a:endParaRPr lang="en-US" dirty="0"/>
          </a:p>
        </p:txBody>
      </p:sp>
      <p:sp>
        <p:nvSpPr>
          <p:cNvPr id="30" name="TextBox 29"/>
          <p:cNvSpPr txBox="1"/>
          <p:nvPr/>
        </p:nvSpPr>
        <p:spPr>
          <a:xfrm>
            <a:off x="6477000" y="3429000"/>
            <a:ext cx="301686" cy="369332"/>
          </a:xfrm>
          <a:prstGeom prst="rect">
            <a:avLst/>
          </a:prstGeom>
          <a:noFill/>
        </p:spPr>
        <p:txBody>
          <a:bodyPr wrap="none" rtlCol="0">
            <a:spAutoFit/>
          </a:bodyPr>
          <a:lstStyle/>
          <a:p>
            <a:r>
              <a:rPr lang="en-US" dirty="0" smtClean="0"/>
              <a:t>2</a:t>
            </a:r>
            <a:endParaRPr lang="en-US" dirty="0"/>
          </a:p>
        </p:txBody>
      </p:sp>
      <p:sp>
        <p:nvSpPr>
          <p:cNvPr id="31" name="TextBox 30"/>
          <p:cNvSpPr txBox="1"/>
          <p:nvPr/>
        </p:nvSpPr>
        <p:spPr>
          <a:xfrm>
            <a:off x="6477000" y="2895600"/>
            <a:ext cx="301686" cy="369332"/>
          </a:xfrm>
          <a:prstGeom prst="rect">
            <a:avLst/>
          </a:prstGeom>
          <a:noFill/>
        </p:spPr>
        <p:txBody>
          <a:bodyPr wrap="none" rtlCol="0">
            <a:spAutoFit/>
          </a:bodyPr>
          <a:lstStyle/>
          <a:p>
            <a:r>
              <a:rPr lang="en-US" dirty="0"/>
              <a:t>1</a:t>
            </a:r>
          </a:p>
        </p:txBody>
      </p:sp>
      <p:sp>
        <p:nvSpPr>
          <p:cNvPr id="32" name="TextBox 31"/>
          <p:cNvSpPr txBox="1"/>
          <p:nvPr/>
        </p:nvSpPr>
        <p:spPr>
          <a:xfrm>
            <a:off x="6477000" y="2362200"/>
            <a:ext cx="301686" cy="369332"/>
          </a:xfrm>
          <a:prstGeom prst="rect">
            <a:avLst/>
          </a:prstGeom>
          <a:noFill/>
        </p:spPr>
        <p:txBody>
          <a:bodyPr wrap="none" rtlCol="0">
            <a:spAutoFit/>
          </a:bodyPr>
          <a:lstStyle/>
          <a:p>
            <a:r>
              <a:rPr lang="en-US" dirty="0" smtClean="0"/>
              <a:t>0</a:t>
            </a:r>
            <a:endParaRPr lang="en-US" dirty="0"/>
          </a:p>
        </p:txBody>
      </p:sp>
      <p:sp>
        <p:nvSpPr>
          <p:cNvPr id="33" name="TextBox 32"/>
          <p:cNvSpPr txBox="1"/>
          <p:nvPr/>
        </p:nvSpPr>
        <p:spPr>
          <a:xfrm>
            <a:off x="6477000" y="3962400"/>
            <a:ext cx="301686" cy="369332"/>
          </a:xfrm>
          <a:prstGeom prst="rect">
            <a:avLst/>
          </a:prstGeom>
          <a:noFill/>
        </p:spPr>
        <p:txBody>
          <a:bodyPr wrap="none" rtlCol="0">
            <a:spAutoFit/>
          </a:bodyPr>
          <a:lstStyle/>
          <a:p>
            <a:r>
              <a:rPr lang="en-US" dirty="0" smtClean="0"/>
              <a:t>3</a:t>
            </a:r>
            <a:endParaRPr lang="en-US" dirty="0"/>
          </a:p>
        </p:txBody>
      </p:sp>
      <p:sp>
        <p:nvSpPr>
          <p:cNvPr id="34" name="Rectangle 33"/>
          <p:cNvSpPr/>
          <p:nvPr/>
        </p:nvSpPr>
        <p:spPr>
          <a:xfrm>
            <a:off x="6781800" y="38862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FREE</a:t>
            </a:r>
            <a:endParaRPr lang="en-US" dirty="0"/>
          </a:p>
        </p:txBody>
      </p:sp>
      <p:sp>
        <p:nvSpPr>
          <p:cNvPr id="35" name="Rectangle 34"/>
          <p:cNvSpPr/>
          <p:nvPr/>
        </p:nvSpPr>
        <p:spPr>
          <a:xfrm>
            <a:off x="6781800" y="44196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FREE</a:t>
            </a:r>
            <a:endParaRPr lang="en-US" dirty="0"/>
          </a:p>
        </p:txBody>
      </p:sp>
      <p:sp>
        <p:nvSpPr>
          <p:cNvPr id="36" name="Rectangle 35"/>
          <p:cNvSpPr/>
          <p:nvPr/>
        </p:nvSpPr>
        <p:spPr>
          <a:xfrm>
            <a:off x="6781800" y="57150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FREE</a:t>
            </a:r>
            <a:endParaRPr lang="en-US" dirty="0"/>
          </a:p>
        </p:txBody>
      </p:sp>
      <p:sp>
        <p:nvSpPr>
          <p:cNvPr id="37" name="TextBox 36"/>
          <p:cNvSpPr txBox="1"/>
          <p:nvPr/>
        </p:nvSpPr>
        <p:spPr>
          <a:xfrm>
            <a:off x="6477000" y="4495800"/>
            <a:ext cx="301686" cy="369332"/>
          </a:xfrm>
          <a:prstGeom prst="rect">
            <a:avLst/>
          </a:prstGeom>
          <a:noFill/>
        </p:spPr>
        <p:txBody>
          <a:bodyPr wrap="none" rtlCol="0">
            <a:spAutoFit/>
          </a:bodyPr>
          <a:lstStyle/>
          <a:p>
            <a:r>
              <a:rPr lang="en-US" dirty="0" smtClean="0"/>
              <a:t>4</a:t>
            </a:r>
            <a:endParaRPr lang="en-US" dirty="0"/>
          </a:p>
        </p:txBody>
      </p:sp>
      <p:sp>
        <p:nvSpPr>
          <p:cNvPr id="38" name="TextBox 37"/>
          <p:cNvSpPr txBox="1"/>
          <p:nvPr/>
        </p:nvSpPr>
        <p:spPr>
          <a:xfrm>
            <a:off x="6248400" y="5791200"/>
            <a:ext cx="494046" cy="369332"/>
          </a:xfrm>
          <a:prstGeom prst="rect">
            <a:avLst/>
          </a:prstGeom>
          <a:noFill/>
        </p:spPr>
        <p:txBody>
          <a:bodyPr wrap="none" rtlCol="0">
            <a:spAutoFit/>
          </a:bodyPr>
          <a:lstStyle/>
          <a:p>
            <a:r>
              <a:rPr lang="en-US" dirty="0" smtClean="0"/>
              <a:t>n-2</a:t>
            </a:r>
            <a:endParaRPr lang="en-US" dirty="0"/>
          </a:p>
        </p:txBody>
      </p:sp>
      <p:sp>
        <p:nvSpPr>
          <p:cNvPr id="39" name="Oval 38"/>
          <p:cNvSpPr/>
          <p:nvPr/>
        </p:nvSpPr>
        <p:spPr>
          <a:xfrm>
            <a:off x="7315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152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5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10" idx="3"/>
            <a:endCxn id="32" idx="1"/>
          </p:cNvCxnSpPr>
          <p:nvPr/>
        </p:nvCxnSpPr>
        <p:spPr>
          <a:xfrm flipV="1">
            <a:off x="4495800" y="25468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31" idx="1"/>
          </p:cNvCxnSpPr>
          <p:nvPr/>
        </p:nvCxnSpPr>
        <p:spPr>
          <a:xfrm>
            <a:off x="4495800" y="27813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30" idx="1"/>
          </p:cNvCxnSpPr>
          <p:nvPr/>
        </p:nvCxnSpPr>
        <p:spPr>
          <a:xfrm>
            <a:off x="4495800" y="30099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33" idx="1"/>
          </p:cNvCxnSpPr>
          <p:nvPr/>
        </p:nvCxnSpPr>
        <p:spPr>
          <a:xfrm>
            <a:off x="4495800" y="32385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37" idx="1"/>
          </p:cNvCxnSpPr>
          <p:nvPr/>
        </p:nvCxnSpPr>
        <p:spPr>
          <a:xfrm>
            <a:off x="4495800" y="34671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38" idx="1"/>
          </p:cNvCxnSpPr>
          <p:nvPr/>
        </p:nvCxnSpPr>
        <p:spPr>
          <a:xfrm>
            <a:off x="4495800" y="46101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3"/>
            <a:endCxn id="19" idx="1"/>
          </p:cNvCxnSpPr>
          <p:nvPr/>
        </p:nvCxnSpPr>
        <p:spPr>
          <a:xfrm flipV="1">
            <a:off x="2667000" y="2546866"/>
            <a:ext cx="609600" cy="46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5800" y="1524000"/>
            <a:ext cx="2590800" cy="461665"/>
          </a:xfrm>
          <a:prstGeom prst="rect">
            <a:avLst/>
          </a:prstGeom>
          <a:noFill/>
        </p:spPr>
        <p:txBody>
          <a:bodyPr wrap="square" rtlCol="0">
            <a:spAutoFit/>
          </a:bodyPr>
          <a:lstStyle/>
          <a:p>
            <a:r>
              <a:rPr lang="en-US" sz="2400" b="1" dirty="0" smtClean="0"/>
              <a:t>Directory Entry</a:t>
            </a:r>
            <a:endParaRPr lang="en-US" sz="2400" b="1" dirty="0"/>
          </a:p>
        </p:txBody>
      </p:sp>
      <p:sp>
        <p:nvSpPr>
          <p:cNvPr id="50" name="Rectangle 49"/>
          <p:cNvSpPr/>
          <p:nvPr/>
        </p:nvSpPr>
        <p:spPr>
          <a:xfrm>
            <a:off x="1752600" y="3505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bob.txt</a:t>
            </a:r>
            <a:endParaRPr lang="en-US" dirty="0"/>
          </a:p>
        </p:txBody>
      </p:sp>
      <p:sp>
        <p:nvSpPr>
          <p:cNvPr id="51" name="TextBox 50"/>
          <p:cNvSpPr txBox="1"/>
          <p:nvPr/>
        </p:nvSpPr>
        <p:spPr>
          <a:xfrm>
            <a:off x="685800" y="3505200"/>
            <a:ext cx="1124026" cy="369332"/>
          </a:xfrm>
          <a:prstGeom prst="rect">
            <a:avLst/>
          </a:prstGeom>
          <a:noFill/>
        </p:spPr>
        <p:txBody>
          <a:bodyPr wrap="none" rtlCol="0">
            <a:spAutoFit/>
          </a:bodyPr>
          <a:lstStyle/>
          <a:p>
            <a:r>
              <a:rPr lang="en-US" dirty="0" smtClean="0"/>
              <a:t>File Name</a:t>
            </a:r>
            <a:endParaRPr lang="en-US" dirty="0"/>
          </a:p>
        </p:txBody>
      </p:sp>
      <p:sp>
        <p:nvSpPr>
          <p:cNvPr id="52" name="Rectangle 51"/>
          <p:cNvSpPr/>
          <p:nvPr/>
        </p:nvSpPr>
        <p:spPr>
          <a:xfrm>
            <a:off x="1752600" y="3886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11</a:t>
            </a:r>
            <a:endParaRPr lang="en-US" dirty="0"/>
          </a:p>
        </p:txBody>
      </p:sp>
      <p:sp>
        <p:nvSpPr>
          <p:cNvPr id="53" name="TextBox 52"/>
          <p:cNvSpPr txBox="1"/>
          <p:nvPr/>
        </p:nvSpPr>
        <p:spPr>
          <a:xfrm>
            <a:off x="533400" y="3886200"/>
            <a:ext cx="1246688" cy="369332"/>
          </a:xfrm>
          <a:prstGeom prst="rect">
            <a:avLst/>
          </a:prstGeom>
          <a:noFill/>
        </p:spPr>
        <p:txBody>
          <a:bodyPr wrap="none" rtlCol="0">
            <a:spAutoFit/>
          </a:bodyPr>
          <a:lstStyle/>
          <a:p>
            <a:r>
              <a:rPr lang="en-US" dirty="0" smtClean="0"/>
              <a:t>Size (Bytes)</a:t>
            </a:r>
            <a:endParaRPr lang="en-US" dirty="0"/>
          </a:p>
        </p:txBody>
      </p:sp>
      <p:sp>
        <p:nvSpPr>
          <p:cNvPr id="54" name="Rectangle 53"/>
          <p:cNvSpPr/>
          <p:nvPr/>
        </p:nvSpPr>
        <p:spPr>
          <a:xfrm>
            <a:off x="1752600" y="4267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endParaRPr lang="en-US" dirty="0"/>
          </a:p>
        </p:txBody>
      </p:sp>
      <p:sp>
        <p:nvSpPr>
          <p:cNvPr id="55" name="TextBox 54"/>
          <p:cNvSpPr txBox="1"/>
          <p:nvPr/>
        </p:nvSpPr>
        <p:spPr>
          <a:xfrm>
            <a:off x="533400" y="4267200"/>
            <a:ext cx="1295400" cy="369332"/>
          </a:xfrm>
          <a:prstGeom prst="rect">
            <a:avLst/>
          </a:prstGeom>
          <a:noFill/>
        </p:spPr>
        <p:txBody>
          <a:bodyPr wrap="square" rtlCol="0">
            <a:spAutoFit/>
          </a:bodyPr>
          <a:lstStyle/>
          <a:p>
            <a:r>
              <a:rPr lang="en-US" dirty="0" smtClean="0"/>
              <a:t>First Cluster</a:t>
            </a:r>
            <a:endParaRPr lang="en-US" dirty="0"/>
          </a:p>
        </p:txBody>
      </p:sp>
      <p:cxnSp>
        <p:nvCxnSpPr>
          <p:cNvPr id="57" name="Straight Arrow Connector 56"/>
          <p:cNvCxnSpPr>
            <a:stCxn id="54" idx="3"/>
            <a:endCxn id="20" idx="1"/>
          </p:cNvCxnSpPr>
          <p:nvPr/>
        </p:nvCxnSpPr>
        <p:spPr>
          <a:xfrm flipV="1">
            <a:off x="2667000" y="2775466"/>
            <a:ext cx="609600" cy="1682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28" grpId="0" animBg="1"/>
      <p:bldP spid="29" grpId="0" animBg="1"/>
      <p:bldP spid="50" grpId="0" animBg="1"/>
      <p:bldP spid="51" grpId="0"/>
      <p:bldP spid="52" grpId="0" animBg="1"/>
      <p:bldP spid="53" grpId="0"/>
      <p:bldP spid="54" grpId="0" animBg="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File Names</a:t>
            </a:r>
            <a:endParaRPr lang="en-US" dirty="0"/>
          </a:p>
        </p:txBody>
      </p:sp>
      <p:sp>
        <p:nvSpPr>
          <p:cNvPr id="3" name="Content Placeholder 2"/>
          <p:cNvSpPr>
            <a:spLocks noGrp="1"/>
          </p:cNvSpPr>
          <p:nvPr>
            <p:ph sz="quarter" idx="1"/>
          </p:nvPr>
        </p:nvSpPr>
        <p:spPr/>
        <p:txBody>
          <a:bodyPr>
            <a:normAutofit/>
          </a:bodyPr>
          <a:lstStyle/>
          <a:p>
            <a:r>
              <a:rPr lang="en-US" dirty="0" smtClean="0"/>
              <a:t>To do long file names and remain backwards compatibility with 8.3 file naming convention in dos Microsoft used multiple directory entries to do this:</a:t>
            </a:r>
          </a:p>
          <a:p>
            <a:pPr lvl="1"/>
            <a:r>
              <a:rPr lang="en-US" dirty="0" smtClean="0"/>
              <a:t>File Attribute became 0x0F (invalid entry for DOS)</a:t>
            </a:r>
          </a:p>
          <a:p>
            <a:pPr lvl="1"/>
            <a:r>
              <a:rPr lang="en-US" dirty="0" smtClean="0"/>
              <a:t>They change directory entry to provide 22 additional name characters, plus a sequence number. </a:t>
            </a:r>
          </a:p>
          <a:p>
            <a:pPr lvl="1"/>
            <a:r>
              <a:rPr lang="en-US" dirty="0" smtClean="0"/>
              <a:t>Sequence number </a:t>
            </a:r>
            <a:r>
              <a:rPr lang="en-US" dirty="0" err="1" smtClean="0"/>
              <a:t>ORed</a:t>
            </a:r>
            <a:r>
              <a:rPr lang="en-US" dirty="0" smtClean="0"/>
              <a:t> with 0x40 for first entry (last part of name). See example next. </a:t>
            </a:r>
          </a:p>
          <a:p>
            <a:pPr lvl="1"/>
            <a:r>
              <a:rPr lang="en-US" dirty="0" smtClean="0"/>
              <a:t>Additional entries for checksum, to verify long filename truly matches a file. </a:t>
            </a:r>
          </a:p>
          <a:p>
            <a:pPr lvl="1">
              <a:buNone/>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
          </p:nvPr>
        </p:nvSpPr>
        <p:spPr/>
        <p:txBody>
          <a:bodyPr>
            <a:normAutofit/>
          </a:bodyPr>
          <a:lstStyle/>
          <a:p>
            <a:r>
              <a:rPr lang="en-US" dirty="0" smtClean="0"/>
              <a:t>Introduction and History</a:t>
            </a:r>
          </a:p>
          <a:p>
            <a:r>
              <a:rPr lang="en-US" dirty="0" smtClean="0"/>
              <a:t>Disk Structures and Partitions</a:t>
            </a:r>
          </a:p>
          <a:p>
            <a:r>
              <a:rPr lang="en-US" dirty="0" smtClean="0"/>
              <a:t>FAT file system structure</a:t>
            </a:r>
          </a:p>
          <a:p>
            <a:r>
              <a:rPr lang="en-US" dirty="0" smtClean="0"/>
              <a:t>Long File Names</a:t>
            </a:r>
          </a:p>
          <a:p>
            <a:r>
              <a:rPr lang="en-US" dirty="0" smtClean="0"/>
              <a:t>Embedded FAT tips and tricks</a:t>
            </a:r>
          </a:p>
          <a:p>
            <a:r>
              <a:rPr lang="en-US" dirty="0" smtClean="0"/>
              <a:t>File Recovery</a:t>
            </a:r>
          </a:p>
          <a:p>
            <a:r>
              <a:rPr lang="en-US" dirty="0" smtClean="0"/>
              <a:t>Common Problems</a:t>
            </a:r>
          </a:p>
          <a:p>
            <a:r>
              <a:rPr lang="en-US" dirty="0" smtClean="0"/>
              <a:t>Useful Tools</a:t>
            </a:r>
          </a:p>
          <a:p>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File Name Example</a:t>
            </a:r>
            <a:endParaRPr lang="en-US" dirty="0"/>
          </a:p>
        </p:txBody>
      </p:sp>
      <p:sp>
        <p:nvSpPr>
          <p:cNvPr id="3" name="Content Placeholder 2"/>
          <p:cNvSpPr>
            <a:spLocks noGrp="1"/>
          </p:cNvSpPr>
          <p:nvPr>
            <p:ph sz="quarter" idx="1"/>
          </p:nvPr>
        </p:nvSpPr>
        <p:spPr/>
        <p:txBody>
          <a:bodyPr/>
          <a:lstStyle/>
          <a:p>
            <a:r>
              <a:rPr lang="en-US" dirty="0" smtClean="0"/>
              <a:t>The following is a set of entries for long file name:</a:t>
            </a:r>
          </a:p>
          <a:p>
            <a:endParaRPr lang="en-US" dirty="0"/>
          </a:p>
        </p:txBody>
      </p:sp>
      <p:graphicFrame>
        <p:nvGraphicFramePr>
          <p:cNvPr id="6" name="Table 5"/>
          <p:cNvGraphicFramePr>
            <a:graphicFrameLocks noGrp="1"/>
          </p:cNvGraphicFramePr>
          <p:nvPr/>
        </p:nvGraphicFramePr>
        <p:xfrm>
          <a:off x="1066800" y="2743200"/>
          <a:ext cx="6096000" cy="2133600"/>
        </p:xfrm>
        <a:graphic>
          <a:graphicData uri="http://schemas.openxmlformats.org/drawingml/2006/table">
            <a:tbl>
              <a:tblPr firstRow="1" bandRow="1">
                <a:tableStyleId>{5C22544A-7EE6-4342-B048-85BDC9FD1C3A}</a:tableStyleId>
              </a:tblPr>
              <a:tblGrid>
                <a:gridCol w="2032000"/>
                <a:gridCol w="2032000"/>
                <a:gridCol w="2032000"/>
              </a:tblGrid>
              <a:tr h="426720">
                <a:tc>
                  <a:txBody>
                    <a:bodyPr/>
                    <a:lstStyle/>
                    <a:p>
                      <a:r>
                        <a:rPr lang="en-US" dirty="0" smtClean="0"/>
                        <a:t>Sequence</a:t>
                      </a:r>
                      <a:endParaRPr lang="en-US" dirty="0"/>
                    </a:p>
                  </a:txBody>
                  <a:tcPr/>
                </a:tc>
                <a:tc>
                  <a:txBody>
                    <a:bodyPr/>
                    <a:lstStyle/>
                    <a:p>
                      <a:r>
                        <a:rPr lang="en-US" dirty="0" smtClean="0"/>
                        <a:t>Entry</a:t>
                      </a:r>
                      <a:r>
                        <a:rPr lang="en-US" baseline="0" dirty="0" smtClean="0"/>
                        <a:t> Data</a:t>
                      </a:r>
                      <a:endParaRPr lang="en-US" dirty="0"/>
                    </a:p>
                  </a:txBody>
                  <a:tcPr/>
                </a:tc>
                <a:tc>
                  <a:txBody>
                    <a:bodyPr/>
                    <a:lstStyle/>
                    <a:p>
                      <a:r>
                        <a:rPr lang="en-US" dirty="0" smtClean="0"/>
                        <a:t>Attribute</a:t>
                      </a:r>
                      <a:r>
                        <a:rPr lang="en-US" baseline="0" dirty="0" smtClean="0"/>
                        <a:t> Flags</a:t>
                      </a:r>
                      <a:endParaRPr lang="en-US" dirty="0"/>
                    </a:p>
                  </a:txBody>
                  <a:tcPr/>
                </a:tc>
              </a:tr>
              <a:tr h="426720">
                <a:tc>
                  <a:txBody>
                    <a:bodyPr/>
                    <a:lstStyle/>
                    <a:p>
                      <a:r>
                        <a:rPr lang="en-US" dirty="0" smtClean="0"/>
                        <a:t>0x43</a:t>
                      </a:r>
                      <a:endParaRPr lang="en-US" dirty="0"/>
                    </a:p>
                  </a:txBody>
                  <a:tcPr/>
                </a:tc>
                <a:tc>
                  <a:txBody>
                    <a:bodyPr/>
                    <a:lstStyle/>
                    <a:p>
                      <a:r>
                        <a:rPr lang="en-US" dirty="0" smtClean="0"/>
                        <a:t>“me.ext”</a:t>
                      </a:r>
                      <a:endParaRPr lang="en-US" dirty="0"/>
                    </a:p>
                  </a:txBody>
                  <a:tcPr/>
                </a:tc>
                <a:tc>
                  <a:txBody>
                    <a:bodyPr/>
                    <a:lstStyle/>
                    <a:p>
                      <a:r>
                        <a:rPr lang="en-US" dirty="0" smtClean="0"/>
                        <a:t>0x0F</a:t>
                      </a:r>
                      <a:endParaRPr lang="en-US" dirty="0"/>
                    </a:p>
                  </a:txBody>
                  <a:tcPr/>
                </a:tc>
              </a:tr>
              <a:tr h="426720">
                <a:tc>
                  <a:txBody>
                    <a:bodyPr/>
                    <a:lstStyle/>
                    <a:p>
                      <a:r>
                        <a:rPr lang="en-US" dirty="0" smtClean="0"/>
                        <a:t>0x02</a:t>
                      </a:r>
                      <a:endParaRPr lang="en-US" dirty="0"/>
                    </a:p>
                  </a:txBody>
                  <a:tcPr/>
                </a:tc>
                <a:tc>
                  <a:txBody>
                    <a:bodyPr/>
                    <a:lstStyle/>
                    <a:p>
                      <a:r>
                        <a:rPr lang="en-US" dirty="0" smtClean="0"/>
                        <a:t>“y long</a:t>
                      </a:r>
                      <a:r>
                        <a:rPr lang="en-US" baseline="0" dirty="0" smtClean="0"/>
                        <a:t> </a:t>
                      </a:r>
                      <a:r>
                        <a:rPr lang="en-US" baseline="0" dirty="0" err="1" smtClean="0"/>
                        <a:t>filena</a:t>
                      </a:r>
                      <a:r>
                        <a:rPr lang="en-US" baseline="0" dirty="0" smtClean="0"/>
                        <a:t>”</a:t>
                      </a:r>
                      <a:endParaRPr lang="en-US" dirty="0"/>
                    </a:p>
                  </a:txBody>
                  <a:tcPr/>
                </a:tc>
                <a:tc>
                  <a:txBody>
                    <a:bodyPr/>
                    <a:lstStyle/>
                    <a:p>
                      <a:r>
                        <a:rPr lang="en-US" dirty="0" smtClean="0"/>
                        <a:t>0x0F</a:t>
                      </a:r>
                      <a:endParaRPr lang="en-US" dirty="0"/>
                    </a:p>
                  </a:txBody>
                  <a:tcPr/>
                </a:tc>
              </a:tr>
              <a:tr h="426720">
                <a:tc>
                  <a:txBody>
                    <a:bodyPr/>
                    <a:lstStyle/>
                    <a:p>
                      <a:r>
                        <a:rPr lang="en-US" dirty="0" smtClean="0"/>
                        <a:t>0x01</a:t>
                      </a:r>
                      <a:endParaRPr lang="en-US" dirty="0"/>
                    </a:p>
                  </a:txBody>
                  <a:tcPr/>
                </a:tc>
                <a:tc>
                  <a:txBody>
                    <a:bodyPr/>
                    <a:lstStyle/>
                    <a:p>
                      <a:r>
                        <a:rPr lang="en-US" dirty="0" smtClean="0"/>
                        <a:t>“File</a:t>
                      </a:r>
                      <a:r>
                        <a:rPr lang="en-US" baseline="0" dirty="0" smtClean="0"/>
                        <a:t> with </a:t>
                      </a:r>
                      <a:r>
                        <a:rPr lang="en-US" baseline="0" dirty="0" err="1" smtClean="0"/>
                        <a:t>ver</a:t>
                      </a:r>
                      <a:r>
                        <a:rPr lang="en-US" baseline="0" dirty="0" smtClean="0"/>
                        <a:t>”</a:t>
                      </a:r>
                      <a:endParaRPr lang="en-US" dirty="0"/>
                    </a:p>
                  </a:txBody>
                  <a:tcPr/>
                </a:tc>
                <a:tc>
                  <a:txBody>
                    <a:bodyPr/>
                    <a:lstStyle/>
                    <a:p>
                      <a:r>
                        <a:rPr lang="en-US" dirty="0" smtClean="0"/>
                        <a:t>0x0F</a:t>
                      </a:r>
                      <a:endParaRPr lang="en-US" dirty="0"/>
                    </a:p>
                  </a:txBody>
                  <a:tcPr/>
                </a:tc>
              </a:tr>
              <a:tr h="426720">
                <a:tc>
                  <a:txBody>
                    <a:bodyPr/>
                    <a:lstStyle/>
                    <a:p>
                      <a:r>
                        <a:rPr lang="en-US" dirty="0" smtClean="0"/>
                        <a:t>????</a:t>
                      </a:r>
                      <a:endParaRPr lang="en-US" dirty="0"/>
                    </a:p>
                  </a:txBody>
                  <a:tcPr/>
                </a:tc>
                <a:tc>
                  <a:txBody>
                    <a:bodyPr/>
                    <a:lstStyle/>
                    <a:p>
                      <a:r>
                        <a:rPr lang="en-US" dirty="0" smtClean="0"/>
                        <a:t>Normal 8.3 entry</a:t>
                      </a:r>
                      <a:endParaRPr lang="en-US" dirty="0"/>
                    </a:p>
                  </a:txBody>
                  <a:tcPr/>
                </a:tc>
                <a:tc>
                  <a:txBody>
                    <a:bodyPr/>
                    <a:lstStyle/>
                    <a:p>
                      <a:r>
                        <a:rPr lang="en-US" dirty="0" smtClean="0"/>
                        <a:t>Normal Flags</a:t>
                      </a:r>
                      <a:endParaRPr lang="en-US" dirty="0"/>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FSCK (Check Disk for Andy)</a:t>
            </a:r>
            <a:endParaRPr lang="en-US" dirty="0"/>
          </a:p>
        </p:txBody>
      </p:sp>
      <p:sp>
        <p:nvSpPr>
          <p:cNvPr id="3" name="Content Placeholder 2"/>
          <p:cNvSpPr>
            <a:spLocks noGrp="1"/>
          </p:cNvSpPr>
          <p:nvPr>
            <p:ph sz="quarter" idx="1"/>
          </p:nvPr>
        </p:nvSpPr>
        <p:spPr/>
        <p:txBody>
          <a:bodyPr/>
          <a:lstStyle/>
          <a:p>
            <a:r>
              <a:rPr lang="en-US" dirty="0" smtClean="0"/>
              <a:t>FSCK on a FAT formatted drive does a few things:</a:t>
            </a:r>
          </a:p>
          <a:p>
            <a:pPr lvl="1"/>
            <a:r>
              <a:rPr lang="en-US" dirty="0" smtClean="0"/>
              <a:t>Checks duplicate FAT tables for errors</a:t>
            </a:r>
          </a:p>
          <a:p>
            <a:pPr lvl="1"/>
            <a:r>
              <a:rPr lang="en-US" dirty="0" smtClean="0"/>
              <a:t>Checks for FAT entries which are not connected to a file. </a:t>
            </a:r>
          </a:p>
          <a:p>
            <a:pPr lvl="1"/>
            <a:r>
              <a:rPr lang="en-US" dirty="0" smtClean="0"/>
              <a:t>Checks for Files where size is greater than number of clusters allocated to file. </a:t>
            </a:r>
          </a:p>
          <a:p>
            <a:pPr lvl="1"/>
            <a:r>
              <a:rPr lang="en-US" dirty="0" smtClean="0"/>
              <a:t>May remove extra allocated clusters to files, </a:t>
            </a:r>
            <a:r>
              <a:rPr lang="en-US" dirty="0" err="1" smtClean="0"/>
              <a:t>ie</a:t>
            </a:r>
            <a:r>
              <a:rPr lang="en-US" dirty="0" smtClean="0"/>
              <a:t> clusters that are bigger than file size.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Recovery</a:t>
            </a:r>
            <a:endParaRPr lang="en-US" dirty="0"/>
          </a:p>
        </p:txBody>
      </p:sp>
      <p:sp>
        <p:nvSpPr>
          <p:cNvPr id="3" name="Content Placeholder 2"/>
          <p:cNvSpPr>
            <a:spLocks noGrp="1"/>
          </p:cNvSpPr>
          <p:nvPr>
            <p:ph sz="quarter" idx="1"/>
          </p:nvPr>
        </p:nvSpPr>
        <p:spPr/>
        <p:txBody>
          <a:bodyPr>
            <a:normAutofit/>
          </a:bodyPr>
          <a:lstStyle/>
          <a:p>
            <a:r>
              <a:rPr lang="en-US" dirty="0" smtClean="0"/>
              <a:t>If your wife is like mine, at some point she will delete pictures from SD card before saving them.  Under </a:t>
            </a:r>
            <a:r>
              <a:rPr lang="en-US" dirty="0" err="1" smtClean="0"/>
              <a:t>linux</a:t>
            </a:r>
            <a:r>
              <a:rPr lang="en-US" dirty="0" smtClean="0"/>
              <a:t> use “</a:t>
            </a:r>
            <a:r>
              <a:rPr lang="en-US" dirty="0" err="1" smtClean="0"/>
              <a:t>recoverjpeg</a:t>
            </a:r>
            <a:r>
              <a:rPr lang="en-US" dirty="0" smtClean="0"/>
              <a:t>” here is how it works.</a:t>
            </a:r>
          </a:p>
          <a:p>
            <a:pPr lvl="1"/>
            <a:r>
              <a:rPr lang="en-US" dirty="0" smtClean="0"/>
              <a:t>First jpegs have a nice header. Thus search for header once found assume file is store </a:t>
            </a:r>
            <a:r>
              <a:rPr lang="en-US" dirty="0" err="1" smtClean="0"/>
              <a:t>contigous</a:t>
            </a:r>
            <a:r>
              <a:rPr lang="en-US" dirty="0" smtClean="0"/>
              <a:t>. </a:t>
            </a:r>
          </a:p>
          <a:p>
            <a:pPr lvl="1"/>
            <a:r>
              <a:rPr lang="en-US" dirty="0" smtClean="0"/>
              <a:t>This works because on camera files are opened and saved one at a time, thus will usually not be fragmented. </a:t>
            </a:r>
          </a:p>
          <a:p>
            <a:pPr lvl="1"/>
            <a:r>
              <a:rPr lang="en-US" dirty="0" smtClean="0"/>
              <a:t>Deletes and format usually does not zero out clusters, just zeros FAT table and root directory table.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Embedded </a:t>
            </a:r>
            <a:r>
              <a:rPr lang="en-US" dirty="0" err="1" smtClean="0"/>
              <a:t>Gotchas</a:t>
            </a:r>
            <a:endParaRPr lang="en-US" dirty="0"/>
          </a:p>
        </p:txBody>
      </p:sp>
      <p:sp>
        <p:nvSpPr>
          <p:cNvPr id="3" name="Content Placeholder 2"/>
          <p:cNvSpPr>
            <a:spLocks noGrp="1"/>
          </p:cNvSpPr>
          <p:nvPr>
            <p:ph sz="quarter" idx="1"/>
          </p:nvPr>
        </p:nvSpPr>
        <p:spPr/>
        <p:txBody>
          <a:bodyPr>
            <a:normAutofit/>
          </a:bodyPr>
          <a:lstStyle/>
          <a:p>
            <a:r>
              <a:rPr lang="en-US" dirty="0" smtClean="0"/>
              <a:t>When working with FAT here are some embedded </a:t>
            </a:r>
            <a:r>
              <a:rPr lang="en-US" dirty="0" err="1" smtClean="0"/>
              <a:t>gotchas</a:t>
            </a:r>
            <a:r>
              <a:rPr lang="en-US" dirty="0" smtClean="0"/>
              <a:t>.</a:t>
            </a:r>
          </a:p>
          <a:p>
            <a:pPr lvl="1"/>
            <a:r>
              <a:rPr lang="en-US" dirty="0" smtClean="0"/>
              <a:t>As you write data you have to update the size of the file in the directory structure. This causes constant rewrites to same sector in memory. Most flash and SD cards have controllers to do wear leveling these days but it is still a performance bottle neck.</a:t>
            </a:r>
          </a:p>
          <a:p>
            <a:pPr lvl="1"/>
            <a:r>
              <a:rPr lang="en-US" dirty="0" smtClean="0"/>
              <a:t>Directory table has access time stamp, if you want to update it.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Embedded Tricks and Speed Boosts</a:t>
            </a:r>
            <a:endParaRPr lang="en-US" dirty="0"/>
          </a:p>
        </p:txBody>
      </p:sp>
      <p:sp>
        <p:nvSpPr>
          <p:cNvPr id="3" name="Content Placeholder 2"/>
          <p:cNvSpPr>
            <a:spLocks noGrp="1"/>
          </p:cNvSpPr>
          <p:nvPr>
            <p:ph sz="quarter" idx="1"/>
          </p:nvPr>
        </p:nvSpPr>
        <p:spPr/>
        <p:txBody>
          <a:bodyPr/>
          <a:lstStyle/>
          <a:p>
            <a:r>
              <a:rPr lang="en-US" dirty="0" smtClean="0"/>
              <a:t>If you are allocating a file, you can pre-allocate more clusters than you need. </a:t>
            </a:r>
          </a:p>
          <a:p>
            <a:r>
              <a:rPr lang="en-US" dirty="0" smtClean="0"/>
              <a:t>Store the last FAT location, see the FS Info structure. </a:t>
            </a:r>
          </a:p>
          <a:p>
            <a:pPr lvl="1"/>
            <a:r>
              <a:rPr lang="en-US" dirty="0" smtClean="0"/>
              <a:t>Thus if you allocate more space you can quickly jump to where last free cluster was in FAT table.</a:t>
            </a:r>
          </a:p>
          <a:p>
            <a:r>
              <a:rPr lang="en-US" dirty="0" smtClean="0"/>
              <a:t>You may choose to use one FAT table for performance boost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 Card Performance</a:t>
            </a:r>
            <a:endParaRPr lang="en-US" dirty="0"/>
          </a:p>
        </p:txBody>
      </p:sp>
      <p:sp>
        <p:nvSpPr>
          <p:cNvPr id="3" name="Content Placeholder 2"/>
          <p:cNvSpPr>
            <a:spLocks noGrp="1"/>
          </p:cNvSpPr>
          <p:nvPr>
            <p:ph sz="quarter" idx="1"/>
          </p:nvPr>
        </p:nvSpPr>
        <p:spPr/>
        <p:txBody>
          <a:bodyPr/>
          <a:lstStyle/>
          <a:p>
            <a:r>
              <a:rPr lang="en-US" dirty="0" smtClean="0"/>
              <a:t>SD cards have built in controllers for doing wear leveling. Thus writing a sector of data is normally fast but can appear to be randomly slow. Some tricks are:</a:t>
            </a:r>
          </a:p>
          <a:p>
            <a:pPr lvl="1"/>
            <a:r>
              <a:rPr lang="en-US" dirty="0" smtClean="0"/>
              <a:t>Pre erase sectors</a:t>
            </a:r>
          </a:p>
          <a:p>
            <a:pPr lvl="1"/>
            <a:r>
              <a:rPr lang="en-US" dirty="0" smtClean="0"/>
              <a:t>Do multi-block writes</a:t>
            </a:r>
          </a:p>
          <a:p>
            <a:pPr lvl="1"/>
            <a:r>
              <a:rPr lang="en-US" dirty="0" smtClean="0"/>
              <a:t>Have large buffer to hold data when writes are slow, mainly for streaming devices.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Flash Problems</a:t>
            </a:r>
            <a:endParaRPr lang="en-US" dirty="0"/>
          </a:p>
        </p:txBody>
      </p:sp>
      <p:sp>
        <p:nvSpPr>
          <p:cNvPr id="3" name="Content Placeholder 2"/>
          <p:cNvSpPr>
            <a:spLocks noGrp="1"/>
          </p:cNvSpPr>
          <p:nvPr>
            <p:ph sz="quarter" idx="1"/>
          </p:nvPr>
        </p:nvSpPr>
        <p:spPr/>
        <p:txBody>
          <a:bodyPr/>
          <a:lstStyle/>
          <a:p>
            <a:r>
              <a:rPr lang="en-US" dirty="0" smtClean="0"/>
              <a:t>Most flash memories are set to all ones (0xFF) when erased. Microsoft when doing a full format of a device likes to zero out all the clusters, just opposite of what you want… </a:t>
            </a:r>
          </a:p>
          <a:p>
            <a:pPr lvl="1"/>
            <a:r>
              <a:rPr lang="en-US" dirty="0" smtClean="0"/>
              <a:t>Not sure if controllers on SD cards ignore this or not.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sz="quarter" idx="1"/>
          </p:nvPr>
        </p:nvSpPr>
        <p:spPr/>
        <p:txBody>
          <a:bodyPr/>
          <a:lstStyle/>
          <a:p>
            <a:r>
              <a:rPr lang="en-US" dirty="0" smtClean="0"/>
              <a:t>Limit of ~50 files </a:t>
            </a:r>
          </a:p>
          <a:p>
            <a:pPr lvl="1"/>
            <a:r>
              <a:rPr lang="en-US" dirty="0" smtClean="0"/>
              <a:t>A directory entry is 32 bytes thus 32*50=1600. Most likely limit is really 48 if cluster size is three 512 byte clusters. </a:t>
            </a:r>
          </a:p>
          <a:p>
            <a:pPr lvl="1"/>
            <a:r>
              <a:rPr lang="en-US" dirty="0" smtClean="0"/>
              <a:t>Reason is that in FAT32 the root directory after format is allocated as one cluster. Thus if cluster is three sectors it will fill after 48 entries and then file system drive needs to allocate new cluster to extend root directory.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Is it FAT12, FAT16 or FAT32? </a:t>
            </a:r>
          </a:p>
          <a:p>
            <a:pPr lvl="1"/>
            <a:r>
              <a:rPr lang="en-US" dirty="0" smtClean="0"/>
              <a:t>In the Boot Sector there is text for file system type, this should be ignored. </a:t>
            </a:r>
          </a:p>
          <a:p>
            <a:pPr lvl="1"/>
            <a:r>
              <a:rPr lang="en-US" dirty="0" smtClean="0"/>
              <a:t>File system is FAT12 if number of clusters is less than 4085.</a:t>
            </a:r>
          </a:p>
          <a:p>
            <a:pPr lvl="1"/>
            <a:r>
              <a:rPr lang="en-US" dirty="0" smtClean="0"/>
              <a:t>File system is FAT16 if number of clusters is greater than 4084 and less than 65525.</a:t>
            </a:r>
          </a:p>
          <a:p>
            <a:pPr lvl="1"/>
            <a:r>
              <a:rPr lang="en-US" dirty="0" smtClean="0"/>
              <a:t>If over 65524 then it is FAT32. </a:t>
            </a:r>
          </a:p>
          <a:p>
            <a:pPr lvl="1"/>
            <a:r>
              <a:rPr lang="en-US" dirty="0" smtClean="0"/>
              <a:t>Coders are often off by 1 on the above comparison, thus best to not format file system with cluster count anywhere close to these numbers.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sz="quarter" idx="1"/>
          </p:nvPr>
        </p:nvSpPr>
        <p:spPr/>
        <p:txBody>
          <a:bodyPr/>
          <a:lstStyle/>
          <a:p>
            <a:r>
              <a:rPr lang="en-US" dirty="0" smtClean="0"/>
              <a:t>File Deletion</a:t>
            </a:r>
          </a:p>
          <a:p>
            <a:pPr lvl="1"/>
            <a:r>
              <a:rPr lang="en-US" dirty="0" smtClean="0"/>
              <a:t>A file is marked for deletion if first character in file name is 0xE5. </a:t>
            </a:r>
            <a:r>
              <a:rPr lang="en-US" dirty="0"/>
              <a:t> </a:t>
            </a:r>
            <a:r>
              <a:rPr lang="en-US" dirty="0" smtClean="0"/>
              <a:t>This means the file is not actually deleted from disk but marked as such. </a:t>
            </a:r>
          </a:p>
          <a:p>
            <a:pPr lvl="1"/>
            <a:r>
              <a:rPr lang="en-US" dirty="0" smtClean="0"/>
              <a:t>This can create problem where file is deleted but space does not appear to be reclaimed.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and History</a:t>
            </a:r>
            <a:endParaRPr lang="en-US" dirty="0"/>
          </a:p>
        </p:txBody>
      </p:sp>
      <p:sp>
        <p:nvSpPr>
          <p:cNvPr id="3" name="Content Placeholder 2"/>
          <p:cNvSpPr>
            <a:spLocks noGrp="1"/>
          </p:cNvSpPr>
          <p:nvPr>
            <p:ph sz="quarter" idx="1"/>
          </p:nvPr>
        </p:nvSpPr>
        <p:spPr/>
        <p:txBody>
          <a:bodyPr/>
          <a:lstStyle/>
          <a:p>
            <a:r>
              <a:rPr lang="en-US" dirty="0" smtClean="0"/>
              <a:t>Developed by Bill Gates and Marc McDonald in 1976-1977</a:t>
            </a:r>
          </a:p>
          <a:p>
            <a:r>
              <a:rPr lang="en-US" dirty="0" smtClean="0"/>
              <a:t>Named from table which holds the information which stores used and/or free space information</a:t>
            </a:r>
          </a:p>
          <a:p>
            <a:r>
              <a:rPr lang="en-US" dirty="0" smtClean="0"/>
              <a:t>Originally was FAT12, then FAT16 and now FAT32.</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sz="quarter" idx="1"/>
          </p:nvPr>
        </p:nvSpPr>
        <p:spPr/>
        <p:txBody>
          <a:bodyPr/>
          <a:lstStyle/>
          <a:p>
            <a:r>
              <a:rPr lang="en-US" dirty="0" smtClean="0"/>
              <a:t>FAT indexing starts with 2. </a:t>
            </a:r>
            <a:endParaRPr lang="en-US" dirty="0"/>
          </a:p>
          <a:p>
            <a:pPr lvl="1"/>
            <a:r>
              <a:rPr lang="en-US" dirty="0" smtClean="0"/>
              <a:t>This is because 0 and 1 are used as flags. Thus cluster number verse FAT index number often causes problems in file system.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Problems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File name errors</a:t>
            </a:r>
          </a:p>
          <a:p>
            <a:pPr lvl="1"/>
            <a:r>
              <a:rPr lang="en-US" dirty="0" smtClean="0"/>
              <a:t>If file name has 0xE5 as first character the it could be a problem. Thus if file name starts with 0xE5 it should be preceded with 0x05</a:t>
            </a:r>
          </a:p>
          <a:p>
            <a:pPr lvl="1"/>
            <a:r>
              <a:rPr lang="en-US" dirty="0" smtClean="0"/>
              <a:t>Normal problems with “.” and “..” file names. When a directory is created then the “.” and “..” entries in that directory table should also be created. </a:t>
            </a:r>
          </a:p>
          <a:p>
            <a:pPr lvl="1"/>
            <a:r>
              <a:rPr lang="en-US" dirty="0" smtClean="0"/>
              <a:t>Capitalization, use capitol letters! NT and latter OSs added flag to directory structure to determine if the name and/or extension should be lower case or not. FAT however does not support mixed cases.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Tools and References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dd</a:t>
            </a:r>
            <a:r>
              <a:rPr lang="en-US" dirty="0" smtClean="0"/>
              <a:t> – DD is the most useful tool you will find!</a:t>
            </a:r>
          </a:p>
          <a:p>
            <a:r>
              <a:rPr lang="en-US" dirty="0" err="1" smtClean="0"/>
              <a:t>Dosfstools</a:t>
            </a:r>
            <a:r>
              <a:rPr lang="en-US" dirty="0" smtClean="0"/>
              <a:t> – look at the source especially </a:t>
            </a:r>
            <a:r>
              <a:rPr lang="en-US" dirty="0" err="1" smtClean="0"/>
              <a:t>fsck</a:t>
            </a:r>
            <a:endParaRPr lang="en-US" dirty="0" smtClean="0"/>
          </a:p>
          <a:p>
            <a:r>
              <a:rPr lang="en-US" dirty="0" smtClean="0"/>
              <a:t>EFSL – hey it is free, quit bitching.</a:t>
            </a:r>
          </a:p>
          <a:p>
            <a:r>
              <a:rPr lang="en-US" dirty="0" smtClean="0"/>
              <a:t>Wikipedia – has great documentation for FAT</a:t>
            </a:r>
          </a:p>
          <a:p>
            <a:r>
              <a:rPr lang="en-US" dirty="0" smtClean="0"/>
              <a:t>Microsoft – freely publishes FAT32 file system specification documentation. </a:t>
            </a:r>
          </a:p>
          <a:p>
            <a:r>
              <a:rPr lang="en-US" dirty="0" err="1" smtClean="0"/>
              <a:t>Recoverjpeg</a:t>
            </a:r>
            <a:r>
              <a:rPr lang="en-US" dirty="0" smtClean="0"/>
              <a:t> – “Dear I deleted the SD card before I downloaded the pictures. Here go get my pictures back.” “But dear you deleted them!” “Oh shut-up and go do it!”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Structure</a:t>
            </a:r>
            <a:endParaRPr lang="en-US" dirty="0"/>
          </a:p>
        </p:txBody>
      </p:sp>
      <p:sp>
        <p:nvSpPr>
          <p:cNvPr id="3" name="Content Placeholder 2"/>
          <p:cNvSpPr>
            <a:spLocks noGrp="1"/>
          </p:cNvSpPr>
          <p:nvPr>
            <p:ph sz="quarter" idx="1"/>
          </p:nvPr>
        </p:nvSpPr>
        <p:spPr/>
        <p:txBody>
          <a:bodyPr/>
          <a:lstStyle/>
          <a:p>
            <a:r>
              <a:rPr lang="en-US" dirty="0" smtClean="0"/>
              <a:t>Disks can often have multiple partitions</a:t>
            </a:r>
          </a:p>
          <a:p>
            <a:r>
              <a:rPr lang="en-US" dirty="0" smtClean="0"/>
              <a:t>Each partition can have different file system</a:t>
            </a:r>
          </a:p>
          <a:p>
            <a:r>
              <a:rPr lang="en-US" dirty="0" smtClean="0"/>
              <a:t>Master boot record describes the primary partition</a:t>
            </a:r>
          </a:p>
          <a:p>
            <a:r>
              <a:rPr lang="en-US" dirty="0" smtClean="0"/>
              <a:t>SD cards and Flash drive may not have MBR</a:t>
            </a:r>
            <a:endParaRPr lang="en-US" dirty="0"/>
          </a:p>
        </p:txBody>
      </p:sp>
      <p:sp>
        <p:nvSpPr>
          <p:cNvPr id="4" name="Rectangle 3"/>
          <p:cNvSpPr/>
          <p:nvPr/>
        </p:nvSpPr>
        <p:spPr>
          <a:xfrm>
            <a:off x="1143000" y="44958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MBR</a:t>
            </a:r>
            <a:endParaRPr lang="en-US" dirty="0"/>
          </a:p>
        </p:txBody>
      </p:sp>
      <p:sp>
        <p:nvSpPr>
          <p:cNvPr id="5" name="Rectangle 4"/>
          <p:cNvSpPr/>
          <p:nvPr/>
        </p:nvSpPr>
        <p:spPr>
          <a:xfrm>
            <a:off x="2286000" y="4495800"/>
            <a:ext cx="2133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Partition 1</a:t>
            </a:r>
            <a:endParaRPr lang="en-US" dirty="0"/>
          </a:p>
        </p:txBody>
      </p:sp>
      <p:sp>
        <p:nvSpPr>
          <p:cNvPr id="6" name="Rectangle 5"/>
          <p:cNvSpPr/>
          <p:nvPr/>
        </p:nvSpPr>
        <p:spPr>
          <a:xfrm>
            <a:off x="4419600" y="4495800"/>
            <a:ext cx="2133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Partition 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FAT Partition Map</a:t>
            </a:r>
            <a:endParaRPr lang="en-US" dirty="0"/>
          </a:p>
        </p:txBody>
      </p:sp>
      <p:sp>
        <p:nvSpPr>
          <p:cNvPr id="3" name="Content Placeholder 2"/>
          <p:cNvSpPr>
            <a:spLocks noGrp="1"/>
          </p:cNvSpPr>
          <p:nvPr>
            <p:ph sz="quarter" idx="1"/>
          </p:nvPr>
        </p:nvSpPr>
        <p:spPr>
          <a:xfrm>
            <a:off x="457200" y="2667000"/>
            <a:ext cx="8229600" cy="3459163"/>
          </a:xfrm>
        </p:spPr>
        <p:txBody>
          <a:bodyPr/>
          <a:lstStyle/>
          <a:p>
            <a:r>
              <a:rPr lang="en-US" dirty="0" smtClean="0"/>
              <a:t>Boot Sector is also known as BIOS </a:t>
            </a:r>
            <a:r>
              <a:rPr lang="en-US" dirty="0"/>
              <a:t>P</a:t>
            </a:r>
            <a:r>
              <a:rPr lang="en-US" dirty="0" smtClean="0"/>
              <a:t>arameter Block</a:t>
            </a:r>
          </a:p>
          <a:p>
            <a:r>
              <a:rPr lang="en-US" dirty="0" smtClean="0"/>
              <a:t>There maybe be two copies of FAT table in case one get corrupt</a:t>
            </a:r>
          </a:p>
          <a:p>
            <a:r>
              <a:rPr lang="en-US" dirty="0" smtClean="0"/>
              <a:t>Data is where file data is stored</a:t>
            </a:r>
            <a:endParaRPr lang="en-US" dirty="0"/>
          </a:p>
        </p:txBody>
      </p:sp>
      <p:sp>
        <p:nvSpPr>
          <p:cNvPr id="4" name="Rectangle 3"/>
          <p:cNvSpPr/>
          <p:nvPr/>
        </p:nvSpPr>
        <p:spPr>
          <a:xfrm>
            <a:off x="457200" y="1828800"/>
            <a:ext cx="914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Boot</a:t>
            </a:r>
          </a:p>
          <a:p>
            <a:pPr algn="ctr"/>
            <a:r>
              <a:rPr lang="en-US" dirty="0" smtClean="0"/>
              <a:t>Sector</a:t>
            </a:r>
            <a:endParaRPr lang="en-US" dirty="0"/>
          </a:p>
        </p:txBody>
      </p:sp>
      <p:sp>
        <p:nvSpPr>
          <p:cNvPr id="5" name="Rectangle 4"/>
          <p:cNvSpPr/>
          <p:nvPr/>
        </p:nvSpPr>
        <p:spPr>
          <a:xfrm>
            <a:off x="1371600" y="1828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FS Info</a:t>
            </a:r>
          </a:p>
          <a:p>
            <a:pPr algn="ctr"/>
            <a:r>
              <a:rPr lang="en-US" dirty="0" smtClean="0"/>
              <a:t>(FAT32)</a:t>
            </a:r>
            <a:endParaRPr lang="en-US" dirty="0"/>
          </a:p>
        </p:txBody>
      </p:sp>
      <p:sp>
        <p:nvSpPr>
          <p:cNvPr id="6" name="Rectangle 5"/>
          <p:cNvSpPr/>
          <p:nvPr/>
        </p:nvSpPr>
        <p:spPr>
          <a:xfrm>
            <a:off x="2286000" y="1828800"/>
            <a:ext cx="1219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Reserved</a:t>
            </a:r>
          </a:p>
          <a:p>
            <a:pPr algn="ctr"/>
            <a:r>
              <a:rPr lang="en-US" dirty="0" smtClean="0"/>
              <a:t>Sectors</a:t>
            </a:r>
            <a:endParaRPr lang="en-US" dirty="0"/>
          </a:p>
        </p:txBody>
      </p:sp>
      <p:sp>
        <p:nvSpPr>
          <p:cNvPr id="7" name="Rectangle 6"/>
          <p:cNvSpPr/>
          <p:nvPr/>
        </p:nvSpPr>
        <p:spPr>
          <a:xfrm>
            <a:off x="3505200" y="18288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FAT #1</a:t>
            </a:r>
            <a:endParaRPr lang="en-US" dirty="0"/>
          </a:p>
        </p:txBody>
      </p:sp>
      <p:sp>
        <p:nvSpPr>
          <p:cNvPr id="8" name="Rectangle 7"/>
          <p:cNvSpPr/>
          <p:nvPr/>
        </p:nvSpPr>
        <p:spPr>
          <a:xfrm>
            <a:off x="4648200" y="1828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FAT #2</a:t>
            </a:r>
            <a:endParaRPr lang="en-US" dirty="0"/>
          </a:p>
        </p:txBody>
      </p:sp>
      <p:sp>
        <p:nvSpPr>
          <p:cNvPr id="9" name="Rectangle 8"/>
          <p:cNvSpPr/>
          <p:nvPr/>
        </p:nvSpPr>
        <p:spPr>
          <a:xfrm>
            <a:off x="5943600" y="1828800"/>
            <a:ext cx="1752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Root Directory (FAT12 FAT16)</a:t>
            </a:r>
            <a:endParaRPr lang="en-US" dirty="0"/>
          </a:p>
        </p:txBody>
      </p:sp>
      <p:sp>
        <p:nvSpPr>
          <p:cNvPr id="10" name="Rectangle 9"/>
          <p:cNvSpPr/>
          <p:nvPr/>
        </p:nvSpPr>
        <p:spPr>
          <a:xfrm>
            <a:off x="7696200" y="1828800"/>
            <a:ext cx="1143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Data</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Sector</a:t>
            </a:r>
            <a:endParaRPr lang="en-US" dirty="0"/>
          </a:p>
        </p:txBody>
      </p:sp>
      <p:sp>
        <p:nvSpPr>
          <p:cNvPr id="3" name="Content Placeholder 2"/>
          <p:cNvSpPr>
            <a:spLocks noGrp="1"/>
          </p:cNvSpPr>
          <p:nvPr>
            <p:ph sz="quarter" idx="1"/>
          </p:nvPr>
        </p:nvSpPr>
        <p:spPr/>
        <p:txBody>
          <a:bodyPr/>
          <a:lstStyle/>
          <a:p>
            <a:r>
              <a:rPr lang="en-US" dirty="0" smtClean="0"/>
              <a:t>A sector is a block of data, usually 512 bytes. </a:t>
            </a:r>
          </a:p>
          <a:p>
            <a:r>
              <a:rPr lang="en-US" dirty="0" smtClean="0"/>
              <a:t>SD cards and most flash drives are sector base devices. That is you can only write a sector at time.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Sector (FAT12/FAT16)</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Not first sector on drive if drive has MBR, however on Flash drives and SD cards it usually is. </a:t>
            </a:r>
          </a:p>
          <a:p>
            <a:r>
              <a:rPr lang="en-US" dirty="0" smtClean="0"/>
              <a:t>Contains key information including:</a:t>
            </a:r>
          </a:p>
          <a:p>
            <a:pPr lvl="1"/>
            <a:r>
              <a:rPr lang="en-US" dirty="0" smtClean="0"/>
              <a:t>Bytes per Sector</a:t>
            </a:r>
          </a:p>
          <a:p>
            <a:pPr lvl="1"/>
            <a:r>
              <a:rPr lang="en-US" dirty="0" smtClean="0"/>
              <a:t>Sectors per Clusters</a:t>
            </a:r>
          </a:p>
          <a:p>
            <a:pPr lvl="1"/>
            <a:r>
              <a:rPr lang="en-US" dirty="0" smtClean="0"/>
              <a:t>Reserved sectors</a:t>
            </a:r>
          </a:p>
          <a:p>
            <a:pPr lvl="1"/>
            <a:r>
              <a:rPr lang="en-US" dirty="0" smtClean="0"/>
              <a:t>Number of FATs</a:t>
            </a:r>
          </a:p>
          <a:p>
            <a:pPr lvl="1"/>
            <a:r>
              <a:rPr lang="en-US" dirty="0" smtClean="0"/>
              <a:t>Maximum root directory entries (FAT12 FAT16)</a:t>
            </a:r>
          </a:p>
          <a:p>
            <a:pPr lvl="1"/>
            <a:r>
              <a:rPr lang="en-US" dirty="0" smtClean="0"/>
              <a:t>Total Sectors</a:t>
            </a:r>
          </a:p>
          <a:p>
            <a:pPr lvl="1"/>
            <a:r>
              <a:rPr lang="en-US" dirty="0" smtClean="0"/>
              <a:t>Sectors per FAT (2 bytes)</a:t>
            </a:r>
          </a:p>
          <a:p>
            <a:pPr lvl="1"/>
            <a:r>
              <a:rPr lang="en-US" dirty="0" smtClean="0"/>
              <a:t>Boot Code</a:t>
            </a:r>
          </a:p>
          <a:p>
            <a:pPr lvl="1"/>
            <a:r>
              <a:rPr lang="en-US" dirty="0" smtClean="0"/>
              <a:t>etc</a:t>
            </a:r>
          </a:p>
          <a:p>
            <a:pPr>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 Sector (FAT32)</a:t>
            </a:r>
            <a:endParaRPr lang="en-US" dirty="0"/>
          </a:p>
        </p:txBody>
      </p:sp>
      <p:sp>
        <p:nvSpPr>
          <p:cNvPr id="3" name="Content Placeholder 2"/>
          <p:cNvSpPr>
            <a:spLocks noGrp="1"/>
          </p:cNvSpPr>
          <p:nvPr>
            <p:ph sz="quarter" idx="1"/>
          </p:nvPr>
        </p:nvSpPr>
        <p:spPr/>
        <p:txBody>
          <a:bodyPr/>
          <a:lstStyle/>
          <a:p>
            <a:r>
              <a:rPr lang="en-US" dirty="0" smtClean="0"/>
              <a:t>FAT32 added some additional data in boot sector</a:t>
            </a:r>
          </a:p>
          <a:p>
            <a:pPr lvl="1"/>
            <a:r>
              <a:rPr lang="en-US" dirty="0" smtClean="0"/>
              <a:t>Sectors per FAT (4 bytes)</a:t>
            </a:r>
          </a:p>
          <a:p>
            <a:pPr lvl="1"/>
            <a:r>
              <a:rPr lang="en-US" dirty="0" smtClean="0"/>
              <a:t>Cluster number for Root Directory (4 bytes)</a:t>
            </a:r>
          </a:p>
          <a:p>
            <a:pPr lvl="1"/>
            <a:r>
              <a:rPr lang="en-US" dirty="0" smtClean="0"/>
              <a:t>FS Info Sector (2 bytes)</a:t>
            </a:r>
          </a:p>
          <a:p>
            <a:pPr lvl="1"/>
            <a:r>
              <a:rPr lang="en-US" dirty="0" smtClean="0"/>
              <a:t>Sector for copy of boot sector (0 if none)</a:t>
            </a:r>
          </a:p>
          <a:p>
            <a:pPr lvl="1"/>
            <a:r>
              <a:rPr lang="en-US" dirty="0" smtClean="0"/>
              <a:t>etc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FS Information Sector</a:t>
            </a:r>
            <a:endParaRPr lang="en-US" dirty="0"/>
          </a:p>
        </p:txBody>
      </p:sp>
      <p:sp>
        <p:nvSpPr>
          <p:cNvPr id="3" name="Content Placeholder 2"/>
          <p:cNvSpPr>
            <a:spLocks noGrp="1"/>
          </p:cNvSpPr>
          <p:nvPr>
            <p:ph sz="quarter" idx="1"/>
          </p:nvPr>
        </p:nvSpPr>
        <p:spPr/>
        <p:txBody>
          <a:bodyPr/>
          <a:lstStyle/>
          <a:p>
            <a:r>
              <a:rPr lang="en-US" dirty="0" smtClean="0"/>
              <a:t>This section is optional in FAT32, not all OS uses it. Not used on FAT12/FAT16</a:t>
            </a:r>
            <a:endParaRPr lang="en-US" dirty="0"/>
          </a:p>
          <a:p>
            <a:r>
              <a:rPr lang="en-US" dirty="0" smtClean="0"/>
              <a:t>Was added for speeding up access times</a:t>
            </a:r>
          </a:p>
          <a:p>
            <a:pPr lvl="1"/>
            <a:r>
              <a:rPr lang="en-US" dirty="0" smtClean="0"/>
              <a:t>Number free clusters (-1 if unknown)</a:t>
            </a:r>
          </a:p>
          <a:p>
            <a:pPr lvl="1"/>
            <a:r>
              <a:rPr lang="en-US" dirty="0" smtClean="0"/>
              <a:t>Last used cluster</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159</TotalTime>
  <Words>1806</Words>
  <Application>Microsoft Office PowerPoint</Application>
  <PresentationFormat>On-screen Show (4:3)</PresentationFormat>
  <Paragraphs>297</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Median</vt:lpstr>
      <vt:lpstr>FAT Filesystem</vt:lpstr>
      <vt:lpstr>Agenda</vt:lpstr>
      <vt:lpstr>Introduction and History</vt:lpstr>
      <vt:lpstr>Disk Structure</vt:lpstr>
      <vt:lpstr>FAT Partition Map</vt:lpstr>
      <vt:lpstr>What is a Sector</vt:lpstr>
      <vt:lpstr>Boot Sector (FAT12/FAT16)</vt:lpstr>
      <vt:lpstr>Boot Sector (FAT32)</vt:lpstr>
      <vt:lpstr>FS Information Sector</vt:lpstr>
      <vt:lpstr>Definition: Cluster</vt:lpstr>
      <vt:lpstr>File Allocation Table</vt:lpstr>
      <vt:lpstr>FAT Example</vt:lpstr>
      <vt:lpstr>Directory Table</vt:lpstr>
      <vt:lpstr>File Example</vt:lpstr>
      <vt:lpstr>File Example Continued</vt:lpstr>
      <vt:lpstr>What is a Directory?</vt:lpstr>
      <vt:lpstr>Root Directory</vt:lpstr>
      <vt:lpstr>Fragmentation </vt:lpstr>
      <vt:lpstr>Long File Names</vt:lpstr>
      <vt:lpstr>Long File Name Example</vt:lpstr>
      <vt:lpstr>FSCK (Check Disk for Andy)</vt:lpstr>
      <vt:lpstr>File Recovery</vt:lpstr>
      <vt:lpstr>Embedded Gotchas</vt:lpstr>
      <vt:lpstr>Embedded Tricks and Speed Boosts</vt:lpstr>
      <vt:lpstr>SD Card Performance</vt:lpstr>
      <vt:lpstr>Flash Problems</vt:lpstr>
      <vt:lpstr>Common Problems</vt:lpstr>
      <vt:lpstr>Common Problems</vt:lpstr>
      <vt:lpstr>Common Problems</vt:lpstr>
      <vt:lpstr>Common Problems</vt:lpstr>
      <vt:lpstr>Common Problems</vt:lpstr>
      <vt:lpstr>Useful Tools and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 Filesystem</dc:title>
  <dc:creator>tstern</dc:creator>
  <cp:lastModifiedBy>tstern</cp:lastModifiedBy>
  <cp:revision>10</cp:revision>
  <dcterms:created xsi:type="dcterms:W3CDTF">2010-08-26T00:49:49Z</dcterms:created>
  <dcterms:modified xsi:type="dcterms:W3CDTF">2010-08-26T03:29:04Z</dcterms:modified>
</cp:coreProperties>
</file>