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58000" cy="9144000"/>
  <p:embeddedFontLst>
    <p:embeddedFont>
      <p:font typeface="Libre Franklin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3" roundtripDataSignature="AMtx7miNWjzNFX+WqXNoHUu11QRj0E0f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4BC3E1-6A4C-4CEE-A3FA-30E52744D76B}">
  <a:tblStyle styleId="{284BC3E1-6A4C-4CEE-A3FA-30E52744D76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0F2"/>
          </a:solidFill>
        </a:fill>
      </a:tcStyle>
    </a:wholeTbl>
    <a:band1H>
      <a:tcTxStyle/>
      <a:tcStyle>
        <a:fill>
          <a:solidFill>
            <a:srgbClr val="D4DFE3"/>
          </a:solidFill>
        </a:fill>
      </a:tcStyle>
    </a:band1H>
    <a:band2H>
      <a:tcTxStyle/>
    </a:band2H>
    <a:band1V>
      <a:tcTxStyle/>
      <a:tcStyle>
        <a:fill>
          <a:solidFill>
            <a:srgbClr val="D4DFE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LibreFrankli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ibreFranklin-italic.fntdata"/><Relationship Id="rId50" Type="http://schemas.openxmlformats.org/officeDocument/2006/relationships/font" Target="fonts/LibreFranklin-bold.fntdata"/><Relationship Id="rId53" Type="http://customschemas.google.com/relationships/presentationmetadata" Target="metadata"/><Relationship Id="rId52" Type="http://schemas.openxmlformats.org/officeDocument/2006/relationships/font" Target="fonts/LibreFranklin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/>
          <p:nvPr/>
        </p:nvSpPr>
        <p:spPr>
          <a:xfrm>
            <a:off x="0" y="4752126"/>
            <a:ext cx="9144000" cy="2112962"/>
          </a:xfrm>
          <a:custGeom>
            <a:rect b="b" l="l" r="r" t="t"/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4"/>
          <p:cNvSpPr/>
          <p:nvPr/>
        </p:nvSpPr>
        <p:spPr>
          <a:xfrm>
            <a:off x="6105525" y="0"/>
            <a:ext cx="3038475" cy="6858000"/>
          </a:xfrm>
          <a:custGeom>
            <a:rect b="b" l="l" r="r" t="t"/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4"/>
          <p:cNvSpPr txBox="1"/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600"/>
              <a:buFont typeface="Libre Franklin"/>
              <a:buNone/>
              <a:defRPr b="1" cap="none">
                <a:solidFill>
                  <a:srgbClr val="9FD4E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45700" wrap="square" tIns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1928018" y="129381"/>
            <a:ext cx="4525963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/>
          <p:nvPr/>
        </p:nvSpPr>
        <p:spPr>
          <a:xfrm>
            <a:off x="0" y="4752126"/>
            <a:ext cx="9144000" cy="2112962"/>
          </a:xfrm>
          <a:custGeom>
            <a:rect b="b" l="l" r="r" t="t"/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105525" y="0"/>
            <a:ext cx="3038475" cy="6858000"/>
          </a:xfrm>
          <a:custGeom>
            <a:rect b="b" l="l" r="r" t="t"/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200"/>
              <a:buFont typeface="Libre Franklin"/>
              <a:buNone/>
              <a:defRPr b="1" sz="4200" cap="none">
                <a:solidFill>
                  <a:srgbClr val="9FD4E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685800" y="2485800"/>
            <a:ext cx="6629400" cy="1066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" type="body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54330" lvl="1" marL="914400" algn="l">
              <a:spcBef>
                <a:spcPts val="440"/>
              </a:spcBef>
              <a:spcAft>
                <a:spcPts val="0"/>
              </a:spcAft>
              <a:buSzPts val="1980"/>
              <a:buChar char="⚫"/>
              <a:defRPr sz="22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2" type="body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54330" lvl="1" marL="914400" algn="l">
              <a:spcBef>
                <a:spcPts val="440"/>
              </a:spcBef>
              <a:spcAft>
                <a:spcPts val="0"/>
              </a:spcAft>
              <a:buSzPts val="1980"/>
              <a:buChar char="⚫"/>
              <a:defRPr sz="22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" type="body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2" type="body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3" type="body"/>
          </p:nvPr>
        </p:nvSpPr>
        <p:spPr>
          <a:xfrm>
            <a:off x="457200" y="1516912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4" type="body"/>
          </p:nvPr>
        </p:nvSpPr>
        <p:spPr>
          <a:xfrm>
            <a:off x="4645025" y="1516912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/>
          <p:nvPr>
            <p:ph type="title"/>
          </p:nvPr>
        </p:nvSpPr>
        <p:spPr>
          <a:xfrm>
            <a:off x="457200" y="274320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9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/>
          <p:nvPr>
            <p:ph type="title"/>
          </p:nvPr>
        </p:nvSpPr>
        <p:spPr>
          <a:xfrm>
            <a:off x="457200" y="1185528"/>
            <a:ext cx="3200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" type="body"/>
          </p:nvPr>
        </p:nvSpPr>
        <p:spPr>
          <a:xfrm>
            <a:off x="457200" y="214424"/>
            <a:ext cx="274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2" type="body"/>
          </p:nvPr>
        </p:nvSpPr>
        <p:spPr>
          <a:xfrm>
            <a:off x="457200" y="1981200"/>
            <a:ext cx="7086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⦿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⚫"/>
              <a:defRPr sz="2400"/>
            </a:lvl2pPr>
            <a:lvl3pPr indent="-347344" lvl="2" marL="1371600" algn="l">
              <a:spcBef>
                <a:spcPts val="440"/>
              </a:spcBef>
              <a:spcAft>
                <a:spcPts val="0"/>
              </a:spcAft>
              <a:buSzPts val="1870"/>
              <a:buChar char="○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⚫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2" type="sldNum"/>
          </p:nvPr>
        </p:nvSpPr>
        <p:spPr>
          <a:xfrm>
            <a:off x="8156448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2"/>
          <p:cNvSpPr txBox="1"/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ibre Franklin"/>
              <a:buNone/>
              <a:defRPr b="1" sz="2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/>
          <p:nvPr>
            <p:ph idx="2" type="pic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cap="flat" cmpd="sng" w="508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52000" sx="-80000" rotWithShape="0" dir="5400000" dist="345000" sy="-18000">
              <a:srgbClr val="000000">
                <a:alpha val="24705"/>
              </a:srgbClr>
            </a:outerShdw>
          </a:effectLst>
        </p:spPr>
      </p:sp>
      <p:sp>
        <p:nvSpPr>
          <p:cNvPr id="70" name="Google Shape;70;p52"/>
          <p:cNvSpPr txBox="1"/>
          <p:nvPr>
            <p:ph idx="1" type="body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0" y="4752126"/>
            <a:ext cx="9144000" cy="2112962"/>
          </a:xfrm>
          <a:custGeom>
            <a:rect b="b" l="l" r="r" t="t"/>
            <a:pathLst>
              <a:path extrusionOk="0" h="1331" w="576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3"/>
          <p:cNvSpPr/>
          <p:nvPr/>
        </p:nvSpPr>
        <p:spPr>
          <a:xfrm>
            <a:off x="7315200" y="0"/>
            <a:ext cx="1828800" cy="6858000"/>
          </a:xfrm>
          <a:custGeom>
            <a:rect b="b" l="l" r="r" t="t"/>
            <a:pathLst>
              <a:path extrusionOk="0" h="4329" w="1914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 b="0" i="0" sz="4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3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1" type="ftr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en.wikipedia.org/w/index.php?title=UA-SAP&amp;action=edit&amp;redlink=1" TargetMode="External"/><Relationship Id="rId4" Type="http://schemas.openxmlformats.org/officeDocument/2006/relationships/hyperlink" Target="http://en.wikipedia.org/wiki/FORTRAN_Assembly_Program" TargetMode="External"/><Relationship Id="rId5" Type="http://schemas.openxmlformats.org/officeDocument/2006/relationships/hyperlink" Target="http://en.wikipedia.org/wiki/IBM" TargetMode="External"/><Relationship Id="rId6" Type="http://schemas.openxmlformats.org/officeDocument/2006/relationships/hyperlink" Target="http://en.wikipedia.org/wiki/IBM_700/7000_series" TargetMode="External"/><Relationship Id="rId7" Type="http://schemas.openxmlformats.org/officeDocument/2006/relationships/hyperlink" Target="http://en.wikipedia.org/wiki/Word_(computer_science)" TargetMode="External"/><Relationship Id="rId8" Type="http://schemas.openxmlformats.org/officeDocument/2006/relationships/hyperlink" Target="http://en.wikipedia.org/wiki/.bs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600"/>
              <a:buFont typeface="Libre Franklin"/>
              <a:buNone/>
            </a:pPr>
            <a:r>
              <a:rPr lang="en-US"/>
              <a:t>HOW THE COMPILER WORKS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4570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Linker and Memory Sections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Preprocessor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Preprocessor is macro expansion tool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Different compilers have different preprocessors (syntax might be slightly different)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Preprocessor instructions usually start with a “#”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en-US"/>
              <a:t>Compiler and Memory Sections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Most processors have at least two types of memory: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FLASH non volatile memory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SRAM volatile memory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Compiler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Converts the source code to object file.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Object file is a binary instructions for processor along with meta data for Linker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Linker	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Links the object files together to create a binary image that can be loaded into processor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Memory Sections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Text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Bss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Data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Heap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Stack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.text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.text section contains the code and constant data. This section of memory is usually mapped to the flash memory.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For example the actual instructions to implement printf function are stored in the .text section.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.bss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 b="1" lang="en-US"/>
              <a:t>BSS</a:t>
            </a:r>
            <a:r>
              <a:rPr lang="en-US"/>
              <a:t> (from </a:t>
            </a:r>
            <a:r>
              <a:rPr b="1" lang="en-US"/>
              <a:t>Block Started by Symbol</a:t>
            </a:r>
            <a:r>
              <a:rPr lang="en-US"/>
              <a:t>) originally was an operation in 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UA-SAP</a:t>
            </a:r>
            <a:r>
              <a:rPr lang="en-US"/>
              <a:t> (United Aircraft Symbolic Assembly Program). The BSS keyword was later incorporated into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FAP</a:t>
            </a:r>
            <a:r>
              <a:rPr lang="en-US"/>
              <a:t> (FORTRAN Assembly Program),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IBM</a:t>
            </a:r>
            <a:r>
              <a:rPr lang="en-US"/>
              <a:t>'s standard assembler for its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709 and 7090/94</a:t>
            </a:r>
            <a:r>
              <a:rPr lang="en-US"/>
              <a:t> computers. It defined a label (ie. symbol) and reserved a block of uninitialized space for a given number of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words</a:t>
            </a:r>
            <a:r>
              <a:rPr lang="en-US"/>
              <a:t> (</a:t>
            </a:r>
            <a:r>
              <a:rPr lang="en-US" u="sng">
                <a:solidFill>
                  <a:schemeClr val="hlink"/>
                </a:solidFill>
                <a:hlinkClick r:id="rId8"/>
              </a:rPr>
              <a:t>Timar 1996</a:t>
            </a:r>
            <a:r>
              <a:rPr lang="en-US"/>
              <a:t>). (from Wikipedia)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Today it represents a section of data memory (think SRAM) that contains variables (usually unintilized ones but not always).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.data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Data section contains global and static variables that are initialized by the program.</a:t>
            </a:r>
            <a:endParaRPr/>
          </a:p>
          <a:p>
            <a:pPr indent="-254507" lvl="0" marL="420624" rtl="0" algn="l">
              <a:spcBef>
                <a:spcPts val="51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None/>
            </a:pPr>
            <a:r>
              <a:rPr lang="en-US"/>
              <a:t>const char str[]=“Hello World”;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None/>
            </a:pPr>
            <a:r>
              <a:rPr lang="en-US"/>
              <a:t>void main(void){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None/>
            </a:pPr>
            <a:r>
              <a:rPr lang="en-US"/>
              <a:t>	printf(“%s”,str);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br>
              <a:rPr lang="en-US"/>
            </a:b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Quiz: Where is “Hello World” stored before program starts? We will address this shortly. 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54507" lvl="0" marL="420624" rtl="0" algn="l">
              <a:spcBef>
                <a:spcPts val="51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heap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Heap is a section of memory usually managed by malloc and free.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Stack is a section of memory that is uses as a LIFO memory area. The stack is used for local function variables and passing parameters to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Understand how a C source becomes binary code for processor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Understand more about memory of processor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Understand Linker Memory sections and usage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SRAM Layout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3657600" y="1600200"/>
            <a:ext cx="502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Stack starts at last address in data memory (sram) and grows downward.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Stack overflow is when stack grows into heap and/or bss section.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2057400" y="1600200"/>
            <a:ext cx="10668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2057400" y="2362200"/>
            <a:ext cx="10668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2057400" y="3124200"/>
            <a:ext cx="10668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2057400" y="3886200"/>
            <a:ext cx="1066800" cy="16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219200" y="1447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0x000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1295400" y="5257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0xFFF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Data Section 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304800" y="3810000"/>
            <a:ext cx="8382000" cy="231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“Hello World” string is stored in flash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str variable is actually in SRAM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304800" y="1371600"/>
            <a:ext cx="5867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 char str[]=“Hello World”;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 main(void){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printf(“%s”,str);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Memory layout  before reset</a:t>
            </a:r>
            <a:endParaRPr/>
          </a:p>
        </p:txBody>
      </p:sp>
      <p:graphicFrame>
        <p:nvGraphicFramePr>
          <p:cNvPr id="228" name="Google Shape;228;p22"/>
          <p:cNvGraphicFramePr/>
          <p:nvPr/>
        </p:nvGraphicFramePr>
        <p:xfrm>
          <a:off x="2743197" y="1600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{284BC3E1-6A4C-4CEE-A3FA-30E52744D76B}</a:tableStyleId>
              </a:tblPr>
              <a:tblGrid>
                <a:gridCol w="849075"/>
                <a:gridCol w="849075"/>
                <a:gridCol w="849075"/>
                <a:gridCol w="849075"/>
                <a:gridCol w="849075"/>
                <a:gridCol w="849075"/>
                <a:gridCol w="849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&lt;SP&gt;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9" name="Google Shape;229;p22"/>
          <p:cNvSpPr txBox="1"/>
          <p:nvPr/>
        </p:nvSpPr>
        <p:spPr>
          <a:xfrm>
            <a:off x="609600" y="16764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Flash Memory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2"/>
          <p:cNvGraphicFramePr/>
          <p:nvPr/>
        </p:nvGraphicFramePr>
        <p:xfrm>
          <a:off x="2743200" y="2895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{284BC3E1-6A4C-4CEE-A3FA-30E52744D76B}</a:tableStyleId>
              </a:tblPr>
              <a:tblGrid>
                <a:gridCol w="849075"/>
                <a:gridCol w="849075"/>
                <a:gridCol w="849075"/>
                <a:gridCol w="849075"/>
                <a:gridCol w="849075"/>
                <a:gridCol w="849075"/>
                <a:gridCol w="849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1" name="Google Shape;231;p22"/>
          <p:cNvSpPr txBox="1"/>
          <p:nvPr/>
        </p:nvSpPr>
        <p:spPr>
          <a:xfrm>
            <a:off x="609600" y="31242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SRAM Memory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1524000" y="2667000"/>
            <a:ext cx="533400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2"/>
          <p:cNvCxnSpPr>
            <a:stCxn id="232" idx="3"/>
          </p:cNvCxnSpPr>
          <p:nvPr/>
        </p:nvCxnSpPr>
        <p:spPr>
          <a:xfrm>
            <a:off x="2057400" y="2851666"/>
            <a:ext cx="609600" cy="19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Memory layout  before main()</a:t>
            </a:r>
            <a:endParaRPr/>
          </a:p>
        </p:txBody>
      </p:sp>
      <p:graphicFrame>
        <p:nvGraphicFramePr>
          <p:cNvPr id="239" name="Google Shape;239;p23"/>
          <p:cNvGraphicFramePr/>
          <p:nvPr/>
        </p:nvGraphicFramePr>
        <p:xfrm>
          <a:off x="2743197" y="1600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{284BC3E1-6A4C-4CEE-A3FA-30E52744D76B}</a:tableStyleId>
              </a:tblPr>
              <a:tblGrid>
                <a:gridCol w="849075"/>
                <a:gridCol w="849075"/>
                <a:gridCol w="849075"/>
                <a:gridCol w="849075"/>
                <a:gridCol w="849075"/>
                <a:gridCol w="849075"/>
                <a:gridCol w="849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&lt;SP&gt;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0" name="Google Shape;240;p23"/>
          <p:cNvSpPr txBox="1"/>
          <p:nvPr/>
        </p:nvSpPr>
        <p:spPr>
          <a:xfrm>
            <a:off x="609600" y="16764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Flash Memory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609600" y="31242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SRAM Memory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1524000" y="2667000"/>
            <a:ext cx="533400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3"/>
          <p:cNvCxnSpPr>
            <a:stCxn id="242" idx="3"/>
          </p:cNvCxnSpPr>
          <p:nvPr/>
        </p:nvCxnSpPr>
        <p:spPr>
          <a:xfrm>
            <a:off x="2057400" y="2851666"/>
            <a:ext cx="609600" cy="19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244" name="Google Shape;244;p23"/>
          <p:cNvGraphicFramePr/>
          <p:nvPr/>
        </p:nvGraphicFramePr>
        <p:xfrm>
          <a:off x="2743200" y="2895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{284BC3E1-6A4C-4CEE-A3FA-30E52744D76B}</a:tableStyleId>
              </a:tblPr>
              <a:tblGrid>
                <a:gridCol w="849075"/>
                <a:gridCol w="849075"/>
                <a:gridCol w="849075"/>
                <a:gridCol w="849075"/>
                <a:gridCol w="849075"/>
                <a:gridCol w="849075"/>
                <a:gridCol w="849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&lt;SP&gt;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5" name="Google Shape;245;p23"/>
          <p:cNvSpPr txBox="1"/>
          <p:nvPr/>
        </p:nvSpPr>
        <p:spPr>
          <a:xfrm>
            <a:off x="304800" y="3810000"/>
            <a:ext cx="8382000" cy="231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CRTx_xxx, crt0 (C runtime) startup code did the copying. Specifically crt0 initializes .bss to zero (most of the time) and copies over initialization constants like above.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Malloc is evil in embedded world unless closely managed.</a:t>
            </a:r>
            <a:endParaRPr/>
          </a:p>
          <a:p>
            <a:pPr indent="-384047" lvl="0" marL="420624" rtl="0" algn="l">
              <a:spcBef>
                <a:spcPts val="37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For example we have three functions:</a:t>
            </a:r>
            <a:endParaRPr/>
          </a:p>
          <a:p>
            <a:pPr indent="-274320" lvl="1" marL="722376" rtl="0" algn="l">
              <a:spcBef>
                <a:spcPts val="325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F1 allocates 500 bytes </a:t>
            </a:r>
            <a:endParaRPr/>
          </a:p>
          <a:p>
            <a:pPr indent="-274320" lvl="1" marL="722376" rtl="0" algn="l">
              <a:spcBef>
                <a:spcPts val="325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F2 allocates 300 bytes</a:t>
            </a:r>
            <a:endParaRPr/>
          </a:p>
          <a:p>
            <a:pPr indent="-274320" lvl="1" marL="722376" rtl="0" algn="l">
              <a:spcBef>
                <a:spcPts val="325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F3 allocates 200 bytes</a:t>
            </a:r>
            <a:endParaRPr/>
          </a:p>
          <a:p>
            <a:pPr indent="-384047" lvl="0" marL="420624" rtl="0" algn="l">
              <a:spcBef>
                <a:spcPts val="37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Our heap space demands depends on the code execution order and free order. For example:</a:t>
            </a:r>
            <a:endParaRPr/>
          </a:p>
          <a:p>
            <a:pPr indent="-274320" lvl="1" marL="722376" rtl="0" algn="l">
              <a:spcBef>
                <a:spcPts val="325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F1 called, then F2, F1 freed, then F3 called. In this case we need 700 bytes of heap.</a:t>
            </a:r>
            <a:endParaRPr/>
          </a:p>
          <a:p>
            <a:pPr indent="-274320" lvl="1" marL="722376" rtl="0" algn="l">
              <a:spcBef>
                <a:spcPts val="325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F1 called and freed then F2 called, then F3. Now we only need 500 bytes of heap.</a:t>
            </a:r>
            <a:endParaRPr/>
          </a:p>
          <a:p>
            <a:pPr indent="-274320" lvl="1" marL="722376" rtl="0" algn="l">
              <a:spcBef>
                <a:spcPts val="325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F3 called, then F1 called, F3 freed, then F2 called. Now we need 800 bytes of memory.</a:t>
            </a:r>
            <a:endParaRPr/>
          </a:p>
          <a:p>
            <a:pPr indent="-384047" lvl="0" marL="420624" rtl="0" algn="l">
              <a:spcBef>
                <a:spcPts val="37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Remember heap requires contiguous memory area. </a:t>
            </a:r>
            <a:endParaRPr/>
          </a:p>
          <a:p>
            <a:pPr indent="-384047" lvl="0" marL="420624" rtl="0" algn="l">
              <a:spcBef>
                <a:spcPts val="37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Heap allocations can create latent bugs that appear after product is shipped thus on embedded devices it is often better to statically allocate. </a:t>
            </a:r>
            <a:endParaRPr/>
          </a:p>
          <a:p>
            <a:pPr indent="-181451" lvl="1" marL="722376" rtl="0" algn="l">
              <a:spcBef>
                <a:spcPts val="32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Stack and Frame Pointers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Most processors (well most ones worth a penny) have dedicated stack pointer registers for use with C compilers.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stack starts at the end of SRAM and grows downward.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Note: For xmega all variable length function arguments are stored on stack, regardless of number of arguments.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Stack Example</a:t>
            </a:r>
            <a:endParaRPr/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457200" y="1600200"/>
            <a:ext cx="3962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F1 calls function F2.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frame pointer points at return address.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When F2 is done the stack pointer is set to frame pointer minus size of F2 parameters.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6934200" y="4953000"/>
            <a:ext cx="1371600" cy="685800"/>
          </a:xfrm>
          <a:prstGeom prst="rect">
            <a:avLst/>
          </a:prstGeom>
          <a:gradFill>
            <a:gsLst>
              <a:gs pos="0">
                <a:srgbClr val="FFFEFE"/>
              </a:gs>
              <a:gs pos="68000">
                <a:srgbClr val="D9C583"/>
              </a:gs>
              <a:gs pos="81000">
                <a:srgbClr val="D8C37E"/>
              </a:gs>
              <a:gs pos="86000">
                <a:srgbClr val="DBC88D"/>
              </a:gs>
              <a:gs pos="100000">
                <a:srgbClr val="EFE7D2"/>
              </a:gs>
            </a:gsLst>
            <a:lin ang="5400000" scaled="0"/>
          </a:gradFill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Parameters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6934200" y="4495800"/>
            <a:ext cx="1371600" cy="457200"/>
          </a:xfrm>
          <a:prstGeom prst="rect">
            <a:avLst/>
          </a:prstGeom>
          <a:gradFill>
            <a:gsLst>
              <a:gs pos="0">
                <a:srgbClr val="FFFEFE"/>
              </a:gs>
              <a:gs pos="68000">
                <a:srgbClr val="D9C583"/>
              </a:gs>
              <a:gs pos="81000">
                <a:srgbClr val="D8C37E"/>
              </a:gs>
              <a:gs pos="86000">
                <a:srgbClr val="DBC88D"/>
              </a:gs>
              <a:gs pos="100000">
                <a:srgbClr val="EFE7D2"/>
              </a:gs>
            </a:gsLst>
            <a:lin ang="5400000" scaled="0"/>
          </a:gradFill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6934200" y="3810000"/>
            <a:ext cx="1371600" cy="685800"/>
          </a:xfrm>
          <a:prstGeom prst="rect">
            <a:avLst/>
          </a:prstGeom>
          <a:gradFill>
            <a:gsLst>
              <a:gs pos="0">
                <a:srgbClr val="FFFEFE"/>
              </a:gs>
              <a:gs pos="68000">
                <a:srgbClr val="D9C583"/>
              </a:gs>
              <a:gs pos="81000">
                <a:srgbClr val="D8C37E"/>
              </a:gs>
              <a:gs pos="86000">
                <a:srgbClr val="DBC88D"/>
              </a:gs>
              <a:gs pos="100000">
                <a:srgbClr val="EFE7D2"/>
              </a:gs>
            </a:gsLst>
            <a:lin ang="5400000" scaled="0"/>
          </a:gradFill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Local Variables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6934200" y="3124200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F2 Parameters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6934200" y="2667000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6934200" y="1981200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F2 Local Variables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5600700" y="5410200"/>
            <a:ext cx="1333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0xFFFFF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4495800" y="3048000"/>
            <a:ext cx="2057400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Pointer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495800" y="1752600"/>
            <a:ext cx="2209800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Pointer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6"/>
          <p:cNvCxnSpPr>
            <a:stCxn id="271" idx="3"/>
          </p:cNvCxnSpPr>
          <p:nvPr/>
        </p:nvCxnSpPr>
        <p:spPr>
          <a:xfrm flipH="1" rot="10800000">
            <a:off x="6553200" y="3124066"/>
            <a:ext cx="381000" cy="10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26"/>
          <p:cNvCxnSpPr>
            <a:stCxn id="272" idx="3"/>
          </p:cNvCxnSpPr>
          <p:nvPr/>
        </p:nvCxnSpPr>
        <p:spPr>
          <a:xfrm>
            <a:off x="6705600" y="1937266"/>
            <a:ext cx="228600" cy="4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Frame Pointer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Some compilers will push the previous frame pointer on the stack before (or after) return address to make return from function faster. </a:t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6934200" y="5410200"/>
            <a:ext cx="1371600" cy="685800"/>
          </a:xfrm>
          <a:prstGeom prst="rect">
            <a:avLst/>
          </a:prstGeom>
          <a:gradFill>
            <a:gsLst>
              <a:gs pos="0">
                <a:srgbClr val="FFFEFE"/>
              </a:gs>
              <a:gs pos="68000">
                <a:srgbClr val="D9C583"/>
              </a:gs>
              <a:gs pos="81000">
                <a:srgbClr val="D8C37E"/>
              </a:gs>
              <a:gs pos="86000">
                <a:srgbClr val="DBC88D"/>
              </a:gs>
              <a:gs pos="100000">
                <a:srgbClr val="EFE7D2"/>
              </a:gs>
            </a:gsLst>
            <a:lin ang="5400000" scaled="0"/>
          </a:gradFill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Parameters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6934200" y="4495800"/>
            <a:ext cx="1371600" cy="457200"/>
          </a:xfrm>
          <a:prstGeom prst="rect">
            <a:avLst/>
          </a:prstGeom>
          <a:gradFill>
            <a:gsLst>
              <a:gs pos="0">
                <a:srgbClr val="FFFEFE"/>
              </a:gs>
              <a:gs pos="68000">
                <a:srgbClr val="D9C583"/>
              </a:gs>
              <a:gs pos="81000">
                <a:srgbClr val="D8C37E"/>
              </a:gs>
              <a:gs pos="86000">
                <a:srgbClr val="DBC88D"/>
              </a:gs>
              <a:gs pos="100000">
                <a:srgbClr val="EFE7D2"/>
              </a:gs>
            </a:gsLst>
            <a:lin ang="5400000" scaled="0"/>
          </a:gradFill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934200" y="3810000"/>
            <a:ext cx="1371600" cy="685800"/>
          </a:xfrm>
          <a:prstGeom prst="rect">
            <a:avLst/>
          </a:prstGeom>
          <a:gradFill>
            <a:gsLst>
              <a:gs pos="0">
                <a:srgbClr val="FFFEFE"/>
              </a:gs>
              <a:gs pos="68000">
                <a:srgbClr val="D9C583"/>
              </a:gs>
              <a:gs pos="81000">
                <a:srgbClr val="D8C37E"/>
              </a:gs>
              <a:gs pos="86000">
                <a:srgbClr val="DBC88D"/>
              </a:gs>
              <a:gs pos="100000">
                <a:srgbClr val="EFE7D2"/>
              </a:gs>
            </a:gsLst>
            <a:lin ang="5400000" scaled="0"/>
          </a:gradFill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Local Variables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6934200" y="3124200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F2 Parameters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6934200" y="2209800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Address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6934200" y="1524000"/>
            <a:ext cx="1371600" cy="685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F2 Local Variables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5867400" y="58674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0xFFFFF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4800600" y="2514600"/>
            <a:ext cx="1752600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Pointer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4800600" y="1524000"/>
            <a:ext cx="1828800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Pointer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7"/>
          <p:cNvCxnSpPr>
            <a:stCxn id="288" idx="3"/>
          </p:cNvCxnSpPr>
          <p:nvPr/>
        </p:nvCxnSpPr>
        <p:spPr>
          <a:xfrm flipH="1" rot="10800000">
            <a:off x="6553200" y="2590666"/>
            <a:ext cx="381000" cy="10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6629400" y="1567934"/>
            <a:ext cx="304800" cy="10846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27"/>
          <p:cNvSpPr/>
          <p:nvPr/>
        </p:nvSpPr>
        <p:spPr>
          <a:xfrm>
            <a:off x="6934200" y="2667000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Frame Ptr.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6934200" y="4953000"/>
            <a:ext cx="1371600" cy="457200"/>
          </a:xfrm>
          <a:prstGeom prst="rect">
            <a:avLst/>
          </a:prstGeom>
          <a:gradFill>
            <a:gsLst>
              <a:gs pos="0">
                <a:srgbClr val="FFFEFE"/>
              </a:gs>
              <a:gs pos="68000">
                <a:srgbClr val="D9C583"/>
              </a:gs>
              <a:gs pos="81000">
                <a:srgbClr val="D8C37E"/>
              </a:gs>
              <a:gs pos="86000">
                <a:srgbClr val="DBC88D"/>
              </a:gs>
              <a:gs pos="100000">
                <a:srgbClr val="EFE7D2"/>
              </a:gs>
            </a:gsLst>
            <a:lin ang="5400000" scaled="0"/>
          </a:gradFill>
          <a:ln cap="flat" cmpd="sng" w="9525">
            <a:solidFill>
              <a:srgbClr val="FFF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Frame Ptr.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Stack and Local Variables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457200" y="1600200"/>
            <a:ext cx="3200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void f1(void) {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	char str[255];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static int i=1;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……. }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3962400" y="1752600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 is stored on stack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is a static variable stored in the data section.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if we recursively called f1 a lot? Bingo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stack overflow.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Stack Overflow</a:t>
            </a:r>
            <a:endParaRPr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457200" y="1600200"/>
            <a:ext cx="6172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Stack overflow happens when the stack grows into the heap (or bss section if you do not have heap).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Note that if you use the standard C library the functions like printf() will often use malloc and heap with out your knowledge.  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7543800" y="1752600"/>
            <a:ext cx="10668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7543800" y="2514600"/>
            <a:ext cx="10668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7543800" y="3276600"/>
            <a:ext cx="10668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7543800" y="4038600"/>
            <a:ext cx="1066800" cy="16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6705600" y="1600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0x000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6781800" y="5410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0xFFF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Processor Architectures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C to binary process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Preprocessor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Compiler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Linker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Detecting Stack Overflows</a:t>
            </a:r>
            <a:endParaRPr/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One method is to write a know string at end of heap and check to see if changed. </a:t>
            </a:r>
            <a:endParaRPr/>
          </a:p>
          <a:p>
            <a:pPr indent="-384047" lvl="0" marL="420624" rtl="0" algn="l">
              <a:spcBef>
                <a:spcPts val="55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Some processors for the debugger have interrupts that trigger on address match. For example if you set a break point for when a variable changes. If you have this and not running in debug mode you can often utilize this to get an interrupt when you are close to a stack overflow. </a:t>
            </a:r>
            <a:endParaRPr/>
          </a:p>
          <a:p>
            <a:pPr indent="-384047" lvl="0" marL="420624" rtl="0" algn="l">
              <a:spcBef>
                <a:spcPts val="55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Most people just move forward blindly and hope for the best which usually works.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en-US"/>
              <a:t>Stack and Recursive Functions</a:t>
            </a:r>
            <a:endParaRPr/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Not all recursive functions result in stack overflows. </a:t>
            </a:r>
            <a:endParaRPr/>
          </a:p>
          <a:p>
            <a:pPr indent="-243078" lvl="0" marL="420624" rtl="0" algn="l">
              <a:spcBef>
                <a:spcPts val="55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43078" lvl="0" marL="420624" rtl="0" algn="l">
              <a:spcBef>
                <a:spcPts val="55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047" lvl="0" marL="420624" rtl="0" algn="l">
              <a:spcBef>
                <a:spcPts val="55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This is an example of tail recursion which does not cause stack to grow. Requirements for tail recursion are:</a:t>
            </a:r>
            <a:endParaRPr/>
          </a:p>
          <a:p>
            <a:pPr indent="-274320" lvl="1" marL="722376" rtl="0" algn="l">
              <a:spcBef>
                <a:spcPts val="481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No local variables that can not be allocated in registers. </a:t>
            </a:r>
            <a:endParaRPr/>
          </a:p>
          <a:p>
            <a:pPr indent="-274320" lvl="1" marL="722376" rtl="0" algn="l">
              <a:spcBef>
                <a:spcPts val="481"/>
              </a:spcBef>
              <a:spcAft>
                <a:spcPts val="0"/>
              </a:spcAft>
              <a:buSzPct val="90000"/>
              <a:buChar char="⚫"/>
            </a:pPr>
            <a:r>
              <a:rPr lang="en-US"/>
              <a:t>Return value is the function call</a:t>
            </a:r>
            <a:endParaRPr/>
          </a:p>
          <a:p>
            <a:pPr indent="-384047" lvl="0" marL="420624" rtl="0" algn="l">
              <a:spcBef>
                <a:spcPts val="555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Note that this function will never exit!</a:t>
            </a:r>
            <a:endParaRPr/>
          </a:p>
        </p:txBody>
      </p:sp>
      <p:sp>
        <p:nvSpPr>
          <p:cNvPr id="325" name="Google Shape;325;p31"/>
          <p:cNvSpPr txBox="1"/>
          <p:nvPr/>
        </p:nvSpPr>
        <p:spPr>
          <a:xfrm>
            <a:off x="2895600" y="2362200"/>
            <a:ext cx="2971800" cy="923330"/>
          </a:xfrm>
          <a:prstGeom prst="rect">
            <a:avLst/>
          </a:prstGeom>
          <a:gradFill>
            <a:gsLst>
              <a:gs pos="0">
                <a:srgbClr val="FEFEFE"/>
              </a:gs>
              <a:gs pos="68000">
                <a:srgbClr val="9EBBC6"/>
              </a:gs>
              <a:gs pos="81000">
                <a:srgbClr val="9BB9C4"/>
              </a:gs>
              <a:gs pos="86000">
                <a:srgbClr val="A5BFC9"/>
              </a:gs>
              <a:gs pos="100000">
                <a:srgbClr val="DAE3E7"/>
              </a:gs>
            </a:gsLst>
            <a:lin ang="5400000" scaled="0"/>
          </a:gradFill>
          <a:ln cap="flat" cmpd="sng" w="9525">
            <a:solidFill>
              <a:srgbClr val="2298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f1(int 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f1(a*a);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Interrupt Vectors</a:t>
            </a:r>
            <a:endParaRPr/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Most processors use vector interrupts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Vectors are memory locations that usually contain jump instructions</a:t>
            </a:r>
            <a:endParaRPr/>
          </a:p>
          <a:p>
            <a:pPr indent="-2316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32"/>
          <p:cNvGraphicFramePr/>
          <p:nvPr/>
        </p:nvGraphicFramePr>
        <p:xfrm>
          <a:off x="685800" y="3505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{284BC3E1-6A4C-4CEE-A3FA-30E52744D76B}</a:tableStyleId>
              </a:tblPr>
              <a:tblGrid>
                <a:gridCol w="3048000"/>
                <a:gridCol w="3048000"/>
              </a:tblGrid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Ox0000</a:t>
                      </a:r>
                      <a:r>
                        <a:rPr lang="en-US" sz="1800"/>
                        <a:t> (reset vector)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JMP crtx_xxxx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0x00004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JMP xxxxx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ox00008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JMP xxxxx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Interrupt Vectors</a:t>
            </a:r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Various processors handle interrupt vectors differently.  For example: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Xmega has interrupt vectors in flash memory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LPC2368 ARM7 have them in SRAM (If I remember correctly).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So for the LPC the interrupt vectors are actually copied from Flash to SRAM in crt0…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Xmega’s Flash Memory</a:t>
            </a:r>
            <a:endParaRPr/>
          </a:p>
        </p:txBody>
      </p:sp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457200" y="1600200"/>
            <a:ext cx="5638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Interrupt Vectors (duplicated at start of boot loader)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Application – where your code is stored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Application tables – Area for user data the firmware might want to change while running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Bootloader – second application area usually used for a bootloader</a:t>
            </a:r>
            <a:endParaRPr/>
          </a:p>
          <a:p>
            <a:pPr indent="-384047" lvl="0" marL="420624" rtl="0" algn="l">
              <a:spcBef>
                <a:spcPts val="51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Note xmega also has EEPROM memory. </a:t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7543800" y="1752600"/>
            <a:ext cx="12954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7543800" y="2514600"/>
            <a:ext cx="1295400" cy="144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7543800" y="3962400"/>
            <a:ext cx="1295400" cy="685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Tables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7543800" y="4648200"/>
            <a:ext cx="1295400" cy="9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BootLoader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6553200" y="16002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0x1000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6781800" y="5410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0xFFF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Bootloader</a:t>
            </a:r>
            <a:endParaRPr/>
          </a:p>
        </p:txBody>
      </p:sp>
      <p:sp>
        <p:nvSpPr>
          <p:cNvPr id="356" name="Google Shape;356;p35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Bootloader is a piece of code that runs on boot up of the processor which can load code into flash memory.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xMega’s other memory</a:t>
            </a:r>
            <a:endParaRPr/>
          </a:p>
        </p:txBody>
      </p:sp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Flash begins at an offset, like 0x1000, before this is the memory mapped prepherials, special function registers, etc.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xMega also has EEPROM memory which software can use to save data/variables as needed.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Linker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compiler generates object files (*.o) from c source files (*.c).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Linker then takes all the object files and links them together into memory.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linker uses a script (linker script) as a map of what type of memory is available and how much.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Linker Scripts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Linker scripts are often tough to understand. This is often due to little or not documentation provided by compiler developers.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We often result to trial and error when working with linker scripts, another good reason to use GCC where you learn once.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Xmega Linker </a:t>
            </a:r>
            <a:endParaRPr/>
          </a:p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The xMega linker scripts are abstracted from developer. They are actually stored in: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C:\WinAVR-20100110\avr\lib\ldscripts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However determining which one your processor uses is often a painful process but worth education.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Processor Architecture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Harvard 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Flash and SRAM on independent buses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Von-Neumann 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Flash and SRAM on same bus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Modified Harvard</a:t>
            </a:r>
            <a:endParaRPr/>
          </a:p>
          <a:p>
            <a:pPr indent="-274320" lvl="1" marL="722376" rtl="0" algn="l">
              <a:spcBef>
                <a:spcPts val="520"/>
              </a:spcBef>
              <a:spcAft>
                <a:spcPts val="0"/>
              </a:spcAft>
              <a:buSzPts val="2340"/>
              <a:buChar char="⚫"/>
            </a:pPr>
            <a:r>
              <a:rPr lang="en-US"/>
              <a:t>Flash and SRAM independent but cross coupled.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Linker Script Memory area</a:t>
            </a:r>
            <a:endParaRPr/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Simple map of the processor’s memory</a:t>
            </a:r>
            <a:endParaRPr/>
          </a:p>
          <a:p>
            <a:pPr indent="-277368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MEMORY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  text      (rx)   : ORIGIN = 0, LENGTH = 1024K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  data      (rw!x) : ORIGIN = 0x802000, LENGTH = 0xffa0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  eeprom    (rw!x) : ORIGIN = 0x810000, LENGTH = 64K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  fuse      (rw!x) : ORIGIN = 0x820000, LENGTH = 1K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  lock      (rw!x) : ORIGIN = 0x830000, LENGTH = 1K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  signature (rw!x) : ORIGIN = 0x840000, LENGTH = 1K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047" lvl="0" marL="420624" rtl="0" algn="l">
              <a:spcBef>
                <a:spcPts val="420"/>
              </a:spcBef>
              <a:spcAft>
                <a:spcPts val="0"/>
              </a:spcAft>
              <a:buSzPct val="80000"/>
              <a:buChar char="⦿"/>
            </a:pPr>
            <a:r>
              <a:rPr lang="en-US"/>
              <a:t>Quiz: is this our processor?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Linker Script Section area</a:t>
            </a:r>
            <a:endParaRPr/>
          </a:p>
        </p:txBody>
      </p:sp>
      <p:sp>
        <p:nvSpPr>
          <p:cNvPr id="392" name="Google Shape;392;p41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SECTIONS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/* Read-only sections, merged into text segment: */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.hash          : { *(.hash)	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.dynsym        : { *(.dynsym)	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.dynstr        : { *(.dynstr)	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.gnu.version   : { *(.gnu.version)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.gnu.version_d   : { *(.gnu.version_d)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.gnu.version_r   : { *(.gnu.version_r)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.rel.init      : { *(.rel.init)	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.rela.init     : { *(.rela.init)	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.rel.text      :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{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*(.rel.text)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*(.rel.text.*)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*(.rel.gnu.linkonce.t*)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.rela.text     :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{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*(.rela.text)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*(.rela.text.*)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*(.rela.gnu.linkonce.t*)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}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…………………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……………..</a:t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84047" lvl="0" marL="420624" rtl="0" algn="l">
              <a:spcBef>
                <a:spcPts val="195"/>
              </a:spcBef>
              <a:spcAft>
                <a:spcPts val="0"/>
              </a:spcAft>
              <a:buSzPct val="80000"/>
              <a:buNone/>
            </a:pPr>
            <a:r>
              <a:rPr lang="en-US"/>
              <a:t>And on and on and 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Linker Script Key Points</a:t>
            </a:r>
            <a:endParaRPr/>
          </a:p>
        </p:txBody>
      </p:sp>
      <p:sp>
        <p:nvSpPr>
          <p:cNvPr id="398" name="Google Shape;398;p42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Linker script can create #defines.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What is Flash </a:t>
            </a:r>
            <a:r>
              <a:rPr lang="en-US"/>
              <a:t>vs</a:t>
            </a:r>
            <a:r>
              <a:rPr lang="en-US"/>
              <a:t> SRAM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Flash keeps contents when power removed. 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Flash has limited number of erase/writes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Flash is slow relative to SRAM (2-4x slower)</a:t>
            </a:r>
            <a:endParaRPr/>
          </a:p>
          <a:p>
            <a:pPr indent="-384047" lvl="0" marL="420624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SRAM requires larger space on silicone and consumes more power to operate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Von-Neumann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647" lvl="0" marL="420624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51263"/>
            <a:ext cx="5867399" cy="441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Harvard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647" lvl="0" marL="420624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01" y="2843213"/>
            <a:ext cx="7263972" cy="180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Modified Harvard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/>
              <a:t>Allows Flash to be mapped to SRAM bus and vise </a:t>
            </a:r>
            <a:r>
              <a:rPr lang="en-US"/>
              <a:t>versa</a:t>
            </a:r>
            <a:r>
              <a:rPr lang="en-US"/>
              <a:t>.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667000"/>
            <a:ext cx="7432383" cy="345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</a:pPr>
            <a:r>
              <a:rPr lang="en-US"/>
              <a:t>Compiler Process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647" lvl="0" marL="420624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4000"/>
            <a:ext cx="4157663" cy="511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2010-05-11T01:03:25Z</dcterms:created>
  <dc:creator>tstern</dc:creator>
</cp:coreProperties>
</file>