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charset="1" panose="00000500000000000000"/>
      <p:regular r:id="rId10"/>
    </p:embeddedFont>
    <p:embeddedFont>
      <p:font typeface="Muli Bold" charset="1" panose="00000800000000000000"/>
      <p:regular r:id="rId11"/>
    </p:embeddedFont>
    <p:embeddedFont>
      <p:font typeface="Muli Italics" charset="1" panose="00000500000000000000"/>
      <p:regular r:id="rId12"/>
    </p:embeddedFont>
    <p:embeddedFont>
      <p:font typeface="Muli Bold Italics" charset="1" panose="00000800000000000000"/>
      <p:regular r:id="rId13"/>
    </p:embeddedFont>
    <p:embeddedFont>
      <p:font typeface="Muli Extra-Light" charset="1" panose="00000300000000000000"/>
      <p:regular r:id="rId14"/>
    </p:embeddedFont>
    <p:embeddedFont>
      <p:font typeface="Muli Extra-Light Italics" charset="1" panose="00000300000000000000"/>
      <p:regular r:id="rId15"/>
    </p:embeddedFont>
    <p:embeddedFont>
      <p:font typeface="Muli Light" charset="1" panose="00000400000000000000"/>
      <p:regular r:id="rId16"/>
    </p:embeddedFont>
    <p:embeddedFont>
      <p:font typeface="Muli Light Italics" charset="1" panose="00000400000000000000"/>
      <p:regular r:id="rId17"/>
    </p:embeddedFont>
    <p:embeddedFont>
      <p:font typeface="Muli Semi-Bold" charset="1" panose="00000700000000000000"/>
      <p:regular r:id="rId18"/>
    </p:embeddedFont>
    <p:embeddedFont>
      <p:font typeface="Muli Semi-Bold Italics" charset="1" panose="00000700000000000000"/>
      <p:regular r:id="rId19"/>
    </p:embeddedFont>
    <p:embeddedFont>
      <p:font typeface="Muli Ultra-Bold" charset="1" panose="00000900000000000000"/>
      <p:regular r:id="rId20"/>
    </p:embeddedFont>
    <p:embeddedFont>
      <p:font typeface="Muli Ultra-Bold Italics" charset="1" panose="00000900000000000000"/>
      <p:regular r:id="rId21"/>
    </p:embeddedFont>
    <p:embeddedFont>
      <p:font typeface="Muli Heavy" charset="1" panose="00000A00000000000000"/>
      <p:regular r:id="rId22"/>
    </p:embeddedFont>
    <p:embeddedFont>
      <p:font typeface="Muli Heavy Italics" charset="1" panose="00000A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7C987C"/>
        </a:solidFill>
      </p:bgPr>
    </p:bg>
    <p:spTree>
      <p:nvGrpSpPr>
        <p:cNvPr id="1" name=""/>
        <p:cNvGrpSpPr/>
        <p:nvPr/>
      </p:nvGrpSpPr>
      <p:grpSpPr>
        <a:xfrm>
          <a:off x="0" y="0"/>
          <a:ext cx="0" cy="0"/>
          <a:chOff x="0" y="0"/>
          <a:chExt cx="0" cy="0"/>
        </a:xfrm>
      </p:grpSpPr>
      <p:sp>
        <p:nvSpPr>
          <p:cNvPr name="TextBox 2" id="2"/>
          <p:cNvSpPr txBox="true"/>
          <p:nvPr/>
        </p:nvSpPr>
        <p:spPr>
          <a:xfrm rot="0">
            <a:off x="1028700" y="1000125"/>
            <a:ext cx="12457065" cy="4183888"/>
          </a:xfrm>
          <a:prstGeom prst="rect">
            <a:avLst/>
          </a:prstGeom>
        </p:spPr>
        <p:txBody>
          <a:bodyPr anchor="t" rtlCol="false" tIns="0" lIns="0" bIns="0" rIns="0">
            <a:spAutoFit/>
          </a:bodyPr>
          <a:lstStyle/>
          <a:p>
            <a:pPr>
              <a:lnSpc>
                <a:spcPts val="11036"/>
              </a:lnSpc>
            </a:pPr>
            <a:r>
              <a:rPr lang="en-US" sz="8900">
                <a:solidFill>
                  <a:srgbClr val="FFFFFF"/>
                </a:solidFill>
                <a:latin typeface="Muli Semi-Bold"/>
              </a:rPr>
              <a:t>Báo Cáo Quản Lý Dự Án Phần Mềm</a:t>
            </a:r>
          </a:p>
          <a:p>
            <a:pPr>
              <a:lnSpc>
                <a:spcPts val="11036"/>
              </a:lnSpc>
            </a:pPr>
          </a:p>
        </p:txBody>
      </p:sp>
      <p:sp>
        <p:nvSpPr>
          <p:cNvPr name="TextBox 3" id="3"/>
          <p:cNvSpPr txBox="true"/>
          <p:nvPr/>
        </p:nvSpPr>
        <p:spPr>
          <a:xfrm rot="0">
            <a:off x="1028700" y="5560545"/>
            <a:ext cx="5887529" cy="492125"/>
          </a:xfrm>
          <a:prstGeom prst="rect">
            <a:avLst/>
          </a:prstGeom>
        </p:spPr>
        <p:txBody>
          <a:bodyPr anchor="t" rtlCol="false" tIns="0" lIns="0" bIns="0" rIns="0">
            <a:spAutoFit/>
          </a:bodyPr>
          <a:lstStyle/>
          <a:p>
            <a:pPr>
              <a:lnSpc>
                <a:spcPts val="3850"/>
              </a:lnSpc>
            </a:pPr>
            <a:r>
              <a:rPr lang="en-US" sz="3500">
                <a:solidFill>
                  <a:srgbClr val="FFFFFF"/>
                </a:solidFill>
                <a:latin typeface="Muli"/>
              </a:rPr>
              <a:t>Dự án: Website bán hàng </a:t>
            </a:r>
          </a:p>
        </p:txBody>
      </p:sp>
      <p:sp>
        <p:nvSpPr>
          <p:cNvPr name="AutoShape 4" id="4"/>
          <p:cNvSpPr/>
          <p:nvPr/>
        </p:nvSpPr>
        <p:spPr>
          <a:xfrm rot="5400000">
            <a:off x="8608867" y="5129212"/>
            <a:ext cx="10287000" cy="0"/>
          </a:xfrm>
          <a:prstGeom prst="line">
            <a:avLst/>
          </a:prstGeom>
          <a:ln cap="flat" w="28575">
            <a:solidFill>
              <a:srgbClr val="FFFFFF"/>
            </a:solidFill>
            <a:prstDash val="solid"/>
            <a:headEnd type="none" len="sm" w="sm"/>
            <a:tailEnd type="none" len="sm" w="sm"/>
          </a:ln>
        </p:spPr>
      </p:sp>
      <p:sp>
        <p:nvSpPr>
          <p:cNvPr name="TextBox 5" id="5"/>
          <p:cNvSpPr txBox="true"/>
          <p:nvPr/>
        </p:nvSpPr>
        <p:spPr>
          <a:xfrm rot="0">
            <a:off x="14538397" y="8852535"/>
            <a:ext cx="3026140" cy="405765"/>
          </a:xfrm>
          <a:prstGeom prst="rect">
            <a:avLst/>
          </a:prstGeom>
        </p:spPr>
        <p:txBody>
          <a:bodyPr anchor="t" rtlCol="false" tIns="0" lIns="0" bIns="0" rIns="0">
            <a:spAutoFit/>
          </a:bodyPr>
          <a:lstStyle/>
          <a:p>
            <a:pPr>
              <a:lnSpc>
                <a:spcPts val="3359"/>
              </a:lnSpc>
            </a:pPr>
            <a:r>
              <a:rPr lang="en-US" sz="2400">
                <a:solidFill>
                  <a:srgbClr val="FFFFFF"/>
                </a:solidFill>
                <a:latin typeface="Muli"/>
              </a:rPr>
              <a:t>Nhóm: 2S</a:t>
            </a:r>
          </a:p>
        </p:txBody>
      </p:sp>
      <p:sp>
        <p:nvSpPr>
          <p:cNvPr name="AutoShape 6" id="6"/>
          <p:cNvSpPr/>
          <p:nvPr/>
        </p:nvSpPr>
        <p:spPr>
          <a:xfrm flipH="true">
            <a:off x="14538397" y="8386955"/>
            <a:ext cx="2742895" cy="0"/>
          </a:xfrm>
          <a:prstGeom prst="line">
            <a:avLst/>
          </a:prstGeom>
          <a:ln cap="flat" w="2857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6EAD6"/>
        </a:solidFill>
      </p:bgPr>
    </p:bg>
    <p:spTree>
      <p:nvGrpSpPr>
        <p:cNvPr id="1" name=""/>
        <p:cNvGrpSpPr/>
        <p:nvPr/>
      </p:nvGrpSpPr>
      <p:grpSpPr>
        <a:xfrm>
          <a:off x="0" y="0"/>
          <a:ext cx="0" cy="0"/>
          <a:chOff x="0" y="0"/>
          <a:chExt cx="0" cy="0"/>
        </a:xfrm>
      </p:grpSpPr>
      <p:sp>
        <p:nvSpPr>
          <p:cNvPr name="Freeform 2" id="2"/>
          <p:cNvSpPr/>
          <p:nvPr/>
        </p:nvSpPr>
        <p:spPr>
          <a:xfrm flipH="false" flipV="false" rot="0">
            <a:off x="660535" y="2071518"/>
            <a:ext cx="10433882" cy="7485176"/>
          </a:xfrm>
          <a:custGeom>
            <a:avLst/>
            <a:gdLst/>
            <a:ahLst/>
            <a:cxnLst/>
            <a:rect r="r" b="b" t="t" l="l"/>
            <a:pathLst>
              <a:path h="7485176" w="10433882">
                <a:moveTo>
                  <a:pt x="0" y="0"/>
                </a:moveTo>
                <a:lnTo>
                  <a:pt x="10433882" y="0"/>
                </a:lnTo>
                <a:lnTo>
                  <a:pt x="10433882" y="7485176"/>
                </a:lnTo>
                <a:lnTo>
                  <a:pt x="0" y="7485176"/>
                </a:lnTo>
                <a:lnTo>
                  <a:pt x="0" y="0"/>
                </a:lnTo>
                <a:close/>
              </a:path>
            </a:pathLst>
          </a:custGeom>
          <a:blipFill>
            <a:blip r:embed="rId2"/>
            <a:stretch>
              <a:fillRect l="0" t="0" r="0" b="0"/>
            </a:stretch>
          </a:blipFill>
        </p:spPr>
      </p:sp>
      <p:sp>
        <p:nvSpPr>
          <p:cNvPr name="TextBox 3" id="3"/>
          <p:cNvSpPr txBox="true"/>
          <p:nvPr/>
        </p:nvSpPr>
        <p:spPr>
          <a:xfrm rot="0">
            <a:off x="491440" y="342900"/>
            <a:ext cx="13698362" cy="1371600"/>
          </a:xfrm>
          <a:prstGeom prst="rect">
            <a:avLst/>
          </a:prstGeom>
        </p:spPr>
        <p:txBody>
          <a:bodyPr anchor="t" rtlCol="false" tIns="0" lIns="0" bIns="0" rIns="0">
            <a:spAutoFit/>
          </a:bodyPr>
          <a:lstStyle/>
          <a:p>
            <a:pPr>
              <a:lnSpc>
                <a:spcPts val="10800"/>
              </a:lnSpc>
            </a:pPr>
            <a:r>
              <a:rPr lang="en-US" sz="9000">
                <a:solidFill>
                  <a:srgbClr val="000000"/>
                </a:solidFill>
                <a:latin typeface="Muli Semi-Bold"/>
              </a:rPr>
              <a:t>Quá trình quản lý dự án</a:t>
            </a:r>
          </a:p>
        </p:txBody>
      </p:sp>
      <p:sp>
        <p:nvSpPr>
          <p:cNvPr name="TextBox 4" id="4"/>
          <p:cNvSpPr txBox="true"/>
          <p:nvPr/>
        </p:nvSpPr>
        <p:spPr>
          <a:xfrm rot="0">
            <a:off x="13010793" y="9239260"/>
            <a:ext cx="4248507" cy="317434"/>
          </a:xfrm>
          <a:prstGeom prst="rect">
            <a:avLst/>
          </a:prstGeom>
        </p:spPr>
        <p:txBody>
          <a:bodyPr anchor="t" rtlCol="false" tIns="0" lIns="0" bIns="0" rIns="0">
            <a:spAutoFit/>
          </a:bodyPr>
          <a:lstStyle/>
          <a:p>
            <a:pPr algn="r">
              <a:lnSpc>
                <a:spcPts val="2599"/>
              </a:lnSpc>
            </a:pPr>
            <a:r>
              <a:rPr lang="en-US" sz="1999" u="sng">
                <a:solidFill>
                  <a:srgbClr val="FFFFFF"/>
                </a:solidFill>
                <a:latin typeface="Muli"/>
                <a:hlinkClick r:id="rId3" action="ppaction://hlinksldjump"/>
              </a:rPr>
              <a:t>Quay lại Trang Chương trình</a:t>
            </a:r>
          </a:p>
        </p:txBody>
      </p:sp>
      <p:sp>
        <p:nvSpPr>
          <p:cNvPr name="TextBox 5" id="5"/>
          <p:cNvSpPr txBox="true"/>
          <p:nvPr/>
        </p:nvSpPr>
        <p:spPr>
          <a:xfrm rot="0">
            <a:off x="11335926" y="3500755"/>
            <a:ext cx="3799120" cy="537845"/>
          </a:xfrm>
          <a:prstGeom prst="rect">
            <a:avLst/>
          </a:prstGeom>
        </p:spPr>
        <p:txBody>
          <a:bodyPr anchor="t" rtlCol="false" tIns="0" lIns="0" bIns="0" rIns="0">
            <a:spAutoFit/>
          </a:bodyPr>
          <a:lstStyle/>
          <a:p>
            <a:pPr>
              <a:lnSpc>
                <a:spcPts val="4419"/>
              </a:lnSpc>
            </a:pPr>
            <a:r>
              <a:rPr lang="en-US" sz="3399">
                <a:solidFill>
                  <a:srgbClr val="000000"/>
                </a:solidFill>
                <a:latin typeface="Muli"/>
              </a:rPr>
              <a:t>Product Backlog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6EAD6"/>
        </a:solidFill>
      </p:bgPr>
    </p:bg>
    <p:spTree>
      <p:nvGrpSpPr>
        <p:cNvPr id="1" name=""/>
        <p:cNvGrpSpPr/>
        <p:nvPr/>
      </p:nvGrpSpPr>
      <p:grpSpPr>
        <a:xfrm>
          <a:off x="0" y="0"/>
          <a:ext cx="0" cy="0"/>
          <a:chOff x="0" y="0"/>
          <a:chExt cx="0" cy="0"/>
        </a:xfrm>
      </p:grpSpPr>
      <p:sp>
        <p:nvSpPr>
          <p:cNvPr name="Freeform 2" id="2"/>
          <p:cNvSpPr/>
          <p:nvPr/>
        </p:nvSpPr>
        <p:spPr>
          <a:xfrm flipH="false" flipV="false" rot="0">
            <a:off x="1314069" y="2980127"/>
            <a:ext cx="14582516" cy="5615445"/>
          </a:xfrm>
          <a:custGeom>
            <a:avLst/>
            <a:gdLst/>
            <a:ahLst/>
            <a:cxnLst/>
            <a:rect r="r" b="b" t="t" l="l"/>
            <a:pathLst>
              <a:path h="5615445" w="14582516">
                <a:moveTo>
                  <a:pt x="0" y="0"/>
                </a:moveTo>
                <a:lnTo>
                  <a:pt x="14582516" y="0"/>
                </a:lnTo>
                <a:lnTo>
                  <a:pt x="14582516" y="5615444"/>
                </a:lnTo>
                <a:lnTo>
                  <a:pt x="0" y="5615444"/>
                </a:lnTo>
                <a:lnTo>
                  <a:pt x="0" y="0"/>
                </a:lnTo>
                <a:close/>
              </a:path>
            </a:pathLst>
          </a:custGeom>
          <a:blipFill>
            <a:blip r:embed="rId2"/>
            <a:stretch>
              <a:fillRect l="0" t="0" r="0" b="0"/>
            </a:stretch>
          </a:blipFill>
        </p:spPr>
      </p:sp>
      <p:sp>
        <p:nvSpPr>
          <p:cNvPr name="TextBox 3" id="3"/>
          <p:cNvSpPr txBox="true"/>
          <p:nvPr/>
        </p:nvSpPr>
        <p:spPr>
          <a:xfrm rot="0">
            <a:off x="1028700" y="1028700"/>
            <a:ext cx="12812280" cy="1181100"/>
          </a:xfrm>
          <a:prstGeom prst="rect">
            <a:avLst/>
          </a:prstGeom>
        </p:spPr>
        <p:txBody>
          <a:bodyPr anchor="t" rtlCol="false" tIns="0" lIns="0" bIns="0" rIns="0">
            <a:spAutoFit/>
          </a:bodyPr>
          <a:lstStyle/>
          <a:p>
            <a:pPr algn="ctr">
              <a:lnSpc>
                <a:spcPts val="9360"/>
              </a:lnSpc>
            </a:pPr>
            <a:r>
              <a:rPr lang="en-US" sz="7800">
                <a:solidFill>
                  <a:srgbClr val="000000"/>
                </a:solidFill>
                <a:latin typeface="Muli Semi-Bold"/>
              </a:rPr>
              <a:t>Quá trình quản lý dự án</a:t>
            </a:r>
          </a:p>
        </p:txBody>
      </p:sp>
      <p:sp>
        <p:nvSpPr>
          <p:cNvPr name="TextBox 4" id="4"/>
          <p:cNvSpPr txBox="true"/>
          <p:nvPr/>
        </p:nvSpPr>
        <p:spPr>
          <a:xfrm rot="0">
            <a:off x="2056803" y="8975090"/>
            <a:ext cx="9747281" cy="537845"/>
          </a:xfrm>
          <a:prstGeom prst="rect">
            <a:avLst/>
          </a:prstGeom>
        </p:spPr>
        <p:txBody>
          <a:bodyPr anchor="t" rtlCol="false" tIns="0" lIns="0" bIns="0" rIns="0">
            <a:spAutoFit/>
          </a:bodyPr>
          <a:lstStyle/>
          <a:p>
            <a:pPr>
              <a:lnSpc>
                <a:spcPts val="4419"/>
              </a:lnSpc>
            </a:pPr>
            <a:r>
              <a:rPr lang="en-US" sz="3399">
                <a:solidFill>
                  <a:srgbClr val="000000"/>
                </a:solidFill>
                <a:latin typeface="Muli"/>
              </a:rPr>
              <a:t>Sprint Backlog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6EAD6"/>
        </a:solidFill>
      </p:bgPr>
    </p:bg>
    <p:spTree>
      <p:nvGrpSpPr>
        <p:cNvPr id="1" name=""/>
        <p:cNvGrpSpPr/>
        <p:nvPr/>
      </p:nvGrpSpPr>
      <p:grpSpPr>
        <a:xfrm>
          <a:off x="0" y="0"/>
          <a:ext cx="0" cy="0"/>
          <a:chOff x="0" y="0"/>
          <a:chExt cx="0" cy="0"/>
        </a:xfrm>
      </p:grpSpPr>
      <p:sp>
        <p:nvSpPr>
          <p:cNvPr name="Freeform 2" id="2"/>
          <p:cNvSpPr/>
          <p:nvPr/>
        </p:nvSpPr>
        <p:spPr>
          <a:xfrm flipH="false" flipV="false" rot="0">
            <a:off x="733207" y="1957553"/>
            <a:ext cx="3180988" cy="5809722"/>
          </a:xfrm>
          <a:custGeom>
            <a:avLst/>
            <a:gdLst/>
            <a:ahLst/>
            <a:cxnLst/>
            <a:rect r="r" b="b" t="t" l="l"/>
            <a:pathLst>
              <a:path h="5809722" w="3180988">
                <a:moveTo>
                  <a:pt x="0" y="0"/>
                </a:moveTo>
                <a:lnTo>
                  <a:pt x="3180988" y="0"/>
                </a:lnTo>
                <a:lnTo>
                  <a:pt x="3180988" y="5809722"/>
                </a:lnTo>
                <a:lnTo>
                  <a:pt x="0" y="5809722"/>
                </a:lnTo>
                <a:lnTo>
                  <a:pt x="0" y="0"/>
                </a:lnTo>
                <a:close/>
              </a:path>
            </a:pathLst>
          </a:custGeom>
          <a:blipFill>
            <a:blip r:embed="rId2"/>
            <a:stretch>
              <a:fillRect l="0" t="0" r="0" b="0"/>
            </a:stretch>
          </a:blipFill>
        </p:spPr>
      </p:sp>
      <p:sp>
        <p:nvSpPr>
          <p:cNvPr name="Freeform 3" id="3"/>
          <p:cNvSpPr/>
          <p:nvPr/>
        </p:nvSpPr>
        <p:spPr>
          <a:xfrm flipH="false" flipV="false" rot="0">
            <a:off x="4043250" y="1971073"/>
            <a:ext cx="3221351" cy="5796202"/>
          </a:xfrm>
          <a:custGeom>
            <a:avLst/>
            <a:gdLst/>
            <a:ahLst/>
            <a:cxnLst/>
            <a:rect r="r" b="b" t="t" l="l"/>
            <a:pathLst>
              <a:path h="5796202" w="3221351">
                <a:moveTo>
                  <a:pt x="0" y="0"/>
                </a:moveTo>
                <a:lnTo>
                  <a:pt x="3221351" y="0"/>
                </a:lnTo>
                <a:lnTo>
                  <a:pt x="3221351" y="5796202"/>
                </a:lnTo>
                <a:lnTo>
                  <a:pt x="0" y="5796202"/>
                </a:lnTo>
                <a:lnTo>
                  <a:pt x="0" y="0"/>
                </a:lnTo>
                <a:close/>
              </a:path>
            </a:pathLst>
          </a:custGeom>
          <a:blipFill>
            <a:blip r:embed="rId3"/>
            <a:stretch>
              <a:fillRect l="0" t="0" r="0" b="0"/>
            </a:stretch>
          </a:blipFill>
        </p:spPr>
      </p:sp>
      <p:sp>
        <p:nvSpPr>
          <p:cNvPr name="Freeform 4" id="4"/>
          <p:cNvSpPr/>
          <p:nvPr/>
        </p:nvSpPr>
        <p:spPr>
          <a:xfrm flipH="false" flipV="false" rot="0">
            <a:off x="7397951" y="1971073"/>
            <a:ext cx="10330221" cy="5965755"/>
          </a:xfrm>
          <a:custGeom>
            <a:avLst/>
            <a:gdLst/>
            <a:ahLst/>
            <a:cxnLst/>
            <a:rect r="r" b="b" t="t" l="l"/>
            <a:pathLst>
              <a:path h="5965755" w="10330221">
                <a:moveTo>
                  <a:pt x="0" y="0"/>
                </a:moveTo>
                <a:lnTo>
                  <a:pt x="10330221" y="0"/>
                </a:lnTo>
                <a:lnTo>
                  <a:pt x="10330221" y="5965755"/>
                </a:lnTo>
                <a:lnTo>
                  <a:pt x="0" y="5965755"/>
                </a:lnTo>
                <a:lnTo>
                  <a:pt x="0" y="0"/>
                </a:lnTo>
                <a:close/>
              </a:path>
            </a:pathLst>
          </a:custGeom>
          <a:blipFill>
            <a:blip r:embed="rId4"/>
            <a:stretch>
              <a:fillRect l="-16382" t="0" r="0" b="0"/>
            </a:stretch>
          </a:blipFill>
        </p:spPr>
      </p:sp>
      <p:sp>
        <p:nvSpPr>
          <p:cNvPr name="TextBox 5" id="5"/>
          <p:cNvSpPr txBox="true"/>
          <p:nvPr/>
        </p:nvSpPr>
        <p:spPr>
          <a:xfrm rot="0">
            <a:off x="330262" y="438150"/>
            <a:ext cx="12812280" cy="1181100"/>
          </a:xfrm>
          <a:prstGeom prst="rect">
            <a:avLst/>
          </a:prstGeom>
        </p:spPr>
        <p:txBody>
          <a:bodyPr anchor="t" rtlCol="false" tIns="0" lIns="0" bIns="0" rIns="0">
            <a:spAutoFit/>
          </a:bodyPr>
          <a:lstStyle/>
          <a:p>
            <a:pPr algn="ctr">
              <a:lnSpc>
                <a:spcPts val="9360"/>
              </a:lnSpc>
            </a:pPr>
            <a:r>
              <a:rPr lang="en-US" sz="7800">
                <a:solidFill>
                  <a:srgbClr val="000000"/>
                </a:solidFill>
                <a:latin typeface="Muli Semi-Bold"/>
              </a:rPr>
              <a:t>Quá trình quản lý dự án</a:t>
            </a:r>
          </a:p>
        </p:txBody>
      </p:sp>
      <p:sp>
        <p:nvSpPr>
          <p:cNvPr name="TextBox 6" id="6"/>
          <p:cNvSpPr txBox="true"/>
          <p:nvPr/>
        </p:nvSpPr>
        <p:spPr>
          <a:xfrm rot="0">
            <a:off x="2056803" y="8975090"/>
            <a:ext cx="9747281" cy="537845"/>
          </a:xfrm>
          <a:prstGeom prst="rect">
            <a:avLst/>
          </a:prstGeom>
        </p:spPr>
        <p:txBody>
          <a:bodyPr anchor="t" rtlCol="false" tIns="0" lIns="0" bIns="0" rIns="0">
            <a:spAutoFit/>
          </a:bodyPr>
          <a:lstStyle/>
          <a:p>
            <a:pPr>
              <a:lnSpc>
                <a:spcPts val="4419"/>
              </a:lnSpc>
            </a:pPr>
            <a:r>
              <a:rPr lang="en-US" sz="3399">
                <a:solidFill>
                  <a:srgbClr val="000000"/>
                </a:solidFill>
                <a:latin typeface="Muli"/>
              </a:rPr>
              <a:t>Sprint Backlog(Trello)</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7C987C"/>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6230600" cy="1228725"/>
          </a:xfrm>
          <a:prstGeom prst="rect">
            <a:avLst/>
          </a:prstGeom>
        </p:spPr>
        <p:txBody>
          <a:bodyPr anchor="t" rtlCol="false" tIns="0" lIns="0" bIns="0" rIns="0">
            <a:spAutoFit/>
          </a:bodyPr>
          <a:lstStyle/>
          <a:p>
            <a:pPr>
              <a:lnSpc>
                <a:spcPts val="9600"/>
              </a:lnSpc>
            </a:pPr>
            <a:r>
              <a:rPr lang="en-US" sz="8000">
                <a:solidFill>
                  <a:srgbClr val="FFFFFF"/>
                </a:solidFill>
                <a:latin typeface="Muli Semi-Bold"/>
              </a:rPr>
              <a:t>LỢI ÍCH MÀ SCRUM MANG LẠI</a:t>
            </a:r>
          </a:p>
        </p:txBody>
      </p:sp>
      <p:sp>
        <p:nvSpPr>
          <p:cNvPr name="TextBox 3" id="3"/>
          <p:cNvSpPr txBox="true"/>
          <p:nvPr/>
        </p:nvSpPr>
        <p:spPr>
          <a:xfrm rot="0">
            <a:off x="1028700" y="3650315"/>
            <a:ext cx="17180339" cy="4827270"/>
          </a:xfrm>
          <a:prstGeom prst="rect">
            <a:avLst/>
          </a:prstGeom>
        </p:spPr>
        <p:txBody>
          <a:bodyPr anchor="t" rtlCol="false" tIns="0" lIns="0" bIns="0" rIns="0">
            <a:spAutoFit/>
          </a:bodyPr>
          <a:lstStyle/>
          <a:p>
            <a:pPr marL="755649" indent="-377824" lvl="1">
              <a:lnSpc>
                <a:spcPts val="4549"/>
              </a:lnSpc>
              <a:buFont typeface="Arial"/>
              <a:buChar char="•"/>
            </a:pPr>
            <a:r>
              <a:rPr lang="en-US" sz="3499">
                <a:solidFill>
                  <a:srgbClr val="000000"/>
                </a:solidFill>
                <a:latin typeface="Muli"/>
              </a:rPr>
              <a:t>Cải thiện chất lượng phần mềm</a:t>
            </a:r>
          </a:p>
          <a:p>
            <a:pPr marL="755649" indent="-377824" lvl="1">
              <a:lnSpc>
                <a:spcPts val="4549"/>
              </a:lnSpc>
              <a:buFont typeface="Arial"/>
              <a:buChar char="•"/>
            </a:pPr>
            <a:r>
              <a:rPr lang="en-US" sz="3499">
                <a:solidFill>
                  <a:srgbClr val="000000"/>
                </a:solidFill>
                <a:latin typeface="Muli"/>
              </a:rPr>
              <a:t>Rút ngắn thời gian phát hành phần mềm</a:t>
            </a:r>
          </a:p>
          <a:p>
            <a:pPr marL="755649" indent="-377824" lvl="1">
              <a:lnSpc>
                <a:spcPts val="4549"/>
              </a:lnSpc>
              <a:buFont typeface="Arial"/>
              <a:buChar char="•"/>
            </a:pPr>
            <a:r>
              <a:rPr lang="en-US" sz="3499">
                <a:solidFill>
                  <a:srgbClr val="000000"/>
                </a:solidFill>
                <a:latin typeface="Muli"/>
              </a:rPr>
              <a:t>Nâng cao tinh thần đồng đội</a:t>
            </a:r>
          </a:p>
          <a:p>
            <a:pPr marL="755649" indent="-377824" lvl="1">
              <a:lnSpc>
                <a:spcPts val="4549"/>
              </a:lnSpc>
              <a:buFont typeface="Arial"/>
              <a:buChar char="•"/>
            </a:pPr>
            <a:r>
              <a:rPr lang="en-US" sz="3499">
                <a:solidFill>
                  <a:srgbClr val="000000"/>
                </a:solidFill>
                <a:latin typeface="Muli"/>
              </a:rPr>
              <a:t>Tăng mức độ hài lòng của khách hàng</a:t>
            </a:r>
          </a:p>
          <a:p>
            <a:pPr marL="755649" indent="-377824" lvl="1">
              <a:lnSpc>
                <a:spcPts val="4549"/>
              </a:lnSpc>
              <a:buFont typeface="Arial"/>
              <a:buChar char="•"/>
            </a:pPr>
            <a:r>
              <a:rPr lang="en-US" sz="3499">
                <a:solidFill>
                  <a:srgbClr val="000000"/>
                </a:solidFill>
                <a:latin typeface="Muli"/>
              </a:rPr>
              <a:t>Kiểm soát dự án tốt</a:t>
            </a:r>
          </a:p>
          <a:p>
            <a:pPr marL="755649" indent="-377824" lvl="1">
              <a:lnSpc>
                <a:spcPts val="4549"/>
              </a:lnSpc>
              <a:buFont typeface="Arial"/>
              <a:buChar char="•"/>
            </a:pPr>
            <a:r>
              <a:rPr lang="en-US" sz="3499">
                <a:solidFill>
                  <a:srgbClr val="000000"/>
                </a:solidFill>
                <a:latin typeface="Muli"/>
              </a:rPr>
              <a:t>Giảm thiểu rủi ro</a:t>
            </a:r>
          </a:p>
          <a:p>
            <a:pPr>
              <a:lnSpc>
                <a:spcPts val="3900"/>
              </a:lnSpc>
            </a:pPr>
          </a:p>
          <a:p>
            <a:pPr>
              <a:lnSpc>
                <a:spcPts val="3640"/>
              </a:lnSpc>
            </a:pPr>
          </a:p>
          <a:p>
            <a:pPr>
              <a:lnSpc>
                <a:spcPts val="364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C987C"/>
        </a:solidFill>
      </p:bgPr>
    </p:bg>
    <p:spTree>
      <p:nvGrpSpPr>
        <p:cNvPr id="1" name=""/>
        <p:cNvGrpSpPr/>
        <p:nvPr/>
      </p:nvGrpSpPr>
      <p:grpSpPr>
        <a:xfrm>
          <a:off x="0" y="0"/>
          <a:ext cx="0" cy="0"/>
          <a:chOff x="0" y="0"/>
          <a:chExt cx="0" cy="0"/>
        </a:xfrm>
      </p:grpSpPr>
      <p:sp>
        <p:nvSpPr>
          <p:cNvPr name="AutoShape 2" id="2"/>
          <p:cNvSpPr/>
          <p:nvPr/>
        </p:nvSpPr>
        <p:spPr>
          <a:xfrm rot="0">
            <a:off x="0" y="0"/>
            <a:ext cx="18288000" cy="5536950"/>
          </a:xfrm>
          <a:prstGeom prst="rect">
            <a:avLst/>
          </a:prstGeom>
          <a:solidFill>
            <a:srgbClr val="365236"/>
          </a:solidFill>
        </p:spPr>
      </p:sp>
      <p:sp>
        <p:nvSpPr>
          <p:cNvPr name="Freeform 3" id="3"/>
          <p:cNvSpPr/>
          <p:nvPr/>
        </p:nvSpPr>
        <p:spPr>
          <a:xfrm flipH="false" flipV="false" rot="0">
            <a:off x="2776805" y="1028700"/>
            <a:ext cx="12734391" cy="8229600"/>
          </a:xfrm>
          <a:custGeom>
            <a:avLst/>
            <a:gdLst/>
            <a:ahLst/>
            <a:cxnLst/>
            <a:rect r="r" b="b" t="t" l="l"/>
            <a:pathLst>
              <a:path h="8229600" w="12734391">
                <a:moveTo>
                  <a:pt x="0" y="0"/>
                </a:moveTo>
                <a:lnTo>
                  <a:pt x="12734390" y="0"/>
                </a:lnTo>
                <a:lnTo>
                  <a:pt x="12734390" y="8229600"/>
                </a:lnTo>
                <a:lnTo>
                  <a:pt x="0" y="8229600"/>
                </a:lnTo>
                <a:lnTo>
                  <a:pt x="0" y="0"/>
                </a:lnTo>
                <a:close/>
              </a:path>
            </a:pathLst>
          </a:custGeom>
          <a:blipFill>
            <a:blip r:embed="rId2"/>
            <a:stretch>
              <a:fillRect l="0" t="0" r="0" b="0"/>
            </a:stretch>
          </a:blipFill>
        </p:spPr>
      </p:sp>
      <p:sp>
        <p:nvSpPr>
          <p:cNvPr name="TextBox 4" id="4"/>
          <p:cNvSpPr txBox="true"/>
          <p:nvPr/>
        </p:nvSpPr>
        <p:spPr>
          <a:xfrm rot="0">
            <a:off x="3876179" y="4003425"/>
            <a:ext cx="9442602" cy="1533525"/>
          </a:xfrm>
          <a:prstGeom prst="rect">
            <a:avLst/>
          </a:prstGeom>
        </p:spPr>
        <p:txBody>
          <a:bodyPr anchor="t" rtlCol="false" tIns="0" lIns="0" bIns="0" rIns="0">
            <a:spAutoFit/>
          </a:bodyPr>
          <a:lstStyle/>
          <a:p>
            <a:pPr algn="ctr">
              <a:lnSpc>
                <a:spcPts val="12599"/>
              </a:lnSpc>
            </a:pPr>
            <a:r>
              <a:rPr lang="en-US" sz="9000">
                <a:solidFill>
                  <a:srgbClr val="FFFFFF"/>
                </a:solidFill>
                <a:latin typeface="Muli Semi-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73092"/>
            <a:ext cx="18288000" cy="5177378"/>
          </a:xfrm>
          <a:prstGeom prst="rect">
            <a:avLst/>
          </a:prstGeom>
          <a:solidFill>
            <a:srgbClr val="7C987C"/>
          </a:solidFill>
        </p:spPr>
      </p:sp>
      <p:sp>
        <p:nvSpPr>
          <p:cNvPr name="TextBox 3" id="3"/>
          <p:cNvSpPr txBox="true"/>
          <p:nvPr/>
        </p:nvSpPr>
        <p:spPr>
          <a:xfrm rot="0">
            <a:off x="759916" y="1551879"/>
            <a:ext cx="8785583" cy="2743200"/>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FFFFFF"/>
                </a:solidFill>
                <a:latin typeface="Muli Semi-Bold"/>
              </a:rPr>
              <a:t>Nội dung báo cáo</a:t>
            </a:r>
          </a:p>
        </p:txBody>
      </p:sp>
      <p:sp>
        <p:nvSpPr>
          <p:cNvPr name="TextBox 4" id="4"/>
          <p:cNvSpPr txBox="true"/>
          <p:nvPr/>
        </p:nvSpPr>
        <p:spPr>
          <a:xfrm rot="0">
            <a:off x="759916" y="6389276"/>
            <a:ext cx="6024896" cy="967105"/>
          </a:xfrm>
          <a:prstGeom prst="rect">
            <a:avLst/>
          </a:prstGeom>
        </p:spPr>
        <p:txBody>
          <a:bodyPr anchor="t" rtlCol="false" tIns="0" lIns="0" bIns="0" rIns="0">
            <a:spAutoFit/>
          </a:bodyPr>
          <a:lstStyle/>
          <a:p>
            <a:pPr marL="604523" indent="-302261" lvl="1">
              <a:lnSpc>
                <a:spcPts val="3920"/>
              </a:lnSpc>
              <a:buAutoNum type="arabicPeriod" startAt="1"/>
            </a:pPr>
            <a:r>
              <a:rPr lang="en-US" sz="2800">
                <a:solidFill>
                  <a:srgbClr val="000000"/>
                </a:solidFill>
                <a:latin typeface="Muli"/>
              </a:rPr>
              <a:t> Giới thiệu dự án</a:t>
            </a:r>
          </a:p>
          <a:p>
            <a:pPr>
              <a:lnSpc>
                <a:spcPts val="3920"/>
              </a:lnSpc>
            </a:pPr>
          </a:p>
        </p:txBody>
      </p:sp>
      <p:sp>
        <p:nvSpPr>
          <p:cNvPr name="TextBox 5" id="5"/>
          <p:cNvSpPr txBox="true"/>
          <p:nvPr/>
        </p:nvSpPr>
        <p:spPr>
          <a:xfrm rot="0">
            <a:off x="1028700" y="7308755"/>
            <a:ext cx="6024896" cy="471805"/>
          </a:xfrm>
          <a:prstGeom prst="rect">
            <a:avLst/>
          </a:prstGeom>
        </p:spPr>
        <p:txBody>
          <a:bodyPr anchor="t" rtlCol="false" tIns="0" lIns="0" bIns="0" rIns="0">
            <a:spAutoFit/>
          </a:bodyPr>
          <a:lstStyle/>
          <a:p>
            <a:pPr>
              <a:lnSpc>
                <a:spcPts val="3920"/>
              </a:lnSpc>
            </a:pPr>
            <a:r>
              <a:rPr lang="en-US" sz="2800">
                <a:solidFill>
                  <a:srgbClr val="000000"/>
                </a:solidFill>
                <a:latin typeface="Muli"/>
              </a:rPr>
              <a:t>2. Mô hình quản lý</a:t>
            </a:r>
          </a:p>
        </p:txBody>
      </p:sp>
      <p:sp>
        <p:nvSpPr>
          <p:cNvPr name="TextBox 6" id="6"/>
          <p:cNvSpPr txBox="true"/>
          <p:nvPr/>
        </p:nvSpPr>
        <p:spPr>
          <a:xfrm rot="0">
            <a:off x="1028700" y="8473381"/>
            <a:ext cx="6024896" cy="471805"/>
          </a:xfrm>
          <a:prstGeom prst="rect">
            <a:avLst/>
          </a:prstGeom>
        </p:spPr>
        <p:txBody>
          <a:bodyPr anchor="t" rtlCol="false" tIns="0" lIns="0" bIns="0" rIns="0">
            <a:spAutoFit/>
          </a:bodyPr>
          <a:lstStyle/>
          <a:p>
            <a:pPr>
              <a:lnSpc>
                <a:spcPts val="3920"/>
              </a:lnSpc>
            </a:pPr>
            <a:r>
              <a:rPr lang="en-US" sz="2800">
                <a:solidFill>
                  <a:srgbClr val="000000"/>
                </a:solidFill>
                <a:latin typeface="Muli"/>
              </a:rPr>
              <a:t>3. Thành viên dự án </a:t>
            </a:r>
          </a:p>
        </p:txBody>
      </p:sp>
      <p:sp>
        <p:nvSpPr>
          <p:cNvPr name="TextBox 7" id="7"/>
          <p:cNvSpPr txBox="true"/>
          <p:nvPr/>
        </p:nvSpPr>
        <p:spPr>
          <a:xfrm rot="0">
            <a:off x="10436139" y="7308755"/>
            <a:ext cx="6024896" cy="471805"/>
          </a:xfrm>
          <a:prstGeom prst="rect">
            <a:avLst/>
          </a:prstGeom>
        </p:spPr>
        <p:txBody>
          <a:bodyPr anchor="t" rtlCol="false" tIns="0" lIns="0" bIns="0" rIns="0">
            <a:spAutoFit/>
          </a:bodyPr>
          <a:lstStyle/>
          <a:p>
            <a:pPr>
              <a:lnSpc>
                <a:spcPts val="3920"/>
              </a:lnSpc>
            </a:pPr>
            <a:r>
              <a:rPr lang="en-US" sz="2800">
                <a:solidFill>
                  <a:srgbClr val="000000"/>
                </a:solidFill>
                <a:latin typeface="Muli"/>
              </a:rPr>
              <a:t>5. Quá trình quản lý dự án </a:t>
            </a:r>
          </a:p>
        </p:txBody>
      </p:sp>
      <p:sp>
        <p:nvSpPr>
          <p:cNvPr name="TextBox 8" id="8"/>
          <p:cNvSpPr txBox="true"/>
          <p:nvPr/>
        </p:nvSpPr>
        <p:spPr>
          <a:xfrm rot="0">
            <a:off x="10436139" y="6177186"/>
            <a:ext cx="6024896" cy="471805"/>
          </a:xfrm>
          <a:prstGeom prst="rect">
            <a:avLst/>
          </a:prstGeom>
        </p:spPr>
        <p:txBody>
          <a:bodyPr anchor="t" rtlCol="false" tIns="0" lIns="0" bIns="0" rIns="0">
            <a:spAutoFit/>
          </a:bodyPr>
          <a:lstStyle/>
          <a:p>
            <a:pPr>
              <a:lnSpc>
                <a:spcPts val="3920"/>
              </a:lnSpc>
            </a:pPr>
            <a:r>
              <a:rPr lang="en-US" sz="2800">
                <a:solidFill>
                  <a:srgbClr val="000000"/>
                </a:solidFill>
                <a:latin typeface="Muli"/>
              </a:rPr>
              <a:t>4. </a:t>
            </a:r>
            <a:r>
              <a:rPr lang="en-US" sz="2800">
                <a:solidFill>
                  <a:srgbClr val="000000"/>
                </a:solidFill>
                <a:latin typeface="Muli"/>
              </a:rPr>
              <a:t>Thời gian triển khai dự án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425191"/>
            <a:ext cx="18288000" cy="2368331"/>
          </a:xfrm>
          <a:prstGeom prst="rect">
            <a:avLst/>
          </a:prstGeom>
          <a:solidFill>
            <a:srgbClr val="7C987C"/>
          </a:solidFill>
        </p:spPr>
      </p:sp>
      <p:sp>
        <p:nvSpPr>
          <p:cNvPr name="TextBox 3" id="3"/>
          <p:cNvSpPr txBox="true"/>
          <p:nvPr/>
        </p:nvSpPr>
        <p:spPr>
          <a:xfrm rot="0">
            <a:off x="578991" y="679481"/>
            <a:ext cx="8565009" cy="1371600"/>
          </a:xfrm>
          <a:prstGeom prst="rect">
            <a:avLst/>
          </a:prstGeom>
        </p:spPr>
        <p:txBody>
          <a:bodyPr anchor="t" rtlCol="false" tIns="0" lIns="0" bIns="0" rIns="0">
            <a:spAutoFit/>
          </a:bodyPr>
          <a:lstStyle/>
          <a:p>
            <a:pPr>
              <a:lnSpc>
                <a:spcPts val="10800"/>
              </a:lnSpc>
            </a:pPr>
            <a:r>
              <a:rPr lang="en-US" sz="9000">
                <a:solidFill>
                  <a:srgbClr val="000000"/>
                </a:solidFill>
                <a:latin typeface="Muli Bold"/>
              </a:rPr>
              <a:t>Giới thiệu đề tài</a:t>
            </a:r>
          </a:p>
        </p:txBody>
      </p:sp>
      <p:sp>
        <p:nvSpPr>
          <p:cNvPr name="TextBox 4" id="4"/>
          <p:cNvSpPr txBox="true"/>
          <p:nvPr/>
        </p:nvSpPr>
        <p:spPr>
          <a:xfrm rot="0">
            <a:off x="13010793" y="8940866"/>
            <a:ext cx="4248507" cy="317434"/>
          </a:xfrm>
          <a:prstGeom prst="rect">
            <a:avLst/>
          </a:prstGeom>
        </p:spPr>
        <p:txBody>
          <a:bodyPr anchor="t" rtlCol="false" tIns="0" lIns="0" bIns="0" rIns="0">
            <a:spAutoFit/>
          </a:bodyPr>
          <a:lstStyle/>
          <a:p>
            <a:pPr algn="r">
              <a:lnSpc>
                <a:spcPts val="2599"/>
              </a:lnSpc>
            </a:pPr>
            <a:r>
              <a:rPr lang="en-US" sz="1999" u="sng">
                <a:solidFill>
                  <a:srgbClr val="FFFFFF"/>
                </a:solidFill>
                <a:latin typeface="Muli"/>
                <a:hlinkClick r:id="rId2" action="ppaction://hlinksldjump"/>
              </a:rPr>
              <a:t>Quay l</a:t>
            </a:r>
            <a:r>
              <a:rPr lang="en-US" sz="1999" u="sng">
                <a:solidFill>
                  <a:srgbClr val="FFFFFF"/>
                </a:solidFill>
                <a:latin typeface="Muli"/>
              </a:rPr>
              <a:t>ại Trang Chương trình</a:t>
            </a:r>
          </a:p>
        </p:txBody>
      </p:sp>
      <p:sp>
        <p:nvSpPr>
          <p:cNvPr name="TextBox 5" id="5"/>
          <p:cNvSpPr txBox="true"/>
          <p:nvPr/>
        </p:nvSpPr>
        <p:spPr>
          <a:xfrm rot="0">
            <a:off x="2173543" y="2640650"/>
            <a:ext cx="12711909" cy="554356"/>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Muli"/>
              </a:rPr>
              <a:t>Tên đề tài:  Quản lý dự án xây dựng website bán hàng</a:t>
            </a:r>
          </a:p>
        </p:txBody>
      </p:sp>
      <p:sp>
        <p:nvSpPr>
          <p:cNvPr name="TextBox 6" id="6"/>
          <p:cNvSpPr txBox="true"/>
          <p:nvPr/>
        </p:nvSpPr>
        <p:spPr>
          <a:xfrm rot="0">
            <a:off x="1552347" y="3784575"/>
            <a:ext cx="15183305" cy="4621531"/>
          </a:xfrm>
          <a:prstGeom prst="rect">
            <a:avLst/>
          </a:prstGeom>
        </p:spPr>
        <p:txBody>
          <a:bodyPr anchor="t" rtlCol="false" tIns="0" lIns="0" bIns="0" rIns="0">
            <a:spAutoFit/>
          </a:bodyPr>
          <a:lstStyle/>
          <a:p>
            <a:pPr>
              <a:lnSpc>
                <a:spcPts val="4619"/>
              </a:lnSpc>
            </a:pPr>
            <a:r>
              <a:rPr lang="en-US" sz="3299">
                <a:solidFill>
                  <a:srgbClr val="000000"/>
                </a:solidFill>
                <a:latin typeface="Muli"/>
              </a:rPr>
              <a:t>Giới thiệu :Để việc xây dựng website bán hàng hiệu quả, chất lượng và đúng tiến độ được giao thì cần phải có sự quản lý chặt chẽ ở các giai đoạn. </a:t>
            </a:r>
          </a:p>
          <a:p>
            <a:pPr>
              <a:lnSpc>
                <a:spcPts val="4619"/>
              </a:lnSpc>
            </a:pPr>
            <a:r>
              <a:rPr lang="en-US" sz="3299">
                <a:solidFill>
                  <a:srgbClr val="000000"/>
                </a:solidFill>
                <a:latin typeface="Muli"/>
              </a:rPr>
              <a:t>Mục tiêu:</a:t>
            </a:r>
          </a:p>
          <a:p>
            <a:pPr marL="712465" indent="-356233" lvl="1">
              <a:lnSpc>
                <a:spcPts val="4619"/>
              </a:lnSpc>
              <a:buFont typeface="Arial"/>
              <a:buChar char="•"/>
            </a:pPr>
            <a:r>
              <a:rPr lang="en-US" sz="3299">
                <a:solidFill>
                  <a:srgbClr val="000000"/>
                </a:solidFill>
                <a:latin typeface="Muli"/>
              </a:rPr>
              <a:t>Hoàn thành dự án đúng tiến độ và chất lượng yêu cầu</a:t>
            </a:r>
          </a:p>
          <a:p>
            <a:pPr marL="712465" indent="-356233" lvl="1">
              <a:lnSpc>
                <a:spcPts val="4619"/>
              </a:lnSpc>
              <a:buFont typeface="Arial"/>
              <a:buChar char="•"/>
            </a:pPr>
            <a:r>
              <a:rPr lang="en-US" sz="3299">
                <a:solidFill>
                  <a:srgbClr val="000000"/>
                </a:solidFill>
                <a:latin typeface="Muli"/>
              </a:rPr>
              <a:t>Đáp ứng đầy đủ các yêu cầu về chức năng, hiệu năng và thân thiện với người dùng</a:t>
            </a:r>
          </a:p>
          <a:p>
            <a:pPr>
              <a:lnSpc>
                <a:spcPts val="4619"/>
              </a:lnSpc>
            </a:pPr>
          </a:p>
          <a:p>
            <a:pPr algn="l">
              <a:lnSpc>
                <a:spcPts val="4619"/>
              </a:lnSpc>
            </a:pPr>
          </a:p>
        </p:txBody>
      </p:sp>
      <p:sp>
        <p:nvSpPr>
          <p:cNvPr name="AutoShape 7" id="7"/>
          <p:cNvSpPr/>
          <p:nvPr/>
        </p:nvSpPr>
        <p:spPr>
          <a:xfrm rot="0">
            <a:off x="0" y="-1688850"/>
            <a:ext cx="18288000" cy="2368331"/>
          </a:xfrm>
          <a:prstGeom prst="rect">
            <a:avLst/>
          </a:prstGeom>
          <a:solidFill>
            <a:srgbClr val="7C987C"/>
          </a:solid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9965" y="-214904"/>
            <a:ext cx="19731117" cy="10501904"/>
          </a:xfrm>
          <a:prstGeom prst="rect">
            <a:avLst/>
          </a:prstGeom>
          <a:solidFill>
            <a:srgbClr val="365236"/>
          </a:solidFill>
        </p:spPr>
      </p:sp>
      <p:sp>
        <p:nvSpPr>
          <p:cNvPr name="TextBox 3" id="3"/>
          <p:cNvSpPr txBox="true"/>
          <p:nvPr/>
        </p:nvSpPr>
        <p:spPr>
          <a:xfrm rot="0">
            <a:off x="786933" y="828675"/>
            <a:ext cx="6758191" cy="1028700"/>
          </a:xfrm>
          <a:prstGeom prst="rect">
            <a:avLst/>
          </a:prstGeom>
        </p:spPr>
        <p:txBody>
          <a:bodyPr anchor="t" rtlCol="false" tIns="0" lIns="0" bIns="0" rIns="0">
            <a:spAutoFit/>
          </a:bodyPr>
          <a:lstStyle/>
          <a:p>
            <a:pPr>
              <a:lnSpc>
                <a:spcPts val="8159"/>
              </a:lnSpc>
            </a:pPr>
            <a:r>
              <a:rPr lang="en-US" sz="6799">
                <a:solidFill>
                  <a:srgbClr val="FFFFFF"/>
                </a:solidFill>
                <a:latin typeface="Muli Semi-Bold"/>
              </a:rPr>
              <a:t>Mô hình quản lý</a:t>
            </a:r>
          </a:p>
        </p:txBody>
      </p:sp>
      <p:sp>
        <p:nvSpPr>
          <p:cNvPr name="TextBox 4" id="4"/>
          <p:cNvSpPr txBox="true"/>
          <p:nvPr/>
        </p:nvSpPr>
        <p:spPr>
          <a:xfrm rot="0">
            <a:off x="786933" y="3146721"/>
            <a:ext cx="9122589" cy="600075"/>
          </a:xfrm>
          <a:prstGeom prst="rect">
            <a:avLst/>
          </a:prstGeom>
        </p:spPr>
        <p:txBody>
          <a:bodyPr anchor="t" rtlCol="false" tIns="0" lIns="0" bIns="0" rIns="0">
            <a:spAutoFit/>
          </a:bodyPr>
          <a:lstStyle/>
          <a:p>
            <a:pPr algn="l" marL="0" indent="0" lvl="0">
              <a:lnSpc>
                <a:spcPts val="4799"/>
              </a:lnSpc>
              <a:spcBef>
                <a:spcPct val="0"/>
              </a:spcBef>
            </a:pPr>
            <a:r>
              <a:rPr lang="en-US" sz="3999">
                <a:solidFill>
                  <a:srgbClr val="FFFFFF"/>
                </a:solidFill>
                <a:latin typeface="Muli Semi-Bold"/>
              </a:rPr>
              <a:t>Mô hình quản lý: Mô hình agile</a:t>
            </a:r>
          </a:p>
        </p:txBody>
      </p:sp>
      <p:sp>
        <p:nvSpPr>
          <p:cNvPr name="TextBox 5" id="5"/>
          <p:cNvSpPr txBox="true"/>
          <p:nvPr/>
        </p:nvSpPr>
        <p:spPr>
          <a:xfrm rot="0">
            <a:off x="786933" y="4278094"/>
            <a:ext cx="13908658" cy="5633990"/>
          </a:xfrm>
          <a:prstGeom prst="rect">
            <a:avLst/>
          </a:prstGeom>
        </p:spPr>
        <p:txBody>
          <a:bodyPr anchor="t" rtlCol="false" tIns="0" lIns="0" bIns="0" rIns="0">
            <a:spAutoFit/>
          </a:bodyPr>
          <a:lstStyle/>
          <a:p>
            <a:pPr>
              <a:lnSpc>
                <a:spcPts val="4990"/>
              </a:lnSpc>
            </a:pPr>
            <a:r>
              <a:rPr lang="en-US" sz="3564">
                <a:solidFill>
                  <a:srgbClr val="FFFFFF"/>
                </a:solidFill>
                <a:latin typeface="Muli"/>
              </a:rPr>
              <a:t>Lợi ích của việc sử dụng mô hình agile</a:t>
            </a:r>
          </a:p>
          <a:p>
            <a:pPr marL="769544" indent="-384772" lvl="1">
              <a:lnSpc>
                <a:spcPts val="4990"/>
              </a:lnSpc>
              <a:buFont typeface="Arial"/>
              <a:buChar char="•"/>
            </a:pPr>
            <a:r>
              <a:rPr lang="en-US" sz="3564">
                <a:solidFill>
                  <a:srgbClr val="FFFFFF"/>
                </a:solidFill>
                <a:latin typeface="Muli"/>
              </a:rPr>
              <a:t>Phù hợp với môi trường thay đổi nhanh chóng, linh động</a:t>
            </a:r>
          </a:p>
          <a:p>
            <a:pPr marL="769544" indent="-384772" lvl="1">
              <a:lnSpc>
                <a:spcPts val="4990"/>
              </a:lnSpc>
              <a:buFont typeface="Arial"/>
              <a:buChar char="•"/>
            </a:pPr>
            <a:r>
              <a:rPr lang="en-US" sz="3564">
                <a:solidFill>
                  <a:srgbClr val="FFFFFF"/>
                </a:solidFill>
                <a:latin typeface="Muli"/>
              </a:rPr>
              <a:t>Tăng cường sự hợp tác và giao tiếp giữa nhóm và khách hàng</a:t>
            </a:r>
          </a:p>
          <a:p>
            <a:pPr marL="769544" indent="-384772" lvl="1">
              <a:lnSpc>
                <a:spcPts val="4990"/>
              </a:lnSpc>
              <a:buFont typeface="Arial"/>
              <a:buChar char="•"/>
            </a:pPr>
            <a:r>
              <a:rPr lang="en-US" sz="3564">
                <a:solidFill>
                  <a:srgbClr val="FFFFFF"/>
                </a:solidFill>
                <a:latin typeface="Muli"/>
              </a:rPr>
              <a:t>Nâng cao tinh thần và hiệu quả làm việc</a:t>
            </a:r>
          </a:p>
          <a:p>
            <a:pPr marL="769544" indent="-384772" lvl="1">
              <a:lnSpc>
                <a:spcPts val="4990"/>
              </a:lnSpc>
              <a:buFont typeface="Arial"/>
              <a:buChar char="•"/>
            </a:pPr>
            <a:r>
              <a:rPr lang="en-US" sz="3564">
                <a:solidFill>
                  <a:srgbClr val="FFFFFF"/>
                </a:solidFill>
                <a:latin typeface="Muli"/>
              </a:rPr>
              <a:t>Sản phẩm đáp ứng được mong muốn của khách hàng</a:t>
            </a:r>
          </a:p>
          <a:p>
            <a:pPr marL="769544" indent="-384772" lvl="1">
              <a:lnSpc>
                <a:spcPts val="4990"/>
              </a:lnSpc>
              <a:buFont typeface="Arial"/>
              <a:buChar char="•"/>
            </a:pPr>
            <a:r>
              <a:rPr lang="en-US" sz="3564">
                <a:solidFill>
                  <a:srgbClr val="FFFFFF"/>
                </a:solidFill>
                <a:latin typeface="Muli"/>
              </a:rPr>
              <a:t>Giảm thiểu rủi ro, tiết kiệm chi phí </a:t>
            </a:r>
          </a:p>
          <a:p>
            <a:pPr marL="769544" indent="-384772" lvl="1">
              <a:lnSpc>
                <a:spcPts val="4990"/>
              </a:lnSpc>
              <a:buFont typeface="Arial"/>
              <a:buChar char="•"/>
            </a:pPr>
            <a:r>
              <a:rPr lang="en-US" sz="3564">
                <a:solidFill>
                  <a:srgbClr val="FFFFFF"/>
                </a:solidFill>
                <a:latin typeface="Muli"/>
              </a:rPr>
              <a:t>Giúp tiến độ công việc trở nên rõ ràng và minh bạch và dễ theo dõi được tiến độ của công việc</a:t>
            </a:r>
          </a:p>
          <a:p>
            <a:pPr>
              <a:lnSpc>
                <a:spcPts val="4990"/>
              </a:lnSpc>
            </a:pPr>
            <a:r>
              <a:rPr lang="en-US" sz="3564">
                <a:solidFill>
                  <a:srgbClr val="FFFFFF"/>
                </a:solidFill>
                <a:latin typeface="Muli"/>
              </a:rPr>
              <a:t> </a:t>
            </a:r>
          </a:p>
        </p:txBody>
      </p:sp>
      <p:sp>
        <p:nvSpPr>
          <p:cNvPr name="AutoShape 6" id="6"/>
          <p:cNvSpPr/>
          <p:nvPr/>
        </p:nvSpPr>
        <p:spPr>
          <a:xfrm>
            <a:off x="408906" y="2238967"/>
            <a:ext cx="14708045" cy="0"/>
          </a:xfrm>
          <a:prstGeom prst="line">
            <a:avLst/>
          </a:prstGeom>
          <a:ln cap="flat" w="2857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9632754" cy="10287000"/>
          </a:xfrm>
          <a:prstGeom prst="rect">
            <a:avLst/>
          </a:prstGeom>
          <a:solidFill>
            <a:srgbClr val="7C987C"/>
          </a:solidFill>
        </p:spPr>
      </p:sp>
      <p:sp>
        <p:nvSpPr>
          <p:cNvPr name="TextBox 3" id="3"/>
          <p:cNvSpPr txBox="true"/>
          <p:nvPr/>
        </p:nvSpPr>
        <p:spPr>
          <a:xfrm rot="0">
            <a:off x="1028700" y="1038225"/>
            <a:ext cx="6297366" cy="1952625"/>
          </a:xfrm>
          <a:prstGeom prst="rect">
            <a:avLst/>
          </a:prstGeom>
        </p:spPr>
        <p:txBody>
          <a:bodyPr anchor="t" rtlCol="false" tIns="0" lIns="0" bIns="0" rIns="0">
            <a:spAutoFit/>
          </a:bodyPr>
          <a:lstStyle/>
          <a:p>
            <a:pPr>
              <a:lnSpc>
                <a:spcPts val="7799"/>
              </a:lnSpc>
            </a:pPr>
            <a:r>
              <a:rPr lang="en-US" sz="6499">
                <a:solidFill>
                  <a:srgbClr val="000000"/>
                </a:solidFill>
                <a:latin typeface="Muli Semi-Bold"/>
              </a:rPr>
              <a:t>Thời gian triển khai dự án </a:t>
            </a:r>
          </a:p>
        </p:txBody>
      </p:sp>
      <p:sp>
        <p:nvSpPr>
          <p:cNvPr name="TextBox 4" id="4"/>
          <p:cNvSpPr txBox="true"/>
          <p:nvPr/>
        </p:nvSpPr>
        <p:spPr>
          <a:xfrm rot="0">
            <a:off x="1028700" y="3903337"/>
            <a:ext cx="7087843" cy="440690"/>
          </a:xfrm>
          <a:prstGeom prst="rect">
            <a:avLst/>
          </a:prstGeom>
        </p:spPr>
        <p:txBody>
          <a:bodyPr anchor="t" rtlCol="false" tIns="0" lIns="0" bIns="0" rIns="0">
            <a:spAutoFit/>
          </a:bodyPr>
          <a:lstStyle/>
          <a:p>
            <a:pPr>
              <a:lnSpc>
                <a:spcPts val="3640"/>
              </a:lnSpc>
            </a:pPr>
            <a:r>
              <a:rPr lang="en-US" sz="2800">
                <a:solidFill>
                  <a:srgbClr val="000000"/>
                </a:solidFill>
                <a:latin typeface="Muli"/>
              </a:rPr>
              <a:t>Thời gian triển khai: 1/4/2024 -14/4/2024(2 </a:t>
            </a:r>
          </a:p>
        </p:txBody>
      </p:sp>
      <p:sp>
        <p:nvSpPr>
          <p:cNvPr name="TextBox 5" id="5"/>
          <p:cNvSpPr txBox="true"/>
          <p:nvPr/>
        </p:nvSpPr>
        <p:spPr>
          <a:xfrm rot="0">
            <a:off x="10501109" y="1038225"/>
            <a:ext cx="6758191" cy="1952625"/>
          </a:xfrm>
          <a:prstGeom prst="rect">
            <a:avLst/>
          </a:prstGeom>
        </p:spPr>
        <p:txBody>
          <a:bodyPr anchor="t" rtlCol="false" tIns="0" lIns="0" bIns="0" rIns="0">
            <a:spAutoFit/>
          </a:bodyPr>
          <a:lstStyle/>
          <a:p>
            <a:pPr>
              <a:lnSpc>
                <a:spcPts val="7799"/>
              </a:lnSpc>
            </a:pPr>
            <a:r>
              <a:rPr lang="en-US" sz="6499">
                <a:solidFill>
                  <a:srgbClr val="000000"/>
                </a:solidFill>
                <a:latin typeface="Muli Bold"/>
              </a:rPr>
              <a:t>Thành viên dự án</a:t>
            </a:r>
          </a:p>
        </p:txBody>
      </p:sp>
      <p:sp>
        <p:nvSpPr>
          <p:cNvPr name="TextBox 6" id="6"/>
          <p:cNvSpPr txBox="true"/>
          <p:nvPr/>
        </p:nvSpPr>
        <p:spPr>
          <a:xfrm rot="0">
            <a:off x="10022637" y="3903337"/>
            <a:ext cx="8265363" cy="897890"/>
          </a:xfrm>
          <a:prstGeom prst="rect">
            <a:avLst/>
          </a:prstGeom>
        </p:spPr>
        <p:txBody>
          <a:bodyPr anchor="t" rtlCol="false" tIns="0" lIns="0" bIns="0" rIns="0">
            <a:spAutoFit/>
          </a:bodyPr>
          <a:lstStyle/>
          <a:p>
            <a:pPr>
              <a:lnSpc>
                <a:spcPts val="3640"/>
              </a:lnSpc>
            </a:pPr>
            <a:r>
              <a:rPr lang="en-US" sz="2800">
                <a:solidFill>
                  <a:srgbClr val="000000"/>
                </a:solidFill>
                <a:latin typeface="Muli"/>
              </a:rPr>
              <a:t>Nhóm 2S (Bùi Thị Mỹ Hạnh, Phạm Thị Mai Trâm)</a:t>
            </a:r>
          </a:p>
          <a:p>
            <a:pPr>
              <a:lnSpc>
                <a:spcPts val="364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1348875"/>
            <a:ext cx="18288000" cy="3908560"/>
          </a:xfrm>
          <a:prstGeom prst="rect">
            <a:avLst/>
          </a:prstGeom>
          <a:solidFill>
            <a:srgbClr val="365236"/>
          </a:solidFill>
        </p:spPr>
      </p:sp>
      <p:sp>
        <p:nvSpPr>
          <p:cNvPr name="TextBox 3" id="3"/>
          <p:cNvSpPr txBox="true"/>
          <p:nvPr/>
        </p:nvSpPr>
        <p:spPr>
          <a:xfrm rot="0">
            <a:off x="1028700" y="721360"/>
            <a:ext cx="9311039" cy="971550"/>
          </a:xfrm>
          <a:prstGeom prst="rect">
            <a:avLst/>
          </a:prstGeom>
        </p:spPr>
        <p:txBody>
          <a:bodyPr anchor="t" rtlCol="false" tIns="0" lIns="0" bIns="0" rIns="0">
            <a:spAutoFit/>
          </a:bodyPr>
          <a:lstStyle/>
          <a:p>
            <a:pPr>
              <a:lnSpc>
                <a:spcPts val="7799"/>
              </a:lnSpc>
            </a:pPr>
            <a:r>
              <a:rPr lang="en-US" sz="6499">
                <a:solidFill>
                  <a:srgbClr val="FFFFFF"/>
                </a:solidFill>
                <a:latin typeface="Muli Semi-Bold"/>
              </a:rPr>
              <a:t>Quá trình quản lý dự án</a:t>
            </a:r>
          </a:p>
        </p:txBody>
      </p:sp>
      <p:sp>
        <p:nvSpPr>
          <p:cNvPr name="TextBox 4" id="4"/>
          <p:cNvSpPr txBox="true"/>
          <p:nvPr/>
        </p:nvSpPr>
        <p:spPr>
          <a:xfrm rot="0">
            <a:off x="662832" y="2893060"/>
            <a:ext cx="10902390"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Xác định mục tiêu, phạm vi và đối tượng của dự án</a:t>
            </a:r>
          </a:p>
        </p:txBody>
      </p:sp>
      <p:sp>
        <p:nvSpPr>
          <p:cNvPr name="TextBox 5" id="5"/>
          <p:cNvSpPr txBox="true"/>
          <p:nvPr/>
        </p:nvSpPr>
        <p:spPr>
          <a:xfrm rot="0">
            <a:off x="662832" y="3633153"/>
            <a:ext cx="10177089"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Thiết lập quy trình, công cụ và hệ thống để quản lý dự án </a:t>
            </a:r>
          </a:p>
        </p:txBody>
      </p:sp>
      <p:sp>
        <p:nvSpPr>
          <p:cNvPr name="TextBox 6" id="6"/>
          <p:cNvSpPr txBox="true"/>
          <p:nvPr/>
        </p:nvSpPr>
        <p:spPr>
          <a:xfrm rot="0">
            <a:off x="662832" y="4373245"/>
            <a:ext cx="11950047"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Lên kế hoạch dự án cụ thể như xác định thời gian, ngân sách </a:t>
            </a:r>
          </a:p>
        </p:txBody>
      </p:sp>
      <p:sp>
        <p:nvSpPr>
          <p:cNvPr name="TextBox 7" id="7"/>
          <p:cNvSpPr txBox="true"/>
          <p:nvPr/>
        </p:nvSpPr>
        <p:spPr>
          <a:xfrm rot="0">
            <a:off x="662832" y="5124450"/>
            <a:ext cx="10553171"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Tổ chức các cuộc họp và báo cáo tiến độ định kỳ</a:t>
            </a:r>
          </a:p>
        </p:txBody>
      </p:sp>
      <p:sp>
        <p:nvSpPr>
          <p:cNvPr name="TextBox 8" id="8"/>
          <p:cNvSpPr txBox="true"/>
          <p:nvPr/>
        </p:nvSpPr>
        <p:spPr>
          <a:xfrm rot="0">
            <a:off x="662832" y="5788025"/>
            <a:ext cx="13400650"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Quản lý rủi ro: Xác định, đánh giá và quản lý các rủi ro tiềm ẩn trong dự án.</a:t>
            </a:r>
          </a:p>
        </p:txBody>
      </p:sp>
      <p:sp>
        <p:nvSpPr>
          <p:cNvPr name="TextBox 9" id="9"/>
          <p:cNvSpPr txBox="true"/>
          <p:nvPr/>
        </p:nvSpPr>
        <p:spPr>
          <a:xfrm rot="0">
            <a:off x="662832" y="6523989"/>
            <a:ext cx="14690074"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Quản lý tài nguyên: Đảm bảo nguồn lực được sử dụng hiệu quả và theo kế hoạch.</a:t>
            </a:r>
          </a:p>
        </p:txBody>
      </p:sp>
      <p:sp>
        <p:nvSpPr>
          <p:cNvPr name="TextBox 10" id="10"/>
          <p:cNvSpPr txBox="true"/>
          <p:nvPr/>
        </p:nvSpPr>
        <p:spPr>
          <a:xfrm rot="0">
            <a:off x="662832" y="7259954"/>
            <a:ext cx="14690074"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Theo dõi và đánh giá tiến độ: Theo dõi tiến độ và điều chỉnh kế hoạch khi cần thiết.</a:t>
            </a:r>
          </a:p>
        </p:txBody>
      </p:sp>
      <p:sp>
        <p:nvSpPr>
          <p:cNvPr name="TextBox 11" id="11"/>
          <p:cNvSpPr txBox="true"/>
          <p:nvPr/>
        </p:nvSpPr>
        <p:spPr>
          <a:xfrm rot="0">
            <a:off x="662832" y="8034019"/>
            <a:ext cx="14690074" cy="440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Quản lý thay đổi: Quản lý và kiểm soát các yêu cầu thay đổi trong quá trình dự án</a:t>
            </a:r>
          </a:p>
        </p:txBody>
      </p:sp>
      <p:sp>
        <p:nvSpPr>
          <p:cNvPr name="TextBox 12" id="12"/>
          <p:cNvSpPr txBox="true"/>
          <p:nvPr/>
        </p:nvSpPr>
        <p:spPr>
          <a:xfrm rot="0">
            <a:off x="662832" y="8769984"/>
            <a:ext cx="14690074" cy="13550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Đảm Bảo Chất Lượng: Thiết lập quy trình và tiêu chuẩn để đảm bảo chất lượng của sản phẩm cuối cùng. Thực hiện kiểm thử và đánh giá chất lượng thường xuyên trong suốt quá trình dự án.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28700"/>
            <a:ext cx="13438209" cy="1371600"/>
          </a:xfrm>
          <a:prstGeom prst="rect">
            <a:avLst/>
          </a:prstGeom>
        </p:spPr>
        <p:txBody>
          <a:bodyPr anchor="t" rtlCol="false" tIns="0" lIns="0" bIns="0" rIns="0">
            <a:spAutoFit/>
          </a:bodyPr>
          <a:lstStyle/>
          <a:p>
            <a:pPr>
              <a:lnSpc>
                <a:spcPts val="10800"/>
              </a:lnSpc>
            </a:pPr>
            <a:r>
              <a:rPr lang="en-US" sz="9000">
                <a:solidFill>
                  <a:srgbClr val="000000"/>
                </a:solidFill>
                <a:latin typeface="Muli Semi-Bold"/>
              </a:rPr>
              <a:t>Quá trình quản lý dự án</a:t>
            </a:r>
          </a:p>
        </p:txBody>
      </p:sp>
      <p:grpSp>
        <p:nvGrpSpPr>
          <p:cNvPr name="Group 3" id="3"/>
          <p:cNvGrpSpPr/>
          <p:nvPr/>
        </p:nvGrpSpPr>
        <p:grpSpPr>
          <a:xfrm rot="0">
            <a:off x="1028700" y="4260457"/>
            <a:ext cx="5147618" cy="6026543"/>
            <a:chOff x="0" y="0"/>
            <a:chExt cx="6863491" cy="8035390"/>
          </a:xfrm>
        </p:grpSpPr>
        <p:sp>
          <p:nvSpPr>
            <p:cNvPr name="AutoShape 4" id="4"/>
            <p:cNvSpPr/>
            <p:nvPr/>
          </p:nvSpPr>
          <p:spPr>
            <a:xfrm rot="0">
              <a:off x="0" y="0"/>
              <a:ext cx="6863491" cy="8035390"/>
            </a:xfrm>
            <a:prstGeom prst="rect">
              <a:avLst/>
            </a:prstGeom>
            <a:solidFill>
              <a:srgbClr val="365236"/>
            </a:solidFill>
          </p:spPr>
        </p:sp>
        <p:sp>
          <p:nvSpPr>
            <p:cNvPr name="TextBox 5" id="5"/>
            <p:cNvSpPr txBox="true"/>
            <p:nvPr/>
          </p:nvSpPr>
          <p:spPr>
            <a:xfrm rot="0">
              <a:off x="807463" y="2404637"/>
              <a:ext cx="5248566" cy="558800"/>
            </a:xfrm>
            <a:prstGeom prst="rect">
              <a:avLst/>
            </a:prstGeom>
          </p:spPr>
          <p:txBody>
            <a:bodyPr anchor="t" rtlCol="false" tIns="0" lIns="0" bIns="0" rIns="0">
              <a:spAutoFit/>
            </a:bodyPr>
            <a:lstStyle/>
            <a:p>
              <a:pPr marL="0" indent="0" lvl="0">
                <a:lnSpc>
                  <a:spcPts val="3359"/>
                </a:lnSpc>
                <a:spcBef>
                  <a:spcPct val="0"/>
                </a:spcBef>
              </a:pPr>
              <a:r>
                <a:rPr lang="en-US" sz="2799">
                  <a:solidFill>
                    <a:srgbClr val="FFFFFF"/>
                  </a:solidFill>
                  <a:latin typeface="Muli Bold"/>
                </a:rPr>
                <a:t>Ba vai trò</a:t>
              </a:r>
            </a:p>
          </p:txBody>
        </p:sp>
        <p:sp>
          <p:nvSpPr>
            <p:cNvPr name="TextBox 6" id="6"/>
            <p:cNvSpPr txBox="true"/>
            <p:nvPr/>
          </p:nvSpPr>
          <p:spPr>
            <a:xfrm rot="0">
              <a:off x="807463" y="3511716"/>
              <a:ext cx="5248566" cy="2329392"/>
            </a:xfrm>
            <a:prstGeom prst="rect">
              <a:avLst/>
            </a:prstGeom>
          </p:spPr>
          <p:txBody>
            <a:bodyPr anchor="t" rtlCol="false" tIns="0" lIns="0" bIns="0" rIns="0">
              <a:spAutoFit/>
            </a:bodyPr>
            <a:lstStyle/>
            <a:p>
              <a:pPr>
                <a:lnSpc>
                  <a:spcPts val="2800"/>
                </a:lnSpc>
              </a:pPr>
              <a:r>
                <a:rPr lang="en-US" sz="2000">
                  <a:solidFill>
                    <a:srgbClr val="FFFFFF"/>
                  </a:solidFill>
                  <a:latin typeface="Muli"/>
                </a:rPr>
                <a:t>Product Owner (Khách hàng/ Chủ sản phẩm</a:t>
              </a:r>
            </a:p>
            <a:p>
              <a:pPr>
                <a:lnSpc>
                  <a:spcPts val="2800"/>
                </a:lnSpc>
              </a:pPr>
              <a:r>
                <a:rPr lang="en-US" sz="2000">
                  <a:solidFill>
                    <a:srgbClr val="FFFFFF"/>
                  </a:solidFill>
                  <a:latin typeface="Muli"/>
                </a:rPr>
                <a:t>Scrum Master</a:t>
              </a:r>
            </a:p>
            <a:p>
              <a:pPr marL="0" indent="0" lvl="0">
                <a:lnSpc>
                  <a:spcPts val="2800"/>
                </a:lnSpc>
                <a:spcBef>
                  <a:spcPct val="0"/>
                </a:spcBef>
              </a:pPr>
              <a:r>
                <a:rPr lang="en-US" sz="2000">
                  <a:solidFill>
                    <a:srgbClr val="FFFFFF"/>
                  </a:solidFill>
                  <a:latin typeface="Muli"/>
                </a:rPr>
                <a:t>Development Team( Nhóm phát triển)</a:t>
              </a:r>
            </a:p>
          </p:txBody>
        </p:sp>
        <p:sp>
          <p:nvSpPr>
            <p:cNvPr name="TextBox 7" id="7"/>
            <p:cNvSpPr txBox="true"/>
            <p:nvPr/>
          </p:nvSpPr>
          <p:spPr>
            <a:xfrm rot="0">
              <a:off x="807463" y="1177390"/>
              <a:ext cx="5248566" cy="850856"/>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FFFFFF"/>
                  </a:solidFill>
                  <a:latin typeface="Muli"/>
                </a:rPr>
                <a:t>01</a:t>
              </a:r>
            </a:p>
          </p:txBody>
        </p:sp>
      </p:grpSp>
      <p:grpSp>
        <p:nvGrpSpPr>
          <p:cNvPr name="Group 8" id="8"/>
          <p:cNvGrpSpPr/>
          <p:nvPr/>
        </p:nvGrpSpPr>
        <p:grpSpPr>
          <a:xfrm rot="0">
            <a:off x="6570191" y="4260457"/>
            <a:ext cx="5147618" cy="6674593"/>
            <a:chOff x="0" y="0"/>
            <a:chExt cx="6863491" cy="8899457"/>
          </a:xfrm>
        </p:grpSpPr>
        <p:sp>
          <p:nvSpPr>
            <p:cNvPr name="AutoShape 9" id="9"/>
            <p:cNvSpPr/>
            <p:nvPr/>
          </p:nvSpPr>
          <p:spPr>
            <a:xfrm rot="0">
              <a:off x="0" y="0"/>
              <a:ext cx="6863491" cy="8899457"/>
            </a:xfrm>
            <a:prstGeom prst="rect">
              <a:avLst/>
            </a:prstGeom>
            <a:solidFill>
              <a:srgbClr val="7C987C"/>
            </a:solidFill>
          </p:spPr>
        </p:sp>
        <p:sp>
          <p:nvSpPr>
            <p:cNvPr name="TextBox 10" id="10"/>
            <p:cNvSpPr txBox="true"/>
            <p:nvPr/>
          </p:nvSpPr>
          <p:spPr>
            <a:xfrm rot="0">
              <a:off x="807463" y="2404637"/>
              <a:ext cx="5248566" cy="558800"/>
            </a:xfrm>
            <a:prstGeom prst="rect">
              <a:avLst/>
            </a:prstGeom>
          </p:spPr>
          <p:txBody>
            <a:bodyPr anchor="t" rtlCol="false" tIns="0" lIns="0" bIns="0" rIns="0">
              <a:spAutoFit/>
            </a:bodyPr>
            <a:lstStyle/>
            <a:p>
              <a:pPr marL="0" indent="0" lvl="0">
                <a:lnSpc>
                  <a:spcPts val="3359"/>
                </a:lnSpc>
                <a:spcBef>
                  <a:spcPct val="0"/>
                </a:spcBef>
              </a:pPr>
              <a:r>
                <a:rPr lang="en-US" sz="2799">
                  <a:solidFill>
                    <a:srgbClr val="FFFFFF"/>
                  </a:solidFill>
                  <a:latin typeface="Muli Semi-Bold"/>
                </a:rPr>
                <a:t>Bốn cuộc họp</a:t>
              </a:r>
            </a:p>
          </p:txBody>
        </p:sp>
        <p:sp>
          <p:nvSpPr>
            <p:cNvPr name="TextBox 11" id="11"/>
            <p:cNvSpPr txBox="true"/>
            <p:nvPr/>
          </p:nvSpPr>
          <p:spPr>
            <a:xfrm rot="0">
              <a:off x="807463" y="1177390"/>
              <a:ext cx="5248566" cy="850856"/>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FFFFFF"/>
                  </a:solidFill>
                  <a:latin typeface="Muli"/>
                </a:rPr>
                <a:t>02</a:t>
              </a:r>
            </a:p>
          </p:txBody>
        </p:sp>
        <p:sp>
          <p:nvSpPr>
            <p:cNvPr name="TextBox 12" id="12"/>
            <p:cNvSpPr txBox="true"/>
            <p:nvPr/>
          </p:nvSpPr>
          <p:spPr>
            <a:xfrm rot="0">
              <a:off x="807463" y="3394599"/>
              <a:ext cx="5248566" cy="3269192"/>
            </a:xfrm>
            <a:prstGeom prst="rect">
              <a:avLst/>
            </a:prstGeom>
          </p:spPr>
          <p:txBody>
            <a:bodyPr anchor="t" rtlCol="false" tIns="0" lIns="0" bIns="0" rIns="0">
              <a:spAutoFit/>
            </a:bodyPr>
            <a:lstStyle/>
            <a:p>
              <a:pPr>
                <a:lnSpc>
                  <a:spcPts val="2800"/>
                </a:lnSpc>
              </a:pPr>
              <a:r>
                <a:rPr lang="en-US" sz="2000">
                  <a:solidFill>
                    <a:srgbClr val="FFFFFF"/>
                  </a:solidFill>
                  <a:latin typeface="Muli"/>
                </a:rPr>
                <a:t>Sprint Planning (Họp kế hoạch Sprint)</a:t>
              </a:r>
            </a:p>
            <a:p>
              <a:pPr>
                <a:lnSpc>
                  <a:spcPts val="2800"/>
                </a:lnSpc>
              </a:pPr>
              <a:r>
                <a:rPr lang="en-US" sz="2000">
                  <a:solidFill>
                    <a:srgbClr val="FFFFFF"/>
                  </a:solidFill>
                  <a:latin typeface="Muli"/>
                </a:rPr>
                <a:t>Daily Scrum (Họp scrum hằng ngày)</a:t>
              </a:r>
            </a:p>
            <a:p>
              <a:pPr>
                <a:lnSpc>
                  <a:spcPts val="2800"/>
                </a:lnSpc>
              </a:pPr>
              <a:r>
                <a:rPr lang="en-US" sz="2000">
                  <a:solidFill>
                    <a:srgbClr val="FFFFFF"/>
                  </a:solidFill>
                  <a:latin typeface="Muli"/>
                </a:rPr>
                <a:t>Sprint Review( Họp sơ kết Sprint)</a:t>
              </a:r>
            </a:p>
            <a:p>
              <a:pPr marL="0" indent="0" lvl="0">
                <a:lnSpc>
                  <a:spcPts val="2800"/>
                </a:lnSpc>
                <a:spcBef>
                  <a:spcPct val="0"/>
                </a:spcBef>
              </a:pPr>
              <a:r>
                <a:rPr lang="en-US" sz="2000">
                  <a:solidFill>
                    <a:srgbClr val="FFFFFF"/>
                  </a:solidFill>
                  <a:latin typeface="Muli"/>
                </a:rPr>
                <a:t>Sprint Retrospective( Họp cải tiến Sprint)</a:t>
              </a:r>
            </a:p>
          </p:txBody>
        </p:sp>
      </p:grpSp>
      <p:sp>
        <p:nvSpPr>
          <p:cNvPr name="AutoShape 13" id="13"/>
          <p:cNvSpPr/>
          <p:nvPr/>
        </p:nvSpPr>
        <p:spPr>
          <a:xfrm rot="0">
            <a:off x="12111682" y="4260457"/>
            <a:ext cx="5147618" cy="6980853"/>
          </a:xfrm>
          <a:prstGeom prst="rect">
            <a:avLst/>
          </a:prstGeom>
          <a:solidFill>
            <a:srgbClr val="D6EAD6"/>
          </a:solidFill>
        </p:spPr>
      </p:sp>
      <p:sp>
        <p:nvSpPr>
          <p:cNvPr name="TextBox 14" id="14"/>
          <p:cNvSpPr txBox="true"/>
          <p:nvPr/>
        </p:nvSpPr>
        <p:spPr>
          <a:xfrm rot="0">
            <a:off x="12717278" y="5915908"/>
            <a:ext cx="3936425" cy="419100"/>
          </a:xfrm>
          <a:prstGeom prst="rect">
            <a:avLst/>
          </a:prstGeom>
        </p:spPr>
        <p:txBody>
          <a:bodyPr anchor="t" rtlCol="false" tIns="0" lIns="0" bIns="0" rIns="0">
            <a:spAutoFit/>
          </a:bodyPr>
          <a:lstStyle/>
          <a:p>
            <a:pPr marL="0" indent="0" lvl="0">
              <a:lnSpc>
                <a:spcPts val="3359"/>
              </a:lnSpc>
              <a:spcBef>
                <a:spcPct val="0"/>
              </a:spcBef>
            </a:pPr>
            <a:r>
              <a:rPr lang="en-US" sz="2799">
                <a:solidFill>
                  <a:srgbClr val="000000"/>
                </a:solidFill>
                <a:latin typeface="Muli Bold"/>
              </a:rPr>
              <a:t>Các Công Cụ</a:t>
            </a:r>
          </a:p>
        </p:txBody>
      </p:sp>
      <p:sp>
        <p:nvSpPr>
          <p:cNvPr name="TextBox 15" id="15"/>
          <p:cNvSpPr txBox="true"/>
          <p:nvPr/>
        </p:nvSpPr>
        <p:spPr>
          <a:xfrm rot="0">
            <a:off x="12717278" y="5024637"/>
            <a:ext cx="3936425" cy="638142"/>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000000"/>
                </a:solidFill>
                <a:latin typeface="Muli"/>
              </a:rPr>
              <a:t>03</a:t>
            </a:r>
          </a:p>
        </p:txBody>
      </p:sp>
      <p:sp>
        <p:nvSpPr>
          <p:cNvPr name="TextBox 16" id="16"/>
          <p:cNvSpPr txBox="true"/>
          <p:nvPr/>
        </p:nvSpPr>
        <p:spPr>
          <a:xfrm rot="0">
            <a:off x="12717278" y="6760219"/>
            <a:ext cx="3936425" cy="1054100"/>
          </a:xfrm>
          <a:prstGeom prst="rect">
            <a:avLst/>
          </a:prstGeom>
        </p:spPr>
        <p:txBody>
          <a:bodyPr anchor="t" rtlCol="false" tIns="0" lIns="0" bIns="0" rIns="0">
            <a:spAutoFit/>
          </a:bodyPr>
          <a:lstStyle/>
          <a:p>
            <a:pPr>
              <a:lnSpc>
                <a:spcPts val="2800"/>
              </a:lnSpc>
            </a:pPr>
            <a:r>
              <a:rPr lang="en-US" sz="2000">
                <a:solidFill>
                  <a:srgbClr val="000000"/>
                </a:solidFill>
                <a:latin typeface="Muli"/>
              </a:rPr>
              <a:t>Product Backlog </a:t>
            </a:r>
          </a:p>
          <a:p>
            <a:pPr>
              <a:lnSpc>
                <a:spcPts val="2800"/>
              </a:lnSpc>
            </a:pPr>
            <a:r>
              <a:rPr lang="en-US" sz="2000">
                <a:solidFill>
                  <a:srgbClr val="000000"/>
                </a:solidFill>
                <a:latin typeface="Muli"/>
              </a:rPr>
              <a:t>Sprint Backlog</a:t>
            </a:r>
          </a:p>
          <a:p>
            <a:pPr marL="0" indent="0" lvl="0">
              <a:lnSpc>
                <a:spcPts val="2800"/>
              </a:lnSpc>
              <a:spcBef>
                <a:spcPct val="0"/>
              </a:spcBef>
            </a:pPr>
            <a:r>
              <a:rPr lang="en-US" sz="2000">
                <a:solidFill>
                  <a:srgbClr val="000000"/>
                </a:solidFill>
                <a:latin typeface="Muli"/>
              </a:rPr>
              <a:t>Burndown Chart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7C987C"/>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698362" cy="1371600"/>
          </a:xfrm>
          <a:prstGeom prst="rect">
            <a:avLst/>
          </a:prstGeom>
        </p:spPr>
        <p:txBody>
          <a:bodyPr anchor="t" rtlCol="false" tIns="0" lIns="0" bIns="0" rIns="0">
            <a:spAutoFit/>
          </a:bodyPr>
          <a:lstStyle/>
          <a:p>
            <a:pPr>
              <a:lnSpc>
                <a:spcPts val="10800"/>
              </a:lnSpc>
            </a:pPr>
            <a:r>
              <a:rPr lang="en-US" sz="9000">
                <a:solidFill>
                  <a:srgbClr val="FFFFFF"/>
                </a:solidFill>
                <a:latin typeface="Muli Semi-Bold"/>
              </a:rPr>
              <a:t>Quá trình quản lý dự án</a:t>
            </a:r>
          </a:p>
        </p:txBody>
      </p:sp>
      <p:sp>
        <p:nvSpPr>
          <p:cNvPr name="TextBox 3" id="3"/>
          <p:cNvSpPr txBox="true"/>
          <p:nvPr/>
        </p:nvSpPr>
        <p:spPr>
          <a:xfrm rot="0">
            <a:off x="662832" y="2893060"/>
            <a:ext cx="10902390" cy="440690"/>
          </a:xfrm>
          <a:prstGeom prst="rect">
            <a:avLst/>
          </a:prstGeom>
        </p:spPr>
        <p:txBody>
          <a:bodyPr anchor="t" rtlCol="false" tIns="0" lIns="0" bIns="0" rIns="0">
            <a:spAutoFit/>
          </a:bodyPr>
          <a:lstStyle/>
          <a:p>
            <a:pPr>
              <a:lnSpc>
                <a:spcPts val="3640"/>
              </a:lnSpc>
            </a:pPr>
            <a:r>
              <a:rPr lang="en-US" sz="2800">
                <a:solidFill>
                  <a:srgbClr val="000000"/>
                </a:solidFill>
                <a:latin typeface="Muli"/>
              </a:rPr>
              <a:t>2. Bốn cuộc họp </a:t>
            </a:r>
          </a:p>
        </p:txBody>
      </p:sp>
      <p:sp>
        <p:nvSpPr>
          <p:cNvPr name="TextBox 4" id="4"/>
          <p:cNvSpPr txBox="true"/>
          <p:nvPr/>
        </p:nvSpPr>
        <p:spPr>
          <a:xfrm rot="0">
            <a:off x="662832" y="3829050"/>
            <a:ext cx="16857983" cy="69176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Sprint Planning</a:t>
            </a:r>
          </a:p>
          <a:p>
            <a:pPr>
              <a:lnSpc>
                <a:spcPts val="3640"/>
              </a:lnSpc>
            </a:pPr>
            <a:r>
              <a:rPr lang="en-US" sz="2800">
                <a:solidFill>
                  <a:srgbClr val="000000"/>
                </a:solidFill>
                <a:latin typeface="Muli"/>
              </a:rPr>
              <a:t>         Mục Tiêu: Xác định và lập kế hoạch cho các công việc cần thực hiện trong một Sprint.</a:t>
            </a:r>
          </a:p>
          <a:p>
            <a:pPr>
              <a:lnSpc>
                <a:spcPts val="3640"/>
              </a:lnSpc>
            </a:pPr>
            <a:r>
              <a:rPr lang="en-US" sz="2800">
                <a:solidFill>
                  <a:srgbClr val="000000"/>
                </a:solidFill>
                <a:latin typeface="Muli"/>
              </a:rPr>
              <a:t>         </a:t>
            </a:r>
            <a:r>
              <a:rPr lang="en-US" sz="2800">
                <a:solidFill>
                  <a:srgbClr val="000000"/>
                </a:solidFill>
                <a:latin typeface="Muli"/>
              </a:rPr>
              <a:t>Công Việc:</a:t>
            </a:r>
          </a:p>
          <a:p>
            <a:pPr>
              <a:lnSpc>
                <a:spcPts val="3640"/>
              </a:lnSpc>
            </a:pPr>
            <a:r>
              <a:rPr lang="en-US" sz="2800">
                <a:solidFill>
                  <a:srgbClr val="000000"/>
                </a:solidFill>
                <a:latin typeface="Muli"/>
              </a:rPr>
              <a:t>              </a:t>
            </a:r>
            <a:r>
              <a:rPr lang="en-US" sz="2800">
                <a:solidFill>
                  <a:srgbClr val="000000"/>
                </a:solidFill>
                <a:latin typeface="Muli"/>
              </a:rPr>
              <a:t>Xem xét Product Backlog và chọn các công việc cụ thể để thực hiện trong Sprint.</a:t>
            </a:r>
          </a:p>
          <a:p>
            <a:pPr>
              <a:lnSpc>
                <a:spcPts val="3640"/>
              </a:lnSpc>
            </a:pPr>
            <a:r>
              <a:rPr lang="en-US" sz="2800">
                <a:solidFill>
                  <a:srgbClr val="000000"/>
                </a:solidFill>
                <a:latin typeface="Muli"/>
              </a:rPr>
              <a:t>              </a:t>
            </a:r>
            <a:r>
              <a:rPr lang="en-US" sz="2800">
                <a:solidFill>
                  <a:srgbClr val="000000"/>
                </a:solidFill>
                <a:latin typeface="Muli"/>
              </a:rPr>
              <a:t>Phân chia các User Story thành các công việc cụ thể và ước lượng thời gian để hoàn thành.</a:t>
            </a:r>
          </a:p>
          <a:p>
            <a:pPr marL="604523" indent="-302261" lvl="1">
              <a:lnSpc>
                <a:spcPts val="3640"/>
              </a:lnSpc>
              <a:buFont typeface="Arial"/>
              <a:buChar char="•"/>
            </a:pPr>
            <a:r>
              <a:rPr lang="en-US" sz="2800">
                <a:solidFill>
                  <a:srgbClr val="000000"/>
                </a:solidFill>
                <a:latin typeface="Muli"/>
              </a:rPr>
              <a:t>Daily Scrum (Họp scrum hằng ngày):</a:t>
            </a:r>
          </a:p>
          <a:p>
            <a:pPr>
              <a:lnSpc>
                <a:spcPts val="3640"/>
              </a:lnSpc>
            </a:pPr>
            <a:r>
              <a:rPr lang="en-US" sz="2800">
                <a:solidFill>
                  <a:srgbClr val="000000"/>
                </a:solidFill>
                <a:latin typeface="Muli"/>
              </a:rPr>
              <a:t>         </a:t>
            </a:r>
            <a:r>
              <a:rPr lang="en-US" sz="2800">
                <a:solidFill>
                  <a:srgbClr val="000000"/>
                </a:solidFill>
                <a:latin typeface="Muli"/>
              </a:rPr>
              <a:t>Mục Tiêu: Cập nhật tiến độ công việc và đồng bộ hóa thông tin giữa các thành viên trong nhóm.</a:t>
            </a:r>
          </a:p>
          <a:p>
            <a:pPr>
              <a:lnSpc>
                <a:spcPts val="3640"/>
              </a:lnSpc>
            </a:pPr>
            <a:r>
              <a:rPr lang="en-US" sz="2800">
                <a:solidFill>
                  <a:srgbClr val="000000"/>
                </a:solidFill>
                <a:latin typeface="Muli"/>
              </a:rPr>
              <a:t>         Công Việc:</a:t>
            </a:r>
          </a:p>
          <a:p>
            <a:pPr>
              <a:lnSpc>
                <a:spcPts val="3640"/>
              </a:lnSpc>
            </a:pPr>
            <a:r>
              <a:rPr lang="en-US" sz="2800">
                <a:solidFill>
                  <a:srgbClr val="000000"/>
                </a:solidFill>
                <a:latin typeface="Muli"/>
              </a:rPr>
              <a:t>                Mỗi thành viên báo cáo tiến độ công việc của họ, những gì họ đã hoàn thành, những gì đang làm, và những khó khăn gặp phải.</a:t>
            </a:r>
          </a:p>
          <a:p>
            <a:pPr>
              <a:lnSpc>
                <a:spcPts val="3640"/>
              </a:lnSpc>
            </a:pPr>
            <a:r>
              <a:rPr lang="en-US" sz="2800">
                <a:solidFill>
                  <a:srgbClr val="000000"/>
                </a:solidFill>
                <a:latin typeface="Muli"/>
              </a:rPr>
              <a:t>               Các vấn đề và trở ngại được đưa ra và giải quyết trong phạm vi nhóm.</a:t>
            </a:r>
          </a:p>
          <a:p>
            <a:pPr>
              <a:lnSpc>
                <a:spcPts val="3900"/>
              </a:lnSpc>
            </a:pPr>
            <a:r>
              <a:rPr lang="en-US" sz="3000">
                <a:solidFill>
                  <a:srgbClr val="000000"/>
                </a:solidFill>
                <a:latin typeface="Muli"/>
              </a:rPr>
              <a:t>               Điều chỉnh kế hoạch và phân công lại công việc nếu cần thiết để đảm bảo tiến độ được duy trì.</a:t>
            </a:r>
          </a:p>
          <a:p>
            <a:pPr>
              <a:lnSpc>
                <a:spcPts val="3640"/>
              </a:lnSpc>
            </a:pPr>
          </a:p>
          <a:p>
            <a:pPr>
              <a:lnSpc>
                <a:spcPts val="364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7C987C"/>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3698362" cy="1371600"/>
          </a:xfrm>
          <a:prstGeom prst="rect">
            <a:avLst/>
          </a:prstGeom>
        </p:spPr>
        <p:txBody>
          <a:bodyPr anchor="t" rtlCol="false" tIns="0" lIns="0" bIns="0" rIns="0">
            <a:spAutoFit/>
          </a:bodyPr>
          <a:lstStyle/>
          <a:p>
            <a:pPr>
              <a:lnSpc>
                <a:spcPts val="10800"/>
              </a:lnSpc>
            </a:pPr>
            <a:r>
              <a:rPr lang="en-US" sz="9000">
                <a:solidFill>
                  <a:srgbClr val="FFFFFF"/>
                </a:solidFill>
                <a:latin typeface="Muli Semi-Bold"/>
              </a:rPr>
              <a:t>Quá trình quản lý dự án</a:t>
            </a:r>
          </a:p>
        </p:txBody>
      </p:sp>
      <p:sp>
        <p:nvSpPr>
          <p:cNvPr name="TextBox 3" id="3"/>
          <p:cNvSpPr txBox="true"/>
          <p:nvPr/>
        </p:nvSpPr>
        <p:spPr>
          <a:xfrm rot="0">
            <a:off x="662832" y="2705019"/>
            <a:ext cx="10902390" cy="440690"/>
          </a:xfrm>
          <a:prstGeom prst="rect">
            <a:avLst/>
          </a:prstGeom>
        </p:spPr>
        <p:txBody>
          <a:bodyPr anchor="t" rtlCol="false" tIns="0" lIns="0" bIns="0" rIns="0">
            <a:spAutoFit/>
          </a:bodyPr>
          <a:lstStyle/>
          <a:p>
            <a:pPr>
              <a:lnSpc>
                <a:spcPts val="3640"/>
              </a:lnSpc>
            </a:pPr>
            <a:r>
              <a:rPr lang="en-US" sz="2800">
                <a:solidFill>
                  <a:srgbClr val="000000"/>
                </a:solidFill>
                <a:latin typeface="Muli"/>
              </a:rPr>
              <a:t>2. Bốn cuộc họp </a:t>
            </a:r>
          </a:p>
        </p:txBody>
      </p:sp>
      <p:sp>
        <p:nvSpPr>
          <p:cNvPr name="TextBox 4" id="4"/>
          <p:cNvSpPr txBox="true"/>
          <p:nvPr/>
        </p:nvSpPr>
        <p:spPr>
          <a:xfrm rot="0">
            <a:off x="401317" y="3450509"/>
            <a:ext cx="17180339" cy="7793990"/>
          </a:xfrm>
          <a:prstGeom prst="rect">
            <a:avLst/>
          </a:prstGeom>
        </p:spPr>
        <p:txBody>
          <a:bodyPr anchor="t" rtlCol="false" tIns="0" lIns="0" bIns="0" rIns="0">
            <a:spAutoFit/>
          </a:bodyPr>
          <a:lstStyle/>
          <a:p>
            <a:pPr marL="604523" indent="-302261" lvl="1">
              <a:lnSpc>
                <a:spcPts val="3640"/>
              </a:lnSpc>
              <a:buFont typeface="Arial"/>
              <a:buChar char="•"/>
            </a:pPr>
            <a:r>
              <a:rPr lang="en-US" sz="2800">
                <a:solidFill>
                  <a:srgbClr val="000000"/>
                </a:solidFill>
                <a:latin typeface="Muli"/>
              </a:rPr>
              <a:t>Sprint Review (Họp sơ kết Sprint):</a:t>
            </a:r>
          </a:p>
          <a:p>
            <a:pPr>
              <a:lnSpc>
                <a:spcPts val="3640"/>
              </a:lnSpc>
            </a:pPr>
            <a:r>
              <a:rPr lang="en-US" sz="2800">
                <a:solidFill>
                  <a:srgbClr val="000000"/>
                </a:solidFill>
                <a:latin typeface="Muli"/>
              </a:rPr>
              <a:t>            </a:t>
            </a:r>
            <a:r>
              <a:rPr lang="en-US" sz="2800">
                <a:solidFill>
                  <a:srgbClr val="000000"/>
                </a:solidFill>
                <a:latin typeface="Muli"/>
              </a:rPr>
              <a:t>Mục Tiêu: Kiểm tra và đánh giá các sản phẩm và chức năng đã hoàn thành trong Sprint.</a:t>
            </a:r>
          </a:p>
          <a:p>
            <a:pPr>
              <a:lnSpc>
                <a:spcPts val="3640"/>
              </a:lnSpc>
            </a:pPr>
            <a:r>
              <a:rPr lang="en-US" sz="2800">
                <a:solidFill>
                  <a:srgbClr val="000000"/>
                </a:solidFill>
                <a:latin typeface="Muli"/>
              </a:rPr>
              <a:t>            </a:t>
            </a:r>
            <a:r>
              <a:rPr lang="en-US" sz="2800">
                <a:solidFill>
                  <a:srgbClr val="000000"/>
                </a:solidFill>
                <a:latin typeface="Muli"/>
              </a:rPr>
              <a:t>Công Việc:</a:t>
            </a:r>
          </a:p>
          <a:p>
            <a:pPr>
              <a:lnSpc>
                <a:spcPts val="3640"/>
              </a:lnSpc>
            </a:pPr>
            <a:r>
              <a:rPr lang="en-US" sz="2800">
                <a:solidFill>
                  <a:srgbClr val="000000"/>
                </a:solidFill>
                <a:latin typeface="Muli"/>
              </a:rPr>
              <a:t>                   </a:t>
            </a:r>
            <a:r>
              <a:rPr lang="en-US" sz="2800">
                <a:solidFill>
                  <a:srgbClr val="000000"/>
                </a:solidFill>
                <a:latin typeface="Muli"/>
              </a:rPr>
              <a:t>Trình bày và giới thiệu các chức năng và tính năng đã hoàn thành cho các bên liên quan.</a:t>
            </a:r>
          </a:p>
          <a:p>
            <a:pPr>
              <a:lnSpc>
                <a:spcPts val="3640"/>
              </a:lnSpc>
            </a:pPr>
            <a:r>
              <a:rPr lang="en-US" sz="2800">
                <a:solidFill>
                  <a:srgbClr val="000000"/>
                </a:solidFill>
                <a:latin typeface="Muli"/>
              </a:rPr>
              <a:t>                   </a:t>
            </a:r>
            <a:r>
              <a:rPr lang="en-US" sz="2800">
                <a:solidFill>
                  <a:srgbClr val="000000"/>
                </a:solidFill>
                <a:latin typeface="Muli"/>
              </a:rPr>
              <a:t>Thu thập phản hồi từ khách hàng và các bên liên quan.</a:t>
            </a:r>
          </a:p>
          <a:p>
            <a:pPr>
              <a:lnSpc>
                <a:spcPts val="3640"/>
              </a:lnSpc>
            </a:pPr>
            <a:r>
              <a:rPr lang="en-US" sz="2800">
                <a:solidFill>
                  <a:srgbClr val="000000"/>
                </a:solidFill>
                <a:latin typeface="Muli"/>
              </a:rPr>
              <a:t>                   </a:t>
            </a:r>
            <a:r>
              <a:rPr lang="en-US" sz="2800">
                <a:solidFill>
                  <a:srgbClr val="000000"/>
                </a:solidFill>
                <a:latin typeface="Muli"/>
              </a:rPr>
              <a:t>Xem xét và cập nhật Product Backlog dựa trên phản hồi và yêu cầu mới.</a:t>
            </a:r>
          </a:p>
          <a:p>
            <a:pPr marL="604523" indent="-302261" lvl="1">
              <a:lnSpc>
                <a:spcPts val="3640"/>
              </a:lnSpc>
              <a:buFont typeface="Arial"/>
              <a:buChar char="•"/>
            </a:pPr>
            <a:r>
              <a:rPr lang="en-US" sz="2800">
                <a:solidFill>
                  <a:srgbClr val="000000"/>
                </a:solidFill>
                <a:latin typeface="Muli"/>
              </a:rPr>
              <a:t>Sprint Retrospective (Họp cải tiến Sprint):</a:t>
            </a:r>
          </a:p>
          <a:p>
            <a:pPr>
              <a:lnSpc>
                <a:spcPts val="3640"/>
              </a:lnSpc>
            </a:pPr>
            <a:r>
              <a:rPr lang="en-US" sz="2800">
                <a:solidFill>
                  <a:srgbClr val="000000"/>
                </a:solidFill>
                <a:latin typeface="Muli"/>
              </a:rPr>
              <a:t>            </a:t>
            </a:r>
            <a:r>
              <a:rPr lang="en-US" sz="2800">
                <a:solidFill>
                  <a:srgbClr val="000000"/>
                </a:solidFill>
                <a:latin typeface="Muli"/>
              </a:rPr>
              <a:t>Mục Tiêu: Đánh giá và cải thiện quy trình làm việc của nhóm trong Sprint tiếp theo.</a:t>
            </a:r>
          </a:p>
          <a:p>
            <a:pPr>
              <a:lnSpc>
                <a:spcPts val="3640"/>
              </a:lnSpc>
            </a:pPr>
            <a:r>
              <a:rPr lang="en-US" sz="2800">
                <a:solidFill>
                  <a:srgbClr val="000000"/>
                </a:solidFill>
                <a:latin typeface="Muli"/>
              </a:rPr>
              <a:t>            Công Việc:</a:t>
            </a:r>
          </a:p>
          <a:p>
            <a:pPr>
              <a:lnSpc>
                <a:spcPts val="3640"/>
              </a:lnSpc>
            </a:pPr>
            <a:r>
              <a:rPr lang="en-US" sz="2800">
                <a:solidFill>
                  <a:srgbClr val="000000"/>
                </a:solidFill>
                <a:latin typeface="Muli"/>
              </a:rPr>
              <a:t>                 Xem xét các điểm mạnh và điểm yếu của quy trình làm việc, cũng như các vấn đề và cơ hội để cải thiện.</a:t>
            </a:r>
          </a:p>
          <a:p>
            <a:pPr>
              <a:lnSpc>
                <a:spcPts val="3640"/>
              </a:lnSpc>
            </a:pPr>
            <a:r>
              <a:rPr lang="en-US" sz="2800">
                <a:solidFill>
                  <a:srgbClr val="000000"/>
                </a:solidFill>
                <a:latin typeface="Muli"/>
              </a:rPr>
              <a:t>                 Phân tích các nguyên nhân của các vấn đề đã phát sinh và đề xuất các biện pháp cải tiến.</a:t>
            </a:r>
          </a:p>
          <a:p>
            <a:pPr>
              <a:lnSpc>
                <a:spcPts val="3640"/>
              </a:lnSpc>
            </a:pPr>
            <a:r>
              <a:rPr lang="en-US" sz="2800">
                <a:solidFill>
                  <a:srgbClr val="000000"/>
                </a:solidFill>
                <a:latin typeface="Muli"/>
              </a:rPr>
              <a:t>                 Xác định các hành động cụ thể và kế hoạch để áp dụng trong Sprint tiếp theo để cải thiện hiệu suất và chất lượng của nhóm.</a:t>
            </a:r>
          </a:p>
          <a:p>
            <a:pPr>
              <a:lnSpc>
                <a:spcPts val="3900"/>
              </a:lnSpc>
            </a:pPr>
          </a:p>
          <a:p>
            <a:pPr>
              <a:lnSpc>
                <a:spcPts val="3640"/>
              </a:lnSpc>
            </a:pPr>
          </a:p>
          <a:p>
            <a:pPr>
              <a:lnSpc>
                <a:spcPts val="36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DAGCNtMr0S0</dc:identifier>
  <dcterms:modified xsi:type="dcterms:W3CDTF">2011-08-01T06:04:30Z</dcterms:modified>
  <cp:revision>1</cp:revision>
  <dc:title>Báo cáo Môn Quản lý dự án Phần mềm</dc:title>
</cp:coreProperties>
</file>