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9.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Ex1.xml" ContentType="application/vnd.ms-office.chartex+xml"/>
  <Override PartName="/ppt/charts/style12.xml" ContentType="application/vnd.ms-office.chartstyle+xml"/>
  <Override PartName="/ppt/charts/colors12.xml" ContentType="application/vnd.ms-office.chartcolorstyle+xml"/>
  <Override PartName="/ppt/charts/chart12.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70" r:id="rId4"/>
    <p:sldId id="262" r:id="rId5"/>
    <p:sldId id="260" r:id="rId6"/>
    <p:sldId id="261" r:id="rId7"/>
    <p:sldId id="263" r:id="rId8"/>
    <p:sldId id="264" r:id="rId9"/>
    <p:sldId id="265" r:id="rId10"/>
    <p:sldId id="266" r:id="rId11"/>
    <p:sldId id="267" r:id="rId12"/>
    <p:sldId id="268" r:id="rId13"/>
    <p:sldId id="269" r:id="rId14"/>
    <p:sldId id="271" r:id="rId15"/>
    <p:sldId id="272" r:id="rId16"/>
    <p:sldId id="273" r:id="rId17"/>
    <p:sldId id="258" r:id="rId18"/>
  </p:sldIdLst>
  <p:sldSz cx="18288000" cy="10287000"/>
  <p:notesSz cx="6858000" cy="9144000"/>
  <p:embeddedFontLst>
    <p:embeddedFont>
      <p:font typeface="Cambria Math" panose="02040503050406030204" pitchFamily="18" charset="0"/>
      <p:regular r:id="rId20"/>
    </p:embeddedFont>
    <p:embeddedFont>
      <p:font typeface="Candara" panose="020E0502030303020204" pitchFamily="34" charset="0"/>
      <p:regular r:id="rId21"/>
      <p:bold r:id="rId22"/>
      <p:italic r:id="rId23"/>
      <p:boldItalic r:id="rId24"/>
    </p:embeddedFont>
    <p:embeddedFont>
      <p:font typeface="Lexend Deca"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0fOFV7fUictSV4tIlycUpP9M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380" y="5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customschemas.google.com/relationships/presentationmetadata" Target="meta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Pareto%20of%20Segment.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dmin\Downloads\CustomersVouchers1.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dmin\Downloads\CustomersVouchers.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dmin\Downloads\Bills%20by%20Customer%20Segment.csv"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ownloads\Customers%20by%20Gender.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ownloads\Avg_Sales_Per_Customer%20by%20CustomerGender.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ownloads\Customers%20by%20Provinces.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ownloads\Customers%20by%20Provinces.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Downloads\Bills%20per%20Channel%20and%20OrderFrom.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Downloads\Sales%20per%20Channel%20and%20OrderFrom.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Downloads\Sales%20per%20Month.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dmin\Downloads\Sales%20per%20Day.csv"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file:///C:\Users\Admin\Downloads\Customer%20segment.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Pareto</a:t>
            </a:r>
            <a:r>
              <a:rPr lang="en-US" baseline="0"/>
              <a:t> of Segment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'Pareto of Segment'!$B$1</c:f>
              <c:strCache>
                <c:ptCount val="1"/>
                <c:pt idx="0">
                  <c:v>Sum of Sales_Amount</c:v>
                </c:pt>
              </c:strCache>
            </c:strRef>
          </c:tx>
          <c:spPr>
            <a:solidFill>
              <a:schemeClr val="accent1"/>
            </a:solidFill>
            <a:ln>
              <a:noFill/>
            </a:ln>
            <a:effectLst/>
          </c:spPr>
          <c:invertIfNegative val="0"/>
          <c:cat>
            <c:strRef>
              <c:f>'Pareto of Segment'!$A$2:$A$6</c:f>
              <c:strCache>
                <c:ptCount val="5"/>
                <c:pt idx="0">
                  <c:v>New Customers</c:v>
                </c:pt>
                <c:pt idx="1">
                  <c:v>Hibernating customers</c:v>
                </c:pt>
                <c:pt idx="2">
                  <c:v>Lost customers</c:v>
                </c:pt>
                <c:pt idx="3">
                  <c:v>Promising</c:v>
                </c:pt>
                <c:pt idx="4">
                  <c:v>Cannot Lose Them</c:v>
                </c:pt>
              </c:strCache>
            </c:strRef>
          </c:cat>
          <c:val>
            <c:numRef>
              <c:f>'Pareto of Segment'!$B$2:$B$6</c:f>
              <c:numCache>
                <c:formatCode>General</c:formatCode>
                <c:ptCount val="5"/>
                <c:pt idx="0">
                  <c:v>231594010389</c:v>
                </c:pt>
                <c:pt idx="1">
                  <c:v>40255313391</c:v>
                </c:pt>
                <c:pt idx="2">
                  <c:v>33081363525</c:v>
                </c:pt>
                <c:pt idx="3">
                  <c:v>7865104683</c:v>
                </c:pt>
                <c:pt idx="4">
                  <c:v>6885602436</c:v>
                </c:pt>
              </c:numCache>
            </c:numRef>
          </c:val>
          <c:extLst>
            <c:ext xmlns:c16="http://schemas.microsoft.com/office/drawing/2014/chart" uri="{C3380CC4-5D6E-409C-BE32-E72D297353CC}">
              <c16:uniqueId val="{00000000-D331-426F-B22B-E8BDB5C4F2B6}"/>
            </c:ext>
          </c:extLst>
        </c:ser>
        <c:dLbls>
          <c:showLegendKey val="0"/>
          <c:showVal val="0"/>
          <c:showCatName val="0"/>
          <c:showSerName val="0"/>
          <c:showPercent val="0"/>
          <c:showBubbleSize val="0"/>
        </c:dLbls>
        <c:gapWidth val="75"/>
        <c:overlap val="100"/>
        <c:axId val="700796623"/>
        <c:axId val="700797583"/>
      </c:barChart>
      <c:lineChart>
        <c:grouping val="stacked"/>
        <c:varyColors val="0"/>
        <c:ser>
          <c:idx val="1"/>
          <c:order val="1"/>
          <c:tx>
            <c:strRef>
              <c:f>'Pareto of Segment'!$C$1</c:f>
              <c:strCache>
                <c:ptCount val="1"/>
                <c:pt idx="0">
                  <c:v>Sum of % Accum_Sales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'Pareto of Segment'!$A$2:$A$6</c:f>
              <c:strCache>
                <c:ptCount val="5"/>
                <c:pt idx="0">
                  <c:v>New Customers</c:v>
                </c:pt>
                <c:pt idx="1">
                  <c:v>Hibernating customers</c:v>
                </c:pt>
                <c:pt idx="2">
                  <c:v>Lost customers</c:v>
                </c:pt>
                <c:pt idx="3">
                  <c:v>Promising</c:v>
                </c:pt>
                <c:pt idx="4">
                  <c:v>Cannot Lose Them</c:v>
                </c:pt>
              </c:strCache>
            </c:strRef>
          </c:cat>
          <c:val>
            <c:numRef>
              <c:f>'Pareto of Segment'!$C$2:$C$6</c:f>
              <c:numCache>
                <c:formatCode>General</c:formatCode>
                <c:ptCount val="5"/>
                <c:pt idx="0">
                  <c:v>0.72445257818736897</c:v>
                </c:pt>
                <c:pt idx="1">
                  <c:v>0.85037580704318505</c:v>
                </c:pt>
                <c:pt idx="2">
                  <c:v>0.95385809941933597</c:v>
                </c:pt>
                <c:pt idx="3">
                  <c:v>0.97846104729239403</c:v>
                </c:pt>
                <c:pt idx="4">
                  <c:v>1</c:v>
                </c:pt>
              </c:numCache>
            </c:numRef>
          </c:val>
          <c:smooth val="0"/>
          <c:extLst>
            <c:ext xmlns:c16="http://schemas.microsoft.com/office/drawing/2014/chart" uri="{C3380CC4-5D6E-409C-BE32-E72D297353CC}">
              <c16:uniqueId val="{00000001-D331-426F-B22B-E8BDB5C4F2B6}"/>
            </c:ext>
          </c:extLst>
        </c:ser>
        <c:dLbls>
          <c:showLegendKey val="0"/>
          <c:showVal val="0"/>
          <c:showCatName val="0"/>
          <c:showSerName val="0"/>
          <c:showPercent val="0"/>
          <c:showBubbleSize val="0"/>
        </c:dLbls>
        <c:marker val="1"/>
        <c:smooth val="0"/>
        <c:axId val="694855135"/>
        <c:axId val="694854175"/>
      </c:lineChart>
      <c:catAx>
        <c:axId val="700796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0797583"/>
        <c:crosses val="autoZero"/>
        <c:auto val="1"/>
        <c:lblAlgn val="ctr"/>
        <c:lblOffset val="100"/>
        <c:noMultiLvlLbl val="0"/>
      </c:catAx>
      <c:valAx>
        <c:axId val="7007975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0796623"/>
        <c:crosses val="autoZero"/>
        <c:crossBetween val="between"/>
      </c:valAx>
      <c:valAx>
        <c:axId val="694854175"/>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855135"/>
        <c:crosses val="max"/>
        <c:crossBetween val="between"/>
      </c:valAx>
      <c:catAx>
        <c:axId val="694855135"/>
        <c:scaling>
          <c:orientation val="minMax"/>
        </c:scaling>
        <c:delete val="1"/>
        <c:axPos val="b"/>
        <c:numFmt formatCode="General" sourceLinked="1"/>
        <c:majorTickMark val="out"/>
        <c:minorTickMark val="none"/>
        <c:tickLblPos val="nextTo"/>
        <c:crossAx val="69485417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Customers by </a:t>
            </a:r>
            <a:r>
              <a:rPr lang="en-US" dirty="0" err="1"/>
              <a:t>VoucherStatus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CustomersVouchers1!$B$1</c:f>
              <c:strCache>
                <c:ptCount val="1"/>
                <c:pt idx="0">
                  <c:v>Customers</c:v>
                </c:pt>
              </c:strCache>
            </c:strRef>
          </c:tx>
          <c:dPt>
            <c:idx val="0"/>
            <c:bubble3D val="0"/>
            <c:explosion val="4"/>
            <c:spPr>
              <a:solidFill>
                <a:schemeClr val="accent1"/>
              </a:solidFill>
              <a:ln w="19050">
                <a:solidFill>
                  <a:schemeClr val="lt1"/>
                </a:solidFill>
              </a:ln>
              <a:effectLst/>
            </c:spPr>
            <c:extLst>
              <c:ext xmlns:c16="http://schemas.microsoft.com/office/drawing/2014/chart" uri="{C3380CC4-5D6E-409C-BE32-E72D297353CC}">
                <c16:uniqueId val="{00000001-B5A3-4268-AE3C-D4E3AD6BE8F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5A3-4268-AE3C-D4E3AD6BE8F0}"/>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CustomersVouchers1!$A$2:$A$3</c:f>
              <c:strCache>
                <c:ptCount val="2"/>
                <c:pt idx="0">
                  <c:v>No</c:v>
                </c:pt>
                <c:pt idx="1">
                  <c:v>Yes</c:v>
                </c:pt>
              </c:strCache>
            </c:strRef>
          </c:cat>
          <c:val>
            <c:numRef>
              <c:f>CustomersVouchers1!$B$2:$B$3</c:f>
              <c:numCache>
                <c:formatCode>General</c:formatCode>
                <c:ptCount val="2"/>
                <c:pt idx="0">
                  <c:v>952452</c:v>
                </c:pt>
                <c:pt idx="1">
                  <c:v>96123</c:v>
                </c:pt>
              </c:numCache>
            </c:numRef>
          </c:val>
          <c:extLst>
            <c:ext xmlns:c16="http://schemas.microsoft.com/office/drawing/2014/chart" uri="{C3380CC4-5D6E-409C-BE32-E72D297353CC}">
              <c16:uniqueId val="{00000004-B5A3-4268-AE3C-D4E3AD6BE8F0}"/>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Total Sales by </a:t>
            </a:r>
            <a:r>
              <a:rPr lang="en-US" dirty="0" err="1"/>
              <a:t>VoucherStatus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CustomersVouchers!$B$1</c:f>
              <c:strCache>
                <c:ptCount val="1"/>
                <c:pt idx="0">
                  <c:v>Total Sales</c:v>
                </c:pt>
              </c:strCache>
            </c:strRef>
          </c:tx>
          <c:spPr>
            <a:solidFill>
              <a:schemeClr val="accent1"/>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CustomersVouchers!$A$2:$A$3</c:f>
              <c:strCache>
                <c:ptCount val="2"/>
                <c:pt idx="0">
                  <c:v>No</c:v>
                </c:pt>
                <c:pt idx="1">
                  <c:v>Yes</c:v>
                </c:pt>
              </c:strCache>
            </c:strRef>
          </c:cat>
          <c:val>
            <c:numRef>
              <c:f>CustomersVouchers!$B$2:$B$3</c:f>
              <c:numCache>
                <c:formatCode>General</c:formatCode>
                <c:ptCount val="2"/>
                <c:pt idx="0">
                  <c:v>284033675192</c:v>
                </c:pt>
                <c:pt idx="1">
                  <c:v>35647719232</c:v>
                </c:pt>
              </c:numCache>
            </c:numRef>
          </c:val>
          <c:extLst>
            <c:ext xmlns:c16="http://schemas.microsoft.com/office/drawing/2014/chart" uri="{C3380CC4-5D6E-409C-BE32-E72D297353CC}">
              <c16:uniqueId val="{00000000-BE1E-4497-804E-26F138100294}"/>
            </c:ext>
          </c:extLst>
        </c:ser>
        <c:dLbls>
          <c:dLblPos val="outEnd"/>
          <c:showLegendKey val="0"/>
          <c:showVal val="1"/>
          <c:showCatName val="0"/>
          <c:showSerName val="0"/>
          <c:showPercent val="0"/>
          <c:showBubbleSize val="0"/>
        </c:dLbls>
        <c:gapWidth val="75"/>
        <c:overlap val="-25"/>
        <c:axId val="859604847"/>
        <c:axId val="859605807"/>
      </c:barChart>
      <c:catAx>
        <c:axId val="859604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9605807"/>
        <c:crosses val="autoZero"/>
        <c:auto val="1"/>
        <c:lblAlgn val="ctr"/>
        <c:lblOffset val="100"/>
        <c:noMultiLvlLbl val="0"/>
      </c:catAx>
      <c:valAx>
        <c:axId val="859605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96048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Bills by Customer Segment</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'Bills by Customer Segment'!$B$1</c:f>
              <c:strCache>
                <c:ptCount val="1"/>
                <c:pt idx="0">
                  <c:v>Count of BillID</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'Bills by Customer Segment'!$A$2:$A$6</c:f>
              <c:strCache>
                <c:ptCount val="5"/>
                <c:pt idx="0">
                  <c:v>New Customers</c:v>
                </c:pt>
                <c:pt idx="1">
                  <c:v>Hibernating customers</c:v>
                </c:pt>
                <c:pt idx="2">
                  <c:v>Lost customers</c:v>
                </c:pt>
                <c:pt idx="3">
                  <c:v>Promising</c:v>
                </c:pt>
                <c:pt idx="4">
                  <c:v>Cannot Lose Them</c:v>
                </c:pt>
              </c:strCache>
            </c:strRef>
          </c:cat>
          <c:val>
            <c:numRef>
              <c:f>'Bills by Customer Segment'!$B$2:$B$6</c:f>
              <c:numCache>
                <c:formatCode>General</c:formatCode>
                <c:ptCount val="5"/>
                <c:pt idx="0">
                  <c:v>703033</c:v>
                </c:pt>
                <c:pt idx="1">
                  <c:v>125161</c:v>
                </c:pt>
                <c:pt idx="2">
                  <c:v>101371</c:v>
                </c:pt>
                <c:pt idx="3">
                  <c:v>63933</c:v>
                </c:pt>
                <c:pt idx="4">
                  <c:v>55077</c:v>
                </c:pt>
              </c:numCache>
            </c:numRef>
          </c:val>
          <c:extLst>
            <c:ext xmlns:c16="http://schemas.microsoft.com/office/drawing/2014/chart" uri="{C3380CC4-5D6E-409C-BE32-E72D297353CC}">
              <c16:uniqueId val="{00000000-91A3-40CC-A3AD-D24F71816302}"/>
            </c:ext>
          </c:extLst>
        </c:ser>
        <c:dLbls>
          <c:dLblPos val="outEnd"/>
          <c:showLegendKey val="0"/>
          <c:showVal val="1"/>
          <c:showCatName val="0"/>
          <c:showSerName val="0"/>
          <c:showPercent val="0"/>
          <c:showBubbleSize val="0"/>
        </c:dLbls>
        <c:gapWidth val="75"/>
        <c:overlap val="-25"/>
        <c:axId val="1375323967"/>
        <c:axId val="1375328767"/>
      </c:barChart>
      <c:catAx>
        <c:axId val="13753239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375328767"/>
        <c:crosses val="autoZero"/>
        <c:auto val="1"/>
        <c:lblAlgn val="ctr"/>
        <c:lblOffset val="100"/>
        <c:noMultiLvlLbl val="0"/>
      </c:catAx>
      <c:valAx>
        <c:axId val="13753287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375323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Customers</a:t>
            </a:r>
            <a:r>
              <a:rPr lang="en-US" baseline="0" dirty="0"/>
              <a:t> by Gender</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'Customers by Gender'!$B$1</c:f>
              <c:strCache>
                <c:ptCount val="1"/>
                <c:pt idx="0">
                  <c:v>Count of CustomerID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'Customers by Gender'!$A$2:$A$4</c:f>
              <c:strCache>
                <c:ptCount val="3"/>
                <c:pt idx="0">
                  <c:v>Unknown</c:v>
                </c:pt>
                <c:pt idx="1">
                  <c:v>Male</c:v>
                </c:pt>
                <c:pt idx="2">
                  <c:v>Female</c:v>
                </c:pt>
              </c:strCache>
            </c:strRef>
          </c:cat>
          <c:val>
            <c:numRef>
              <c:f>'Customers by Gender'!$B$2:$B$4</c:f>
              <c:numCache>
                <c:formatCode>General</c:formatCode>
                <c:ptCount val="3"/>
                <c:pt idx="0">
                  <c:v>424209</c:v>
                </c:pt>
                <c:pt idx="1">
                  <c:v>104087</c:v>
                </c:pt>
                <c:pt idx="2">
                  <c:v>55346</c:v>
                </c:pt>
              </c:numCache>
            </c:numRef>
          </c:val>
          <c:extLst>
            <c:ext xmlns:c16="http://schemas.microsoft.com/office/drawing/2014/chart" uri="{C3380CC4-5D6E-409C-BE32-E72D297353CC}">
              <c16:uniqueId val="{00000000-8168-435F-82CF-2D0648BB82B6}"/>
            </c:ext>
          </c:extLst>
        </c:ser>
        <c:dLbls>
          <c:dLblPos val="inEnd"/>
          <c:showLegendKey val="0"/>
          <c:showVal val="1"/>
          <c:showCatName val="0"/>
          <c:showSerName val="0"/>
          <c:showPercent val="0"/>
          <c:showBubbleSize val="0"/>
        </c:dLbls>
        <c:gapWidth val="75"/>
        <c:overlap val="-25"/>
        <c:axId val="693077231"/>
        <c:axId val="693078671"/>
      </c:barChart>
      <c:catAx>
        <c:axId val="6930772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3078671"/>
        <c:crosses val="autoZero"/>
        <c:auto val="1"/>
        <c:lblAlgn val="ctr"/>
        <c:lblOffset val="100"/>
        <c:noMultiLvlLbl val="0"/>
      </c:catAx>
      <c:valAx>
        <c:axId val="69307867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30772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Avg_Sales_Per_Customers</a:t>
            </a:r>
            <a:r>
              <a:rPr lang="en-US" dirty="0"/>
              <a:t> by Gender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'Avg_Sales_Per_Customer by Custo'!$B$1</c:f>
              <c:strCache>
                <c:ptCount val="1"/>
                <c:pt idx="0">
                  <c:v>Avg_Sales_Per_Customer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'Avg_Sales_Per_Customer by Custo'!$A$2:$A$4</c:f>
              <c:strCache>
                <c:ptCount val="3"/>
                <c:pt idx="0">
                  <c:v>Male</c:v>
                </c:pt>
                <c:pt idx="1">
                  <c:v>Female</c:v>
                </c:pt>
                <c:pt idx="2">
                  <c:v>Unknown</c:v>
                </c:pt>
              </c:strCache>
            </c:strRef>
          </c:cat>
          <c:val>
            <c:numRef>
              <c:f>'Avg_Sales_Per_Customer by Custo'!$B$2:$B$4</c:f>
              <c:numCache>
                <c:formatCode>General</c:formatCode>
                <c:ptCount val="3"/>
                <c:pt idx="0">
                  <c:v>889767.43282062095</c:v>
                </c:pt>
                <c:pt idx="1">
                  <c:v>885661.36593430396</c:v>
                </c:pt>
                <c:pt idx="2">
                  <c:v>419723.197020808</c:v>
                </c:pt>
              </c:numCache>
            </c:numRef>
          </c:val>
          <c:extLst>
            <c:ext xmlns:c16="http://schemas.microsoft.com/office/drawing/2014/chart" uri="{C3380CC4-5D6E-409C-BE32-E72D297353CC}">
              <c16:uniqueId val="{00000000-83A0-4B77-B6B8-69E364151434}"/>
            </c:ext>
          </c:extLst>
        </c:ser>
        <c:dLbls>
          <c:dLblPos val="inEnd"/>
          <c:showLegendKey val="0"/>
          <c:showVal val="1"/>
          <c:showCatName val="0"/>
          <c:showSerName val="0"/>
          <c:showPercent val="0"/>
          <c:showBubbleSize val="0"/>
        </c:dLbls>
        <c:gapWidth val="75"/>
        <c:overlap val="-25"/>
        <c:axId val="400558783"/>
        <c:axId val="400557823"/>
      </c:barChart>
      <c:catAx>
        <c:axId val="4005587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557823"/>
        <c:crosses val="autoZero"/>
        <c:auto val="1"/>
        <c:lblAlgn val="ctr"/>
        <c:lblOffset val="100"/>
        <c:noMultiLvlLbl val="0"/>
      </c:catAx>
      <c:valAx>
        <c:axId val="40055782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5587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Customers</a:t>
            </a:r>
            <a:r>
              <a:rPr lang="en-US" baseline="0" dirty="0"/>
              <a:t> by Provinces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'Customers by Provinces'!$B$1</c:f>
              <c:strCache>
                <c:ptCount val="1"/>
                <c:pt idx="0">
                  <c:v>Count of CustomerID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'Customers by Provinces'!$A$2:$A$5</c:f>
              <c:strCache>
                <c:ptCount val="4"/>
                <c:pt idx="0">
                  <c:v>Hanoi</c:v>
                </c:pt>
                <c:pt idx="1">
                  <c:v>Ho Chi Minh City</c:v>
                </c:pt>
                <c:pt idx="2">
                  <c:v>Southern Provinces</c:v>
                </c:pt>
                <c:pt idx="3">
                  <c:v>Nothern Provinces</c:v>
                </c:pt>
              </c:strCache>
            </c:strRef>
          </c:cat>
          <c:val>
            <c:numRef>
              <c:f>'Customers by Provinces'!$B$2:$B$5</c:f>
              <c:numCache>
                <c:formatCode>General</c:formatCode>
                <c:ptCount val="4"/>
                <c:pt idx="0">
                  <c:v>174189</c:v>
                </c:pt>
                <c:pt idx="1">
                  <c:v>167449</c:v>
                </c:pt>
                <c:pt idx="2">
                  <c:v>143999</c:v>
                </c:pt>
                <c:pt idx="3">
                  <c:v>104453</c:v>
                </c:pt>
              </c:numCache>
            </c:numRef>
          </c:val>
          <c:extLst>
            <c:ext xmlns:c16="http://schemas.microsoft.com/office/drawing/2014/chart" uri="{C3380CC4-5D6E-409C-BE32-E72D297353CC}">
              <c16:uniqueId val="{00000000-C0AF-47E3-9AE9-295A1B037FCA}"/>
            </c:ext>
          </c:extLst>
        </c:ser>
        <c:dLbls>
          <c:dLblPos val="ctr"/>
          <c:showLegendKey val="0"/>
          <c:showVal val="1"/>
          <c:showCatName val="0"/>
          <c:showSerName val="0"/>
          <c:showPercent val="0"/>
          <c:showBubbleSize val="0"/>
        </c:dLbls>
        <c:gapWidth val="75"/>
        <c:overlap val="-25"/>
        <c:axId val="247843391"/>
        <c:axId val="247844351"/>
      </c:barChart>
      <c:catAx>
        <c:axId val="247843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7844351"/>
        <c:crosses val="autoZero"/>
        <c:auto val="1"/>
        <c:lblAlgn val="ctr"/>
        <c:lblOffset val="100"/>
        <c:noMultiLvlLbl val="0"/>
      </c:catAx>
      <c:valAx>
        <c:axId val="247844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78433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Sales Amount by Provinces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'Customers by Provinces'!$B$1</c:f>
              <c:strCache>
                <c:ptCount val="1"/>
                <c:pt idx="0">
                  <c:v>Sum of SalesAmount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'Customers by Provinces'!$A$2:$A$5</c:f>
              <c:strCache>
                <c:ptCount val="4"/>
                <c:pt idx="0">
                  <c:v>Hanoi</c:v>
                </c:pt>
                <c:pt idx="1">
                  <c:v>Ho Chi Minh City</c:v>
                </c:pt>
                <c:pt idx="2">
                  <c:v>Southern Provinces</c:v>
                </c:pt>
                <c:pt idx="3">
                  <c:v>Nothern Provinces</c:v>
                </c:pt>
              </c:strCache>
            </c:strRef>
          </c:cat>
          <c:val>
            <c:numRef>
              <c:f>'Customers by Provinces'!$B$2:$B$5</c:f>
              <c:numCache>
                <c:formatCode>General</c:formatCode>
                <c:ptCount val="4"/>
                <c:pt idx="0">
                  <c:v>104173215711</c:v>
                </c:pt>
                <c:pt idx="1">
                  <c:v>99646505266</c:v>
                </c:pt>
                <c:pt idx="2">
                  <c:v>72133485546</c:v>
                </c:pt>
                <c:pt idx="3">
                  <c:v>43728187901</c:v>
                </c:pt>
              </c:numCache>
            </c:numRef>
          </c:val>
          <c:extLst>
            <c:ext xmlns:c16="http://schemas.microsoft.com/office/drawing/2014/chart" uri="{C3380CC4-5D6E-409C-BE32-E72D297353CC}">
              <c16:uniqueId val="{00000000-F683-4481-9BF4-C32A26C46C2B}"/>
            </c:ext>
          </c:extLst>
        </c:ser>
        <c:dLbls>
          <c:dLblPos val="ctr"/>
          <c:showLegendKey val="0"/>
          <c:showVal val="1"/>
          <c:showCatName val="0"/>
          <c:showSerName val="0"/>
          <c:showPercent val="0"/>
          <c:showBubbleSize val="0"/>
        </c:dLbls>
        <c:gapWidth val="75"/>
        <c:overlap val="-25"/>
        <c:axId val="693078191"/>
        <c:axId val="694827823"/>
      </c:barChart>
      <c:lineChart>
        <c:grouping val="standard"/>
        <c:varyColors val="0"/>
        <c:ser>
          <c:idx val="1"/>
          <c:order val="1"/>
          <c:tx>
            <c:strRef>
              <c:f>'Customers by Provinces'!$C$1</c:f>
              <c:strCache>
                <c:ptCount val="1"/>
                <c:pt idx="0">
                  <c:v>Average of SalesAmount</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'Customers by Provinces'!$A$2:$A$5</c:f>
              <c:strCache>
                <c:ptCount val="4"/>
                <c:pt idx="0">
                  <c:v>Hanoi</c:v>
                </c:pt>
                <c:pt idx="1">
                  <c:v>Ho Chi Minh City</c:v>
                </c:pt>
                <c:pt idx="2">
                  <c:v>Southern Provinces</c:v>
                </c:pt>
                <c:pt idx="3">
                  <c:v>Nothern Provinces</c:v>
                </c:pt>
              </c:strCache>
            </c:strRef>
          </c:cat>
          <c:val>
            <c:numRef>
              <c:f>'Customers by Provinces'!$C$2:$C$5</c:f>
              <c:numCache>
                <c:formatCode>General</c:formatCode>
                <c:ptCount val="4"/>
                <c:pt idx="0">
                  <c:v>323821</c:v>
                </c:pt>
                <c:pt idx="1">
                  <c:v>327389.32</c:v>
                </c:pt>
                <c:pt idx="2">
                  <c:v>277990.33</c:v>
                </c:pt>
                <c:pt idx="3">
                  <c:v>268228.31</c:v>
                </c:pt>
              </c:numCache>
            </c:numRef>
          </c:val>
          <c:smooth val="0"/>
          <c:extLst>
            <c:ext xmlns:c16="http://schemas.microsoft.com/office/drawing/2014/chart" uri="{C3380CC4-5D6E-409C-BE32-E72D297353CC}">
              <c16:uniqueId val="{00000001-F683-4481-9BF4-C32A26C46C2B}"/>
            </c:ext>
          </c:extLst>
        </c:ser>
        <c:dLbls>
          <c:dLblPos val="ctr"/>
          <c:showLegendKey val="0"/>
          <c:showVal val="1"/>
          <c:showCatName val="0"/>
          <c:showSerName val="0"/>
          <c:showPercent val="0"/>
          <c:showBubbleSize val="0"/>
        </c:dLbls>
        <c:marker val="1"/>
        <c:smooth val="0"/>
        <c:axId val="694825903"/>
        <c:axId val="694825423"/>
      </c:lineChart>
      <c:catAx>
        <c:axId val="693078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827823"/>
        <c:crosses val="autoZero"/>
        <c:auto val="1"/>
        <c:lblAlgn val="ctr"/>
        <c:lblOffset val="100"/>
        <c:noMultiLvlLbl val="0"/>
      </c:catAx>
      <c:valAx>
        <c:axId val="6948278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3078191"/>
        <c:crosses val="autoZero"/>
        <c:crossBetween val="between"/>
      </c:valAx>
      <c:valAx>
        <c:axId val="694825423"/>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4825903"/>
        <c:crosses val="max"/>
        <c:crossBetween val="between"/>
      </c:valAx>
      <c:catAx>
        <c:axId val="694825903"/>
        <c:scaling>
          <c:orientation val="minMax"/>
        </c:scaling>
        <c:delete val="1"/>
        <c:axPos val="b"/>
        <c:numFmt formatCode="General" sourceLinked="1"/>
        <c:majorTickMark val="none"/>
        <c:minorTickMark val="none"/>
        <c:tickLblPos val="nextTo"/>
        <c:crossAx val="69482542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[Bills per Channel and OrderFrom.csv]Sheet1!PivotTable24</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Bills per Channel and </a:t>
            </a:r>
            <a:r>
              <a:rPr lang="en-US" dirty="0" err="1"/>
              <a:t>OrderFrom</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Sheet1!$B$3:$B$4</c:f>
              <c:strCache>
                <c:ptCount val="1"/>
                <c:pt idx="0">
                  <c:v>APP</c:v>
                </c:pt>
              </c:strCache>
            </c:strRef>
          </c:tx>
          <c:spPr>
            <a:solidFill>
              <a:schemeClr val="accent1"/>
            </a:solidFill>
            <a:ln>
              <a:noFill/>
            </a:ln>
            <a:effectLst/>
          </c:spPr>
          <c:invertIfNegative val="0"/>
          <c:cat>
            <c:strRef>
              <c:f>Sheet1!$A$5:$A$8</c:f>
              <c:strCache>
                <c:ptCount val="3"/>
                <c:pt idx="0">
                  <c:v>Delivery</c:v>
                </c:pt>
                <c:pt idx="1">
                  <c:v>Dine In</c:v>
                </c:pt>
                <c:pt idx="2">
                  <c:v>Take Away</c:v>
                </c:pt>
              </c:strCache>
            </c:strRef>
          </c:cat>
          <c:val>
            <c:numRef>
              <c:f>Sheet1!$B$5:$B$8</c:f>
              <c:numCache>
                <c:formatCode>General</c:formatCode>
                <c:ptCount val="3"/>
                <c:pt idx="0">
                  <c:v>77390</c:v>
                </c:pt>
                <c:pt idx="2">
                  <c:v>31550</c:v>
                </c:pt>
              </c:numCache>
            </c:numRef>
          </c:val>
          <c:extLst>
            <c:ext xmlns:c16="http://schemas.microsoft.com/office/drawing/2014/chart" uri="{C3380CC4-5D6E-409C-BE32-E72D297353CC}">
              <c16:uniqueId val="{00000000-10D3-4700-A133-70CD924F9DF7}"/>
            </c:ext>
          </c:extLst>
        </c:ser>
        <c:ser>
          <c:idx val="1"/>
          <c:order val="1"/>
          <c:tx>
            <c:strRef>
              <c:f>Sheet1!$C$3:$C$4</c:f>
              <c:strCache>
                <c:ptCount val="1"/>
                <c:pt idx="0">
                  <c:v>CALL CENTER</c:v>
                </c:pt>
              </c:strCache>
            </c:strRef>
          </c:tx>
          <c:spPr>
            <a:solidFill>
              <a:schemeClr val="accent2"/>
            </a:solidFill>
            <a:ln>
              <a:noFill/>
            </a:ln>
            <a:effectLst/>
          </c:spPr>
          <c:invertIfNegative val="0"/>
          <c:cat>
            <c:strRef>
              <c:f>Sheet1!$A$5:$A$8</c:f>
              <c:strCache>
                <c:ptCount val="3"/>
                <c:pt idx="0">
                  <c:v>Delivery</c:v>
                </c:pt>
                <c:pt idx="1">
                  <c:v>Dine In</c:v>
                </c:pt>
                <c:pt idx="2">
                  <c:v>Take Away</c:v>
                </c:pt>
              </c:strCache>
            </c:strRef>
          </c:cat>
          <c:val>
            <c:numRef>
              <c:f>Sheet1!$C$5:$C$8</c:f>
              <c:numCache>
                <c:formatCode>General</c:formatCode>
                <c:ptCount val="3"/>
                <c:pt idx="0">
                  <c:v>152618</c:v>
                </c:pt>
                <c:pt idx="2">
                  <c:v>35793</c:v>
                </c:pt>
              </c:numCache>
            </c:numRef>
          </c:val>
          <c:extLst>
            <c:ext xmlns:c16="http://schemas.microsoft.com/office/drawing/2014/chart" uri="{C3380CC4-5D6E-409C-BE32-E72D297353CC}">
              <c16:uniqueId val="{00000001-10D3-4700-A133-70CD924F9DF7}"/>
            </c:ext>
          </c:extLst>
        </c:ser>
        <c:ser>
          <c:idx val="2"/>
          <c:order val="2"/>
          <c:tx>
            <c:strRef>
              <c:f>Sheet1!$D$3:$D$4</c:f>
              <c:strCache>
                <c:ptCount val="1"/>
                <c:pt idx="0">
                  <c:v>STORE</c:v>
                </c:pt>
              </c:strCache>
            </c:strRef>
          </c:tx>
          <c:spPr>
            <a:solidFill>
              <a:schemeClr val="accent3"/>
            </a:solidFill>
            <a:ln>
              <a:noFill/>
            </a:ln>
            <a:effectLst/>
          </c:spPr>
          <c:invertIfNegative val="0"/>
          <c:cat>
            <c:strRef>
              <c:f>Sheet1!$A$5:$A$8</c:f>
              <c:strCache>
                <c:ptCount val="3"/>
                <c:pt idx="0">
                  <c:v>Delivery</c:v>
                </c:pt>
                <c:pt idx="1">
                  <c:v>Dine In</c:v>
                </c:pt>
                <c:pt idx="2">
                  <c:v>Take Away</c:v>
                </c:pt>
              </c:strCache>
            </c:strRef>
          </c:cat>
          <c:val>
            <c:numRef>
              <c:f>Sheet1!$D$5:$D$8</c:f>
              <c:numCache>
                <c:formatCode>General</c:formatCode>
                <c:ptCount val="3"/>
                <c:pt idx="0">
                  <c:v>123176</c:v>
                </c:pt>
                <c:pt idx="1">
                  <c:v>23507</c:v>
                </c:pt>
                <c:pt idx="2">
                  <c:v>381201</c:v>
                </c:pt>
              </c:numCache>
            </c:numRef>
          </c:val>
          <c:extLst>
            <c:ext xmlns:c16="http://schemas.microsoft.com/office/drawing/2014/chart" uri="{C3380CC4-5D6E-409C-BE32-E72D297353CC}">
              <c16:uniqueId val="{00000002-10D3-4700-A133-70CD924F9DF7}"/>
            </c:ext>
          </c:extLst>
        </c:ser>
        <c:ser>
          <c:idx val="3"/>
          <c:order val="3"/>
          <c:tx>
            <c:strRef>
              <c:f>Sheet1!$E$3:$E$4</c:f>
              <c:strCache>
                <c:ptCount val="1"/>
                <c:pt idx="0">
                  <c:v>WEBSITE</c:v>
                </c:pt>
              </c:strCache>
            </c:strRef>
          </c:tx>
          <c:spPr>
            <a:solidFill>
              <a:schemeClr val="accent4"/>
            </a:solidFill>
            <a:ln>
              <a:noFill/>
            </a:ln>
            <a:effectLst/>
          </c:spPr>
          <c:invertIfNegative val="0"/>
          <c:cat>
            <c:strRef>
              <c:f>Sheet1!$A$5:$A$8</c:f>
              <c:strCache>
                <c:ptCount val="3"/>
                <c:pt idx="0">
                  <c:v>Delivery</c:v>
                </c:pt>
                <c:pt idx="1">
                  <c:v>Dine In</c:v>
                </c:pt>
                <c:pt idx="2">
                  <c:v>Take Away</c:v>
                </c:pt>
              </c:strCache>
            </c:strRef>
          </c:cat>
          <c:val>
            <c:numRef>
              <c:f>Sheet1!$E$5:$E$8</c:f>
              <c:numCache>
                <c:formatCode>General</c:formatCode>
                <c:ptCount val="3"/>
                <c:pt idx="0">
                  <c:v>147734</c:v>
                </c:pt>
                <c:pt idx="2">
                  <c:v>75606</c:v>
                </c:pt>
              </c:numCache>
            </c:numRef>
          </c:val>
          <c:extLst>
            <c:ext xmlns:c16="http://schemas.microsoft.com/office/drawing/2014/chart" uri="{C3380CC4-5D6E-409C-BE32-E72D297353CC}">
              <c16:uniqueId val="{00000003-10D3-4700-A133-70CD924F9DF7}"/>
            </c:ext>
          </c:extLst>
        </c:ser>
        <c:dLbls>
          <c:showLegendKey val="0"/>
          <c:showVal val="0"/>
          <c:showCatName val="0"/>
          <c:showSerName val="0"/>
          <c:showPercent val="0"/>
          <c:showBubbleSize val="0"/>
        </c:dLbls>
        <c:gapWidth val="75"/>
        <c:overlap val="100"/>
        <c:axId val="700241583"/>
        <c:axId val="700238703"/>
      </c:barChart>
      <c:catAx>
        <c:axId val="7002415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0238703"/>
        <c:crosses val="autoZero"/>
        <c:auto val="1"/>
        <c:lblAlgn val="ctr"/>
        <c:lblOffset val="100"/>
        <c:noMultiLvlLbl val="0"/>
      </c:catAx>
      <c:valAx>
        <c:axId val="7002387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02415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[Sales per Channel and OrderFrom.csv]Sheet1!PivotTable25</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Sales per Channel and </a:t>
            </a:r>
            <a:r>
              <a:rPr lang="en-US" dirty="0" err="1"/>
              <a:t>OrderFrom</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Sheet1!$B$3:$B$4</c:f>
              <c:strCache>
                <c:ptCount val="1"/>
                <c:pt idx="0">
                  <c:v>APP</c:v>
                </c:pt>
              </c:strCache>
            </c:strRef>
          </c:tx>
          <c:spPr>
            <a:solidFill>
              <a:schemeClr val="accent1"/>
            </a:solidFill>
            <a:ln>
              <a:noFill/>
            </a:ln>
            <a:effectLst/>
          </c:spPr>
          <c:invertIfNegative val="0"/>
          <c:cat>
            <c:strRef>
              <c:f>Sheet1!$A$5:$A$8</c:f>
              <c:strCache>
                <c:ptCount val="3"/>
                <c:pt idx="0">
                  <c:v>Delivery</c:v>
                </c:pt>
                <c:pt idx="1">
                  <c:v>Dine In</c:v>
                </c:pt>
                <c:pt idx="2">
                  <c:v>Take Away</c:v>
                </c:pt>
              </c:strCache>
            </c:strRef>
          </c:cat>
          <c:val>
            <c:numRef>
              <c:f>Sheet1!$B$5:$B$8</c:f>
              <c:numCache>
                <c:formatCode>General</c:formatCode>
                <c:ptCount val="3"/>
                <c:pt idx="0">
                  <c:v>26777073241</c:v>
                </c:pt>
                <c:pt idx="2">
                  <c:v>9767340388</c:v>
                </c:pt>
              </c:numCache>
            </c:numRef>
          </c:val>
          <c:extLst>
            <c:ext xmlns:c16="http://schemas.microsoft.com/office/drawing/2014/chart" uri="{C3380CC4-5D6E-409C-BE32-E72D297353CC}">
              <c16:uniqueId val="{00000000-3C75-44A0-B41E-D86983F30403}"/>
            </c:ext>
          </c:extLst>
        </c:ser>
        <c:ser>
          <c:idx val="1"/>
          <c:order val="1"/>
          <c:tx>
            <c:strRef>
              <c:f>Sheet1!$C$3:$C$4</c:f>
              <c:strCache>
                <c:ptCount val="1"/>
                <c:pt idx="0">
                  <c:v>CALL CENTER</c:v>
                </c:pt>
              </c:strCache>
            </c:strRef>
          </c:tx>
          <c:spPr>
            <a:solidFill>
              <a:schemeClr val="accent2"/>
            </a:solidFill>
            <a:ln>
              <a:noFill/>
            </a:ln>
            <a:effectLst/>
          </c:spPr>
          <c:invertIfNegative val="0"/>
          <c:cat>
            <c:strRef>
              <c:f>Sheet1!$A$5:$A$8</c:f>
              <c:strCache>
                <c:ptCount val="3"/>
                <c:pt idx="0">
                  <c:v>Delivery</c:v>
                </c:pt>
                <c:pt idx="1">
                  <c:v>Dine In</c:v>
                </c:pt>
                <c:pt idx="2">
                  <c:v>Take Away</c:v>
                </c:pt>
              </c:strCache>
            </c:strRef>
          </c:cat>
          <c:val>
            <c:numRef>
              <c:f>Sheet1!$C$5:$C$8</c:f>
              <c:numCache>
                <c:formatCode>General</c:formatCode>
                <c:ptCount val="3"/>
                <c:pt idx="0">
                  <c:v>53036285274</c:v>
                </c:pt>
                <c:pt idx="2">
                  <c:v>10958497722</c:v>
                </c:pt>
              </c:numCache>
            </c:numRef>
          </c:val>
          <c:extLst>
            <c:ext xmlns:c16="http://schemas.microsoft.com/office/drawing/2014/chart" uri="{C3380CC4-5D6E-409C-BE32-E72D297353CC}">
              <c16:uniqueId val="{00000001-3C75-44A0-B41E-D86983F30403}"/>
            </c:ext>
          </c:extLst>
        </c:ser>
        <c:ser>
          <c:idx val="2"/>
          <c:order val="2"/>
          <c:tx>
            <c:strRef>
              <c:f>Sheet1!$D$3:$D$4</c:f>
              <c:strCache>
                <c:ptCount val="1"/>
                <c:pt idx="0">
                  <c:v>STORE</c:v>
                </c:pt>
              </c:strCache>
            </c:strRef>
          </c:tx>
          <c:spPr>
            <a:solidFill>
              <a:schemeClr val="accent3"/>
            </a:solidFill>
            <a:ln>
              <a:noFill/>
            </a:ln>
            <a:effectLst/>
          </c:spPr>
          <c:invertIfNegative val="0"/>
          <c:cat>
            <c:strRef>
              <c:f>Sheet1!$A$5:$A$8</c:f>
              <c:strCache>
                <c:ptCount val="3"/>
                <c:pt idx="0">
                  <c:v>Delivery</c:v>
                </c:pt>
                <c:pt idx="1">
                  <c:v>Dine In</c:v>
                </c:pt>
                <c:pt idx="2">
                  <c:v>Take Away</c:v>
                </c:pt>
              </c:strCache>
            </c:strRef>
          </c:cat>
          <c:val>
            <c:numRef>
              <c:f>Sheet1!$D$5:$D$8</c:f>
              <c:numCache>
                <c:formatCode>General</c:formatCode>
                <c:ptCount val="3"/>
                <c:pt idx="0">
                  <c:v>41946479180</c:v>
                </c:pt>
                <c:pt idx="1">
                  <c:v>10609311111</c:v>
                </c:pt>
                <c:pt idx="2">
                  <c:v>93526570198</c:v>
                </c:pt>
              </c:numCache>
            </c:numRef>
          </c:val>
          <c:extLst>
            <c:ext xmlns:c16="http://schemas.microsoft.com/office/drawing/2014/chart" uri="{C3380CC4-5D6E-409C-BE32-E72D297353CC}">
              <c16:uniqueId val="{00000002-3C75-44A0-B41E-D86983F30403}"/>
            </c:ext>
          </c:extLst>
        </c:ser>
        <c:ser>
          <c:idx val="3"/>
          <c:order val="3"/>
          <c:tx>
            <c:strRef>
              <c:f>Sheet1!$E$3:$E$4</c:f>
              <c:strCache>
                <c:ptCount val="1"/>
                <c:pt idx="0">
                  <c:v>WEBSITE</c:v>
                </c:pt>
              </c:strCache>
            </c:strRef>
          </c:tx>
          <c:spPr>
            <a:solidFill>
              <a:schemeClr val="accent4"/>
            </a:solidFill>
            <a:ln>
              <a:noFill/>
            </a:ln>
            <a:effectLst/>
          </c:spPr>
          <c:invertIfNegative val="0"/>
          <c:cat>
            <c:strRef>
              <c:f>Sheet1!$A$5:$A$8</c:f>
              <c:strCache>
                <c:ptCount val="3"/>
                <c:pt idx="0">
                  <c:v>Delivery</c:v>
                </c:pt>
                <c:pt idx="1">
                  <c:v>Dine In</c:v>
                </c:pt>
                <c:pt idx="2">
                  <c:v>Take Away</c:v>
                </c:pt>
              </c:strCache>
            </c:strRef>
          </c:cat>
          <c:val>
            <c:numRef>
              <c:f>Sheet1!$E$5:$E$8</c:f>
              <c:numCache>
                <c:formatCode>General</c:formatCode>
                <c:ptCount val="3"/>
                <c:pt idx="0">
                  <c:v>51043224168</c:v>
                </c:pt>
                <c:pt idx="2">
                  <c:v>22016613142</c:v>
                </c:pt>
              </c:numCache>
            </c:numRef>
          </c:val>
          <c:extLst>
            <c:ext xmlns:c16="http://schemas.microsoft.com/office/drawing/2014/chart" uri="{C3380CC4-5D6E-409C-BE32-E72D297353CC}">
              <c16:uniqueId val="{00000003-3C75-44A0-B41E-D86983F30403}"/>
            </c:ext>
          </c:extLst>
        </c:ser>
        <c:dLbls>
          <c:showLegendKey val="0"/>
          <c:showVal val="0"/>
          <c:showCatName val="0"/>
          <c:showSerName val="0"/>
          <c:showPercent val="0"/>
          <c:showBubbleSize val="0"/>
        </c:dLbls>
        <c:gapWidth val="75"/>
        <c:overlap val="100"/>
        <c:axId val="247897007"/>
        <c:axId val="527340895"/>
      </c:barChart>
      <c:catAx>
        <c:axId val="24789700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340895"/>
        <c:crosses val="autoZero"/>
        <c:auto val="1"/>
        <c:lblAlgn val="ctr"/>
        <c:lblOffset val="100"/>
        <c:noMultiLvlLbl val="0"/>
      </c:catAx>
      <c:valAx>
        <c:axId val="52734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7897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a:solidFill>
                  <a:srgbClr val="000000">
                    <a:lumMod val="65000"/>
                    <a:lumOff val="35000"/>
                  </a:srgbClr>
                </a:solidFill>
              </a:rPr>
              <a:t>Sales per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'Sales per Month'!$B$1</c:f>
              <c:strCache>
                <c:ptCount val="1"/>
                <c:pt idx="0">
                  <c:v>Sum of SalesAmount</c:v>
                </c:pt>
              </c:strCache>
            </c:strRef>
          </c:tx>
          <c:spPr>
            <a:solidFill>
              <a:schemeClr val="accent4"/>
            </a:solidFill>
            <a:ln>
              <a:noFill/>
            </a:ln>
            <a:effectLst/>
          </c:spPr>
          <c:dLbls>
            <c:delete val="1"/>
          </c:dLbls>
          <c:cat>
            <c:strRef>
              <c:f>'Sales per Month'!$A$2:$A$13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'Sales per Month'!$B$2:$B$13</c:f>
              <c:numCache>
                <c:formatCode>General</c:formatCode>
                <c:ptCount val="12"/>
                <c:pt idx="0">
                  <c:v>28840912231</c:v>
                </c:pt>
                <c:pt idx="1">
                  <c:v>21066812565</c:v>
                </c:pt>
                <c:pt idx="2">
                  <c:v>21451990180</c:v>
                </c:pt>
                <c:pt idx="3">
                  <c:v>19595097938</c:v>
                </c:pt>
                <c:pt idx="4">
                  <c:v>23764017408</c:v>
                </c:pt>
                <c:pt idx="5">
                  <c:v>23071676794</c:v>
                </c:pt>
                <c:pt idx="6">
                  <c:v>21249482143</c:v>
                </c:pt>
                <c:pt idx="7">
                  <c:v>20941373621</c:v>
                </c:pt>
                <c:pt idx="8">
                  <c:v>19866328442</c:v>
                </c:pt>
                <c:pt idx="9">
                  <c:v>40897499836</c:v>
                </c:pt>
                <c:pt idx="10">
                  <c:v>36126294561</c:v>
                </c:pt>
                <c:pt idx="11">
                  <c:v>42809908705</c:v>
                </c:pt>
              </c:numCache>
            </c:numRef>
          </c:val>
          <c:extLst>
            <c:ext xmlns:c16="http://schemas.microsoft.com/office/drawing/2014/chart" uri="{C3380CC4-5D6E-409C-BE32-E72D297353CC}">
              <c16:uniqueId val="{00000000-51FD-4044-A899-D3502D96ACC6}"/>
            </c:ext>
          </c:extLst>
        </c:ser>
        <c:dLbls>
          <c:showLegendKey val="0"/>
          <c:showVal val="1"/>
          <c:showCatName val="0"/>
          <c:showSerName val="0"/>
          <c:showPercent val="0"/>
          <c:showBubbleSize val="0"/>
        </c:dLbls>
        <c:axId val="134349647"/>
        <c:axId val="134350127"/>
      </c:areaChart>
      <c:catAx>
        <c:axId val="1343496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350127"/>
        <c:crosses val="autoZero"/>
        <c:auto val="1"/>
        <c:lblAlgn val="ctr"/>
        <c:lblOffset val="100"/>
        <c:noMultiLvlLbl val="0"/>
      </c:catAx>
      <c:valAx>
        <c:axId val="1343501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349647"/>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Sales per Day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'Sales per Day'!$A$1</c:f>
              <c:strCache>
                <c:ptCount val="1"/>
                <c:pt idx="0">
                  <c:v>Day</c:v>
                </c:pt>
              </c:strCache>
            </c:strRef>
          </c:tx>
          <c:spPr>
            <a:solidFill>
              <a:schemeClr val="accent4">
                <a:tint val="77000"/>
              </a:schemeClr>
            </a:solidFill>
            <a:ln>
              <a:noFill/>
            </a:ln>
            <a:effectLst/>
          </c:spPr>
          <c:val>
            <c:numRef>
              <c:f>'Sales per Day'!$A$2:$A$32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val>
          <c:extLst>
            <c:ext xmlns:c16="http://schemas.microsoft.com/office/drawing/2014/chart" uri="{C3380CC4-5D6E-409C-BE32-E72D297353CC}">
              <c16:uniqueId val="{00000000-3A63-444A-B467-59618EBC17F2}"/>
            </c:ext>
          </c:extLst>
        </c:ser>
        <c:ser>
          <c:idx val="1"/>
          <c:order val="1"/>
          <c:tx>
            <c:strRef>
              <c:f>'Sales per Day'!$B$1</c:f>
              <c:strCache>
                <c:ptCount val="1"/>
                <c:pt idx="0">
                  <c:v>Sum of SalesAmount</c:v>
                </c:pt>
              </c:strCache>
            </c:strRef>
          </c:tx>
          <c:spPr>
            <a:solidFill>
              <a:schemeClr val="accent4">
                <a:shade val="76000"/>
              </a:schemeClr>
            </a:solidFill>
            <a:ln>
              <a:noFill/>
            </a:ln>
            <a:effectLst/>
          </c:spPr>
          <c:val>
            <c:numRef>
              <c:f>'Sales per Day'!$B$2:$B$32</c:f>
              <c:numCache>
                <c:formatCode>General</c:formatCode>
                <c:ptCount val="31"/>
                <c:pt idx="0">
                  <c:v>12191170102</c:v>
                </c:pt>
                <c:pt idx="1">
                  <c:v>11797252243</c:v>
                </c:pt>
                <c:pt idx="2">
                  <c:v>10645614040</c:v>
                </c:pt>
                <c:pt idx="3">
                  <c:v>9999436288</c:v>
                </c:pt>
                <c:pt idx="4">
                  <c:v>10183272028</c:v>
                </c:pt>
                <c:pt idx="5">
                  <c:v>10178910279</c:v>
                </c:pt>
                <c:pt idx="6">
                  <c:v>10122376277</c:v>
                </c:pt>
                <c:pt idx="7">
                  <c:v>11106958946</c:v>
                </c:pt>
                <c:pt idx="8">
                  <c:v>10774002720</c:v>
                </c:pt>
                <c:pt idx="9">
                  <c:v>10489812484</c:v>
                </c:pt>
                <c:pt idx="10">
                  <c:v>10171706017</c:v>
                </c:pt>
                <c:pt idx="11">
                  <c:v>10002348871</c:v>
                </c:pt>
                <c:pt idx="12">
                  <c:v>9575299617</c:v>
                </c:pt>
                <c:pt idx="13">
                  <c:v>9101333021</c:v>
                </c:pt>
                <c:pt idx="14">
                  <c:v>8990596660</c:v>
                </c:pt>
                <c:pt idx="15">
                  <c:v>9467016954</c:v>
                </c:pt>
                <c:pt idx="16">
                  <c:v>9864131332</c:v>
                </c:pt>
                <c:pt idx="17">
                  <c:v>9951450263</c:v>
                </c:pt>
                <c:pt idx="18">
                  <c:v>10920060668</c:v>
                </c:pt>
                <c:pt idx="19">
                  <c:v>12161293318</c:v>
                </c:pt>
                <c:pt idx="20">
                  <c:v>9958147124</c:v>
                </c:pt>
                <c:pt idx="21">
                  <c:v>9766630794</c:v>
                </c:pt>
                <c:pt idx="22">
                  <c:v>10854436067</c:v>
                </c:pt>
                <c:pt idx="23">
                  <c:v>11913086982</c:v>
                </c:pt>
                <c:pt idx="24">
                  <c:v>11309071223</c:v>
                </c:pt>
                <c:pt idx="25">
                  <c:v>11033412187</c:v>
                </c:pt>
                <c:pt idx="26">
                  <c:v>10459047370</c:v>
                </c:pt>
                <c:pt idx="27">
                  <c:v>9978610542</c:v>
                </c:pt>
                <c:pt idx="28">
                  <c:v>9233376323</c:v>
                </c:pt>
                <c:pt idx="29">
                  <c:v>10363508860</c:v>
                </c:pt>
                <c:pt idx="30">
                  <c:v>7118024824</c:v>
                </c:pt>
              </c:numCache>
            </c:numRef>
          </c:val>
          <c:extLst>
            <c:ext xmlns:c16="http://schemas.microsoft.com/office/drawing/2014/chart" uri="{C3380CC4-5D6E-409C-BE32-E72D297353CC}">
              <c16:uniqueId val="{00000001-3A63-444A-B467-59618EBC17F2}"/>
            </c:ext>
          </c:extLst>
        </c:ser>
        <c:dLbls>
          <c:showLegendKey val="0"/>
          <c:showVal val="0"/>
          <c:showCatName val="0"/>
          <c:showSerName val="0"/>
          <c:showPercent val="0"/>
          <c:showBubbleSize val="0"/>
        </c:dLbls>
        <c:axId val="567207199"/>
        <c:axId val="567207679"/>
      </c:areaChart>
      <c:catAx>
        <c:axId val="56720719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7207679"/>
        <c:crosses val="autoZero"/>
        <c:auto val="1"/>
        <c:lblAlgn val="ctr"/>
        <c:lblOffset val="100"/>
        <c:noMultiLvlLbl val="0"/>
      </c:catAx>
      <c:valAx>
        <c:axId val="567207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7207199"/>
        <c:crosses val="autoZero"/>
        <c:crossBetween val="midCat"/>
      </c:valAx>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'Customer segment'!$A$2:$A$6</cx:f>
        <cx:lvl ptCount="5">
          <cx:pt idx="0">New Customers</cx:pt>
          <cx:pt idx="1">Hibernating customers</cx:pt>
          <cx:pt idx="2">Lost customers</cx:pt>
          <cx:pt idx="3">Promising</cx:pt>
          <cx:pt idx="4">Cannot Lose Them</cx:pt>
        </cx:lvl>
      </cx:strDim>
      <cx:numDim type="size">
        <cx:f>'Customer segment'!$B$2:$B$6</cx:f>
        <cx:lvl ptCount="5" formatCode="General">
          <cx:pt idx="0">288029</cx:pt>
          <cx:pt idx="1">90662</cx:pt>
          <cx:pt idx="2">88222</cx:pt>
          <cx:pt idx="3">62493</cx:pt>
          <cx:pt idx="4">54236</cx:pt>
        </cx:lvl>
      </cx:numDim>
    </cx:data>
  </cx:chartData>
  <cx:chart>
    <cx:title pos="t" align="ctr" overlay="0">
      <cx:tx>
        <cx:rich>
          <a:bodyPr vertOverflow="overflow" horzOverflow="overflow" wrap="square" lIns="0" tIns="0" rIns="0" bIns="0"/>
          <a:lstStyle/>
          <a:p>
            <a:pPr algn="ctr" rtl="0"/>
            <a:r>
              <a:rPr lang="en-US" sz="1800" b="0" i="0" baseline="0" dirty="0">
                <a:solidFill>
                  <a:srgbClr val="595959"/>
                </a:solidFill>
                <a:effectLst/>
                <a:latin typeface="Arial" panose="020B0604020202020204" pitchFamily="34" charset="0"/>
                <a:ea typeface="Arial" panose="020B0604020202020204" pitchFamily="34" charset="0"/>
                <a:cs typeface="Arial" panose="020B0604020202020204" pitchFamily="34" charset="0"/>
              </a:rPr>
              <a:t>Customer segment</a:t>
            </a:r>
            <a:endParaRPr lang="en-US" dirty="0">
              <a:effectLst/>
            </a:endParaRPr>
          </a:p>
        </cx:rich>
      </cx:tx>
    </cx:title>
    <cx:plotArea>
      <cx:plotAreaRegion>
        <cx:series layoutId="treemap" uniqueId="{1C3EF17B-C8F6-4332-97B1-684EE527C8C6}">
          <cx:tx>
            <cx:txData>
              <cx:f>'Customer segment'!$B$1</cx:f>
              <cx:v>Count of CustomerID</cx:v>
            </cx:txData>
          </cx:tx>
          <cx:dataLabels>
            <cx:txPr>
              <a:bodyPr vertOverflow="overflow" horzOverflow="overflow" wrap="square" lIns="0" tIns="0" rIns="0" bIns="0"/>
              <a:lstStyle/>
              <a:p>
                <a:pPr algn="ctr" rtl="0">
                  <a:defRPr sz="1400" b="0" i="0">
                    <a:solidFill>
                      <a:srgbClr val="FFFFFF"/>
                    </a:solidFill>
                    <a:latin typeface="Arial" panose="020B0604020202020204" pitchFamily="34" charset="0"/>
                    <a:ea typeface="Arial" panose="020B0604020202020204" pitchFamily="34" charset="0"/>
                    <a:cs typeface="Arial" panose="020B0604020202020204" pitchFamily="34" charset="0"/>
                  </a:defRPr>
                </a:pPr>
                <a:endParaRPr lang="en-US" sz="1400"/>
              </a:p>
            </cx:txPr>
            <cx:visibility seriesName="0" categoryName="1" value="0"/>
            <cx:separator>, </cx:separator>
          </cx:dataLabels>
          <cx:dataId val="0"/>
          <cx:layoutPr>
            <cx:parentLabelLayout val="overlapping"/>
          </cx:layoutPr>
        </cx:series>
      </cx:plotAreaRegion>
    </cx:plotArea>
    <cx:legend pos="t" align="ctr" overlay="0">
      <cx:txPr>
        <a:bodyPr vertOverflow="overflow" horzOverflow="overflow" wrap="square" lIns="0" tIns="0" rIns="0" bIns="0"/>
        <a:lstStyle/>
        <a:p>
          <a:pPr algn="ctr" rtl="0">
            <a:defRPr sz="1400" b="0" i="0">
              <a:solidFill>
                <a:srgbClr val="595959"/>
              </a:solidFill>
              <a:latin typeface="Arial" panose="020B0604020202020204" pitchFamily="34" charset="0"/>
              <a:ea typeface="Arial" panose="020B0604020202020204" pitchFamily="34" charset="0"/>
              <a:cs typeface="Arial" panose="020B0604020202020204" pitchFamily="34" charset="0"/>
            </a:defRPr>
          </a:pPr>
          <a:endParaRPr lang="en-US" sz="1400"/>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Reversed" id="24">
  <a:schemeClr val="accent4"/>
</cs:colorStyle>
</file>

<file path=ppt/charts/colors9.xml><?xml version="1.0" encoding="utf-8"?>
<cs:colorStyle xmlns:cs="http://schemas.microsoft.com/office/drawing/2012/chartStyle" xmlns:a="http://schemas.openxmlformats.org/drawingml/2006/main" meth="withinLinearReversed" id="24">
  <a:schemeClr val="accent4"/>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C2CC08B6-8412-2805-BB8C-64BB6A84890B}"/>
            </a:ext>
          </a:extLst>
        </p:cNvPr>
        <p:cNvGrpSpPr/>
        <p:nvPr/>
      </p:nvGrpSpPr>
      <p:grpSpPr>
        <a:xfrm>
          <a:off x="0" y="0"/>
          <a:ext cx="0" cy="0"/>
          <a:chOff x="0" y="0"/>
          <a:chExt cx="0" cy="0"/>
        </a:xfrm>
      </p:grpSpPr>
      <p:sp>
        <p:nvSpPr>
          <p:cNvPr id="103" name="Google Shape;103;p2:notes">
            <a:extLst>
              <a:ext uri="{FF2B5EF4-FFF2-40B4-BE49-F238E27FC236}">
                <a16:creationId xmlns:a16="http://schemas.microsoft.com/office/drawing/2014/main" id="{6C03A282-FFC6-5E95-8FEB-FEE8EF268F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2:notes">
            <a:extLst>
              <a:ext uri="{FF2B5EF4-FFF2-40B4-BE49-F238E27FC236}">
                <a16:creationId xmlns:a16="http://schemas.microsoft.com/office/drawing/2014/main" id="{ED6DBD4A-A790-122E-9E6B-33EBAC8F6D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628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BC89294A-915E-0029-E341-CFCE20BE5EFE}"/>
            </a:ext>
          </a:extLst>
        </p:cNvPr>
        <p:cNvGrpSpPr/>
        <p:nvPr/>
      </p:nvGrpSpPr>
      <p:grpSpPr>
        <a:xfrm>
          <a:off x="0" y="0"/>
          <a:ext cx="0" cy="0"/>
          <a:chOff x="0" y="0"/>
          <a:chExt cx="0" cy="0"/>
        </a:xfrm>
      </p:grpSpPr>
      <p:sp>
        <p:nvSpPr>
          <p:cNvPr id="103" name="Google Shape;103;p2:notes">
            <a:extLst>
              <a:ext uri="{FF2B5EF4-FFF2-40B4-BE49-F238E27FC236}">
                <a16:creationId xmlns:a16="http://schemas.microsoft.com/office/drawing/2014/main" id="{0FDAAF0F-C111-6BE8-C1C4-A38D2A0F2B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2:notes">
            <a:extLst>
              <a:ext uri="{FF2B5EF4-FFF2-40B4-BE49-F238E27FC236}">
                <a16:creationId xmlns:a16="http://schemas.microsoft.com/office/drawing/2014/main" id="{870E9516-6FD5-D9FE-BA71-DDF2BA4F90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1335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622A3316-9CF5-45DC-57D1-DF69F6154BE3}"/>
            </a:ext>
          </a:extLst>
        </p:cNvPr>
        <p:cNvGrpSpPr/>
        <p:nvPr/>
      </p:nvGrpSpPr>
      <p:grpSpPr>
        <a:xfrm>
          <a:off x="0" y="0"/>
          <a:ext cx="0" cy="0"/>
          <a:chOff x="0" y="0"/>
          <a:chExt cx="0" cy="0"/>
        </a:xfrm>
      </p:grpSpPr>
      <p:sp>
        <p:nvSpPr>
          <p:cNvPr id="103" name="Google Shape;103;p2:notes">
            <a:extLst>
              <a:ext uri="{FF2B5EF4-FFF2-40B4-BE49-F238E27FC236}">
                <a16:creationId xmlns:a16="http://schemas.microsoft.com/office/drawing/2014/main" id="{C7F7CB0D-0A63-369D-95F1-99C12CCB25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2:notes">
            <a:extLst>
              <a:ext uri="{FF2B5EF4-FFF2-40B4-BE49-F238E27FC236}">
                <a16:creationId xmlns:a16="http://schemas.microsoft.com/office/drawing/2014/main" id="{C4856AFB-E4DD-4945-073A-FE5E2D1175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714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9CAA2B11-5E99-7CFA-1096-B8C41A2F5325}"/>
            </a:ext>
          </a:extLst>
        </p:cNvPr>
        <p:cNvGrpSpPr/>
        <p:nvPr/>
      </p:nvGrpSpPr>
      <p:grpSpPr>
        <a:xfrm>
          <a:off x="0" y="0"/>
          <a:ext cx="0" cy="0"/>
          <a:chOff x="0" y="0"/>
          <a:chExt cx="0" cy="0"/>
        </a:xfrm>
      </p:grpSpPr>
      <p:sp>
        <p:nvSpPr>
          <p:cNvPr id="103" name="Google Shape;103;p2:notes">
            <a:extLst>
              <a:ext uri="{FF2B5EF4-FFF2-40B4-BE49-F238E27FC236}">
                <a16:creationId xmlns:a16="http://schemas.microsoft.com/office/drawing/2014/main" id="{BDBED1F4-8E5C-6834-67D7-F1395C1641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2:notes">
            <a:extLst>
              <a:ext uri="{FF2B5EF4-FFF2-40B4-BE49-F238E27FC236}">
                <a16:creationId xmlns:a16="http://schemas.microsoft.com/office/drawing/2014/main" id="{B53112B4-FFAD-4BD3-C7DC-930696F6DD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8753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9EA685D8-63E5-C801-55DD-1B681945D197}"/>
            </a:ext>
          </a:extLst>
        </p:cNvPr>
        <p:cNvGrpSpPr/>
        <p:nvPr/>
      </p:nvGrpSpPr>
      <p:grpSpPr>
        <a:xfrm>
          <a:off x="0" y="0"/>
          <a:ext cx="0" cy="0"/>
          <a:chOff x="0" y="0"/>
          <a:chExt cx="0" cy="0"/>
        </a:xfrm>
      </p:grpSpPr>
      <p:sp>
        <p:nvSpPr>
          <p:cNvPr id="103" name="Google Shape;103;p2:notes">
            <a:extLst>
              <a:ext uri="{FF2B5EF4-FFF2-40B4-BE49-F238E27FC236}">
                <a16:creationId xmlns:a16="http://schemas.microsoft.com/office/drawing/2014/main" id="{9DE1E7B7-4708-8887-6D1B-BE615CB705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2:notes">
            <a:extLst>
              <a:ext uri="{FF2B5EF4-FFF2-40B4-BE49-F238E27FC236}">
                <a16:creationId xmlns:a16="http://schemas.microsoft.com/office/drawing/2014/main" id="{8DF0DE45-D484-43A3-36DF-B81402473F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3530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072E8D0D-688E-004B-A64E-814D6644C125}"/>
            </a:ext>
          </a:extLst>
        </p:cNvPr>
        <p:cNvGrpSpPr/>
        <p:nvPr/>
      </p:nvGrpSpPr>
      <p:grpSpPr>
        <a:xfrm>
          <a:off x="0" y="0"/>
          <a:ext cx="0" cy="0"/>
          <a:chOff x="0" y="0"/>
          <a:chExt cx="0" cy="0"/>
        </a:xfrm>
      </p:grpSpPr>
      <p:sp>
        <p:nvSpPr>
          <p:cNvPr id="103" name="Google Shape;103;p2:notes">
            <a:extLst>
              <a:ext uri="{FF2B5EF4-FFF2-40B4-BE49-F238E27FC236}">
                <a16:creationId xmlns:a16="http://schemas.microsoft.com/office/drawing/2014/main" id="{15A3016C-67ED-1F1B-A427-DD51D3B7E9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2:notes">
            <a:extLst>
              <a:ext uri="{FF2B5EF4-FFF2-40B4-BE49-F238E27FC236}">
                <a16:creationId xmlns:a16="http://schemas.microsoft.com/office/drawing/2014/main" id="{C7951112-986A-EA77-B587-D535C7E0A2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1365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547D9A02-5336-E55B-8081-F9FB17881E7A}"/>
            </a:ext>
          </a:extLst>
        </p:cNvPr>
        <p:cNvGrpSpPr/>
        <p:nvPr/>
      </p:nvGrpSpPr>
      <p:grpSpPr>
        <a:xfrm>
          <a:off x="0" y="0"/>
          <a:ext cx="0" cy="0"/>
          <a:chOff x="0" y="0"/>
          <a:chExt cx="0" cy="0"/>
        </a:xfrm>
      </p:grpSpPr>
      <p:sp>
        <p:nvSpPr>
          <p:cNvPr id="103" name="Google Shape;103;p2:notes">
            <a:extLst>
              <a:ext uri="{FF2B5EF4-FFF2-40B4-BE49-F238E27FC236}">
                <a16:creationId xmlns:a16="http://schemas.microsoft.com/office/drawing/2014/main" id="{E766F11D-2F5F-BDAA-4084-703C3FCADC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2:notes">
            <a:extLst>
              <a:ext uri="{FF2B5EF4-FFF2-40B4-BE49-F238E27FC236}">
                <a16:creationId xmlns:a16="http://schemas.microsoft.com/office/drawing/2014/main" id="{6B56E6B3-AC8E-09EF-3FC3-307B4FC696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6860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214512F4-6570-8018-E1A6-75921DA619E0}"/>
            </a:ext>
          </a:extLst>
        </p:cNvPr>
        <p:cNvGrpSpPr/>
        <p:nvPr/>
      </p:nvGrpSpPr>
      <p:grpSpPr>
        <a:xfrm>
          <a:off x="0" y="0"/>
          <a:ext cx="0" cy="0"/>
          <a:chOff x="0" y="0"/>
          <a:chExt cx="0" cy="0"/>
        </a:xfrm>
      </p:grpSpPr>
      <p:sp>
        <p:nvSpPr>
          <p:cNvPr id="103" name="Google Shape;103;p2:notes">
            <a:extLst>
              <a:ext uri="{FF2B5EF4-FFF2-40B4-BE49-F238E27FC236}">
                <a16:creationId xmlns:a16="http://schemas.microsoft.com/office/drawing/2014/main" id="{381268E3-CE48-6B84-E2DD-1F6B31CD90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a:extLst>
              <a:ext uri="{FF2B5EF4-FFF2-40B4-BE49-F238E27FC236}">
                <a16:creationId xmlns:a16="http://schemas.microsoft.com/office/drawing/2014/main" id="{A724782D-E20E-D4F5-AB9C-4EFDE92FDA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034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2AB10637-B0E6-37CB-D9C4-AD49761679E7}"/>
            </a:ext>
          </a:extLst>
        </p:cNvPr>
        <p:cNvGrpSpPr/>
        <p:nvPr/>
      </p:nvGrpSpPr>
      <p:grpSpPr>
        <a:xfrm>
          <a:off x="0" y="0"/>
          <a:ext cx="0" cy="0"/>
          <a:chOff x="0" y="0"/>
          <a:chExt cx="0" cy="0"/>
        </a:xfrm>
      </p:grpSpPr>
      <p:sp>
        <p:nvSpPr>
          <p:cNvPr id="103" name="Google Shape;103;p2:notes">
            <a:extLst>
              <a:ext uri="{FF2B5EF4-FFF2-40B4-BE49-F238E27FC236}">
                <a16:creationId xmlns:a16="http://schemas.microsoft.com/office/drawing/2014/main" id="{B4D7D22E-E3CA-A96F-B1ED-B8FAA79741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a:extLst>
              <a:ext uri="{FF2B5EF4-FFF2-40B4-BE49-F238E27FC236}">
                <a16:creationId xmlns:a16="http://schemas.microsoft.com/office/drawing/2014/main" id="{9744BC4D-5E46-B73D-E0DC-A970806852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6774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2A32F349-767F-075F-19ED-797DA7774C40}"/>
            </a:ext>
          </a:extLst>
        </p:cNvPr>
        <p:cNvGrpSpPr/>
        <p:nvPr/>
      </p:nvGrpSpPr>
      <p:grpSpPr>
        <a:xfrm>
          <a:off x="0" y="0"/>
          <a:ext cx="0" cy="0"/>
          <a:chOff x="0" y="0"/>
          <a:chExt cx="0" cy="0"/>
        </a:xfrm>
      </p:grpSpPr>
      <p:sp>
        <p:nvSpPr>
          <p:cNvPr id="103" name="Google Shape;103;p2:notes">
            <a:extLst>
              <a:ext uri="{FF2B5EF4-FFF2-40B4-BE49-F238E27FC236}">
                <a16:creationId xmlns:a16="http://schemas.microsoft.com/office/drawing/2014/main" id="{CAAA6C30-E29A-FF31-11DF-8536E57879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a:extLst>
              <a:ext uri="{FF2B5EF4-FFF2-40B4-BE49-F238E27FC236}">
                <a16:creationId xmlns:a16="http://schemas.microsoft.com/office/drawing/2014/main" id="{3B74ED0C-4DF8-1BB5-013B-2FD7EBAE52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1805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EAB80AE1-7B73-F564-EE23-9FD5FC914157}"/>
            </a:ext>
          </a:extLst>
        </p:cNvPr>
        <p:cNvGrpSpPr/>
        <p:nvPr/>
      </p:nvGrpSpPr>
      <p:grpSpPr>
        <a:xfrm>
          <a:off x="0" y="0"/>
          <a:ext cx="0" cy="0"/>
          <a:chOff x="0" y="0"/>
          <a:chExt cx="0" cy="0"/>
        </a:xfrm>
      </p:grpSpPr>
      <p:sp>
        <p:nvSpPr>
          <p:cNvPr id="103" name="Google Shape;103;p2:notes">
            <a:extLst>
              <a:ext uri="{FF2B5EF4-FFF2-40B4-BE49-F238E27FC236}">
                <a16:creationId xmlns:a16="http://schemas.microsoft.com/office/drawing/2014/main" id="{8DE23D34-CADC-5379-E080-18196205DC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a:extLst>
              <a:ext uri="{FF2B5EF4-FFF2-40B4-BE49-F238E27FC236}">
                <a16:creationId xmlns:a16="http://schemas.microsoft.com/office/drawing/2014/main" id="{850027BB-E612-BC84-E123-358CD14907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5406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B65D8634-DED6-ADF6-C421-19924FCC8652}"/>
            </a:ext>
          </a:extLst>
        </p:cNvPr>
        <p:cNvGrpSpPr/>
        <p:nvPr/>
      </p:nvGrpSpPr>
      <p:grpSpPr>
        <a:xfrm>
          <a:off x="0" y="0"/>
          <a:ext cx="0" cy="0"/>
          <a:chOff x="0" y="0"/>
          <a:chExt cx="0" cy="0"/>
        </a:xfrm>
      </p:grpSpPr>
      <p:sp>
        <p:nvSpPr>
          <p:cNvPr id="103" name="Google Shape;103;p2:notes">
            <a:extLst>
              <a:ext uri="{FF2B5EF4-FFF2-40B4-BE49-F238E27FC236}">
                <a16:creationId xmlns:a16="http://schemas.microsoft.com/office/drawing/2014/main" id="{754F3530-1C81-2FDB-6266-0D9ED9F269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a:extLst>
              <a:ext uri="{FF2B5EF4-FFF2-40B4-BE49-F238E27FC236}">
                <a16:creationId xmlns:a16="http://schemas.microsoft.com/office/drawing/2014/main" id="{E0EC1711-7304-5C28-D1D3-FFD5245002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3428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0D2FB2A1-7903-DAC5-BCB1-75FA957B09D8}"/>
            </a:ext>
          </a:extLst>
        </p:cNvPr>
        <p:cNvGrpSpPr/>
        <p:nvPr/>
      </p:nvGrpSpPr>
      <p:grpSpPr>
        <a:xfrm>
          <a:off x="0" y="0"/>
          <a:ext cx="0" cy="0"/>
          <a:chOff x="0" y="0"/>
          <a:chExt cx="0" cy="0"/>
        </a:xfrm>
      </p:grpSpPr>
      <p:sp>
        <p:nvSpPr>
          <p:cNvPr id="103" name="Google Shape;103;p2:notes">
            <a:extLst>
              <a:ext uri="{FF2B5EF4-FFF2-40B4-BE49-F238E27FC236}">
                <a16:creationId xmlns:a16="http://schemas.microsoft.com/office/drawing/2014/main" id="{E833D298-B27F-F353-FEB5-7536F455F1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2:notes">
            <a:extLst>
              <a:ext uri="{FF2B5EF4-FFF2-40B4-BE49-F238E27FC236}">
                <a16:creationId xmlns:a16="http://schemas.microsoft.com/office/drawing/2014/main" id="{35109036-D816-1FCF-1905-D3BB872984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1233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DC14307B-2D1A-41B2-FC36-3DE870FFBC8E}"/>
            </a:ext>
          </a:extLst>
        </p:cNvPr>
        <p:cNvGrpSpPr/>
        <p:nvPr/>
      </p:nvGrpSpPr>
      <p:grpSpPr>
        <a:xfrm>
          <a:off x="0" y="0"/>
          <a:ext cx="0" cy="0"/>
          <a:chOff x="0" y="0"/>
          <a:chExt cx="0" cy="0"/>
        </a:xfrm>
      </p:grpSpPr>
      <p:sp>
        <p:nvSpPr>
          <p:cNvPr id="103" name="Google Shape;103;p2:notes">
            <a:extLst>
              <a:ext uri="{FF2B5EF4-FFF2-40B4-BE49-F238E27FC236}">
                <a16:creationId xmlns:a16="http://schemas.microsoft.com/office/drawing/2014/main" id="{BC59330A-53E9-B349-8177-9414E59C65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 name="Google Shape;104;p2:notes">
            <a:extLst>
              <a:ext uri="{FF2B5EF4-FFF2-40B4-BE49-F238E27FC236}">
                <a16:creationId xmlns:a16="http://schemas.microsoft.com/office/drawing/2014/main" id="{19A95167-FC1A-1A0C-EBBB-892FFA221A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502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1792288" y="612775"/>
            <a:ext cx="5486400" cy="4114800"/>
          </a:xfrm>
          <a:prstGeom prst="rect">
            <a:avLst/>
          </a:prstGeom>
          <a:noFill/>
          <a:ln>
            <a:noFill/>
          </a:ln>
        </p:spPr>
      </p:sp>
      <p:sp>
        <p:nvSpPr>
          <p:cNvPr id="64" name="Google Shape;64;p1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microsoft.com/office/2014/relationships/chartEx" Target="../charts/chartEx1.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chart" Target="../charts/char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1.png"/><Relationship Id="rId7"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image" Target="../media/image1.png"/><Relationship Id="rId7"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image" Target="../media/image1.png"/><Relationship Id="rId7"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chart" Target="../charts/chart9.xml"/><Relationship Id="rId3" Type="http://schemas.openxmlformats.org/officeDocument/2006/relationships/image" Target="../media/image1.png"/><Relationship Id="rId7"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image" Target="../media/image1.png"/><Relationship Id="rId7" Type="http://schemas.openxmlformats.org/officeDocument/2006/relationships/chart" Target="../charts/chart10.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15601" r="-11874"/>
            </a:stretch>
          </a:blipFill>
          <a:ln>
            <a:noFill/>
          </a:ln>
        </p:spPr>
        <p:txBody>
          <a:bodyPr/>
          <a:lstStyle/>
          <a:p>
            <a:endParaRPr lang="en-US"/>
          </a:p>
        </p:txBody>
      </p:sp>
      <p:sp>
        <p:nvSpPr>
          <p:cNvPr id="86" name="Google Shape;86;p1"/>
          <p:cNvSpPr/>
          <p:nvPr/>
        </p:nvSpPr>
        <p:spPr>
          <a:xfrm>
            <a:off x="9082374" y="-843325"/>
            <a:ext cx="10872582" cy="10872582"/>
          </a:xfrm>
          <a:custGeom>
            <a:avLst/>
            <a:gdLst/>
            <a:ahLst/>
            <a:cxnLst/>
            <a:rect l="l" t="t" r="r" b="b"/>
            <a:pathLst>
              <a:path w="10872582" h="10872582" extrusionOk="0">
                <a:moveTo>
                  <a:pt x="0" y="0"/>
                </a:moveTo>
                <a:lnTo>
                  <a:pt x="10872583" y="0"/>
                </a:lnTo>
                <a:lnTo>
                  <a:pt x="10872583" y="10872582"/>
                </a:lnTo>
                <a:lnTo>
                  <a:pt x="0" y="10872582"/>
                </a:lnTo>
                <a:lnTo>
                  <a:pt x="0" y="0"/>
                </a:lnTo>
                <a:close/>
              </a:path>
            </a:pathLst>
          </a:custGeom>
          <a:blipFill rotWithShape="1">
            <a:blip r:embed="rId4">
              <a:alphaModFix/>
            </a:blip>
            <a:stretch>
              <a:fillRect/>
            </a:stretch>
          </a:blipFill>
          <a:ln>
            <a:noFill/>
          </a:ln>
        </p:spPr>
        <p:txBody>
          <a:bodyPr/>
          <a:lstStyle/>
          <a:p>
            <a:endParaRPr lang="en-US"/>
          </a:p>
        </p:txBody>
      </p:sp>
      <p:sp>
        <p:nvSpPr>
          <p:cNvPr id="87" name="Google Shape;87;p1"/>
          <p:cNvSpPr/>
          <p:nvPr/>
        </p:nvSpPr>
        <p:spPr>
          <a:xfrm>
            <a:off x="10682418" y="6944334"/>
            <a:ext cx="1043995" cy="1204610"/>
          </a:xfrm>
          <a:custGeom>
            <a:avLst/>
            <a:gdLst/>
            <a:ahLst/>
            <a:cxnLst/>
            <a:rect l="l" t="t" r="r" b="b"/>
            <a:pathLst>
              <a:path w="1043995" h="1204610" extrusionOk="0">
                <a:moveTo>
                  <a:pt x="0" y="0"/>
                </a:moveTo>
                <a:lnTo>
                  <a:pt x="1043995" y="0"/>
                </a:lnTo>
                <a:lnTo>
                  <a:pt x="1043995" y="1204609"/>
                </a:lnTo>
                <a:lnTo>
                  <a:pt x="0" y="1204609"/>
                </a:lnTo>
                <a:lnTo>
                  <a:pt x="0" y="0"/>
                </a:lnTo>
                <a:close/>
              </a:path>
            </a:pathLst>
          </a:custGeom>
          <a:blipFill rotWithShape="1">
            <a:blip r:embed="rId5">
              <a:alphaModFix amt="55000"/>
            </a:blip>
            <a:stretch>
              <a:fillRect/>
            </a:stretch>
          </a:blipFill>
          <a:ln>
            <a:noFill/>
          </a:ln>
        </p:spPr>
        <p:txBody>
          <a:bodyPr/>
          <a:lstStyle/>
          <a:p>
            <a:endParaRPr lang="en-US"/>
          </a:p>
        </p:txBody>
      </p:sp>
      <p:sp>
        <p:nvSpPr>
          <p:cNvPr id="88" name="Google Shape;88;p1"/>
          <p:cNvSpPr/>
          <p:nvPr/>
        </p:nvSpPr>
        <p:spPr>
          <a:xfrm>
            <a:off x="9504223" y="7233383"/>
            <a:ext cx="543156" cy="626511"/>
          </a:xfrm>
          <a:custGeom>
            <a:avLst/>
            <a:gdLst/>
            <a:ahLst/>
            <a:cxnLst/>
            <a:rect l="l" t="t" r="r" b="b"/>
            <a:pathLst>
              <a:path w="543156" h="626511" extrusionOk="0">
                <a:moveTo>
                  <a:pt x="0" y="0"/>
                </a:moveTo>
                <a:lnTo>
                  <a:pt x="543156" y="0"/>
                </a:lnTo>
                <a:lnTo>
                  <a:pt x="543156" y="626511"/>
                </a:lnTo>
                <a:lnTo>
                  <a:pt x="0" y="626511"/>
                </a:lnTo>
                <a:lnTo>
                  <a:pt x="0" y="0"/>
                </a:lnTo>
                <a:close/>
              </a:path>
            </a:pathLst>
          </a:custGeom>
          <a:blipFill rotWithShape="1">
            <a:blip r:embed="rId6">
              <a:alphaModFix amt="55000"/>
            </a:blip>
            <a:stretch>
              <a:fillRect/>
            </a:stretch>
          </a:blipFill>
          <a:ln>
            <a:noFill/>
          </a:ln>
        </p:spPr>
        <p:txBody>
          <a:bodyPr/>
          <a:lstStyle/>
          <a:p>
            <a:endParaRPr lang="en-US"/>
          </a:p>
        </p:txBody>
      </p:sp>
      <p:sp>
        <p:nvSpPr>
          <p:cNvPr id="89" name="Google Shape;89;p1"/>
          <p:cNvSpPr/>
          <p:nvPr/>
        </p:nvSpPr>
        <p:spPr>
          <a:xfrm>
            <a:off x="10474699" y="6435680"/>
            <a:ext cx="415438" cy="473500"/>
          </a:xfrm>
          <a:custGeom>
            <a:avLst/>
            <a:gdLst/>
            <a:ahLst/>
            <a:cxnLst/>
            <a:rect l="l" t="t" r="r" b="b"/>
            <a:pathLst>
              <a:path w="415438" h="473500" extrusionOk="0">
                <a:moveTo>
                  <a:pt x="0" y="0"/>
                </a:moveTo>
                <a:lnTo>
                  <a:pt x="415438" y="0"/>
                </a:lnTo>
                <a:lnTo>
                  <a:pt x="415438" y="473500"/>
                </a:lnTo>
                <a:lnTo>
                  <a:pt x="0" y="473500"/>
                </a:lnTo>
                <a:lnTo>
                  <a:pt x="0" y="0"/>
                </a:lnTo>
                <a:close/>
              </a:path>
            </a:pathLst>
          </a:custGeom>
          <a:blipFill rotWithShape="1">
            <a:blip r:embed="rId7">
              <a:alphaModFix amt="55000"/>
            </a:blip>
            <a:stretch>
              <a:fillRect/>
            </a:stretch>
          </a:blipFill>
          <a:ln>
            <a:noFill/>
          </a:ln>
        </p:spPr>
        <p:txBody>
          <a:bodyPr/>
          <a:lstStyle/>
          <a:p>
            <a:endParaRPr lang="en-US"/>
          </a:p>
        </p:txBody>
      </p:sp>
      <p:sp>
        <p:nvSpPr>
          <p:cNvPr id="90" name="Google Shape;90;p1"/>
          <p:cNvSpPr/>
          <p:nvPr/>
        </p:nvSpPr>
        <p:spPr>
          <a:xfrm>
            <a:off x="11170358" y="1772455"/>
            <a:ext cx="887662" cy="965347"/>
          </a:xfrm>
          <a:custGeom>
            <a:avLst/>
            <a:gdLst/>
            <a:ahLst/>
            <a:cxnLst/>
            <a:rect l="l" t="t" r="r" b="b"/>
            <a:pathLst>
              <a:path w="887662" h="965347" extrusionOk="0">
                <a:moveTo>
                  <a:pt x="0" y="0"/>
                </a:moveTo>
                <a:lnTo>
                  <a:pt x="887662" y="0"/>
                </a:lnTo>
                <a:lnTo>
                  <a:pt x="887662" y="965347"/>
                </a:lnTo>
                <a:lnTo>
                  <a:pt x="0" y="965347"/>
                </a:lnTo>
                <a:lnTo>
                  <a:pt x="0" y="0"/>
                </a:lnTo>
                <a:close/>
              </a:path>
            </a:pathLst>
          </a:custGeom>
          <a:blipFill rotWithShape="1">
            <a:blip r:embed="rId8">
              <a:alphaModFix amt="55000"/>
            </a:blip>
            <a:stretch>
              <a:fillRect l="-145710" t="-242829" r="-144046" b="-15580"/>
            </a:stretch>
          </a:blipFill>
          <a:ln>
            <a:noFill/>
          </a:ln>
        </p:spPr>
        <p:txBody>
          <a:bodyPr/>
          <a:lstStyle/>
          <a:p>
            <a:endParaRPr lang="en-US"/>
          </a:p>
        </p:txBody>
      </p:sp>
      <p:sp>
        <p:nvSpPr>
          <p:cNvPr id="97" name="Google Shape;97;p1"/>
          <p:cNvSpPr txBox="1"/>
          <p:nvPr/>
        </p:nvSpPr>
        <p:spPr>
          <a:xfrm>
            <a:off x="1012054" y="5956377"/>
            <a:ext cx="4235248" cy="290849"/>
          </a:xfrm>
          <a:prstGeom prst="rect">
            <a:avLst/>
          </a:prstGeom>
          <a:noFill/>
          <a:ln>
            <a:noFill/>
          </a:ln>
        </p:spPr>
        <p:txBody>
          <a:bodyPr spcFirstLastPara="1" wrap="square" lIns="0" tIns="0" rIns="0" bIns="0" anchor="t" anchorCtr="0">
            <a:spAutoFit/>
          </a:bodyPr>
          <a:lstStyle/>
          <a:p>
            <a:pPr algn="ctr">
              <a:lnSpc>
                <a:spcPct val="105002"/>
              </a:lnSpc>
            </a:pPr>
            <a:r>
              <a:rPr lang="en-US" sz="1800" b="1" dirty="0">
                <a:solidFill>
                  <a:schemeClr val="tx2"/>
                </a:solidFill>
                <a:latin typeface="Arial" panose="020B0604020202020204" pitchFamily="34" charset="0"/>
                <a:cs typeface="Arial" panose="020B0604020202020204" pitchFamily="34" charset="0"/>
              </a:rPr>
              <a:t>Prepared by: </a:t>
            </a:r>
            <a:r>
              <a:rPr lang="en-US" sz="1800" b="1" dirty="0" err="1">
                <a:solidFill>
                  <a:schemeClr val="tx2"/>
                </a:solidFill>
                <a:latin typeface="Arial" panose="020B0604020202020204" pitchFamily="34" charset="0"/>
                <a:cs typeface="Arial" panose="020B0604020202020204" pitchFamily="34" charset="0"/>
              </a:rPr>
              <a:t>tramthaitu</a:t>
            </a:r>
            <a:endParaRPr lang="en-US" sz="1800" b="1" dirty="0">
              <a:solidFill>
                <a:schemeClr val="tx2"/>
              </a:solidFill>
              <a:latin typeface="Arial" panose="020B0604020202020204" pitchFamily="34" charset="0"/>
              <a:cs typeface="Arial" panose="020B0604020202020204" pitchFamily="34" charset="0"/>
            </a:endParaRPr>
          </a:p>
        </p:txBody>
      </p:sp>
      <p:sp>
        <p:nvSpPr>
          <p:cNvPr id="98" name="Google Shape;98;p1"/>
          <p:cNvSpPr/>
          <p:nvPr/>
        </p:nvSpPr>
        <p:spPr>
          <a:xfrm rot="5400000">
            <a:off x="3152852" y="3138641"/>
            <a:ext cx="426934" cy="5208537"/>
          </a:xfrm>
          <a:custGeom>
            <a:avLst/>
            <a:gdLst/>
            <a:ahLst/>
            <a:cxnLst/>
            <a:rect l="l" t="t" r="r" b="b"/>
            <a:pathLst>
              <a:path w="426934" h="5208537" extrusionOk="0">
                <a:moveTo>
                  <a:pt x="0" y="0"/>
                </a:moveTo>
                <a:lnTo>
                  <a:pt x="426934" y="0"/>
                </a:lnTo>
                <a:lnTo>
                  <a:pt x="426934" y="5208537"/>
                </a:lnTo>
                <a:lnTo>
                  <a:pt x="0" y="5208537"/>
                </a:lnTo>
                <a:lnTo>
                  <a:pt x="0" y="0"/>
                </a:lnTo>
                <a:close/>
              </a:path>
            </a:pathLst>
          </a:custGeom>
          <a:blipFill rotWithShape="1">
            <a:blip r:embed="rId9">
              <a:alphaModFix/>
            </a:blip>
            <a:stretch>
              <a:fillRect l="-1412258" t="-30830" r="-418243" b="-27446"/>
            </a:stretch>
          </a:blipFill>
          <a:ln>
            <a:noFill/>
          </a:ln>
        </p:spPr>
        <p:txBody>
          <a:bodyPr/>
          <a:lstStyle/>
          <a:p>
            <a:endParaRPr lang="en-US"/>
          </a:p>
        </p:txBody>
      </p:sp>
      <p:sp>
        <p:nvSpPr>
          <p:cNvPr id="99" name="Google Shape;99;p1"/>
          <p:cNvSpPr/>
          <p:nvPr/>
        </p:nvSpPr>
        <p:spPr>
          <a:xfrm>
            <a:off x="5497305" y="5412278"/>
            <a:ext cx="473283" cy="661262"/>
          </a:xfrm>
          <a:custGeom>
            <a:avLst/>
            <a:gdLst/>
            <a:ahLst/>
            <a:cxnLst/>
            <a:rect l="l" t="t" r="r" b="b"/>
            <a:pathLst>
              <a:path w="473283" h="661262" extrusionOk="0">
                <a:moveTo>
                  <a:pt x="0" y="0"/>
                </a:moveTo>
                <a:lnTo>
                  <a:pt x="473283" y="0"/>
                </a:lnTo>
                <a:lnTo>
                  <a:pt x="473283" y="661261"/>
                </a:lnTo>
                <a:lnTo>
                  <a:pt x="0" y="661261"/>
                </a:lnTo>
                <a:lnTo>
                  <a:pt x="0" y="0"/>
                </a:lnTo>
                <a:close/>
              </a:path>
            </a:pathLst>
          </a:custGeom>
          <a:blipFill rotWithShape="1">
            <a:blip r:embed="rId10">
              <a:alphaModFix amt="58999"/>
            </a:blip>
            <a:stretch>
              <a:fillRect l="-146903" t="-181777" r="-146781"/>
            </a:stretch>
          </a:blipFill>
          <a:ln>
            <a:noFill/>
          </a:ln>
        </p:spPr>
        <p:txBody>
          <a:bodyPr/>
          <a:lstStyle/>
          <a:p>
            <a:endParaRPr lang="en-US"/>
          </a:p>
        </p:txBody>
      </p:sp>
      <p:sp>
        <p:nvSpPr>
          <p:cNvPr id="4" name="Google Shape;95;p1">
            <a:extLst>
              <a:ext uri="{FF2B5EF4-FFF2-40B4-BE49-F238E27FC236}">
                <a16:creationId xmlns:a16="http://schemas.microsoft.com/office/drawing/2014/main" id="{F1B82FCB-1797-46B9-4B9E-1D876BD59DD7}"/>
              </a:ext>
            </a:extLst>
          </p:cNvPr>
          <p:cNvSpPr txBox="1"/>
          <p:nvPr/>
        </p:nvSpPr>
        <p:spPr>
          <a:xfrm>
            <a:off x="1609752" y="3157586"/>
            <a:ext cx="5805666" cy="2585323"/>
          </a:xfrm>
          <a:prstGeom prst="rect">
            <a:avLst/>
          </a:prstGeom>
          <a:noFill/>
          <a:ln>
            <a:noFill/>
          </a:ln>
        </p:spPr>
        <p:txBody>
          <a:bodyPr spcFirstLastPara="1" wrap="square" lIns="0" tIns="0" rIns="0" bIns="0" anchor="t" anchorCtr="0">
            <a:spAutoFit/>
          </a:bodyPr>
          <a:lstStyle/>
          <a:p>
            <a:pPr marL="0" marR="0" lvl="0" indent="0" algn="l" rtl="0">
              <a:lnSpc>
                <a:spcPct val="105009"/>
              </a:lnSpc>
              <a:spcBef>
                <a:spcPts val="0"/>
              </a:spcBef>
              <a:spcAft>
                <a:spcPts val="0"/>
              </a:spcAft>
              <a:buNone/>
            </a:pPr>
            <a:r>
              <a:rPr lang="en-US" sz="8000" b="1" i="0" u="none" strike="noStrike" cap="none" dirty="0">
                <a:solidFill>
                  <a:srgbClr val="ECC993"/>
                </a:solidFill>
                <a:latin typeface="Lexend Deca"/>
                <a:ea typeface="Lexend Deca"/>
                <a:cs typeface="Lexend Deca"/>
                <a:sym typeface="Lexend Deca"/>
              </a:rPr>
              <a:t>Pizza Hut</a:t>
            </a:r>
          </a:p>
          <a:p>
            <a:pPr marL="0" marR="0" lvl="0" indent="0" algn="l" rtl="0">
              <a:lnSpc>
                <a:spcPct val="105009"/>
              </a:lnSpc>
              <a:spcBef>
                <a:spcPts val="0"/>
              </a:spcBef>
              <a:spcAft>
                <a:spcPts val="0"/>
              </a:spcAft>
              <a:buNone/>
            </a:pPr>
            <a:r>
              <a:rPr lang="en-US" sz="8000" b="1" dirty="0">
                <a:solidFill>
                  <a:srgbClr val="ECC993"/>
                </a:solidFill>
                <a:latin typeface="Lexend Deca"/>
                <a:ea typeface="Lexend Deca"/>
                <a:cs typeface="Lexend Deca"/>
                <a:sym typeface="Lexend Deca"/>
              </a:rPr>
              <a:t>Report</a:t>
            </a:r>
            <a:endParaRPr lang="en-US" sz="8000" b="1" i="0" u="none" strike="noStrike" cap="none" dirty="0">
              <a:solidFill>
                <a:srgbClr val="ECC993"/>
              </a:solidFill>
              <a:latin typeface="Lexend Deca"/>
              <a:ea typeface="Lexend Deca"/>
              <a:cs typeface="Lexend Deca"/>
              <a:sym typeface="Lexend De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D8C511D-5CCF-EA51-0CAB-50FA9551E63D}"/>
            </a:ext>
          </a:extLst>
        </p:cNvPr>
        <p:cNvGrpSpPr/>
        <p:nvPr/>
      </p:nvGrpSpPr>
      <p:grpSpPr>
        <a:xfrm>
          <a:off x="0" y="0"/>
          <a:ext cx="0" cy="0"/>
          <a:chOff x="0" y="0"/>
          <a:chExt cx="0" cy="0"/>
        </a:xfrm>
      </p:grpSpPr>
      <p:sp>
        <p:nvSpPr>
          <p:cNvPr id="106" name="Google Shape;106;p2">
            <a:extLst>
              <a:ext uri="{FF2B5EF4-FFF2-40B4-BE49-F238E27FC236}">
                <a16:creationId xmlns:a16="http://schemas.microsoft.com/office/drawing/2014/main" id="{0D8E664B-D082-A461-F3F2-CA85EC60C74E}"/>
              </a:ext>
            </a:extLst>
          </p:cNvPr>
          <p:cNvSpPr>
            <a:spLocks noGrp="1" noRot="1" noMove="1" noResize="1" noEditPoints="1" noAdjustHandles="1" noChangeArrowheads="1" noChangeShapeType="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15601" r="-11874"/>
            </a:stretch>
          </a:blipFill>
          <a:ln>
            <a:noFill/>
          </a:ln>
        </p:spPr>
        <p:txBody>
          <a:bodyPr/>
          <a:lstStyle/>
          <a:p>
            <a:endParaRPr lang="en-US" dirty="0"/>
          </a:p>
        </p:txBody>
      </p:sp>
      <p:grpSp>
        <p:nvGrpSpPr>
          <p:cNvPr id="107" name="Google Shape;107;p2">
            <a:extLst>
              <a:ext uri="{FF2B5EF4-FFF2-40B4-BE49-F238E27FC236}">
                <a16:creationId xmlns:a16="http://schemas.microsoft.com/office/drawing/2014/main" id="{13D2A81F-5BE6-C1EC-64A7-8EB971D15C3C}"/>
              </a:ext>
            </a:extLst>
          </p:cNvPr>
          <p:cNvGrpSpPr>
            <a:grpSpLocks noGrp="1" noUngrp="1" noRot="1" noMove="1" noResize="1"/>
          </p:cNvGrpSpPr>
          <p:nvPr/>
        </p:nvGrpSpPr>
        <p:grpSpPr>
          <a:xfrm>
            <a:off x="-1453971" y="-1847653"/>
            <a:ext cx="20617067" cy="13347306"/>
            <a:chOff x="0" y="0"/>
            <a:chExt cx="27489423" cy="17796409"/>
          </a:xfrm>
        </p:grpSpPr>
        <p:sp>
          <p:nvSpPr>
            <p:cNvPr id="108" name="Google Shape;108;p2">
              <a:extLst>
                <a:ext uri="{FF2B5EF4-FFF2-40B4-BE49-F238E27FC236}">
                  <a16:creationId xmlns:a16="http://schemas.microsoft.com/office/drawing/2014/main" id="{3F728ADE-D563-5F08-664B-B0C82F22617C}"/>
                </a:ext>
              </a:extLst>
            </p:cNvPr>
            <p:cNvSpPr>
              <a:spLocks noGrp="1" noRot="1" noMove="1" noResize="1" noEditPoints="1" noAdjustHandles="1" noChangeArrowheads="1" noChangeShapeType="1"/>
            </p:cNvSpPr>
            <p:nvPr/>
          </p:nvSpPr>
          <p:spPr>
            <a:xfrm rot="856615">
              <a:off x="19735523" y="11993570"/>
              <a:ext cx="4609241" cy="5316600"/>
            </a:xfrm>
            <a:custGeom>
              <a:avLst/>
              <a:gdLst/>
              <a:ahLst/>
              <a:cxnLst/>
              <a:rect l="l" t="t" r="r" b="b"/>
              <a:pathLst>
                <a:path w="4609241" h="5316600" extrusionOk="0">
                  <a:moveTo>
                    <a:pt x="0" y="0"/>
                  </a:moveTo>
                  <a:lnTo>
                    <a:pt x="4609241" y="0"/>
                  </a:lnTo>
                  <a:lnTo>
                    <a:pt x="4609241" y="5316600"/>
                  </a:lnTo>
                  <a:lnTo>
                    <a:pt x="0" y="5316600"/>
                  </a:lnTo>
                  <a:lnTo>
                    <a:pt x="0" y="0"/>
                  </a:lnTo>
                  <a:close/>
                </a:path>
              </a:pathLst>
            </a:custGeom>
            <a:blipFill rotWithShape="1">
              <a:blip r:embed="rId4">
                <a:alphaModFix amt="16249"/>
              </a:blip>
              <a:stretch>
                <a:fillRect/>
              </a:stretch>
            </a:blipFill>
            <a:ln>
              <a:noFill/>
            </a:ln>
          </p:spPr>
          <p:txBody>
            <a:bodyPr/>
            <a:lstStyle/>
            <a:p>
              <a:endParaRPr lang="en-US"/>
            </a:p>
          </p:txBody>
        </p:sp>
        <p:sp>
          <p:nvSpPr>
            <p:cNvPr id="109" name="Google Shape;109;p2">
              <a:extLst>
                <a:ext uri="{FF2B5EF4-FFF2-40B4-BE49-F238E27FC236}">
                  <a16:creationId xmlns:a16="http://schemas.microsoft.com/office/drawing/2014/main" id="{EA27C2EC-27EE-54E8-5894-54E8918D12CD}"/>
                </a:ext>
              </a:extLst>
            </p:cNvPr>
            <p:cNvSpPr>
              <a:spLocks noGrp="1" noRot="1" noMove="1" noResize="1" noEditPoints="1" noAdjustHandles="1" noChangeArrowheads="1" noChangeShapeType="1"/>
            </p:cNvSpPr>
            <p:nvPr/>
          </p:nvSpPr>
          <p:spPr>
            <a:xfrm rot="856615">
              <a:off x="24562869" y="10823243"/>
              <a:ext cx="2145027" cy="2474215"/>
            </a:xfrm>
            <a:custGeom>
              <a:avLst/>
              <a:gdLst/>
              <a:ahLst/>
              <a:cxnLst/>
              <a:rect l="l" t="t" r="r" b="b"/>
              <a:pathLst>
                <a:path w="2145027" h="2474215" extrusionOk="0">
                  <a:moveTo>
                    <a:pt x="0" y="0"/>
                  </a:moveTo>
                  <a:lnTo>
                    <a:pt x="2145027" y="0"/>
                  </a:lnTo>
                  <a:lnTo>
                    <a:pt x="2145027" y="2474215"/>
                  </a:lnTo>
                  <a:lnTo>
                    <a:pt x="0" y="2474215"/>
                  </a:lnTo>
                  <a:lnTo>
                    <a:pt x="0" y="0"/>
                  </a:lnTo>
                  <a:close/>
                </a:path>
              </a:pathLst>
            </a:custGeom>
            <a:blipFill rotWithShape="1">
              <a:blip r:embed="rId5">
                <a:alphaModFix amt="16249"/>
              </a:blip>
              <a:stretch>
                <a:fillRect/>
              </a:stretch>
            </a:blipFill>
            <a:ln>
              <a:noFill/>
            </a:ln>
          </p:spPr>
          <p:txBody>
            <a:bodyPr/>
            <a:lstStyle/>
            <a:p>
              <a:endParaRPr lang="en-US"/>
            </a:p>
          </p:txBody>
        </p:sp>
        <p:sp>
          <p:nvSpPr>
            <p:cNvPr id="110" name="Google Shape;110;p2">
              <a:extLst>
                <a:ext uri="{FF2B5EF4-FFF2-40B4-BE49-F238E27FC236}">
                  <a16:creationId xmlns:a16="http://schemas.microsoft.com/office/drawing/2014/main" id="{F7DF5A0C-1D4B-2F53-0DD7-7607E05FD9A3}"/>
                </a:ext>
              </a:extLst>
            </p:cNvPr>
            <p:cNvSpPr>
              <a:spLocks noGrp="1" noRot="1" noMove="1" noResize="1" noEditPoints="1" noAdjustHandles="1" noChangeArrowheads="1" noChangeShapeType="1"/>
            </p:cNvSpPr>
            <p:nvPr/>
          </p:nvSpPr>
          <p:spPr>
            <a:xfrm rot="856615">
              <a:off x="655170" y="3843405"/>
              <a:ext cx="5167573" cy="5960616"/>
            </a:xfrm>
            <a:custGeom>
              <a:avLst/>
              <a:gdLst/>
              <a:ahLst/>
              <a:cxnLst/>
              <a:rect l="l" t="t" r="r" b="b"/>
              <a:pathLst>
                <a:path w="5167573" h="5960616" extrusionOk="0">
                  <a:moveTo>
                    <a:pt x="0" y="0"/>
                  </a:moveTo>
                  <a:lnTo>
                    <a:pt x="5167573" y="0"/>
                  </a:lnTo>
                  <a:lnTo>
                    <a:pt x="5167573" y="5960615"/>
                  </a:lnTo>
                  <a:lnTo>
                    <a:pt x="0" y="5960615"/>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1" name="Google Shape;111;p2">
              <a:extLst>
                <a:ext uri="{FF2B5EF4-FFF2-40B4-BE49-F238E27FC236}">
                  <a16:creationId xmlns:a16="http://schemas.microsoft.com/office/drawing/2014/main" id="{2CAC6AA2-9B75-191C-C283-FD9F547BD0C9}"/>
                </a:ext>
              </a:extLst>
            </p:cNvPr>
            <p:cNvSpPr>
              <a:spLocks noGrp="1" noRot="1" noMove="1" noResize="1" noEditPoints="1" noAdjustHandles="1" noChangeArrowheads="1" noChangeShapeType="1"/>
            </p:cNvSpPr>
            <p:nvPr/>
          </p:nvSpPr>
          <p:spPr>
            <a:xfrm>
              <a:off x="1110408" y="12119848"/>
              <a:ext cx="4319907" cy="4982863"/>
            </a:xfrm>
            <a:custGeom>
              <a:avLst/>
              <a:gdLst/>
              <a:ahLst/>
              <a:cxnLst/>
              <a:rect l="l" t="t" r="r" b="b"/>
              <a:pathLst>
                <a:path w="4319907" h="4982863" extrusionOk="0">
                  <a:moveTo>
                    <a:pt x="0" y="0"/>
                  </a:moveTo>
                  <a:lnTo>
                    <a:pt x="4319907" y="0"/>
                  </a:lnTo>
                  <a:lnTo>
                    <a:pt x="4319907" y="4982863"/>
                  </a:lnTo>
                  <a:lnTo>
                    <a:pt x="0" y="4982863"/>
                  </a:lnTo>
                  <a:lnTo>
                    <a:pt x="0" y="0"/>
                  </a:lnTo>
                  <a:close/>
                </a:path>
              </a:pathLst>
            </a:custGeom>
            <a:blipFill rotWithShape="1">
              <a:blip r:embed="rId6">
                <a:alphaModFix amt="16249"/>
              </a:blip>
              <a:stretch>
                <a:fillRect/>
              </a:stretch>
            </a:blipFill>
            <a:ln>
              <a:noFill/>
            </a:ln>
          </p:spPr>
          <p:txBody>
            <a:bodyPr/>
            <a:lstStyle/>
            <a:p>
              <a:endParaRPr lang="en-US"/>
            </a:p>
          </p:txBody>
        </p:sp>
        <p:sp>
          <p:nvSpPr>
            <p:cNvPr id="112" name="Google Shape;112;p2">
              <a:extLst>
                <a:ext uri="{FF2B5EF4-FFF2-40B4-BE49-F238E27FC236}">
                  <a16:creationId xmlns:a16="http://schemas.microsoft.com/office/drawing/2014/main" id="{47C8C9E8-576C-0AC2-696A-4E40523AA555}"/>
                </a:ext>
              </a:extLst>
            </p:cNvPr>
            <p:cNvSpPr>
              <a:spLocks noGrp="1" noRot="1" noMove="1" noResize="1" noEditPoints="1" noAdjustHandles="1" noChangeArrowheads="1" noChangeShapeType="1"/>
            </p:cNvSpPr>
            <p:nvPr/>
          </p:nvSpPr>
          <p:spPr>
            <a:xfrm rot="9801329">
              <a:off x="22546390" y="514291"/>
              <a:ext cx="4319907" cy="4982863"/>
            </a:xfrm>
            <a:custGeom>
              <a:avLst/>
              <a:gdLst/>
              <a:ahLst/>
              <a:cxnLst/>
              <a:rect l="l" t="t" r="r" b="b"/>
              <a:pathLst>
                <a:path w="4319907" h="4982863" extrusionOk="0">
                  <a:moveTo>
                    <a:pt x="0" y="0"/>
                  </a:moveTo>
                  <a:lnTo>
                    <a:pt x="4319908" y="0"/>
                  </a:lnTo>
                  <a:lnTo>
                    <a:pt x="4319908" y="4982864"/>
                  </a:lnTo>
                  <a:lnTo>
                    <a:pt x="0" y="4982864"/>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3" name="Google Shape;113;p2">
              <a:extLst>
                <a:ext uri="{FF2B5EF4-FFF2-40B4-BE49-F238E27FC236}">
                  <a16:creationId xmlns:a16="http://schemas.microsoft.com/office/drawing/2014/main" id="{AF3F5FB2-0C50-D1A4-5EF3-B26CDB4E6B59}"/>
                </a:ext>
              </a:extLst>
            </p:cNvPr>
            <p:cNvSpPr>
              <a:spLocks noGrp="1" noRot="1" noMove="1" noResize="1" noEditPoints="1" noAdjustHandles="1" noChangeArrowheads="1" noChangeShapeType="1"/>
            </p:cNvSpPr>
            <p:nvPr/>
          </p:nvSpPr>
          <p:spPr>
            <a:xfrm rot="8381380">
              <a:off x="19541180" y="2377116"/>
              <a:ext cx="1533293" cy="1768600"/>
            </a:xfrm>
            <a:custGeom>
              <a:avLst/>
              <a:gdLst/>
              <a:ahLst/>
              <a:cxnLst/>
              <a:rect l="l" t="t" r="r" b="b"/>
              <a:pathLst>
                <a:path w="1533293" h="1768600" extrusionOk="0">
                  <a:moveTo>
                    <a:pt x="0" y="0"/>
                  </a:moveTo>
                  <a:lnTo>
                    <a:pt x="1533292" y="0"/>
                  </a:lnTo>
                  <a:lnTo>
                    <a:pt x="1533292" y="1768600"/>
                  </a:lnTo>
                  <a:lnTo>
                    <a:pt x="0" y="1768600"/>
                  </a:lnTo>
                  <a:lnTo>
                    <a:pt x="0" y="0"/>
                  </a:lnTo>
                  <a:close/>
                </a:path>
              </a:pathLst>
            </a:custGeom>
            <a:blipFill rotWithShape="1">
              <a:blip r:embed="rId6">
                <a:alphaModFix amt="16249"/>
              </a:blip>
              <a:stretch>
                <a:fillRect/>
              </a:stretch>
            </a:blipFill>
            <a:ln>
              <a:noFill/>
            </a:ln>
          </p:spPr>
          <p:txBody>
            <a:bodyPr/>
            <a:lstStyle/>
            <a:p>
              <a:endParaRPr lang="en-US"/>
            </a:p>
          </p:txBody>
        </p:sp>
        <p:sp>
          <p:nvSpPr>
            <p:cNvPr id="114" name="Google Shape;114;p2">
              <a:extLst>
                <a:ext uri="{FF2B5EF4-FFF2-40B4-BE49-F238E27FC236}">
                  <a16:creationId xmlns:a16="http://schemas.microsoft.com/office/drawing/2014/main" id="{C15A4804-8F0B-07E8-E626-A1E92C63CABA}"/>
                </a:ext>
              </a:extLst>
            </p:cNvPr>
            <p:cNvSpPr>
              <a:spLocks noGrp="1" noRot="1" noMove="1" noResize="1" noEditPoints="1" noAdjustHandles="1" noChangeArrowheads="1" noChangeShapeType="1"/>
            </p:cNvSpPr>
            <p:nvPr/>
          </p:nvSpPr>
          <p:spPr>
            <a:xfrm rot="856615">
              <a:off x="6067267" y="2531313"/>
              <a:ext cx="2404861" cy="2773924"/>
            </a:xfrm>
            <a:custGeom>
              <a:avLst/>
              <a:gdLst/>
              <a:ahLst/>
              <a:cxnLst/>
              <a:rect l="l" t="t" r="r" b="b"/>
              <a:pathLst>
                <a:path w="2404861" h="2773924" extrusionOk="0">
                  <a:moveTo>
                    <a:pt x="0" y="0"/>
                  </a:moveTo>
                  <a:lnTo>
                    <a:pt x="2404861" y="0"/>
                  </a:lnTo>
                  <a:lnTo>
                    <a:pt x="2404861" y="2773923"/>
                  </a:lnTo>
                  <a:lnTo>
                    <a:pt x="0" y="2773923"/>
                  </a:lnTo>
                  <a:lnTo>
                    <a:pt x="0" y="0"/>
                  </a:lnTo>
                  <a:close/>
                </a:path>
              </a:pathLst>
            </a:custGeom>
            <a:blipFill rotWithShape="1">
              <a:blip r:embed="rId6">
                <a:alphaModFix amt="16249"/>
              </a:blip>
              <a:stretch>
                <a:fillRect/>
              </a:stretch>
            </a:blipFill>
            <a:ln>
              <a:noFill/>
            </a:ln>
          </p:spPr>
          <p:txBody>
            <a:bodyPr/>
            <a:lstStyle/>
            <a:p>
              <a:endParaRPr lang="en-US"/>
            </a:p>
          </p:txBody>
        </p:sp>
        <p:sp>
          <p:nvSpPr>
            <p:cNvPr id="115" name="Google Shape;115;p2">
              <a:extLst>
                <a:ext uri="{FF2B5EF4-FFF2-40B4-BE49-F238E27FC236}">
                  <a16:creationId xmlns:a16="http://schemas.microsoft.com/office/drawing/2014/main" id="{18A18C5C-4FD6-1132-821E-DF6198EEA03C}"/>
                </a:ext>
              </a:extLst>
            </p:cNvPr>
            <p:cNvSpPr>
              <a:spLocks noGrp="1" noRot="1" noMove="1" noResize="1" noEditPoints="1" noAdjustHandles="1" noChangeArrowheads="1" noChangeShapeType="1"/>
            </p:cNvSpPr>
            <p:nvPr/>
          </p:nvSpPr>
          <p:spPr>
            <a:xfrm rot="-1699247">
              <a:off x="22792444" y="11376151"/>
              <a:ext cx="1207474" cy="1392780"/>
            </a:xfrm>
            <a:custGeom>
              <a:avLst/>
              <a:gdLst/>
              <a:ahLst/>
              <a:cxnLst/>
              <a:rect l="l" t="t" r="r" b="b"/>
              <a:pathLst>
                <a:path w="1207474" h="1392780" extrusionOk="0">
                  <a:moveTo>
                    <a:pt x="0" y="0"/>
                  </a:moveTo>
                  <a:lnTo>
                    <a:pt x="1207474" y="0"/>
                  </a:lnTo>
                  <a:lnTo>
                    <a:pt x="1207474" y="1392780"/>
                  </a:lnTo>
                  <a:lnTo>
                    <a:pt x="0" y="1392780"/>
                  </a:lnTo>
                  <a:lnTo>
                    <a:pt x="0" y="0"/>
                  </a:lnTo>
                  <a:close/>
                </a:path>
              </a:pathLst>
            </a:custGeom>
            <a:blipFill rotWithShape="1">
              <a:blip r:embed="rId6">
                <a:alphaModFix amt="17550"/>
              </a:blip>
              <a:stretch>
                <a:fillRect/>
              </a:stretch>
            </a:blipFill>
            <a:ln>
              <a:noFill/>
            </a:ln>
          </p:spPr>
          <p:txBody>
            <a:bodyPr/>
            <a:lstStyle/>
            <a:p>
              <a:endParaRPr lang="en-US"/>
            </a:p>
          </p:txBody>
        </p:sp>
        <p:sp>
          <p:nvSpPr>
            <p:cNvPr id="116" name="Google Shape;116;p2">
              <a:extLst>
                <a:ext uri="{FF2B5EF4-FFF2-40B4-BE49-F238E27FC236}">
                  <a16:creationId xmlns:a16="http://schemas.microsoft.com/office/drawing/2014/main" id="{7A395826-F488-D6E4-57D6-6D98D1199BD4}"/>
                </a:ext>
              </a:extLst>
            </p:cNvPr>
            <p:cNvSpPr>
              <a:spLocks noGrp="1" noRot="1" noMove="1" noResize="1" noEditPoints="1" noAdjustHandles="1" noChangeArrowheads="1" noChangeShapeType="1"/>
            </p:cNvSpPr>
            <p:nvPr/>
          </p:nvSpPr>
          <p:spPr>
            <a:xfrm rot="-642376">
              <a:off x="16496869" y="12074977"/>
              <a:ext cx="550045" cy="634458"/>
            </a:xfrm>
            <a:custGeom>
              <a:avLst/>
              <a:gdLst/>
              <a:ahLst/>
              <a:cxnLst/>
              <a:rect l="l" t="t" r="r" b="b"/>
              <a:pathLst>
                <a:path w="550045" h="634458" extrusionOk="0">
                  <a:moveTo>
                    <a:pt x="0" y="0"/>
                  </a:moveTo>
                  <a:lnTo>
                    <a:pt x="550045" y="0"/>
                  </a:lnTo>
                  <a:lnTo>
                    <a:pt x="550045" y="634458"/>
                  </a:lnTo>
                  <a:lnTo>
                    <a:pt x="0" y="634458"/>
                  </a:lnTo>
                  <a:lnTo>
                    <a:pt x="0" y="0"/>
                  </a:lnTo>
                  <a:close/>
                </a:path>
              </a:pathLst>
            </a:custGeom>
            <a:blipFill rotWithShape="1">
              <a:blip r:embed="rId6">
                <a:alphaModFix amt="17550"/>
              </a:blip>
              <a:stretch>
                <a:fillRect/>
              </a:stretch>
            </a:blipFill>
            <a:ln>
              <a:noFill/>
            </a:ln>
          </p:spPr>
          <p:txBody>
            <a:bodyPr/>
            <a:lstStyle/>
            <a:p>
              <a:endParaRPr lang="en-US"/>
            </a:p>
          </p:txBody>
        </p:sp>
        <p:sp>
          <p:nvSpPr>
            <p:cNvPr id="117" name="Google Shape;117;p2">
              <a:extLst>
                <a:ext uri="{FF2B5EF4-FFF2-40B4-BE49-F238E27FC236}">
                  <a16:creationId xmlns:a16="http://schemas.microsoft.com/office/drawing/2014/main" id="{1E632E64-3F06-A344-7EDA-20E18F3002A9}"/>
                </a:ext>
              </a:extLst>
            </p:cNvPr>
            <p:cNvSpPr>
              <a:spLocks noGrp="1" noRot="1" noMove="1" noResize="1" noEditPoints="1" noAdjustHandles="1" noChangeArrowheads="1" noChangeShapeType="1"/>
            </p:cNvSpPr>
            <p:nvPr/>
          </p:nvSpPr>
          <p:spPr>
            <a:xfrm rot="2347825">
              <a:off x="2926045" y="9331060"/>
              <a:ext cx="701683" cy="809366"/>
            </a:xfrm>
            <a:custGeom>
              <a:avLst/>
              <a:gdLst/>
              <a:ahLst/>
              <a:cxnLst/>
              <a:rect l="l" t="t" r="r" b="b"/>
              <a:pathLst>
                <a:path w="701683" h="809366" extrusionOk="0">
                  <a:moveTo>
                    <a:pt x="0" y="0"/>
                  </a:moveTo>
                  <a:lnTo>
                    <a:pt x="701683" y="0"/>
                  </a:lnTo>
                  <a:lnTo>
                    <a:pt x="701683" y="809366"/>
                  </a:lnTo>
                  <a:lnTo>
                    <a:pt x="0" y="809366"/>
                  </a:lnTo>
                  <a:lnTo>
                    <a:pt x="0" y="0"/>
                  </a:lnTo>
                  <a:close/>
                </a:path>
              </a:pathLst>
            </a:custGeom>
            <a:blipFill rotWithShape="1">
              <a:blip r:embed="rId6">
                <a:alphaModFix amt="12349"/>
              </a:blip>
              <a:stretch>
                <a:fillRect/>
              </a:stretch>
            </a:blipFill>
            <a:ln>
              <a:noFill/>
            </a:ln>
          </p:spPr>
          <p:txBody>
            <a:bodyPr/>
            <a:lstStyle/>
            <a:p>
              <a:endParaRPr lang="en-US"/>
            </a:p>
          </p:txBody>
        </p:sp>
      </p:grpSp>
      <p:sp>
        <p:nvSpPr>
          <p:cNvPr id="118" name="Google Shape;118;p2">
            <a:extLst>
              <a:ext uri="{FF2B5EF4-FFF2-40B4-BE49-F238E27FC236}">
                <a16:creationId xmlns:a16="http://schemas.microsoft.com/office/drawing/2014/main" id="{990556BE-C88C-69C7-F4F9-8919C0AB2FE4}"/>
              </a:ext>
            </a:extLst>
          </p:cNvPr>
          <p:cNvSpPr txBox="1"/>
          <p:nvPr/>
        </p:nvSpPr>
        <p:spPr>
          <a:xfrm>
            <a:off x="780649" y="530713"/>
            <a:ext cx="16823185" cy="951030"/>
          </a:xfrm>
          <a:prstGeom prst="rect">
            <a:avLst/>
          </a:prstGeom>
          <a:noFill/>
          <a:ln>
            <a:noFill/>
          </a:ln>
        </p:spPr>
        <p:txBody>
          <a:bodyPr spcFirstLastPara="1" wrap="square" lIns="0" tIns="0" rIns="0" bIns="0" anchor="t" anchorCtr="0">
            <a:spAutoFit/>
          </a:bodyPr>
          <a:lstStyle/>
          <a:p>
            <a:pPr marL="0" marR="0" lvl="0" indent="0" algn="l" rtl="0">
              <a:lnSpc>
                <a:spcPct val="103000"/>
              </a:lnSpc>
              <a:spcBef>
                <a:spcPts val="0"/>
              </a:spcBef>
              <a:spcAft>
                <a:spcPts val="0"/>
              </a:spcAft>
              <a:buNone/>
            </a:pPr>
            <a:r>
              <a:rPr lang="en-US" sz="6000" b="1" dirty="0">
                <a:solidFill>
                  <a:schemeClr val="bg2">
                    <a:lumMod val="20000"/>
                    <a:lumOff val="80000"/>
                  </a:schemeClr>
                </a:solidFill>
                <a:latin typeface="Candara" panose="020E0502030303020204" pitchFamily="34" charset="0"/>
              </a:rPr>
              <a:t>4. Customer Segmentation Using the RFM Model</a:t>
            </a:r>
          </a:p>
        </p:txBody>
      </p:sp>
      <p:sp>
        <p:nvSpPr>
          <p:cNvPr id="2" name="TextBox 1">
            <a:extLst>
              <a:ext uri="{FF2B5EF4-FFF2-40B4-BE49-F238E27FC236}">
                <a16:creationId xmlns:a16="http://schemas.microsoft.com/office/drawing/2014/main" id="{9283BA3C-8D2C-D63A-2A6E-40A4A5B77997}"/>
              </a:ext>
            </a:extLst>
          </p:cNvPr>
          <p:cNvSpPr txBox="1"/>
          <p:nvPr/>
        </p:nvSpPr>
        <p:spPr>
          <a:xfrm>
            <a:off x="998800" y="1899425"/>
            <a:ext cx="9381589" cy="707886"/>
          </a:xfrm>
          <a:prstGeom prst="rect">
            <a:avLst/>
          </a:prstGeom>
          <a:noFill/>
        </p:spPr>
        <p:txBody>
          <a:bodyPr wrap="square" rtlCol="0">
            <a:spAutoFit/>
          </a:bodyPr>
          <a:lstStyle/>
          <a:p>
            <a:r>
              <a:rPr lang="en-US" sz="4000" dirty="0">
                <a:solidFill>
                  <a:schemeClr val="bg2">
                    <a:lumMod val="20000"/>
                    <a:lumOff val="80000"/>
                  </a:schemeClr>
                </a:solidFill>
              </a:rPr>
              <a:t>What is the RFM model?</a:t>
            </a:r>
            <a:endParaRPr lang="en-US" sz="3200" dirty="0">
              <a:solidFill>
                <a:schemeClr val="bg2">
                  <a:lumMod val="20000"/>
                  <a:lumOff val="80000"/>
                </a:schemeClr>
              </a:solidFill>
            </a:endParaRPr>
          </a:p>
        </p:txBody>
      </p:sp>
      <p:sp>
        <p:nvSpPr>
          <p:cNvPr id="16" name="TextBox 15">
            <a:extLst>
              <a:ext uri="{FF2B5EF4-FFF2-40B4-BE49-F238E27FC236}">
                <a16:creationId xmlns:a16="http://schemas.microsoft.com/office/drawing/2014/main" id="{DFFAE225-93C3-3C2B-22A8-9D777FDEBF24}"/>
              </a:ext>
            </a:extLst>
          </p:cNvPr>
          <p:cNvSpPr txBox="1"/>
          <p:nvPr/>
        </p:nvSpPr>
        <p:spPr>
          <a:xfrm>
            <a:off x="8992057" y="2729912"/>
            <a:ext cx="8687905" cy="6740307"/>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2"/>
                </a:solidFill>
                <a:effectLst/>
                <a:latin typeface="Arial" panose="020B0604020202020204" pitchFamily="34" charset="0"/>
              </a:rPr>
              <a:t>The RFM model is an analytical approach that focuses on three key aspects of customer behavior: </a:t>
            </a:r>
            <a:r>
              <a:rPr kumimoji="0" lang="en-US" altLang="en-US" sz="2400" b="1" i="0" u="none" strike="noStrike" cap="none" normalizeH="0" baseline="0" dirty="0">
                <a:ln>
                  <a:noFill/>
                </a:ln>
                <a:solidFill>
                  <a:schemeClr val="tx2"/>
                </a:solidFill>
                <a:effectLst/>
                <a:latin typeface="Arial" panose="020B0604020202020204" pitchFamily="34" charset="0"/>
              </a:rPr>
              <a:t>Recency, Frequency, and Monetary value</a:t>
            </a:r>
            <a:r>
              <a:rPr kumimoji="0" lang="en-US" altLang="en-US" sz="2400" b="0" i="0" u="none" strike="noStrike" cap="none" normalizeH="0" baseline="0" dirty="0">
                <a:ln>
                  <a:noFill/>
                </a:ln>
                <a:solidFill>
                  <a:schemeClr val="tx2"/>
                </a:solidFill>
                <a:effectLst/>
                <a:latin typeface="Arial" panose="020B0604020202020204" pitchFamily="34" charset="0"/>
              </a:rPr>
              <a:t>. By analyzing these three metrics, businesses can gain valuable insights into customer value and behavior, enabling them to make more informed business decisions and personalize their marketing strategies. This model helps companies identify their best customers, allowing for more targeted and efficient marketing efforts.</a:t>
            </a:r>
          </a:p>
          <a:p>
            <a:pPr marL="342900" indent="-342900">
              <a:buClr>
                <a:schemeClr val="tx2"/>
              </a:buClr>
              <a:buFont typeface="Arial" panose="020B0604020202020204" pitchFamily="34" charset="0"/>
              <a:buChar char="•"/>
            </a:pPr>
            <a:r>
              <a:rPr lang="en-US" sz="2400" i="0" dirty="0">
                <a:solidFill>
                  <a:schemeClr val="tx2"/>
                </a:solidFill>
                <a:effectLst/>
                <a:latin typeface="Arial" panose="020B0604020202020204" pitchFamily="34" charset="0"/>
                <a:cs typeface="Arial" panose="020B0604020202020204" pitchFamily="34" charset="0"/>
              </a:rPr>
              <a:t>R- Recency refers to how recently a customer made their last purchase.</a:t>
            </a:r>
            <a:endParaRPr lang="en-US" sz="2400" dirty="0">
              <a:solidFill>
                <a:schemeClr val="tx2"/>
              </a:solidFill>
              <a:latin typeface="Arial" panose="020B0604020202020204" pitchFamily="34" charset="0"/>
              <a:cs typeface="Arial" panose="020B0604020202020204" pitchFamily="34" charset="0"/>
            </a:endParaRPr>
          </a:p>
          <a:p>
            <a:pPr>
              <a:buClr>
                <a:schemeClr val="tx2"/>
              </a:buClr>
            </a:pPr>
            <a:r>
              <a:rPr lang="en-US" sz="2400" i="0" dirty="0">
                <a:solidFill>
                  <a:schemeClr val="tx2"/>
                </a:solidFill>
                <a:effectLst/>
                <a:latin typeface="Arial" panose="020B0604020202020204" pitchFamily="34" charset="0"/>
                <a:cs typeface="Arial" panose="020B0604020202020204" pitchFamily="34" charset="0"/>
              </a:rPr>
              <a:t>	Recency = Date of report – Date of most recent use.</a:t>
            </a:r>
            <a:endParaRPr lang="en-US" sz="2400" dirty="0">
              <a:solidFill>
                <a:schemeClr val="tx2"/>
              </a:solidFill>
              <a:effectLst/>
              <a:latin typeface="Arial" panose="020B0604020202020204" pitchFamily="34" charset="0"/>
              <a:cs typeface="Arial" panose="020B0604020202020204" pitchFamily="34" charset="0"/>
            </a:endParaRPr>
          </a:p>
          <a:p>
            <a:pPr marL="342900" indent="-342900">
              <a:buClr>
                <a:schemeClr val="tx2"/>
              </a:buClr>
              <a:buFont typeface="Arial" panose="020B0604020202020204" pitchFamily="34" charset="0"/>
              <a:buChar char="•"/>
            </a:pPr>
            <a:r>
              <a:rPr lang="en-US" sz="2400" i="0" dirty="0">
                <a:solidFill>
                  <a:schemeClr val="tx2"/>
                </a:solidFill>
                <a:effectLst/>
                <a:latin typeface="Arial" panose="020B0604020202020204" pitchFamily="34" charset="0"/>
                <a:cs typeface="Arial" panose="020B0604020202020204" pitchFamily="34" charset="0"/>
              </a:rPr>
              <a:t>F- Frequency measures how often a customer makes purchases over a given period.</a:t>
            </a:r>
            <a:endParaRPr lang="en-US" sz="2400" dirty="0">
              <a:solidFill>
                <a:schemeClr val="tx2"/>
              </a:solidFill>
              <a:effectLst/>
              <a:latin typeface="Arial" panose="020B0604020202020204" pitchFamily="34" charset="0"/>
              <a:cs typeface="Arial" panose="020B0604020202020204" pitchFamily="34" charset="0"/>
            </a:endParaRPr>
          </a:p>
          <a:p>
            <a:pPr>
              <a:buClr>
                <a:schemeClr val="tx2"/>
              </a:buClr>
            </a:pPr>
            <a:r>
              <a:rPr lang="en-US" sz="2400" dirty="0">
                <a:solidFill>
                  <a:schemeClr val="tx2"/>
                </a:solidFill>
                <a:latin typeface="Arial" panose="020B0604020202020204" pitchFamily="34" charset="0"/>
                <a:cs typeface="Arial" panose="020B0604020202020204" pitchFamily="34" charset="0"/>
              </a:rPr>
              <a:t>	</a:t>
            </a:r>
            <a:r>
              <a:rPr lang="en-US" sz="2400" i="0" dirty="0">
                <a:solidFill>
                  <a:schemeClr val="tx2"/>
                </a:solidFill>
                <a:effectLst/>
                <a:latin typeface="Arial" panose="020B0604020202020204" pitchFamily="34" charset="0"/>
                <a:cs typeface="Arial" panose="020B0604020202020204" pitchFamily="34" charset="0"/>
              </a:rPr>
              <a:t>Frequency = Count number of times using the service/Number of contract years.</a:t>
            </a:r>
            <a:endParaRPr lang="en-US" sz="2400" dirty="0">
              <a:solidFill>
                <a:schemeClr val="tx2"/>
              </a:solidFill>
              <a:effectLst/>
              <a:latin typeface="Arial" panose="020B0604020202020204" pitchFamily="34" charset="0"/>
              <a:cs typeface="Arial" panose="020B0604020202020204" pitchFamily="34" charset="0"/>
            </a:endParaRPr>
          </a:p>
          <a:p>
            <a:pPr marL="342900" indent="-342900">
              <a:buClr>
                <a:schemeClr val="tx2"/>
              </a:buClr>
              <a:buFont typeface="Arial" panose="020B0604020202020204" pitchFamily="34" charset="0"/>
              <a:buChar char="•"/>
            </a:pPr>
            <a:r>
              <a:rPr lang="en-US" sz="2400" i="0" dirty="0">
                <a:solidFill>
                  <a:schemeClr val="tx2"/>
                </a:solidFill>
                <a:effectLst/>
                <a:latin typeface="Arial" panose="020B0604020202020204" pitchFamily="34" charset="0"/>
                <a:cs typeface="Arial" panose="020B0604020202020204" pitchFamily="34" charset="0"/>
              </a:rPr>
              <a:t>M- Monetary value represents the total value of a customer's purchases.</a:t>
            </a:r>
            <a:endParaRPr lang="en-US" sz="2400" dirty="0">
              <a:solidFill>
                <a:schemeClr val="tx2"/>
              </a:solidFill>
              <a:effectLst/>
              <a:latin typeface="Arial" panose="020B0604020202020204" pitchFamily="34" charset="0"/>
              <a:cs typeface="Arial" panose="020B0604020202020204" pitchFamily="34" charset="0"/>
            </a:endParaRPr>
          </a:p>
          <a:p>
            <a:pPr>
              <a:buClr>
                <a:schemeClr val="tx2"/>
              </a:buClr>
            </a:pPr>
            <a:r>
              <a:rPr lang="en-US" sz="2400" i="0" dirty="0">
                <a:solidFill>
                  <a:schemeClr val="tx2"/>
                </a:solidFill>
                <a:effectLst/>
                <a:latin typeface="Arial" panose="020B0604020202020204" pitchFamily="34" charset="0"/>
                <a:cs typeface="Arial" panose="020B0604020202020204" pitchFamily="34" charset="0"/>
              </a:rPr>
              <a:t>	Monetary = Sum(GMV)/ Number of years of contract.</a:t>
            </a:r>
            <a:endParaRPr lang="en-US" sz="2400" dirty="0">
              <a:solidFill>
                <a:schemeClr val="tx2"/>
              </a:solidFill>
              <a:effectLst/>
              <a:latin typeface="Arial" panose="020B0604020202020204" pitchFamily="34" charset="0"/>
              <a:cs typeface="Arial" panose="020B0604020202020204" pitchFamily="34" charset="0"/>
            </a:endParaRPr>
          </a:p>
        </p:txBody>
      </p:sp>
      <p:pic>
        <p:nvPicPr>
          <p:cNvPr id="1035" name="Picture 11" descr="RFM Model: Segmentation To Skyrocket Your Company [2025 Easy Guide]">
            <a:extLst>
              <a:ext uri="{FF2B5EF4-FFF2-40B4-BE49-F238E27FC236}">
                <a16:creationId xmlns:a16="http://schemas.microsoft.com/office/drawing/2014/main" id="{313A8466-0C06-2D8D-42A1-C2450784F0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5111" y="3814847"/>
            <a:ext cx="7628167" cy="4432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860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E894FAA-B8E0-DBA2-66BF-0166451E0F88}"/>
            </a:ext>
          </a:extLst>
        </p:cNvPr>
        <p:cNvGrpSpPr/>
        <p:nvPr/>
      </p:nvGrpSpPr>
      <p:grpSpPr>
        <a:xfrm>
          <a:off x="0" y="0"/>
          <a:ext cx="0" cy="0"/>
          <a:chOff x="0" y="0"/>
          <a:chExt cx="0" cy="0"/>
        </a:xfrm>
      </p:grpSpPr>
      <p:sp>
        <p:nvSpPr>
          <p:cNvPr id="106" name="Google Shape;106;p2">
            <a:extLst>
              <a:ext uri="{FF2B5EF4-FFF2-40B4-BE49-F238E27FC236}">
                <a16:creationId xmlns:a16="http://schemas.microsoft.com/office/drawing/2014/main" id="{A7B983D3-135F-C6BF-B84D-B955F0C524EC}"/>
              </a:ext>
            </a:extLst>
          </p:cNvPr>
          <p:cNvSpPr>
            <a:spLocks noGrp="1" noRot="1" noMove="1" noResize="1" noEditPoints="1" noAdjustHandles="1" noChangeArrowheads="1" noChangeShapeType="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15601" r="-11874"/>
            </a:stretch>
          </a:blipFill>
          <a:ln>
            <a:noFill/>
          </a:ln>
        </p:spPr>
        <p:txBody>
          <a:bodyPr/>
          <a:lstStyle/>
          <a:p>
            <a:endParaRPr lang="en-US" dirty="0"/>
          </a:p>
        </p:txBody>
      </p:sp>
      <p:grpSp>
        <p:nvGrpSpPr>
          <p:cNvPr id="107" name="Google Shape;107;p2">
            <a:extLst>
              <a:ext uri="{FF2B5EF4-FFF2-40B4-BE49-F238E27FC236}">
                <a16:creationId xmlns:a16="http://schemas.microsoft.com/office/drawing/2014/main" id="{7F71BFDE-0732-92F0-06DD-53CD32F6BFBA}"/>
              </a:ext>
            </a:extLst>
          </p:cNvPr>
          <p:cNvGrpSpPr>
            <a:grpSpLocks noGrp="1" noUngrp="1" noRot="1" noMove="1" noResize="1"/>
          </p:cNvGrpSpPr>
          <p:nvPr/>
        </p:nvGrpSpPr>
        <p:grpSpPr>
          <a:xfrm>
            <a:off x="-1453971" y="-1847653"/>
            <a:ext cx="20617067" cy="13347306"/>
            <a:chOff x="0" y="0"/>
            <a:chExt cx="27489423" cy="17796409"/>
          </a:xfrm>
        </p:grpSpPr>
        <p:sp>
          <p:nvSpPr>
            <p:cNvPr id="108" name="Google Shape;108;p2">
              <a:extLst>
                <a:ext uri="{FF2B5EF4-FFF2-40B4-BE49-F238E27FC236}">
                  <a16:creationId xmlns:a16="http://schemas.microsoft.com/office/drawing/2014/main" id="{FA8096F9-489A-6363-A708-1F6C19CC7CD0}"/>
                </a:ext>
              </a:extLst>
            </p:cNvPr>
            <p:cNvSpPr>
              <a:spLocks noGrp="1" noRot="1" noMove="1" noResize="1" noEditPoints="1" noAdjustHandles="1" noChangeArrowheads="1" noChangeShapeType="1"/>
            </p:cNvSpPr>
            <p:nvPr/>
          </p:nvSpPr>
          <p:spPr>
            <a:xfrm rot="856615">
              <a:off x="19735523" y="11993570"/>
              <a:ext cx="4609241" cy="5316600"/>
            </a:xfrm>
            <a:custGeom>
              <a:avLst/>
              <a:gdLst/>
              <a:ahLst/>
              <a:cxnLst/>
              <a:rect l="l" t="t" r="r" b="b"/>
              <a:pathLst>
                <a:path w="4609241" h="5316600" extrusionOk="0">
                  <a:moveTo>
                    <a:pt x="0" y="0"/>
                  </a:moveTo>
                  <a:lnTo>
                    <a:pt x="4609241" y="0"/>
                  </a:lnTo>
                  <a:lnTo>
                    <a:pt x="4609241" y="5316600"/>
                  </a:lnTo>
                  <a:lnTo>
                    <a:pt x="0" y="5316600"/>
                  </a:lnTo>
                  <a:lnTo>
                    <a:pt x="0" y="0"/>
                  </a:lnTo>
                  <a:close/>
                </a:path>
              </a:pathLst>
            </a:custGeom>
            <a:blipFill rotWithShape="1">
              <a:blip r:embed="rId4">
                <a:alphaModFix amt="16249"/>
              </a:blip>
              <a:stretch>
                <a:fillRect/>
              </a:stretch>
            </a:blipFill>
            <a:ln>
              <a:noFill/>
            </a:ln>
          </p:spPr>
          <p:txBody>
            <a:bodyPr/>
            <a:lstStyle/>
            <a:p>
              <a:endParaRPr lang="en-US"/>
            </a:p>
          </p:txBody>
        </p:sp>
        <p:sp>
          <p:nvSpPr>
            <p:cNvPr id="109" name="Google Shape;109;p2">
              <a:extLst>
                <a:ext uri="{FF2B5EF4-FFF2-40B4-BE49-F238E27FC236}">
                  <a16:creationId xmlns:a16="http://schemas.microsoft.com/office/drawing/2014/main" id="{02471CDC-7141-2B65-0E75-BDFA6520180B}"/>
                </a:ext>
              </a:extLst>
            </p:cNvPr>
            <p:cNvSpPr>
              <a:spLocks noGrp="1" noRot="1" noMove="1" noResize="1" noEditPoints="1" noAdjustHandles="1" noChangeArrowheads="1" noChangeShapeType="1"/>
            </p:cNvSpPr>
            <p:nvPr/>
          </p:nvSpPr>
          <p:spPr>
            <a:xfrm rot="856615">
              <a:off x="24562869" y="10823243"/>
              <a:ext cx="2145027" cy="2474215"/>
            </a:xfrm>
            <a:custGeom>
              <a:avLst/>
              <a:gdLst/>
              <a:ahLst/>
              <a:cxnLst/>
              <a:rect l="l" t="t" r="r" b="b"/>
              <a:pathLst>
                <a:path w="2145027" h="2474215" extrusionOk="0">
                  <a:moveTo>
                    <a:pt x="0" y="0"/>
                  </a:moveTo>
                  <a:lnTo>
                    <a:pt x="2145027" y="0"/>
                  </a:lnTo>
                  <a:lnTo>
                    <a:pt x="2145027" y="2474215"/>
                  </a:lnTo>
                  <a:lnTo>
                    <a:pt x="0" y="2474215"/>
                  </a:lnTo>
                  <a:lnTo>
                    <a:pt x="0" y="0"/>
                  </a:lnTo>
                  <a:close/>
                </a:path>
              </a:pathLst>
            </a:custGeom>
            <a:blipFill rotWithShape="1">
              <a:blip r:embed="rId5">
                <a:alphaModFix amt="16249"/>
              </a:blip>
              <a:stretch>
                <a:fillRect/>
              </a:stretch>
            </a:blipFill>
            <a:ln>
              <a:noFill/>
            </a:ln>
          </p:spPr>
          <p:txBody>
            <a:bodyPr/>
            <a:lstStyle/>
            <a:p>
              <a:endParaRPr lang="en-US"/>
            </a:p>
          </p:txBody>
        </p:sp>
        <p:sp>
          <p:nvSpPr>
            <p:cNvPr id="110" name="Google Shape;110;p2">
              <a:extLst>
                <a:ext uri="{FF2B5EF4-FFF2-40B4-BE49-F238E27FC236}">
                  <a16:creationId xmlns:a16="http://schemas.microsoft.com/office/drawing/2014/main" id="{0CB69445-0CF3-967E-ED02-683BC7F170F6}"/>
                </a:ext>
              </a:extLst>
            </p:cNvPr>
            <p:cNvSpPr>
              <a:spLocks noGrp="1" noRot="1" noMove="1" noResize="1" noEditPoints="1" noAdjustHandles="1" noChangeArrowheads="1" noChangeShapeType="1"/>
            </p:cNvSpPr>
            <p:nvPr/>
          </p:nvSpPr>
          <p:spPr>
            <a:xfrm rot="856615">
              <a:off x="655170" y="3843405"/>
              <a:ext cx="5167573" cy="5960616"/>
            </a:xfrm>
            <a:custGeom>
              <a:avLst/>
              <a:gdLst/>
              <a:ahLst/>
              <a:cxnLst/>
              <a:rect l="l" t="t" r="r" b="b"/>
              <a:pathLst>
                <a:path w="5167573" h="5960616" extrusionOk="0">
                  <a:moveTo>
                    <a:pt x="0" y="0"/>
                  </a:moveTo>
                  <a:lnTo>
                    <a:pt x="5167573" y="0"/>
                  </a:lnTo>
                  <a:lnTo>
                    <a:pt x="5167573" y="5960615"/>
                  </a:lnTo>
                  <a:lnTo>
                    <a:pt x="0" y="5960615"/>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1" name="Google Shape;111;p2">
              <a:extLst>
                <a:ext uri="{FF2B5EF4-FFF2-40B4-BE49-F238E27FC236}">
                  <a16:creationId xmlns:a16="http://schemas.microsoft.com/office/drawing/2014/main" id="{2F4A4FA5-967B-8C8F-9B32-F8F6036BACB0}"/>
                </a:ext>
              </a:extLst>
            </p:cNvPr>
            <p:cNvSpPr>
              <a:spLocks noGrp="1" noRot="1" noMove="1" noResize="1" noEditPoints="1" noAdjustHandles="1" noChangeArrowheads="1" noChangeShapeType="1"/>
            </p:cNvSpPr>
            <p:nvPr/>
          </p:nvSpPr>
          <p:spPr>
            <a:xfrm>
              <a:off x="1110408" y="12119848"/>
              <a:ext cx="4319907" cy="4982863"/>
            </a:xfrm>
            <a:custGeom>
              <a:avLst/>
              <a:gdLst/>
              <a:ahLst/>
              <a:cxnLst/>
              <a:rect l="l" t="t" r="r" b="b"/>
              <a:pathLst>
                <a:path w="4319907" h="4982863" extrusionOk="0">
                  <a:moveTo>
                    <a:pt x="0" y="0"/>
                  </a:moveTo>
                  <a:lnTo>
                    <a:pt x="4319907" y="0"/>
                  </a:lnTo>
                  <a:lnTo>
                    <a:pt x="4319907" y="4982863"/>
                  </a:lnTo>
                  <a:lnTo>
                    <a:pt x="0" y="4982863"/>
                  </a:lnTo>
                  <a:lnTo>
                    <a:pt x="0" y="0"/>
                  </a:lnTo>
                  <a:close/>
                </a:path>
              </a:pathLst>
            </a:custGeom>
            <a:blipFill rotWithShape="1">
              <a:blip r:embed="rId6">
                <a:alphaModFix amt="16249"/>
              </a:blip>
              <a:stretch>
                <a:fillRect/>
              </a:stretch>
            </a:blipFill>
            <a:ln>
              <a:noFill/>
            </a:ln>
          </p:spPr>
          <p:txBody>
            <a:bodyPr/>
            <a:lstStyle/>
            <a:p>
              <a:endParaRPr lang="en-US"/>
            </a:p>
          </p:txBody>
        </p:sp>
        <p:sp>
          <p:nvSpPr>
            <p:cNvPr id="112" name="Google Shape;112;p2">
              <a:extLst>
                <a:ext uri="{FF2B5EF4-FFF2-40B4-BE49-F238E27FC236}">
                  <a16:creationId xmlns:a16="http://schemas.microsoft.com/office/drawing/2014/main" id="{0F2FF8F1-7070-FA61-73FA-CF516D68FD4F}"/>
                </a:ext>
              </a:extLst>
            </p:cNvPr>
            <p:cNvSpPr>
              <a:spLocks noGrp="1" noRot="1" noMove="1" noResize="1" noEditPoints="1" noAdjustHandles="1" noChangeArrowheads="1" noChangeShapeType="1"/>
            </p:cNvSpPr>
            <p:nvPr/>
          </p:nvSpPr>
          <p:spPr>
            <a:xfrm rot="9801329">
              <a:off x="22546390" y="514291"/>
              <a:ext cx="4319907" cy="4982863"/>
            </a:xfrm>
            <a:custGeom>
              <a:avLst/>
              <a:gdLst/>
              <a:ahLst/>
              <a:cxnLst/>
              <a:rect l="l" t="t" r="r" b="b"/>
              <a:pathLst>
                <a:path w="4319907" h="4982863" extrusionOk="0">
                  <a:moveTo>
                    <a:pt x="0" y="0"/>
                  </a:moveTo>
                  <a:lnTo>
                    <a:pt x="4319908" y="0"/>
                  </a:lnTo>
                  <a:lnTo>
                    <a:pt x="4319908" y="4982864"/>
                  </a:lnTo>
                  <a:lnTo>
                    <a:pt x="0" y="4982864"/>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3" name="Google Shape;113;p2">
              <a:extLst>
                <a:ext uri="{FF2B5EF4-FFF2-40B4-BE49-F238E27FC236}">
                  <a16:creationId xmlns:a16="http://schemas.microsoft.com/office/drawing/2014/main" id="{80FC2A02-6A35-82BA-69DB-2B0CAD93A249}"/>
                </a:ext>
              </a:extLst>
            </p:cNvPr>
            <p:cNvSpPr>
              <a:spLocks noGrp="1" noRot="1" noMove="1" noResize="1" noEditPoints="1" noAdjustHandles="1" noChangeArrowheads="1" noChangeShapeType="1"/>
            </p:cNvSpPr>
            <p:nvPr/>
          </p:nvSpPr>
          <p:spPr>
            <a:xfrm rot="8381380">
              <a:off x="19541180" y="2377116"/>
              <a:ext cx="1533293" cy="1768600"/>
            </a:xfrm>
            <a:custGeom>
              <a:avLst/>
              <a:gdLst/>
              <a:ahLst/>
              <a:cxnLst/>
              <a:rect l="l" t="t" r="r" b="b"/>
              <a:pathLst>
                <a:path w="1533293" h="1768600" extrusionOk="0">
                  <a:moveTo>
                    <a:pt x="0" y="0"/>
                  </a:moveTo>
                  <a:lnTo>
                    <a:pt x="1533292" y="0"/>
                  </a:lnTo>
                  <a:lnTo>
                    <a:pt x="1533292" y="1768600"/>
                  </a:lnTo>
                  <a:lnTo>
                    <a:pt x="0" y="1768600"/>
                  </a:lnTo>
                  <a:lnTo>
                    <a:pt x="0" y="0"/>
                  </a:lnTo>
                  <a:close/>
                </a:path>
              </a:pathLst>
            </a:custGeom>
            <a:blipFill rotWithShape="1">
              <a:blip r:embed="rId6">
                <a:alphaModFix amt="16249"/>
              </a:blip>
              <a:stretch>
                <a:fillRect/>
              </a:stretch>
            </a:blipFill>
            <a:ln>
              <a:noFill/>
            </a:ln>
          </p:spPr>
          <p:txBody>
            <a:bodyPr/>
            <a:lstStyle/>
            <a:p>
              <a:endParaRPr lang="en-US"/>
            </a:p>
          </p:txBody>
        </p:sp>
        <p:sp>
          <p:nvSpPr>
            <p:cNvPr id="114" name="Google Shape;114;p2">
              <a:extLst>
                <a:ext uri="{FF2B5EF4-FFF2-40B4-BE49-F238E27FC236}">
                  <a16:creationId xmlns:a16="http://schemas.microsoft.com/office/drawing/2014/main" id="{60B75A43-1961-D6D6-B7AF-1FD222DF3062}"/>
                </a:ext>
              </a:extLst>
            </p:cNvPr>
            <p:cNvSpPr>
              <a:spLocks noGrp="1" noRot="1" noMove="1" noResize="1" noEditPoints="1" noAdjustHandles="1" noChangeArrowheads="1" noChangeShapeType="1"/>
            </p:cNvSpPr>
            <p:nvPr/>
          </p:nvSpPr>
          <p:spPr>
            <a:xfrm rot="856615">
              <a:off x="6067267" y="2531313"/>
              <a:ext cx="2404861" cy="2773924"/>
            </a:xfrm>
            <a:custGeom>
              <a:avLst/>
              <a:gdLst/>
              <a:ahLst/>
              <a:cxnLst/>
              <a:rect l="l" t="t" r="r" b="b"/>
              <a:pathLst>
                <a:path w="2404861" h="2773924" extrusionOk="0">
                  <a:moveTo>
                    <a:pt x="0" y="0"/>
                  </a:moveTo>
                  <a:lnTo>
                    <a:pt x="2404861" y="0"/>
                  </a:lnTo>
                  <a:lnTo>
                    <a:pt x="2404861" y="2773923"/>
                  </a:lnTo>
                  <a:lnTo>
                    <a:pt x="0" y="2773923"/>
                  </a:lnTo>
                  <a:lnTo>
                    <a:pt x="0" y="0"/>
                  </a:lnTo>
                  <a:close/>
                </a:path>
              </a:pathLst>
            </a:custGeom>
            <a:blipFill rotWithShape="1">
              <a:blip r:embed="rId6">
                <a:alphaModFix amt="16249"/>
              </a:blip>
              <a:stretch>
                <a:fillRect/>
              </a:stretch>
            </a:blipFill>
            <a:ln>
              <a:noFill/>
            </a:ln>
          </p:spPr>
          <p:txBody>
            <a:bodyPr/>
            <a:lstStyle/>
            <a:p>
              <a:endParaRPr lang="en-US"/>
            </a:p>
          </p:txBody>
        </p:sp>
        <p:sp>
          <p:nvSpPr>
            <p:cNvPr id="115" name="Google Shape;115;p2">
              <a:extLst>
                <a:ext uri="{FF2B5EF4-FFF2-40B4-BE49-F238E27FC236}">
                  <a16:creationId xmlns:a16="http://schemas.microsoft.com/office/drawing/2014/main" id="{FBD87369-BF97-AF69-3F5B-0C3D76257CFB}"/>
                </a:ext>
              </a:extLst>
            </p:cNvPr>
            <p:cNvSpPr>
              <a:spLocks noGrp="1" noRot="1" noMove="1" noResize="1" noEditPoints="1" noAdjustHandles="1" noChangeArrowheads="1" noChangeShapeType="1"/>
            </p:cNvSpPr>
            <p:nvPr/>
          </p:nvSpPr>
          <p:spPr>
            <a:xfrm rot="-1699247">
              <a:off x="22792444" y="11376151"/>
              <a:ext cx="1207474" cy="1392780"/>
            </a:xfrm>
            <a:custGeom>
              <a:avLst/>
              <a:gdLst/>
              <a:ahLst/>
              <a:cxnLst/>
              <a:rect l="l" t="t" r="r" b="b"/>
              <a:pathLst>
                <a:path w="1207474" h="1392780" extrusionOk="0">
                  <a:moveTo>
                    <a:pt x="0" y="0"/>
                  </a:moveTo>
                  <a:lnTo>
                    <a:pt x="1207474" y="0"/>
                  </a:lnTo>
                  <a:lnTo>
                    <a:pt x="1207474" y="1392780"/>
                  </a:lnTo>
                  <a:lnTo>
                    <a:pt x="0" y="1392780"/>
                  </a:lnTo>
                  <a:lnTo>
                    <a:pt x="0" y="0"/>
                  </a:lnTo>
                  <a:close/>
                </a:path>
              </a:pathLst>
            </a:custGeom>
            <a:blipFill rotWithShape="1">
              <a:blip r:embed="rId6">
                <a:alphaModFix amt="17550"/>
              </a:blip>
              <a:stretch>
                <a:fillRect/>
              </a:stretch>
            </a:blipFill>
            <a:ln>
              <a:noFill/>
            </a:ln>
          </p:spPr>
          <p:txBody>
            <a:bodyPr/>
            <a:lstStyle/>
            <a:p>
              <a:endParaRPr lang="en-US"/>
            </a:p>
          </p:txBody>
        </p:sp>
        <p:sp>
          <p:nvSpPr>
            <p:cNvPr id="116" name="Google Shape;116;p2">
              <a:extLst>
                <a:ext uri="{FF2B5EF4-FFF2-40B4-BE49-F238E27FC236}">
                  <a16:creationId xmlns:a16="http://schemas.microsoft.com/office/drawing/2014/main" id="{05F34895-3D3E-C6AA-B1E1-F234D60BC639}"/>
                </a:ext>
              </a:extLst>
            </p:cNvPr>
            <p:cNvSpPr>
              <a:spLocks noGrp="1" noRot="1" noMove="1" noResize="1" noEditPoints="1" noAdjustHandles="1" noChangeArrowheads="1" noChangeShapeType="1"/>
            </p:cNvSpPr>
            <p:nvPr/>
          </p:nvSpPr>
          <p:spPr>
            <a:xfrm rot="-642376">
              <a:off x="16496869" y="12074977"/>
              <a:ext cx="550045" cy="634458"/>
            </a:xfrm>
            <a:custGeom>
              <a:avLst/>
              <a:gdLst/>
              <a:ahLst/>
              <a:cxnLst/>
              <a:rect l="l" t="t" r="r" b="b"/>
              <a:pathLst>
                <a:path w="550045" h="634458" extrusionOk="0">
                  <a:moveTo>
                    <a:pt x="0" y="0"/>
                  </a:moveTo>
                  <a:lnTo>
                    <a:pt x="550045" y="0"/>
                  </a:lnTo>
                  <a:lnTo>
                    <a:pt x="550045" y="634458"/>
                  </a:lnTo>
                  <a:lnTo>
                    <a:pt x="0" y="634458"/>
                  </a:lnTo>
                  <a:lnTo>
                    <a:pt x="0" y="0"/>
                  </a:lnTo>
                  <a:close/>
                </a:path>
              </a:pathLst>
            </a:custGeom>
            <a:blipFill rotWithShape="1">
              <a:blip r:embed="rId6">
                <a:alphaModFix amt="17550"/>
              </a:blip>
              <a:stretch>
                <a:fillRect/>
              </a:stretch>
            </a:blipFill>
            <a:ln>
              <a:noFill/>
            </a:ln>
          </p:spPr>
          <p:txBody>
            <a:bodyPr/>
            <a:lstStyle/>
            <a:p>
              <a:endParaRPr lang="en-US"/>
            </a:p>
          </p:txBody>
        </p:sp>
        <p:sp>
          <p:nvSpPr>
            <p:cNvPr id="117" name="Google Shape;117;p2">
              <a:extLst>
                <a:ext uri="{FF2B5EF4-FFF2-40B4-BE49-F238E27FC236}">
                  <a16:creationId xmlns:a16="http://schemas.microsoft.com/office/drawing/2014/main" id="{3C67BED9-8589-5AA7-0207-08AC3CA06DC2}"/>
                </a:ext>
              </a:extLst>
            </p:cNvPr>
            <p:cNvSpPr>
              <a:spLocks noGrp="1" noRot="1" noMove="1" noResize="1" noEditPoints="1" noAdjustHandles="1" noChangeArrowheads="1" noChangeShapeType="1"/>
            </p:cNvSpPr>
            <p:nvPr/>
          </p:nvSpPr>
          <p:spPr>
            <a:xfrm rot="2347825">
              <a:off x="2926045" y="9331060"/>
              <a:ext cx="701683" cy="809366"/>
            </a:xfrm>
            <a:custGeom>
              <a:avLst/>
              <a:gdLst/>
              <a:ahLst/>
              <a:cxnLst/>
              <a:rect l="l" t="t" r="r" b="b"/>
              <a:pathLst>
                <a:path w="701683" h="809366" extrusionOk="0">
                  <a:moveTo>
                    <a:pt x="0" y="0"/>
                  </a:moveTo>
                  <a:lnTo>
                    <a:pt x="701683" y="0"/>
                  </a:lnTo>
                  <a:lnTo>
                    <a:pt x="701683" y="809366"/>
                  </a:lnTo>
                  <a:lnTo>
                    <a:pt x="0" y="809366"/>
                  </a:lnTo>
                  <a:lnTo>
                    <a:pt x="0" y="0"/>
                  </a:lnTo>
                  <a:close/>
                </a:path>
              </a:pathLst>
            </a:custGeom>
            <a:blipFill rotWithShape="1">
              <a:blip r:embed="rId6">
                <a:alphaModFix amt="12349"/>
              </a:blip>
              <a:stretch>
                <a:fillRect/>
              </a:stretch>
            </a:blipFill>
            <a:ln>
              <a:noFill/>
            </a:ln>
          </p:spPr>
          <p:txBody>
            <a:bodyPr/>
            <a:lstStyle/>
            <a:p>
              <a:endParaRPr lang="en-US"/>
            </a:p>
          </p:txBody>
        </p:sp>
      </p:grpSp>
      <p:sp>
        <p:nvSpPr>
          <p:cNvPr id="118" name="Google Shape;118;p2">
            <a:extLst>
              <a:ext uri="{FF2B5EF4-FFF2-40B4-BE49-F238E27FC236}">
                <a16:creationId xmlns:a16="http://schemas.microsoft.com/office/drawing/2014/main" id="{5949E597-7801-2C03-E939-6BBFEADA31C7}"/>
              </a:ext>
            </a:extLst>
          </p:cNvPr>
          <p:cNvSpPr txBox="1"/>
          <p:nvPr/>
        </p:nvSpPr>
        <p:spPr>
          <a:xfrm>
            <a:off x="780649" y="530713"/>
            <a:ext cx="16823185" cy="951030"/>
          </a:xfrm>
          <a:prstGeom prst="rect">
            <a:avLst/>
          </a:prstGeom>
          <a:noFill/>
          <a:ln>
            <a:noFill/>
          </a:ln>
        </p:spPr>
        <p:txBody>
          <a:bodyPr spcFirstLastPara="1" wrap="square" lIns="0" tIns="0" rIns="0" bIns="0" anchor="t" anchorCtr="0">
            <a:spAutoFit/>
          </a:bodyPr>
          <a:lstStyle/>
          <a:p>
            <a:pPr marL="0" marR="0" lvl="0" indent="0" algn="l" rtl="0">
              <a:lnSpc>
                <a:spcPct val="103000"/>
              </a:lnSpc>
              <a:spcBef>
                <a:spcPts val="0"/>
              </a:spcBef>
              <a:spcAft>
                <a:spcPts val="0"/>
              </a:spcAft>
              <a:buNone/>
            </a:pPr>
            <a:r>
              <a:rPr lang="en-US" sz="6000" b="1" dirty="0">
                <a:solidFill>
                  <a:schemeClr val="bg2">
                    <a:lumMod val="20000"/>
                    <a:lumOff val="80000"/>
                  </a:schemeClr>
                </a:solidFill>
                <a:latin typeface="Candara" panose="020E0502030303020204" pitchFamily="34" charset="0"/>
              </a:rPr>
              <a:t>4. Customer Segmentation Using the RFM Model</a:t>
            </a:r>
          </a:p>
        </p:txBody>
      </p:sp>
      <p:sp>
        <p:nvSpPr>
          <p:cNvPr id="2" name="TextBox 1">
            <a:extLst>
              <a:ext uri="{FF2B5EF4-FFF2-40B4-BE49-F238E27FC236}">
                <a16:creationId xmlns:a16="http://schemas.microsoft.com/office/drawing/2014/main" id="{C95C1F29-F760-F23C-1723-A3A287307075}"/>
              </a:ext>
            </a:extLst>
          </p:cNvPr>
          <p:cNvSpPr txBox="1"/>
          <p:nvPr/>
        </p:nvSpPr>
        <p:spPr>
          <a:xfrm>
            <a:off x="998800" y="1899425"/>
            <a:ext cx="9381589" cy="707886"/>
          </a:xfrm>
          <a:prstGeom prst="rect">
            <a:avLst/>
          </a:prstGeom>
          <a:noFill/>
        </p:spPr>
        <p:txBody>
          <a:bodyPr wrap="square" rtlCol="0">
            <a:spAutoFit/>
          </a:bodyPr>
          <a:lstStyle/>
          <a:p>
            <a:r>
              <a:rPr lang="en-US" sz="4000" dirty="0">
                <a:solidFill>
                  <a:schemeClr val="bg2">
                    <a:lumMod val="20000"/>
                    <a:lumOff val="80000"/>
                  </a:schemeClr>
                </a:solidFill>
              </a:rPr>
              <a:t>Customer segment</a:t>
            </a:r>
            <a:endParaRPr lang="en-US" sz="3200" dirty="0">
              <a:solidFill>
                <a:schemeClr val="bg2">
                  <a:lumMod val="20000"/>
                  <a:lumOff val="80000"/>
                </a:schemeClr>
              </a:solidFill>
            </a:endParaRPr>
          </a:p>
        </p:txBody>
      </p:sp>
      <p:sp>
        <p:nvSpPr>
          <p:cNvPr id="4" name="Rectangle 3">
            <a:extLst>
              <a:ext uri="{FF2B5EF4-FFF2-40B4-BE49-F238E27FC236}">
                <a16:creationId xmlns:a16="http://schemas.microsoft.com/office/drawing/2014/main" id="{2BA1973D-F566-DFFF-11E8-BC7833BB9104}"/>
              </a:ext>
            </a:extLst>
          </p:cNvPr>
          <p:cNvSpPr/>
          <p:nvPr/>
        </p:nvSpPr>
        <p:spPr>
          <a:xfrm>
            <a:off x="769229" y="2836327"/>
            <a:ext cx="8440652" cy="668488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cx1="http://schemas.microsoft.com/office/drawing/2015/9/8/chartex" Requires="cx1">
          <p:graphicFrame>
            <p:nvGraphicFramePr>
              <p:cNvPr id="3" name="Chart 2">
                <a:extLst>
                  <a:ext uri="{FF2B5EF4-FFF2-40B4-BE49-F238E27FC236}">
                    <a16:creationId xmlns:a16="http://schemas.microsoft.com/office/drawing/2014/main" id="{999389BA-B6FD-B6E1-F4EA-25326ECA4AFE}"/>
                  </a:ext>
                </a:extLst>
              </p:cNvPr>
              <p:cNvGraphicFramePr/>
              <p:nvPr>
                <p:extLst>
                  <p:ext uri="{D42A27DB-BD31-4B8C-83A1-F6EECF244321}">
                    <p14:modId xmlns:p14="http://schemas.microsoft.com/office/powerpoint/2010/main" val="835399551"/>
                  </p:ext>
                </p:extLst>
              </p:nvPr>
            </p:nvGraphicFramePr>
            <p:xfrm>
              <a:off x="1040765" y="6331899"/>
              <a:ext cx="7775982" cy="2951801"/>
            </p:xfrm>
            <a:graphic>
              <a:graphicData uri="http://schemas.microsoft.com/office/drawing/2014/chartex">
                <cx:chart xmlns:cx="http://schemas.microsoft.com/office/drawing/2014/chartex" xmlns:r="http://schemas.openxmlformats.org/officeDocument/2006/relationships" r:id="rId7"/>
              </a:graphicData>
            </a:graphic>
          </p:graphicFrame>
        </mc:Choice>
        <mc:Fallback>
          <p:pic>
            <p:nvPicPr>
              <p:cNvPr id="3" name="Chart 2">
                <a:extLst>
                  <a:ext uri="{FF2B5EF4-FFF2-40B4-BE49-F238E27FC236}">
                    <a16:creationId xmlns:a16="http://schemas.microsoft.com/office/drawing/2014/main" id="{999389BA-B6FD-B6E1-F4EA-25326ECA4AFE}"/>
                  </a:ext>
                </a:extLst>
              </p:cNvPr>
              <p:cNvPicPr>
                <a:picLocks noGrp="1" noRot="1" noChangeAspect="1" noMove="1" noResize="1" noEditPoints="1" noAdjustHandles="1" noChangeArrowheads="1" noChangeShapeType="1"/>
              </p:cNvPicPr>
              <p:nvPr/>
            </p:nvPicPr>
            <p:blipFill>
              <a:blip r:embed="rId8"/>
              <a:stretch>
                <a:fillRect/>
              </a:stretch>
            </p:blipFill>
            <p:spPr>
              <a:xfrm>
                <a:off x="1040765" y="6331899"/>
                <a:ext cx="7775982" cy="2951801"/>
              </a:xfrm>
              <a:prstGeom prst="rect">
                <a:avLst/>
              </a:prstGeom>
            </p:spPr>
          </p:pic>
        </mc:Fallback>
      </mc:AlternateContent>
      <p:graphicFrame>
        <p:nvGraphicFramePr>
          <p:cNvPr id="5" name="Chart 4">
            <a:extLst>
              <a:ext uri="{FF2B5EF4-FFF2-40B4-BE49-F238E27FC236}">
                <a16:creationId xmlns:a16="http://schemas.microsoft.com/office/drawing/2014/main" id="{DE76FAA9-1A49-69BB-F792-76BC6E17246B}"/>
              </a:ext>
            </a:extLst>
          </p:cNvPr>
          <p:cNvGraphicFramePr>
            <a:graphicFrameLocks/>
          </p:cNvGraphicFramePr>
          <p:nvPr>
            <p:extLst>
              <p:ext uri="{D42A27DB-BD31-4B8C-83A1-F6EECF244321}">
                <p14:modId xmlns:p14="http://schemas.microsoft.com/office/powerpoint/2010/main" val="1056256481"/>
              </p:ext>
            </p:extLst>
          </p:nvPr>
        </p:nvGraphicFramePr>
        <p:xfrm>
          <a:off x="1040765" y="3044767"/>
          <a:ext cx="7775982" cy="3148757"/>
        </p:xfrm>
        <a:graphic>
          <a:graphicData uri="http://schemas.openxmlformats.org/drawingml/2006/chart">
            <c:chart xmlns:c="http://schemas.openxmlformats.org/drawingml/2006/chart" xmlns:r="http://schemas.openxmlformats.org/officeDocument/2006/relationships" r:id="rId9"/>
          </a:graphicData>
        </a:graphic>
      </p:graphicFrame>
      <p:sp>
        <p:nvSpPr>
          <p:cNvPr id="12" name="TextBox 11">
            <a:extLst>
              <a:ext uri="{FF2B5EF4-FFF2-40B4-BE49-F238E27FC236}">
                <a16:creationId xmlns:a16="http://schemas.microsoft.com/office/drawing/2014/main" id="{B6BBA349-37B0-8626-CAE6-EC33499AC2E8}"/>
              </a:ext>
            </a:extLst>
          </p:cNvPr>
          <p:cNvSpPr txBox="1"/>
          <p:nvPr/>
        </p:nvSpPr>
        <p:spPr>
          <a:xfrm>
            <a:off x="9975058" y="3931366"/>
            <a:ext cx="7540089" cy="4524315"/>
          </a:xfrm>
          <a:prstGeom prst="rect">
            <a:avLst/>
          </a:prstGeom>
          <a:noFill/>
        </p:spPr>
        <p:txBody>
          <a:bodyPr wrap="square" rtlCol="0">
            <a:spAutoFit/>
          </a:bodyPr>
          <a:lstStyle/>
          <a:p>
            <a:pPr algn="just"/>
            <a:r>
              <a:rPr lang="en-US" sz="2400" dirty="0">
                <a:solidFill>
                  <a:schemeClr val="tx2"/>
                </a:solidFill>
              </a:rPr>
              <a:t>The majority of Pizza Hut's customers are new, accounting for </a:t>
            </a:r>
            <a:r>
              <a:rPr lang="en-US" sz="2400" b="1" dirty="0">
                <a:solidFill>
                  <a:schemeClr val="tx2"/>
                </a:solidFill>
              </a:rPr>
              <a:t>703,033 transactions (~76.5%)</a:t>
            </a:r>
            <a:r>
              <a:rPr lang="en-US" sz="2400" dirty="0">
                <a:solidFill>
                  <a:schemeClr val="tx2"/>
                </a:solidFill>
              </a:rPr>
              <a:t>, while the loyal </a:t>
            </a:r>
            <a:r>
              <a:rPr lang="en-US" sz="2400" b="1" dirty="0">
                <a:solidFill>
                  <a:schemeClr val="tx2"/>
                </a:solidFill>
              </a:rPr>
              <a:t>"Cannot Lose Them"</a:t>
            </a:r>
            <a:r>
              <a:rPr lang="en-US" sz="2400" dirty="0">
                <a:solidFill>
                  <a:schemeClr val="tx2"/>
                </a:solidFill>
              </a:rPr>
              <a:t> group is the smallest, with only </a:t>
            </a:r>
            <a:r>
              <a:rPr lang="en-US" sz="2400" b="1" dirty="0">
                <a:solidFill>
                  <a:schemeClr val="tx2"/>
                </a:solidFill>
              </a:rPr>
              <a:t>55,077 transactions (~6%)</a:t>
            </a:r>
            <a:r>
              <a:rPr lang="en-US" sz="2400" dirty="0">
                <a:solidFill>
                  <a:schemeClr val="tx2"/>
                </a:solidFill>
              </a:rPr>
              <a:t>. Notably, inactive customers, categorized as </a:t>
            </a:r>
            <a:r>
              <a:rPr lang="en-US" sz="2400" b="1" dirty="0">
                <a:solidFill>
                  <a:schemeClr val="tx2"/>
                </a:solidFill>
              </a:rPr>
              <a:t>"Hibernating"</a:t>
            </a:r>
            <a:r>
              <a:rPr lang="en-US" sz="2400" dirty="0">
                <a:solidFill>
                  <a:schemeClr val="tx2"/>
                </a:solidFill>
              </a:rPr>
              <a:t> and </a:t>
            </a:r>
            <a:r>
              <a:rPr lang="en-US" sz="2400" b="1" dirty="0">
                <a:solidFill>
                  <a:schemeClr val="tx2"/>
                </a:solidFill>
              </a:rPr>
              <a:t>"Lost customers,"</a:t>
            </a:r>
            <a:r>
              <a:rPr lang="en-US" sz="2400" dirty="0">
                <a:solidFill>
                  <a:schemeClr val="tx2"/>
                </a:solidFill>
              </a:rPr>
              <a:t> total </a:t>
            </a:r>
            <a:r>
              <a:rPr lang="en-US" sz="2400" b="1" dirty="0">
                <a:solidFill>
                  <a:schemeClr val="tx2"/>
                </a:solidFill>
              </a:rPr>
              <a:t>226,532 transactions (~24.6%)</a:t>
            </a:r>
            <a:r>
              <a:rPr lang="en-US" sz="2400" dirty="0">
                <a:solidFill>
                  <a:schemeClr val="tx2"/>
                </a:solidFill>
              </a:rPr>
              <a:t>, highlighting retention challenges. The </a:t>
            </a:r>
            <a:r>
              <a:rPr lang="en-US" sz="2400" b="1" dirty="0">
                <a:solidFill>
                  <a:schemeClr val="tx2"/>
                </a:solidFill>
              </a:rPr>
              <a:t>"Promising"</a:t>
            </a:r>
            <a:r>
              <a:rPr lang="en-US" sz="2400" dirty="0">
                <a:solidFill>
                  <a:schemeClr val="tx2"/>
                </a:solidFill>
              </a:rPr>
              <a:t> segment (63,933 transactions) has potential but remains underutilized. This underscores the urgent need for effective customer relationship management, focusing on converting new customers into repeat buyers and re-engaging past customers.</a:t>
            </a:r>
          </a:p>
        </p:txBody>
      </p:sp>
    </p:spTree>
    <p:extLst>
      <p:ext uri="{BB962C8B-B14F-4D97-AF65-F5344CB8AC3E}">
        <p14:creationId xmlns:p14="http://schemas.microsoft.com/office/powerpoint/2010/main" val="3923106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4B55765-B219-31E5-8C35-29716A6A5EA1}"/>
            </a:ext>
          </a:extLst>
        </p:cNvPr>
        <p:cNvGrpSpPr/>
        <p:nvPr/>
      </p:nvGrpSpPr>
      <p:grpSpPr>
        <a:xfrm>
          <a:off x="0" y="0"/>
          <a:ext cx="0" cy="0"/>
          <a:chOff x="0" y="0"/>
          <a:chExt cx="0" cy="0"/>
        </a:xfrm>
      </p:grpSpPr>
      <p:sp>
        <p:nvSpPr>
          <p:cNvPr id="106" name="Google Shape;106;p2">
            <a:extLst>
              <a:ext uri="{FF2B5EF4-FFF2-40B4-BE49-F238E27FC236}">
                <a16:creationId xmlns:a16="http://schemas.microsoft.com/office/drawing/2014/main" id="{334EFD4A-70A4-4985-14EB-ED1DA057C6FD}"/>
              </a:ext>
            </a:extLst>
          </p:cNvPr>
          <p:cNvSpPr>
            <a:spLocks noGrp="1" noRot="1" noMove="1" noResize="1" noEditPoints="1" noAdjustHandles="1" noChangeArrowheads="1" noChangeShapeType="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15601" r="-11874"/>
            </a:stretch>
          </a:blipFill>
          <a:ln>
            <a:noFill/>
          </a:ln>
        </p:spPr>
        <p:txBody>
          <a:bodyPr/>
          <a:lstStyle/>
          <a:p>
            <a:endParaRPr lang="en-US" dirty="0"/>
          </a:p>
        </p:txBody>
      </p:sp>
      <p:grpSp>
        <p:nvGrpSpPr>
          <p:cNvPr id="107" name="Google Shape;107;p2">
            <a:extLst>
              <a:ext uri="{FF2B5EF4-FFF2-40B4-BE49-F238E27FC236}">
                <a16:creationId xmlns:a16="http://schemas.microsoft.com/office/drawing/2014/main" id="{3FCF7E76-E0E9-0104-177A-44BD90CDDA23}"/>
              </a:ext>
            </a:extLst>
          </p:cNvPr>
          <p:cNvGrpSpPr>
            <a:grpSpLocks noGrp="1" noUngrp="1" noRot="1" noMove="1" noResize="1"/>
          </p:cNvGrpSpPr>
          <p:nvPr/>
        </p:nvGrpSpPr>
        <p:grpSpPr>
          <a:xfrm>
            <a:off x="-1453971" y="-1847653"/>
            <a:ext cx="20617067" cy="13347306"/>
            <a:chOff x="0" y="0"/>
            <a:chExt cx="27489423" cy="17796409"/>
          </a:xfrm>
        </p:grpSpPr>
        <p:sp>
          <p:nvSpPr>
            <p:cNvPr id="108" name="Google Shape;108;p2">
              <a:extLst>
                <a:ext uri="{FF2B5EF4-FFF2-40B4-BE49-F238E27FC236}">
                  <a16:creationId xmlns:a16="http://schemas.microsoft.com/office/drawing/2014/main" id="{679517A4-62CC-38BF-0DAF-47CB3C9752CA}"/>
                </a:ext>
              </a:extLst>
            </p:cNvPr>
            <p:cNvSpPr>
              <a:spLocks noGrp="1" noRot="1" noMove="1" noResize="1" noEditPoints="1" noAdjustHandles="1" noChangeArrowheads="1" noChangeShapeType="1"/>
            </p:cNvSpPr>
            <p:nvPr/>
          </p:nvSpPr>
          <p:spPr>
            <a:xfrm rot="856615">
              <a:off x="19735523" y="11993570"/>
              <a:ext cx="4609241" cy="5316600"/>
            </a:xfrm>
            <a:custGeom>
              <a:avLst/>
              <a:gdLst/>
              <a:ahLst/>
              <a:cxnLst/>
              <a:rect l="l" t="t" r="r" b="b"/>
              <a:pathLst>
                <a:path w="4609241" h="5316600" extrusionOk="0">
                  <a:moveTo>
                    <a:pt x="0" y="0"/>
                  </a:moveTo>
                  <a:lnTo>
                    <a:pt x="4609241" y="0"/>
                  </a:lnTo>
                  <a:lnTo>
                    <a:pt x="4609241" y="5316600"/>
                  </a:lnTo>
                  <a:lnTo>
                    <a:pt x="0" y="5316600"/>
                  </a:lnTo>
                  <a:lnTo>
                    <a:pt x="0" y="0"/>
                  </a:lnTo>
                  <a:close/>
                </a:path>
              </a:pathLst>
            </a:custGeom>
            <a:blipFill rotWithShape="1">
              <a:blip r:embed="rId4">
                <a:alphaModFix amt="16249"/>
              </a:blip>
              <a:stretch>
                <a:fillRect/>
              </a:stretch>
            </a:blipFill>
            <a:ln>
              <a:noFill/>
            </a:ln>
          </p:spPr>
          <p:txBody>
            <a:bodyPr/>
            <a:lstStyle/>
            <a:p>
              <a:endParaRPr lang="en-US"/>
            </a:p>
          </p:txBody>
        </p:sp>
        <p:sp>
          <p:nvSpPr>
            <p:cNvPr id="109" name="Google Shape;109;p2">
              <a:extLst>
                <a:ext uri="{FF2B5EF4-FFF2-40B4-BE49-F238E27FC236}">
                  <a16:creationId xmlns:a16="http://schemas.microsoft.com/office/drawing/2014/main" id="{3D973DA7-6280-8216-DE6F-6FB57A6B38BA}"/>
                </a:ext>
              </a:extLst>
            </p:cNvPr>
            <p:cNvSpPr>
              <a:spLocks noGrp="1" noRot="1" noMove="1" noResize="1" noEditPoints="1" noAdjustHandles="1" noChangeArrowheads="1" noChangeShapeType="1"/>
            </p:cNvSpPr>
            <p:nvPr/>
          </p:nvSpPr>
          <p:spPr>
            <a:xfrm rot="856615">
              <a:off x="24562869" y="10823243"/>
              <a:ext cx="2145027" cy="2474215"/>
            </a:xfrm>
            <a:custGeom>
              <a:avLst/>
              <a:gdLst/>
              <a:ahLst/>
              <a:cxnLst/>
              <a:rect l="l" t="t" r="r" b="b"/>
              <a:pathLst>
                <a:path w="2145027" h="2474215" extrusionOk="0">
                  <a:moveTo>
                    <a:pt x="0" y="0"/>
                  </a:moveTo>
                  <a:lnTo>
                    <a:pt x="2145027" y="0"/>
                  </a:lnTo>
                  <a:lnTo>
                    <a:pt x="2145027" y="2474215"/>
                  </a:lnTo>
                  <a:lnTo>
                    <a:pt x="0" y="2474215"/>
                  </a:lnTo>
                  <a:lnTo>
                    <a:pt x="0" y="0"/>
                  </a:lnTo>
                  <a:close/>
                </a:path>
              </a:pathLst>
            </a:custGeom>
            <a:blipFill rotWithShape="1">
              <a:blip r:embed="rId5">
                <a:alphaModFix amt="16249"/>
              </a:blip>
              <a:stretch>
                <a:fillRect/>
              </a:stretch>
            </a:blipFill>
            <a:ln>
              <a:noFill/>
            </a:ln>
          </p:spPr>
          <p:txBody>
            <a:bodyPr/>
            <a:lstStyle/>
            <a:p>
              <a:endParaRPr lang="en-US"/>
            </a:p>
          </p:txBody>
        </p:sp>
        <p:sp>
          <p:nvSpPr>
            <p:cNvPr id="110" name="Google Shape;110;p2">
              <a:extLst>
                <a:ext uri="{FF2B5EF4-FFF2-40B4-BE49-F238E27FC236}">
                  <a16:creationId xmlns:a16="http://schemas.microsoft.com/office/drawing/2014/main" id="{0F992AA7-4722-4011-BB9B-F664BDF911B5}"/>
                </a:ext>
              </a:extLst>
            </p:cNvPr>
            <p:cNvSpPr>
              <a:spLocks noGrp="1" noRot="1" noMove="1" noResize="1" noEditPoints="1" noAdjustHandles="1" noChangeArrowheads="1" noChangeShapeType="1"/>
            </p:cNvSpPr>
            <p:nvPr/>
          </p:nvSpPr>
          <p:spPr>
            <a:xfrm rot="856615">
              <a:off x="655170" y="3843405"/>
              <a:ext cx="5167573" cy="5960616"/>
            </a:xfrm>
            <a:custGeom>
              <a:avLst/>
              <a:gdLst/>
              <a:ahLst/>
              <a:cxnLst/>
              <a:rect l="l" t="t" r="r" b="b"/>
              <a:pathLst>
                <a:path w="5167573" h="5960616" extrusionOk="0">
                  <a:moveTo>
                    <a:pt x="0" y="0"/>
                  </a:moveTo>
                  <a:lnTo>
                    <a:pt x="5167573" y="0"/>
                  </a:lnTo>
                  <a:lnTo>
                    <a:pt x="5167573" y="5960615"/>
                  </a:lnTo>
                  <a:lnTo>
                    <a:pt x="0" y="5960615"/>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1" name="Google Shape;111;p2">
              <a:extLst>
                <a:ext uri="{FF2B5EF4-FFF2-40B4-BE49-F238E27FC236}">
                  <a16:creationId xmlns:a16="http://schemas.microsoft.com/office/drawing/2014/main" id="{2E48A3A5-0F73-03BB-81B9-7990DD2ED8A2}"/>
                </a:ext>
              </a:extLst>
            </p:cNvPr>
            <p:cNvSpPr>
              <a:spLocks noGrp="1" noRot="1" noMove="1" noResize="1" noEditPoints="1" noAdjustHandles="1" noChangeArrowheads="1" noChangeShapeType="1"/>
            </p:cNvSpPr>
            <p:nvPr/>
          </p:nvSpPr>
          <p:spPr>
            <a:xfrm>
              <a:off x="1110408" y="12119848"/>
              <a:ext cx="4319907" cy="4982863"/>
            </a:xfrm>
            <a:custGeom>
              <a:avLst/>
              <a:gdLst/>
              <a:ahLst/>
              <a:cxnLst/>
              <a:rect l="l" t="t" r="r" b="b"/>
              <a:pathLst>
                <a:path w="4319907" h="4982863" extrusionOk="0">
                  <a:moveTo>
                    <a:pt x="0" y="0"/>
                  </a:moveTo>
                  <a:lnTo>
                    <a:pt x="4319907" y="0"/>
                  </a:lnTo>
                  <a:lnTo>
                    <a:pt x="4319907" y="4982863"/>
                  </a:lnTo>
                  <a:lnTo>
                    <a:pt x="0" y="4982863"/>
                  </a:lnTo>
                  <a:lnTo>
                    <a:pt x="0" y="0"/>
                  </a:lnTo>
                  <a:close/>
                </a:path>
              </a:pathLst>
            </a:custGeom>
            <a:blipFill rotWithShape="1">
              <a:blip r:embed="rId6">
                <a:alphaModFix amt="16249"/>
              </a:blip>
              <a:stretch>
                <a:fillRect/>
              </a:stretch>
            </a:blipFill>
            <a:ln>
              <a:noFill/>
            </a:ln>
          </p:spPr>
          <p:txBody>
            <a:bodyPr/>
            <a:lstStyle/>
            <a:p>
              <a:endParaRPr lang="en-US"/>
            </a:p>
          </p:txBody>
        </p:sp>
        <p:sp>
          <p:nvSpPr>
            <p:cNvPr id="112" name="Google Shape;112;p2">
              <a:extLst>
                <a:ext uri="{FF2B5EF4-FFF2-40B4-BE49-F238E27FC236}">
                  <a16:creationId xmlns:a16="http://schemas.microsoft.com/office/drawing/2014/main" id="{4B8027A9-15E2-B54B-5CD5-E86650A47C81}"/>
                </a:ext>
              </a:extLst>
            </p:cNvPr>
            <p:cNvSpPr>
              <a:spLocks noGrp="1" noRot="1" noMove="1" noResize="1" noEditPoints="1" noAdjustHandles="1" noChangeArrowheads="1" noChangeShapeType="1"/>
            </p:cNvSpPr>
            <p:nvPr/>
          </p:nvSpPr>
          <p:spPr>
            <a:xfrm rot="9801329">
              <a:off x="22546390" y="514291"/>
              <a:ext cx="4319907" cy="4982863"/>
            </a:xfrm>
            <a:custGeom>
              <a:avLst/>
              <a:gdLst/>
              <a:ahLst/>
              <a:cxnLst/>
              <a:rect l="l" t="t" r="r" b="b"/>
              <a:pathLst>
                <a:path w="4319907" h="4982863" extrusionOk="0">
                  <a:moveTo>
                    <a:pt x="0" y="0"/>
                  </a:moveTo>
                  <a:lnTo>
                    <a:pt x="4319908" y="0"/>
                  </a:lnTo>
                  <a:lnTo>
                    <a:pt x="4319908" y="4982864"/>
                  </a:lnTo>
                  <a:lnTo>
                    <a:pt x="0" y="4982864"/>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3" name="Google Shape;113;p2">
              <a:extLst>
                <a:ext uri="{FF2B5EF4-FFF2-40B4-BE49-F238E27FC236}">
                  <a16:creationId xmlns:a16="http://schemas.microsoft.com/office/drawing/2014/main" id="{FD6894C6-2E3D-0A5F-B0B0-380F13A97865}"/>
                </a:ext>
              </a:extLst>
            </p:cNvPr>
            <p:cNvSpPr>
              <a:spLocks noGrp="1" noRot="1" noMove="1" noResize="1" noEditPoints="1" noAdjustHandles="1" noChangeArrowheads="1" noChangeShapeType="1"/>
            </p:cNvSpPr>
            <p:nvPr/>
          </p:nvSpPr>
          <p:spPr>
            <a:xfrm rot="8381380">
              <a:off x="19541180" y="2377116"/>
              <a:ext cx="1533293" cy="1768600"/>
            </a:xfrm>
            <a:custGeom>
              <a:avLst/>
              <a:gdLst/>
              <a:ahLst/>
              <a:cxnLst/>
              <a:rect l="l" t="t" r="r" b="b"/>
              <a:pathLst>
                <a:path w="1533293" h="1768600" extrusionOk="0">
                  <a:moveTo>
                    <a:pt x="0" y="0"/>
                  </a:moveTo>
                  <a:lnTo>
                    <a:pt x="1533292" y="0"/>
                  </a:lnTo>
                  <a:lnTo>
                    <a:pt x="1533292" y="1768600"/>
                  </a:lnTo>
                  <a:lnTo>
                    <a:pt x="0" y="1768600"/>
                  </a:lnTo>
                  <a:lnTo>
                    <a:pt x="0" y="0"/>
                  </a:lnTo>
                  <a:close/>
                </a:path>
              </a:pathLst>
            </a:custGeom>
            <a:blipFill rotWithShape="1">
              <a:blip r:embed="rId6">
                <a:alphaModFix amt="16249"/>
              </a:blip>
              <a:stretch>
                <a:fillRect/>
              </a:stretch>
            </a:blipFill>
            <a:ln>
              <a:noFill/>
            </a:ln>
          </p:spPr>
          <p:txBody>
            <a:bodyPr/>
            <a:lstStyle/>
            <a:p>
              <a:endParaRPr lang="en-US"/>
            </a:p>
          </p:txBody>
        </p:sp>
        <p:sp>
          <p:nvSpPr>
            <p:cNvPr id="114" name="Google Shape;114;p2">
              <a:extLst>
                <a:ext uri="{FF2B5EF4-FFF2-40B4-BE49-F238E27FC236}">
                  <a16:creationId xmlns:a16="http://schemas.microsoft.com/office/drawing/2014/main" id="{3651CC24-8C10-DC86-471B-BB80D612A99C}"/>
                </a:ext>
              </a:extLst>
            </p:cNvPr>
            <p:cNvSpPr>
              <a:spLocks noGrp="1" noRot="1" noMove="1" noResize="1" noEditPoints="1" noAdjustHandles="1" noChangeArrowheads="1" noChangeShapeType="1"/>
            </p:cNvSpPr>
            <p:nvPr/>
          </p:nvSpPr>
          <p:spPr>
            <a:xfrm rot="856615">
              <a:off x="6067267" y="2531313"/>
              <a:ext cx="2404861" cy="2773924"/>
            </a:xfrm>
            <a:custGeom>
              <a:avLst/>
              <a:gdLst/>
              <a:ahLst/>
              <a:cxnLst/>
              <a:rect l="l" t="t" r="r" b="b"/>
              <a:pathLst>
                <a:path w="2404861" h="2773924" extrusionOk="0">
                  <a:moveTo>
                    <a:pt x="0" y="0"/>
                  </a:moveTo>
                  <a:lnTo>
                    <a:pt x="2404861" y="0"/>
                  </a:lnTo>
                  <a:lnTo>
                    <a:pt x="2404861" y="2773923"/>
                  </a:lnTo>
                  <a:lnTo>
                    <a:pt x="0" y="2773923"/>
                  </a:lnTo>
                  <a:lnTo>
                    <a:pt x="0" y="0"/>
                  </a:lnTo>
                  <a:close/>
                </a:path>
              </a:pathLst>
            </a:custGeom>
            <a:blipFill rotWithShape="1">
              <a:blip r:embed="rId6">
                <a:alphaModFix amt="16249"/>
              </a:blip>
              <a:stretch>
                <a:fillRect/>
              </a:stretch>
            </a:blipFill>
            <a:ln>
              <a:noFill/>
            </a:ln>
          </p:spPr>
          <p:txBody>
            <a:bodyPr/>
            <a:lstStyle/>
            <a:p>
              <a:endParaRPr lang="en-US"/>
            </a:p>
          </p:txBody>
        </p:sp>
        <p:sp>
          <p:nvSpPr>
            <p:cNvPr id="115" name="Google Shape;115;p2">
              <a:extLst>
                <a:ext uri="{FF2B5EF4-FFF2-40B4-BE49-F238E27FC236}">
                  <a16:creationId xmlns:a16="http://schemas.microsoft.com/office/drawing/2014/main" id="{14D8EF95-18CA-BAA3-587D-1100162D1BBF}"/>
                </a:ext>
              </a:extLst>
            </p:cNvPr>
            <p:cNvSpPr>
              <a:spLocks noGrp="1" noRot="1" noMove="1" noResize="1" noEditPoints="1" noAdjustHandles="1" noChangeArrowheads="1" noChangeShapeType="1"/>
            </p:cNvSpPr>
            <p:nvPr/>
          </p:nvSpPr>
          <p:spPr>
            <a:xfrm rot="-1699247">
              <a:off x="22792444" y="11376151"/>
              <a:ext cx="1207474" cy="1392780"/>
            </a:xfrm>
            <a:custGeom>
              <a:avLst/>
              <a:gdLst/>
              <a:ahLst/>
              <a:cxnLst/>
              <a:rect l="l" t="t" r="r" b="b"/>
              <a:pathLst>
                <a:path w="1207474" h="1392780" extrusionOk="0">
                  <a:moveTo>
                    <a:pt x="0" y="0"/>
                  </a:moveTo>
                  <a:lnTo>
                    <a:pt x="1207474" y="0"/>
                  </a:lnTo>
                  <a:lnTo>
                    <a:pt x="1207474" y="1392780"/>
                  </a:lnTo>
                  <a:lnTo>
                    <a:pt x="0" y="1392780"/>
                  </a:lnTo>
                  <a:lnTo>
                    <a:pt x="0" y="0"/>
                  </a:lnTo>
                  <a:close/>
                </a:path>
              </a:pathLst>
            </a:custGeom>
            <a:blipFill rotWithShape="1">
              <a:blip r:embed="rId6">
                <a:alphaModFix amt="17550"/>
              </a:blip>
              <a:stretch>
                <a:fillRect/>
              </a:stretch>
            </a:blipFill>
            <a:ln>
              <a:noFill/>
            </a:ln>
          </p:spPr>
          <p:txBody>
            <a:bodyPr/>
            <a:lstStyle/>
            <a:p>
              <a:endParaRPr lang="en-US"/>
            </a:p>
          </p:txBody>
        </p:sp>
        <p:sp>
          <p:nvSpPr>
            <p:cNvPr id="116" name="Google Shape;116;p2">
              <a:extLst>
                <a:ext uri="{FF2B5EF4-FFF2-40B4-BE49-F238E27FC236}">
                  <a16:creationId xmlns:a16="http://schemas.microsoft.com/office/drawing/2014/main" id="{E1C19D21-424A-8D9A-22ED-9E988DF63B40}"/>
                </a:ext>
              </a:extLst>
            </p:cNvPr>
            <p:cNvSpPr>
              <a:spLocks noGrp="1" noRot="1" noMove="1" noResize="1" noEditPoints="1" noAdjustHandles="1" noChangeArrowheads="1" noChangeShapeType="1"/>
            </p:cNvSpPr>
            <p:nvPr/>
          </p:nvSpPr>
          <p:spPr>
            <a:xfrm rot="-642376">
              <a:off x="16496869" y="12074977"/>
              <a:ext cx="550045" cy="634458"/>
            </a:xfrm>
            <a:custGeom>
              <a:avLst/>
              <a:gdLst/>
              <a:ahLst/>
              <a:cxnLst/>
              <a:rect l="l" t="t" r="r" b="b"/>
              <a:pathLst>
                <a:path w="550045" h="634458" extrusionOk="0">
                  <a:moveTo>
                    <a:pt x="0" y="0"/>
                  </a:moveTo>
                  <a:lnTo>
                    <a:pt x="550045" y="0"/>
                  </a:lnTo>
                  <a:lnTo>
                    <a:pt x="550045" y="634458"/>
                  </a:lnTo>
                  <a:lnTo>
                    <a:pt x="0" y="634458"/>
                  </a:lnTo>
                  <a:lnTo>
                    <a:pt x="0" y="0"/>
                  </a:lnTo>
                  <a:close/>
                </a:path>
              </a:pathLst>
            </a:custGeom>
            <a:blipFill rotWithShape="1">
              <a:blip r:embed="rId6">
                <a:alphaModFix amt="17550"/>
              </a:blip>
              <a:stretch>
                <a:fillRect/>
              </a:stretch>
            </a:blipFill>
            <a:ln>
              <a:noFill/>
            </a:ln>
          </p:spPr>
          <p:txBody>
            <a:bodyPr/>
            <a:lstStyle/>
            <a:p>
              <a:endParaRPr lang="en-US"/>
            </a:p>
          </p:txBody>
        </p:sp>
        <p:sp>
          <p:nvSpPr>
            <p:cNvPr id="117" name="Google Shape;117;p2">
              <a:extLst>
                <a:ext uri="{FF2B5EF4-FFF2-40B4-BE49-F238E27FC236}">
                  <a16:creationId xmlns:a16="http://schemas.microsoft.com/office/drawing/2014/main" id="{9890F26F-3157-BC50-9719-728C0895CC2A}"/>
                </a:ext>
              </a:extLst>
            </p:cNvPr>
            <p:cNvSpPr>
              <a:spLocks noGrp="1" noRot="1" noMove="1" noResize="1" noEditPoints="1" noAdjustHandles="1" noChangeArrowheads="1" noChangeShapeType="1"/>
            </p:cNvSpPr>
            <p:nvPr/>
          </p:nvSpPr>
          <p:spPr>
            <a:xfrm rot="2347825">
              <a:off x="2926045" y="9331060"/>
              <a:ext cx="701683" cy="809366"/>
            </a:xfrm>
            <a:custGeom>
              <a:avLst/>
              <a:gdLst/>
              <a:ahLst/>
              <a:cxnLst/>
              <a:rect l="l" t="t" r="r" b="b"/>
              <a:pathLst>
                <a:path w="701683" h="809366" extrusionOk="0">
                  <a:moveTo>
                    <a:pt x="0" y="0"/>
                  </a:moveTo>
                  <a:lnTo>
                    <a:pt x="701683" y="0"/>
                  </a:lnTo>
                  <a:lnTo>
                    <a:pt x="701683" y="809366"/>
                  </a:lnTo>
                  <a:lnTo>
                    <a:pt x="0" y="809366"/>
                  </a:lnTo>
                  <a:lnTo>
                    <a:pt x="0" y="0"/>
                  </a:lnTo>
                  <a:close/>
                </a:path>
              </a:pathLst>
            </a:custGeom>
            <a:blipFill rotWithShape="1">
              <a:blip r:embed="rId6">
                <a:alphaModFix amt="12349"/>
              </a:blip>
              <a:stretch>
                <a:fillRect/>
              </a:stretch>
            </a:blipFill>
            <a:ln>
              <a:noFill/>
            </a:ln>
          </p:spPr>
          <p:txBody>
            <a:bodyPr/>
            <a:lstStyle/>
            <a:p>
              <a:endParaRPr lang="en-US"/>
            </a:p>
          </p:txBody>
        </p:sp>
      </p:grpSp>
      <p:sp>
        <p:nvSpPr>
          <p:cNvPr id="118" name="Google Shape;118;p2">
            <a:extLst>
              <a:ext uri="{FF2B5EF4-FFF2-40B4-BE49-F238E27FC236}">
                <a16:creationId xmlns:a16="http://schemas.microsoft.com/office/drawing/2014/main" id="{1A3A4DEC-61A6-12D2-EE78-3D099A47E8C6}"/>
              </a:ext>
            </a:extLst>
          </p:cNvPr>
          <p:cNvSpPr txBox="1"/>
          <p:nvPr/>
        </p:nvSpPr>
        <p:spPr>
          <a:xfrm>
            <a:off x="780649" y="530713"/>
            <a:ext cx="16823185" cy="951030"/>
          </a:xfrm>
          <a:prstGeom prst="rect">
            <a:avLst/>
          </a:prstGeom>
          <a:noFill/>
          <a:ln>
            <a:noFill/>
          </a:ln>
        </p:spPr>
        <p:txBody>
          <a:bodyPr spcFirstLastPara="1" wrap="square" lIns="0" tIns="0" rIns="0" bIns="0" anchor="t" anchorCtr="0">
            <a:spAutoFit/>
          </a:bodyPr>
          <a:lstStyle/>
          <a:p>
            <a:pPr>
              <a:lnSpc>
                <a:spcPct val="103000"/>
              </a:lnSpc>
            </a:pPr>
            <a:r>
              <a:rPr lang="en-US" sz="6000" b="1" dirty="0">
                <a:solidFill>
                  <a:schemeClr val="bg2">
                    <a:lumMod val="20000"/>
                    <a:lumOff val="80000"/>
                  </a:schemeClr>
                </a:solidFill>
                <a:latin typeface="Candara" panose="020E0502030303020204" pitchFamily="34" charset="0"/>
              </a:rPr>
              <a:t>5. </a:t>
            </a:r>
            <a:r>
              <a:rPr lang="en-US" sz="6000" b="1" i="0" dirty="0">
                <a:solidFill>
                  <a:schemeClr val="bg2">
                    <a:lumMod val="20000"/>
                    <a:lumOff val="80000"/>
                  </a:schemeClr>
                </a:solidFill>
                <a:effectLst/>
                <a:latin typeface="Candara" panose="020E0502030303020204" pitchFamily="34" charset="0"/>
              </a:rPr>
              <a:t>Predicting Voucher Usage Status of Customers</a:t>
            </a:r>
          </a:p>
        </p:txBody>
      </p:sp>
      <p:sp>
        <p:nvSpPr>
          <p:cNvPr id="4" name="Rectangle 3">
            <a:extLst>
              <a:ext uri="{FF2B5EF4-FFF2-40B4-BE49-F238E27FC236}">
                <a16:creationId xmlns:a16="http://schemas.microsoft.com/office/drawing/2014/main" id="{95183AE5-F734-38DF-BB7B-3191278F65A0}"/>
              </a:ext>
            </a:extLst>
          </p:cNvPr>
          <p:cNvSpPr/>
          <p:nvPr/>
        </p:nvSpPr>
        <p:spPr>
          <a:xfrm>
            <a:off x="769229" y="2836327"/>
            <a:ext cx="8440652" cy="668488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748BC3E-E4B6-DC0D-F6C1-F3758B4A4616}"/>
              </a:ext>
            </a:extLst>
          </p:cNvPr>
          <p:cNvSpPr txBox="1"/>
          <p:nvPr/>
        </p:nvSpPr>
        <p:spPr>
          <a:xfrm>
            <a:off x="9978682" y="2836327"/>
            <a:ext cx="7540089" cy="6740307"/>
          </a:xfrm>
          <a:prstGeom prst="rect">
            <a:avLst/>
          </a:prstGeom>
          <a:noFill/>
        </p:spPr>
        <p:txBody>
          <a:bodyPr wrap="square" rtlCol="0">
            <a:spAutoFit/>
          </a:bodyPr>
          <a:lstStyle/>
          <a:p>
            <a:pPr algn="just">
              <a:buNone/>
            </a:pPr>
            <a:r>
              <a:rPr lang="en-US" sz="2400" b="0" i="0" dirty="0">
                <a:solidFill>
                  <a:schemeClr val="tx2"/>
                </a:solidFill>
                <a:effectLst/>
                <a:latin typeface="Arial" panose="020B0604020202020204" pitchFamily="34" charset="0"/>
                <a:cs typeface="Arial" panose="020B0604020202020204" pitchFamily="34" charset="0"/>
              </a:rPr>
              <a:t>The collected transaction data is severely imbalanced, with approximately 90% of customers not using vouchers and the remaining 10% using them. After balancing the data, we proceeded to train three models: Random Forest, </a:t>
            </a:r>
            <a:r>
              <a:rPr lang="en-US" sz="2400" b="0" i="0" dirty="0" err="1">
                <a:solidFill>
                  <a:schemeClr val="tx2"/>
                </a:solidFill>
                <a:effectLst/>
                <a:latin typeface="Arial" panose="020B0604020202020204" pitchFamily="34" charset="0"/>
                <a:cs typeface="Arial" panose="020B0604020202020204" pitchFamily="34" charset="0"/>
              </a:rPr>
              <a:t>XGBoost</a:t>
            </a:r>
            <a:r>
              <a:rPr lang="en-US" sz="2400" b="0" i="0" dirty="0">
                <a:solidFill>
                  <a:schemeClr val="tx2"/>
                </a:solidFill>
                <a:effectLst/>
                <a:latin typeface="Arial" panose="020B0604020202020204" pitchFamily="34" charset="0"/>
                <a:cs typeface="Arial" panose="020B0604020202020204" pitchFamily="34" charset="0"/>
              </a:rPr>
              <a:t>, and </a:t>
            </a:r>
            <a:r>
              <a:rPr lang="en-US" sz="2400" b="0" i="0" dirty="0" err="1">
                <a:solidFill>
                  <a:schemeClr val="tx2"/>
                </a:solidFill>
                <a:effectLst/>
                <a:latin typeface="Arial" panose="020B0604020202020204" pitchFamily="34" charset="0"/>
                <a:cs typeface="Arial" panose="020B0604020202020204" pitchFamily="34" charset="0"/>
              </a:rPr>
              <a:t>LightGBM</a:t>
            </a:r>
            <a:r>
              <a:rPr lang="en-US" sz="2400" b="0" i="0" dirty="0">
                <a:solidFill>
                  <a:schemeClr val="tx2"/>
                </a:solidFill>
                <a:effectLst/>
                <a:latin typeface="Arial" panose="020B0604020202020204" pitchFamily="34" charset="0"/>
                <a:cs typeface="Arial" panose="020B0604020202020204" pitchFamily="34" charset="0"/>
              </a:rPr>
              <a:t>.</a:t>
            </a:r>
          </a:p>
          <a:p>
            <a:pPr algn="just">
              <a:buNone/>
            </a:pPr>
            <a:r>
              <a:rPr lang="en-US" sz="2400" b="0" i="0" dirty="0">
                <a:solidFill>
                  <a:schemeClr val="tx2"/>
                </a:solidFill>
                <a:effectLst/>
                <a:latin typeface="Arial" panose="020B0604020202020204" pitchFamily="34" charset="0"/>
                <a:cs typeface="Arial" panose="020B0604020202020204" pitchFamily="34" charset="0"/>
              </a:rPr>
              <a:t>With the goal of identifying customers who will use vouchers to provide them with targeted incentives—encouraging more frequent purchases and higher order values—the </a:t>
            </a:r>
            <a:r>
              <a:rPr lang="en-US" sz="2400" b="1" i="0" dirty="0">
                <a:solidFill>
                  <a:schemeClr val="tx2"/>
                </a:solidFill>
                <a:effectLst/>
                <a:latin typeface="Arial" panose="020B0604020202020204" pitchFamily="34" charset="0"/>
                <a:cs typeface="Arial" panose="020B0604020202020204" pitchFamily="34" charset="0"/>
              </a:rPr>
              <a:t>Recall "Yes"</a:t>
            </a:r>
            <a:r>
              <a:rPr lang="en-US" sz="2400" b="0" i="0" dirty="0">
                <a:solidFill>
                  <a:schemeClr val="tx2"/>
                </a:solidFill>
                <a:effectLst/>
                <a:latin typeface="Arial" panose="020B0604020202020204" pitchFamily="34" charset="0"/>
                <a:cs typeface="Arial" panose="020B0604020202020204" pitchFamily="34" charset="0"/>
              </a:rPr>
              <a:t> metric was chosen because it maximizes the prediction of customers who will use vouchers, alongside </a:t>
            </a:r>
            <a:r>
              <a:rPr lang="en-US" sz="2400" b="1" i="0" dirty="0">
                <a:solidFill>
                  <a:schemeClr val="tx2"/>
                </a:solidFill>
                <a:effectLst/>
                <a:latin typeface="Arial" panose="020B0604020202020204" pitchFamily="34" charset="0"/>
                <a:cs typeface="Arial" panose="020B0604020202020204" pitchFamily="34" charset="0"/>
              </a:rPr>
              <a:t>Precision "Yes"</a:t>
            </a:r>
            <a:r>
              <a:rPr lang="en-US" sz="2400" b="0" i="0" dirty="0">
                <a:solidFill>
                  <a:schemeClr val="tx2"/>
                </a:solidFill>
                <a:effectLst/>
                <a:latin typeface="Arial" panose="020B0604020202020204" pitchFamily="34" charset="0"/>
                <a:cs typeface="Arial" panose="020B0604020202020204" pitchFamily="34" charset="0"/>
              </a:rPr>
              <a:t>.</a:t>
            </a:r>
          </a:p>
          <a:p>
            <a:pPr algn="just"/>
            <a:r>
              <a:rPr lang="en-US" sz="2400" b="1" i="0" dirty="0" err="1">
                <a:solidFill>
                  <a:schemeClr val="tx2"/>
                </a:solidFill>
                <a:effectLst/>
                <a:latin typeface="Arial" panose="020B0604020202020204" pitchFamily="34" charset="0"/>
                <a:cs typeface="Arial" panose="020B0604020202020204" pitchFamily="34" charset="0"/>
              </a:rPr>
              <a:t>LightGBM</a:t>
            </a:r>
            <a:r>
              <a:rPr lang="en-US" sz="2400" b="1" i="0" dirty="0">
                <a:solidFill>
                  <a:schemeClr val="tx2"/>
                </a:solidFill>
                <a:effectLst/>
                <a:latin typeface="Arial" panose="020B0604020202020204" pitchFamily="34" charset="0"/>
                <a:cs typeface="Arial" panose="020B0604020202020204" pitchFamily="34" charset="0"/>
              </a:rPr>
              <a:t> emerged as the optimal choice</a:t>
            </a:r>
            <a:r>
              <a:rPr lang="en-US" sz="2400" b="0" i="0" dirty="0">
                <a:solidFill>
                  <a:schemeClr val="tx2"/>
                </a:solidFill>
                <a:effectLst/>
                <a:latin typeface="Arial" panose="020B0604020202020204" pitchFamily="34" charset="0"/>
                <a:cs typeface="Arial" panose="020B0604020202020204" pitchFamily="34" charset="0"/>
              </a:rPr>
              <a:t>, achieving an </a:t>
            </a:r>
            <a:r>
              <a:rPr lang="en-US" sz="2400" b="1" i="0" dirty="0">
                <a:solidFill>
                  <a:schemeClr val="tx2"/>
                </a:solidFill>
                <a:effectLst/>
                <a:latin typeface="Arial" panose="020B0604020202020204" pitchFamily="34" charset="0"/>
                <a:cs typeface="Arial" panose="020B0604020202020204" pitchFamily="34" charset="0"/>
              </a:rPr>
              <a:t>Accuracy of 0.8267</a:t>
            </a:r>
            <a:r>
              <a:rPr lang="en-US" sz="2400" b="0" i="0" dirty="0">
                <a:solidFill>
                  <a:schemeClr val="tx2"/>
                </a:solidFill>
                <a:effectLst/>
                <a:latin typeface="Arial" panose="020B0604020202020204" pitchFamily="34" charset="0"/>
                <a:cs typeface="Arial" panose="020B0604020202020204" pitchFamily="34" charset="0"/>
              </a:rPr>
              <a:t> and a </a:t>
            </a:r>
            <a:r>
              <a:rPr lang="en-US" sz="2400" b="1" i="0" dirty="0">
                <a:solidFill>
                  <a:schemeClr val="tx2"/>
                </a:solidFill>
                <a:effectLst/>
                <a:latin typeface="Arial" panose="020B0604020202020204" pitchFamily="34" charset="0"/>
                <a:cs typeface="Arial" panose="020B0604020202020204" pitchFamily="34" charset="0"/>
              </a:rPr>
              <a:t>Recall "Yes" of 0.8940 (89.4%)</a:t>
            </a:r>
            <a:r>
              <a:rPr lang="en-US" sz="2400" b="0" i="0" dirty="0">
                <a:solidFill>
                  <a:schemeClr val="tx2"/>
                </a:solidFill>
                <a:effectLst/>
                <a:latin typeface="Arial" panose="020B0604020202020204" pitchFamily="34" charset="0"/>
                <a:cs typeface="Arial" panose="020B0604020202020204" pitchFamily="34" charset="0"/>
              </a:rPr>
              <a:t>, indicating the highest coverage of potential voucher users. However, its </a:t>
            </a:r>
            <a:r>
              <a:rPr lang="en-US" sz="2400" b="1" i="0" dirty="0">
                <a:solidFill>
                  <a:schemeClr val="tx2"/>
                </a:solidFill>
                <a:effectLst/>
                <a:latin typeface="Arial" panose="020B0604020202020204" pitchFamily="34" charset="0"/>
                <a:cs typeface="Arial" panose="020B0604020202020204" pitchFamily="34" charset="0"/>
              </a:rPr>
              <a:t>Precision "Yes" of 0.3338</a:t>
            </a:r>
            <a:r>
              <a:rPr lang="en-US" sz="2400" b="0" i="0" dirty="0">
                <a:solidFill>
                  <a:schemeClr val="tx2"/>
                </a:solidFill>
                <a:effectLst/>
                <a:latin typeface="Arial" panose="020B0604020202020204" pitchFamily="34" charset="0"/>
                <a:cs typeface="Arial" panose="020B0604020202020204" pitchFamily="34" charset="0"/>
              </a:rPr>
              <a:t> suggests that approximately </a:t>
            </a:r>
            <a:r>
              <a:rPr lang="en-US" sz="2400" b="1" i="0" dirty="0">
                <a:solidFill>
                  <a:schemeClr val="tx2"/>
                </a:solidFill>
                <a:effectLst/>
                <a:latin typeface="Arial" panose="020B0604020202020204" pitchFamily="34" charset="0"/>
                <a:cs typeface="Arial" panose="020B0604020202020204" pitchFamily="34" charset="0"/>
              </a:rPr>
              <a:t>66% of issued vouchers may be wasted</a:t>
            </a:r>
            <a:r>
              <a:rPr lang="en-US" sz="2400" b="0" i="0" dirty="0">
                <a:solidFill>
                  <a:schemeClr val="tx2"/>
                </a:solidFill>
                <a:effectLst/>
                <a:latin typeface="Arial" panose="020B0604020202020204" pitchFamily="34" charset="0"/>
                <a:cs typeface="Arial" panose="020B0604020202020204" pitchFamily="34" charset="0"/>
              </a:rPr>
              <a:t> (given to customers who won’t use them)</a:t>
            </a:r>
          </a:p>
        </p:txBody>
      </p:sp>
      <p:graphicFrame>
        <p:nvGraphicFramePr>
          <p:cNvPr id="6" name="Table 5">
            <a:extLst>
              <a:ext uri="{FF2B5EF4-FFF2-40B4-BE49-F238E27FC236}">
                <a16:creationId xmlns:a16="http://schemas.microsoft.com/office/drawing/2014/main" id="{AD639F90-D15B-7CAC-B855-FA1DCE653E2E}"/>
              </a:ext>
            </a:extLst>
          </p:cNvPr>
          <p:cNvGraphicFramePr>
            <a:graphicFrameLocks noGrp="1"/>
          </p:cNvGraphicFramePr>
          <p:nvPr>
            <p:extLst>
              <p:ext uri="{D42A27DB-BD31-4B8C-83A1-F6EECF244321}">
                <p14:modId xmlns:p14="http://schemas.microsoft.com/office/powerpoint/2010/main" val="2906448043"/>
              </p:ext>
            </p:extLst>
          </p:nvPr>
        </p:nvGraphicFramePr>
        <p:xfrm>
          <a:off x="901701" y="2947593"/>
          <a:ext cx="8198260" cy="6437710"/>
        </p:xfrm>
        <a:graphic>
          <a:graphicData uri="http://schemas.openxmlformats.org/drawingml/2006/table">
            <a:tbl>
              <a:tblPr firstRow="1" bandRow="1">
                <a:tableStyleId>{616DA210-FB5B-4158-B5E0-FEB733F419BA}</a:tableStyleId>
              </a:tblPr>
              <a:tblGrid>
                <a:gridCol w="1639652">
                  <a:extLst>
                    <a:ext uri="{9D8B030D-6E8A-4147-A177-3AD203B41FA5}">
                      <a16:colId xmlns:a16="http://schemas.microsoft.com/office/drawing/2014/main" val="443685668"/>
                    </a:ext>
                  </a:extLst>
                </a:gridCol>
                <a:gridCol w="1639652">
                  <a:extLst>
                    <a:ext uri="{9D8B030D-6E8A-4147-A177-3AD203B41FA5}">
                      <a16:colId xmlns:a16="http://schemas.microsoft.com/office/drawing/2014/main" val="2312017479"/>
                    </a:ext>
                  </a:extLst>
                </a:gridCol>
                <a:gridCol w="1639652">
                  <a:extLst>
                    <a:ext uri="{9D8B030D-6E8A-4147-A177-3AD203B41FA5}">
                      <a16:colId xmlns:a16="http://schemas.microsoft.com/office/drawing/2014/main" val="3795712734"/>
                    </a:ext>
                  </a:extLst>
                </a:gridCol>
                <a:gridCol w="1639652">
                  <a:extLst>
                    <a:ext uri="{9D8B030D-6E8A-4147-A177-3AD203B41FA5}">
                      <a16:colId xmlns:a16="http://schemas.microsoft.com/office/drawing/2014/main" val="3380948738"/>
                    </a:ext>
                  </a:extLst>
                </a:gridCol>
                <a:gridCol w="1639652">
                  <a:extLst>
                    <a:ext uri="{9D8B030D-6E8A-4147-A177-3AD203B41FA5}">
                      <a16:colId xmlns:a16="http://schemas.microsoft.com/office/drawing/2014/main" val="3524994580"/>
                    </a:ext>
                  </a:extLst>
                </a:gridCol>
              </a:tblGrid>
              <a:tr h="1609426">
                <a:tc>
                  <a:txBody>
                    <a:bodyPr/>
                    <a:lstStyle/>
                    <a:p>
                      <a:pPr algn="ctr"/>
                      <a:r>
                        <a:rPr lang="en-US" sz="2000" dirty="0">
                          <a:solidFill>
                            <a:schemeClr val="tx1"/>
                          </a:solidFill>
                        </a:rPr>
                        <a:t>Model</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000" b="0" i="0" u="none" strike="noStrike" cap="none" dirty="0">
                          <a:solidFill>
                            <a:schemeClr val="tx1"/>
                          </a:solidFill>
                          <a:effectLst/>
                          <a:latin typeface="+mn-lt"/>
                          <a:ea typeface="+mn-ea"/>
                          <a:cs typeface="+mn-cs"/>
                          <a:sym typeface="Arial"/>
                        </a:rPr>
                        <a:t>Accuracy</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000" b="0" i="0" u="none" strike="noStrike" cap="none" dirty="0">
                          <a:solidFill>
                            <a:schemeClr val="tx1"/>
                          </a:solidFill>
                          <a:effectLst/>
                          <a:latin typeface="+mn-lt"/>
                          <a:ea typeface="+mn-ea"/>
                          <a:cs typeface="+mn-cs"/>
                          <a:sym typeface="Arial"/>
                        </a:rPr>
                        <a:t>Precision</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000" b="0" i="0" u="none" strike="noStrike" cap="none" dirty="0">
                          <a:solidFill>
                            <a:schemeClr val="tx1"/>
                          </a:solidFill>
                          <a:effectLst/>
                          <a:latin typeface="+mn-lt"/>
                          <a:ea typeface="+mn-ea"/>
                          <a:cs typeface="+mn-cs"/>
                          <a:sym typeface="Arial"/>
                        </a:rPr>
                        <a:t>Recall</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000" b="0" i="0" u="none" strike="noStrike" cap="none" dirty="0">
                          <a:solidFill>
                            <a:schemeClr val="tx1"/>
                          </a:solidFill>
                          <a:effectLst/>
                          <a:latin typeface="+mn-lt"/>
                          <a:ea typeface="+mn-ea"/>
                          <a:cs typeface="+mn-cs"/>
                          <a:sym typeface="Arial"/>
                        </a:rPr>
                        <a:t>F1-Score</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4211463"/>
                  </a:ext>
                </a:extLst>
              </a:tr>
              <a:tr h="804714">
                <a:tc rowSpan="2">
                  <a:txBody>
                    <a:bodyPr/>
                    <a:lstStyle/>
                    <a:p>
                      <a:pPr algn="ctr"/>
                      <a:r>
                        <a:rPr lang="en-US" sz="2000" b="0" i="0" u="none" strike="noStrike" cap="none" dirty="0">
                          <a:solidFill>
                            <a:schemeClr val="tx1"/>
                          </a:solidFill>
                          <a:effectLst/>
                          <a:latin typeface="+mn-lt"/>
                          <a:ea typeface="+mn-ea"/>
                          <a:cs typeface="+mn-cs"/>
                          <a:sym typeface="Arial"/>
                        </a:rPr>
                        <a:t>Random Forest</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rowSpan="2">
                  <a:txBody>
                    <a:bodyPr/>
                    <a:lstStyle/>
                    <a:p>
                      <a:pPr algn="ctr"/>
                      <a:r>
                        <a:rPr lang="en-US" sz="2000" b="0" i="0" u="none" strike="noStrike" cap="none" dirty="0">
                          <a:solidFill>
                            <a:schemeClr val="tx1"/>
                          </a:solidFill>
                          <a:effectLst/>
                          <a:latin typeface="+mn-lt"/>
                          <a:ea typeface="+mn-ea"/>
                          <a:cs typeface="+mn-cs"/>
                          <a:sym typeface="Arial"/>
                        </a:rPr>
                        <a:t>0.8027</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No: </a:t>
                      </a:r>
                      <a:r>
                        <a:rPr lang="en-US" sz="2000" b="0" i="0" u="none" strike="noStrike" cap="none" dirty="0">
                          <a:solidFill>
                            <a:schemeClr val="tx1"/>
                          </a:solidFill>
                          <a:effectLst/>
                          <a:latin typeface="+mn-lt"/>
                          <a:ea typeface="+mn-ea"/>
                          <a:cs typeface="+mn-cs"/>
                          <a:sym typeface="Arial"/>
                        </a:rPr>
                        <a:t>0.9755</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No: </a:t>
                      </a:r>
                      <a:r>
                        <a:rPr lang="en-US" sz="2000" b="0" i="0" u="none" strike="noStrike" cap="none" dirty="0">
                          <a:solidFill>
                            <a:schemeClr val="tx1"/>
                          </a:solidFill>
                          <a:effectLst/>
                          <a:latin typeface="+mn-lt"/>
                          <a:ea typeface="+mn-ea"/>
                          <a:cs typeface="+mn-cs"/>
                          <a:sym typeface="Arial"/>
                        </a:rPr>
                        <a:t>0.8030</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No: </a:t>
                      </a:r>
                      <a:r>
                        <a:rPr lang="en-US" sz="2000" b="0" i="0" u="none" strike="noStrike" cap="none" dirty="0">
                          <a:solidFill>
                            <a:schemeClr val="tx1"/>
                          </a:solidFill>
                          <a:effectLst/>
                          <a:latin typeface="+mn-lt"/>
                          <a:ea typeface="+mn-ea"/>
                          <a:cs typeface="+mn-cs"/>
                          <a:sym typeface="Arial"/>
                        </a:rPr>
                        <a:t>0.8809</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4158684"/>
                  </a:ext>
                </a:extLst>
              </a:tr>
              <a:tr h="804714">
                <a:tc vMerge="1">
                  <a:txBody>
                    <a:bodyPr/>
                    <a:lstStyle/>
                    <a:p>
                      <a:endParaRPr lang="en-US"/>
                    </a:p>
                  </a:txBody>
                  <a:tcPr/>
                </a:tc>
                <a:tc vMerge="1">
                  <a:txBody>
                    <a:bodyPr/>
                    <a:lstStyle/>
                    <a:p>
                      <a:endParaRPr lang="en-US" dirty="0"/>
                    </a:p>
                  </a:txBody>
                  <a:tcPr/>
                </a:tc>
                <a:tc>
                  <a:txBody>
                    <a:bodyPr/>
                    <a:lstStyle/>
                    <a:p>
                      <a:pPr algn="ctr"/>
                      <a:r>
                        <a:rPr lang="en-US" sz="2000" dirty="0">
                          <a:solidFill>
                            <a:schemeClr val="tx1"/>
                          </a:solidFill>
                        </a:rPr>
                        <a:t>Yes: </a:t>
                      </a:r>
                      <a:r>
                        <a:rPr lang="en-US" sz="2000" b="0" i="0" u="none" strike="noStrike" cap="none" dirty="0">
                          <a:solidFill>
                            <a:schemeClr val="tx1"/>
                          </a:solidFill>
                          <a:effectLst/>
                          <a:latin typeface="+mn-lt"/>
                          <a:ea typeface="+mn-ea"/>
                          <a:cs typeface="+mn-cs"/>
                          <a:sym typeface="Arial"/>
                        </a:rPr>
                        <a:t>0.2907</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Yes: </a:t>
                      </a:r>
                      <a:r>
                        <a:rPr lang="en-US" sz="2000" b="0" i="0" u="none" strike="noStrike" cap="none" dirty="0">
                          <a:solidFill>
                            <a:schemeClr val="tx1"/>
                          </a:solidFill>
                          <a:effectLst/>
                          <a:latin typeface="+mn-lt"/>
                          <a:ea typeface="+mn-ea"/>
                          <a:cs typeface="+mn-cs"/>
                          <a:sym typeface="Arial"/>
                        </a:rPr>
                        <a:t>0.8001</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Yes: </a:t>
                      </a:r>
                      <a:r>
                        <a:rPr lang="en-US" sz="2000" b="0" i="0" u="none" strike="noStrike" cap="none" dirty="0">
                          <a:solidFill>
                            <a:schemeClr val="tx1"/>
                          </a:solidFill>
                          <a:effectLst/>
                          <a:latin typeface="+mn-lt"/>
                          <a:ea typeface="+mn-ea"/>
                          <a:cs typeface="+mn-cs"/>
                          <a:sym typeface="Arial"/>
                        </a:rPr>
                        <a:t>0.4265</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9303"/>
                  </a:ext>
                </a:extLst>
              </a:tr>
              <a:tr h="804714">
                <a:tc rowSpan="2">
                  <a:txBody>
                    <a:bodyPr/>
                    <a:lstStyle/>
                    <a:p>
                      <a:pPr algn="ctr"/>
                      <a:r>
                        <a:rPr lang="en-US" sz="2000" b="0" i="0" u="none" strike="noStrike" cap="none" dirty="0" err="1">
                          <a:solidFill>
                            <a:schemeClr val="tx1"/>
                          </a:solidFill>
                          <a:effectLst/>
                          <a:latin typeface="+mn-lt"/>
                          <a:ea typeface="+mn-ea"/>
                          <a:cs typeface="+mn-cs"/>
                          <a:sym typeface="Arial"/>
                        </a:rPr>
                        <a:t>XGBoost</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rowSpan="2">
                  <a:txBody>
                    <a:bodyPr/>
                    <a:lstStyle/>
                    <a:p>
                      <a:pPr algn="ctr"/>
                      <a:r>
                        <a:rPr lang="en-US" sz="2000" b="0" i="0" u="none" strike="noStrike" cap="none" dirty="0">
                          <a:solidFill>
                            <a:schemeClr val="tx1"/>
                          </a:solidFill>
                          <a:effectLst/>
                          <a:latin typeface="+mn-lt"/>
                          <a:ea typeface="+mn-ea"/>
                          <a:cs typeface="+mn-cs"/>
                          <a:sym typeface="Arial"/>
                        </a:rPr>
                        <a:t>0.8257</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No: </a:t>
                      </a:r>
                      <a:r>
                        <a:rPr lang="en-US" sz="2000" b="0" i="0" u="none" strike="noStrike" cap="none" dirty="0">
                          <a:solidFill>
                            <a:schemeClr val="tx1"/>
                          </a:solidFill>
                          <a:effectLst/>
                          <a:latin typeface="+mn-lt"/>
                          <a:ea typeface="+mn-ea"/>
                          <a:cs typeface="+mn-cs"/>
                          <a:sym typeface="Arial"/>
                        </a:rPr>
                        <a:t>0.9870</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chemeClr val="tx1"/>
                          </a:solidFill>
                        </a:rPr>
                        <a:t>No: </a:t>
                      </a:r>
                      <a:r>
                        <a:rPr lang="en-US" sz="2000" b="0" i="0" u="none" strike="noStrike" cap="none" dirty="0">
                          <a:solidFill>
                            <a:schemeClr val="tx1"/>
                          </a:solidFill>
                          <a:effectLst/>
                          <a:latin typeface="+mn-lt"/>
                          <a:ea typeface="+mn-ea"/>
                          <a:cs typeface="+mn-cs"/>
                          <a:sym typeface="Arial"/>
                        </a:rPr>
                        <a:t>0.8188</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No: </a:t>
                      </a:r>
                      <a:r>
                        <a:rPr lang="en-US" sz="2000" b="0" i="0" u="none" strike="noStrike" cap="none" dirty="0">
                          <a:solidFill>
                            <a:schemeClr val="tx1"/>
                          </a:solidFill>
                          <a:effectLst/>
                          <a:latin typeface="+mn-lt"/>
                          <a:ea typeface="+mn-ea"/>
                          <a:cs typeface="+mn-cs"/>
                          <a:sym typeface="Arial"/>
                        </a:rPr>
                        <a:t>0.8951</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9754037"/>
                  </a:ext>
                </a:extLst>
              </a:tr>
              <a:tr h="804714">
                <a:tc vMerge="1">
                  <a:txBody>
                    <a:bodyPr/>
                    <a:lstStyle/>
                    <a:p>
                      <a:endParaRPr lang="en-US"/>
                    </a:p>
                  </a:txBody>
                  <a:tcPr/>
                </a:tc>
                <a:tc vMerge="1">
                  <a:txBody>
                    <a:bodyPr/>
                    <a:lstStyle/>
                    <a:p>
                      <a:endParaRPr lang="en-US"/>
                    </a:p>
                  </a:txBody>
                  <a:tcPr/>
                </a:tc>
                <a:tc>
                  <a:txBody>
                    <a:bodyPr/>
                    <a:lstStyle/>
                    <a:p>
                      <a:pPr algn="ctr"/>
                      <a:r>
                        <a:rPr lang="en-US" sz="2000" dirty="0">
                          <a:solidFill>
                            <a:schemeClr val="tx1"/>
                          </a:solidFill>
                        </a:rPr>
                        <a:t>Yes: </a:t>
                      </a:r>
                      <a:r>
                        <a:rPr lang="en-US" sz="2000" b="0" i="0" u="none" strike="noStrike" cap="none" dirty="0">
                          <a:solidFill>
                            <a:schemeClr val="tx1"/>
                          </a:solidFill>
                          <a:effectLst/>
                          <a:latin typeface="+mn-lt"/>
                          <a:ea typeface="+mn-ea"/>
                          <a:cs typeface="+mn-cs"/>
                          <a:sym typeface="Arial"/>
                        </a:rPr>
                        <a:t>0.3323</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chemeClr val="tx1"/>
                          </a:solidFill>
                        </a:rPr>
                        <a:t>Yes: </a:t>
                      </a:r>
                      <a:r>
                        <a:rPr lang="en-US" sz="2000" b="0" i="0" u="none" strike="noStrike" cap="none" dirty="0">
                          <a:solidFill>
                            <a:schemeClr val="tx1"/>
                          </a:solidFill>
                          <a:effectLst/>
                          <a:latin typeface="+mn-lt"/>
                          <a:ea typeface="+mn-ea"/>
                          <a:cs typeface="+mn-cs"/>
                          <a:sym typeface="Arial"/>
                        </a:rPr>
                        <a:t>0.8935</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Yes: </a:t>
                      </a:r>
                      <a:r>
                        <a:rPr lang="en-US" sz="2000" b="0" i="0" u="none" strike="noStrike" cap="none" dirty="0">
                          <a:solidFill>
                            <a:schemeClr val="tx1"/>
                          </a:solidFill>
                          <a:effectLst/>
                          <a:latin typeface="+mn-lt"/>
                          <a:ea typeface="+mn-ea"/>
                          <a:cs typeface="+mn-cs"/>
                          <a:sym typeface="Arial"/>
                        </a:rPr>
                        <a:t>0.4845</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6690463"/>
                  </a:ext>
                </a:extLst>
              </a:tr>
              <a:tr h="804714">
                <a:tc rowSpan="2">
                  <a:txBody>
                    <a:bodyPr/>
                    <a:lstStyle/>
                    <a:p>
                      <a:pPr algn="ctr"/>
                      <a:r>
                        <a:rPr lang="en-US" sz="2000" b="0" i="0" u="none" strike="noStrike" cap="none" dirty="0" err="1">
                          <a:solidFill>
                            <a:schemeClr val="tx1"/>
                          </a:solidFill>
                          <a:effectLst/>
                          <a:latin typeface="+mn-lt"/>
                          <a:ea typeface="+mn-ea"/>
                          <a:cs typeface="+mn-cs"/>
                          <a:sym typeface="Arial"/>
                        </a:rPr>
                        <a:t>LightGBM</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rowSpan="2">
                  <a:txBody>
                    <a:bodyPr/>
                    <a:lstStyle/>
                    <a:p>
                      <a:pPr algn="ctr"/>
                      <a:r>
                        <a:rPr lang="en-US" sz="2000" b="0" i="0" u="none" strike="noStrike" cap="none" dirty="0">
                          <a:solidFill>
                            <a:schemeClr val="tx1"/>
                          </a:solidFill>
                          <a:effectLst/>
                          <a:latin typeface="+mn-lt"/>
                          <a:ea typeface="+mn-ea"/>
                          <a:cs typeface="+mn-cs"/>
                          <a:sym typeface="Arial"/>
                        </a:rPr>
                        <a:t>0.8267</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No: </a:t>
                      </a:r>
                      <a:r>
                        <a:rPr lang="en-US" sz="2000" b="0" i="0" u="none" strike="noStrike" cap="none" dirty="0">
                          <a:solidFill>
                            <a:schemeClr val="tx1"/>
                          </a:solidFill>
                          <a:effectLst/>
                          <a:latin typeface="+mn-lt"/>
                          <a:ea typeface="+mn-ea"/>
                          <a:cs typeface="+mn-cs"/>
                          <a:sym typeface="Arial"/>
                        </a:rPr>
                        <a:t>0.9871</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No: </a:t>
                      </a:r>
                      <a:r>
                        <a:rPr lang="en-US" sz="2000" b="0" i="0" u="none" strike="noStrike" cap="none" dirty="0">
                          <a:solidFill>
                            <a:schemeClr val="tx1"/>
                          </a:solidFill>
                          <a:effectLst/>
                          <a:latin typeface="+mn-lt"/>
                          <a:ea typeface="+mn-ea"/>
                          <a:cs typeface="+mn-cs"/>
                          <a:sym typeface="Arial"/>
                        </a:rPr>
                        <a:t>0.8199</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No: </a:t>
                      </a:r>
                      <a:r>
                        <a:rPr lang="en-US" sz="2000" b="0" i="0" u="none" strike="noStrike" cap="none" dirty="0">
                          <a:solidFill>
                            <a:schemeClr val="tx1"/>
                          </a:solidFill>
                          <a:effectLst/>
                          <a:latin typeface="+mn-lt"/>
                          <a:ea typeface="+mn-ea"/>
                          <a:cs typeface="+mn-cs"/>
                          <a:sym typeface="Arial"/>
                        </a:rPr>
                        <a:t>0.8958</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863302"/>
                  </a:ext>
                </a:extLst>
              </a:tr>
              <a:tr h="804714">
                <a:tc vMerge="1">
                  <a:txBody>
                    <a:bodyPr/>
                    <a:lstStyle/>
                    <a:p>
                      <a:endParaRPr lang="en-US"/>
                    </a:p>
                  </a:txBody>
                  <a:tcPr/>
                </a:tc>
                <a:tc vMerge="1">
                  <a:txBody>
                    <a:bodyPr/>
                    <a:lstStyle/>
                    <a:p>
                      <a:endParaRPr lang="en-US"/>
                    </a:p>
                  </a:txBody>
                  <a:tcPr/>
                </a:tc>
                <a:tc>
                  <a:txBody>
                    <a:bodyPr/>
                    <a:lstStyle/>
                    <a:p>
                      <a:pPr algn="ctr"/>
                      <a:r>
                        <a:rPr lang="en-US" sz="2000" dirty="0">
                          <a:solidFill>
                            <a:schemeClr val="tx1"/>
                          </a:solidFill>
                        </a:rPr>
                        <a:t>Yes: </a:t>
                      </a:r>
                      <a:r>
                        <a:rPr lang="en-US" sz="2000" b="0" i="0" u="none" strike="noStrike" cap="none" dirty="0">
                          <a:solidFill>
                            <a:schemeClr val="tx1"/>
                          </a:solidFill>
                          <a:effectLst/>
                          <a:latin typeface="+mn-lt"/>
                          <a:ea typeface="+mn-ea"/>
                          <a:cs typeface="+mn-cs"/>
                          <a:sym typeface="Arial"/>
                        </a:rPr>
                        <a:t>0.3338</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Yes: </a:t>
                      </a:r>
                      <a:r>
                        <a:rPr lang="en-US" sz="2000" b="0" i="0" u="none" strike="noStrike" cap="none" dirty="0">
                          <a:solidFill>
                            <a:schemeClr val="tx1"/>
                          </a:solidFill>
                          <a:effectLst/>
                          <a:latin typeface="+mn-lt"/>
                          <a:ea typeface="+mn-ea"/>
                          <a:cs typeface="+mn-cs"/>
                          <a:sym typeface="Arial"/>
                        </a:rPr>
                        <a:t>0.8940</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000" dirty="0">
                          <a:solidFill>
                            <a:schemeClr val="tx1"/>
                          </a:solidFill>
                        </a:rPr>
                        <a:t>Yes: </a:t>
                      </a:r>
                      <a:r>
                        <a:rPr lang="en-US" sz="2000" b="0" i="0" u="none" strike="noStrike" cap="none" dirty="0">
                          <a:solidFill>
                            <a:schemeClr val="tx1"/>
                          </a:solidFill>
                          <a:effectLst/>
                          <a:latin typeface="+mn-lt"/>
                          <a:ea typeface="+mn-ea"/>
                          <a:cs typeface="+mn-cs"/>
                          <a:sym typeface="Arial"/>
                        </a:rPr>
                        <a:t>0.4861</a:t>
                      </a: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446690"/>
                  </a:ext>
                </a:extLst>
              </a:tr>
            </a:tbl>
          </a:graphicData>
        </a:graphic>
      </p:graphicFrame>
    </p:spTree>
    <p:extLst>
      <p:ext uri="{BB962C8B-B14F-4D97-AF65-F5344CB8AC3E}">
        <p14:creationId xmlns:p14="http://schemas.microsoft.com/office/powerpoint/2010/main" val="1563710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36112FF-CDF8-9703-497C-2AA1FF8EB6D4}"/>
            </a:ext>
          </a:extLst>
        </p:cNvPr>
        <p:cNvGrpSpPr/>
        <p:nvPr/>
      </p:nvGrpSpPr>
      <p:grpSpPr>
        <a:xfrm>
          <a:off x="0" y="0"/>
          <a:ext cx="0" cy="0"/>
          <a:chOff x="0" y="0"/>
          <a:chExt cx="0" cy="0"/>
        </a:xfrm>
      </p:grpSpPr>
      <p:sp>
        <p:nvSpPr>
          <p:cNvPr id="106" name="Google Shape;106;p2">
            <a:extLst>
              <a:ext uri="{FF2B5EF4-FFF2-40B4-BE49-F238E27FC236}">
                <a16:creationId xmlns:a16="http://schemas.microsoft.com/office/drawing/2014/main" id="{1C78C3DB-5123-948D-CA6F-4E3957E450C6}"/>
              </a:ext>
            </a:extLst>
          </p:cNvPr>
          <p:cNvSpPr>
            <a:spLocks noGrp="1" noRot="1" noMove="1" noResize="1" noEditPoints="1" noAdjustHandles="1" noChangeArrowheads="1" noChangeShapeType="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15601" r="-11874"/>
            </a:stretch>
          </a:blipFill>
          <a:ln>
            <a:noFill/>
          </a:ln>
        </p:spPr>
        <p:txBody>
          <a:bodyPr/>
          <a:lstStyle/>
          <a:p>
            <a:endParaRPr lang="en-US" dirty="0"/>
          </a:p>
        </p:txBody>
      </p:sp>
      <p:grpSp>
        <p:nvGrpSpPr>
          <p:cNvPr id="107" name="Google Shape;107;p2">
            <a:extLst>
              <a:ext uri="{FF2B5EF4-FFF2-40B4-BE49-F238E27FC236}">
                <a16:creationId xmlns:a16="http://schemas.microsoft.com/office/drawing/2014/main" id="{8ED5F0CB-307F-65D1-4577-99C0248AC8C8}"/>
              </a:ext>
            </a:extLst>
          </p:cNvPr>
          <p:cNvGrpSpPr>
            <a:grpSpLocks noGrp="1" noUngrp="1" noRot="1" noMove="1" noResize="1"/>
          </p:cNvGrpSpPr>
          <p:nvPr/>
        </p:nvGrpSpPr>
        <p:grpSpPr>
          <a:xfrm>
            <a:off x="-1453971" y="-1847653"/>
            <a:ext cx="20617067" cy="13347306"/>
            <a:chOff x="0" y="0"/>
            <a:chExt cx="27489423" cy="17796409"/>
          </a:xfrm>
        </p:grpSpPr>
        <p:sp>
          <p:nvSpPr>
            <p:cNvPr id="108" name="Google Shape;108;p2">
              <a:extLst>
                <a:ext uri="{FF2B5EF4-FFF2-40B4-BE49-F238E27FC236}">
                  <a16:creationId xmlns:a16="http://schemas.microsoft.com/office/drawing/2014/main" id="{43B21EF7-84B9-E0B1-92A9-6D4907FE7E94}"/>
                </a:ext>
              </a:extLst>
            </p:cNvPr>
            <p:cNvSpPr>
              <a:spLocks noGrp="1" noRot="1" noMove="1" noResize="1" noEditPoints="1" noAdjustHandles="1" noChangeArrowheads="1" noChangeShapeType="1"/>
            </p:cNvSpPr>
            <p:nvPr/>
          </p:nvSpPr>
          <p:spPr>
            <a:xfrm rot="856615">
              <a:off x="19735523" y="11993570"/>
              <a:ext cx="4609241" cy="5316600"/>
            </a:xfrm>
            <a:custGeom>
              <a:avLst/>
              <a:gdLst/>
              <a:ahLst/>
              <a:cxnLst/>
              <a:rect l="l" t="t" r="r" b="b"/>
              <a:pathLst>
                <a:path w="4609241" h="5316600" extrusionOk="0">
                  <a:moveTo>
                    <a:pt x="0" y="0"/>
                  </a:moveTo>
                  <a:lnTo>
                    <a:pt x="4609241" y="0"/>
                  </a:lnTo>
                  <a:lnTo>
                    <a:pt x="4609241" y="5316600"/>
                  </a:lnTo>
                  <a:lnTo>
                    <a:pt x="0" y="5316600"/>
                  </a:lnTo>
                  <a:lnTo>
                    <a:pt x="0" y="0"/>
                  </a:lnTo>
                  <a:close/>
                </a:path>
              </a:pathLst>
            </a:custGeom>
            <a:blipFill rotWithShape="1">
              <a:blip r:embed="rId4">
                <a:alphaModFix amt="16249"/>
              </a:blip>
              <a:stretch>
                <a:fillRect/>
              </a:stretch>
            </a:blipFill>
            <a:ln>
              <a:noFill/>
            </a:ln>
          </p:spPr>
          <p:txBody>
            <a:bodyPr/>
            <a:lstStyle/>
            <a:p>
              <a:endParaRPr lang="en-US"/>
            </a:p>
          </p:txBody>
        </p:sp>
        <p:sp>
          <p:nvSpPr>
            <p:cNvPr id="109" name="Google Shape;109;p2">
              <a:extLst>
                <a:ext uri="{FF2B5EF4-FFF2-40B4-BE49-F238E27FC236}">
                  <a16:creationId xmlns:a16="http://schemas.microsoft.com/office/drawing/2014/main" id="{55F8A97E-F3B2-E83E-579C-A0FD6CADC04F}"/>
                </a:ext>
              </a:extLst>
            </p:cNvPr>
            <p:cNvSpPr>
              <a:spLocks noGrp="1" noRot="1" noMove="1" noResize="1" noEditPoints="1" noAdjustHandles="1" noChangeArrowheads="1" noChangeShapeType="1"/>
            </p:cNvSpPr>
            <p:nvPr/>
          </p:nvSpPr>
          <p:spPr>
            <a:xfrm rot="856615">
              <a:off x="24562869" y="10823243"/>
              <a:ext cx="2145027" cy="2474215"/>
            </a:xfrm>
            <a:custGeom>
              <a:avLst/>
              <a:gdLst/>
              <a:ahLst/>
              <a:cxnLst/>
              <a:rect l="l" t="t" r="r" b="b"/>
              <a:pathLst>
                <a:path w="2145027" h="2474215" extrusionOk="0">
                  <a:moveTo>
                    <a:pt x="0" y="0"/>
                  </a:moveTo>
                  <a:lnTo>
                    <a:pt x="2145027" y="0"/>
                  </a:lnTo>
                  <a:lnTo>
                    <a:pt x="2145027" y="2474215"/>
                  </a:lnTo>
                  <a:lnTo>
                    <a:pt x="0" y="2474215"/>
                  </a:lnTo>
                  <a:lnTo>
                    <a:pt x="0" y="0"/>
                  </a:lnTo>
                  <a:close/>
                </a:path>
              </a:pathLst>
            </a:custGeom>
            <a:blipFill rotWithShape="1">
              <a:blip r:embed="rId5">
                <a:alphaModFix amt="16249"/>
              </a:blip>
              <a:stretch>
                <a:fillRect/>
              </a:stretch>
            </a:blipFill>
            <a:ln>
              <a:noFill/>
            </a:ln>
          </p:spPr>
          <p:txBody>
            <a:bodyPr/>
            <a:lstStyle/>
            <a:p>
              <a:endParaRPr lang="en-US"/>
            </a:p>
          </p:txBody>
        </p:sp>
        <p:sp>
          <p:nvSpPr>
            <p:cNvPr id="110" name="Google Shape;110;p2">
              <a:extLst>
                <a:ext uri="{FF2B5EF4-FFF2-40B4-BE49-F238E27FC236}">
                  <a16:creationId xmlns:a16="http://schemas.microsoft.com/office/drawing/2014/main" id="{6EFA0657-087E-EAED-3F68-180F9160AB92}"/>
                </a:ext>
              </a:extLst>
            </p:cNvPr>
            <p:cNvSpPr>
              <a:spLocks noGrp="1" noRot="1" noMove="1" noResize="1" noEditPoints="1" noAdjustHandles="1" noChangeArrowheads="1" noChangeShapeType="1"/>
            </p:cNvSpPr>
            <p:nvPr/>
          </p:nvSpPr>
          <p:spPr>
            <a:xfrm rot="856615">
              <a:off x="655170" y="3843405"/>
              <a:ext cx="5167573" cy="5960616"/>
            </a:xfrm>
            <a:custGeom>
              <a:avLst/>
              <a:gdLst/>
              <a:ahLst/>
              <a:cxnLst/>
              <a:rect l="l" t="t" r="r" b="b"/>
              <a:pathLst>
                <a:path w="5167573" h="5960616" extrusionOk="0">
                  <a:moveTo>
                    <a:pt x="0" y="0"/>
                  </a:moveTo>
                  <a:lnTo>
                    <a:pt x="5167573" y="0"/>
                  </a:lnTo>
                  <a:lnTo>
                    <a:pt x="5167573" y="5960615"/>
                  </a:lnTo>
                  <a:lnTo>
                    <a:pt x="0" y="5960615"/>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1" name="Google Shape;111;p2">
              <a:extLst>
                <a:ext uri="{FF2B5EF4-FFF2-40B4-BE49-F238E27FC236}">
                  <a16:creationId xmlns:a16="http://schemas.microsoft.com/office/drawing/2014/main" id="{ECDCE719-F0AF-3B97-3E6E-ECEB94E33651}"/>
                </a:ext>
              </a:extLst>
            </p:cNvPr>
            <p:cNvSpPr>
              <a:spLocks noGrp="1" noRot="1" noMove="1" noResize="1" noEditPoints="1" noAdjustHandles="1" noChangeArrowheads="1" noChangeShapeType="1"/>
            </p:cNvSpPr>
            <p:nvPr/>
          </p:nvSpPr>
          <p:spPr>
            <a:xfrm>
              <a:off x="1110408" y="12119848"/>
              <a:ext cx="4319907" cy="4982863"/>
            </a:xfrm>
            <a:custGeom>
              <a:avLst/>
              <a:gdLst/>
              <a:ahLst/>
              <a:cxnLst/>
              <a:rect l="l" t="t" r="r" b="b"/>
              <a:pathLst>
                <a:path w="4319907" h="4982863" extrusionOk="0">
                  <a:moveTo>
                    <a:pt x="0" y="0"/>
                  </a:moveTo>
                  <a:lnTo>
                    <a:pt x="4319907" y="0"/>
                  </a:lnTo>
                  <a:lnTo>
                    <a:pt x="4319907" y="4982863"/>
                  </a:lnTo>
                  <a:lnTo>
                    <a:pt x="0" y="4982863"/>
                  </a:lnTo>
                  <a:lnTo>
                    <a:pt x="0" y="0"/>
                  </a:lnTo>
                  <a:close/>
                </a:path>
              </a:pathLst>
            </a:custGeom>
            <a:blipFill rotWithShape="1">
              <a:blip r:embed="rId6">
                <a:alphaModFix amt="16249"/>
              </a:blip>
              <a:stretch>
                <a:fillRect/>
              </a:stretch>
            </a:blipFill>
            <a:ln>
              <a:noFill/>
            </a:ln>
          </p:spPr>
          <p:txBody>
            <a:bodyPr/>
            <a:lstStyle/>
            <a:p>
              <a:endParaRPr lang="en-US"/>
            </a:p>
          </p:txBody>
        </p:sp>
        <p:sp>
          <p:nvSpPr>
            <p:cNvPr id="112" name="Google Shape;112;p2">
              <a:extLst>
                <a:ext uri="{FF2B5EF4-FFF2-40B4-BE49-F238E27FC236}">
                  <a16:creationId xmlns:a16="http://schemas.microsoft.com/office/drawing/2014/main" id="{0F87B267-F31A-04D5-5DC5-7E0AEB1A936D}"/>
                </a:ext>
              </a:extLst>
            </p:cNvPr>
            <p:cNvSpPr>
              <a:spLocks noGrp="1" noRot="1" noMove="1" noResize="1" noEditPoints="1" noAdjustHandles="1" noChangeArrowheads="1" noChangeShapeType="1"/>
            </p:cNvSpPr>
            <p:nvPr/>
          </p:nvSpPr>
          <p:spPr>
            <a:xfrm rot="9801329">
              <a:off x="22546390" y="514291"/>
              <a:ext cx="4319907" cy="4982863"/>
            </a:xfrm>
            <a:custGeom>
              <a:avLst/>
              <a:gdLst/>
              <a:ahLst/>
              <a:cxnLst/>
              <a:rect l="l" t="t" r="r" b="b"/>
              <a:pathLst>
                <a:path w="4319907" h="4982863" extrusionOk="0">
                  <a:moveTo>
                    <a:pt x="0" y="0"/>
                  </a:moveTo>
                  <a:lnTo>
                    <a:pt x="4319908" y="0"/>
                  </a:lnTo>
                  <a:lnTo>
                    <a:pt x="4319908" y="4982864"/>
                  </a:lnTo>
                  <a:lnTo>
                    <a:pt x="0" y="4982864"/>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3" name="Google Shape;113;p2">
              <a:extLst>
                <a:ext uri="{FF2B5EF4-FFF2-40B4-BE49-F238E27FC236}">
                  <a16:creationId xmlns:a16="http://schemas.microsoft.com/office/drawing/2014/main" id="{595D5437-F2D3-3812-4DF7-ED54F8C628AC}"/>
                </a:ext>
              </a:extLst>
            </p:cNvPr>
            <p:cNvSpPr>
              <a:spLocks noGrp="1" noRot="1" noMove="1" noResize="1" noEditPoints="1" noAdjustHandles="1" noChangeArrowheads="1" noChangeShapeType="1"/>
            </p:cNvSpPr>
            <p:nvPr/>
          </p:nvSpPr>
          <p:spPr>
            <a:xfrm rot="8381380">
              <a:off x="19541180" y="2377116"/>
              <a:ext cx="1533293" cy="1768600"/>
            </a:xfrm>
            <a:custGeom>
              <a:avLst/>
              <a:gdLst/>
              <a:ahLst/>
              <a:cxnLst/>
              <a:rect l="l" t="t" r="r" b="b"/>
              <a:pathLst>
                <a:path w="1533293" h="1768600" extrusionOk="0">
                  <a:moveTo>
                    <a:pt x="0" y="0"/>
                  </a:moveTo>
                  <a:lnTo>
                    <a:pt x="1533292" y="0"/>
                  </a:lnTo>
                  <a:lnTo>
                    <a:pt x="1533292" y="1768600"/>
                  </a:lnTo>
                  <a:lnTo>
                    <a:pt x="0" y="1768600"/>
                  </a:lnTo>
                  <a:lnTo>
                    <a:pt x="0" y="0"/>
                  </a:lnTo>
                  <a:close/>
                </a:path>
              </a:pathLst>
            </a:custGeom>
            <a:blipFill rotWithShape="1">
              <a:blip r:embed="rId6">
                <a:alphaModFix amt="16249"/>
              </a:blip>
              <a:stretch>
                <a:fillRect/>
              </a:stretch>
            </a:blipFill>
            <a:ln>
              <a:noFill/>
            </a:ln>
          </p:spPr>
          <p:txBody>
            <a:bodyPr/>
            <a:lstStyle/>
            <a:p>
              <a:endParaRPr lang="en-US"/>
            </a:p>
          </p:txBody>
        </p:sp>
        <p:sp>
          <p:nvSpPr>
            <p:cNvPr id="114" name="Google Shape;114;p2">
              <a:extLst>
                <a:ext uri="{FF2B5EF4-FFF2-40B4-BE49-F238E27FC236}">
                  <a16:creationId xmlns:a16="http://schemas.microsoft.com/office/drawing/2014/main" id="{B9B4164A-BE0B-143A-437F-9FF22F3158FF}"/>
                </a:ext>
              </a:extLst>
            </p:cNvPr>
            <p:cNvSpPr>
              <a:spLocks noGrp="1" noRot="1" noMove="1" noResize="1" noEditPoints="1" noAdjustHandles="1" noChangeArrowheads="1" noChangeShapeType="1"/>
            </p:cNvSpPr>
            <p:nvPr/>
          </p:nvSpPr>
          <p:spPr>
            <a:xfrm rot="856615">
              <a:off x="6067267" y="2531313"/>
              <a:ext cx="2404861" cy="2773924"/>
            </a:xfrm>
            <a:custGeom>
              <a:avLst/>
              <a:gdLst/>
              <a:ahLst/>
              <a:cxnLst/>
              <a:rect l="l" t="t" r="r" b="b"/>
              <a:pathLst>
                <a:path w="2404861" h="2773924" extrusionOk="0">
                  <a:moveTo>
                    <a:pt x="0" y="0"/>
                  </a:moveTo>
                  <a:lnTo>
                    <a:pt x="2404861" y="0"/>
                  </a:lnTo>
                  <a:lnTo>
                    <a:pt x="2404861" y="2773923"/>
                  </a:lnTo>
                  <a:lnTo>
                    <a:pt x="0" y="2773923"/>
                  </a:lnTo>
                  <a:lnTo>
                    <a:pt x="0" y="0"/>
                  </a:lnTo>
                  <a:close/>
                </a:path>
              </a:pathLst>
            </a:custGeom>
            <a:blipFill rotWithShape="1">
              <a:blip r:embed="rId6">
                <a:alphaModFix amt="16249"/>
              </a:blip>
              <a:stretch>
                <a:fillRect/>
              </a:stretch>
            </a:blipFill>
            <a:ln>
              <a:noFill/>
            </a:ln>
          </p:spPr>
          <p:txBody>
            <a:bodyPr/>
            <a:lstStyle/>
            <a:p>
              <a:endParaRPr lang="en-US"/>
            </a:p>
          </p:txBody>
        </p:sp>
        <p:sp>
          <p:nvSpPr>
            <p:cNvPr id="115" name="Google Shape;115;p2">
              <a:extLst>
                <a:ext uri="{FF2B5EF4-FFF2-40B4-BE49-F238E27FC236}">
                  <a16:creationId xmlns:a16="http://schemas.microsoft.com/office/drawing/2014/main" id="{2551D693-23FB-25C6-DC6F-DC0B85AED937}"/>
                </a:ext>
              </a:extLst>
            </p:cNvPr>
            <p:cNvSpPr>
              <a:spLocks noGrp="1" noRot="1" noMove="1" noResize="1" noEditPoints="1" noAdjustHandles="1" noChangeArrowheads="1" noChangeShapeType="1"/>
            </p:cNvSpPr>
            <p:nvPr/>
          </p:nvSpPr>
          <p:spPr>
            <a:xfrm rot="-1699247">
              <a:off x="22792444" y="11376151"/>
              <a:ext cx="1207474" cy="1392780"/>
            </a:xfrm>
            <a:custGeom>
              <a:avLst/>
              <a:gdLst/>
              <a:ahLst/>
              <a:cxnLst/>
              <a:rect l="l" t="t" r="r" b="b"/>
              <a:pathLst>
                <a:path w="1207474" h="1392780" extrusionOk="0">
                  <a:moveTo>
                    <a:pt x="0" y="0"/>
                  </a:moveTo>
                  <a:lnTo>
                    <a:pt x="1207474" y="0"/>
                  </a:lnTo>
                  <a:lnTo>
                    <a:pt x="1207474" y="1392780"/>
                  </a:lnTo>
                  <a:lnTo>
                    <a:pt x="0" y="1392780"/>
                  </a:lnTo>
                  <a:lnTo>
                    <a:pt x="0" y="0"/>
                  </a:lnTo>
                  <a:close/>
                </a:path>
              </a:pathLst>
            </a:custGeom>
            <a:blipFill rotWithShape="1">
              <a:blip r:embed="rId6">
                <a:alphaModFix amt="17550"/>
              </a:blip>
              <a:stretch>
                <a:fillRect/>
              </a:stretch>
            </a:blipFill>
            <a:ln>
              <a:noFill/>
            </a:ln>
          </p:spPr>
          <p:txBody>
            <a:bodyPr/>
            <a:lstStyle/>
            <a:p>
              <a:endParaRPr lang="en-US"/>
            </a:p>
          </p:txBody>
        </p:sp>
        <p:sp>
          <p:nvSpPr>
            <p:cNvPr id="116" name="Google Shape;116;p2">
              <a:extLst>
                <a:ext uri="{FF2B5EF4-FFF2-40B4-BE49-F238E27FC236}">
                  <a16:creationId xmlns:a16="http://schemas.microsoft.com/office/drawing/2014/main" id="{1E188AB3-D8DA-8CA6-749A-8F8173DCB584}"/>
                </a:ext>
              </a:extLst>
            </p:cNvPr>
            <p:cNvSpPr>
              <a:spLocks noGrp="1" noRot="1" noMove="1" noResize="1" noEditPoints="1" noAdjustHandles="1" noChangeArrowheads="1" noChangeShapeType="1"/>
            </p:cNvSpPr>
            <p:nvPr/>
          </p:nvSpPr>
          <p:spPr>
            <a:xfrm rot="-642376">
              <a:off x="16496869" y="12074977"/>
              <a:ext cx="550045" cy="634458"/>
            </a:xfrm>
            <a:custGeom>
              <a:avLst/>
              <a:gdLst/>
              <a:ahLst/>
              <a:cxnLst/>
              <a:rect l="l" t="t" r="r" b="b"/>
              <a:pathLst>
                <a:path w="550045" h="634458" extrusionOk="0">
                  <a:moveTo>
                    <a:pt x="0" y="0"/>
                  </a:moveTo>
                  <a:lnTo>
                    <a:pt x="550045" y="0"/>
                  </a:lnTo>
                  <a:lnTo>
                    <a:pt x="550045" y="634458"/>
                  </a:lnTo>
                  <a:lnTo>
                    <a:pt x="0" y="634458"/>
                  </a:lnTo>
                  <a:lnTo>
                    <a:pt x="0" y="0"/>
                  </a:lnTo>
                  <a:close/>
                </a:path>
              </a:pathLst>
            </a:custGeom>
            <a:blipFill rotWithShape="1">
              <a:blip r:embed="rId6">
                <a:alphaModFix amt="17550"/>
              </a:blip>
              <a:stretch>
                <a:fillRect/>
              </a:stretch>
            </a:blipFill>
            <a:ln>
              <a:noFill/>
            </a:ln>
          </p:spPr>
          <p:txBody>
            <a:bodyPr/>
            <a:lstStyle/>
            <a:p>
              <a:endParaRPr lang="en-US"/>
            </a:p>
          </p:txBody>
        </p:sp>
        <p:sp>
          <p:nvSpPr>
            <p:cNvPr id="117" name="Google Shape;117;p2">
              <a:extLst>
                <a:ext uri="{FF2B5EF4-FFF2-40B4-BE49-F238E27FC236}">
                  <a16:creationId xmlns:a16="http://schemas.microsoft.com/office/drawing/2014/main" id="{3680E977-A4B4-E64E-AF99-AB21921D8D4A}"/>
                </a:ext>
              </a:extLst>
            </p:cNvPr>
            <p:cNvSpPr>
              <a:spLocks noGrp="1" noRot="1" noMove="1" noResize="1" noEditPoints="1" noAdjustHandles="1" noChangeArrowheads="1" noChangeShapeType="1"/>
            </p:cNvSpPr>
            <p:nvPr/>
          </p:nvSpPr>
          <p:spPr>
            <a:xfrm rot="2347825">
              <a:off x="2926045" y="9331060"/>
              <a:ext cx="701683" cy="809366"/>
            </a:xfrm>
            <a:custGeom>
              <a:avLst/>
              <a:gdLst/>
              <a:ahLst/>
              <a:cxnLst/>
              <a:rect l="l" t="t" r="r" b="b"/>
              <a:pathLst>
                <a:path w="701683" h="809366" extrusionOk="0">
                  <a:moveTo>
                    <a:pt x="0" y="0"/>
                  </a:moveTo>
                  <a:lnTo>
                    <a:pt x="701683" y="0"/>
                  </a:lnTo>
                  <a:lnTo>
                    <a:pt x="701683" y="809366"/>
                  </a:lnTo>
                  <a:lnTo>
                    <a:pt x="0" y="809366"/>
                  </a:lnTo>
                  <a:lnTo>
                    <a:pt x="0" y="0"/>
                  </a:lnTo>
                  <a:close/>
                </a:path>
              </a:pathLst>
            </a:custGeom>
            <a:blipFill rotWithShape="1">
              <a:blip r:embed="rId6">
                <a:alphaModFix amt="12349"/>
              </a:blip>
              <a:stretch>
                <a:fillRect/>
              </a:stretch>
            </a:blipFill>
            <a:ln>
              <a:noFill/>
            </a:ln>
          </p:spPr>
          <p:txBody>
            <a:bodyPr/>
            <a:lstStyle/>
            <a:p>
              <a:endParaRPr lang="en-US"/>
            </a:p>
          </p:txBody>
        </p:sp>
      </p:grpSp>
      <p:sp>
        <p:nvSpPr>
          <p:cNvPr id="118" name="Google Shape;118;p2">
            <a:extLst>
              <a:ext uri="{FF2B5EF4-FFF2-40B4-BE49-F238E27FC236}">
                <a16:creationId xmlns:a16="http://schemas.microsoft.com/office/drawing/2014/main" id="{86F9804A-55DD-F9F1-8FD0-A908C71BAC74}"/>
              </a:ext>
            </a:extLst>
          </p:cNvPr>
          <p:cNvSpPr txBox="1"/>
          <p:nvPr/>
        </p:nvSpPr>
        <p:spPr>
          <a:xfrm>
            <a:off x="742549" y="419487"/>
            <a:ext cx="15589651" cy="1902059"/>
          </a:xfrm>
          <a:prstGeom prst="rect">
            <a:avLst/>
          </a:prstGeom>
          <a:noFill/>
          <a:ln>
            <a:noFill/>
          </a:ln>
        </p:spPr>
        <p:txBody>
          <a:bodyPr spcFirstLastPara="1" wrap="square" lIns="0" tIns="0" rIns="0" bIns="0" anchor="t" anchorCtr="0">
            <a:spAutoFit/>
          </a:bodyPr>
          <a:lstStyle/>
          <a:p>
            <a:pPr>
              <a:lnSpc>
                <a:spcPct val="103000"/>
              </a:lnSpc>
            </a:pPr>
            <a:r>
              <a:rPr lang="en-US" sz="6000" b="1" dirty="0">
                <a:solidFill>
                  <a:schemeClr val="bg2">
                    <a:lumMod val="20000"/>
                    <a:lumOff val="80000"/>
                  </a:schemeClr>
                </a:solidFill>
                <a:latin typeface="Candara" panose="020E0502030303020204" pitchFamily="34" charset="0"/>
              </a:rPr>
              <a:t>B</a:t>
            </a:r>
            <a:r>
              <a:rPr lang="en-US" sz="6000" b="1" i="0" dirty="0">
                <a:solidFill>
                  <a:schemeClr val="bg2">
                    <a:lumMod val="20000"/>
                    <a:lumOff val="80000"/>
                  </a:schemeClr>
                </a:solidFill>
                <a:effectLst/>
                <a:latin typeface="Candara" panose="020E0502030303020204" pitchFamily="34" charset="0"/>
              </a:rPr>
              <a:t>. Strategic Recommendations</a:t>
            </a:r>
          </a:p>
          <a:p>
            <a:pPr>
              <a:lnSpc>
                <a:spcPct val="103000"/>
              </a:lnSpc>
            </a:pPr>
            <a:r>
              <a:rPr lang="en-US" sz="6000" b="1" dirty="0">
                <a:solidFill>
                  <a:schemeClr val="bg2">
                    <a:lumMod val="20000"/>
                    <a:lumOff val="80000"/>
                  </a:schemeClr>
                </a:solidFill>
                <a:latin typeface="Candara" panose="020E0502030303020204" pitchFamily="34" charset="0"/>
              </a:rPr>
              <a:t>1.</a:t>
            </a:r>
            <a:r>
              <a:rPr lang="en-US" sz="6000" b="1" i="0" dirty="0">
                <a:solidFill>
                  <a:schemeClr val="bg2">
                    <a:lumMod val="20000"/>
                    <a:lumOff val="80000"/>
                  </a:schemeClr>
                </a:solidFill>
                <a:effectLst/>
                <a:latin typeface="Candara" panose="020E0502030303020204" pitchFamily="34" charset="0"/>
              </a:rPr>
              <a:t> Increase customer retention and build loyalty</a:t>
            </a:r>
          </a:p>
        </p:txBody>
      </p:sp>
      <p:sp>
        <p:nvSpPr>
          <p:cNvPr id="12" name="TextBox 11">
            <a:extLst>
              <a:ext uri="{FF2B5EF4-FFF2-40B4-BE49-F238E27FC236}">
                <a16:creationId xmlns:a16="http://schemas.microsoft.com/office/drawing/2014/main" id="{FE8CC07D-A3DB-D672-8AF6-A9CB053DFDC5}"/>
              </a:ext>
            </a:extLst>
          </p:cNvPr>
          <p:cNvSpPr txBox="1"/>
          <p:nvPr/>
        </p:nvSpPr>
        <p:spPr>
          <a:xfrm>
            <a:off x="608037" y="2321159"/>
            <a:ext cx="17385817" cy="7532831"/>
          </a:xfrm>
          <a:prstGeom prst="rect">
            <a:avLst/>
          </a:prstGeom>
          <a:noFill/>
        </p:spPr>
        <p:txBody>
          <a:bodyPr wrap="square" rtlCol="0">
            <a:spAutoFit/>
          </a:bodyPr>
          <a:lstStyle/>
          <a:p>
            <a:r>
              <a:rPr lang="en-US" sz="2800" b="1" i="0" dirty="0">
                <a:solidFill>
                  <a:srgbClr val="F8FAFF"/>
                </a:solidFill>
                <a:effectLst/>
                <a:latin typeface="Arial" panose="020B0604020202020204" pitchFamily="34" charset="0"/>
                <a:cs typeface="Arial" panose="020B0604020202020204" pitchFamily="34" charset="0"/>
              </a:rPr>
              <a:t>a. Build a Loyalty Program</a:t>
            </a:r>
            <a:br>
              <a:rPr lang="en-US" sz="2800" b="0" i="0" dirty="0">
                <a:solidFill>
                  <a:srgbClr val="F8FAFF"/>
                </a:solidFill>
                <a:effectLst/>
                <a:latin typeface="Arial" panose="020B0604020202020204" pitchFamily="34" charset="0"/>
                <a:cs typeface="Arial" panose="020B0604020202020204" pitchFamily="34" charset="0"/>
              </a:rPr>
            </a:br>
            <a:r>
              <a:rPr lang="en-US" sz="2800" b="0" i="0" dirty="0">
                <a:solidFill>
                  <a:srgbClr val="F8FAFF"/>
                </a:solidFill>
                <a:effectLst/>
                <a:latin typeface="Arial" panose="020B0604020202020204" pitchFamily="34" charset="0"/>
                <a:cs typeface="Arial" panose="020B0604020202020204" pitchFamily="34" charset="0"/>
              </a:rPr>
              <a:t>Solution: Design a point-based or membership card program with attractive benefits. For example:</a:t>
            </a:r>
          </a:p>
          <a:p>
            <a:pPr marL="457200" indent="-457200">
              <a:buClr>
                <a:schemeClr val="bg1">
                  <a:lumMod val="95000"/>
                </a:schemeClr>
              </a:buClr>
              <a:buFont typeface="Arial" panose="020B0604020202020204" pitchFamily="34" charset="0"/>
              <a:buChar char="•"/>
            </a:pPr>
            <a:r>
              <a:rPr lang="en-US" sz="2800" b="0" i="0" dirty="0">
                <a:solidFill>
                  <a:srgbClr val="F8FAFF"/>
                </a:solidFill>
                <a:effectLst/>
                <a:latin typeface="Arial" panose="020B0604020202020204" pitchFamily="34" charset="0"/>
                <a:cs typeface="Arial" panose="020B0604020202020204" pitchFamily="34" charset="0"/>
              </a:rPr>
              <a:t>Earn points for each transaction (1 point for every 10,000 VND spent), which can be redeemed for discount vouchers or free items.</a:t>
            </a:r>
          </a:p>
          <a:p>
            <a:pPr marL="457200" indent="-457200">
              <a:spcBef>
                <a:spcPts val="300"/>
              </a:spcBef>
              <a:buClr>
                <a:schemeClr val="bg1">
                  <a:lumMod val="95000"/>
                </a:schemeClr>
              </a:buClr>
              <a:buFont typeface="Arial" panose="020B0604020202020204" pitchFamily="34" charset="0"/>
              <a:buChar char="•"/>
            </a:pPr>
            <a:r>
              <a:rPr lang="en-US" sz="2800" b="0" i="0" dirty="0">
                <a:solidFill>
                  <a:srgbClr val="F8FAFF"/>
                </a:solidFill>
                <a:effectLst/>
                <a:latin typeface="Arial" panose="020B0604020202020204" pitchFamily="34" charset="0"/>
                <a:cs typeface="Arial" panose="020B0604020202020204" pitchFamily="34" charset="0"/>
              </a:rPr>
              <a:t>Offer special benefits for the "Cannot Lose Them" group, such as 20% discounts for loyal customers or a free dessert upon reaching a certain transaction milestone.</a:t>
            </a:r>
          </a:p>
          <a:p>
            <a:pPr>
              <a:spcBef>
                <a:spcPts val="300"/>
              </a:spcBef>
            </a:pPr>
            <a:r>
              <a:rPr lang="en-US" sz="2800" b="1" i="0" dirty="0">
                <a:solidFill>
                  <a:srgbClr val="F8FAFF"/>
                </a:solidFill>
                <a:effectLst/>
                <a:latin typeface="Arial" panose="020B0604020202020204" pitchFamily="34" charset="0"/>
                <a:cs typeface="Arial" panose="020B0604020202020204" pitchFamily="34" charset="0"/>
              </a:rPr>
              <a:t>Goal: </a:t>
            </a:r>
            <a:r>
              <a:rPr lang="en-US" sz="2800" b="0" i="0" dirty="0">
                <a:solidFill>
                  <a:srgbClr val="F8FAFF"/>
                </a:solidFill>
                <a:effectLst/>
                <a:latin typeface="Arial" panose="020B0604020202020204" pitchFamily="34" charset="0"/>
                <a:cs typeface="Arial" panose="020B0604020202020204" pitchFamily="34" charset="0"/>
              </a:rPr>
              <a:t>Encourage customers to return more frequently, especially the "Promising" group (63,933 transactions), which has the potential to become loyal.</a:t>
            </a:r>
            <a:br>
              <a:rPr lang="en-US" sz="2800" b="0" i="0" dirty="0">
                <a:solidFill>
                  <a:srgbClr val="F8FAFF"/>
                </a:solidFill>
                <a:effectLst/>
                <a:latin typeface="Arial" panose="020B0604020202020204" pitchFamily="34" charset="0"/>
                <a:cs typeface="Arial" panose="020B0604020202020204" pitchFamily="34" charset="0"/>
              </a:rPr>
            </a:br>
            <a:r>
              <a:rPr lang="en-US" sz="2800" b="1" i="0" dirty="0">
                <a:solidFill>
                  <a:srgbClr val="F8FAFF"/>
                </a:solidFill>
                <a:effectLst/>
                <a:latin typeface="Arial" panose="020B0604020202020204" pitchFamily="34" charset="0"/>
                <a:cs typeface="Arial" panose="020B0604020202020204" pitchFamily="34" charset="0"/>
              </a:rPr>
              <a:t>Benefit: </a:t>
            </a:r>
            <a:r>
              <a:rPr lang="en-US" sz="2800" b="0" i="0" dirty="0">
                <a:solidFill>
                  <a:srgbClr val="F8FAFF"/>
                </a:solidFill>
                <a:effectLst/>
                <a:latin typeface="Arial" panose="020B0604020202020204" pitchFamily="34" charset="0"/>
                <a:cs typeface="Arial" panose="020B0604020202020204" pitchFamily="34" charset="0"/>
              </a:rPr>
              <a:t>Increase the customer retention rate from 8.3% to at least 15-20% within 6 months.</a:t>
            </a:r>
          </a:p>
          <a:p>
            <a:pPr>
              <a:buNone/>
            </a:pPr>
            <a:r>
              <a:rPr lang="en-US" sz="2800" b="1" i="0" dirty="0">
                <a:solidFill>
                  <a:srgbClr val="F8FAFF"/>
                </a:solidFill>
                <a:effectLst/>
                <a:latin typeface="Arial" panose="020B0604020202020204" pitchFamily="34" charset="0"/>
                <a:cs typeface="Arial" panose="020B0604020202020204" pitchFamily="34" charset="0"/>
              </a:rPr>
              <a:t>b. Personalize the Customer Experience</a:t>
            </a:r>
            <a:br>
              <a:rPr lang="en-US" sz="2800" b="0" i="0" dirty="0">
                <a:solidFill>
                  <a:srgbClr val="F8FAFF"/>
                </a:solidFill>
                <a:effectLst/>
                <a:latin typeface="Arial" panose="020B0604020202020204" pitchFamily="34" charset="0"/>
                <a:cs typeface="Arial" panose="020B0604020202020204" pitchFamily="34" charset="0"/>
              </a:rPr>
            </a:br>
            <a:r>
              <a:rPr lang="en-US" sz="2800" b="1" i="0" dirty="0">
                <a:solidFill>
                  <a:srgbClr val="F8FAFF"/>
                </a:solidFill>
                <a:effectLst/>
                <a:latin typeface="Arial" panose="020B0604020202020204" pitchFamily="34" charset="0"/>
                <a:cs typeface="Arial" panose="020B0604020202020204" pitchFamily="34" charset="0"/>
              </a:rPr>
              <a:t>Solution:</a:t>
            </a:r>
            <a:r>
              <a:rPr lang="en-US" sz="2800" b="0" i="0" dirty="0">
                <a:solidFill>
                  <a:srgbClr val="F8FAFF"/>
                </a:solidFill>
                <a:effectLst/>
                <a:latin typeface="Arial" panose="020B0604020202020204" pitchFamily="34" charset="0"/>
                <a:cs typeface="Arial" panose="020B0604020202020204" pitchFamily="34" charset="0"/>
              </a:rPr>
              <a:t> Leverage transaction data to tailor personalized offers. For example:</a:t>
            </a:r>
          </a:p>
          <a:p>
            <a:pPr marL="342900" indent="-342900">
              <a:buClr>
                <a:schemeClr val="bg1">
                  <a:lumMod val="95000"/>
                </a:schemeClr>
              </a:buClr>
              <a:buFont typeface="Arial" panose="020B0604020202020204" pitchFamily="34" charset="0"/>
              <a:buChar char="•"/>
            </a:pPr>
            <a:r>
              <a:rPr lang="en-US" sz="2800" b="0" i="0" dirty="0">
                <a:solidFill>
                  <a:srgbClr val="F8FAFF"/>
                </a:solidFill>
                <a:effectLst/>
                <a:latin typeface="Arial" panose="020B0604020202020204" pitchFamily="34" charset="0"/>
                <a:cs typeface="Arial" panose="020B0604020202020204" pitchFamily="34" charset="0"/>
              </a:rPr>
              <a:t>Send targeted emails or SMS with </a:t>
            </a:r>
            <a:r>
              <a:rPr lang="en-US" sz="2800" b="1" i="0" dirty="0">
                <a:solidFill>
                  <a:srgbClr val="F8FAFF"/>
                </a:solidFill>
                <a:effectLst/>
                <a:latin typeface="Arial" panose="020B0604020202020204" pitchFamily="34" charset="0"/>
                <a:cs typeface="Arial" panose="020B0604020202020204" pitchFamily="34" charset="0"/>
              </a:rPr>
              <a:t>10-15% discounts</a:t>
            </a:r>
            <a:r>
              <a:rPr lang="en-US" sz="2800" b="0" i="0" dirty="0">
                <a:solidFill>
                  <a:srgbClr val="F8FAFF"/>
                </a:solidFill>
                <a:effectLst/>
                <a:latin typeface="Arial" panose="020B0604020202020204" pitchFamily="34" charset="0"/>
                <a:cs typeface="Arial" panose="020B0604020202020204" pitchFamily="34" charset="0"/>
              </a:rPr>
              <a:t> to </a:t>
            </a:r>
            <a:r>
              <a:rPr lang="en-US" sz="2800" b="1" i="0" dirty="0">
                <a:solidFill>
                  <a:srgbClr val="F8FAFF"/>
                </a:solidFill>
                <a:effectLst/>
                <a:latin typeface="Arial" panose="020B0604020202020204" pitchFamily="34" charset="0"/>
                <a:cs typeface="Arial" panose="020B0604020202020204" pitchFamily="34" charset="0"/>
              </a:rPr>
              <a:t>"Hibernating"</a:t>
            </a:r>
            <a:r>
              <a:rPr lang="en-US" sz="2800" b="0" i="0" dirty="0">
                <a:solidFill>
                  <a:srgbClr val="F8FAFF"/>
                </a:solidFill>
                <a:effectLst/>
                <a:latin typeface="Arial" panose="020B0604020202020204" pitchFamily="34" charset="0"/>
                <a:cs typeface="Arial" panose="020B0604020202020204" pitchFamily="34" charset="0"/>
              </a:rPr>
              <a:t> and </a:t>
            </a:r>
            <a:r>
              <a:rPr lang="en-US" sz="2800" b="1" i="0" dirty="0">
                <a:solidFill>
                  <a:srgbClr val="F8FAFF"/>
                </a:solidFill>
                <a:effectLst/>
                <a:latin typeface="Arial" panose="020B0604020202020204" pitchFamily="34" charset="0"/>
                <a:cs typeface="Arial" panose="020B0604020202020204" pitchFamily="34" charset="0"/>
              </a:rPr>
              <a:t>"Lost" customers</a:t>
            </a:r>
            <a:r>
              <a:rPr lang="en-US" sz="2800" b="0" i="0" dirty="0">
                <a:solidFill>
                  <a:srgbClr val="F8FAFF"/>
                </a:solidFill>
                <a:effectLst/>
                <a:latin typeface="Arial" panose="020B0604020202020204" pitchFamily="34" charset="0"/>
                <a:cs typeface="Arial" panose="020B0604020202020204" pitchFamily="34" charset="0"/>
              </a:rPr>
              <a:t> to incentivize their return.</a:t>
            </a:r>
          </a:p>
          <a:p>
            <a:pPr marL="342900" indent="-342900">
              <a:spcBef>
                <a:spcPts val="300"/>
              </a:spcBef>
              <a:buClr>
                <a:schemeClr val="bg1">
                  <a:lumMod val="95000"/>
                </a:schemeClr>
              </a:buClr>
              <a:buFont typeface="Arial" panose="020B0604020202020204" pitchFamily="34" charset="0"/>
              <a:buChar char="•"/>
            </a:pPr>
            <a:r>
              <a:rPr lang="en-US" sz="2800" b="0" i="0" dirty="0">
                <a:solidFill>
                  <a:srgbClr val="F8FAFF"/>
                </a:solidFill>
                <a:effectLst/>
                <a:latin typeface="Arial" panose="020B0604020202020204" pitchFamily="34" charset="0"/>
                <a:cs typeface="Arial" panose="020B0604020202020204" pitchFamily="34" charset="0"/>
              </a:rPr>
              <a:t>Recommend dishes based on purchase history (e.g., if a customer frequently orders large pizzas, suggest a </a:t>
            </a:r>
            <a:r>
              <a:rPr lang="en-US" sz="2800" b="1" i="0" dirty="0">
                <a:solidFill>
                  <a:srgbClr val="F8FAFF"/>
                </a:solidFill>
                <a:effectLst/>
                <a:latin typeface="Arial" panose="020B0604020202020204" pitchFamily="34" charset="0"/>
                <a:cs typeface="Arial" panose="020B0604020202020204" pitchFamily="34" charset="0"/>
              </a:rPr>
              <a:t>family combo at a special price</a:t>
            </a:r>
            <a:r>
              <a:rPr lang="en-US" sz="2800" b="0" i="0" dirty="0">
                <a:solidFill>
                  <a:srgbClr val="F8FAFF"/>
                </a:solidFill>
                <a:effectLst/>
                <a:latin typeface="Arial" panose="020B0604020202020204" pitchFamily="34" charset="0"/>
                <a:cs typeface="Arial" panose="020B0604020202020204" pitchFamily="34" charset="0"/>
              </a:rPr>
              <a:t>).</a:t>
            </a:r>
          </a:p>
          <a:p>
            <a:r>
              <a:rPr lang="en-US" sz="2800" b="1" i="0" dirty="0">
                <a:solidFill>
                  <a:srgbClr val="F8FAFF"/>
                </a:solidFill>
                <a:effectLst/>
                <a:latin typeface="Arial" panose="020B0604020202020204" pitchFamily="34" charset="0"/>
                <a:cs typeface="Arial" panose="020B0604020202020204" pitchFamily="34" charset="0"/>
              </a:rPr>
              <a:t>Goal:</a:t>
            </a:r>
            <a:r>
              <a:rPr lang="en-US" sz="2800" b="0" i="0" dirty="0">
                <a:solidFill>
                  <a:srgbClr val="F8FAFF"/>
                </a:solidFill>
                <a:effectLst/>
                <a:latin typeface="Arial" panose="020B0604020202020204" pitchFamily="34" charset="0"/>
                <a:cs typeface="Arial" panose="020B0604020202020204" pitchFamily="34" charset="0"/>
              </a:rPr>
              <a:t> Reactivate inactive customer segments (</a:t>
            </a:r>
            <a:r>
              <a:rPr lang="en-US" sz="2800" b="1" i="0" dirty="0">
                <a:solidFill>
                  <a:srgbClr val="F8FAFF"/>
                </a:solidFill>
                <a:effectLst/>
                <a:latin typeface="Arial" panose="020B0604020202020204" pitchFamily="34" charset="0"/>
                <a:cs typeface="Arial" panose="020B0604020202020204" pitchFamily="34" charset="0"/>
              </a:rPr>
              <a:t>24.6% of transactions</a:t>
            </a:r>
            <a:r>
              <a:rPr lang="en-US" sz="2800" b="0" i="0" dirty="0">
                <a:solidFill>
                  <a:srgbClr val="F8FAFF"/>
                </a:solidFill>
                <a:effectLst/>
                <a:latin typeface="Arial" panose="020B0604020202020204" pitchFamily="34" charset="0"/>
                <a:cs typeface="Arial" panose="020B0604020202020204" pitchFamily="34" charset="0"/>
              </a:rPr>
              <a:t>) and strengthen brand engagement.</a:t>
            </a:r>
            <a:br>
              <a:rPr lang="en-US" sz="2800" b="0" i="0" dirty="0">
                <a:solidFill>
                  <a:srgbClr val="F8FAFF"/>
                </a:solidFill>
                <a:effectLst/>
                <a:latin typeface="Arial" panose="020B0604020202020204" pitchFamily="34" charset="0"/>
                <a:cs typeface="Arial" panose="020B0604020202020204" pitchFamily="34" charset="0"/>
              </a:rPr>
            </a:br>
            <a:r>
              <a:rPr lang="en-US" sz="2800" b="1" i="0" dirty="0">
                <a:solidFill>
                  <a:srgbClr val="F8FAFF"/>
                </a:solidFill>
                <a:effectLst/>
                <a:latin typeface="Arial" panose="020B0604020202020204" pitchFamily="34" charset="0"/>
                <a:cs typeface="Arial" panose="020B0604020202020204" pitchFamily="34" charset="0"/>
              </a:rPr>
              <a:t>Benefit:</a:t>
            </a:r>
            <a:r>
              <a:rPr lang="en-US" sz="2800" b="0" i="0" dirty="0">
                <a:solidFill>
                  <a:srgbClr val="F8FAFF"/>
                </a:solidFill>
                <a:effectLst/>
                <a:latin typeface="Arial" panose="020B0604020202020204" pitchFamily="34" charset="0"/>
                <a:cs typeface="Arial" panose="020B0604020202020204" pitchFamily="34" charset="0"/>
              </a:rPr>
              <a:t> Boost revenue from dormant customers and reduce the churn rate of </a:t>
            </a:r>
            <a:r>
              <a:rPr lang="en-US" sz="2800" b="1" i="0" dirty="0">
                <a:solidFill>
                  <a:srgbClr val="F8FAFF"/>
                </a:solidFill>
                <a:effectLst/>
                <a:latin typeface="Arial" panose="020B0604020202020204" pitchFamily="34" charset="0"/>
                <a:cs typeface="Arial" panose="020B0604020202020204" pitchFamily="34" charset="0"/>
              </a:rPr>
              <a:t>"Lost" customers</a:t>
            </a:r>
            <a:r>
              <a:rPr lang="en-US" sz="2800" b="0" i="0" dirty="0">
                <a:solidFill>
                  <a:srgbClr val="F8FAFF"/>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925780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11C5FED-56DE-99CC-7B4A-33372DF422D7}"/>
            </a:ext>
          </a:extLst>
        </p:cNvPr>
        <p:cNvGrpSpPr/>
        <p:nvPr/>
      </p:nvGrpSpPr>
      <p:grpSpPr>
        <a:xfrm>
          <a:off x="0" y="0"/>
          <a:ext cx="0" cy="0"/>
          <a:chOff x="0" y="0"/>
          <a:chExt cx="0" cy="0"/>
        </a:xfrm>
      </p:grpSpPr>
      <p:sp>
        <p:nvSpPr>
          <p:cNvPr id="106" name="Google Shape;106;p2">
            <a:extLst>
              <a:ext uri="{FF2B5EF4-FFF2-40B4-BE49-F238E27FC236}">
                <a16:creationId xmlns:a16="http://schemas.microsoft.com/office/drawing/2014/main" id="{1D617098-9A5D-EC07-37ED-B27380388A83}"/>
              </a:ext>
            </a:extLst>
          </p:cNvPr>
          <p:cNvSpPr>
            <a:spLocks noGrp="1" noRot="1" noMove="1" noResize="1" noEditPoints="1" noAdjustHandles="1" noChangeArrowheads="1" noChangeShapeType="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15601" r="-11874"/>
            </a:stretch>
          </a:blipFill>
          <a:ln>
            <a:noFill/>
          </a:ln>
        </p:spPr>
        <p:txBody>
          <a:bodyPr/>
          <a:lstStyle/>
          <a:p>
            <a:endParaRPr lang="en-US" dirty="0"/>
          </a:p>
        </p:txBody>
      </p:sp>
      <p:grpSp>
        <p:nvGrpSpPr>
          <p:cNvPr id="107" name="Google Shape;107;p2">
            <a:extLst>
              <a:ext uri="{FF2B5EF4-FFF2-40B4-BE49-F238E27FC236}">
                <a16:creationId xmlns:a16="http://schemas.microsoft.com/office/drawing/2014/main" id="{E75B87CD-DC05-869D-BE15-3E84E9DE3B0F}"/>
              </a:ext>
            </a:extLst>
          </p:cNvPr>
          <p:cNvGrpSpPr>
            <a:grpSpLocks noGrp="1" noUngrp="1" noRot="1" noMove="1" noResize="1"/>
          </p:cNvGrpSpPr>
          <p:nvPr/>
        </p:nvGrpSpPr>
        <p:grpSpPr>
          <a:xfrm>
            <a:off x="-1453971" y="-1847653"/>
            <a:ext cx="20617067" cy="13347306"/>
            <a:chOff x="0" y="0"/>
            <a:chExt cx="27489423" cy="17796409"/>
          </a:xfrm>
        </p:grpSpPr>
        <p:sp>
          <p:nvSpPr>
            <p:cNvPr id="108" name="Google Shape;108;p2">
              <a:extLst>
                <a:ext uri="{FF2B5EF4-FFF2-40B4-BE49-F238E27FC236}">
                  <a16:creationId xmlns:a16="http://schemas.microsoft.com/office/drawing/2014/main" id="{BEABBEE8-9512-EF87-04F2-DF12250467F5}"/>
                </a:ext>
              </a:extLst>
            </p:cNvPr>
            <p:cNvSpPr>
              <a:spLocks noGrp="1" noRot="1" noMove="1" noResize="1" noEditPoints="1" noAdjustHandles="1" noChangeArrowheads="1" noChangeShapeType="1"/>
            </p:cNvSpPr>
            <p:nvPr/>
          </p:nvSpPr>
          <p:spPr>
            <a:xfrm rot="856615">
              <a:off x="19735523" y="11993570"/>
              <a:ext cx="4609241" cy="5316600"/>
            </a:xfrm>
            <a:custGeom>
              <a:avLst/>
              <a:gdLst/>
              <a:ahLst/>
              <a:cxnLst/>
              <a:rect l="l" t="t" r="r" b="b"/>
              <a:pathLst>
                <a:path w="4609241" h="5316600" extrusionOk="0">
                  <a:moveTo>
                    <a:pt x="0" y="0"/>
                  </a:moveTo>
                  <a:lnTo>
                    <a:pt x="4609241" y="0"/>
                  </a:lnTo>
                  <a:lnTo>
                    <a:pt x="4609241" y="5316600"/>
                  </a:lnTo>
                  <a:lnTo>
                    <a:pt x="0" y="5316600"/>
                  </a:lnTo>
                  <a:lnTo>
                    <a:pt x="0" y="0"/>
                  </a:lnTo>
                  <a:close/>
                </a:path>
              </a:pathLst>
            </a:custGeom>
            <a:blipFill rotWithShape="1">
              <a:blip r:embed="rId4">
                <a:alphaModFix amt="16249"/>
              </a:blip>
              <a:stretch>
                <a:fillRect/>
              </a:stretch>
            </a:blipFill>
            <a:ln>
              <a:noFill/>
            </a:ln>
          </p:spPr>
          <p:txBody>
            <a:bodyPr/>
            <a:lstStyle/>
            <a:p>
              <a:endParaRPr lang="en-US"/>
            </a:p>
          </p:txBody>
        </p:sp>
        <p:sp>
          <p:nvSpPr>
            <p:cNvPr id="109" name="Google Shape;109;p2">
              <a:extLst>
                <a:ext uri="{FF2B5EF4-FFF2-40B4-BE49-F238E27FC236}">
                  <a16:creationId xmlns:a16="http://schemas.microsoft.com/office/drawing/2014/main" id="{25C3CFD4-C44C-41B5-5C2B-3DDA708E34F6}"/>
                </a:ext>
              </a:extLst>
            </p:cNvPr>
            <p:cNvSpPr>
              <a:spLocks noGrp="1" noRot="1" noMove="1" noResize="1" noEditPoints="1" noAdjustHandles="1" noChangeArrowheads="1" noChangeShapeType="1"/>
            </p:cNvSpPr>
            <p:nvPr/>
          </p:nvSpPr>
          <p:spPr>
            <a:xfrm rot="856615">
              <a:off x="24562869" y="10823243"/>
              <a:ext cx="2145027" cy="2474215"/>
            </a:xfrm>
            <a:custGeom>
              <a:avLst/>
              <a:gdLst/>
              <a:ahLst/>
              <a:cxnLst/>
              <a:rect l="l" t="t" r="r" b="b"/>
              <a:pathLst>
                <a:path w="2145027" h="2474215" extrusionOk="0">
                  <a:moveTo>
                    <a:pt x="0" y="0"/>
                  </a:moveTo>
                  <a:lnTo>
                    <a:pt x="2145027" y="0"/>
                  </a:lnTo>
                  <a:lnTo>
                    <a:pt x="2145027" y="2474215"/>
                  </a:lnTo>
                  <a:lnTo>
                    <a:pt x="0" y="2474215"/>
                  </a:lnTo>
                  <a:lnTo>
                    <a:pt x="0" y="0"/>
                  </a:lnTo>
                  <a:close/>
                </a:path>
              </a:pathLst>
            </a:custGeom>
            <a:blipFill rotWithShape="1">
              <a:blip r:embed="rId5">
                <a:alphaModFix amt="16249"/>
              </a:blip>
              <a:stretch>
                <a:fillRect/>
              </a:stretch>
            </a:blipFill>
            <a:ln>
              <a:noFill/>
            </a:ln>
          </p:spPr>
          <p:txBody>
            <a:bodyPr/>
            <a:lstStyle/>
            <a:p>
              <a:endParaRPr lang="en-US"/>
            </a:p>
          </p:txBody>
        </p:sp>
        <p:sp>
          <p:nvSpPr>
            <p:cNvPr id="110" name="Google Shape;110;p2">
              <a:extLst>
                <a:ext uri="{FF2B5EF4-FFF2-40B4-BE49-F238E27FC236}">
                  <a16:creationId xmlns:a16="http://schemas.microsoft.com/office/drawing/2014/main" id="{4F81F0C8-2BD6-B7B4-2420-FBB47742A8F4}"/>
                </a:ext>
              </a:extLst>
            </p:cNvPr>
            <p:cNvSpPr>
              <a:spLocks noGrp="1" noRot="1" noMove="1" noResize="1" noEditPoints="1" noAdjustHandles="1" noChangeArrowheads="1" noChangeShapeType="1"/>
            </p:cNvSpPr>
            <p:nvPr/>
          </p:nvSpPr>
          <p:spPr>
            <a:xfrm rot="856615">
              <a:off x="655170" y="3843405"/>
              <a:ext cx="5167573" cy="5960616"/>
            </a:xfrm>
            <a:custGeom>
              <a:avLst/>
              <a:gdLst/>
              <a:ahLst/>
              <a:cxnLst/>
              <a:rect l="l" t="t" r="r" b="b"/>
              <a:pathLst>
                <a:path w="5167573" h="5960616" extrusionOk="0">
                  <a:moveTo>
                    <a:pt x="0" y="0"/>
                  </a:moveTo>
                  <a:lnTo>
                    <a:pt x="5167573" y="0"/>
                  </a:lnTo>
                  <a:lnTo>
                    <a:pt x="5167573" y="5960615"/>
                  </a:lnTo>
                  <a:lnTo>
                    <a:pt x="0" y="5960615"/>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1" name="Google Shape;111;p2">
              <a:extLst>
                <a:ext uri="{FF2B5EF4-FFF2-40B4-BE49-F238E27FC236}">
                  <a16:creationId xmlns:a16="http://schemas.microsoft.com/office/drawing/2014/main" id="{74E3823B-88F4-6066-4CFA-BA1895C7B329}"/>
                </a:ext>
              </a:extLst>
            </p:cNvPr>
            <p:cNvSpPr>
              <a:spLocks noGrp="1" noRot="1" noMove="1" noResize="1" noEditPoints="1" noAdjustHandles="1" noChangeArrowheads="1" noChangeShapeType="1"/>
            </p:cNvSpPr>
            <p:nvPr/>
          </p:nvSpPr>
          <p:spPr>
            <a:xfrm>
              <a:off x="1110408" y="12119848"/>
              <a:ext cx="4319907" cy="4982863"/>
            </a:xfrm>
            <a:custGeom>
              <a:avLst/>
              <a:gdLst/>
              <a:ahLst/>
              <a:cxnLst/>
              <a:rect l="l" t="t" r="r" b="b"/>
              <a:pathLst>
                <a:path w="4319907" h="4982863" extrusionOk="0">
                  <a:moveTo>
                    <a:pt x="0" y="0"/>
                  </a:moveTo>
                  <a:lnTo>
                    <a:pt x="4319907" y="0"/>
                  </a:lnTo>
                  <a:lnTo>
                    <a:pt x="4319907" y="4982863"/>
                  </a:lnTo>
                  <a:lnTo>
                    <a:pt x="0" y="4982863"/>
                  </a:lnTo>
                  <a:lnTo>
                    <a:pt x="0" y="0"/>
                  </a:lnTo>
                  <a:close/>
                </a:path>
              </a:pathLst>
            </a:custGeom>
            <a:blipFill rotWithShape="1">
              <a:blip r:embed="rId6">
                <a:alphaModFix amt="16249"/>
              </a:blip>
              <a:stretch>
                <a:fillRect/>
              </a:stretch>
            </a:blipFill>
            <a:ln>
              <a:noFill/>
            </a:ln>
          </p:spPr>
          <p:txBody>
            <a:bodyPr/>
            <a:lstStyle/>
            <a:p>
              <a:endParaRPr lang="en-US"/>
            </a:p>
          </p:txBody>
        </p:sp>
        <p:sp>
          <p:nvSpPr>
            <p:cNvPr id="112" name="Google Shape;112;p2">
              <a:extLst>
                <a:ext uri="{FF2B5EF4-FFF2-40B4-BE49-F238E27FC236}">
                  <a16:creationId xmlns:a16="http://schemas.microsoft.com/office/drawing/2014/main" id="{15356C00-336B-3A27-0C6B-01853B282C6A}"/>
                </a:ext>
              </a:extLst>
            </p:cNvPr>
            <p:cNvSpPr>
              <a:spLocks noGrp="1" noRot="1" noMove="1" noResize="1" noEditPoints="1" noAdjustHandles="1" noChangeArrowheads="1" noChangeShapeType="1"/>
            </p:cNvSpPr>
            <p:nvPr/>
          </p:nvSpPr>
          <p:spPr>
            <a:xfrm rot="9801329">
              <a:off x="22546390" y="514291"/>
              <a:ext cx="4319907" cy="4982863"/>
            </a:xfrm>
            <a:custGeom>
              <a:avLst/>
              <a:gdLst/>
              <a:ahLst/>
              <a:cxnLst/>
              <a:rect l="l" t="t" r="r" b="b"/>
              <a:pathLst>
                <a:path w="4319907" h="4982863" extrusionOk="0">
                  <a:moveTo>
                    <a:pt x="0" y="0"/>
                  </a:moveTo>
                  <a:lnTo>
                    <a:pt x="4319908" y="0"/>
                  </a:lnTo>
                  <a:lnTo>
                    <a:pt x="4319908" y="4982864"/>
                  </a:lnTo>
                  <a:lnTo>
                    <a:pt x="0" y="4982864"/>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3" name="Google Shape;113;p2">
              <a:extLst>
                <a:ext uri="{FF2B5EF4-FFF2-40B4-BE49-F238E27FC236}">
                  <a16:creationId xmlns:a16="http://schemas.microsoft.com/office/drawing/2014/main" id="{C5AD3102-FCFA-7CBC-621A-697AB794EA74}"/>
                </a:ext>
              </a:extLst>
            </p:cNvPr>
            <p:cNvSpPr>
              <a:spLocks noGrp="1" noRot="1" noMove="1" noResize="1" noEditPoints="1" noAdjustHandles="1" noChangeArrowheads="1" noChangeShapeType="1"/>
            </p:cNvSpPr>
            <p:nvPr/>
          </p:nvSpPr>
          <p:spPr>
            <a:xfrm rot="8381380">
              <a:off x="19541180" y="2377116"/>
              <a:ext cx="1533293" cy="1768600"/>
            </a:xfrm>
            <a:custGeom>
              <a:avLst/>
              <a:gdLst/>
              <a:ahLst/>
              <a:cxnLst/>
              <a:rect l="l" t="t" r="r" b="b"/>
              <a:pathLst>
                <a:path w="1533293" h="1768600" extrusionOk="0">
                  <a:moveTo>
                    <a:pt x="0" y="0"/>
                  </a:moveTo>
                  <a:lnTo>
                    <a:pt x="1533292" y="0"/>
                  </a:lnTo>
                  <a:lnTo>
                    <a:pt x="1533292" y="1768600"/>
                  </a:lnTo>
                  <a:lnTo>
                    <a:pt x="0" y="1768600"/>
                  </a:lnTo>
                  <a:lnTo>
                    <a:pt x="0" y="0"/>
                  </a:lnTo>
                  <a:close/>
                </a:path>
              </a:pathLst>
            </a:custGeom>
            <a:blipFill rotWithShape="1">
              <a:blip r:embed="rId6">
                <a:alphaModFix amt="16249"/>
              </a:blip>
              <a:stretch>
                <a:fillRect/>
              </a:stretch>
            </a:blipFill>
            <a:ln>
              <a:noFill/>
            </a:ln>
          </p:spPr>
          <p:txBody>
            <a:bodyPr/>
            <a:lstStyle/>
            <a:p>
              <a:endParaRPr lang="en-US"/>
            </a:p>
          </p:txBody>
        </p:sp>
        <p:sp>
          <p:nvSpPr>
            <p:cNvPr id="114" name="Google Shape;114;p2">
              <a:extLst>
                <a:ext uri="{FF2B5EF4-FFF2-40B4-BE49-F238E27FC236}">
                  <a16:creationId xmlns:a16="http://schemas.microsoft.com/office/drawing/2014/main" id="{6CC91329-078E-E89E-1721-E74F75EA3CEF}"/>
                </a:ext>
              </a:extLst>
            </p:cNvPr>
            <p:cNvSpPr>
              <a:spLocks noGrp="1" noRot="1" noMove="1" noResize="1" noEditPoints="1" noAdjustHandles="1" noChangeArrowheads="1" noChangeShapeType="1"/>
            </p:cNvSpPr>
            <p:nvPr/>
          </p:nvSpPr>
          <p:spPr>
            <a:xfrm rot="856615">
              <a:off x="6067267" y="2531313"/>
              <a:ext cx="2404861" cy="2773924"/>
            </a:xfrm>
            <a:custGeom>
              <a:avLst/>
              <a:gdLst/>
              <a:ahLst/>
              <a:cxnLst/>
              <a:rect l="l" t="t" r="r" b="b"/>
              <a:pathLst>
                <a:path w="2404861" h="2773924" extrusionOk="0">
                  <a:moveTo>
                    <a:pt x="0" y="0"/>
                  </a:moveTo>
                  <a:lnTo>
                    <a:pt x="2404861" y="0"/>
                  </a:lnTo>
                  <a:lnTo>
                    <a:pt x="2404861" y="2773923"/>
                  </a:lnTo>
                  <a:lnTo>
                    <a:pt x="0" y="2773923"/>
                  </a:lnTo>
                  <a:lnTo>
                    <a:pt x="0" y="0"/>
                  </a:lnTo>
                  <a:close/>
                </a:path>
              </a:pathLst>
            </a:custGeom>
            <a:blipFill rotWithShape="1">
              <a:blip r:embed="rId6">
                <a:alphaModFix amt="16249"/>
              </a:blip>
              <a:stretch>
                <a:fillRect/>
              </a:stretch>
            </a:blipFill>
            <a:ln>
              <a:noFill/>
            </a:ln>
          </p:spPr>
          <p:txBody>
            <a:bodyPr/>
            <a:lstStyle/>
            <a:p>
              <a:endParaRPr lang="en-US"/>
            </a:p>
          </p:txBody>
        </p:sp>
        <p:sp>
          <p:nvSpPr>
            <p:cNvPr id="115" name="Google Shape;115;p2">
              <a:extLst>
                <a:ext uri="{FF2B5EF4-FFF2-40B4-BE49-F238E27FC236}">
                  <a16:creationId xmlns:a16="http://schemas.microsoft.com/office/drawing/2014/main" id="{EEB6B5C7-5BE2-5CF4-BC2D-3077F9FB41DC}"/>
                </a:ext>
              </a:extLst>
            </p:cNvPr>
            <p:cNvSpPr>
              <a:spLocks noGrp="1" noRot="1" noMove="1" noResize="1" noEditPoints="1" noAdjustHandles="1" noChangeArrowheads="1" noChangeShapeType="1"/>
            </p:cNvSpPr>
            <p:nvPr/>
          </p:nvSpPr>
          <p:spPr>
            <a:xfrm rot="-1699247">
              <a:off x="22792444" y="11376151"/>
              <a:ext cx="1207474" cy="1392780"/>
            </a:xfrm>
            <a:custGeom>
              <a:avLst/>
              <a:gdLst/>
              <a:ahLst/>
              <a:cxnLst/>
              <a:rect l="l" t="t" r="r" b="b"/>
              <a:pathLst>
                <a:path w="1207474" h="1392780" extrusionOk="0">
                  <a:moveTo>
                    <a:pt x="0" y="0"/>
                  </a:moveTo>
                  <a:lnTo>
                    <a:pt x="1207474" y="0"/>
                  </a:lnTo>
                  <a:lnTo>
                    <a:pt x="1207474" y="1392780"/>
                  </a:lnTo>
                  <a:lnTo>
                    <a:pt x="0" y="1392780"/>
                  </a:lnTo>
                  <a:lnTo>
                    <a:pt x="0" y="0"/>
                  </a:lnTo>
                  <a:close/>
                </a:path>
              </a:pathLst>
            </a:custGeom>
            <a:blipFill rotWithShape="1">
              <a:blip r:embed="rId6">
                <a:alphaModFix amt="17550"/>
              </a:blip>
              <a:stretch>
                <a:fillRect/>
              </a:stretch>
            </a:blipFill>
            <a:ln>
              <a:noFill/>
            </a:ln>
          </p:spPr>
          <p:txBody>
            <a:bodyPr/>
            <a:lstStyle/>
            <a:p>
              <a:endParaRPr lang="en-US"/>
            </a:p>
          </p:txBody>
        </p:sp>
        <p:sp>
          <p:nvSpPr>
            <p:cNvPr id="116" name="Google Shape;116;p2">
              <a:extLst>
                <a:ext uri="{FF2B5EF4-FFF2-40B4-BE49-F238E27FC236}">
                  <a16:creationId xmlns:a16="http://schemas.microsoft.com/office/drawing/2014/main" id="{A7DC751A-B3E9-1F87-54C1-8052B97F6D1B}"/>
                </a:ext>
              </a:extLst>
            </p:cNvPr>
            <p:cNvSpPr>
              <a:spLocks noGrp="1" noRot="1" noMove="1" noResize="1" noEditPoints="1" noAdjustHandles="1" noChangeArrowheads="1" noChangeShapeType="1"/>
            </p:cNvSpPr>
            <p:nvPr/>
          </p:nvSpPr>
          <p:spPr>
            <a:xfrm rot="-642376">
              <a:off x="16496869" y="12074977"/>
              <a:ext cx="550045" cy="634458"/>
            </a:xfrm>
            <a:custGeom>
              <a:avLst/>
              <a:gdLst/>
              <a:ahLst/>
              <a:cxnLst/>
              <a:rect l="l" t="t" r="r" b="b"/>
              <a:pathLst>
                <a:path w="550045" h="634458" extrusionOk="0">
                  <a:moveTo>
                    <a:pt x="0" y="0"/>
                  </a:moveTo>
                  <a:lnTo>
                    <a:pt x="550045" y="0"/>
                  </a:lnTo>
                  <a:lnTo>
                    <a:pt x="550045" y="634458"/>
                  </a:lnTo>
                  <a:lnTo>
                    <a:pt x="0" y="634458"/>
                  </a:lnTo>
                  <a:lnTo>
                    <a:pt x="0" y="0"/>
                  </a:lnTo>
                  <a:close/>
                </a:path>
              </a:pathLst>
            </a:custGeom>
            <a:blipFill rotWithShape="1">
              <a:blip r:embed="rId6">
                <a:alphaModFix amt="17550"/>
              </a:blip>
              <a:stretch>
                <a:fillRect/>
              </a:stretch>
            </a:blipFill>
            <a:ln>
              <a:noFill/>
            </a:ln>
          </p:spPr>
          <p:txBody>
            <a:bodyPr/>
            <a:lstStyle/>
            <a:p>
              <a:endParaRPr lang="en-US"/>
            </a:p>
          </p:txBody>
        </p:sp>
        <p:sp>
          <p:nvSpPr>
            <p:cNvPr id="117" name="Google Shape;117;p2">
              <a:extLst>
                <a:ext uri="{FF2B5EF4-FFF2-40B4-BE49-F238E27FC236}">
                  <a16:creationId xmlns:a16="http://schemas.microsoft.com/office/drawing/2014/main" id="{AE3BF8E7-1B16-87DF-0F49-BA6E48A1846A}"/>
                </a:ext>
              </a:extLst>
            </p:cNvPr>
            <p:cNvSpPr>
              <a:spLocks noGrp="1" noRot="1" noMove="1" noResize="1" noEditPoints="1" noAdjustHandles="1" noChangeArrowheads="1" noChangeShapeType="1"/>
            </p:cNvSpPr>
            <p:nvPr/>
          </p:nvSpPr>
          <p:spPr>
            <a:xfrm rot="2347825">
              <a:off x="2926045" y="9331060"/>
              <a:ext cx="701683" cy="809366"/>
            </a:xfrm>
            <a:custGeom>
              <a:avLst/>
              <a:gdLst/>
              <a:ahLst/>
              <a:cxnLst/>
              <a:rect l="l" t="t" r="r" b="b"/>
              <a:pathLst>
                <a:path w="701683" h="809366" extrusionOk="0">
                  <a:moveTo>
                    <a:pt x="0" y="0"/>
                  </a:moveTo>
                  <a:lnTo>
                    <a:pt x="701683" y="0"/>
                  </a:lnTo>
                  <a:lnTo>
                    <a:pt x="701683" y="809366"/>
                  </a:lnTo>
                  <a:lnTo>
                    <a:pt x="0" y="809366"/>
                  </a:lnTo>
                  <a:lnTo>
                    <a:pt x="0" y="0"/>
                  </a:lnTo>
                  <a:close/>
                </a:path>
              </a:pathLst>
            </a:custGeom>
            <a:blipFill rotWithShape="1">
              <a:blip r:embed="rId6">
                <a:alphaModFix amt="12349"/>
              </a:blip>
              <a:stretch>
                <a:fillRect/>
              </a:stretch>
            </a:blipFill>
            <a:ln>
              <a:noFill/>
            </a:ln>
          </p:spPr>
          <p:txBody>
            <a:bodyPr/>
            <a:lstStyle/>
            <a:p>
              <a:endParaRPr lang="en-US"/>
            </a:p>
          </p:txBody>
        </p:sp>
      </p:grpSp>
      <p:sp>
        <p:nvSpPr>
          <p:cNvPr id="118" name="Google Shape;118;p2">
            <a:extLst>
              <a:ext uri="{FF2B5EF4-FFF2-40B4-BE49-F238E27FC236}">
                <a16:creationId xmlns:a16="http://schemas.microsoft.com/office/drawing/2014/main" id="{F716157A-A302-64EE-C246-7E1106C4E5BE}"/>
              </a:ext>
            </a:extLst>
          </p:cNvPr>
          <p:cNvSpPr txBox="1"/>
          <p:nvPr/>
        </p:nvSpPr>
        <p:spPr>
          <a:xfrm>
            <a:off x="780649" y="530713"/>
            <a:ext cx="16123051" cy="951030"/>
          </a:xfrm>
          <a:prstGeom prst="rect">
            <a:avLst/>
          </a:prstGeom>
          <a:noFill/>
          <a:ln>
            <a:noFill/>
          </a:ln>
        </p:spPr>
        <p:txBody>
          <a:bodyPr spcFirstLastPara="1" wrap="square" lIns="0" tIns="0" rIns="0" bIns="0" anchor="t" anchorCtr="0">
            <a:spAutoFit/>
          </a:bodyPr>
          <a:lstStyle/>
          <a:p>
            <a:pPr>
              <a:lnSpc>
                <a:spcPct val="103000"/>
              </a:lnSpc>
            </a:pPr>
            <a:r>
              <a:rPr lang="en-US" sz="6000" b="1" i="0" dirty="0">
                <a:solidFill>
                  <a:schemeClr val="bg2">
                    <a:lumMod val="20000"/>
                    <a:lumOff val="80000"/>
                  </a:schemeClr>
                </a:solidFill>
                <a:effectLst/>
                <a:latin typeface="Candara" panose="020E0502030303020204" pitchFamily="34" charset="0"/>
              </a:rPr>
              <a:t>2. Optimizing Revenue from Customer Segments</a:t>
            </a:r>
            <a:endParaRPr lang="en-US" sz="6000" b="0" i="0" dirty="0">
              <a:solidFill>
                <a:schemeClr val="bg2">
                  <a:lumMod val="20000"/>
                  <a:lumOff val="80000"/>
                </a:schemeClr>
              </a:solidFill>
              <a:effectLst/>
              <a:latin typeface="Candara" panose="020E0502030303020204" pitchFamily="34" charset="0"/>
            </a:endParaRPr>
          </a:p>
        </p:txBody>
      </p:sp>
      <p:sp>
        <p:nvSpPr>
          <p:cNvPr id="12" name="TextBox 11">
            <a:extLst>
              <a:ext uri="{FF2B5EF4-FFF2-40B4-BE49-F238E27FC236}">
                <a16:creationId xmlns:a16="http://schemas.microsoft.com/office/drawing/2014/main" id="{445406C9-BD4C-D87F-DDAC-58AB63545D72}"/>
              </a:ext>
            </a:extLst>
          </p:cNvPr>
          <p:cNvSpPr txBox="1"/>
          <p:nvPr/>
        </p:nvSpPr>
        <p:spPr>
          <a:xfrm>
            <a:off x="813035" y="2006839"/>
            <a:ext cx="16262751" cy="7494359"/>
          </a:xfrm>
          <a:prstGeom prst="rect">
            <a:avLst/>
          </a:prstGeom>
          <a:noFill/>
        </p:spPr>
        <p:txBody>
          <a:bodyPr wrap="square" rtlCol="0">
            <a:spAutoFit/>
          </a:bodyPr>
          <a:lstStyle/>
          <a:p>
            <a:pPr algn="l">
              <a:buNone/>
            </a:pPr>
            <a:r>
              <a:rPr lang="en-US" sz="2800" b="1" i="0" dirty="0">
                <a:solidFill>
                  <a:schemeClr val="tx2"/>
                </a:solidFill>
                <a:effectLst/>
                <a:latin typeface="Arial" panose="020B0604020202020204" pitchFamily="34" charset="0"/>
                <a:cs typeface="Arial" panose="020B0604020202020204" pitchFamily="34" charset="0"/>
              </a:rPr>
              <a:t>a. Encourage Voucher Usage to Increase Transaction Value</a:t>
            </a:r>
            <a:br>
              <a:rPr lang="en-US" sz="2800" b="0" i="0" dirty="0">
                <a:solidFill>
                  <a:schemeClr val="tx2"/>
                </a:solidFill>
                <a:effectLst/>
                <a:latin typeface="Arial" panose="020B0604020202020204" pitchFamily="34" charset="0"/>
                <a:cs typeface="Arial" panose="020B0604020202020204" pitchFamily="34" charset="0"/>
              </a:rPr>
            </a:br>
            <a:r>
              <a:rPr lang="en-US" sz="2800" b="1" i="0" dirty="0">
                <a:solidFill>
                  <a:schemeClr val="tx2"/>
                </a:solidFill>
                <a:effectLst/>
                <a:latin typeface="Arial" panose="020B0604020202020204" pitchFamily="34" charset="0"/>
                <a:cs typeface="Arial" panose="020B0604020202020204" pitchFamily="34" charset="0"/>
              </a:rPr>
              <a:t>Solution:</a:t>
            </a:r>
            <a:r>
              <a:rPr lang="en-US" sz="2800" b="0" i="0" dirty="0">
                <a:solidFill>
                  <a:schemeClr val="tx2"/>
                </a:solidFill>
                <a:effectLst/>
                <a:latin typeface="Arial" panose="020B0604020202020204" pitchFamily="34" charset="0"/>
                <a:cs typeface="Arial" panose="020B0604020202020204" pitchFamily="34" charset="0"/>
              </a:rPr>
              <a:t> Enhance promotional campaigns leveraging vouchers, specifically targeting non-voucher users (90.84%):</a:t>
            </a:r>
          </a:p>
          <a:p>
            <a:pPr marL="342900" indent="-342900" algn="l">
              <a:buClr>
                <a:schemeClr val="bg1">
                  <a:lumMod val="95000"/>
                </a:schemeClr>
              </a:buClr>
              <a:buFont typeface="Arial" panose="020B0604020202020204" pitchFamily="34" charset="0"/>
              <a:buChar char="•"/>
            </a:pPr>
            <a:r>
              <a:rPr lang="en-US" sz="2800" b="0" i="0" dirty="0">
                <a:solidFill>
                  <a:schemeClr val="tx2"/>
                </a:solidFill>
                <a:effectLst/>
                <a:latin typeface="Arial" panose="020B0604020202020204" pitchFamily="34" charset="0"/>
                <a:cs typeface="Arial" panose="020B0604020202020204" pitchFamily="34" charset="0"/>
              </a:rPr>
              <a:t>Offer a </a:t>
            </a:r>
            <a:r>
              <a:rPr lang="en-US" sz="2800" b="1" i="0" dirty="0">
                <a:solidFill>
                  <a:schemeClr val="tx2"/>
                </a:solidFill>
                <a:effectLst/>
                <a:latin typeface="Arial" panose="020B0604020202020204" pitchFamily="34" charset="0"/>
                <a:cs typeface="Arial" panose="020B0604020202020204" pitchFamily="34" charset="0"/>
              </a:rPr>
              <a:t>15% discount voucher</a:t>
            </a:r>
            <a:r>
              <a:rPr lang="en-US" sz="2800" b="0" i="0" dirty="0">
                <a:solidFill>
                  <a:schemeClr val="tx2"/>
                </a:solidFill>
                <a:effectLst/>
                <a:latin typeface="Arial" panose="020B0604020202020204" pitchFamily="34" charset="0"/>
                <a:cs typeface="Arial" panose="020B0604020202020204" pitchFamily="34" charset="0"/>
              </a:rPr>
              <a:t> for the next purchase when customers spend </a:t>
            </a:r>
            <a:r>
              <a:rPr lang="en-US" sz="2800" b="1" i="0" dirty="0">
                <a:solidFill>
                  <a:schemeClr val="tx2"/>
                </a:solidFill>
                <a:effectLst/>
                <a:latin typeface="Arial" panose="020B0604020202020204" pitchFamily="34" charset="0"/>
                <a:cs typeface="Arial" panose="020B0604020202020204" pitchFamily="34" charset="0"/>
              </a:rPr>
              <a:t>over 300,000 VND</a:t>
            </a:r>
            <a:r>
              <a:rPr lang="en-US" sz="2800" b="0" i="0" dirty="0">
                <a:solidFill>
                  <a:schemeClr val="tx2"/>
                </a:solidFill>
                <a:effectLst/>
                <a:latin typeface="Arial" panose="020B0604020202020204" pitchFamily="34" charset="0"/>
                <a:cs typeface="Arial" panose="020B0604020202020204" pitchFamily="34" charset="0"/>
              </a:rPr>
              <a:t>.</a:t>
            </a:r>
          </a:p>
          <a:p>
            <a:pPr marL="342900" indent="-342900" algn="l">
              <a:spcBef>
                <a:spcPts val="300"/>
              </a:spcBef>
              <a:buClr>
                <a:schemeClr val="bg1">
                  <a:lumMod val="95000"/>
                </a:schemeClr>
              </a:buClr>
              <a:buFont typeface="Arial" panose="020B0604020202020204" pitchFamily="34" charset="0"/>
              <a:buChar char="•"/>
            </a:pPr>
            <a:r>
              <a:rPr lang="en-US" sz="2800" b="0" i="0" dirty="0">
                <a:solidFill>
                  <a:schemeClr val="tx2"/>
                </a:solidFill>
                <a:effectLst/>
                <a:latin typeface="Arial" panose="020B0604020202020204" pitchFamily="34" charset="0"/>
                <a:cs typeface="Arial" panose="020B0604020202020204" pitchFamily="34" charset="0"/>
              </a:rPr>
              <a:t>Launch </a:t>
            </a:r>
            <a:r>
              <a:rPr lang="en-US" sz="2800" b="1" i="0" dirty="0">
                <a:solidFill>
                  <a:schemeClr val="tx2"/>
                </a:solidFill>
                <a:effectLst/>
                <a:latin typeface="Arial" panose="020B0604020202020204" pitchFamily="34" charset="0"/>
                <a:cs typeface="Arial" panose="020B0604020202020204" pitchFamily="34" charset="0"/>
              </a:rPr>
              <a:t>"Buy 1 Get 1" deals</a:t>
            </a:r>
            <a:r>
              <a:rPr lang="en-US" sz="2800" b="0" i="0" dirty="0">
                <a:solidFill>
                  <a:schemeClr val="tx2"/>
                </a:solidFill>
                <a:effectLst/>
                <a:latin typeface="Arial" panose="020B0604020202020204" pitchFamily="34" charset="0"/>
                <a:cs typeface="Arial" panose="020B0604020202020204" pitchFamily="34" charset="0"/>
              </a:rPr>
              <a:t> or discounted family combos exclusively for voucher users.</a:t>
            </a:r>
          </a:p>
          <a:p>
            <a:pPr algn="l">
              <a:buNone/>
            </a:pPr>
            <a:r>
              <a:rPr lang="en-US" sz="2800" b="1" i="0" dirty="0">
                <a:solidFill>
                  <a:schemeClr val="tx2"/>
                </a:solidFill>
                <a:effectLst/>
                <a:latin typeface="Arial" panose="020B0604020202020204" pitchFamily="34" charset="0"/>
                <a:cs typeface="Arial" panose="020B0604020202020204" pitchFamily="34" charset="0"/>
              </a:rPr>
              <a:t>Goal:</a:t>
            </a:r>
            <a:r>
              <a:rPr lang="en-US" sz="2800" b="0" i="0" dirty="0">
                <a:solidFill>
                  <a:schemeClr val="tx2"/>
                </a:solidFill>
                <a:effectLst/>
                <a:latin typeface="Arial" panose="020B0604020202020204" pitchFamily="34" charset="0"/>
                <a:cs typeface="Arial" panose="020B0604020202020204" pitchFamily="34" charset="0"/>
              </a:rPr>
              <a:t> Increase voucher redemption rate from </a:t>
            </a:r>
            <a:r>
              <a:rPr lang="en-US" sz="2800" b="1" i="0" dirty="0">
                <a:solidFill>
                  <a:schemeClr val="tx2"/>
                </a:solidFill>
                <a:effectLst/>
                <a:latin typeface="Arial" panose="020B0604020202020204" pitchFamily="34" charset="0"/>
                <a:cs typeface="Arial" panose="020B0604020202020204" pitchFamily="34" charset="0"/>
              </a:rPr>
              <a:t>9.16% to 15-20%</a:t>
            </a:r>
            <a:r>
              <a:rPr lang="en-US" sz="2800" b="0" i="0" dirty="0">
                <a:solidFill>
                  <a:schemeClr val="tx2"/>
                </a:solidFill>
                <a:effectLst/>
                <a:latin typeface="Arial" panose="020B0604020202020204" pitchFamily="34" charset="0"/>
                <a:cs typeface="Arial" panose="020B0604020202020204" pitchFamily="34" charset="0"/>
              </a:rPr>
              <a:t> within </a:t>
            </a:r>
            <a:r>
              <a:rPr lang="en-US" sz="2800" b="1" i="0" dirty="0">
                <a:solidFill>
                  <a:schemeClr val="tx2"/>
                </a:solidFill>
                <a:effectLst/>
                <a:latin typeface="Arial" panose="020B0604020202020204" pitchFamily="34" charset="0"/>
                <a:cs typeface="Arial" panose="020B0604020202020204" pitchFamily="34" charset="0"/>
              </a:rPr>
              <a:t>3 months</a:t>
            </a:r>
            <a:r>
              <a:rPr lang="en-US" sz="2800" b="0" i="0" dirty="0">
                <a:solidFill>
                  <a:schemeClr val="tx2"/>
                </a:solidFill>
                <a:effectLst/>
                <a:latin typeface="Arial" panose="020B0604020202020204" pitchFamily="34" charset="0"/>
                <a:cs typeface="Arial" panose="020B0604020202020204" pitchFamily="34" charset="0"/>
              </a:rPr>
              <a:t>.</a:t>
            </a:r>
            <a:br>
              <a:rPr lang="en-US" sz="2800" b="0" i="0" dirty="0">
                <a:solidFill>
                  <a:schemeClr val="tx2"/>
                </a:solidFill>
                <a:effectLst/>
                <a:latin typeface="Arial" panose="020B0604020202020204" pitchFamily="34" charset="0"/>
                <a:cs typeface="Arial" panose="020B0604020202020204" pitchFamily="34" charset="0"/>
              </a:rPr>
            </a:br>
            <a:r>
              <a:rPr lang="en-US" sz="2800" b="1" i="0" dirty="0">
                <a:solidFill>
                  <a:schemeClr val="tx2"/>
                </a:solidFill>
                <a:effectLst/>
                <a:latin typeface="Arial" panose="020B0604020202020204" pitchFamily="34" charset="0"/>
                <a:cs typeface="Arial" panose="020B0604020202020204" pitchFamily="34" charset="0"/>
              </a:rPr>
              <a:t>Benefit:</a:t>
            </a:r>
            <a:r>
              <a:rPr lang="en-US" sz="2800" b="0" i="0" dirty="0">
                <a:solidFill>
                  <a:schemeClr val="tx2"/>
                </a:solidFill>
                <a:effectLst/>
                <a:latin typeface="Arial" panose="020B0604020202020204" pitchFamily="34" charset="0"/>
                <a:cs typeface="Arial" panose="020B0604020202020204" pitchFamily="34" charset="0"/>
              </a:rPr>
              <a:t> Boost </a:t>
            </a:r>
            <a:r>
              <a:rPr lang="en-US" sz="2800" b="1" i="0" dirty="0">
                <a:solidFill>
                  <a:schemeClr val="tx2"/>
                </a:solidFill>
                <a:effectLst/>
                <a:latin typeface="Arial" panose="020B0604020202020204" pitchFamily="34" charset="0"/>
                <a:cs typeface="Arial" panose="020B0604020202020204" pitchFamily="34" charset="0"/>
              </a:rPr>
              <a:t>average transaction value</a:t>
            </a:r>
            <a:r>
              <a:rPr lang="en-US" sz="2800" b="0" i="0" dirty="0">
                <a:solidFill>
                  <a:schemeClr val="tx2"/>
                </a:solidFill>
                <a:effectLst/>
                <a:latin typeface="Arial" panose="020B0604020202020204" pitchFamily="34" charset="0"/>
                <a:cs typeface="Arial" panose="020B0604020202020204" pitchFamily="34" charset="0"/>
              </a:rPr>
              <a:t>, particularly from customers willing to spend without discounts.</a:t>
            </a:r>
          </a:p>
          <a:p>
            <a:pPr algn="l">
              <a:buNone/>
            </a:pPr>
            <a:r>
              <a:rPr lang="en-US" sz="2800" b="1" i="0" dirty="0">
                <a:solidFill>
                  <a:schemeClr val="tx2"/>
                </a:solidFill>
                <a:effectLst/>
                <a:latin typeface="Arial" panose="020B0604020202020204" pitchFamily="34" charset="0"/>
                <a:cs typeface="Arial" panose="020B0604020202020204" pitchFamily="34" charset="0"/>
              </a:rPr>
              <a:t>b. Focus on Female Customers</a:t>
            </a:r>
            <a:br>
              <a:rPr lang="en-US" sz="2800" b="0" i="0" dirty="0">
                <a:solidFill>
                  <a:schemeClr val="tx2"/>
                </a:solidFill>
                <a:effectLst/>
                <a:latin typeface="Arial" panose="020B0604020202020204" pitchFamily="34" charset="0"/>
                <a:cs typeface="Arial" panose="020B0604020202020204" pitchFamily="34" charset="0"/>
              </a:rPr>
            </a:br>
            <a:r>
              <a:rPr lang="en-US" sz="2800" b="1" i="0" dirty="0">
                <a:solidFill>
                  <a:schemeClr val="tx2"/>
                </a:solidFill>
                <a:effectLst/>
                <a:latin typeface="Arial" panose="020B0604020202020204" pitchFamily="34" charset="0"/>
                <a:cs typeface="Arial" panose="020B0604020202020204" pitchFamily="34" charset="0"/>
              </a:rPr>
              <a:t>Solution:</a:t>
            </a:r>
            <a:r>
              <a:rPr lang="en-US" sz="2800" b="0" i="0" dirty="0">
                <a:solidFill>
                  <a:schemeClr val="tx2"/>
                </a:solidFill>
                <a:effectLst/>
                <a:latin typeface="Arial" panose="020B0604020202020204" pitchFamily="34" charset="0"/>
                <a:cs typeface="Arial" panose="020B0604020202020204" pitchFamily="34" charset="0"/>
              </a:rPr>
              <a:t> Since women have a </a:t>
            </a:r>
            <a:r>
              <a:rPr lang="en-US" sz="2800" b="1" i="0" dirty="0">
                <a:solidFill>
                  <a:schemeClr val="tx2"/>
                </a:solidFill>
                <a:effectLst/>
                <a:latin typeface="Arial" panose="020B0604020202020204" pitchFamily="34" charset="0"/>
                <a:cs typeface="Arial" panose="020B0604020202020204" pitchFamily="34" charset="0"/>
              </a:rPr>
              <a:t>higher average transaction value</a:t>
            </a:r>
            <a:r>
              <a:rPr lang="en-US" sz="2800" b="0" i="0" dirty="0">
                <a:solidFill>
                  <a:schemeClr val="tx2"/>
                </a:solidFill>
                <a:effectLst/>
                <a:latin typeface="Arial" panose="020B0604020202020204" pitchFamily="34" charset="0"/>
                <a:cs typeface="Arial" panose="020B0604020202020204" pitchFamily="34" charset="0"/>
              </a:rPr>
              <a:t> despite fewer transactions, Pizza Hut can:</a:t>
            </a:r>
          </a:p>
          <a:p>
            <a:pPr marL="342900" indent="-342900" algn="l">
              <a:buClr>
                <a:schemeClr val="bg1">
                  <a:lumMod val="95000"/>
                </a:schemeClr>
              </a:buClr>
              <a:buFont typeface="Arial" panose="020B0604020202020204" pitchFamily="34" charset="0"/>
              <a:buChar char="•"/>
            </a:pPr>
            <a:r>
              <a:rPr lang="en-US" sz="2800" b="0" i="0" dirty="0">
                <a:solidFill>
                  <a:schemeClr val="tx2"/>
                </a:solidFill>
                <a:effectLst/>
                <a:latin typeface="Arial" panose="020B0604020202020204" pitchFamily="34" charset="0"/>
                <a:cs typeface="Arial" panose="020B0604020202020204" pitchFamily="34" charset="0"/>
              </a:rPr>
              <a:t>Launch </a:t>
            </a:r>
            <a:r>
              <a:rPr lang="en-US" sz="2800" b="1" i="0" dirty="0">
                <a:solidFill>
                  <a:schemeClr val="tx2"/>
                </a:solidFill>
                <a:effectLst/>
                <a:latin typeface="Arial" panose="020B0604020202020204" pitchFamily="34" charset="0"/>
                <a:cs typeface="Arial" panose="020B0604020202020204" pitchFamily="34" charset="0"/>
              </a:rPr>
              <a:t>female-targeted campaigns</a:t>
            </a:r>
            <a:r>
              <a:rPr lang="en-US" sz="2800" b="0" i="0" dirty="0">
                <a:solidFill>
                  <a:schemeClr val="tx2"/>
                </a:solidFill>
                <a:effectLst/>
                <a:latin typeface="Arial" panose="020B0604020202020204" pitchFamily="34" charset="0"/>
                <a:cs typeface="Arial" panose="020B0604020202020204" pitchFamily="34" charset="0"/>
              </a:rPr>
              <a:t>, such as a </a:t>
            </a:r>
            <a:r>
              <a:rPr lang="en-US" sz="2800" b="1" i="0" dirty="0">
                <a:solidFill>
                  <a:schemeClr val="tx2"/>
                </a:solidFill>
                <a:effectLst/>
                <a:latin typeface="Arial" panose="020B0604020202020204" pitchFamily="34" charset="0"/>
                <a:cs typeface="Arial" panose="020B0604020202020204" pitchFamily="34" charset="0"/>
              </a:rPr>
              <a:t>"Girls' Night" combo</a:t>
            </a:r>
            <a:r>
              <a:rPr lang="en-US" sz="2800" b="0" i="0" dirty="0">
                <a:solidFill>
                  <a:schemeClr val="tx2"/>
                </a:solidFill>
                <a:effectLst/>
                <a:latin typeface="Arial" panose="020B0604020202020204" pitchFamily="34" charset="0"/>
                <a:cs typeface="Arial" panose="020B0604020202020204" pitchFamily="34" charset="0"/>
              </a:rPr>
              <a:t> (pizza, salad, drinks at a discount).</a:t>
            </a:r>
          </a:p>
          <a:p>
            <a:pPr marL="342900" indent="-342900" algn="l">
              <a:spcBef>
                <a:spcPts val="300"/>
              </a:spcBef>
              <a:buClr>
                <a:schemeClr val="bg1">
                  <a:lumMod val="95000"/>
                </a:schemeClr>
              </a:buClr>
              <a:buFont typeface="Arial" panose="020B0604020202020204" pitchFamily="34" charset="0"/>
              <a:buChar char="•"/>
            </a:pPr>
            <a:r>
              <a:rPr lang="en-US" sz="2800" b="0" i="0" dirty="0">
                <a:solidFill>
                  <a:schemeClr val="tx2"/>
                </a:solidFill>
                <a:effectLst/>
                <a:latin typeface="Arial" panose="020B0604020202020204" pitchFamily="34" charset="0"/>
                <a:cs typeface="Arial" panose="020B0604020202020204" pitchFamily="34" charset="0"/>
              </a:rPr>
              <a:t>Offer </a:t>
            </a:r>
            <a:r>
              <a:rPr lang="en-US" sz="2800" b="1" i="0" dirty="0">
                <a:solidFill>
                  <a:schemeClr val="tx2"/>
                </a:solidFill>
                <a:effectLst/>
                <a:latin typeface="Arial" panose="020B0604020202020204" pitchFamily="34" charset="0"/>
                <a:cs typeface="Arial" panose="020B0604020202020204" pitchFamily="34" charset="0"/>
              </a:rPr>
              <a:t>special vouchers or promotions</a:t>
            </a:r>
            <a:r>
              <a:rPr lang="en-US" sz="2800" b="0" i="0" dirty="0">
                <a:solidFill>
                  <a:schemeClr val="tx2"/>
                </a:solidFill>
                <a:effectLst/>
                <a:latin typeface="Arial" panose="020B0604020202020204" pitchFamily="34" charset="0"/>
                <a:cs typeface="Arial" panose="020B0604020202020204" pitchFamily="34" charset="0"/>
              </a:rPr>
              <a:t> on occasions like </a:t>
            </a:r>
            <a:r>
              <a:rPr lang="en-US" sz="2800" b="1" i="0" dirty="0">
                <a:solidFill>
                  <a:schemeClr val="tx2"/>
                </a:solidFill>
                <a:effectLst/>
                <a:latin typeface="Arial" panose="020B0604020202020204" pitchFamily="34" charset="0"/>
                <a:cs typeface="Arial" panose="020B0604020202020204" pitchFamily="34" charset="0"/>
              </a:rPr>
              <a:t>International Women’s Day (March 8) or Vietnamese Women’s Day (October 20)</a:t>
            </a:r>
            <a:r>
              <a:rPr lang="en-US" sz="2800" b="0" i="0" dirty="0">
                <a:solidFill>
                  <a:schemeClr val="tx2"/>
                </a:solidFill>
                <a:effectLst/>
                <a:latin typeface="Arial" panose="020B0604020202020204" pitchFamily="34" charset="0"/>
                <a:cs typeface="Arial" panose="020B0604020202020204" pitchFamily="34" charset="0"/>
              </a:rPr>
              <a:t>.</a:t>
            </a:r>
          </a:p>
          <a:p>
            <a:pPr algn="l"/>
            <a:r>
              <a:rPr lang="en-US" sz="2800" b="1" i="0" dirty="0">
                <a:solidFill>
                  <a:schemeClr val="tx2"/>
                </a:solidFill>
                <a:effectLst/>
                <a:latin typeface="Arial" panose="020B0604020202020204" pitchFamily="34" charset="0"/>
                <a:cs typeface="Arial" panose="020B0604020202020204" pitchFamily="34" charset="0"/>
              </a:rPr>
              <a:t>Goal:</a:t>
            </a:r>
            <a:r>
              <a:rPr lang="en-US" sz="2800" b="0" i="0" dirty="0">
                <a:solidFill>
                  <a:schemeClr val="tx2"/>
                </a:solidFill>
                <a:effectLst/>
                <a:latin typeface="Arial" panose="020B0604020202020204" pitchFamily="34" charset="0"/>
                <a:cs typeface="Arial" panose="020B0604020202020204" pitchFamily="34" charset="0"/>
              </a:rPr>
              <a:t> Increase female-driven transactions to </a:t>
            </a:r>
            <a:r>
              <a:rPr lang="en-US" sz="2800" b="1" i="0" dirty="0">
                <a:solidFill>
                  <a:schemeClr val="tx2"/>
                </a:solidFill>
                <a:effectLst/>
                <a:latin typeface="Arial" panose="020B0604020202020204" pitchFamily="34" charset="0"/>
                <a:cs typeface="Arial" panose="020B0604020202020204" pitchFamily="34" charset="0"/>
              </a:rPr>
              <a:t>30% within 6 months</a:t>
            </a:r>
            <a:r>
              <a:rPr lang="en-US" sz="2800" b="0" i="0" dirty="0">
                <a:solidFill>
                  <a:schemeClr val="tx2"/>
                </a:solidFill>
                <a:effectLst/>
                <a:latin typeface="Arial" panose="020B0604020202020204" pitchFamily="34" charset="0"/>
                <a:cs typeface="Arial" panose="020B0604020202020204" pitchFamily="34" charset="0"/>
              </a:rPr>
              <a:t>.</a:t>
            </a:r>
            <a:br>
              <a:rPr lang="en-US" sz="2800" b="0" i="0" dirty="0">
                <a:solidFill>
                  <a:schemeClr val="tx2"/>
                </a:solidFill>
                <a:effectLst/>
                <a:latin typeface="Arial" panose="020B0604020202020204" pitchFamily="34" charset="0"/>
                <a:cs typeface="Arial" panose="020B0604020202020204" pitchFamily="34" charset="0"/>
              </a:rPr>
            </a:br>
            <a:r>
              <a:rPr lang="en-US" sz="2800" b="1" i="0" dirty="0">
                <a:solidFill>
                  <a:schemeClr val="tx2"/>
                </a:solidFill>
                <a:effectLst/>
                <a:latin typeface="Arial" panose="020B0604020202020204" pitchFamily="34" charset="0"/>
                <a:cs typeface="Arial" panose="020B0604020202020204" pitchFamily="34" charset="0"/>
              </a:rPr>
              <a:t>Benefit:</a:t>
            </a:r>
            <a:r>
              <a:rPr lang="en-US" sz="2800" b="0" i="0" dirty="0">
                <a:solidFill>
                  <a:schemeClr val="tx2"/>
                </a:solidFill>
                <a:effectLst/>
                <a:latin typeface="Arial" panose="020B0604020202020204" pitchFamily="34" charset="0"/>
                <a:cs typeface="Arial" panose="020B0604020202020204" pitchFamily="34" charset="0"/>
              </a:rPr>
              <a:t> Drive revenue growth from </a:t>
            </a:r>
            <a:r>
              <a:rPr lang="en-US" sz="2800" b="1" i="0" dirty="0">
                <a:solidFill>
                  <a:schemeClr val="tx2"/>
                </a:solidFill>
                <a:effectLst/>
                <a:latin typeface="Arial" panose="020B0604020202020204" pitchFamily="34" charset="0"/>
                <a:cs typeface="Arial" panose="020B0604020202020204" pitchFamily="34" charset="0"/>
              </a:rPr>
              <a:t>high-value customer segments</a:t>
            </a:r>
            <a:r>
              <a:rPr lang="en-US" sz="2800" b="0" i="0" dirty="0">
                <a:solidFill>
                  <a:schemeClr val="tx2"/>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09947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100C4A3-7D15-9E9A-5A5D-D3D198FB8302}"/>
            </a:ext>
          </a:extLst>
        </p:cNvPr>
        <p:cNvGrpSpPr/>
        <p:nvPr/>
      </p:nvGrpSpPr>
      <p:grpSpPr>
        <a:xfrm>
          <a:off x="0" y="0"/>
          <a:ext cx="0" cy="0"/>
          <a:chOff x="0" y="0"/>
          <a:chExt cx="0" cy="0"/>
        </a:xfrm>
      </p:grpSpPr>
      <p:sp>
        <p:nvSpPr>
          <p:cNvPr id="106" name="Google Shape;106;p2">
            <a:extLst>
              <a:ext uri="{FF2B5EF4-FFF2-40B4-BE49-F238E27FC236}">
                <a16:creationId xmlns:a16="http://schemas.microsoft.com/office/drawing/2014/main" id="{6D9A13CC-85A3-AA96-FCAD-8AFE50A7370D}"/>
              </a:ext>
            </a:extLst>
          </p:cNvPr>
          <p:cNvSpPr>
            <a:spLocks noGrp="1" noRot="1" noMove="1" noResize="1" noEditPoints="1" noAdjustHandles="1" noChangeArrowheads="1" noChangeShapeType="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15601" r="-11874"/>
            </a:stretch>
          </a:blipFill>
          <a:ln>
            <a:noFill/>
          </a:ln>
        </p:spPr>
        <p:txBody>
          <a:bodyPr/>
          <a:lstStyle/>
          <a:p>
            <a:endParaRPr lang="en-US" dirty="0"/>
          </a:p>
        </p:txBody>
      </p:sp>
      <p:grpSp>
        <p:nvGrpSpPr>
          <p:cNvPr id="107" name="Google Shape;107;p2">
            <a:extLst>
              <a:ext uri="{FF2B5EF4-FFF2-40B4-BE49-F238E27FC236}">
                <a16:creationId xmlns:a16="http://schemas.microsoft.com/office/drawing/2014/main" id="{4CFC57C9-2A71-C777-8784-8B3BC4674CCA}"/>
              </a:ext>
            </a:extLst>
          </p:cNvPr>
          <p:cNvGrpSpPr>
            <a:grpSpLocks noGrp="1" noUngrp="1" noRot="1" noMove="1" noResize="1"/>
          </p:cNvGrpSpPr>
          <p:nvPr/>
        </p:nvGrpSpPr>
        <p:grpSpPr>
          <a:xfrm>
            <a:off x="-1453971" y="-1847653"/>
            <a:ext cx="20617067" cy="13347306"/>
            <a:chOff x="0" y="0"/>
            <a:chExt cx="27489423" cy="17796409"/>
          </a:xfrm>
        </p:grpSpPr>
        <p:sp>
          <p:nvSpPr>
            <p:cNvPr id="108" name="Google Shape;108;p2">
              <a:extLst>
                <a:ext uri="{FF2B5EF4-FFF2-40B4-BE49-F238E27FC236}">
                  <a16:creationId xmlns:a16="http://schemas.microsoft.com/office/drawing/2014/main" id="{F264B7DA-31E6-2ADD-5A25-3AB112A516C0}"/>
                </a:ext>
              </a:extLst>
            </p:cNvPr>
            <p:cNvSpPr>
              <a:spLocks noGrp="1" noRot="1" noMove="1" noResize="1" noEditPoints="1" noAdjustHandles="1" noChangeArrowheads="1" noChangeShapeType="1"/>
            </p:cNvSpPr>
            <p:nvPr/>
          </p:nvSpPr>
          <p:spPr>
            <a:xfrm rot="856615">
              <a:off x="19735523" y="11993570"/>
              <a:ext cx="4609241" cy="5316600"/>
            </a:xfrm>
            <a:custGeom>
              <a:avLst/>
              <a:gdLst/>
              <a:ahLst/>
              <a:cxnLst/>
              <a:rect l="l" t="t" r="r" b="b"/>
              <a:pathLst>
                <a:path w="4609241" h="5316600" extrusionOk="0">
                  <a:moveTo>
                    <a:pt x="0" y="0"/>
                  </a:moveTo>
                  <a:lnTo>
                    <a:pt x="4609241" y="0"/>
                  </a:lnTo>
                  <a:lnTo>
                    <a:pt x="4609241" y="5316600"/>
                  </a:lnTo>
                  <a:lnTo>
                    <a:pt x="0" y="5316600"/>
                  </a:lnTo>
                  <a:lnTo>
                    <a:pt x="0" y="0"/>
                  </a:lnTo>
                  <a:close/>
                </a:path>
              </a:pathLst>
            </a:custGeom>
            <a:blipFill rotWithShape="1">
              <a:blip r:embed="rId4">
                <a:alphaModFix amt="16249"/>
              </a:blip>
              <a:stretch>
                <a:fillRect/>
              </a:stretch>
            </a:blipFill>
            <a:ln>
              <a:noFill/>
            </a:ln>
          </p:spPr>
          <p:txBody>
            <a:bodyPr/>
            <a:lstStyle/>
            <a:p>
              <a:endParaRPr lang="en-US"/>
            </a:p>
          </p:txBody>
        </p:sp>
        <p:sp>
          <p:nvSpPr>
            <p:cNvPr id="109" name="Google Shape;109;p2">
              <a:extLst>
                <a:ext uri="{FF2B5EF4-FFF2-40B4-BE49-F238E27FC236}">
                  <a16:creationId xmlns:a16="http://schemas.microsoft.com/office/drawing/2014/main" id="{96B22381-CAF7-7C41-68A9-A64D3CA9CA87}"/>
                </a:ext>
              </a:extLst>
            </p:cNvPr>
            <p:cNvSpPr>
              <a:spLocks noGrp="1" noRot="1" noMove="1" noResize="1" noEditPoints="1" noAdjustHandles="1" noChangeArrowheads="1" noChangeShapeType="1"/>
            </p:cNvSpPr>
            <p:nvPr/>
          </p:nvSpPr>
          <p:spPr>
            <a:xfrm rot="856615">
              <a:off x="24562869" y="10823243"/>
              <a:ext cx="2145027" cy="2474215"/>
            </a:xfrm>
            <a:custGeom>
              <a:avLst/>
              <a:gdLst/>
              <a:ahLst/>
              <a:cxnLst/>
              <a:rect l="l" t="t" r="r" b="b"/>
              <a:pathLst>
                <a:path w="2145027" h="2474215" extrusionOk="0">
                  <a:moveTo>
                    <a:pt x="0" y="0"/>
                  </a:moveTo>
                  <a:lnTo>
                    <a:pt x="2145027" y="0"/>
                  </a:lnTo>
                  <a:lnTo>
                    <a:pt x="2145027" y="2474215"/>
                  </a:lnTo>
                  <a:lnTo>
                    <a:pt x="0" y="2474215"/>
                  </a:lnTo>
                  <a:lnTo>
                    <a:pt x="0" y="0"/>
                  </a:lnTo>
                  <a:close/>
                </a:path>
              </a:pathLst>
            </a:custGeom>
            <a:blipFill rotWithShape="1">
              <a:blip r:embed="rId5">
                <a:alphaModFix amt="16249"/>
              </a:blip>
              <a:stretch>
                <a:fillRect/>
              </a:stretch>
            </a:blipFill>
            <a:ln>
              <a:noFill/>
            </a:ln>
          </p:spPr>
          <p:txBody>
            <a:bodyPr/>
            <a:lstStyle/>
            <a:p>
              <a:endParaRPr lang="en-US"/>
            </a:p>
          </p:txBody>
        </p:sp>
        <p:sp>
          <p:nvSpPr>
            <p:cNvPr id="110" name="Google Shape;110;p2">
              <a:extLst>
                <a:ext uri="{FF2B5EF4-FFF2-40B4-BE49-F238E27FC236}">
                  <a16:creationId xmlns:a16="http://schemas.microsoft.com/office/drawing/2014/main" id="{BF33CB60-D52A-56E8-EBD0-DCF0E12A3C96}"/>
                </a:ext>
              </a:extLst>
            </p:cNvPr>
            <p:cNvSpPr>
              <a:spLocks noGrp="1" noRot="1" noMove="1" noResize="1" noEditPoints="1" noAdjustHandles="1" noChangeArrowheads="1" noChangeShapeType="1"/>
            </p:cNvSpPr>
            <p:nvPr/>
          </p:nvSpPr>
          <p:spPr>
            <a:xfrm rot="856615">
              <a:off x="655170" y="3843405"/>
              <a:ext cx="5167573" cy="5960616"/>
            </a:xfrm>
            <a:custGeom>
              <a:avLst/>
              <a:gdLst/>
              <a:ahLst/>
              <a:cxnLst/>
              <a:rect l="l" t="t" r="r" b="b"/>
              <a:pathLst>
                <a:path w="5167573" h="5960616" extrusionOk="0">
                  <a:moveTo>
                    <a:pt x="0" y="0"/>
                  </a:moveTo>
                  <a:lnTo>
                    <a:pt x="5167573" y="0"/>
                  </a:lnTo>
                  <a:lnTo>
                    <a:pt x="5167573" y="5960615"/>
                  </a:lnTo>
                  <a:lnTo>
                    <a:pt x="0" y="5960615"/>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1" name="Google Shape;111;p2">
              <a:extLst>
                <a:ext uri="{FF2B5EF4-FFF2-40B4-BE49-F238E27FC236}">
                  <a16:creationId xmlns:a16="http://schemas.microsoft.com/office/drawing/2014/main" id="{CEC17D2D-8B54-52C2-B920-AC4F8A71810B}"/>
                </a:ext>
              </a:extLst>
            </p:cNvPr>
            <p:cNvSpPr>
              <a:spLocks noGrp="1" noRot="1" noMove="1" noResize="1" noEditPoints="1" noAdjustHandles="1" noChangeArrowheads="1" noChangeShapeType="1"/>
            </p:cNvSpPr>
            <p:nvPr/>
          </p:nvSpPr>
          <p:spPr>
            <a:xfrm>
              <a:off x="1110408" y="12119848"/>
              <a:ext cx="4319907" cy="4982863"/>
            </a:xfrm>
            <a:custGeom>
              <a:avLst/>
              <a:gdLst/>
              <a:ahLst/>
              <a:cxnLst/>
              <a:rect l="l" t="t" r="r" b="b"/>
              <a:pathLst>
                <a:path w="4319907" h="4982863" extrusionOk="0">
                  <a:moveTo>
                    <a:pt x="0" y="0"/>
                  </a:moveTo>
                  <a:lnTo>
                    <a:pt x="4319907" y="0"/>
                  </a:lnTo>
                  <a:lnTo>
                    <a:pt x="4319907" y="4982863"/>
                  </a:lnTo>
                  <a:lnTo>
                    <a:pt x="0" y="4982863"/>
                  </a:lnTo>
                  <a:lnTo>
                    <a:pt x="0" y="0"/>
                  </a:lnTo>
                  <a:close/>
                </a:path>
              </a:pathLst>
            </a:custGeom>
            <a:blipFill rotWithShape="1">
              <a:blip r:embed="rId6">
                <a:alphaModFix amt="16249"/>
              </a:blip>
              <a:stretch>
                <a:fillRect/>
              </a:stretch>
            </a:blipFill>
            <a:ln>
              <a:noFill/>
            </a:ln>
          </p:spPr>
          <p:txBody>
            <a:bodyPr/>
            <a:lstStyle/>
            <a:p>
              <a:endParaRPr lang="en-US"/>
            </a:p>
          </p:txBody>
        </p:sp>
        <p:sp>
          <p:nvSpPr>
            <p:cNvPr id="112" name="Google Shape;112;p2">
              <a:extLst>
                <a:ext uri="{FF2B5EF4-FFF2-40B4-BE49-F238E27FC236}">
                  <a16:creationId xmlns:a16="http://schemas.microsoft.com/office/drawing/2014/main" id="{BA723165-A247-3519-8070-6A58D8298390}"/>
                </a:ext>
              </a:extLst>
            </p:cNvPr>
            <p:cNvSpPr>
              <a:spLocks noGrp="1" noRot="1" noMove="1" noResize="1" noEditPoints="1" noAdjustHandles="1" noChangeArrowheads="1" noChangeShapeType="1"/>
            </p:cNvSpPr>
            <p:nvPr/>
          </p:nvSpPr>
          <p:spPr>
            <a:xfrm rot="9801329">
              <a:off x="22546390" y="514291"/>
              <a:ext cx="4319907" cy="4982863"/>
            </a:xfrm>
            <a:custGeom>
              <a:avLst/>
              <a:gdLst/>
              <a:ahLst/>
              <a:cxnLst/>
              <a:rect l="l" t="t" r="r" b="b"/>
              <a:pathLst>
                <a:path w="4319907" h="4982863" extrusionOk="0">
                  <a:moveTo>
                    <a:pt x="0" y="0"/>
                  </a:moveTo>
                  <a:lnTo>
                    <a:pt x="4319908" y="0"/>
                  </a:lnTo>
                  <a:lnTo>
                    <a:pt x="4319908" y="4982864"/>
                  </a:lnTo>
                  <a:lnTo>
                    <a:pt x="0" y="4982864"/>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3" name="Google Shape;113;p2">
              <a:extLst>
                <a:ext uri="{FF2B5EF4-FFF2-40B4-BE49-F238E27FC236}">
                  <a16:creationId xmlns:a16="http://schemas.microsoft.com/office/drawing/2014/main" id="{7012913F-B645-0BB6-468F-059A80CB5474}"/>
                </a:ext>
              </a:extLst>
            </p:cNvPr>
            <p:cNvSpPr>
              <a:spLocks noGrp="1" noRot="1" noMove="1" noResize="1" noEditPoints="1" noAdjustHandles="1" noChangeArrowheads="1" noChangeShapeType="1"/>
            </p:cNvSpPr>
            <p:nvPr/>
          </p:nvSpPr>
          <p:spPr>
            <a:xfrm rot="8381380">
              <a:off x="19541180" y="2377116"/>
              <a:ext cx="1533293" cy="1768600"/>
            </a:xfrm>
            <a:custGeom>
              <a:avLst/>
              <a:gdLst/>
              <a:ahLst/>
              <a:cxnLst/>
              <a:rect l="l" t="t" r="r" b="b"/>
              <a:pathLst>
                <a:path w="1533293" h="1768600" extrusionOk="0">
                  <a:moveTo>
                    <a:pt x="0" y="0"/>
                  </a:moveTo>
                  <a:lnTo>
                    <a:pt x="1533292" y="0"/>
                  </a:lnTo>
                  <a:lnTo>
                    <a:pt x="1533292" y="1768600"/>
                  </a:lnTo>
                  <a:lnTo>
                    <a:pt x="0" y="1768600"/>
                  </a:lnTo>
                  <a:lnTo>
                    <a:pt x="0" y="0"/>
                  </a:lnTo>
                  <a:close/>
                </a:path>
              </a:pathLst>
            </a:custGeom>
            <a:blipFill rotWithShape="1">
              <a:blip r:embed="rId6">
                <a:alphaModFix amt="16249"/>
              </a:blip>
              <a:stretch>
                <a:fillRect/>
              </a:stretch>
            </a:blipFill>
            <a:ln>
              <a:noFill/>
            </a:ln>
          </p:spPr>
          <p:txBody>
            <a:bodyPr/>
            <a:lstStyle/>
            <a:p>
              <a:endParaRPr lang="en-US"/>
            </a:p>
          </p:txBody>
        </p:sp>
        <p:sp>
          <p:nvSpPr>
            <p:cNvPr id="114" name="Google Shape;114;p2">
              <a:extLst>
                <a:ext uri="{FF2B5EF4-FFF2-40B4-BE49-F238E27FC236}">
                  <a16:creationId xmlns:a16="http://schemas.microsoft.com/office/drawing/2014/main" id="{BC2673B4-4E1E-C141-5B7E-58AA4628BA85}"/>
                </a:ext>
              </a:extLst>
            </p:cNvPr>
            <p:cNvSpPr>
              <a:spLocks noGrp="1" noRot="1" noMove="1" noResize="1" noEditPoints="1" noAdjustHandles="1" noChangeArrowheads="1" noChangeShapeType="1"/>
            </p:cNvSpPr>
            <p:nvPr/>
          </p:nvSpPr>
          <p:spPr>
            <a:xfrm rot="856615">
              <a:off x="6067267" y="2531313"/>
              <a:ext cx="2404861" cy="2773924"/>
            </a:xfrm>
            <a:custGeom>
              <a:avLst/>
              <a:gdLst/>
              <a:ahLst/>
              <a:cxnLst/>
              <a:rect l="l" t="t" r="r" b="b"/>
              <a:pathLst>
                <a:path w="2404861" h="2773924" extrusionOk="0">
                  <a:moveTo>
                    <a:pt x="0" y="0"/>
                  </a:moveTo>
                  <a:lnTo>
                    <a:pt x="2404861" y="0"/>
                  </a:lnTo>
                  <a:lnTo>
                    <a:pt x="2404861" y="2773923"/>
                  </a:lnTo>
                  <a:lnTo>
                    <a:pt x="0" y="2773923"/>
                  </a:lnTo>
                  <a:lnTo>
                    <a:pt x="0" y="0"/>
                  </a:lnTo>
                  <a:close/>
                </a:path>
              </a:pathLst>
            </a:custGeom>
            <a:blipFill rotWithShape="1">
              <a:blip r:embed="rId6">
                <a:alphaModFix amt="16249"/>
              </a:blip>
              <a:stretch>
                <a:fillRect/>
              </a:stretch>
            </a:blipFill>
            <a:ln>
              <a:noFill/>
            </a:ln>
          </p:spPr>
          <p:txBody>
            <a:bodyPr/>
            <a:lstStyle/>
            <a:p>
              <a:endParaRPr lang="en-US"/>
            </a:p>
          </p:txBody>
        </p:sp>
        <p:sp>
          <p:nvSpPr>
            <p:cNvPr id="115" name="Google Shape;115;p2">
              <a:extLst>
                <a:ext uri="{FF2B5EF4-FFF2-40B4-BE49-F238E27FC236}">
                  <a16:creationId xmlns:a16="http://schemas.microsoft.com/office/drawing/2014/main" id="{34B4F37C-5E69-ECE2-8FF3-300434ABA13B}"/>
                </a:ext>
              </a:extLst>
            </p:cNvPr>
            <p:cNvSpPr>
              <a:spLocks noGrp="1" noRot="1" noMove="1" noResize="1" noEditPoints="1" noAdjustHandles="1" noChangeArrowheads="1" noChangeShapeType="1"/>
            </p:cNvSpPr>
            <p:nvPr/>
          </p:nvSpPr>
          <p:spPr>
            <a:xfrm rot="-1699247">
              <a:off x="22792444" y="11376151"/>
              <a:ext cx="1207474" cy="1392780"/>
            </a:xfrm>
            <a:custGeom>
              <a:avLst/>
              <a:gdLst/>
              <a:ahLst/>
              <a:cxnLst/>
              <a:rect l="l" t="t" r="r" b="b"/>
              <a:pathLst>
                <a:path w="1207474" h="1392780" extrusionOk="0">
                  <a:moveTo>
                    <a:pt x="0" y="0"/>
                  </a:moveTo>
                  <a:lnTo>
                    <a:pt x="1207474" y="0"/>
                  </a:lnTo>
                  <a:lnTo>
                    <a:pt x="1207474" y="1392780"/>
                  </a:lnTo>
                  <a:lnTo>
                    <a:pt x="0" y="1392780"/>
                  </a:lnTo>
                  <a:lnTo>
                    <a:pt x="0" y="0"/>
                  </a:lnTo>
                  <a:close/>
                </a:path>
              </a:pathLst>
            </a:custGeom>
            <a:blipFill rotWithShape="1">
              <a:blip r:embed="rId6">
                <a:alphaModFix amt="17550"/>
              </a:blip>
              <a:stretch>
                <a:fillRect/>
              </a:stretch>
            </a:blipFill>
            <a:ln>
              <a:noFill/>
            </a:ln>
          </p:spPr>
          <p:txBody>
            <a:bodyPr/>
            <a:lstStyle/>
            <a:p>
              <a:endParaRPr lang="en-US"/>
            </a:p>
          </p:txBody>
        </p:sp>
        <p:sp>
          <p:nvSpPr>
            <p:cNvPr id="116" name="Google Shape;116;p2">
              <a:extLst>
                <a:ext uri="{FF2B5EF4-FFF2-40B4-BE49-F238E27FC236}">
                  <a16:creationId xmlns:a16="http://schemas.microsoft.com/office/drawing/2014/main" id="{3EE8B749-2C60-926C-94EF-FF62DDD9FAD5}"/>
                </a:ext>
              </a:extLst>
            </p:cNvPr>
            <p:cNvSpPr>
              <a:spLocks noGrp="1" noRot="1" noMove="1" noResize="1" noEditPoints="1" noAdjustHandles="1" noChangeArrowheads="1" noChangeShapeType="1"/>
            </p:cNvSpPr>
            <p:nvPr/>
          </p:nvSpPr>
          <p:spPr>
            <a:xfrm rot="-642376">
              <a:off x="16496869" y="12074977"/>
              <a:ext cx="550045" cy="634458"/>
            </a:xfrm>
            <a:custGeom>
              <a:avLst/>
              <a:gdLst/>
              <a:ahLst/>
              <a:cxnLst/>
              <a:rect l="l" t="t" r="r" b="b"/>
              <a:pathLst>
                <a:path w="550045" h="634458" extrusionOk="0">
                  <a:moveTo>
                    <a:pt x="0" y="0"/>
                  </a:moveTo>
                  <a:lnTo>
                    <a:pt x="550045" y="0"/>
                  </a:lnTo>
                  <a:lnTo>
                    <a:pt x="550045" y="634458"/>
                  </a:lnTo>
                  <a:lnTo>
                    <a:pt x="0" y="634458"/>
                  </a:lnTo>
                  <a:lnTo>
                    <a:pt x="0" y="0"/>
                  </a:lnTo>
                  <a:close/>
                </a:path>
              </a:pathLst>
            </a:custGeom>
            <a:blipFill rotWithShape="1">
              <a:blip r:embed="rId6">
                <a:alphaModFix amt="17550"/>
              </a:blip>
              <a:stretch>
                <a:fillRect/>
              </a:stretch>
            </a:blipFill>
            <a:ln>
              <a:noFill/>
            </a:ln>
          </p:spPr>
          <p:txBody>
            <a:bodyPr/>
            <a:lstStyle/>
            <a:p>
              <a:endParaRPr lang="en-US"/>
            </a:p>
          </p:txBody>
        </p:sp>
        <p:sp>
          <p:nvSpPr>
            <p:cNvPr id="117" name="Google Shape;117;p2">
              <a:extLst>
                <a:ext uri="{FF2B5EF4-FFF2-40B4-BE49-F238E27FC236}">
                  <a16:creationId xmlns:a16="http://schemas.microsoft.com/office/drawing/2014/main" id="{658AA8E4-5E2E-106A-0ECB-041D55D6816E}"/>
                </a:ext>
              </a:extLst>
            </p:cNvPr>
            <p:cNvSpPr>
              <a:spLocks noGrp="1" noRot="1" noMove="1" noResize="1" noEditPoints="1" noAdjustHandles="1" noChangeArrowheads="1" noChangeShapeType="1"/>
            </p:cNvSpPr>
            <p:nvPr/>
          </p:nvSpPr>
          <p:spPr>
            <a:xfrm rot="2347825">
              <a:off x="2926045" y="9331060"/>
              <a:ext cx="701683" cy="809366"/>
            </a:xfrm>
            <a:custGeom>
              <a:avLst/>
              <a:gdLst/>
              <a:ahLst/>
              <a:cxnLst/>
              <a:rect l="l" t="t" r="r" b="b"/>
              <a:pathLst>
                <a:path w="701683" h="809366" extrusionOk="0">
                  <a:moveTo>
                    <a:pt x="0" y="0"/>
                  </a:moveTo>
                  <a:lnTo>
                    <a:pt x="701683" y="0"/>
                  </a:lnTo>
                  <a:lnTo>
                    <a:pt x="701683" y="809366"/>
                  </a:lnTo>
                  <a:lnTo>
                    <a:pt x="0" y="809366"/>
                  </a:lnTo>
                  <a:lnTo>
                    <a:pt x="0" y="0"/>
                  </a:lnTo>
                  <a:close/>
                </a:path>
              </a:pathLst>
            </a:custGeom>
            <a:blipFill rotWithShape="1">
              <a:blip r:embed="rId6">
                <a:alphaModFix amt="12349"/>
              </a:blip>
              <a:stretch>
                <a:fillRect/>
              </a:stretch>
            </a:blipFill>
            <a:ln>
              <a:noFill/>
            </a:ln>
          </p:spPr>
          <p:txBody>
            <a:bodyPr/>
            <a:lstStyle/>
            <a:p>
              <a:endParaRPr lang="en-US"/>
            </a:p>
          </p:txBody>
        </p:sp>
      </p:grpSp>
      <p:sp>
        <p:nvSpPr>
          <p:cNvPr id="118" name="Google Shape;118;p2">
            <a:extLst>
              <a:ext uri="{FF2B5EF4-FFF2-40B4-BE49-F238E27FC236}">
                <a16:creationId xmlns:a16="http://schemas.microsoft.com/office/drawing/2014/main" id="{CC1B1224-3581-C8DA-2EE5-A4D42D73AC4F}"/>
              </a:ext>
            </a:extLst>
          </p:cNvPr>
          <p:cNvSpPr txBox="1"/>
          <p:nvPr/>
        </p:nvSpPr>
        <p:spPr>
          <a:xfrm>
            <a:off x="780649" y="530713"/>
            <a:ext cx="16123051" cy="923330"/>
          </a:xfrm>
          <a:prstGeom prst="rect">
            <a:avLst/>
          </a:prstGeom>
          <a:noFill/>
          <a:ln>
            <a:noFill/>
          </a:ln>
        </p:spPr>
        <p:txBody>
          <a:bodyPr spcFirstLastPara="1" wrap="square" lIns="0" tIns="0" rIns="0" bIns="0" anchor="t" anchorCtr="0">
            <a:spAutoFit/>
          </a:bodyPr>
          <a:lstStyle/>
          <a:p>
            <a:pPr algn="l">
              <a:buNone/>
            </a:pPr>
            <a:r>
              <a:rPr lang="en-US" sz="6000" b="1" i="0" dirty="0">
                <a:solidFill>
                  <a:schemeClr val="bg2">
                    <a:lumMod val="20000"/>
                    <a:lumOff val="80000"/>
                  </a:schemeClr>
                </a:solidFill>
                <a:effectLst/>
                <a:latin typeface="Candara" panose="020E0502030303020204" pitchFamily="34" charset="0"/>
              </a:rPr>
              <a:t>3. Capitalizing on Seasonal Shopping Trends</a:t>
            </a:r>
            <a:endParaRPr lang="en-US" sz="6000" b="0" i="0" dirty="0">
              <a:solidFill>
                <a:schemeClr val="bg2">
                  <a:lumMod val="20000"/>
                  <a:lumOff val="80000"/>
                </a:schemeClr>
              </a:solidFill>
              <a:effectLst/>
              <a:latin typeface="Candara" panose="020E0502030303020204" pitchFamily="34" charset="0"/>
            </a:endParaRPr>
          </a:p>
        </p:txBody>
      </p:sp>
      <p:sp>
        <p:nvSpPr>
          <p:cNvPr id="12" name="TextBox 11">
            <a:extLst>
              <a:ext uri="{FF2B5EF4-FFF2-40B4-BE49-F238E27FC236}">
                <a16:creationId xmlns:a16="http://schemas.microsoft.com/office/drawing/2014/main" id="{FFF975C0-65EB-A696-0FF4-AD8E3B505F3E}"/>
              </a:ext>
            </a:extLst>
          </p:cNvPr>
          <p:cNvSpPr txBox="1"/>
          <p:nvPr/>
        </p:nvSpPr>
        <p:spPr>
          <a:xfrm>
            <a:off x="519918" y="1850860"/>
            <a:ext cx="17248163" cy="7494359"/>
          </a:xfrm>
          <a:prstGeom prst="rect">
            <a:avLst/>
          </a:prstGeom>
          <a:noFill/>
        </p:spPr>
        <p:txBody>
          <a:bodyPr wrap="square" numCol="2" rtlCol="0">
            <a:spAutoFit/>
          </a:bodyPr>
          <a:lstStyle/>
          <a:p>
            <a:pPr>
              <a:buNone/>
            </a:pPr>
            <a:r>
              <a:rPr lang="en-US" sz="2800" b="1" i="0" dirty="0">
                <a:solidFill>
                  <a:schemeClr val="tx2"/>
                </a:solidFill>
                <a:effectLst/>
                <a:latin typeface="Arial" panose="020B0604020202020204" pitchFamily="34" charset="0"/>
                <a:cs typeface="Arial" panose="020B0604020202020204" pitchFamily="34" charset="0"/>
              </a:rPr>
              <a:t>a. Boosting Revenue During Peak Months (October-December)</a:t>
            </a:r>
            <a:br>
              <a:rPr lang="en-US" sz="2800" b="0" i="0" dirty="0">
                <a:solidFill>
                  <a:schemeClr val="tx2"/>
                </a:solidFill>
                <a:effectLst/>
                <a:latin typeface="Arial" panose="020B0604020202020204" pitchFamily="34" charset="0"/>
                <a:cs typeface="Arial" panose="020B0604020202020204" pitchFamily="34" charset="0"/>
              </a:rPr>
            </a:br>
            <a:r>
              <a:rPr lang="en-US" sz="2800" b="1" i="0" dirty="0">
                <a:solidFill>
                  <a:schemeClr val="tx2"/>
                </a:solidFill>
                <a:effectLst/>
                <a:latin typeface="Arial" panose="020B0604020202020204" pitchFamily="34" charset="0"/>
                <a:cs typeface="Arial" panose="020B0604020202020204" pitchFamily="34" charset="0"/>
              </a:rPr>
              <a:t>Solution:</a:t>
            </a:r>
            <a:r>
              <a:rPr lang="en-US" sz="2800" b="0" i="0" dirty="0">
                <a:solidFill>
                  <a:schemeClr val="tx2"/>
                </a:solidFill>
                <a:effectLst/>
                <a:latin typeface="Arial" panose="020B0604020202020204" pitchFamily="34" charset="0"/>
                <a:cs typeface="Arial" panose="020B0604020202020204" pitchFamily="34" charset="0"/>
              </a:rPr>
              <a:t> Launch themed holiday campaigns:</a:t>
            </a:r>
          </a:p>
          <a:p>
            <a:pPr marL="342900" indent="-342900">
              <a:buClr>
                <a:schemeClr val="bg1">
                  <a:lumMod val="95000"/>
                </a:schemeClr>
              </a:buClr>
              <a:buFont typeface="Arial" panose="020B0604020202020204" pitchFamily="34" charset="0"/>
              <a:buChar char="•"/>
            </a:pPr>
            <a:r>
              <a:rPr lang="en-US" sz="2800" b="1" i="0" dirty="0">
                <a:solidFill>
                  <a:schemeClr val="tx2"/>
                </a:solidFill>
                <a:effectLst/>
                <a:latin typeface="Arial" panose="020B0604020202020204" pitchFamily="34" charset="0"/>
                <a:cs typeface="Arial" panose="020B0604020202020204" pitchFamily="34" charset="0"/>
              </a:rPr>
              <a:t>Halloween:</a:t>
            </a:r>
            <a:r>
              <a:rPr lang="en-US" sz="2800" b="0" i="0" dirty="0">
                <a:solidFill>
                  <a:schemeClr val="tx2"/>
                </a:solidFill>
                <a:effectLst/>
                <a:latin typeface="Arial" panose="020B0604020202020204" pitchFamily="34" charset="0"/>
                <a:cs typeface="Arial" panose="020B0604020202020204" pitchFamily="34" charset="0"/>
              </a:rPr>
              <a:t> "Spooky Pizza" combo featuring themed pizza, drinks, and desserts.</a:t>
            </a:r>
          </a:p>
          <a:p>
            <a:pPr marL="342900" indent="-342900">
              <a:spcBef>
                <a:spcPts val="300"/>
              </a:spcBef>
              <a:buClr>
                <a:schemeClr val="bg1">
                  <a:lumMod val="95000"/>
                </a:schemeClr>
              </a:buClr>
              <a:buFont typeface="Arial" panose="020B0604020202020204" pitchFamily="34" charset="0"/>
              <a:buChar char="•"/>
            </a:pPr>
            <a:r>
              <a:rPr lang="en-US" sz="2800" b="1" i="0" dirty="0">
                <a:solidFill>
                  <a:schemeClr val="tx2"/>
                </a:solidFill>
                <a:effectLst/>
                <a:latin typeface="Arial" panose="020B0604020202020204" pitchFamily="34" charset="0"/>
                <a:cs typeface="Arial" panose="020B0604020202020204" pitchFamily="34" charset="0"/>
              </a:rPr>
              <a:t>Black Friday:</a:t>
            </a:r>
            <a:r>
              <a:rPr lang="en-US" sz="2800" b="0" i="0" dirty="0">
                <a:solidFill>
                  <a:schemeClr val="tx2"/>
                </a:solidFill>
                <a:effectLst/>
                <a:latin typeface="Arial" panose="020B0604020202020204" pitchFamily="34" charset="0"/>
                <a:cs typeface="Arial" panose="020B0604020202020204" pitchFamily="34" charset="0"/>
              </a:rPr>
              <a:t> 20% discount on all online orders.</a:t>
            </a:r>
          </a:p>
          <a:p>
            <a:pPr marL="342900" indent="-342900">
              <a:spcBef>
                <a:spcPts val="300"/>
              </a:spcBef>
              <a:buClr>
                <a:schemeClr val="bg1">
                  <a:lumMod val="95000"/>
                </a:schemeClr>
              </a:buClr>
              <a:buFont typeface="Arial" panose="020B0604020202020204" pitchFamily="34" charset="0"/>
              <a:buChar char="•"/>
            </a:pPr>
            <a:r>
              <a:rPr lang="en-US" sz="2800" b="1" i="0" dirty="0">
                <a:solidFill>
                  <a:schemeClr val="tx2"/>
                </a:solidFill>
                <a:effectLst/>
                <a:latin typeface="Arial" panose="020B0604020202020204" pitchFamily="34" charset="0"/>
                <a:cs typeface="Arial" panose="020B0604020202020204" pitchFamily="34" charset="0"/>
              </a:rPr>
              <a:t>Christmas:</a:t>
            </a:r>
            <a:r>
              <a:rPr lang="en-US" sz="2800" b="0" i="0" dirty="0">
                <a:solidFill>
                  <a:schemeClr val="tx2"/>
                </a:solidFill>
                <a:effectLst/>
                <a:latin typeface="Arial" panose="020B0604020202020204" pitchFamily="34" charset="0"/>
                <a:cs typeface="Arial" panose="020B0604020202020204" pitchFamily="34" charset="0"/>
              </a:rPr>
              <a:t> Family combo with large pizza, fried chicken, and small gifts for kids.</a:t>
            </a:r>
          </a:p>
          <a:p>
            <a:pPr>
              <a:buNone/>
            </a:pPr>
            <a:r>
              <a:rPr lang="en-US" sz="2800" b="1" i="0" dirty="0">
                <a:solidFill>
                  <a:schemeClr val="tx2"/>
                </a:solidFill>
                <a:effectLst/>
                <a:latin typeface="Arial" panose="020B0604020202020204" pitchFamily="34" charset="0"/>
                <a:cs typeface="Arial" panose="020B0604020202020204" pitchFamily="34" charset="0"/>
              </a:rPr>
              <a:t>Goal:</a:t>
            </a:r>
            <a:r>
              <a:rPr lang="en-US" sz="2800" b="0" i="0" dirty="0">
                <a:solidFill>
                  <a:schemeClr val="tx2"/>
                </a:solidFill>
                <a:effectLst/>
                <a:latin typeface="Arial" panose="020B0604020202020204" pitchFamily="34" charset="0"/>
                <a:cs typeface="Arial" panose="020B0604020202020204" pitchFamily="34" charset="0"/>
              </a:rPr>
              <a:t> Increase peak-season revenue by </a:t>
            </a:r>
            <a:r>
              <a:rPr lang="en-US" sz="2800" b="1" i="0" dirty="0">
                <a:solidFill>
                  <a:schemeClr val="tx2"/>
                </a:solidFill>
                <a:effectLst/>
                <a:latin typeface="Arial" panose="020B0604020202020204" pitchFamily="34" charset="0"/>
                <a:cs typeface="Arial" panose="020B0604020202020204" pitchFamily="34" charset="0"/>
              </a:rPr>
              <a:t>20-30%</a:t>
            </a:r>
            <a:r>
              <a:rPr lang="en-US" sz="2800" b="0" i="0" dirty="0">
                <a:solidFill>
                  <a:schemeClr val="tx2"/>
                </a:solidFill>
                <a:effectLst/>
                <a:latin typeface="Arial" panose="020B0604020202020204" pitchFamily="34" charset="0"/>
                <a:cs typeface="Arial" panose="020B0604020202020204" pitchFamily="34" charset="0"/>
              </a:rPr>
              <a:t> compared to the previous year.</a:t>
            </a:r>
            <a:br>
              <a:rPr lang="en-US" sz="2800" b="0" i="0" dirty="0">
                <a:solidFill>
                  <a:schemeClr val="tx2"/>
                </a:solidFill>
                <a:effectLst/>
                <a:latin typeface="Arial" panose="020B0604020202020204" pitchFamily="34" charset="0"/>
                <a:cs typeface="Arial" panose="020B0604020202020204" pitchFamily="34" charset="0"/>
              </a:rPr>
            </a:br>
            <a:r>
              <a:rPr lang="en-US" sz="2800" b="1" i="0" dirty="0">
                <a:solidFill>
                  <a:schemeClr val="tx2"/>
                </a:solidFill>
                <a:effectLst/>
                <a:latin typeface="Arial" panose="020B0604020202020204" pitchFamily="34" charset="0"/>
                <a:cs typeface="Arial" panose="020B0604020202020204" pitchFamily="34" charset="0"/>
              </a:rPr>
              <a:t>Benefit:</a:t>
            </a:r>
            <a:r>
              <a:rPr lang="en-US" sz="2800" b="0" i="0" dirty="0">
                <a:solidFill>
                  <a:schemeClr val="tx2"/>
                </a:solidFill>
                <a:effectLst/>
                <a:latin typeface="Arial" panose="020B0604020202020204" pitchFamily="34" charset="0"/>
                <a:cs typeface="Arial" panose="020B0604020202020204" pitchFamily="34" charset="0"/>
              </a:rPr>
              <a:t> Maximize high demand during festive periods.</a:t>
            </a:r>
          </a:p>
          <a:p>
            <a:pPr>
              <a:buNone/>
            </a:pPr>
            <a:r>
              <a:rPr lang="en-US" sz="2800" b="1" i="0" dirty="0">
                <a:solidFill>
                  <a:schemeClr val="tx2"/>
                </a:solidFill>
                <a:effectLst/>
                <a:latin typeface="Arial" panose="020B0604020202020204" pitchFamily="34" charset="0"/>
                <a:cs typeface="Arial" panose="020B0604020202020204" pitchFamily="34" charset="0"/>
              </a:rPr>
              <a:t>b. Minimizing Revenue Decline in January-February</a:t>
            </a:r>
            <a:br>
              <a:rPr lang="en-US" sz="2800" b="0" i="0" dirty="0">
                <a:solidFill>
                  <a:schemeClr val="tx2"/>
                </a:solidFill>
                <a:effectLst/>
                <a:latin typeface="Arial" panose="020B0604020202020204" pitchFamily="34" charset="0"/>
                <a:cs typeface="Arial" panose="020B0604020202020204" pitchFamily="34" charset="0"/>
              </a:rPr>
            </a:br>
            <a:r>
              <a:rPr lang="en-US" sz="2800" b="1" i="0" dirty="0">
                <a:solidFill>
                  <a:schemeClr val="tx2"/>
                </a:solidFill>
                <a:effectLst/>
                <a:latin typeface="Arial" panose="020B0604020202020204" pitchFamily="34" charset="0"/>
                <a:cs typeface="Arial" panose="020B0604020202020204" pitchFamily="34" charset="0"/>
              </a:rPr>
              <a:t>Solution:</a:t>
            </a:r>
            <a:r>
              <a:rPr lang="en-US" sz="2800" b="0" i="0" dirty="0">
                <a:solidFill>
                  <a:schemeClr val="tx2"/>
                </a:solidFill>
                <a:effectLst/>
                <a:latin typeface="Arial" panose="020B0604020202020204" pitchFamily="34" charset="0"/>
                <a:cs typeface="Arial" panose="020B0604020202020204" pitchFamily="34" charset="0"/>
              </a:rPr>
              <a:t> Implement light promotional campaigns to stimulate demand:</a:t>
            </a:r>
          </a:p>
          <a:p>
            <a:pPr marL="342900" indent="-342900">
              <a:buClr>
                <a:schemeClr val="bg1">
                  <a:lumMod val="95000"/>
                </a:schemeClr>
              </a:buClr>
              <a:buFont typeface="Arial" panose="020B0604020202020204" pitchFamily="34" charset="0"/>
              <a:buChar char="•"/>
            </a:pPr>
            <a:r>
              <a:rPr lang="en-US" sz="2800" b="1" i="0" dirty="0">
                <a:solidFill>
                  <a:schemeClr val="tx2"/>
                </a:solidFill>
                <a:effectLst/>
                <a:latin typeface="Arial" panose="020B0604020202020204" pitchFamily="34" charset="0"/>
                <a:cs typeface="Arial" panose="020B0604020202020204" pitchFamily="34" charset="0"/>
              </a:rPr>
              <a:t>"New Year Kickoff":</a:t>
            </a:r>
            <a:r>
              <a:rPr lang="en-US" sz="2800" b="0" i="0" dirty="0">
                <a:solidFill>
                  <a:schemeClr val="tx2"/>
                </a:solidFill>
                <a:effectLst/>
                <a:latin typeface="Arial" panose="020B0604020202020204" pitchFamily="34" charset="0"/>
                <a:cs typeface="Arial" panose="020B0604020202020204" pitchFamily="34" charset="0"/>
              </a:rPr>
              <a:t> Buy 1 Get 1 deals on weekdays.</a:t>
            </a:r>
          </a:p>
          <a:p>
            <a:pPr marL="342900" indent="-342900">
              <a:spcBef>
                <a:spcPts val="300"/>
              </a:spcBef>
              <a:buClr>
                <a:schemeClr val="bg1">
                  <a:lumMod val="95000"/>
                </a:schemeClr>
              </a:buClr>
              <a:buFont typeface="Arial" panose="020B0604020202020204" pitchFamily="34" charset="0"/>
              <a:buChar char="•"/>
            </a:pPr>
            <a:r>
              <a:rPr lang="en-US" sz="2800" b="0" i="0" dirty="0">
                <a:solidFill>
                  <a:schemeClr val="tx2"/>
                </a:solidFill>
                <a:effectLst/>
                <a:latin typeface="Arial" panose="020B0604020202020204" pitchFamily="34" charset="0"/>
                <a:cs typeface="Arial" panose="020B0604020202020204" pitchFamily="34" charset="0"/>
              </a:rPr>
              <a:t>Offer </a:t>
            </a:r>
            <a:r>
              <a:rPr lang="en-US" sz="2800" b="1" i="0" dirty="0">
                <a:solidFill>
                  <a:schemeClr val="tx2"/>
                </a:solidFill>
                <a:effectLst/>
                <a:latin typeface="Arial" panose="020B0604020202020204" pitchFamily="34" charset="0"/>
                <a:cs typeface="Arial" panose="020B0604020202020204" pitchFamily="34" charset="0"/>
              </a:rPr>
              <a:t>50,000 VND vouchers</a:t>
            </a:r>
            <a:r>
              <a:rPr lang="en-US" sz="2800" b="0" i="0" dirty="0">
                <a:solidFill>
                  <a:schemeClr val="tx2"/>
                </a:solidFill>
                <a:effectLst/>
                <a:latin typeface="Arial" panose="020B0604020202020204" pitchFamily="34" charset="0"/>
                <a:cs typeface="Arial" panose="020B0604020202020204" pitchFamily="34" charset="0"/>
              </a:rPr>
              <a:t> for January purchases, redeemable in February.</a:t>
            </a:r>
          </a:p>
          <a:p>
            <a:pPr>
              <a:buNone/>
            </a:pPr>
            <a:r>
              <a:rPr lang="en-US" sz="2800" b="1" i="0" dirty="0">
                <a:solidFill>
                  <a:schemeClr val="tx2"/>
                </a:solidFill>
                <a:effectLst/>
                <a:latin typeface="Arial" panose="020B0604020202020204" pitchFamily="34" charset="0"/>
                <a:cs typeface="Arial" panose="020B0604020202020204" pitchFamily="34" charset="0"/>
              </a:rPr>
              <a:t>Goal:</a:t>
            </a:r>
            <a:r>
              <a:rPr lang="en-US" sz="2800" b="0" i="0" dirty="0">
                <a:solidFill>
                  <a:schemeClr val="tx2"/>
                </a:solidFill>
                <a:effectLst/>
                <a:latin typeface="Arial" panose="020B0604020202020204" pitchFamily="34" charset="0"/>
                <a:cs typeface="Arial" panose="020B0604020202020204" pitchFamily="34" charset="0"/>
              </a:rPr>
              <a:t> Reduce revenue drop to </a:t>
            </a:r>
            <a:r>
              <a:rPr lang="en-US" sz="2800" b="1" i="0" dirty="0">
                <a:solidFill>
                  <a:schemeClr val="tx2"/>
                </a:solidFill>
                <a:effectLst/>
                <a:latin typeface="Arial" panose="020B0604020202020204" pitchFamily="34" charset="0"/>
                <a:cs typeface="Arial" panose="020B0604020202020204" pitchFamily="34" charset="0"/>
              </a:rPr>
              <a:t>below 10%</a:t>
            </a:r>
            <a:r>
              <a:rPr lang="en-US" sz="2800" b="0" i="0" dirty="0">
                <a:solidFill>
                  <a:schemeClr val="tx2"/>
                </a:solidFill>
                <a:effectLst/>
                <a:latin typeface="Arial" panose="020B0604020202020204" pitchFamily="34" charset="0"/>
                <a:cs typeface="Arial" panose="020B0604020202020204" pitchFamily="34" charset="0"/>
              </a:rPr>
              <a:t> compared to other months.</a:t>
            </a:r>
            <a:br>
              <a:rPr lang="en-US" sz="2800" b="0" i="0" dirty="0">
                <a:solidFill>
                  <a:schemeClr val="tx2"/>
                </a:solidFill>
                <a:effectLst/>
                <a:latin typeface="Arial" panose="020B0604020202020204" pitchFamily="34" charset="0"/>
                <a:cs typeface="Arial" panose="020B0604020202020204" pitchFamily="34" charset="0"/>
              </a:rPr>
            </a:br>
            <a:r>
              <a:rPr lang="en-US" sz="2800" b="1" i="0" dirty="0">
                <a:solidFill>
                  <a:schemeClr val="tx2"/>
                </a:solidFill>
                <a:effectLst/>
                <a:latin typeface="Arial" panose="020B0604020202020204" pitchFamily="34" charset="0"/>
                <a:cs typeface="Arial" panose="020B0604020202020204" pitchFamily="34" charset="0"/>
              </a:rPr>
              <a:t>Benefit:</a:t>
            </a:r>
            <a:r>
              <a:rPr lang="en-US" sz="2800" b="0" i="0" dirty="0">
                <a:solidFill>
                  <a:schemeClr val="tx2"/>
                </a:solidFill>
                <a:effectLst/>
                <a:latin typeface="Arial" panose="020B0604020202020204" pitchFamily="34" charset="0"/>
                <a:cs typeface="Arial" panose="020B0604020202020204" pitchFamily="34" charset="0"/>
              </a:rPr>
              <a:t> Maintain stable cash flow during low seasons.</a:t>
            </a:r>
          </a:p>
          <a:p>
            <a:pPr>
              <a:buNone/>
            </a:pPr>
            <a:r>
              <a:rPr lang="en-US" sz="2800" b="1" i="0" dirty="0">
                <a:solidFill>
                  <a:schemeClr val="tx2"/>
                </a:solidFill>
                <a:effectLst/>
                <a:latin typeface="Arial" panose="020B0604020202020204" pitchFamily="34" charset="0"/>
                <a:cs typeface="Arial" panose="020B0604020202020204" pitchFamily="34" charset="0"/>
              </a:rPr>
              <a:t>c. Leveraging End-of-Month Days (25th-30th)</a:t>
            </a:r>
            <a:br>
              <a:rPr lang="en-US" sz="2800" b="0" i="0" dirty="0">
                <a:solidFill>
                  <a:schemeClr val="tx2"/>
                </a:solidFill>
                <a:effectLst/>
                <a:latin typeface="Arial" panose="020B0604020202020204" pitchFamily="34" charset="0"/>
                <a:cs typeface="Arial" panose="020B0604020202020204" pitchFamily="34" charset="0"/>
              </a:rPr>
            </a:br>
            <a:r>
              <a:rPr lang="en-US" sz="2800" b="1" i="0" dirty="0">
                <a:solidFill>
                  <a:schemeClr val="tx2"/>
                </a:solidFill>
                <a:effectLst/>
                <a:latin typeface="Arial" panose="020B0604020202020204" pitchFamily="34" charset="0"/>
                <a:cs typeface="Arial" panose="020B0604020202020204" pitchFamily="34" charset="0"/>
              </a:rPr>
              <a:t>Solution:</a:t>
            </a:r>
            <a:r>
              <a:rPr lang="en-US" sz="2800" b="0" i="0" dirty="0">
                <a:solidFill>
                  <a:schemeClr val="tx2"/>
                </a:solidFill>
                <a:effectLst/>
                <a:latin typeface="Arial" panose="020B0604020202020204" pitchFamily="34" charset="0"/>
                <a:cs typeface="Arial" panose="020B0604020202020204" pitchFamily="34" charset="0"/>
              </a:rPr>
              <a:t> Ramp up advertising with targeted promotions:</a:t>
            </a:r>
          </a:p>
          <a:p>
            <a:pPr marL="342900" indent="-342900">
              <a:buClr>
                <a:schemeClr val="bg1">
                  <a:lumMod val="95000"/>
                </a:schemeClr>
              </a:buClr>
              <a:buFont typeface="Arial" panose="020B0604020202020204" pitchFamily="34" charset="0"/>
              <a:buChar char="•"/>
            </a:pPr>
            <a:r>
              <a:rPr lang="en-US" sz="2800" b="1" i="0" dirty="0">
                <a:solidFill>
                  <a:schemeClr val="tx2"/>
                </a:solidFill>
                <a:effectLst/>
                <a:latin typeface="Arial" panose="020B0604020202020204" pitchFamily="34" charset="0"/>
                <a:cs typeface="Arial" panose="020B0604020202020204" pitchFamily="34" charset="0"/>
              </a:rPr>
              <a:t>15% discount</a:t>
            </a:r>
            <a:r>
              <a:rPr lang="en-US" sz="2800" b="0" i="0" dirty="0">
                <a:solidFill>
                  <a:schemeClr val="tx2"/>
                </a:solidFill>
                <a:effectLst/>
                <a:latin typeface="Arial" panose="020B0604020202020204" pitchFamily="34" charset="0"/>
                <a:cs typeface="Arial" panose="020B0604020202020204" pitchFamily="34" charset="0"/>
              </a:rPr>
              <a:t> on orders placed between the </a:t>
            </a:r>
            <a:r>
              <a:rPr lang="en-US" sz="2800" b="1" i="0" dirty="0">
                <a:solidFill>
                  <a:schemeClr val="tx2"/>
                </a:solidFill>
                <a:effectLst/>
                <a:latin typeface="Arial" panose="020B0604020202020204" pitchFamily="34" charset="0"/>
                <a:cs typeface="Arial" panose="020B0604020202020204" pitchFamily="34" charset="0"/>
              </a:rPr>
              <a:t>25th-30th</a:t>
            </a:r>
            <a:r>
              <a:rPr lang="en-US" sz="2800" b="0" i="0" dirty="0">
                <a:solidFill>
                  <a:schemeClr val="tx2"/>
                </a:solidFill>
                <a:effectLst/>
                <a:latin typeface="Arial" panose="020B0604020202020204" pitchFamily="34" charset="0"/>
                <a:cs typeface="Arial" panose="020B0604020202020204" pitchFamily="34" charset="0"/>
              </a:rPr>
              <a:t>.</a:t>
            </a:r>
          </a:p>
          <a:p>
            <a:pPr marL="342900" indent="-342900">
              <a:spcBef>
                <a:spcPts val="300"/>
              </a:spcBef>
              <a:buClr>
                <a:schemeClr val="bg1">
                  <a:lumMod val="95000"/>
                </a:schemeClr>
              </a:buClr>
              <a:buFont typeface="Arial" panose="020B0604020202020204" pitchFamily="34" charset="0"/>
              <a:buChar char="•"/>
            </a:pPr>
            <a:r>
              <a:rPr lang="en-US" sz="2800" b="1" i="0" dirty="0">
                <a:solidFill>
                  <a:schemeClr val="tx2"/>
                </a:solidFill>
                <a:effectLst/>
                <a:latin typeface="Arial" panose="020B0604020202020204" pitchFamily="34" charset="0"/>
                <a:cs typeface="Arial" panose="020B0604020202020204" pitchFamily="34" charset="0"/>
              </a:rPr>
              <a:t>Free dessert</a:t>
            </a:r>
            <a:r>
              <a:rPr lang="en-US" sz="2800" b="0" i="0" dirty="0">
                <a:solidFill>
                  <a:schemeClr val="tx2"/>
                </a:solidFill>
                <a:effectLst/>
                <a:latin typeface="Arial" panose="020B0604020202020204" pitchFamily="34" charset="0"/>
                <a:cs typeface="Arial" panose="020B0604020202020204" pitchFamily="34" charset="0"/>
              </a:rPr>
              <a:t> for orders over </a:t>
            </a:r>
            <a:r>
              <a:rPr lang="en-US" sz="2800" b="1" i="0" dirty="0">
                <a:solidFill>
                  <a:schemeClr val="tx2"/>
                </a:solidFill>
                <a:effectLst/>
                <a:latin typeface="Arial" panose="020B0604020202020204" pitchFamily="34" charset="0"/>
                <a:cs typeface="Arial" panose="020B0604020202020204" pitchFamily="34" charset="0"/>
              </a:rPr>
              <a:t>400,000 VND</a:t>
            </a:r>
            <a:r>
              <a:rPr lang="en-US" sz="2800" b="0" i="0" dirty="0">
                <a:solidFill>
                  <a:schemeClr val="tx2"/>
                </a:solidFill>
                <a:effectLst/>
                <a:latin typeface="Arial" panose="020B0604020202020204" pitchFamily="34" charset="0"/>
                <a:cs typeface="Arial" panose="020B0604020202020204" pitchFamily="34" charset="0"/>
              </a:rPr>
              <a:t>.</a:t>
            </a:r>
          </a:p>
          <a:p>
            <a:r>
              <a:rPr lang="en-US" sz="2800" b="1" i="0" dirty="0">
                <a:solidFill>
                  <a:schemeClr val="tx2"/>
                </a:solidFill>
                <a:effectLst/>
                <a:latin typeface="Arial" panose="020B0604020202020204" pitchFamily="34" charset="0"/>
                <a:cs typeface="Arial" panose="020B0604020202020204" pitchFamily="34" charset="0"/>
              </a:rPr>
              <a:t>Goal:</a:t>
            </a:r>
            <a:r>
              <a:rPr lang="en-US" sz="2800" b="0" i="0" dirty="0">
                <a:solidFill>
                  <a:schemeClr val="tx2"/>
                </a:solidFill>
                <a:effectLst/>
                <a:latin typeface="Arial" panose="020B0604020202020204" pitchFamily="34" charset="0"/>
                <a:cs typeface="Arial" panose="020B0604020202020204" pitchFamily="34" charset="0"/>
              </a:rPr>
              <a:t> Increase end-of-month revenue by </a:t>
            </a:r>
            <a:r>
              <a:rPr lang="en-US" sz="2800" b="1" i="0" dirty="0">
                <a:solidFill>
                  <a:schemeClr val="tx2"/>
                </a:solidFill>
                <a:effectLst/>
                <a:latin typeface="Arial" panose="020B0604020202020204" pitchFamily="34" charset="0"/>
                <a:cs typeface="Arial" panose="020B0604020202020204" pitchFamily="34" charset="0"/>
              </a:rPr>
              <a:t>15%</a:t>
            </a:r>
            <a:r>
              <a:rPr lang="en-US" sz="2800" b="0" i="0" dirty="0">
                <a:solidFill>
                  <a:schemeClr val="tx2"/>
                </a:solidFill>
                <a:effectLst/>
                <a:latin typeface="Arial" panose="020B0604020202020204" pitchFamily="34" charset="0"/>
                <a:cs typeface="Arial" panose="020B0604020202020204" pitchFamily="34" charset="0"/>
              </a:rPr>
              <a:t> compared to regular days.</a:t>
            </a:r>
            <a:br>
              <a:rPr lang="en-US" sz="2800" b="0" i="0" dirty="0">
                <a:solidFill>
                  <a:schemeClr val="tx2"/>
                </a:solidFill>
                <a:effectLst/>
                <a:latin typeface="Arial" panose="020B0604020202020204" pitchFamily="34" charset="0"/>
                <a:cs typeface="Arial" panose="020B0604020202020204" pitchFamily="34" charset="0"/>
              </a:rPr>
            </a:br>
            <a:r>
              <a:rPr lang="en-US" sz="2800" b="1" i="0" dirty="0">
                <a:solidFill>
                  <a:schemeClr val="tx2"/>
                </a:solidFill>
                <a:effectLst/>
                <a:latin typeface="Arial" panose="020B0604020202020204" pitchFamily="34" charset="0"/>
                <a:cs typeface="Arial" panose="020B0604020202020204" pitchFamily="34" charset="0"/>
              </a:rPr>
              <a:t>Benefit:</a:t>
            </a:r>
            <a:r>
              <a:rPr lang="en-US" sz="2800" b="0" i="0" dirty="0">
                <a:solidFill>
                  <a:schemeClr val="tx2"/>
                </a:solidFill>
                <a:effectLst/>
                <a:latin typeface="Arial" panose="020B0604020202020204" pitchFamily="34" charset="0"/>
                <a:cs typeface="Arial" panose="020B0604020202020204" pitchFamily="34" charset="0"/>
              </a:rPr>
              <a:t> Capitalize on periods when customers have higher spending capacity.</a:t>
            </a:r>
          </a:p>
        </p:txBody>
      </p:sp>
    </p:spTree>
    <p:extLst>
      <p:ext uri="{BB962C8B-B14F-4D97-AF65-F5344CB8AC3E}">
        <p14:creationId xmlns:p14="http://schemas.microsoft.com/office/powerpoint/2010/main" val="4028744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C3389F89-6E75-079C-FF40-C64841277064}"/>
            </a:ext>
          </a:extLst>
        </p:cNvPr>
        <p:cNvGrpSpPr/>
        <p:nvPr/>
      </p:nvGrpSpPr>
      <p:grpSpPr>
        <a:xfrm>
          <a:off x="0" y="0"/>
          <a:ext cx="0" cy="0"/>
          <a:chOff x="0" y="0"/>
          <a:chExt cx="0" cy="0"/>
        </a:xfrm>
      </p:grpSpPr>
      <p:sp>
        <p:nvSpPr>
          <p:cNvPr id="106" name="Google Shape;106;p2">
            <a:extLst>
              <a:ext uri="{FF2B5EF4-FFF2-40B4-BE49-F238E27FC236}">
                <a16:creationId xmlns:a16="http://schemas.microsoft.com/office/drawing/2014/main" id="{463DFEDB-F8DF-8DD3-E271-8ED557029511}"/>
              </a:ext>
            </a:extLst>
          </p:cNvPr>
          <p:cNvSpPr>
            <a:spLocks noGrp="1" noRot="1" noMove="1" noResize="1" noEditPoints="1" noAdjustHandles="1" noChangeArrowheads="1" noChangeShapeType="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15601" r="-11874"/>
            </a:stretch>
          </a:blipFill>
          <a:ln>
            <a:noFill/>
          </a:ln>
        </p:spPr>
        <p:txBody>
          <a:bodyPr/>
          <a:lstStyle/>
          <a:p>
            <a:endParaRPr lang="en-US" dirty="0"/>
          </a:p>
        </p:txBody>
      </p:sp>
      <p:grpSp>
        <p:nvGrpSpPr>
          <p:cNvPr id="107" name="Google Shape;107;p2">
            <a:extLst>
              <a:ext uri="{FF2B5EF4-FFF2-40B4-BE49-F238E27FC236}">
                <a16:creationId xmlns:a16="http://schemas.microsoft.com/office/drawing/2014/main" id="{AA235672-E8CD-2CB9-5FE4-15CA690AA282}"/>
              </a:ext>
            </a:extLst>
          </p:cNvPr>
          <p:cNvGrpSpPr>
            <a:grpSpLocks noGrp="1" noUngrp="1" noRot="1" noMove="1" noResize="1"/>
          </p:cNvGrpSpPr>
          <p:nvPr/>
        </p:nvGrpSpPr>
        <p:grpSpPr>
          <a:xfrm>
            <a:off x="-1453971" y="-1847653"/>
            <a:ext cx="20617067" cy="13347306"/>
            <a:chOff x="0" y="0"/>
            <a:chExt cx="27489423" cy="17796409"/>
          </a:xfrm>
        </p:grpSpPr>
        <p:sp>
          <p:nvSpPr>
            <p:cNvPr id="108" name="Google Shape;108;p2">
              <a:extLst>
                <a:ext uri="{FF2B5EF4-FFF2-40B4-BE49-F238E27FC236}">
                  <a16:creationId xmlns:a16="http://schemas.microsoft.com/office/drawing/2014/main" id="{DF1A8013-3BF5-E5EA-54C1-7F0613489A12}"/>
                </a:ext>
              </a:extLst>
            </p:cNvPr>
            <p:cNvSpPr>
              <a:spLocks noGrp="1" noRot="1" noMove="1" noResize="1" noEditPoints="1" noAdjustHandles="1" noChangeArrowheads="1" noChangeShapeType="1"/>
            </p:cNvSpPr>
            <p:nvPr/>
          </p:nvSpPr>
          <p:spPr>
            <a:xfrm rot="856615">
              <a:off x="19735523" y="11993570"/>
              <a:ext cx="4609241" cy="5316600"/>
            </a:xfrm>
            <a:custGeom>
              <a:avLst/>
              <a:gdLst/>
              <a:ahLst/>
              <a:cxnLst/>
              <a:rect l="l" t="t" r="r" b="b"/>
              <a:pathLst>
                <a:path w="4609241" h="5316600" extrusionOk="0">
                  <a:moveTo>
                    <a:pt x="0" y="0"/>
                  </a:moveTo>
                  <a:lnTo>
                    <a:pt x="4609241" y="0"/>
                  </a:lnTo>
                  <a:lnTo>
                    <a:pt x="4609241" y="5316600"/>
                  </a:lnTo>
                  <a:lnTo>
                    <a:pt x="0" y="5316600"/>
                  </a:lnTo>
                  <a:lnTo>
                    <a:pt x="0" y="0"/>
                  </a:lnTo>
                  <a:close/>
                </a:path>
              </a:pathLst>
            </a:custGeom>
            <a:blipFill rotWithShape="1">
              <a:blip r:embed="rId4">
                <a:alphaModFix amt="16249"/>
              </a:blip>
              <a:stretch>
                <a:fillRect/>
              </a:stretch>
            </a:blipFill>
            <a:ln>
              <a:noFill/>
            </a:ln>
          </p:spPr>
          <p:txBody>
            <a:bodyPr/>
            <a:lstStyle/>
            <a:p>
              <a:endParaRPr lang="en-US"/>
            </a:p>
          </p:txBody>
        </p:sp>
        <p:sp>
          <p:nvSpPr>
            <p:cNvPr id="109" name="Google Shape;109;p2">
              <a:extLst>
                <a:ext uri="{FF2B5EF4-FFF2-40B4-BE49-F238E27FC236}">
                  <a16:creationId xmlns:a16="http://schemas.microsoft.com/office/drawing/2014/main" id="{6D220EE5-61CD-E044-F7C4-490112B4615B}"/>
                </a:ext>
              </a:extLst>
            </p:cNvPr>
            <p:cNvSpPr>
              <a:spLocks noGrp="1" noRot="1" noMove="1" noResize="1" noEditPoints="1" noAdjustHandles="1" noChangeArrowheads="1" noChangeShapeType="1"/>
            </p:cNvSpPr>
            <p:nvPr/>
          </p:nvSpPr>
          <p:spPr>
            <a:xfrm rot="856615">
              <a:off x="24562869" y="10823243"/>
              <a:ext cx="2145027" cy="2474215"/>
            </a:xfrm>
            <a:custGeom>
              <a:avLst/>
              <a:gdLst/>
              <a:ahLst/>
              <a:cxnLst/>
              <a:rect l="l" t="t" r="r" b="b"/>
              <a:pathLst>
                <a:path w="2145027" h="2474215" extrusionOk="0">
                  <a:moveTo>
                    <a:pt x="0" y="0"/>
                  </a:moveTo>
                  <a:lnTo>
                    <a:pt x="2145027" y="0"/>
                  </a:lnTo>
                  <a:lnTo>
                    <a:pt x="2145027" y="2474215"/>
                  </a:lnTo>
                  <a:lnTo>
                    <a:pt x="0" y="2474215"/>
                  </a:lnTo>
                  <a:lnTo>
                    <a:pt x="0" y="0"/>
                  </a:lnTo>
                  <a:close/>
                </a:path>
              </a:pathLst>
            </a:custGeom>
            <a:blipFill rotWithShape="1">
              <a:blip r:embed="rId5">
                <a:alphaModFix amt="16249"/>
              </a:blip>
              <a:stretch>
                <a:fillRect/>
              </a:stretch>
            </a:blipFill>
            <a:ln>
              <a:noFill/>
            </a:ln>
          </p:spPr>
          <p:txBody>
            <a:bodyPr/>
            <a:lstStyle/>
            <a:p>
              <a:endParaRPr lang="en-US"/>
            </a:p>
          </p:txBody>
        </p:sp>
        <p:sp>
          <p:nvSpPr>
            <p:cNvPr id="110" name="Google Shape;110;p2">
              <a:extLst>
                <a:ext uri="{FF2B5EF4-FFF2-40B4-BE49-F238E27FC236}">
                  <a16:creationId xmlns:a16="http://schemas.microsoft.com/office/drawing/2014/main" id="{C9F2A2FF-CA30-8D43-BB74-B7D8D52E7DB2}"/>
                </a:ext>
              </a:extLst>
            </p:cNvPr>
            <p:cNvSpPr>
              <a:spLocks noGrp="1" noRot="1" noMove="1" noResize="1" noEditPoints="1" noAdjustHandles="1" noChangeArrowheads="1" noChangeShapeType="1"/>
            </p:cNvSpPr>
            <p:nvPr/>
          </p:nvSpPr>
          <p:spPr>
            <a:xfrm rot="856615">
              <a:off x="655170" y="3843405"/>
              <a:ext cx="5167573" cy="5960616"/>
            </a:xfrm>
            <a:custGeom>
              <a:avLst/>
              <a:gdLst/>
              <a:ahLst/>
              <a:cxnLst/>
              <a:rect l="l" t="t" r="r" b="b"/>
              <a:pathLst>
                <a:path w="5167573" h="5960616" extrusionOk="0">
                  <a:moveTo>
                    <a:pt x="0" y="0"/>
                  </a:moveTo>
                  <a:lnTo>
                    <a:pt x="5167573" y="0"/>
                  </a:lnTo>
                  <a:lnTo>
                    <a:pt x="5167573" y="5960615"/>
                  </a:lnTo>
                  <a:lnTo>
                    <a:pt x="0" y="5960615"/>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1" name="Google Shape;111;p2">
              <a:extLst>
                <a:ext uri="{FF2B5EF4-FFF2-40B4-BE49-F238E27FC236}">
                  <a16:creationId xmlns:a16="http://schemas.microsoft.com/office/drawing/2014/main" id="{FB7E7C6C-8719-86C4-CE84-2A4772E2FC7C}"/>
                </a:ext>
              </a:extLst>
            </p:cNvPr>
            <p:cNvSpPr>
              <a:spLocks noGrp="1" noRot="1" noMove="1" noResize="1" noEditPoints="1" noAdjustHandles="1" noChangeArrowheads="1" noChangeShapeType="1"/>
            </p:cNvSpPr>
            <p:nvPr/>
          </p:nvSpPr>
          <p:spPr>
            <a:xfrm>
              <a:off x="1110408" y="12119848"/>
              <a:ext cx="4319907" cy="4982863"/>
            </a:xfrm>
            <a:custGeom>
              <a:avLst/>
              <a:gdLst/>
              <a:ahLst/>
              <a:cxnLst/>
              <a:rect l="l" t="t" r="r" b="b"/>
              <a:pathLst>
                <a:path w="4319907" h="4982863" extrusionOk="0">
                  <a:moveTo>
                    <a:pt x="0" y="0"/>
                  </a:moveTo>
                  <a:lnTo>
                    <a:pt x="4319907" y="0"/>
                  </a:lnTo>
                  <a:lnTo>
                    <a:pt x="4319907" y="4982863"/>
                  </a:lnTo>
                  <a:lnTo>
                    <a:pt x="0" y="4982863"/>
                  </a:lnTo>
                  <a:lnTo>
                    <a:pt x="0" y="0"/>
                  </a:lnTo>
                  <a:close/>
                </a:path>
              </a:pathLst>
            </a:custGeom>
            <a:blipFill rotWithShape="1">
              <a:blip r:embed="rId6">
                <a:alphaModFix amt="16249"/>
              </a:blip>
              <a:stretch>
                <a:fillRect/>
              </a:stretch>
            </a:blipFill>
            <a:ln>
              <a:noFill/>
            </a:ln>
          </p:spPr>
          <p:txBody>
            <a:bodyPr/>
            <a:lstStyle/>
            <a:p>
              <a:endParaRPr lang="en-US"/>
            </a:p>
          </p:txBody>
        </p:sp>
        <p:sp>
          <p:nvSpPr>
            <p:cNvPr id="112" name="Google Shape;112;p2">
              <a:extLst>
                <a:ext uri="{FF2B5EF4-FFF2-40B4-BE49-F238E27FC236}">
                  <a16:creationId xmlns:a16="http://schemas.microsoft.com/office/drawing/2014/main" id="{9ACF127B-0E34-0034-49FD-A9B894DBA343}"/>
                </a:ext>
              </a:extLst>
            </p:cNvPr>
            <p:cNvSpPr>
              <a:spLocks noGrp="1" noRot="1" noMove="1" noResize="1" noEditPoints="1" noAdjustHandles="1" noChangeArrowheads="1" noChangeShapeType="1"/>
            </p:cNvSpPr>
            <p:nvPr/>
          </p:nvSpPr>
          <p:spPr>
            <a:xfrm rot="9801329">
              <a:off x="22546390" y="514291"/>
              <a:ext cx="4319907" cy="4982863"/>
            </a:xfrm>
            <a:custGeom>
              <a:avLst/>
              <a:gdLst/>
              <a:ahLst/>
              <a:cxnLst/>
              <a:rect l="l" t="t" r="r" b="b"/>
              <a:pathLst>
                <a:path w="4319907" h="4982863" extrusionOk="0">
                  <a:moveTo>
                    <a:pt x="0" y="0"/>
                  </a:moveTo>
                  <a:lnTo>
                    <a:pt x="4319908" y="0"/>
                  </a:lnTo>
                  <a:lnTo>
                    <a:pt x="4319908" y="4982864"/>
                  </a:lnTo>
                  <a:lnTo>
                    <a:pt x="0" y="4982864"/>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3" name="Google Shape;113;p2">
              <a:extLst>
                <a:ext uri="{FF2B5EF4-FFF2-40B4-BE49-F238E27FC236}">
                  <a16:creationId xmlns:a16="http://schemas.microsoft.com/office/drawing/2014/main" id="{A46DF4F7-F9B9-5A32-B22E-9B9D68F8E028}"/>
                </a:ext>
              </a:extLst>
            </p:cNvPr>
            <p:cNvSpPr>
              <a:spLocks noGrp="1" noRot="1" noMove="1" noResize="1" noEditPoints="1" noAdjustHandles="1" noChangeArrowheads="1" noChangeShapeType="1"/>
            </p:cNvSpPr>
            <p:nvPr/>
          </p:nvSpPr>
          <p:spPr>
            <a:xfrm rot="8381380">
              <a:off x="19541180" y="2377116"/>
              <a:ext cx="1533293" cy="1768600"/>
            </a:xfrm>
            <a:custGeom>
              <a:avLst/>
              <a:gdLst/>
              <a:ahLst/>
              <a:cxnLst/>
              <a:rect l="l" t="t" r="r" b="b"/>
              <a:pathLst>
                <a:path w="1533293" h="1768600" extrusionOk="0">
                  <a:moveTo>
                    <a:pt x="0" y="0"/>
                  </a:moveTo>
                  <a:lnTo>
                    <a:pt x="1533292" y="0"/>
                  </a:lnTo>
                  <a:lnTo>
                    <a:pt x="1533292" y="1768600"/>
                  </a:lnTo>
                  <a:lnTo>
                    <a:pt x="0" y="1768600"/>
                  </a:lnTo>
                  <a:lnTo>
                    <a:pt x="0" y="0"/>
                  </a:lnTo>
                  <a:close/>
                </a:path>
              </a:pathLst>
            </a:custGeom>
            <a:blipFill rotWithShape="1">
              <a:blip r:embed="rId6">
                <a:alphaModFix amt="16249"/>
              </a:blip>
              <a:stretch>
                <a:fillRect/>
              </a:stretch>
            </a:blipFill>
            <a:ln>
              <a:noFill/>
            </a:ln>
          </p:spPr>
          <p:txBody>
            <a:bodyPr/>
            <a:lstStyle/>
            <a:p>
              <a:endParaRPr lang="en-US"/>
            </a:p>
          </p:txBody>
        </p:sp>
        <p:sp>
          <p:nvSpPr>
            <p:cNvPr id="114" name="Google Shape;114;p2">
              <a:extLst>
                <a:ext uri="{FF2B5EF4-FFF2-40B4-BE49-F238E27FC236}">
                  <a16:creationId xmlns:a16="http://schemas.microsoft.com/office/drawing/2014/main" id="{FF13B992-5215-B75D-8E75-E61DA343644D}"/>
                </a:ext>
              </a:extLst>
            </p:cNvPr>
            <p:cNvSpPr>
              <a:spLocks noGrp="1" noRot="1" noMove="1" noResize="1" noEditPoints="1" noAdjustHandles="1" noChangeArrowheads="1" noChangeShapeType="1"/>
            </p:cNvSpPr>
            <p:nvPr/>
          </p:nvSpPr>
          <p:spPr>
            <a:xfrm rot="856615">
              <a:off x="6067267" y="2531313"/>
              <a:ext cx="2404861" cy="2773924"/>
            </a:xfrm>
            <a:custGeom>
              <a:avLst/>
              <a:gdLst/>
              <a:ahLst/>
              <a:cxnLst/>
              <a:rect l="l" t="t" r="r" b="b"/>
              <a:pathLst>
                <a:path w="2404861" h="2773924" extrusionOk="0">
                  <a:moveTo>
                    <a:pt x="0" y="0"/>
                  </a:moveTo>
                  <a:lnTo>
                    <a:pt x="2404861" y="0"/>
                  </a:lnTo>
                  <a:lnTo>
                    <a:pt x="2404861" y="2773923"/>
                  </a:lnTo>
                  <a:lnTo>
                    <a:pt x="0" y="2773923"/>
                  </a:lnTo>
                  <a:lnTo>
                    <a:pt x="0" y="0"/>
                  </a:lnTo>
                  <a:close/>
                </a:path>
              </a:pathLst>
            </a:custGeom>
            <a:blipFill rotWithShape="1">
              <a:blip r:embed="rId6">
                <a:alphaModFix amt="16249"/>
              </a:blip>
              <a:stretch>
                <a:fillRect/>
              </a:stretch>
            </a:blipFill>
            <a:ln>
              <a:noFill/>
            </a:ln>
          </p:spPr>
          <p:txBody>
            <a:bodyPr/>
            <a:lstStyle/>
            <a:p>
              <a:endParaRPr lang="en-US"/>
            </a:p>
          </p:txBody>
        </p:sp>
        <p:sp>
          <p:nvSpPr>
            <p:cNvPr id="115" name="Google Shape;115;p2">
              <a:extLst>
                <a:ext uri="{FF2B5EF4-FFF2-40B4-BE49-F238E27FC236}">
                  <a16:creationId xmlns:a16="http://schemas.microsoft.com/office/drawing/2014/main" id="{3EE4DF51-2CAE-6A78-0B36-3EC0A2DCB24B}"/>
                </a:ext>
              </a:extLst>
            </p:cNvPr>
            <p:cNvSpPr>
              <a:spLocks noGrp="1" noRot="1" noMove="1" noResize="1" noEditPoints="1" noAdjustHandles="1" noChangeArrowheads="1" noChangeShapeType="1"/>
            </p:cNvSpPr>
            <p:nvPr/>
          </p:nvSpPr>
          <p:spPr>
            <a:xfrm rot="-1699247">
              <a:off x="22792444" y="11376151"/>
              <a:ext cx="1207474" cy="1392780"/>
            </a:xfrm>
            <a:custGeom>
              <a:avLst/>
              <a:gdLst/>
              <a:ahLst/>
              <a:cxnLst/>
              <a:rect l="l" t="t" r="r" b="b"/>
              <a:pathLst>
                <a:path w="1207474" h="1392780" extrusionOk="0">
                  <a:moveTo>
                    <a:pt x="0" y="0"/>
                  </a:moveTo>
                  <a:lnTo>
                    <a:pt x="1207474" y="0"/>
                  </a:lnTo>
                  <a:lnTo>
                    <a:pt x="1207474" y="1392780"/>
                  </a:lnTo>
                  <a:lnTo>
                    <a:pt x="0" y="1392780"/>
                  </a:lnTo>
                  <a:lnTo>
                    <a:pt x="0" y="0"/>
                  </a:lnTo>
                  <a:close/>
                </a:path>
              </a:pathLst>
            </a:custGeom>
            <a:blipFill rotWithShape="1">
              <a:blip r:embed="rId6">
                <a:alphaModFix amt="17550"/>
              </a:blip>
              <a:stretch>
                <a:fillRect/>
              </a:stretch>
            </a:blipFill>
            <a:ln>
              <a:noFill/>
            </a:ln>
          </p:spPr>
          <p:txBody>
            <a:bodyPr/>
            <a:lstStyle/>
            <a:p>
              <a:endParaRPr lang="en-US"/>
            </a:p>
          </p:txBody>
        </p:sp>
        <p:sp>
          <p:nvSpPr>
            <p:cNvPr id="116" name="Google Shape;116;p2">
              <a:extLst>
                <a:ext uri="{FF2B5EF4-FFF2-40B4-BE49-F238E27FC236}">
                  <a16:creationId xmlns:a16="http://schemas.microsoft.com/office/drawing/2014/main" id="{3B051F95-0371-E0F4-E247-0DEAF1C0F8AA}"/>
                </a:ext>
              </a:extLst>
            </p:cNvPr>
            <p:cNvSpPr>
              <a:spLocks noGrp="1" noRot="1" noMove="1" noResize="1" noEditPoints="1" noAdjustHandles="1" noChangeArrowheads="1" noChangeShapeType="1"/>
            </p:cNvSpPr>
            <p:nvPr/>
          </p:nvSpPr>
          <p:spPr>
            <a:xfrm rot="-642376">
              <a:off x="16496869" y="12074977"/>
              <a:ext cx="550045" cy="634458"/>
            </a:xfrm>
            <a:custGeom>
              <a:avLst/>
              <a:gdLst/>
              <a:ahLst/>
              <a:cxnLst/>
              <a:rect l="l" t="t" r="r" b="b"/>
              <a:pathLst>
                <a:path w="550045" h="634458" extrusionOk="0">
                  <a:moveTo>
                    <a:pt x="0" y="0"/>
                  </a:moveTo>
                  <a:lnTo>
                    <a:pt x="550045" y="0"/>
                  </a:lnTo>
                  <a:lnTo>
                    <a:pt x="550045" y="634458"/>
                  </a:lnTo>
                  <a:lnTo>
                    <a:pt x="0" y="634458"/>
                  </a:lnTo>
                  <a:lnTo>
                    <a:pt x="0" y="0"/>
                  </a:lnTo>
                  <a:close/>
                </a:path>
              </a:pathLst>
            </a:custGeom>
            <a:blipFill rotWithShape="1">
              <a:blip r:embed="rId6">
                <a:alphaModFix amt="17550"/>
              </a:blip>
              <a:stretch>
                <a:fillRect/>
              </a:stretch>
            </a:blipFill>
            <a:ln>
              <a:noFill/>
            </a:ln>
          </p:spPr>
          <p:txBody>
            <a:bodyPr/>
            <a:lstStyle/>
            <a:p>
              <a:endParaRPr lang="en-US"/>
            </a:p>
          </p:txBody>
        </p:sp>
        <p:sp>
          <p:nvSpPr>
            <p:cNvPr id="117" name="Google Shape;117;p2">
              <a:extLst>
                <a:ext uri="{FF2B5EF4-FFF2-40B4-BE49-F238E27FC236}">
                  <a16:creationId xmlns:a16="http://schemas.microsoft.com/office/drawing/2014/main" id="{43AB53AB-1D8A-D665-E53B-66F4C9A5A4A4}"/>
                </a:ext>
              </a:extLst>
            </p:cNvPr>
            <p:cNvSpPr>
              <a:spLocks noGrp="1" noRot="1" noMove="1" noResize="1" noEditPoints="1" noAdjustHandles="1" noChangeArrowheads="1" noChangeShapeType="1"/>
            </p:cNvSpPr>
            <p:nvPr/>
          </p:nvSpPr>
          <p:spPr>
            <a:xfrm rot="2347825">
              <a:off x="2926045" y="9331060"/>
              <a:ext cx="701683" cy="809366"/>
            </a:xfrm>
            <a:custGeom>
              <a:avLst/>
              <a:gdLst/>
              <a:ahLst/>
              <a:cxnLst/>
              <a:rect l="l" t="t" r="r" b="b"/>
              <a:pathLst>
                <a:path w="701683" h="809366" extrusionOk="0">
                  <a:moveTo>
                    <a:pt x="0" y="0"/>
                  </a:moveTo>
                  <a:lnTo>
                    <a:pt x="701683" y="0"/>
                  </a:lnTo>
                  <a:lnTo>
                    <a:pt x="701683" y="809366"/>
                  </a:lnTo>
                  <a:lnTo>
                    <a:pt x="0" y="809366"/>
                  </a:lnTo>
                  <a:lnTo>
                    <a:pt x="0" y="0"/>
                  </a:lnTo>
                  <a:close/>
                </a:path>
              </a:pathLst>
            </a:custGeom>
            <a:blipFill rotWithShape="1">
              <a:blip r:embed="rId6">
                <a:alphaModFix amt="12349"/>
              </a:blip>
              <a:stretch>
                <a:fillRect/>
              </a:stretch>
            </a:blipFill>
            <a:ln>
              <a:noFill/>
            </a:ln>
          </p:spPr>
          <p:txBody>
            <a:bodyPr/>
            <a:lstStyle/>
            <a:p>
              <a:endParaRPr lang="en-US"/>
            </a:p>
          </p:txBody>
        </p:sp>
      </p:grpSp>
      <p:sp>
        <p:nvSpPr>
          <p:cNvPr id="118" name="Google Shape;118;p2">
            <a:extLst>
              <a:ext uri="{FF2B5EF4-FFF2-40B4-BE49-F238E27FC236}">
                <a16:creationId xmlns:a16="http://schemas.microsoft.com/office/drawing/2014/main" id="{FC9000DC-E36B-C7C8-29D1-B8911AE3E467}"/>
              </a:ext>
            </a:extLst>
          </p:cNvPr>
          <p:cNvSpPr txBox="1"/>
          <p:nvPr/>
        </p:nvSpPr>
        <p:spPr>
          <a:xfrm>
            <a:off x="780649" y="530713"/>
            <a:ext cx="16123051" cy="923330"/>
          </a:xfrm>
          <a:prstGeom prst="rect">
            <a:avLst/>
          </a:prstGeom>
          <a:noFill/>
          <a:ln>
            <a:noFill/>
          </a:ln>
        </p:spPr>
        <p:txBody>
          <a:bodyPr spcFirstLastPara="1" wrap="square" lIns="0" tIns="0" rIns="0" bIns="0" anchor="t" anchorCtr="0">
            <a:spAutoFit/>
          </a:bodyPr>
          <a:lstStyle/>
          <a:p>
            <a:pPr algn="l">
              <a:buNone/>
            </a:pPr>
            <a:r>
              <a:rPr lang="en-US" sz="6000" b="1" i="0" dirty="0">
                <a:solidFill>
                  <a:schemeClr val="bg2">
                    <a:lumMod val="20000"/>
                    <a:lumOff val="80000"/>
                  </a:schemeClr>
                </a:solidFill>
                <a:effectLst/>
                <a:latin typeface="Candara" panose="020E0502030303020204" pitchFamily="34" charset="0"/>
              </a:rPr>
              <a:t>3. Capitalizing on Seasonal Shopping Trends</a:t>
            </a:r>
            <a:endParaRPr lang="en-US" sz="6000" b="0" i="0" dirty="0">
              <a:solidFill>
                <a:schemeClr val="bg2">
                  <a:lumMod val="20000"/>
                  <a:lumOff val="80000"/>
                </a:schemeClr>
              </a:solidFill>
              <a:effectLst/>
              <a:latin typeface="Candara" panose="020E0502030303020204" pitchFamily="34" charset="0"/>
            </a:endParaRPr>
          </a:p>
        </p:txBody>
      </p:sp>
      <p:sp>
        <p:nvSpPr>
          <p:cNvPr id="12" name="TextBox 11">
            <a:extLst>
              <a:ext uri="{FF2B5EF4-FFF2-40B4-BE49-F238E27FC236}">
                <a16:creationId xmlns:a16="http://schemas.microsoft.com/office/drawing/2014/main" id="{2BDE9939-A97E-7124-1D28-569DB6F76B95}"/>
              </a:ext>
            </a:extLst>
          </p:cNvPr>
          <p:cNvSpPr txBox="1"/>
          <p:nvPr/>
        </p:nvSpPr>
        <p:spPr>
          <a:xfrm>
            <a:off x="519918" y="1850860"/>
            <a:ext cx="17248163" cy="7494359"/>
          </a:xfrm>
          <a:prstGeom prst="rect">
            <a:avLst/>
          </a:prstGeom>
          <a:noFill/>
        </p:spPr>
        <p:txBody>
          <a:bodyPr wrap="square" numCol="2" rtlCol="0">
            <a:spAutoFit/>
          </a:bodyPr>
          <a:lstStyle/>
          <a:p>
            <a:pPr>
              <a:buNone/>
            </a:pPr>
            <a:r>
              <a:rPr lang="en-US" sz="2800" b="1" i="0" dirty="0">
                <a:solidFill>
                  <a:schemeClr val="tx2"/>
                </a:solidFill>
                <a:effectLst/>
                <a:latin typeface="Arial" panose="020B0604020202020204" pitchFamily="34" charset="0"/>
                <a:cs typeface="Arial" panose="020B0604020202020204" pitchFamily="34" charset="0"/>
              </a:rPr>
              <a:t>a. Boosting Revenue During Peak Months (October-December)</a:t>
            </a:r>
            <a:br>
              <a:rPr lang="en-US" sz="2800" b="0" i="0" dirty="0">
                <a:solidFill>
                  <a:schemeClr val="tx2"/>
                </a:solidFill>
                <a:effectLst/>
                <a:latin typeface="Arial" panose="020B0604020202020204" pitchFamily="34" charset="0"/>
                <a:cs typeface="Arial" panose="020B0604020202020204" pitchFamily="34" charset="0"/>
              </a:rPr>
            </a:br>
            <a:r>
              <a:rPr lang="en-US" sz="2800" b="1" i="0" dirty="0">
                <a:solidFill>
                  <a:schemeClr val="tx2"/>
                </a:solidFill>
                <a:effectLst/>
                <a:latin typeface="Arial" panose="020B0604020202020204" pitchFamily="34" charset="0"/>
                <a:cs typeface="Arial" panose="020B0604020202020204" pitchFamily="34" charset="0"/>
              </a:rPr>
              <a:t>Solution:</a:t>
            </a:r>
            <a:r>
              <a:rPr lang="en-US" sz="2800" b="0" i="0" dirty="0">
                <a:solidFill>
                  <a:schemeClr val="tx2"/>
                </a:solidFill>
                <a:effectLst/>
                <a:latin typeface="Arial" panose="020B0604020202020204" pitchFamily="34" charset="0"/>
                <a:cs typeface="Arial" panose="020B0604020202020204" pitchFamily="34" charset="0"/>
              </a:rPr>
              <a:t> Launch themed holiday campaigns:</a:t>
            </a:r>
          </a:p>
          <a:p>
            <a:pPr marL="342900" indent="-342900">
              <a:buClr>
                <a:schemeClr val="bg1">
                  <a:lumMod val="95000"/>
                </a:schemeClr>
              </a:buClr>
              <a:buFont typeface="Arial" panose="020B0604020202020204" pitchFamily="34" charset="0"/>
              <a:buChar char="•"/>
            </a:pPr>
            <a:r>
              <a:rPr lang="en-US" sz="2800" b="1" i="0" dirty="0">
                <a:solidFill>
                  <a:schemeClr val="tx2"/>
                </a:solidFill>
                <a:effectLst/>
                <a:latin typeface="Arial" panose="020B0604020202020204" pitchFamily="34" charset="0"/>
                <a:cs typeface="Arial" panose="020B0604020202020204" pitchFamily="34" charset="0"/>
              </a:rPr>
              <a:t>Halloween:</a:t>
            </a:r>
            <a:r>
              <a:rPr lang="en-US" sz="2800" b="0" i="0" dirty="0">
                <a:solidFill>
                  <a:schemeClr val="tx2"/>
                </a:solidFill>
                <a:effectLst/>
                <a:latin typeface="Arial" panose="020B0604020202020204" pitchFamily="34" charset="0"/>
                <a:cs typeface="Arial" panose="020B0604020202020204" pitchFamily="34" charset="0"/>
              </a:rPr>
              <a:t> "Spooky Pizza" combo featuring themed pizza, drinks, and desserts.</a:t>
            </a:r>
          </a:p>
          <a:p>
            <a:pPr marL="342900" indent="-342900">
              <a:spcBef>
                <a:spcPts val="300"/>
              </a:spcBef>
              <a:buClr>
                <a:schemeClr val="bg1">
                  <a:lumMod val="95000"/>
                </a:schemeClr>
              </a:buClr>
              <a:buFont typeface="Arial" panose="020B0604020202020204" pitchFamily="34" charset="0"/>
              <a:buChar char="•"/>
            </a:pPr>
            <a:r>
              <a:rPr lang="en-US" sz="2800" b="1" i="0" dirty="0">
                <a:solidFill>
                  <a:schemeClr val="tx2"/>
                </a:solidFill>
                <a:effectLst/>
                <a:latin typeface="Arial" panose="020B0604020202020204" pitchFamily="34" charset="0"/>
                <a:cs typeface="Arial" panose="020B0604020202020204" pitchFamily="34" charset="0"/>
              </a:rPr>
              <a:t>Black Friday:</a:t>
            </a:r>
            <a:r>
              <a:rPr lang="en-US" sz="2800" b="0" i="0" dirty="0">
                <a:solidFill>
                  <a:schemeClr val="tx2"/>
                </a:solidFill>
                <a:effectLst/>
                <a:latin typeface="Arial" panose="020B0604020202020204" pitchFamily="34" charset="0"/>
                <a:cs typeface="Arial" panose="020B0604020202020204" pitchFamily="34" charset="0"/>
              </a:rPr>
              <a:t> 20% discount on all online orders.</a:t>
            </a:r>
          </a:p>
          <a:p>
            <a:pPr marL="342900" indent="-342900">
              <a:spcBef>
                <a:spcPts val="300"/>
              </a:spcBef>
              <a:buClr>
                <a:schemeClr val="bg1">
                  <a:lumMod val="95000"/>
                </a:schemeClr>
              </a:buClr>
              <a:buFont typeface="Arial" panose="020B0604020202020204" pitchFamily="34" charset="0"/>
              <a:buChar char="•"/>
            </a:pPr>
            <a:r>
              <a:rPr lang="en-US" sz="2800" b="1" i="0" dirty="0">
                <a:solidFill>
                  <a:schemeClr val="tx2"/>
                </a:solidFill>
                <a:effectLst/>
                <a:latin typeface="Arial" panose="020B0604020202020204" pitchFamily="34" charset="0"/>
                <a:cs typeface="Arial" panose="020B0604020202020204" pitchFamily="34" charset="0"/>
              </a:rPr>
              <a:t>Christmas:</a:t>
            </a:r>
            <a:r>
              <a:rPr lang="en-US" sz="2800" b="0" i="0" dirty="0">
                <a:solidFill>
                  <a:schemeClr val="tx2"/>
                </a:solidFill>
                <a:effectLst/>
                <a:latin typeface="Arial" panose="020B0604020202020204" pitchFamily="34" charset="0"/>
                <a:cs typeface="Arial" panose="020B0604020202020204" pitchFamily="34" charset="0"/>
              </a:rPr>
              <a:t> Family combo with large pizza, fried chicken, and small gifts for kids.</a:t>
            </a:r>
          </a:p>
          <a:p>
            <a:pPr>
              <a:buNone/>
            </a:pPr>
            <a:r>
              <a:rPr lang="en-US" sz="2800" b="1" i="0" dirty="0">
                <a:solidFill>
                  <a:schemeClr val="tx2"/>
                </a:solidFill>
                <a:effectLst/>
                <a:latin typeface="Arial" panose="020B0604020202020204" pitchFamily="34" charset="0"/>
                <a:cs typeface="Arial" panose="020B0604020202020204" pitchFamily="34" charset="0"/>
              </a:rPr>
              <a:t>Goal:</a:t>
            </a:r>
            <a:r>
              <a:rPr lang="en-US" sz="2800" b="0" i="0" dirty="0">
                <a:solidFill>
                  <a:schemeClr val="tx2"/>
                </a:solidFill>
                <a:effectLst/>
                <a:latin typeface="Arial" panose="020B0604020202020204" pitchFamily="34" charset="0"/>
                <a:cs typeface="Arial" panose="020B0604020202020204" pitchFamily="34" charset="0"/>
              </a:rPr>
              <a:t> Increase peak-season revenue by </a:t>
            </a:r>
            <a:r>
              <a:rPr lang="en-US" sz="2800" b="1" i="0" dirty="0">
                <a:solidFill>
                  <a:schemeClr val="tx2"/>
                </a:solidFill>
                <a:effectLst/>
                <a:latin typeface="Arial" panose="020B0604020202020204" pitchFamily="34" charset="0"/>
                <a:cs typeface="Arial" panose="020B0604020202020204" pitchFamily="34" charset="0"/>
              </a:rPr>
              <a:t>20-30%</a:t>
            </a:r>
            <a:r>
              <a:rPr lang="en-US" sz="2800" b="0" i="0" dirty="0">
                <a:solidFill>
                  <a:schemeClr val="tx2"/>
                </a:solidFill>
                <a:effectLst/>
                <a:latin typeface="Arial" panose="020B0604020202020204" pitchFamily="34" charset="0"/>
                <a:cs typeface="Arial" panose="020B0604020202020204" pitchFamily="34" charset="0"/>
              </a:rPr>
              <a:t> compared to the previous year.</a:t>
            </a:r>
            <a:br>
              <a:rPr lang="en-US" sz="2800" b="0" i="0" dirty="0">
                <a:solidFill>
                  <a:schemeClr val="tx2"/>
                </a:solidFill>
                <a:effectLst/>
                <a:latin typeface="Arial" panose="020B0604020202020204" pitchFamily="34" charset="0"/>
                <a:cs typeface="Arial" panose="020B0604020202020204" pitchFamily="34" charset="0"/>
              </a:rPr>
            </a:br>
            <a:r>
              <a:rPr lang="en-US" sz="2800" b="1" i="0" dirty="0">
                <a:solidFill>
                  <a:schemeClr val="tx2"/>
                </a:solidFill>
                <a:effectLst/>
                <a:latin typeface="Arial" panose="020B0604020202020204" pitchFamily="34" charset="0"/>
                <a:cs typeface="Arial" panose="020B0604020202020204" pitchFamily="34" charset="0"/>
              </a:rPr>
              <a:t>Benefit:</a:t>
            </a:r>
            <a:r>
              <a:rPr lang="en-US" sz="2800" b="0" i="0" dirty="0">
                <a:solidFill>
                  <a:schemeClr val="tx2"/>
                </a:solidFill>
                <a:effectLst/>
                <a:latin typeface="Arial" panose="020B0604020202020204" pitchFamily="34" charset="0"/>
                <a:cs typeface="Arial" panose="020B0604020202020204" pitchFamily="34" charset="0"/>
              </a:rPr>
              <a:t> Maximize high demand during festive periods.</a:t>
            </a:r>
          </a:p>
          <a:p>
            <a:pPr>
              <a:buNone/>
            </a:pPr>
            <a:r>
              <a:rPr lang="en-US" sz="2800" b="1" i="0" dirty="0">
                <a:solidFill>
                  <a:schemeClr val="tx2"/>
                </a:solidFill>
                <a:effectLst/>
                <a:latin typeface="Arial" panose="020B0604020202020204" pitchFamily="34" charset="0"/>
                <a:cs typeface="Arial" panose="020B0604020202020204" pitchFamily="34" charset="0"/>
              </a:rPr>
              <a:t>b. Minimizing Revenue Decline in January-February</a:t>
            </a:r>
            <a:br>
              <a:rPr lang="en-US" sz="2800" b="0" i="0" dirty="0">
                <a:solidFill>
                  <a:schemeClr val="tx2"/>
                </a:solidFill>
                <a:effectLst/>
                <a:latin typeface="Arial" panose="020B0604020202020204" pitchFamily="34" charset="0"/>
                <a:cs typeface="Arial" panose="020B0604020202020204" pitchFamily="34" charset="0"/>
              </a:rPr>
            </a:br>
            <a:r>
              <a:rPr lang="en-US" sz="2800" b="1" i="0" dirty="0">
                <a:solidFill>
                  <a:schemeClr val="tx2"/>
                </a:solidFill>
                <a:effectLst/>
                <a:latin typeface="Arial" panose="020B0604020202020204" pitchFamily="34" charset="0"/>
                <a:cs typeface="Arial" panose="020B0604020202020204" pitchFamily="34" charset="0"/>
              </a:rPr>
              <a:t>Solution:</a:t>
            </a:r>
            <a:r>
              <a:rPr lang="en-US" sz="2800" b="0" i="0" dirty="0">
                <a:solidFill>
                  <a:schemeClr val="tx2"/>
                </a:solidFill>
                <a:effectLst/>
                <a:latin typeface="Arial" panose="020B0604020202020204" pitchFamily="34" charset="0"/>
                <a:cs typeface="Arial" panose="020B0604020202020204" pitchFamily="34" charset="0"/>
              </a:rPr>
              <a:t> Implement light promotional campaigns to stimulate demand:</a:t>
            </a:r>
          </a:p>
          <a:p>
            <a:pPr marL="342900" indent="-342900">
              <a:buClr>
                <a:schemeClr val="bg1">
                  <a:lumMod val="95000"/>
                </a:schemeClr>
              </a:buClr>
              <a:buFont typeface="Arial" panose="020B0604020202020204" pitchFamily="34" charset="0"/>
              <a:buChar char="•"/>
            </a:pPr>
            <a:r>
              <a:rPr lang="en-US" sz="2800" b="1" i="0" dirty="0">
                <a:solidFill>
                  <a:schemeClr val="tx2"/>
                </a:solidFill>
                <a:effectLst/>
                <a:latin typeface="Arial" panose="020B0604020202020204" pitchFamily="34" charset="0"/>
                <a:cs typeface="Arial" panose="020B0604020202020204" pitchFamily="34" charset="0"/>
              </a:rPr>
              <a:t>"New Year Kickoff":</a:t>
            </a:r>
            <a:r>
              <a:rPr lang="en-US" sz="2800" b="0" i="0" dirty="0">
                <a:solidFill>
                  <a:schemeClr val="tx2"/>
                </a:solidFill>
                <a:effectLst/>
                <a:latin typeface="Arial" panose="020B0604020202020204" pitchFamily="34" charset="0"/>
                <a:cs typeface="Arial" panose="020B0604020202020204" pitchFamily="34" charset="0"/>
              </a:rPr>
              <a:t> Buy 1 Get 1 deals on weekdays.</a:t>
            </a:r>
          </a:p>
          <a:p>
            <a:pPr marL="342900" indent="-342900">
              <a:spcBef>
                <a:spcPts val="300"/>
              </a:spcBef>
              <a:buClr>
                <a:schemeClr val="bg1">
                  <a:lumMod val="95000"/>
                </a:schemeClr>
              </a:buClr>
              <a:buFont typeface="Arial" panose="020B0604020202020204" pitchFamily="34" charset="0"/>
              <a:buChar char="•"/>
            </a:pPr>
            <a:r>
              <a:rPr lang="en-US" sz="2800" b="0" i="0" dirty="0">
                <a:solidFill>
                  <a:schemeClr val="tx2"/>
                </a:solidFill>
                <a:effectLst/>
                <a:latin typeface="Arial" panose="020B0604020202020204" pitchFamily="34" charset="0"/>
                <a:cs typeface="Arial" panose="020B0604020202020204" pitchFamily="34" charset="0"/>
              </a:rPr>
              <a:t>Offer </a:t>
            </a:r>
            <a:r>
              <a:rPr lang="en-US" sz="2800" b="1" i="0" dirty="0">
                <a:solidFill>
                  <a:schemeClr val="tx2"/>
                </a:solidFill>
                <a:effectLst/>
                <a:latin typeface="Arial" panose="020B0604020202020204" pitchFamily="34" charset="0"/>
                <a:cs typeface="Arial" panose="020B0604020202020204" pitchFamily="34" charset="0"/>
              </a:rPr>
              <a:t>50,000 VND vouchers</a:t>
            </a:r>
            <a:r>
              <a:rPr lang="en-US" sz="2800" b="0" i="0" dirty="0">
                <a:solidFill>
                  <a:schemeClr val="tx2"/>
                </a:solidFill>
                <a:effectLst/>
                <a:latin typeface="Arial" panose="020B0604020202020204" pitchFamily="34" charset="0"/>
                <a:cs typeface="Arial" panose="020B0604020202020204" pitchFamily="34" charset="0"/>
              </a:rPr>
              <a:t> for January purchases, redeemable in February.</a:t>
            </a:r>
          </a:p>
          <a:p>
            <a:pPr>
              <a:buNone/>
            </a:pPr>
            <a:r>
              <a:rPr lang="en-US" sz="2800" b="1" i="0" dirty="0">
                <a:solidFill>
                  <a:schemeClr val="tx2"/>
                </a:solidFill>
                <a:effectLst/>
                <a:latin typeface="Arial" panose="020B0604020202020204" pitchFamily="34" charset="0"/>
                <a:cs typeface="Arial" panose="020B0604020202020204" pitchFamily="34" charset="0"/>
              </a:rPr>
              <a:t>Goal:</a:t>
            </a:r>
            <a:r>
              <a:rPr lang="en-US" sz="2800" b="0" i="0" dirty="0">
                <a:solidFill>
                  <a:schemeClr val="tx2"/>
                </a:solidFill>
                <a:effectLst/>
                <a:latin typeface="Arial" panose="020B0604020202020204" pitchFamily="34" charset="0"/>
                <a:cs typeface="Arial" panose="020B0604020202020204" pitchFamily="34" charset="0"/>
              </a:rPr>
              <a:t> Reduce revenue drop to </a:t>
            </a:r>
            <a:r>
              <a:rPr lang="en-US" sz="2800" b="1" i="0" dirty="0">
                <a:solidFill>
                  <a:schemeClr val="tx2"/>
                </a:solidFill>
                <a:effectLst/>
                <a:latin typeface="Arial" panose="020B0604020202020204" pitchFamily="34" charset="0"/>
                <a:cs typeface="Arial" panose="020B0604020202020204" pitchFamily="34" charset="0"/>
              </a:rPr>
              <a:t>below 10%</a:t>
            </a:r>
            <a:r>
              <a:rPr lang="en-US" sz="2800" b="0" i="0" dirty="0">
                <a:solidFill>
                  <a:schemeClr val="tx2"/>
                </a:solidFill>
                <a:effectLst/>
                <a:latin typeface="Arial" panose="020B0604020202020204" pitchFamily="34" charset="0"/>
                <a:cs typeface="Arial" panose="020B0604020202020204" pitchFamily="34" charset="0"/>
              </a:rPr>
              <a:t> compared to other months.</a:t>
            </a:r>
            <a:br>
              <a:rPr lang="en-US" sz="2800" b="0" i="0" dirty="0">
                <a:solidFill>
                  <a:schemeClr val="tx2"/>
                </a:solidFill>
                <a:effectLst/>
                <a:latin typeface="Arial" panose="020B0604020202020204" pitchFamily="34" charset="0"/>
                <a:cs typeface="Arial" panose="020B0604020202020204" pitchFamily="34" charset="0"/>
              </a:rPr>
            </a:br>
            <a:r>
              <a:rPr lang="en-US" sz="2800" b="1" i="0" dirty="0">
                <a:solidFill>
                  <a:schemeClr val="tx2"/>
                </a:solidFill>
                <a:effectLst/>
                <a:latin typeface="Arial" panose="020B0604020202020204" pitchFamily="34" charset="0"/>
                <a:cs typeface="Arial" panose="020B0604020202020204" pitchFamily="34" charset="0"/>
              </a:rPr>
              <a:t>Benefit:</a:t>
            </a:r>
            <a:r>
              <a:rPr lang="en-US" sz="2800" b="0" i="0" dirty="0">
                <a:solidFill>
                  <a:schemeClr val="tx2"/>
                </a:solidFill>
                <a:effectLst/>
                <a:latin typeface="Arial" panose="020B0604020202020204" pitchFamily="34" charset="0"/>
                <a:cs typeface="Arial" panose="020B0604020202020204" pitchFamily="34" charset="0"/>
              </a:rPr>
              <a:t> Maintain stable cash flow during low seasons.</a:t>
            </a:r>
          </a:p>
          <a:p>
            <a:pPr>
              <a:buNone/>
            </a:pPr>
            <a:r>
              <a:rPr lang="en-US" sz="2800" b="1" i="0" dirty="0">
                <a:solidFill>
                  <a:schemeClr val="tx2"/>
                </a:solidFill>
                <a:effectLst/>
                <a:latin typeface="Arial" panose="020B0604020202020204" pitchFamily="34" charset="0"/>
                <a:cs typeface="Arial" panose="020B0604020202020204" pitchFamily="34" charset="0"/>
              </a:rPr>
              <a:t>c. Leveraging End-of-Month Days (25th-30th)</a:t>
            </a:r>
            <a:br>
              <a:rPr lang="en-US" sz="2800" b="0" i="0" dirty="0">
                <a:solidFill>
                  <a:schemeClr val="tx2"/>
                </a:solidFill>
                <a:effectLst/>
                <a:latin typeface="Arial" panose="020B0604020202020204" pitchFamily="34" charset="0"/>
                <a:cs typeface="Arial" panose="020B0604020202020204" pitchFamily="34" charset="0"/>
              </a:rPr>
            </a:br>
            <a:r>
              <a:rPr lang="en-US" sz="2800" b="1" i="0" dirty="0">
                <a:solidFill>
                  <a:schemeClr val="tx2"/>
                </a:solidFill>
                <a:effectLst/>
                <a:latin typeface="Arial" panose="020B0604020202020204" pitchFamily="34" charset="0"/>
                <a:cs typeface="Arial" panose="020B0604020202020204" pitchFamily="34" charset="0"/>
              </a:rPr>
              <a:t>Solution:</a:t>
            </a:r>
            <a:r>
              <a:rPr lang="en-US" sz="2800" b="0" i="0" dirty="0">
                <a:solidFill>
                  <a:schemeClr val="tx2"/>
                </a:solidFill>
                <a:effectLst/>
                <a:latin typeface="Arial" panose="020B0604020202020204" pitchFamily="34" charset="0"/>
                <a:cs typeface="Arial" panose="020B0604020202020204" pitchFamily="34" charset="0"/>
              </a:rPr>
              <a:t> Ramp up advertising with targeted promotions:</a:t>
            </a:r>
          </a:p>
          <a:p>
            <a:pPr marL="342900" indent="-342900">
              <a:buClr>
                <a:schemeClr val="bg1">
                  <a:lumMod val="95000"/>
                </a:schemeClr>
              </a:buClr>
              <a:buFont typeface="Arial" panose="020B0604020202020204" pitchFamily="34" charset="0"/>
              <a:buChar char="•"/>
            </a:pPr>
            <a:r>
              <a:rPr lang="en-US" sz="2800" b="1" i="0" dirty="0">
                <a:solidFill>
                  <a:schemeClr val="tx2"/>
                </a:solidFill>
                <a:effectLst/>
                <a:latin typeface="Arial" panose="020B0604020202020204" pitchFamily="34" charset="0"/>
                <a:cs typeface="Arial" panose="020B0604020202020204" pitchFamily="34" charset="0"/>
              </a:rPr>
              <a:t>15% discount</a:t>
            </a:r>
            <a:r>
              <a:rPr lang="en-US" sz="2800" b="0" i="0" dirty="0">
                <a:solidFill>
                  <a:schemeClr val="tx2"/>
                </a:solidFill>
                <a:effectLst/>
                <a:latin typeface="Arial" panose="020B0604020202020204" pitchFamily="34" charset="0"/>
                <a:cs typeface="Arial" panose="020B0604020202020204" pitchFamily="34" charset="0"/>
              </a:rPr>
              <a:t> on orders placed between the </a:t>
            </a:r>
            <a:r>
              <a:rPr lang="en-US" sz="2800" b="1" i="0" dirty="0">
                <a:solidFill>
                  <a:schemeClr val="tx2"/>
                </a:solidFill>
                <a:effectLst/>
                <a:latin typeface="Arial" panose="020B0604020202020204" pitchFamily="34" charset="0"/>
                <a:cs typeface="Arial" panose="020B0604020202020204" pitchFamily="34" charset="0"/>
              </a:rPr>
              <a:t>25th-30th</a:t>
            </a:r>
            <a:r>
              <a:rPr lang="en-US" sz="2800" b="0" i="0" dirty="0">
                <a:solidFill>
                  <a:schemeClr val="tx2"/>
                </a:solidFill>
                <a:effectLst/>
                <a:latin typeface="Arial" panose="020B0604020202020204" pitchFamily="34" charset="0"/>
                <a:cs typeface="Arial" panose="020B0604020202020204" pitchFamily="34" charset="0"/>
              </a:rPr>
              <a:t>.</a:t>
            </a:r>
          </a:p>
          <a:p>
            <a:pPr marL="342900" indent="-342900">
              <a:spcBef>
                <a:spcPts val="300"/>
              </a:spcBef>
              <a:buClr>
                <a:schemeClr val="bg1">
                  <a:lumMod val="95000"/>
                </a:schemeClr>
              </a:buClr>
              <a:buFont typeface="Arial" panose="020B0604020202020204" pitchFamily="34" charset="0"/>
              <a:buChar char="•"/>
            </a:pPr>
            <a:r>
              <a:rPr lang="en-US" sz="2800" b="1" i="0" dirty="0">
                <a:solidFill>
                  <a:schemeClr val="tx2"/>
                </a:solidFill>
                <a:effectLst/>
                <a:latin typeface="Arial" panose="020B0604020202020204" pitchFamily="34" charset="0"/>
                <a:cs typeface="Arial" panose="020B0604020202020204" pitchFamily="34" charset="0"/>
              </a:rPr>
              <a:t>Free dessert</a:t>
            </a:r>
            <a:r>
              <a:rPr lang="en-US" sz="2800" b="0" i="0" dirty="0">
                <a:solidFill>
                  <a:schemeClr val="tx2"/>
                </a:solidFill>
                <a:effectLst/>
                <a:latin typeface="Arial" panose="020B0604020202020204" pitchFamily="34" charset="0"/>
                <a:cs typeface="Arial" panose="020B0604020202020204" pitchFamily="34" charset="0"/>
              </a:rPr>
              <a:t> for orders over </a:t>
            </a:r>
            <a:r>
              <a:rPr lang="en-US" sz="2800" b="1" i="0" dirty="0">
                <a:solidFill>
                  <a:schemeClr val="tx2"/>
                </a:solidFill>
                <a:effectLst/>
                <a:latin typeface="Arial" panose="020B0604020202020204" pitchFamily="34" charset="0"/>
                <a:cs typeface="Arial" panose="020B0604020202020204" pitchFamily="34" charset="0"/>
              </a:rPr>
              <a:t>400,000 VND</a:t>
            </a:r>
            <a:r>
              <a:rPr lang="en-US" sz="2800" b="0" i="0" dirty="0">
                <a:solidFill>
                  <a:schemeClr val="tx2"/>
                </a:solidFill>
                <a:effectLst/>
                <a:latin typeface="Arial" panose="020B0604020202020204" pitchFamily="34" charset="0"/>
                <a:cs typeface="Arial" panose="020B0604020202020204" pitchFamily="34" charset="0"/>
              </a:rPr>
              <a:t>.</a:t>
            </a:r>
          </a:p>
          <a:p>
            <a:r>
              <a:rPr lang="en-US" sz="2800" b="1" i="0" dirty="0">
                <a:solidFill>
                  <a:schemeClr val="tx2"/>
                </a:solidFill>
                <a:effectLst/>
                <a:latin typeface="Arial" panose="020B0604020202020204" pitchFamily="34" charset="0"/>
                <a:cs typeface="Arial" panose="020B0604020202020204" pitchFamily="34" charset="0"/>
              </a:rPr>
              <a:t>Goal:</a:t>
            </a:r>
            <a:r>
              <a:rPr lang="en-US" sz="2800" b="0" i="0" dirty="0">
                <a:solidFill>
                  <a:schemeClr val="tx2"/>
                </a:solidFill>
                <a:effectLst/>
                <a:latin typeface="Arial" panose="020B0604020202020204" pitchFamily="34" charset="0"/>
                <a:cs typeface="Arial" panose="020B0604020202020204" pitchFamily="34" charset="0"/>
              </a:rPr>
              <a:t> Increase end-of-month revenue by </a:t>
            </a:r>
            <a:r>
              <a:rPr lang="en-US" sz="2800" b="1" i="0" dirty="0">
                <a:solidFill>
                  <a:schemeClr val="tx2"/>
                </a:solidFill>
                <a:effectLst/>
                <a:latin typeface="Arial" panose="020B0604020202020204" pitchFamily="34" charset="0"/>
                <a:cs typeface="Arial" panose="020B0604020202020204" pitchFamily="34" charset="0"/>
              </a:rPr>
              <a:t>15%</a:t>
            </a:r>
            <a:r>
              <a:rPr lang="en-US" sz="2800" b="0" i="0" dirty="0">
                <a:solidFill>
                  <a:schemeClr val="tx2"/>
                </a:solidFill>
                <a:effectLst/>
                <a:latin typeface="Arial" panose="020B0604020202020204" pitchFamily="34" charset="0"/>
                <a:cs typeface="Arial" panose="020B0604020202020204" pitchFamily="34" charset="0"/>
              </a:rPr>
              <a:t> compared to regular days.</a:t>
            </a:r>
            <a:br>
              <a:rPr lang="en-US" sz="2800" b="0" i="0" dirty="0">
                <a:solidFill>
                  <a:schemeClr val="tx2"/>
                </a:solidFill>
                <a:effectLst/>
                <a:latin typeface="Arial" panose="020B0604020202020204" pitchFamily="34" charset="0"/>
                <a:cs typeface="Arial" panose="020B0604020202020204" pitchFamily="34" charset="0"/>
              </a:rPr>
            </a:br>
            <a:r>
              <a:rPr lang="en-US" sz="2800" b="1" i="0" dirty="0">
                <a:solidFill>
                  <a:schemeClr val="tx2"/>
                </a:solidFill>
                <a:effectLst/>
                <a:latin typeface="Arial" panose="020B0604020202020204" pitchFamily="34" charset="0"/>
                <a:cs typeface="Arial" panose="020B0604020202020204" pitchFamily="34" charset="0"/>
              </a:rPr>
              <a:t>Benefit:</a:t>
            </a:r>
            <a:r>
              <a:rPr lang="en-US" sz="2800" b="0" i="0" dirty="0">
                <a:solidFill>
                  <a:schemeClr val="tx2"/>
                </a:solidFill>
                <a:effectLst/>
                <a:latin typeface="Arial" panose="020B0604020202020204" pitchFamily="34" charset="0"/>
                <a:cs typeface="Arial" panose="020B0604020202020204" pitchFamily="34" charset="0"/>
              </a:rPr>
              <a:t> Capitalize on periods when customers have higher spending capacity.</a:t>
            </a:r>
          </a:p>
        </p:txBody>
      </p:sp>
    </p:spTree>
    <p:extLst>
      <p:ext uri="{BB962C8B-B14F-4D97-AF65-F5344CB8AC3E}">
        <p14:creationId xmlns:p14="http://schemas.microsoft.com/office/powerpoint/2010/main" val="2487433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pSp>
        <p:nvGrpSpPr>
          <p:cNvPr id="129" name="Google Shape;129;p3"/>
          <p:cNvGrpSpPr/>
          <p:nvPr/>
        </p:nvGrpSpPr>
        <p:grpSpPr>
          <a:xfrm>
            <a:off x="-1648568" y="-1533293"/>
            <a:ext cx="20617067" cy="13347306"/>
            <a:chOff x="0" y="0"/>
            <a:chExt cx="27489423" cy="17796409"/>
          </a:xfrm>
        </p:grpSpPr>
        <p:sp>
          <p:nvSpPr>
            <p:cNvPr id="130" name="Google Shape;130;p3"/>
            <p:cNvSpPr/>
            <p:nvPr/>
          </p:nvSpPr>
          <p:spPr>
            <a:xfrm rot="856615">
              <a:off x="19735523" y="11993570"/>
              <a:ext cx="4609241" cy="5316600"/>
            </a:xfrm>
            <a:custGeom>
              <a:avLst/>
              <a:gdLst/>
              <a:ahLst/>
              <a:cxnLst/>
              <a:rect l="l" t="t" r="r" b="b"/>
              <a:pathLst>
                <a:path w="4609241" h="5316600" extrusionOk="0">
                  <a:moveTo>
                    <a:pt x="0" y="0"/>
                  </a:moveTo>
                  <a:lnTo>
                    <a:pt x="4609241" y="0"/>
                  </a:lnTo>
                  <a:lnTo>
                    <a:pt x="4609241" y="5316600"/>
                  </a:lnTo>
                  <a:lnTo>
                    <a:pt x="0" y="5316600"/>
                  </a:lnTo>
                  <a:lnTo>
                    <a:pt x="0" y="0"/>
                  </a:lnTo>
                  <a:close/>
                </a:path>
              </a:pathLst>
            </a:custGeom>
            <a:blipFill rotWithShape="1">
              <a:blip r:embed="rId3">
                <a:alphaModFix amt="16249"/>
              </a:blip>
              <a:stretch>
                <a:fillRect/>
              </a:stretch>
            </a:blipFill>
            <a:ln>
              <a:noFill/>
            </a:ln>
          </p:spPr>
          <p:txBody>
            <a:bodyPr/>
            <a:lstStyle/>
            <a:p>
              <a:endParaRPr lang="en-US"/>
            </a:p>
          </p:txBody>
        </p:sp>
        <p:sp>
          <p:nvSpPr>
            <p:cNvPr id="131" name="Google Shape;131;p3"/>
            <p:cNvSpPr/>
            <p:nvPr/>
          </p:nvSpPr>
          <p:spPr>
            <a:xfrm rot="856615">
              <a:off x="24562869" y="10823243"/>
              <a:ext cx="2145027" cy="2474215"/>
            </a:xfrm>
            <a:custGeom>
              <a:avLst/>
              <a:gdLst/>
              <a:ahLst/>
              <a:cxnLst/>
              <a:rect l="l" t="t" r="r" b="b"/>
              <a:pathLst>
                <a:path w="2145027" h="2474215" extrusionOk="0">
                  <a:moveTo>
                    <a:pt x="0" y="0"/>
                  </a:moveTo>
                  <a:lnTo>
                    <a:pt x="2145027" y="0"/>
                  </a:lnTo>
                  <a:lnTo>
                    <a:pt x="2145027" y="2474215"/>
                  </a:lnTo>
                  <a:lnTo>
                    <a:pt x="0" y="2474215"/>
                  </a:lnTo>
                  <a:lnTo>
                    <a:pt x="0" y="0"/>
                  </a:lnTo>
                  <a:close/>
                </a:path>
              </a:pathLst>
            </a:custGeom>
            <a:blipFill rotWithShape="1">
              <a:blip r:embed="rId4">
                <a:alphaModFix amt="16249"/>
              </a:blip>
              <a:stretch>
                <a:fillRect/>
              </a:stretch>
            </a:blipFill>
            <a:ln>
              <a:noFill/>
            </a:ln>
          </p:spPr>
          <p:txBody>
            <a:bodyPr/>
            <a:lstStyle/>
            <a:p>
              <a:endParaRPr lang="en-US"/>
            </a:p>
          </p:txBody>
        </p:sp>
        <p:sp>
          <p:nvSpPr>
            <p:cNvPr id="132" name="Google Shape;132;p3"/>
            <p:cNvSpPr/>
            <p:nvPr/>
          </p:nvSpPr>
          <p:spPr>
            <a:xfrm rot="856615">
              <a:off x="655170" y="3843405"/>
              <a:ext cx="5167573" cy="5960616"/>
            </a:xfrm>
            <a:custGeom>
              <a:avLst/>
              <a:gdLst/>
              <a:ahLst/>
              <a:cxnLst/>
              <a:rect l="l" t="t" r="r" b="b"/>
              <a:pathLst>
                <a:path w="5167573" h="5960616" extrusionOk="0">
                  <a:moveTo>
                    <a:pt x="0" y="0"/>
                  </a:moveTo>
                  <a:lnTo>
                    <a:pt x="5167573" y="0"/>
                  </a:lnTo>
                  <a:lnTo>
                    <a:pt x="5167573" y="5960615"/>
                  </a:lnTo>
                  <a:lnTo>
                    <a:pt x="0" y="5960615"/>
                  </a:lnTo>
                  <a:lnTo>
                    <a:pt x="0" y="0"/>
                  </a:lnTo>
                  <a:close/>
                </a:path>
              </a:pathLst>
            </a:custGeom>
            <a:blipFill rotWithShape="1">
              <a:blip r:embed="rId5">
                <a:alphaModFix amt="16249"/>
              </a:blip>
              <a:stretch>
                <a:fillRect/>
              </a:stretch>
            </a:blipFill>
            <a:ln>
              <a:noFill/>
            </a:ln>
          </p:spPr>
          <p:txBody>
            <a:bodyPr/>
            <a:lstStyle/>
            <a:p>
              <a:endParaRPr lang="en-US"/>
            </a:p>
          </p:txBody>
        </p:sp>
        <p:sp>
          <p:nvSpPr>
            <p:cNvPr id="133" name="Google Shape;133;p3"/>
            <p:cNvSpPr/>
            <p:nvPr/>
          </p:nvSpPr>
          <p:spPr>
            <a:xfrm>
              <a:off x="1110408" y="12119848"/>
              <a:ext cx="4319907" cy="4982863"/>
            </a:xfrm>
            <a:custGeom>
              <a:avLst/>
              <a:gdLst/>
              <a:ahLst/>
              <a:cxnLst/>
              <a:rect l="l" t="t" r="r" b="b"/>
              <a:pathLst>
                <a:path w="4319907" h="4982863" extrusionOk="0">
                  <a:moveTo>
                    <a:pt x="0" y="0"/>
                  </a:moveTo>
                  <a:lnTo>
                    <a:pt x="4319907" y="0"/>
                  </a:lnTo>
                  <a:lnTo>
                    <a:pt x="4319907" y="4982863"/>
                  </a:lnTo>
                  <a:lnTo>
                    <a:pt x="0" y="4982863"/>
                  </a:lnTo>
                  <a:lnTo>
                    <a:pt x="0" y="0"/>
                  </a:lnTo>
                  <a:close/>
                </a:path>
              </a:pathLst>
            </a:custGeom>
            <a:blipFill rotWithShape="1">
              <a:blip r:embed="rId5">
                <a:alphaModFix amt="16249"/>
              </a:blip>
              <a:stretch>
                <a:fillRect/>
              </a:stretch>
            </a:blipFill>
            <a:ln>
              <a:noFill/>
            </a:ln>
          </p:spPr>
          <p:txBody>
            <a:bodyPr/>
            <a:lstStyle/>
            <a:p>
              <a:endParaRPr lang="en-US"/>
            </a:p>
          </p:txBody>
        </p:sp>
        <p:sp>
          <p:nvSpPr>
            <p:cNvPr id="134" name="Google Shape;134;p3"/>
            <p:cNvSpPr/>
            <p:nvPr/>
          </p:nvSpPr>
          <p:spPr>
            <a:xfrm rot="9801329">
              <a:off x="22546390" y="514291"/>
              <a:ext cx="4319907" cy="4982863"/>
            </a:xfrm>
            <a:custGeom>
              <a:avLst/>
              <a:gdLst/>
              <a:ahLst/>
              <a:cxnLst/>
              <a:rect l="l" t="t" r="r" b="b"/>
              <a:pathLst>
                <a:path w="4319907" h="4982863" extrusionOk="0">
                  <a:moveTo>
                    <a:pt x="0" y="0"/>
                  </a:moveTo>
                  <a:lnTo>
                    <a:pt x="4319908" y="0"/>
                  </a:lnTo>
                  <a:lnTo>
                    <a:pt x="4319908" y="4982864"/>
                  </a:lnTo>
                  <a:lnTo>
                    <a:pt x="0" y="4982864"/>
                  </a:lnTo>
                  <a:lnTo>
                    <a:pt x="0" y="0"/>
                  </a:lnTo>
                  <a:close/>
                </a:path>
              </a:pathLst>
            </a:custGeom>
            <a:blipFill rotWithShape="1">
              <a:blip r:embed="rId5">
                <a:alphaModFix amt="16249"/>
              </a:blip>
              <a:stretch>
                <a:fillRect/>
              </a:stretch>
            </a:blipFill>
            <a:ln>
              <a:noFill/>
            </a:ln>
          </p:spPr>
          <p:txBody>
            <a:bodyPr/>
            <a:lstStyle/>
            <a:p>
              <a:endParaRPr lang="en-US"/>
            </a:p>
          </p:txBody>
        </p:sp>
        <p:sp>
          <p:nvSpPr>
            <p:cNvPr id="135" name="Google Shape;135;p3"/>
            <p:cNvSpPr/>
            <p:nvPr/>
          </p:nvSpPr>
          <p:spPr>
            <a:xfrm rot="8381380">
              <a:off x="19541180" y="2377116"/>
              <a:ext cx="1533293" cy="1768600"/>
            </a:xfrm>
            <a:custGeom>
              <a:avLst/>
              <a:gdLst/>
              <a:ahLst/>
              <a:cxnLst/>
              <a:rect l="l" t="t" r="r" b="b"/>
              <a:pathLst>
                <a:path w="1533293" h="1768600" extrusionOk="0">
                  <a:moveTo>
                    <a:pt x="0" y="0"/>
                  </a:moveTo>
                  <a:lnTo>
                    <a:pt x="1533292" y="0"/>
                  </a:lnTo>
                  <a:lnTo>
                    <a:pt x="1533292" y="1768600"/>
                  </a:lnTo>
                  <a:lnTo>
                    <a:pt x="0" y="1768600"/>
                  </a:lnTo>
                  <a:lnTo>
                    <a:pt x="0" y="0"/>
                  </a:lnTo>
                  <a:close/>
                </a:path>
              </a:pathLst>
            </a:custGeom>
            <a:blipFill rotWithShape="1">
              <a:blip r:embed="rId5">
                <a:alphaModFix amt="16249"/>
              </a:blip>
              <a:stretch>
                <a:fillRect/>
              </a:stretch>
            </a:blipFill>
            <a:ln>
              <a:noFill/>
            </a:ln>
          </p:spPr>
          <p:txBody>
            <a:bodyPr/>
            <a:lstStyle/>
            <a:p>
              <a:endParaRPr lang="en-US"/>
            </a:p>
          </p:txBody>
        </p:sp>
        <p:sp>
          <p:nvSpPr>
            <p:cNvPr id="136" name="Google Shape;136;p3"/>
            <p:cNvSpPr/>
            <p:nvPr/>
          </p:nvSpPr>
          <p:spPr>
            <a:xfrm rot="-1699247">
              <a:off x="22792444" y="11376151"/>
              <a:ext cx="1207474" cy="1392780"/>
            </a:xfrm>
            <a:custGeom>
              <a:avLst/>
              <a:gdLst/>
              <a:ahLst/>
              <a:cxnLst/>
              <a:rect l="l" t="t" r="r" b="b"/>
              <a:pathLst>
                <a:path w="1207474" h="1392780" extrusionOk="0">
                  <a:moveTo>
                    <a:pt x="0" y="0"/>
                  </a:moveTo>
                  <a:lnTo>
                    <a:pt x="1207474" y="0"/>
                  </a:lnTo>
                  <a:lnTo>
                    <a:pt x="1207474" y="1392780"/>
                  </a:lnTo>
                  <a:lnTo>
                    <a:pt x="0" y="1392780"/>
                  </a:lnTo>
                  <a:lnTo>
                    <a:pt x="0" y="0"/>
                  </a:lnTo>
                  <a:close/>
                </a:path>
              </a:pathLst>
            </a:custGeom>
            <a:blipFill rotWithShape="1">
              <a:blip r:embed="rId5">
                <a:alphaModFix amt="17550"/>
              </a:blip>
              <a:stretch>
                <a:fillRect/>
              </a:stretch>
            </a:blipFill>
            <a:ln>
              <a:noFill/>
            </a:ln>
          </p:spPr>
          <p:txBody>
            <a:bodyPr/>
            <a:lstStyle/>
            <a:p>
              <a:endParaRPr lang="en-US"/>
            </a:p>
          </p:txBody>
        </p:sp>
        <p:sp>
          <p:nvSpPr>
            <p:cNvPr id="137" name="Google Shape;137;p3"/>
            <p:cNvSpPr/>
            <p:nvPr/>
          </p:nvSpPr>
          <p:spPr>
            <a:xfrm rot="2347825">
              <a:off x="2926045" y="9331060"/>
              <a:ext cx="701683" cy="809366"/>
            </a:xfrm>
            <a:custGeom>
              <a:avLst/>
              <a:gdLst/>
              <a:ahLst/>
              <a:cxnLst/>
              <a:rect l="l" t="t" r="r" b="b"/>
              <a:pathLst>
                <a:path w="701683" h="809366" extrusionOk="0">
                  <a:moveTo>
                    <a:pt x="0" y="0"/>
                  </a:moveTo>
                  <a:lnTo>
                    <a:pt x="701683" y="0"/>
                  </a:lnTo>
                  <a:lnTo>
                    <a:pt x="701683" y="809366"/>
                  </a:lnTo>
                  <a:lnTo>
                    <a:pt x="0" y="809366"/>
                  </a:lnTo>
                  <a:lnTo>
                    <a:pt x="0" y="0"/>
                  </a:lnTo>
                  <a:close/>
                </a:path>
              </a:pathLst>
            </a:custGeom>
            <a:blipFill rotWithShape="1">
              <a:blip r:embed="rId5">
                <a:alphaModFix amt="12349"/>
              </a:blip>
              <a:stretch>
                <a:fillRect/>
              </a:stretch>
            </a:blipFill>
            <a:ln>
              <a:noFill/>
            </a:ln>
          </p:spPr>
          <p:txBody>
            <a:bodyPr/>
            <a:lstStyle/>
            <a:p>
              <a:endParaRPr lang="en-US"/>
            </a:p>
          </p:txBody>
        </p:sp>
      </p:grpSp>
      <p:sp>
        <p:nvSpPr>
          <p:cNvPr id="139" name="Google Shape;139;p3"/>
          <p:cNvSpPr/>
          <p:nvPr/>
        </p:nvSpPr>
        <p:spPr>
          <a:xfrm>
            <a:off x="0" y="0"/>
            <a:ext cx="1148345" cy="10287000"/>
          </a:xfrm>
          <a:custGeom>
            <a:avLst/>
            <a:gdLst/>
            <a:ahLst/>
            <a:cxnLst/>
            <a:rect l="l" t="t" r="r" b="b"/>
            <a:pathLst>
              <a:path w="1148345" h="10287000" extrusionOk="0">
                <a:moveTo>
                  <a:pt x="0" y="0"/>
                </a:moveTo>
                <a:lnTo>
                  <a:pt x="1148345" y="0"/>
                </a:lnTo>
                <a:lnTo>
                  <a:pt x="1148345" y="10287000"/>
                </a:lnTo>
                <a:lnTo>
                  <a:pt x="0" y="10287000"/>
                </a:lnTo>
                <a:lnTo>
                  <a:pt x="0" y="0"/>
                </a:lnTo>
                <a:close/>
              </a:path>
            </a:pathLst>
          </a:custGeom>
          <a:blipFill rotWithShape="1">
            <a:blip r:embed="rId6">
              <a:alphaModFix/>
            </a:blip>
            <a:stretch>
              <a:fillRect l="-1627563" r="-302070"/>
            </a:stretch>
          </a:blipFill>
          <a:ln>
            <a:noFill/>
          </a:ln>
        </p:spPr>
        <p:txBody>
          <a:bodyPr/>
          <a:lstStyle/>
          <a:p>
            <a:endParaRPr lang="en-US"/>
          </a:p>
        </p:txBody>
      </p:sp>
      <p:sp>
        <p:nvSpPr>
          <p:cNvPr id="145" name="Google Shape;145;p3"/>
          <p:cNvSpPr txBox="1"/>
          <p:nvPr/>
        </p:nvSpPr>
        <p:spPr>
          <a:xfrm>
            <a:off x="1692292" y="2282301"/>
            <a:ext cx="12757525" cy="3016210"/>
          </a:xfrm>
          <a:prstGeom prst="rect">
            <a:avLst/>
          </a:prstGeom>
          <a:noFill/>
          <a:ln>
            <a:noFill/>
          </a:ln>
        </p:spPr>
        <p:txBody>
          <a:bodyPr spcFirstLastPara="1" wrap="square" lIns="0" tIns="0" rIns="0" bIns="0" anchor="t" anchorCtr="0">
            <a:spAutoFit/>
          </a:bodyPr>
          <a:lstStyle/>
          <a:p>
            <a:pPr algn="just">
              <a:buNone/>
            </a:pPr>
            <a:r>
              <a:rPr lang="en-US" sz="2800" i="0" dirty="0">
                <a:solidFill>
                  <a:schemeClr val="bg2">
                    <a:lumMod val="50000"/>
                  </a:schemeClr>
                </a:solidFill>
                <a:effectLst/>
                <a:latin typeface="Arial" panose="020B0604020202020204" pitchFamily="34" charset="0"/>
                <a:cs typeface="Arial" panose="020B0604020202020204" pitchFamily="34" charset="0"/>
              </a:rPr>
              <a:t>Pizza Hut needs to shift its focus from solely attracting new customers to retaining and re-engaging existing ones, while also optimizing revenue from different customer segments. Strategies such as building a loyalty program, personalizing customer experiences, and leveraging seasonal and regional shopping trends will help Pizza Hut improve customer return rates, enhance loyalty, and maximize revenue. Continuous measurement and adjustment will ensure these strategies deliver long-term effectiveness.</a:t>
            </a:r>
          </a:p>
        </p:txBody>
      </p:sp>
      <p:sp>
        <p:nvSpPr>
          <p:cNvPr id="4" name="TextBox 3">
            <a:extLst>
              <a:ext uri="{FF2B5EF4-FFF2-40B4-BE49-F238E27FC236}">
                <a16:creationId xmlns:a16="http://schemas.microsoft.com/office/drawing/2014/main" id="{BC637DE9-398E-D7C9-EB35-ACF7FBD9CDE7}"/>
              </a:ext>
            </a:extLst>
          </p:cNvPr>
          <p:cNvSpPr txBox="1"/>
          <p:nvPr/>
        </p:nvSpPr>
        <p:spPr>
          <a:xfrm>
            <a:off x="1592349" y="943754"/>
            <a:ext cx="9525000" cy="1015663"/>
          </a:xfrm>
          <a:prstGeom prst="rect">
            <a:avLst/>
          </a:prstGeom>
          <a:noFill/>
        </p:spPr>
        <p:txBody>
          <a:bodyPr wrap="square" rtlCol="0">
            <a:spAutoFit/>
          </a:bodyPr>
          <a:lstStyle/>
          <a:p>
            <a:r>
              <a:rPr lang="en-US" sz="6000" b="1" i="0" u="none" strike="noStrike" cap="none" dirty="0">
                <a:solidFill>
                  <a:schemeClr val="bg2">
                    <a:lumMod val="50000"/>
                  </a:schemeClr>
                </a:solidFill>
                <a:latin typeface="Candara" panose="020E0502030303020204" pitchFamily="34" charset="0"/>
                <a:sym typeface="Arial"/>
              </a:rPr>
              <a:t>SUMMARY</a:t>
            </a:r>
            <a:endParaRPr lang="en-US" sz="6000" b="1" dirty="0">
              <a:solidFill>
                <a:schemeClr val="bg2">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15601" r="-11874"/>
            </a:stretch>
          </a:blipFill>
          <a:ln>
            <a:noFill/>
          </a:ln>
        </p:spPr>
        <p:txBody>
          <a:bodyPr/>
          <a:lstStyle/>
          <a:p>
            <a:endParaRPr lang="en-US"/>
          </a:p>
        </p:txBody>
      </p:sp>
      <p:grpSp>
        <p:nvGrpSpPr>
          <p:cNvPr id="107" name="Google Shape;107;p2"/>
          <p:cNvGrpSpPr/>
          <p:nvPr/>
        </p:nvGrpSpPr>
        <p:grpSpPr>
          <a:xfrm>
            <a:off x="-1648568" y="-1533293"/>
            <a:ext cx="20617067" cy="13347306"/>
            <a:chOff x="0" y="0"/>
            <a:chExt cx="27489423" cy="17796409"/>
          </a:xfrm>
        </p:grpSpPr>
        <p:sp>
          <p:nvSpPr>
            <p:cNvPr id="108" name="Google Shape;108;p2"/>
            <p:cNvSpPr/>
            <p:nvPr/>
          </p:nvSpPr>
          <p:spPr>
            <a:xfrm rot="856615">
              <a:off x="19735523" y="11993570"/>
              <a:ext cx="4609241" cy="5316600"/>
            </a:xfrm>
            <a:custGeom>
              <a:avLst/>
              <a:gdLst/>
              <a:ahLst/>
              <a:cxnLst/>
              <a:rect l="l" t="t" r="r" b="b"/>
              <a:pathLst>
                <a:path w="4609241" h="5316600" extrusionOk="0">
                  <a:moveTo>
                    <a:pt x="0" y="0"/>
                  </a:moveTo>
                  <a:lnTo>
                    <a:pt x="4609241" y="0"/>
                  </a:lnTo>
                  <a:lnTo>
                    <a:pt x="4609241" y="5316600"/>
                  </a:lnTo>
                  <a:lnTo>
                    <a:pt x="0" y="5316600"/>
                  </a:lnTo>
                  <a:lnTo>
                    <a:pt x="0" y="0"/>
                  </a:lnTo>
                  <a:close/>
                </a:path>
              </a:pathLst>
            </a:custGeom>
            <a:blipFill rotWithShape="1">
              <a:blip r:embed="rId4">
                <a:alphaModFix amt="16249"/>
              </a:blip>
              <a:stretch>
                <a:fillRect/>
              </a:stretch>
            </a:blipFill>
            <a:ln>
              <a:noFill/>
            </a:ln>
          </p:spPr>
          <p:txBody>
            <a:bodyPr/>
            <a:lstStyle/>
            <a:p>
              <a:endParaRPr lang="en-US"/>
            </a:p>
          </p:txBody>
        </p:sp>
        <p:sp>
          <p:nvSpPr>
            <p:cNvPr id="109" name="Google Shape;109;p2"/>
            <p:cNvSpPr/>
            <p:nvPr/>
          </p:nvSpPr>
          <p:spPr>
            <a:xfrm rot="856615">
              <a:off x="24562869" y="10823243"/>
              <a:ext cx="2145027" cy="2474215"/>
            </a:xfrm>
            <a:custGeom>
              <a:avLst/>
              <a:gdLst/>
              <a:ahLst/>
              <a:cxnLst/>
              <a:rect l="l" t="t" r="r" b="b"/>
              <a:pathLst>
                <a:path w="2145027" h="2474215" extrusionOk="0">
                  <a:moveTo>
                    <a:pt x="0" y="0"/>
                  </a:moveTo>
                  <a:lnTo>
                    <a:pt x="2145027" y="0"/>
                  </a:lnTo>
                  <a:lnTo>
                    <a:pt x="2145027" y="2474215"/>
                  </a:lnTo>
                  <a:lnTo>
                    <a:pt x="0" y="2474215"/>
                  </a:lnTo>
                  <a:lnTo>
                    <a:pt x="0" y="0"/>
                  </a:lnTo>
                  <a:close/>
                </a:path>
              </a:pathLst>
            </a:custGeom>
            <a:blipFill rotWithShape="1">
              <a:blip r:embed="rId5">
                <a:alphaModFix amt="16249"/>
              </a:blip>
              <a:stretch>
                <a:fillRect/>
              </a:stretch>
            </a:blipFill>
            <a:ln>
              <a:noFill/>
            </a:ln>
          </p:spPr>
          <p:txBody>
            <a:bodyPr/>
            <a:lstStyle/>
            <a:p>
              <a:endParaRPr lang="en-US"/>
            </a:p>
          </p:txBody>
        </p:sp>
        <p:sp>
          <p:nvSpPr>
            <p:cNvPr id="110" name="Google Shape;110;p2"/>
            <p:cNvSpPr/>
            <p:nvPr/>
          </p:nvSpPr>
          <p:spPr>
            <a:xfrm rot="856615">
              <a:off x="655170" y="3843405"/>
              <a:ext cx="5167573" cy="5960616"/>
            </a:xfrm>
            <a:custGeom>
              <a:avLst/>
              <a:gdLst/>
              <a:ahLst/>
              <a:cxnLst/>
              <a:rect l="l" t="t" r="r" b="b"/>
              <a:pathLst>
                <a:path w="5167573" h="5960616" extrusionOk="0">
                  <a:moveTo>
                    <a:pt x="0" y="0"/>
                  </a:moveTo>
                  <a:lnTo>
                    <a:pt x="5167573" y="0"/>
                  </a:lnTo>
                  <a:lnTo>
                    <a:pt x="5167573" y="5960615"/>
                  </a:lnTo>
                  <a:lnTo>
                    <a:pt x="0" y="5960615"/>
                  </a:lnTo>
                  <a:lnTo>
                    <a:pt x="0" y="0"/>
                  </a:lnTo>
                  <a:close/>
                </a:path>
              </a:pathLst>
            </a:custGeom>
            <a:blipFill rotWithShape="1">
              <a:blip r:embed="rId6">
                <a:alphaModFix amt="16249"/>
              </a:blip>
              <a:stretch>
                <a:fillRect/>
              </a:stretch>
            </a:blipFill>
            <a:ln>
              <a:noFill/>
            </a:ln>
          </p:spPr>
          <p:txBody>
            <a:bodyPr/>
            <a:lstStyle/>
            <a:p>
              <a:endParaRPr lang="en-US"/>
            </a:p>
          </p:txBody>
        </p:sp>
        <p:sp>
          <p:nvSpPr>
            <p:cNvPr id="111" name="Google Shape;111;p2"/>
            <p:cNvSpPr/>
            <p:nvPr/>
          </p:nvSpPr>
          <p:spPr>
            <a:xfrm>
              <a:off x="1110408" y="12119848"/>
              <a:ext cx="4319907" cy="4982863"/>
            </a:xfrm>
            <a:custGeom>
              <a:avLst/>
              <a:gdLst/>
              <a:ahLst/>
              <a:cxnLst/>
              <a:rect l="l" t="t" r="r" b="b"/>
              <a:pathLst>
                <a:path w="4319907" h="4982863" extrusionOk="0">
                  <a:moveTo>
                    <a:pt x="0" y="0"/>
                  </a:moveTo>
                  <a:lnTo>
                    <a:pt x="4319907" y="0"/>
                  </a:lnTo>
                  <a:lnTo>
                    <a:pt x="4319907" y="4982863"/>
                  </a:lnTo>
                  <a:lnTo>
                    <a:pt x="0" y="4982863"/>
                  </a:lnTo>
                  <a:lnTo>
                    <a:pt x="0" y="0"/>
                  </a:lnTo>
                  <a:close/>
                </a:path>
              </a:pathLst>
            </a:custGeom>
            <a:blipFill rotWithShape="1">
              <a:blip r:embed="rId6">
                <a:alphaModFix amt="16249"/>
              </a:blip>
              <a:stretch>
                <a:fillRect/>
              </a:stretch>
            </a:blipFill>
            <a:ln>
              <a:noFill/>
            </a:ln>
          </p:spPr>
          <p:txBody>
            <a:bodyPr/>
            <a:lstStyle/>
            <a:p>
              <a:endParaRPr lang="en-US"/>
            </a:p>
          </p:txBody>
        </p:sp>
        <p:sp>
          <p:nvSpPr>
            <p:cNvPr id="112" name="Google Shape;112;p2"/>
            <p:cNvSpPr/>
            <p:nvPr/>
          </p:nvSpPr>
          <p:spPr>
            <a:xfrm rot="9801329">
              <a:off x="22546390" y="514291"/>
              <a:ext cx="4319907" cy="4982863"/>
            </a:xfrm>
            <a:custGeom>
              <a:avLst/>
              <a:gdLst/>
              <a:ahLst/>
              <a:cxnLst/>
              <a:rect l="l" t="t" r="r" b="b"/>
              <a:pathLst>
                <a:path w="4319907" h="4982863" extrusionOk="0">
                  <a:moveTo>
                    <a:pt x="0" y="0"/>
                  </a:moveTo>
                  <a:lnTo>
                    <a:pt x="4319908" y="0"/>
                  </a:lnTo>
                  <a:lnTo>
                    <a:pt x="4319908" y="4982864"/>
                  </a:lnTo>
                  <a:lnTo>
                    <a:pt x="0" y="4982864"/>
                  </a:lnTo>
                  <a:lnTo>
                    <a:pt x="0" y="0"/>
                  </a:lnTo>
                  <a:close/>
                </a:path>
              </a:pathLst>
            </a:custGeom>
            <a:blipFill rotWithShape="1">
              <a:blip r:embed="rId6">
                <a:alphaModFix amt="16249"/>
              </a:blip>
              <a:stretch>
                <a:fillRect/>
              </a:stretch>
            </a:blipFill>
            <a:ln>
              <a:noFill/>
            </a:ln>
          </p:spPr>
          <p:txBody>
            <a:bodyPr/>
            <a:lstStyle/>
            <a:p>
              <a:endParaRPr lang="en-US"/>
            </a:p>
          </p:txBody>
        </p:sp>
        <p:sp>
          <p:nvSpPr>
            <p:cNvPr id="113" name="Google Shape;113;p2"/>
            <p:cNvSpPr/>
            <p:nvPr/>
          </p:nvSpPr>
          <p:spPr>
            <a:xfrm rot="8381380">
              <a:off x="19541180" y="2377116"/>
              <a:ext cx="1533293" cy="1768600"/>
            </a:xfrm>
            <a:custGeom>
              <a:avLst/>
              <a:gdLst/>
              <a:ahLst/>
              <a:cxnLst/>
              <a:rect l="l" t="t" r="r" b="b"/>
              <a:pathLst>
                <a:path w="1533293" h="1768600" extrusionOk="0">
                  <a:moveTo>
                    <a:pt x="0" y="0"/>
                  </a:moveTo>
                  <a:lnTo>
                    <a:pt x="1533292" y="0"/>
                  </a:lnTo>
                  <a:lnTo>
                    <a:pt x="1533292" y="1768600"/>
                  </a:lnTo>
                  <a:lnTo>
                    <a:pt x="0" y="1768600"/>
                  </a:lnTo>
                  <a:lnTo>
                    <a:pt x="0" y="0"/>
                  </a:lnTo>
                  <a:close/>
                </a:path>
              </a:pathLst>
            </a:custGeom>
            <a:blipFill rotWithShape="1">
              <a:blip r:embed="rId6">
                <a:alphaModFix amt="16249"/>
              </a:blip>
              <a:stretch>
                <a:fillRect/>
              </a:stretch>
            </a:blipFill>
            <a:ln>
              <a:noFill/>
            </a:ln>
          </p:spPr>
          <p:txBody>
            <a:bodyPr/>
            <a:lstStyle/>
            <a:p>
              <a:endParaRPr lang="en-US"/>
            </a:p>
          </p:txBody>
        </p:sp>
        <p:sp>
          <p:nvSpPr>
            <p:cNvPr id="114" name="Google Shape;114;p2"/>
            <p:cNvSpPr/>
            <p:nvPr/>
          </p:nvSpPr>
          <p:spPr>
            <a:xfrm rot="856615">
              <a:off x="6067267" y="2531313"/>
              <a:ext cx="2404861" cy="2773924"/>
            </a:xfrm>
            <a:custGeom>
              <a:avLst/>
              <a:gdLst/>
              <a:ahLst/>
              <a:cxnLst/>
              <a:rect l="l" t="t" r="r" b="b"/>
              <a:pathLst>
                <a:path w="2404861" h="2773924" extrusionOk="0">
                  <a:moveTo>
                    <a:pt x="0" y="0"/>
                  </a:moveTo>
                  <a:lnTo>
                    <a:pt x="2404861" y="0"/>
                  </a:lnTo>
                  <a:lnTo>
                    <a:pt x="2404861" y="2773923"/>
                  </a:lnTo>
                  <a:lnTo>
                    <a:pt x="0" y="2773923"/>
                  </a:lnTo>
                  <a:lnTo>
                    <a:pt x="0" y="0"/>
                  </a:lnTo>
                  <a:close/>
                </a:path>
              </a:pathLst>
            </a:custGeom>
            <a:blipFill rotWithShape="1">
              <a:blip r:embed="rId6">
                <a:alphaModFix amt="16249"/>
              </a:blip>
              <a:stretch>
                <a:fillRect/>
              </a:stretch>
            </a:blipFill>
            <a:ln>
              <a:noFill/>
            </a:ln>
          </p:spPr>
          <p:txBody>
            <a:bodyPr/>
            <a:lstStyle/>
            <a:p>
              <a:endParaRPr lang="en-US"/>
            </a:p>
          </p:txBody>
        </p:sp>
        <p:sp>
          <p:nvSpPr>
            <p:cNvPr id="115" name="Google Shape;115;p2"/>
            <p:cNvSpPr/>
            <p:nvPr/>
          </p:nvSpPr>
          <p:spPr>
            <a:xfrm rot="-1699247">
              <a:off x="22792444" y="11376151"/>
              <a:ext cx="1207474" cy="1392780"/>
            </a:xfrm>
            <a:custGeom>
              <a:avLst/>
              <a:gdLst/>
              <a:ahLst/>
              <a:cxnLst/>
              <a:rect l="l" t="t" r="r" b="b"/>
              <a:pathLst>
                <a:path w="1207474" h="1392780" extrusionOk="0">
                  <a:moveTo>
                    <a:pt x="0" y="0"/>
                  </a:moveTo>
                  <a:lnTo>
                    <a:pt x="1207474" y="0"/>
                  </a:lnTo>
                  <a:lnTo>
                    <a:pt x="1207474" y="1392780"/>
                  </a:lnTo>
                  <a:lnTo>
                    <a:pt x="0" y="1392780"/>
                  </a:lnTo>
                  <a:lnTo>
                    <a:pt x="0" y="0"/>
                  </a:lnTo>
                  <a:close/>
                </a:path>
              </a:pathLst>
            </a:custGeom>
            <a:blipFill rotWithShape="1">
              <a:blip r:embed="rId6">
                <a:alphaModFix amt="17550"/>
              </a:blip>
              <a:stretch>
                <a:fillRect/>
              </a:stretch>
            </a:blipFill>
            <a:ln>
              <a:noFill/>
            </a:ln>
          </p:spPr>
          <p:txBody>
            <a:bodyPr/>
            <a:lstStyle/>
            <a:p>
              <a:endParaRPr lang="en-US"/>
            </a:p>
          </p:txBody>
        </p:sp>
        <p:sp>
          <p:nvSpPr>
            <p:cNvPr id="116" name="Google Shape;116;p2"/>
            <p:cNvSpPr/>
            <p:nvPr/>
          </p:nvSpPr>
          <p:spPr>
            <a:xfrm rot="-642376">
              <a:off x="16496869" y="12074977"/>
              <a:ext cx="550045" cy="634458"/>
            </a:xfrm>
            <a:custGeom>
              <a:avLst/>
              <a:gdLst/>
              <a:ahLst/>
              <a:cxnLst/>
              <a:rect l="l" t="t" r="r" b="b"/>
              <a:pathLst>
                <a:path w="550045" h="634458" extrusionOk="0">
                  <a:moveTo>
                    <a:pt x="0" y="0"/>
                  </a:moveTo>
                  <a:lnTo>
                    <a:pt x="550045" y="0"/>
                  </a:lnTo>
                  <a:lnTo>
                    <a:pt x="550045" y="634458"/>
                  </a:lnTo>
                  <a:lnTo>
                    <a:pt x="0" y="634458"/>
                  </a:lnTo>
                  <a:lnTo>
                    <a:pt x="0" y="0"/>
                  </a:lnTo>
                  <a:close/>
                </a:path>
              </a:pathLst>
            </a:custGeom>
            <a:blipFill rotWithShape="1">
              <a:blip r:embed="rId6">
                <a:alphaModFix amt="17550"/>
              </a:blip>
              <a:stretch>
                <a:fillRect/>
              </a:stretch>
            </a:blipFill>
            <a:ln>
              <a:noFill/>
            </a:ln>
          </p:spPr>
          <p:txBody>
            <a:bodyPr/>
            <a:lstStyle/>
            <a:p>
              <a:endParaRPr lang="en-US"/>
            </a:p>
          </p:txBody>
        </p:sp>
        <p:sp>
          <p:nvSpPr>
            <p:cNvPr id="117" name="Google Shape;117;p2"/>
            <p:cNvSpPr/>
            <p:nvPr/>
          </p:nvSpPr>
          <p:spPr>
            <a:xfrm rot="2347825">
              <a:off x="2926045" y="9331060"/>
              <a:ext cx="701683" cy="809366"/>
            </a:xfrm>
            <a:custGeom>
              <a:avLst/>
              <a:gdLst/>
              <a:ahLst/>
              <a:cxnLst/>
              <a:rect l="l" t="t" r="r" b="b"/>
              <a:pathLst>
                <a:path w="701683" h="809366" extrusionOk="0">
                  <a:moveTo>
                    <a:pt x="0" y="0"/>
                  </a:moveTo>
                  <a:lnTo>
                    <a:pt x="701683" y="0"/>
                  </a:lnTo>
                  <a:lnTo>
                    <a:pt x="701683" y="809366"/>
                  </a:lnTo>
                  <a:lnTo>
                    <a:pt x="0" y="809366"/>
                  </a:lnTo>
                  <a:lnTo>
                    <a:pt x="0" y="0"/>
                  </a:lnTo>
                  <a:close/>
                </a:path>
              </a:pathLst>
            </a:custGeom>
            <a:blipFill rotWithShape="1">
              <a:blip r:embed="rId6">
                <a:alphaModFix amt="12349"/>
              </a:blip>
              <a:stretch>
                <a:fillRect/>
              </a:stretch>
            </a:blipFill>
            <a:ln>
              <a:noFill/>
            </a:ln>
          </p:spPr>
          <p:txBody>
            <a:bodyPr/>
            <a:lstStyle/>
            <a:p>
              <a:endParaRPr lang="en-US"/>
            </a:p>
          </p:txBody>
        </p:sp>
      </p:grpSp>
      <p:sp>
        <p:nvSpPr>
          <p:cNvPr id="118" name="Google Shape;118;p2"/>
          <p:cNvSpPr txBox="1"/>
          <p:nvPr/>
        </p:nvSpPr>
        <p:spPr>
          <a:xfrm>
            <a:off x="1151149" y="799485"/>
            <a:ext cx="15858614" cy="951030"/>
          </a:xfrm>
          <a:prstGeom prst="rect">
            <a:avLst/>
          </a:prstGeom>
          <a:noFill/>
          <a:ln>
            <a:noFill/>
          </a:ln>
        </p:spPr>
        <p:txBody>
          <a:bodyPr spcFirstLastPara="1" wrap="square" lIns="0" tIns="0" rIns="0" bIns="0" anchor="t" anchorCtr="0">
            <a:spAutoFit/>
          </a:bodyPr>
          <a:lstStyle/>
          <a:p>
            <a:pPr marL="0" marR="0" lvl="0" indent="0" algn="l" rtl="0">
              <a:lnSpc>
                <a:spcPct val="103000"/>
              </a:lnSpc>
              <a:spcBef>
                <a:spcPts val="0"/>
              </a:spcBef>
              <a:spcAft>
                <a:spcPts val="0"/>
              </a:spcAft>
              <a:buNone/>
            </a:pPr>
            <a:r>
              <a:rPr lang="en-US" sz="6000" b="1" i="0" u="none" strike="noStrike" cap="none" dirty="0">
                <a:solidFill>
                  <a:schemeClr val="bg2">
                    <a:lumMod val="20000"/>
                    <a:lumOff val="80000"/>
                  </a:schemeClr>
                </a:solidFill>
                <a:latin typeface="Candara" panose="020E0502030303020204" pitchFamily="34" charset="0"/>
                <a:sym typeface="Arial"/>
              </a:rPr>
              <a:t>EXECUTIVE SUMMARY</a:t>
            </a:r>
            <a:endParaRPr sz="6000" b="1" dirty="0">
              <a:solidFill>
                <a:schemeClr val="bg2">
                  <a:lumMod val="20000"/>
                  <a:lumOff val="80000"/>
                </a:schemeClr>
              </a:solidFill>
              <a:latin typeface="Candara" panose="020E0502030303020204" pitchFamily="34" charset="0"/>
            </a:endParaRPr>
          </a:p>
        </p:txBody>
      </p:sp>
      <p:sp>
        <p:nvSpPr>
          <p:cNvPr id="2" name="TextBox 1">
            <a:extLst>
              <a:ext uri="{FF2B5EF4-FFF2-40B4-BE49-F238E27FC236}">
                <a16:creationId xmlns:a16="http://schemas.microsoft.com/office/drawing/2014/main" id="{45BCA5E9-7701-C6F6-F92E-B095AA271677}"/>
              </a:ext>
            </a:extLst>
          </p:cNvPr>
          <p:cNvSpPr txBox="1"/>
          <p:nvPr/>
        </p:nvSpPr>
        <p:spPr>
          <a:xfrm>
            <a:off x="984046" y="2163721"/>
            <a:ext cx="15897143" cy="7417415"/>
          </a:xfrm>
          <a:prstGeom prst="rect">
            <a:avLst/>
          </a:prstGeom>
          <a:noFill/>
        </p:spPr>
        <p:txBody>
          <a:bodyPr wrap="square" rtlCol="0">
            <a:spAutoFit/>
          </a:bodyPr>
          <a:lstStyle/>
          <a:p>
            <a:pPr>
              <a:buNone/>
            </a:pPr>
            <a:r>
              <a:rPr lang="en-US" sz="2800" b="1" dirty="0">
                <a:solidFill>
                  <a:schemeClr val="tx2"/>
                </a:solidFill>
                <a:effectLst/>
              </a:rPr>
              <a:t>Overview</a:t>
            </a:r>
            <a:r>
              <a:rPr lang="en-US" sz="2800" dirty="0">
                <a:solidFill>
                  <a:schemeClr val="tx2"/>
                </a:solidFill>
                <a:effectLst/>
              </a:rPr>
              <a:t>: This report analyzes Pizza Hut's customer behavior and operational challenges, offering strategies to improve retention, optimize revenue, and enhance marketing efficiency.</a:t>
            </a:r>
          </a:p>
          <a:p>
            <a:pPr>
              <a:buNone/>
            </a:pPr>
            <a:r>
              <a:rPr lang="en-US" sz="2800" b="1" dirty="0">
                <a:solidFill>
                  <a:schemeClr val="tx2"/>
                </a:solidFill>
                <a:effectLst/>
              </a:rPr>
              <a:t>Key Findings</a:t>
            </a:r>
            <a:r>
              <a:rPr lang="en-US" sz="2800" dirty="0">
                <a:solidFill>
                  <a:schemeClr val="tx2"/>
                </a:solidFill>
                <a:effectLst/>
              </a:rPr>
              <a:t>:</a:t>
            </a:r>
          </a:p>
          <a:p>
            <a:pPr marL="457200" indent="-457200">
              <a:buClr>
                <a:schemeClr val="bg1">
                  <a:lumMod val="95000"/>
                </a:schemeClr>
              </a:buClr>
              <a:buFont typeface="Arial" panose="020B0604020202020204" pitchFamily="34" charset="0"/>
              <a:buChar char="•"/>
            </a:pPr>
            <a:r>
              <a:rPr lang="en-US" sz="2800" b="1" dirty="0">
                <a:solidFill>
                  <a:schemeClr val="tx2"/>
                </a:solidFill>
              </a:rPr>
              <a:t>Retention Challenge</a:t>
            </a:r>
            <a:r>
              <a:rPr lang="en-US" sz="2800" dirty="0">
                <a:solidFill>
                  <a:schemeClr val="tx2"/>
                </a:solidFill>
              </a:rPr>
              <a:t>: Only 8.3% of customers return after their first purchase; 80% of revenue comes from new customers. The loyal "Cannot Lose Them" segment is small (6%), while inactive "Hibernating" and "Lost" customers make up 24.6% of transactions.</a:t>
            </a:r>
          </a:p>
          <a:p>
            <a:pPr marL="457200" indent="-457200">
              <a:buClr>
                <a:schemeClr val="bg1">
                  <a:lumMod val="95000"/>
                </a:schemeClr>
              </a:buClr>
              <a:buFont typeface="Arial" panose="020B0604020202020204" pitchFamily="34" charset="0"/>
              <a:buChar char="•"/>
            </a:pPr>
            <a:r>
              <a:rPr lang="en-US" sz="2800" b="1" dirty="0">
                <a:solidFill>
                  <a:schemeClr val="tx2"/>
                </a:solidFill>
              </a:rPr>
              <a:t>Customer Insights</a:t>
            </a:r>
            <a:r>
              <a:rPr lang="en-US" sz="2800" dirty="0">
                <a:solidFill>
                  <a:schemeClr val="tx2"/>
                </a:solidFill>
              </a:rPr>
              <a:t>: Customers are concentrated in Ho Chi Minh City (174k) and Hanoi (167k), with higher revenue in these areas. Men purchase more frequently, but women spend more per transaction. Delivery dominates in Ho Chi Minh City (65bn VND), while Hanoi balances delivery and take-away (43bn VND).</a:t>
            </a:r>
          </a:p>
          <a:p>
            <a:pPr marL="457200" indent="-457200">
              <a:buClr>
                <a:schemeClr val="bg1">
                  <a:lumMod val="95000"/>
                </a:schemeClr>
              </a:buClr>
              <a:buFont typeface="Arial" panose="020B0604020202020204" pitchFamily="34" charset="0"/>
              <a:buChar char="•"/>
            </a:pPr>
            <a:r>
              <a:rPr lang="en-US" sz="2800" b="1" dirty="0">
                <a:solidFill>
                  <a:schemeClr val="tx2"/>
                </a:solidFill>
              </a:rPr>
              <a:t>Sales Trends</a:t>
            </a:r>
            <a:r>
              <a:rPr lang="en-US" sz="2800" dirty="0">
                <a:solidFill>
                  <a:schemeClr val="tx2"/>
                </a:solidFill>
              </a:rPr>
              <a:t>: Revenue peaks in October-December (holidays) and on the 25th-30th (salary cycles), but dips in January-February post-Lunar New Year.</a:t>
            </a:r>
          </a:p>
          <a:p>
            <a:pPr marL="457200" indent="-457200">
              <a:buClr>
                <a:schemeClr val="bg1">
                  <a:lumMod val="95000"/>
                </a:schemeClr>
              </a:buClr>
              <a:buFont typeface="Arial" panose="020B0604020202020204" pitchFamily="34" charset="0"/>
              <a:buChar char="•"/>
            </a:pPr>
            <a:r>
              <a:rPr lang="en-US" sz="2800" b="1" dirty="0">
                <a:solidFill>
                  <a:schemeClr val="tx2"/>
                </a:solidFill>
              </a:rPr>
              <a:t>Voucher Usage</a:t>
            </a:r>
            <a:r>
              <a:rPr lang="en-US" sz="2800" dirty="0">
                <a:solidFill>
                  <a:schemeClr val="tx2"/>
                </a:solidFill>
              </a:rPr>
              <a:t>: 90.84% of customers don’t use vouchers; the 9.16% who do contribute 35.847 trillion VND, showing promotional potential.</a:t>
            </a:r>
          </a:p>
          <a:p>
            <a:pPr marL="457200" indent="-457200">
              <a:buClr>
                <a:schemeClr val="bg1">
                  <a:lumMod val="95000"/>
                </a:schemeClr>
              </a:buClr>
              <a:buFont typeface="Arial" panose="020B0604020202020204" pitchFamily="34" charset="0"/>
              <a:buChar char="•"/>
            </a:pPr>
            <a:r>
              <a:rPr lang="en-US" sz="2800" b="1" dirty="0">
                <a:solidFill>
                  <a:schemeClr val="tx2"/>
                </a:solidFill>
              </a:rPr>
              <a:t>Machine Learning</a:t>
            </a:r>
            <a:r>
              <a:rPr lang="en-US" sz="2800" dirty="0">
                <a:solidFill>
                  <a:schemeClr val="tx2"/>
                </a:solidFill>
              </a:rPr>
              <a:t>: </a:t>
            </a:r>
            <a:r>
              <a:rPr lang="en-US" sz="2800" dirty="0" err="1">
                <a:solidFill>
                  <a:schemeClr val="tx2"/>
                </a:solidFill>
              </a:rPr>
              <a:t>LightGBM</a:t>
            </a:r>
            <a:r>
              <a:rPr lang="en-US" sz="2800" dirty="0">
                <a:solidFill>
                  <a:schemeClr val="tx2"/>
                </a:solidFill>
              </a:rPr>
              <a:t> predicts voucher usage with 89.4% Recall "Yes" but 33.38% Precision "Yes," meaning 66% of vouchers may be wasted.</a:t>
            </a:r>
          </a:p>
          <a:p>
            <a:endParaRPr lang="en-US" sz="2800" dirty="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D7A6A4A0-A0F1-0D41-9C14-C2FC5E0916B5}"/>
            </a:ext>
          </a:extLst>
        </p:cNvPr>
        <p:cNvGrpSpPr/>
        <p:nvPr/>
      </p:nvGrpSpPr>
      <p:grpSpPr>
        <a:xfrm>
          <a:off x="0" y="0"/>
          <a:ext cx="0" cy="0"/>
          <a:chOff x="0" y="0"/>
          <a:chExt cx="0" cy="0"/>
        </a:xfrm>
      </p:grpSpPr>
      <p:sp>
        <p:nvSpPr>
          <p:cNvPr id="106" name="Google Shape;106;p2">
            <a:extLst>
              <a:ext uri="{FF2B5EF4-FFF2-40B4-BE49-F238E27FC236}">
                <a16:creationId xmlns:a16="http://schemas.microsoft.com/office/drawing/2014/main" id="{D6EA0474-223C-2E95-FE55-A766EAD187E3}"/>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15601" r="-11874"/>
            </a:stretch>
          </a:blipFill>
          <a:ln>
            <a:noFill/>
          </a:ln>
        </p:spPr>
        <p:txBody>
          <a:bodyPr/>
          <a:lstStyle/>
          <a:p>
            <a:endParaRPr lang="en-US" dirty="0"/>
          </a:p>
        </p:txBody>
      </p:sp>
      <p:grpSp>
        <p:nvGrpSpPr>
          <p:cNvPr id="107" name="Google Shape;107;p2">
            <a:extLst>
              <a:ext uri="{FF2B5EF4-FFF2-40B4-BE49-F238E27FC236}">
                <a16:creationId xmlns:a16="http://schemas.microsoft.com/office/drawing/2014/main" id="{8163813C-DE2F-E827-F259-D89733109172}"/>
              </a:ext>
            </a:extLst>
          </p:cNvPr>
          <p:cNvGrpSpPr/>
          <p:nvPr/>
        </p:nvGrpSpPr>
        <p:grpSpPr>
          <a:xfrm>
            <a:off x="-1619071" y="-1530153"/>
            <a:ext cx="20617067" cy="13347306"/>
            <a:chOff x="0" y="0"/>
            <a:chExt cx="27489423" cy="17796409"/>
          </a:xfrm>
        </p:grpSpPr>
        <p:sp>
          <p:nvSpPr>
            <p:cNvPr id="108" name="Google Shape;108;p2">
              <a:extLst>
                <a:ext uri="{FF2B5EF4-FFF2-40B4-BE49-F238E27FC236}">
                  <a16:creationId xmlns:a16="http://schemas.microsoft.com/office/drawing/2014/main" id="{19F2FBB9-787F-01F7-2F03-5E293133B7A0}"/>
                </a:ext>
              </a:extLst>
            </p:cNvPr>
            <p:cNvSpPr/>
            <p:nvPr/>
          </p:nvSpPr>
          <p:spPr>
            <a:xfrm rot="856615">
              <a:off x="19735523" y="11993570"/>
              <a:ext cx="4609241" cy="5316600"/>
            </a:xfrm>
            <a:custGeom>
              <a:avLst/>
              <a:gdLst/>
              <a:ahLst/>
              <a:cxnLst/>
              <a:rect l="l" t="t" r="r" b="b"/>
              <a:pathLst>
                <a:path w="4609241" h="5316600" extrusionOk="0">
                  <a:moveTo>
                    <a:pt x="0" y="0"/>
                  </a:moveTo>
                  <a:lnTo>
                    <a:pt x="4609241" y="0"/>
                  </a:lnTo>
                  <a:lnTo>
                    <a:pt x="4609241" y="5316600"/>
                  </a:lnTo>
                  <a:lnTo>
                    <a:pt x="0" y="5316600"/>
                  </a:lnTo>
                  <a:lnTo>
                    <a:pt x="0" y="0"/>
                  </a:lnTo>
                  <a:close/>
                </a:path>
              </a:pathLst>
            </a:custGeom>
            <a:blipFill rotWithShape="1">
              <a:blip r:embed="rId4">
                <a:alphaModFix amt="16249"/>
              </a:blip>
              <a:stretch>
                <a:fillRect/>
              </a:stretch>
            </a:blipFill>
            <a:ln>
              <a:noFill/>
            </a:ln>
          </p:spPr>
          <p:txBody>
            <a:bodyPr/>
            <a:lstStyle/>
            <a:p>
              <a:endParaRPr lang="en-US"/>
            </a:p>
          </p:txBody>
        </p:sp>
        <p:sp>
          <p:nvSpPr>
            <p:cNvPr id="109" name="Google Shape;109;p2">
              <a:extLst>
                <a:ext uri="{FF2B5EF4-FFF2-40B4-BE49-F238E27FC236}">
                  <a16:creationId xmlns:a16="http://schemas.microsoft.com/office/drawing/2014/main" id="{42AD05F2-5EC1-0299-8A9F-5293D8E673CF}"/>
                </a:ext>
              </a:extLst>
            </p:cNvPr>
            <p:cNvSpPr/>
            <p:nvPr/>
          </p:nvSpPr>
          <p:spPr>
            <a:xfrm rot="856615">
              <a:off x="24562869" y="10823243"/>
              <a:ext cx="2145027" cy="2474215"/>
            </a:xfrm>
            <a:custGeom>
              <a:avLst/>
              <a:gdLst/>
              <a:ahLst/>
              <a:cxnLst/>
              <a:rect l="l" t="t" r="r" b="b"/>
              <a:pathLst>
                <a:path w="2145027" h="2474215" extrusionOk="0">
                  <a:moveTo>
                    <a:pt x="0" y="0"/>
                  </a:moveTo>
                  <a:lnTo>
                    <a:pt x="2145027" y="0"/>
                  </a:lnTo>
                  <a:lnTo>
                    <a:pt x="2145027" y="2474215"/>
                  </a:lnTo>
                  <a:lnTo>
                    <a:pt x="0" y="2474215"/>
                  </a:lnTo>
                  <a:lnTo>
                    <a:pt x="0" y="0"/>
                  </a:lnTo>
                  <a:close/>
                </a:path>
              </a:pathLst>
            </a:custGeom>
            <a:blipFill rotWithShape="1">
              <a:blip r:embed="rId5">
                <a:alphaModFix amt="16249"/>
              </a:blip>
              <a:stretch>
                <a:fillRect/>
              </a:stretch>
            </a:blipFill>
            <a:ln>
              <a:noFill/>
            </a:ln>
          </p:spPr>
          <p:txBody>
            <a:bodyPr/>
            <a:lstStyle/>
            <a:p>
              <a:endParaRPr lang="en-US"/>
            </a:p>
          </p:txBody>
        </p:sp>
        <p:sp>
          <p:nvSpPr>
            <p:cNvPr id="110" name="Google Shape;110;p2">
              <a:extLst>
                <a:ext uri="{FF2B5EF4-FFF2-40B4-BE49-F238E27FC236}">
                  <a16:creationId xmlns:a16="http://schemas.microsoft.com/office/drawing/2014/main" id="{A59A79E6-1D66-7E89-B77B-15AF7A864304}"/>
                </a:ext>
              </a:extLst>
            </p:cNvPr>
            <p:cNvSpPr/>
            <p:nvPr/>
          </p:nvSpPr>
          <p:spPr>
            <a:xfrm rot="856615">
              <a:off x="655170" y="3843405"/>
              <a:ext cx="5167573" cy="5960616"/>
            </a:xfrm>
            <a:custGeom>
              <a:avLst/>
              <a:gdLst/>
              <a:ahLst/>
              <a:cxnLst/>
              <a:rect l="l" t="t" r="r" b="b"/>
              <a:pathLst>
                <a:path w="5167573" h="5960616" extrusionOk="0">
                  <a:moveTo>
                    <a:pt x="0" y="0"/>
                  </a:moveTo>
                  <a:lnTo>
                    <a:pt x="5167573" y="0"/>
                  </a:lnTo>
                  <a:lnTo>
                    <a:pt x="5167573" y="5960615"/>
                  </a:lnTo>
                  <a:lnTo>
                    <a:pt x="0" y="5960615"/>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1" name="Google Shape;111;p2">
              <a:extLst>
                <a:ext uri="{FF2B5EF4-FFF2-40B4-BE49-F238E27FC236}">
                  <a16:creationId xmlns:a16="http://schemas.microsoft.com/office/drawing/2014/main" id="{4A8A75B4-9794-4AB6-7252-A91832646F8F}"/>
                </a:ext>
              </a:extLst>
            </p:cNvPr>
            <p:cNvSpPr/>
            <p:nvPr/>
          </p:nvSpPr>
          <p:spPr>
            <a:xfrm>
              <a:off x="1110408" y="12119848"/>
              <a:ext cx="4319907" cy="4982863"/>
            </a:xfrm>
            <a:custGeom>
              <a:avLst/>
              <a:gdLst/>
              <a:ahLst/>
              <a:cxnLst/>
              <a:rect l="l" t="t" r="r" b="b"/>
              <a:pathLst>
                <a:path w="4319907" h="4982863" extrusionOk="0">
                  <a:moveTo>
                    <a:pt x="0" y="0"/>
                  </a:moveTo>
                  <a:lnTo>
                    <a:pt x="4319907" y="0"/>
                  </a:lnTo>
                  <a:lnTo>
                    <a:pt x="4319907" y="4982863"/>
                  </a:lnTo>
                  <a:lnTo>
                    <a:pt x="0" y="4982863"/>
                  </a:lnTo>
                  <a:lnTo>
                    <a:pt x="0" y="0"/>
                  </a:lnTo>
                  <a:close/>
                </a:path>
              </a:pathLst>
            </a:custGeom>
            <a:blipFill rotWithShape="1">
              <a:blip r:embed="rId6">
                <a:alphaModFix amt="16249"/>
              </a:blip>
              <a:stretch>
                <a:fillRect/>
              </a:stretch>
            </a:blipFill>
            <a:ln>
              <a:noFill/>
            </a:ln>
          </p:spPr>
          <p:txBody>
            <a:bodyPr/>
            <a:lstStyle/>
            <a:p>
              <a:endParaRPr lang="en-US"/>
            </a:p>
          </p:txBody>
        </p:sp>
        <p:sp>
          <p:nvSpPr>
            <p:cNvPr id="112" name="Google Shape;112;p2">
              <a:extLst>
                <a:ext uri="{FF2B5EF4-FFF2-40B4-BE49-F238E27FC236}">
                  <a16:creationId xmlns:a16="http://schemas.microsoft.com/office/drawing/2014/main" id="{E4130719-6686-0BFE-25A9-E6102E70C358}"/>
                </a:ext>
              </a:extLst>
            </p:cNvPr>
            <p:cNvSpPr/>
            <p:nvPr/>
          </p:nvSpPr>
          <p:spPr>
            <a:xfrm rot="9801329">
              <a:off x="22546390" y="514291"/>
              <a:ext cx="4319907" cy="4982863"/>
            </a:xfrm>
            <a:custGeom>
              <a:avLst/>
              <a:gdLst/>
              <a:ahLst/>
              <a:cxnLst/>
              <a:rect l="l" t="t" r="r" b="b"/>
              <a:pathLst>
                <a:path w="4319907" h="4982863" extrusionOk="0">
                  <a:moveTo>
                    <a:pt x="0" y="0"/>
                  </a:moveTo>
                  <a:lnTo>
                    <a:pt x="4319908" y="0"/>
                  </a:lnTo>
                  <a:lnTo>
                    <a:pt x="4319908" y="4982864"/>
                  </a:lnTo>
                  <a:lnTo>
                    <a:pt x="0" y="4982864"/>
                  </a:lnTo>
                  <a:lnTo>
                    <a:pt x="0" y="0"/>
                  </a:lnTo>
                  <a:close/>
                </a:path>
              </a:pathLst>
            </a:custGeom>
            <a:blipFill rotWithShape="1">
              <a:blip r:embed="rId6">
                <a:alphaModFix amt="16249"/>
              </a:blip>
              <a:stretch>
                <a:fillRect/>
              </a:stretch>
            </a:blipFill>
            <a:ln>
              <a:noFill/>
            </a:ln>
          </p:spPr>
          <p:txBody>
            <a:bodyPr/>
            <a:lstStyle/>
            <a:p>
              <a:endParaRPr lang="en-US"/>
            </a:p>
          </p:txBody>
        </p:sp>
        <p:sp>
          <p:nvSpPr>
            <p:cNvPr id="113" name="Google Shape;113;p2">
              <a:extLst>
                <a:ext uri="{FF2B5EF4-FFF2-40B4-BE49-F238E27FC236}">
                  <a16:creationId xmlns:a16="http://schemas.microsoft.com/office/drawing/2014/main" id="{FE0019B7-7DBB-1A51-D98C-869255B5E40B}"/>
                </a:ext>
              </a:extLst>
            </p:cNvPr>
            <p:cNvSpPr/>
            <p:nvPr/>
          </p:nvSpPr>
          <p:spPr>
            <a:xfrm rot="8381380">
              <a:off x="19541180" y="2377116"/>
              <a:ext cx="1533293" cy="1768600"/>
            </a:xfrm>
            <a:custGeom>
              <a:avLst/>
              <a:gdLst/>
              <a:ahLst/>
              <a:cxnLst/>
              <a:rect l="l" t="t" r="r" b="b"/>
              <a:pathLst>
                <a:path w="1533293" h="1768600" extrusionOk="0">
                  <a:moveTo>
                    <a:pt x="0" y="0"/>
                  </a:moveTo>
                  <a:lnTo>
                    <a:pt x="1533292" y="0"/>
                  </a:lnTo>
                  <a:lnTo>
                    <a:pt x="1533292" y="1768600"/>
                  </a:lnTo>
                  <a:lnTo>
                    <a:pt x="0" y="1768600"/>
                  </a:lnTo>
                  <a:lnTo>
                    <a:pt x="0" y="0"/>
                  </a:lnTo>
                  <a:close/>
                </a:path>
              </a:pathLst>
            </a:custGeom>
            <a:blipFill rotWithShape="1">
              <a:blip r:embed="rId6">
                <a:alphaModFix amt="16249"/>
              </a:blip>
              <a:stretch>
                <a:fillRect/>
              </a:stretch>
            </a:blipFill>
            <a:ln>
              <a:noFill/>
            </a:ln>
          </p:spPr>
          <p:txBody>
            <a:bodyPr/>
            <a:lstStyle/>
            <a:p>
              <a:endParaRPr lang="en-US"/>
            </a:p>
          </p:txBody>
        </p:sp>
        <p:sp>
          <p:nvSpPr>
            <p:cNvPr id="114" name="Google Shape;114;p2">
              <a:extLst>
                <a:ext uri="{FF2B5EF4-FFF2-40B4-BE49-F238E27FC236}">
                  <a16:creationId xmlns:a16="http://schemas.microsoft.com/office/drawing/2014/main" id="{BBA25717-FBE3-47E5-1091-CFAE024E4E39}"/>
                </a:ext>
              </a:extLst>
            </p:cNvPr>
            <p:cNvSpPr/>
            <p:nvPr/>
          </p:nvSpPr>
          <p:spPr>
            <a:xfrm rot="856615">
              <a:off x="6067267" y="2531313"/>
              <a:ext cx="2404861" cy="2773924"/>
            </a:xfrm>
            <a:custGeom>
              <a:avLst/>
              <a:gdLst/>
              <a:ahLst/>
              <a:cxnLst/>
              <a:rect l="l" t="t" r="r" b="b"/>
              <a:pathLst>
                <a:path w="2404861" h="2773924" extrusionOk="0">
                  <a:moveTo>
                    <a:pt x="0" y="0"/>
                  </a:moveTo>
                  <a:lnTo>
                    <a:pt x="2404861" y="0"/>
                  </a:lnTo>
                  <a:lnTo>
                    <a:pt x="2404861" y="2773923"/>
                  </a:lnTo>
                  <a:lnTo>
                    <a:pt x="0" y="2773923"/>
                  </a:lnTo>
                  <a:lnTo>
                    <a:pt x="0" y="0"/>
                  </a:lnTo>
                  <a:close/>
                </a:path>
              </a:pathLst>
            </a:custGeom>
            <a:blipFill rotWithShape="1">
              <a:blip r:embed="rId6">
                <a:alphaModFix amt="16249"/>
              </a:blip>
              <a:stretch>
                <a:fillRect/>
              </a:stretch>
            </a:blipFill>
            <a:ln>
              <a:noFill/>
            </a:ln>
          </p:spPr>
          <p:txBody>
            <a:bodyPr/>
            <a:lstStyle/>
            <a:p>
              <a:endParaRPr lang="en-US"/>
            </a:p>
          </p:txBody>
        </p:sp>
        <p:sp>
          <p:nvSpPr>
            <p:cNvPr id="115" name="Google Shape;115;p2">
              <a:extLst>
                <a:ext uri="{FF2B5EF4-FFF2-40B4-BE49-F238E27FC236}">
                  <a16:creationId xmlns:a16="http://schemas.microsoft.com/office/drawing/2014/main" id="{6BED9043-5F88-1C5D-A0E1-9BF22091BDFF}"/>
                </a:ext>
              </a:extLst>
            </p:cNvPr>
            <p:cNvSpPr/>
            <p:nvPr/>
          </p:nvSpPr>
          <p:spPr>
            <a:xfrm rot="-1699247">
              <a:off x="22792444" y="11376151"/>
              <a:ext cx="1207474" cy="1392780"/>
            </a:xfrm>
            <a:custGeom>
              <a:avLst/>
              <a:gdLst/>
              <a:ahLst/>
              <a:cxnLst/>
              <a:rect l="l" t="t" r="r" b="b"/>
              <a:pathLst>
                <a:path w="1207474" h="1392780" extrusionOk="0">
                  <a:moveTo>
                    <a:pt x="0" y="0"/>
                  </a:moveTo>
                  <a:lnTo>
                    <a:pt x="1207474" y="0"/>
                  </a:lnTo>
                  <a:lnTo>
                    <a:pt x="1207474" y="1392780"/>
                  </a:lnTo>
                  <a:lnTo>
                    <a:pt x="0" y="1392780"/>
                  </a:lnTo>
                  <a:lnTo>
                    <a:pt x="0" y="0"/>
                  </a:lnTo>
                  <a:close/>
                </a:path>
              </a:pathLst>
            </a:custGeom>
            <a:blipFill rotWithShape="1">
              <a:blip r:embed="rId6">
                <a:alphaModFix amt="17550"/>
              </a:blip>
              <a:stretch>
                <a:fillRect/>
              </a:stretch>
            </a:blipFill>
            <a:ln>
              <a:noFill/>
            </a:ln>
          </p:spPr>
          <p:txBody>
            <a:bodyPr/>
            <a:lstStyle/>
            <a:p>
              <a:endParaRPr lang="en-US"/>
            </a:p>
          </p:txBody>
        </p:sp>
        <p:sp>
          <p:nvSpPr>
            <p:cNvPr id="116" name="Google Shape;116;p2">
              <a:extLst>
                <a:ext uri="{FF2B5EF4-FFF2-40B4-BE49-F238E27FC236}">
                  <a16:creationId xmlns:a16="http://schemas.microsoft.com/office/drawing/2014/main" id="{06F70743-B973-3341-1F67-3253CC1E6E38}"/>
                </a:ext>
              </a:extLst>
            </p:cNvPr>
            <p:cNvSpPr/>
            <p:nvPr/>
          </p:nvSpPr>
          <p:spPr>
            <a:xfrm rot="-642376">
              <a:off x="16496869" y="12074977"/>
              <a:ext cx="550045" cy="634458"/>
            </a:xfrm>
            <a:custGeom>
              <a:avLst/>
              <a:gdLst/>
              <a:ahLst/>
              <a:cxnLst/>
              <a:rect l="l" t="t" r="r" b="b"/>
              <a:pathLst>
                <a:path w="550045" h="634458" extrusionOk="0">
                  <a:moveTo>
                    <a:pt x="0" y="0"/>
                  </a:moveTo>
                  <a:lnTo>
                    <a:pt x="550045" y="0"/>
                  </a:lnTo>
                  <a:lnTo>
                    <a:pt x="550045" y="634458"/>
                  </a:lnTo>
                  <a:lnTo>
                    <a:pt x="0" y="634458"/>
                  </a:lnTo>
                  <a:lnTo>
                    <a:pt x="0" y="0"/>
                  </a:lnTo>
                  <a:close/>
                </a:path>
              </a:pathLst>
            </a:custGeom>
            <a:blipFill rotWithShape="1">
              <a:blip r:embed="rId6">
                <a:alphaModFix amt="17550"/>
              </a:blip>
              <a:stretch>
                <a:fillRect/>
              </a:stretch>
            </a:blipFill>
            <a:ln>
              <a:noFill/>
            </a:ln>
          </p:spPr>
          <p:txBody>
            <a:bodyPr/>
            <a:lstStyle/>
            <a:p>
              <a:endParaRPr lang="en-US"/>
            </a:p>
          </p:txBody>
        </p:sp>
        <p:sp>
          <p:nvSpPr>
            <p:cNvPr id="117" name="Google Shape;117;p2">
              <a:extLst>
                <a:ext uri="{FF2B5EF4-FFF2-40B4-BE49-F238E27FC236}">
                  <a16:creationId xmlns:a16="http://schemas.microsoft.com/office/drawing/2014/main" id="{C1BB0F07-4B50-2C93-F631-6DE1C0ACE739}"/>
                </a:ext>
              </a:extLst>
            </p:cNvPr>
            <p:cNvSpPr/>
            <p:nvPr/>
          </p:nvSpPr>
          <p:spPr>
            <a:xfrm rot="2347825">
              <a:off x="2926045" y="9331060"/>
              <a:ext cx="701683" cy="809366"/>
            </a:xfrm>
            <a:custGeom>
              <a:avLst/>
              <a:gdLst/>
              <a:ahLst/>
              <a:cxnLst/>
              <a:rect l="l" t="t" r="r" b="b"/>
              <a:pathLst>
                <a:path w="701683" h="809366" extrusionOk="0">
                  <a:moveTo>
                    <a:pt x="0" y="0"/>
                  </a:moveTo>
                  <a:lnTo>
                    <a:pt x="701683" y="0"/>
                  </a:lnTo>
                  <a:lnTo>
                    <a:pt x="701683" y="809366"/>
                  </a:lnTo>
                  <a:lnTo>
                    <a:pt x="0" y="809366"/>
                  </a:lnTo>
                  <a:lnTo>
                    <a:pt x="0" y="0"/>
                  </a:lnTo>
                  <a:close/>
                </a:path>
              </a:pathLst>
            </a:custGeom>
            <a:blipFill rotWithShape="1">
              <a:blip r:embed="rId6">
                <a:alphaModFix amt="12349"/>
              </a:blip>
              <a:stretch>
                <a:fillRect/>
              </a:stretch>
            </a:blipFill>
            <a:ln>
              <a:noFill/>
            </a:ln>
          </p:spPr>
          <p:txBody>
            <a:bodyPr/>
            <a:lstStyle/>
            <a:p>
              <a:endParaRPr lang="en-US"/>
            </a:p>
          </p:txBody>
        </p:sp>
      </p:grpSp>
      <p:sp>
        <p:nvSpPr>
          <p:cNvPr id="118" name="Google Shape;118;p2">
            <a:extLst>
              <a:ext uri="{FF2B5EF4-FFF2-40B4-BE49-F238E27FC236}">
                <a16:creationId xmlns:a16="http://schemas.microsoft.com/office/drawing/2014/main" id="{9166126C-F8A5-93D4-5B23-44D256CE9786}"/>
              </a:ext>
            </a:extLst>
          </p:cNvPr>
          <p:cNvSpPr txBox="1"/>
          <p:nvPr/>
        </p:nvSpPr>
        <p:spPr>
          <a:xfrm>
            <a:off x="706016" y="550306"/>
            <a:ext cx="13407364" cy="1902059"/>
          </a:xfrm>
          <a:prstGeom prst="rect">
            <a:avLst/>
          </a:prstGeom>
          <a:noFill/>
          <a:ln>
            <a:noFill/>
          </a:ln>
        </p:spPr>
        <p:txBody>
          <a:bodyPr spcFirstLastPara="1" wrap="square" lIns="0" tIns="0" rIns="0" bIns="0" anchor="t" anchorCtr="0">
            <a:spAutoFit/>
          </a:bodyPr>
          <a:lstStyle/>
          <a:p>
            <a:pPr>
              <a:lnSpc>
                <a:spcPct val="103000"/>
              </a:lnSpc>
            </a:pPr>
            <a:r>
              <a:rPr lang="en-US" sz="6000" b="1" dirty="0">
                <a:solidFill>
                  <a:schemeClr val="accent5">
                    <a:lumMod val="20000"/>
                    <a:lumOff val="80000"/>
                  </a:schemeClr>
                </a:solidFill>
                <a:latin typeface="Candara" panose="020E0502030303020204" pitchFamily="34" charset="0"/>
              </a:rPr>
              <a:t>A. Data Analysis</a:t>
            </a:r>
          </a:p>
          <a:p>
            <a:pPr marL="0" marR="0" lvl="0" indent="0" algn="l" rtl="0">
              <a:lnSpc>
                <a:spcPct val="103000"/>
              </a:lnSpc>
              <a:spcBef>
                <a:spcPts val="0"/>
              </a:spcBef>
              <a:spcAft>
                <a:spcPts val="0"/>
              </a:spcAft>
              <a:buNone/>
            </a:pPr>
            <a:r>
              <a:rPr lang="en-US" sz="6000" b="1" dirty="0">
                <a:solidFill>
                  <a:schemeClr val="accent5">
                    <a:lumMod val="20000"/>
                    <a:lumOff val="80000"/>
                  </a:schemeClr>
                </a:solidFill>
                <a:latin typeface="Candara" panose="020E0502030303020204" pitchFamily="34" charset="0"/>
              </a:rPr>
              <a:t>1. Overview of Data &amp; Analysis Approach</a:t>
            </a:r>
          </a:p>
        </p:txBody>
      </p:sp>
      <p:sp>
        <p:nvSpPr>
          <p:cNvPr id="6" name="TextBox 5">
            <a:extLst>
              <a:ext uri="{FF2B5EF4-FFF2-40B4-BE49-F238E27FC236}">
                <a16:creationId xmlns:a16="http://schemas.microsoft.com/office/drawing/2014/main" id="{8BEC2168-7100-D962-F8A8-C28968E4BB9D}"/>
              </a:ext>
            </a:extLst>
          </p:cNvPr>
          <p:cNvSpPr txBox="1"/>
          <p:nvPr/>
        </p:nvSpPr>
        <p:spPr>
          <a:xfrm>
            <a:off x="10504117" y="3230895"/>
            <a:ext cx="7339733" cy="6001643"/>
          </a:xfrm>
          <a:prstGeom prst="rect">
            <a:avLst/>
          </a:prstGeom>
          <a:noFill/>
        </p:spPr>
        <p:txBody>
          <a:bodyPr wrap="square" rtlCol="0">
            <a:spAutoFit/>
          </a:bodyPr>
          <a:lstStyle/>
          <a:p>
            <a:r>
              <a:rPr lang="en-US" sz="3200" dirty="0">
                <a:solidFill>
                  <a:schemeClr val="tx2"/>
                </a:solidFill>
                <a:latin typeface="Cambria Math" panose="02040503050406030204" pitchFamily="18" charset="0"/>
                <a:ea typeface="Cambria Math" panose="02040503050406030204" pitchFamily="18" charset="0"/>
              </a:rPr>
              <a:t>The dataset used in this project is extracted from the exam dataset of the RMIT Business Analytics Champion (RBAC) 2023 competition, provided by the sponsor Pizza Hut Vietnam. This is a real-world dataset that has been adjusted to reflect actual business scenarios in the food and beverage industry in the Vietnamese market.</a:t>
            </a:r>
          </a:p>
          <a:p>
            <a:r>
              <a:rPr lang="en-US" sz="3200" dirty="0">
                <a:solidFill>
                  <a:schemeClr val="tx2"/>
                </a:solidFill>
                <a:latin typeface="Cambria Math" panose="02040503050406030204" pitchFamily="18" charset="0"/>
                <a:ea typeface="Cambria Math" panose="02040503050406030204" pitchFamily="18" charset="0"/>
              </a:rPr>
              <a:t>The dataset consists of approximately 1,000,000 rows, with no missing values, and includes 9 attributes as described.</a:t>
            </a:r>
          </a:p>
        </p:txBody>
      </p:sp>
      <p:graphicFrame>
        <p:nvGraphicFramePr>
          <p:cNvPr id="7" name="Table 6">
            <a:extLst>
              <a:ext uri="{FF2B5EF4-FFF2-40B4-BE49-F238E27FC236}">
                <a16:creationId xmlns:a16="http://schemas.microsoft.com/office/drawing/2014/main" id="{25C2B98D-7E3B-8C41-0086-4BC2CF5911EF}"/>
              </a:ext>
            </a:extLst>
          </p:cNvPr>
          <p:cNvGraphicFramePr>
            <a:graphicFrameLocks noGrp="1"/>
          </p:cNvGraphicFramePr>
          <p:nvPr/>
        </p:nvGraphicFramePr>
        <p:xfrm>
          <a:off x="706017" y="3221669"/>
          <a:ext cx="9353950" cy="5983410"/>
        </p:xfrm>
        <a:graphic>
          <a:graphicData uri="http://schemas.openxmlformats.org/drawingml/2006/table">
            <a:tbl>
              <a:tblPr>
                <a:tableStyleId>{5C22544A-7EE6-4342-B048-85BDC9FD1C3A}</a:tableStyleId>
              </a:tblPr>
              <a:tblGrid>
                <a:gridCol w="3656386">
                  <a:extLst>
                    <a:ext uri="{9D8B030D-6E8A-4147-A177-3AD203B41FA5}">
                      <a16:colId xmlns:a16="http://schemas.microsoft.com/office/drawing/2014/main" val="1039981422"/>
                    </a:ext>
                  </a:extLst>
                </a:gridCol>
                <a:gridCol w="5697564">
                  <a:extLst>
                    <a:ext uri="{9D8B030D-6E8A-4147-A177-3AD203B41FA5}">
                      <a16:colId xmlns:a16="http://schemas.microsoft.com/office/drawing/2014/main" val="729432867"/>
                    </a:ext>
                  </a:extLst>
                </a:gridCol>
              </a:tblGrid>
              <a:tr h="514644">
                <a:tc>
                  <a:txBody>
                    <a:bodyPr/>
                    <a:lstStyle/>
                    <a:p>
                      <a:pPr algn="ctr" fontAlgn="b"/>
                      <a:r>
                        <a:rPr lang="en-US" sz="2400" u="none" strike="noStrike" dirty="0">
                          <a:solidFill>
                            <a:schemeClr val="tx2"/>
                          </a:solidFill>
                          <a:effectLst/>
                          <a:latin typeface="Cambria Math" panose="02040503050406030204" pitchFamily="18" charset="0"/>
                          <a:ea typeface="Cambria Math" panose="02040503050406030204" pitchFamily="18" charset="0"/>
                        </a:rPr>
                        <a:t>Column</a:t>
                      </a:r>
                      <a:endParaRPr lang="en-US" sz="2400" b="1" i="0" u="none" strike="noStrike" dirty="0">
                        <a:solidFill>
                          <a:schemeClr val="tx2"/>
                        </a:solidFill>
                        <a:effectLst/>
                        <a:latin typeface="Cambria Math" panose="02040503050406030204" pitchFamily="18" charset="0"/>
                        <a:ea typeface="Cambria Math" panose="02040503050406030204" pitchFamily="18" charset="0"/>
                      </a:endParaRPr>
                    </a:p>
                  </a:txBody>
                  <a:tcPr marL="6350" marR="6350" marT="6350" marB="0" anchor="ctr">
                    <a:solidFill>
                      <a:schemeClr val="bg2"/>
                    </a:solidFill>
                  </a:tcPr>
                </a:tc>
                <a:tc>
                  <a:txBody>
                    <a:bodyPr/>
                    <a:lstStyle/>
                    <a:p>
                      <a:pPr algn="ctr" fontAlgn="b"/>
                      <a:r>
                        <a:rPr lang="en-US" sz="2400" u="none" strike="noStrike" dirty="0">
                          <a:solidFill>
                            <a:schemeClr val="tx2"/>
                          </a:solidFill>
                          <a:effectLst/>
                          <a:latin typeface="Cambria Math" panose="02040503050406030204" pitchFamily="18" charset="0"/>
                          <a:ea typeface="Cambria Math" panose="02040503050406030204" pitchFamily="18" charset="0"/>
                        </a:rPr>
                        <a:t>Description</a:t>
                      </a:r>
                      <a:endParaRPr lang="en-US" sz="2400" b="1" i="0" u="none" strike="noStrike" dirty="0">
                        <a:solidFill>
                          <a:schemeClr val="tx2"/>
                        </a:solidFill>
                        <a:effectLst/>
                        <a:latin typeface="Cambria Math" panose="02040503050406030204" pitchFamily="18" charset="0"/>
                        <a:ea typeface="Cambria Math" panose="02040503050406030204" pitchFamily="18" charset="0"/>
                      </a:endParaRPr>
                    </a:p>
                  </a:txBody>
                  <a:tcPr marL="6350" marR="6350" marT="6350" marB="0" anchor="ctr">
                    <a:solidFill>
                      <a:schemeClr val="bg2"/>
                    </a:solidFill>
                  </a:tcPr>
                </a:tc>
                <a:extLst>
                  <a:ext uri="{0D108BD9-81ED-4DB2-BD59-A6C34878D82A}">
                    <a16:rowId xmlns:a16="http://schemas.microsoft.com/office/drawing/2014/main" val="538654898"/>
                  </a:ext>
                </a:extLst>
              </a:tr>
              <a:tr h="514644">
                <a:tc>
                  <a:txBody>
                    <a:bodyPr/>
                    <a:lstStyle/>
                    <a:p>
                      <a:pPr algn="just" fontAlgn="b"/>
                      <a:r>
                        <a:rPr lang="en-US" sz="2400" u="none" strike="noStrike">
                          <a:solidFill>
                            <a:schemeClr val="bg2"/>
                          </a:solidFill>
                          <a:effectLst/>
                          <a:latin typeface="Cambria Math" panose="02040503050406030204" pitchFamily="18" charset="0"/>
                          <a:ea typeface="Cambria Math" panose="02040503050406030204" pitchFamily="18" charset="0"/>
                        </a:rPr>
                        <a:t>Bill_ID</a:t>
                      </a:r>
                      <a:endParaRPr lang="en-US" sz="2400" b="0" i="0" u="none" strike="noStrike">
                        <a:solidFill>
                          <a:schemeClr val="bg2"/>
                        </a:solidFill>
                        <a:effectLst/>
                        <a:latin typeface="Cambria Math" panose="02040503050406030204" pitchFamily="18" charset="0"/>
                        <a:ea typeface="Cambria Math" panose="02040503050406030204" pitchFamily="18" charset="0"/>
                      </a:endParaRPr>
                    </a:p>
                  </a:txBody>
                  <a:tcPr marL="6350" marR="6350" marT="6350" marB="0" anchor="ctr">
                    <a:solidFill>
                      <a:schemeClr val="bg2">
                        <a:lumMod val="20000"/>
                        <a:lumOff val="80000"/>
                      </a:schemeClr>
                    </a:solidFill>
                  </a:tcPr>
                </a:tc>
                <a:tc>
                  <a:txBody>
                    <a:bodyPr/>
                    <a:lstStyle/>
                    <a:p>
                      <a:pPr algn="just" fontAlgn="b"/>
                      <a:r>
                        <a:rPr lang="en-US" sz="2400" u="none" strike="noStrike" dirty="0">
                          <a:solidFill>
                            <a:schemeClr val="bg2"/>
                          </a:solidFill>
                          <a:effectLst/>
                          <a:latin typeface="Cambria Math" panose="02040503050406030204" pitchFamily="18" charset="0"/>
                          <a:ea typeface="Cambria Math" panose="02040503050406030204" pitchFamily="18" charset="0"/>
                        </a:rPr>
                        <a:t> The unique ID of the order</a:t>
                      </a:r>
                      <a:endParaRPr lang="en-US" sz="2400" b="0" i="0" u="none" strike="noStrike" dirty="0">
                        <a:solidFill>
                          <a:schemeClr val="bg2"/>
                        </a:solidFill>
                        <a:effectLst/>
                        <a:latin typeface="Cambria Math" panose="02040503050406030204" pitchFamily="18" charset="0"/>
                        <a:ea typeface="Cambria Math" panose="02040503050406030204" pitchFamily="18" charset="0"/>
                      </a:endParaRPr>
                    </a:p>
                  </a:txBody>
                  <a:tcPr marL="6350" marR="6350" marT="6350" marB="0" anchor="ctr">
                    <a:solidFill>
                      <a:schemeClr val="bg2">
                        <a:lumMod val="20000"/>
                        <a:lumOff val="80000"/>
                      </a:schemeClr>
                    </a:solidFill>
                  </a:tcPr>
                </a:tc>
                <a:extLst>
                  <a:ext uri="{0D108BD9-81ED-4DB2-BD59-A6C34878D82A}">
                    <a16:rowId xmlns:a16="http://schemas.microsoft.com/office/drawing/2014/main" val="600653583"/>
                  </a:ext>
                </a:extLst>
              </a:tr>
              <a:tr h="793634">
                <a:tc>
                  <a:txBody>
                    <a:bodyPr/>
                    <a:lstStyle/>
                    <a:p>
                      <a:pPr algn="just" fontAlgn="b"/>
                      <a:r>
                        <a:rPr lang="en-US" sz="2400" u="none" strike="noStrike">
                          <a:solidFill>
                            <a:schemeClr val="bg2"/>
                          </a:solidFill>
                          <a:effectLst/>
                          <a:latin typeface="Cambria Math" panose="02040503050406030204" pitchFamily="18" charset="0"/>
                          <a:ea typeface="Cambria Math" panose="02040503050406030204" pitchFamily="18" charset="0"/>
                        </a:rPr>
                        <a:t>Channel</a:t>
                      </a:r>
                      <a:endParaRPr lang="en-US" sz="2400" b="0" i="0" u="none" strike="noStrike">
                        <a:solidFill>
                          <a:schemeClr val="bg2"/>
                        </a:solidFill>
                        <a:effectLst/>
                        <a:latin typeface="Cambria Math" panose="02040503050406030204" pitchFamily="18" charset="0"/>
                        <a:ea typeface="Cambria Math" panose="02040503050406030204" pitchFamily="18" charset="0"/>
                      </a:endParaRPr>
                    </a:p>
                  </a:txBody>
                  <a:tcPr marL="6350" marR="6350" marT="6350" marB="0" anchor="ctr">
                    <a:solidFill>
                      <a:schemeClr val="bg2">
                        <a:lumMod val="20000"/>
                        <a:lumOff val="80000"/>
                      </a:schemeClr>
                    </a:solidFill>
                  </a:tcPr>
                </a:tc>
                <a:tc>
                  <a:txBody>
                    <a:bodyPr/>
                    <a:lstStyle/>
                    <a:p>
                      <a:pPr algn="just" fontAlgn="b"/>
                      <a:r>
                        <a:rPr lang="en-US" sz="2400" u="none" strike="noStrike" dirty="0">
                          <a:solidFill>
                            <a:schemeClr val="bg2"/>
                          </a:solidFill>
                          <a:effectLst/>
                          <a:latin typeface="Cambria Math" panose="02040503050406030204" pitchFamily="18" charset="0"/>
                          <a:ea typeface="Cambria Math" panose="02040503050406030204" pitchFamily="18" charset="0"/>
                        </a:rPr>
                        <a:t> The channel through which the order was consumed</a:t>
                      </a:r>
                      <a:endParaRPr lang="en-US" sz="2400" b="0" i="0" u="none" strike="noStrike" dirty="0">
                        <a:solidFill>
                          <a:schemeClr val="bg2"/>
                        </a:solidFill>
                        <a:effectLst/>
                        <a:latin typeface="Cambria Math" panose="02040503050406030204" pitchFamily="18" charset="0"/>
                        <a:ea typeface="Cambria Math" panose="02040503050406030204" pitchFamily="18" charset="0"/>
                      </a:endParaRPr>
                    </a:p>
                  </a:txBody>
                  <a:tcPr marL="6350" marR="6350" marT="6350" marB="0" anchor="ctr">
                    <a:solidFill>
                      <a:schemeClr val="bg2">
                        <a:lumMod val="20000"/>
                        <a:lumOff val="80000"/>
                      </a:schemeClr>
                    </a:solidFill>
                  </a:tcPr>
                </a:tc>
                <a:extLst>
                  <a:ext uri="{0D108BD9-81ED-4DB2-BD59-A6C34878D82A}">
                    <a16:rowId xmlns:a16="http://schemas.microsoft.com/office/drawing/2014/main" val="1586627169"/>
                  </a:ext>
                </a:extLst>
              </a:tr>
              <a:tr h="793634">
                <a:tc>
                  <a:txBody>
                    <a:bodyPr/>
                    <a:lstStyle/>
                    <a:p>
                      <a:pPr algn="just" fontAlgn="b"/>
                      <a:r>
                        <a:rPr lang="en-US" sz="2400" u="none" strike="noStrike">
                          <a:solidFill>
                            <a:schemeClr val="bg2"/>
                          </a:solidFill>
                          <a:effectLst/>
                          <a:latin typeface="Cambria Math" panose="02040503050406030204" pitchFamily="18" charset="0"/>
                          <a:ea typeface="Cambria Math" panose="02040503050406030204" pitchFamily="18" charset="0"/>
                        </a:rPr>
                        <a:t>OrderFrom</a:t>
                      </a:r>
                      <a:endParaRPr lang="en-US" sz="2400" b="0" i="0" u="none" strike="noStrike">
                        <a:solidFill>
                          <a:schemeClr val="bg2"/>
                        </a:solidFill>
                        <a:effectLst/>
                        <a:latin typeface="Cambria Math" panose="02040503050406030204" pitchFamily="18" charset="0"/>
                        <a:ea typeface="Cambria Math" panose="02040503050406030204" pitchFamily="18" charset="0"/>
                      </a:endParaRPr>
                    </a:p>
                  </a:txBody>
                  <a:tcPr marL="6350" marR="6350" marT="6350" marB="0" anchor="ctr">
                    <a:solidFill>
                      <a:schemeClr val="bg2">
                        <a:lumMod val="20000"/>
                        <a:lumOff val="80000"/>
                      </a:schemeClr>
                    </a:solidFill>
                  </a:tcPr>
                </a:tc>
                <a:tc>
                  <a:txBody>
                    <a:bodyPr/>
                    <a:lstStyle/>
                    <a:p>
                      <a:pPr algn="just" fontAlgn="b"/>
                      <a:r>
                        <a:rPr lang="en-US" sz="2400" u="none" strike="noStrike" dirty="0">
                          <a:solidFill>
                            <a:schemeClr val="bg2"/>
                          </a:solidFill>
                          <a:effectLst/>
                          <a:latin typeface="Cambria Math" panose="02040503050406030204" pitchFamily="18" charset="0"/>
                          <a:ea typeface="Cambria Math" panose="02040503050406030204" pitchFamily="18" charset="0"/>
                        </a:rPr>
                        <a:t> The location through which the order was made</a:t>
                      </a:r>
                      <a:endParaRPr lang="en-US" sz="2400" b="0" i="0" u="none" strike="noStrike" dirty="0">
                        <a:solidFill>
                          <a:schemeClr val="bg2"/>
                        </a:solidFill>
                        <a:effectLst/>
                        <a:latin typeface="Cambria Math" panose="02040503050406030204" pitchFamily="18" charset="0"/>
                        <a:ea typeface="Cambria Math" panose="02040503050406030204" pitchFamily="18" charset="0"/>
                      </a:endParaRPr>
                    </a:p>
                  </a:txBody>
                  <a:tcPr marL="6350" marR="6350" marT="6350" marB="0" anchor="ctr">
                    <a:solidFill>
                      <a:schemeClr val="bg2">
                        <a:lumMod val="20000"/>
                        <a:lumOff val="80000"/>
                      </a:schemeClr>
                    </a:solidFill>
                  </a:tcPr>
                </a:tc>
                <a:extLst>
                  <a:ext uri="{0D108BD9-81ED-4DB2-BD59-A6C34878D82A}">
                    <a16:rowId xmlns:a16="http://schemas.microsoft.com/office/drawing/2014/main" val="541139597"/>
                  </a:ext>
                </a:extLst>
              </a:tr>
              <a:tr h="514644">
                <a:tc>
                  <a:txBody>
                    <a:bodyPr/>
                    <a:lstStyle/>
                    <a:p>
                      <a:pPr algn="just" fontAlgn="b"/>
                      <a:r>
                        <a:rPr lang="en-US" sz="2400" u="none" strike="noStrike">
                          <a:solidFill>
                            <a:schemeClr val="bg2"/>
                          </a:solidFill>
                          <a:effectLst/>
                          <a:latin typeface="Cambria Math" panose="02040503050406030204" pitchFamily="18" charset="0"/>
                          <a:ea typeface="Cambria Math" panose="02040503050406030204" pitchFamily="18" charset="0"/>
                        </a:rPr>
                        <a:t>TransactionDate</a:t>
                      </a:r>
                      <a:endParaRPr lang="en-US" sz="2400" b="0" i="0" u="none" strike="noStrike">
                        <a:solidFill>
                          <a:schemeClr val="bg2"/>
                        </a:solidFill>
                        <a:effectLst/>
                        <a:latin typeface="Cambria Math" panose="02040503050406030204" pitchFamily="18" charset="0"/>
                        <a:ea typeface="Cambria Math" panose="02040503050406030204" pitchFamily="18" charset="0"/>
                      </a:endParaRPr>
                    </a:p>
                  </a:txBody>
                  <a:tcPr marL="6350" marR="6350" marT="6350" marB="0" anchor="ctr">
                    <a:solidFill>
                      <a:schemeClr val="bg2">
                        <a:lumMod val="20000"/>
                        <a:lumOff val="80000"/>
                      </a:schemeClr>
                    </a:solidFill>
                  </a:tcPr>
                </a:tc>
                <a:tc>
                  <a:txBody>
                    <a:bodyPr/>
                    <a:lstStyle/>
                    <a:p>
                      <a:pPr algn="just" fontAlgn="b"/>
                      <a:r>
                        <a:rPr lang="en-US" sz="2400" u="none" strike="noStrike" dirty="0">
                          <a:solidFill>
                            <a:schemeClr val="bg2"/>
                          </a:solidFill>
                          <a:effectLst/>
                          <a:latin typeface="Cambria Math" panose="02040503050406030204" pitchFamily="18" charset="0"/>
                          <a:ea typeface="Cambria Math" panose="02040503050406030204" pitchFamily="18" charset="0"/>
                        </a:rPr>
                        <a:t> The date of the order</a:t>
                      </a:r>
                      <a:endParaRPr lang="en-US" sz="2400" b="0" i="0" u="none" strike="noStrike" dirty="0">
                        <a:solidFill>
                          <a:schemeClr val="bg2"/>
                        </a:solidFill>
                        <a:effectLst/>
                        <a:latin typeface="Cambria Math" panose="02040503050406030204" pitchFamily="18" charset="0"/>
                        <a:ea typeface="Cambria Math" panose="02040503050406030204" pitchFamily="18" charset="0"/>
                      </a:endParaRPr>
                    </a:p>
                  </a:txBody>
                  <a:tcPr marL="6350" marR="6350" marT="6350" marB="0" anchor="ctr">
                    <a:solidFill>
                      <a:schemeClr val="bg2">
                        <a:lumMod val="20000"/>
                        <a:lumOff val="80000"/>
                      </a:schemeClr>
                    </a:solidFill>
                  </a:tcPr>
                </a:tc>
                <a:extLst>
                  <a:ext uri="{0D108BD9-81ED-4DB2-BD59-A6C34878D82A}">
                    <a16:rowId xmlns:a16="http://schemas.microsoft.com/office/drawing/2014/main" val="579724545"/>
                  </a:ext>
                </a:extLst>
              </a:tr>
              <a:tr h="514644">
                <a:tc>
                  <a:txBody>
                    <a:bodyPr/>
                    <a:lstStyle/>
                    <a:p>
                      <a:pPr algn="just" fontAlgn="b"/>
                      <a:r>
                        <a:rPr lang="en-US" sz="2400" u="none" strike="noStrike">
                          <a:solidFill>
                            <a:schemeClr val="bg2"/>
                          </a:solidFill>
                          <a:effectLst/>
                          <a:latin typeface="Cambria Math" panose="02040503050406030204" pitchFamily="18" charset="0"/>
                          <a:ea typeface="Cambria Math" panose="02040503050406030204" pitchFamily="18" charset="0"/>
                        </a:rPr>
                        <a:t>SalesAmount</a:t>
                      </a:r>
                      <a:endParaRPr lang="en-US" sz="2400" b="0" i="0" u="none" strike="noStrike">
                        <a:solidFill>
                          <a:schemeClr val="bg2"/>
                        </a:solidFill>
                        <a:effectLst/>
                        <a:latin typeface="Cambria Math" panose="02040503050406030204" pitchFamily="18" charset="0"/>
                        <a:ea typeface="Cambria Math" panose="02040503050406030204" pitchFamily="18" charset="0"/>
                      </a:endParaRPr>
                    </a:p>
                  </a:txBody>
                  <a:tcPr marL="6350" marR="6350" marT="6350" marB="0" anchor="ctr">
                    <a:solidFill>
                      <a:schemeClr val="bg2">
                        <a:lumMod val="20000"/>
                        <a:lumOff val="80000"/>
                      </a:schemeClr>
                    </a:solidFill>
                  </a:tcPr>
                </a:tc>
                <a:tc>
                  <a:txBody>
                    <a:bodyPr/>
                    <a:lstStyle/>
                    <a:p>
                      <a:pPr algn="just" fontAlgn="b"/>
                      <a:r>
                        <a:rPr lang="en-US" sz="2400" u="none" strike="noStrike" dirty="0">
                          <a:solidFill>
                            <a:schemeClr val="bg2"/>
                          </a:solidFill>
                          <a:effectLst/>
                          <a:latin typeface="Cambria Math" panose="02040503050406030204" pitchFamily="18" charset="0"/>
                          <a:ea typeface="Cambria Math" panose="02040503050406030204" pitchFamily="18" charset="0"/>
                        </a:rPr>
                        <a:t> The amount customer paid for the order</a:t>
                      </a:r>
                      <a:endParaRPr lang="en-US" sz="2400" b="0" i="0" u="none" strike="noStrike" dirty="0">
                        <a:solidFill>
                          <a:schemeClr val="bg2"/>
                        </a:solidFill>
                        <a:effectLst/>
                        <a:latin typeface="Cambria Math" panose="02040503050406030204" pitchFamily="18" charset="0"/>
                        <a:ea typeface="Cambria Math" panose="02040503050406030204" pitchFamily="18" charset="0"/>
                      </a:endParaRPr>
                    </a:p>
                  </a:txBody>
                  <a:tcPr marL="6350" marR="6350" marT="6350" marB="0" anchor="ctr">
                    <a:solidFill>
                      <a:schemeClr val="bg2">
                        <a:lumMod val="20000"/>
                        <a:lumOff val="80000"/>
                      </a:schemeClr>
                    </a:solidFill>
                  </a:tcPr>
                </a:tc>
                <a:extLst>
                  <a:ext uri="{0D108BD9-81ED-4DB2-BD59-A6C34878D82A}">
                    <a16:rowId xmlns:a16="http://schemas.microsoft.com/office/drawing/2014/main" val="38177943"/>
                  </a:ext>
                </a:extLst>
              </a:tr>
              <a:tr h="514644">
                <a:tc>
                  <a:txBody>
                    <a:bodyPr/>
                    <a:lstStyle/>
                    <a:p>
                      <a:pPr algn="just" fontAlgn="b"/>
                      <a:r>
                        <a:rPr lang="en-US" sz="2400" u="none" strike="noStrike">
                          <a:solidFill>
                            <a:schemeClr val="bg2"/>
                          </a:solidFill>
                          <a:effectLst/>
                          <a:latin typeface="Cambria Math" panose="02040503050406030204" pitchFamily="18" charset="0"/>
                          <a:ea typeface="Cambria Math" panose="02040503050406030204" pitchFamily="18" charset="0"/>
                        </a:rPr>
                        <a:t>CustomerID</a:t>
                      </a:r>
                      <a:endParaRPr lang="en-US" sz="2400" b="0" i="0" u="none" strike="noStrike">
                        <a:solidFill>
                          <a:schemeClr val="bg2"/>
                        </a:solidFill>
                        <a:effectLst/>
                        <a:latin typeface="Cambria Math" panose="02040503050406030204" pitchFamily="18" charset="0"/>
                        <a:ea typeface="Cambria Math" panose="02040503050406030204" pitchFamily="18" charset="0"/>
                      </a:endParaRPr>
                    </a:p>
                  </a:txBody>
                  <a:tcPr marL="6350" marR="6350" marT="6350" marB="0" anchor="ctr">
                    <a:solidFill>
                      <a:schemeClr val="bg2">
                        <a:lumMod val="20000"/>
                        <a:lumOff val="80000"/>
                      </a:schemeClr>
                    </a:solidFill>
                  </a:tcPr>
                </a:tc>
                <a:tc>
                  <a:txBody>
                    <a:bodyPr/>
                    <a:lstStyle/>
                    <a:p>
                      <a:pPr algn="just" fontAlgn="b"/>
                      <a:r>
                        <a:rPr lang="en-US" sz="2400" u="none" strike="noStrike" dirty="0">
                          <a:solidFill>
                            <a:schemeClr val="bg2"/>
                          </a:solidFill>
                          <a:effectLst/>
                          <a:latin typeface="Cambria Math" panose="02040503050406030204" pitchFamily="18" charset="0"/>
                          <a:ea typeface="Cambria Math" panose="02040503050406030204" pitchFamily="18" charset="0"/>
                        </a:rPr>
                        <a:t> The unique ID of the customer</a:t>
                      </a:r>
                      <a:endParaRPr lang="en-US" sz="2400" b="0" i="0" u="none" strike="noStrike" dirty="0">
                        <a:solidFill>
                          <a:schemeClr val="bg2"/>
                        </a:solidFill>
                        <a:effectLst/>
                        <a:latin typeface="Cambria Math" panose="02040503050406030204" pitchFamily="18" charset="0"/>
                        <a:ea typeface="Cambria Math" panose="02040503050406030204" pitchFamily="18" charset="0"/>
                      </a:endParaRPr>
                    </a:p>
                  </a:txBody>
                  <a:tcPr marL="6350" marR="6350" marT="6350" marB="0" anchor="ctr">
                    <a:solidFill>
                      <a:schemeClr val="bg2">
                        <a:lumMod val="20000"/>
                        <a:lumOff val="80000"/>
                      </a:schemeClr>
                    </a:solidFill>
                  </a:tcPr>
                </a:tc>
                <a:extLst>
                  <a:ext uri="{0D108BD9-81ED-4DB2-BD59-A6C34878D82A}">
                    <a16:rowId xmlns:a16="http://schemas.microsoft.com/office/drawing/2014/main" val="3699559032"/>
                  </a:ext>
                </a:extLst>
              </a:tr>
              <a:tr h="514644">
                <a:tc>
                  <a:txBody>
                    <a:bodyPr/>
                    <a:lstStyle/>
                    <a:p>
                      <a:pPr algn="just" fontAlgn="b"/>
                      <a:r>
                        <a:rPr lang="en-US" sz="2400" u="none" strike="noStrike">
                          <a:solidFill>
                            <a:schemeClr val="bg2"/>
                          </a:solidFill>
                          <a:effectLst/>
                          <a:latin typeface="Cambria Math" panose="02040503050406030204" pitchFamily="18" charset="0"/>
                          <a:ea typeface="Cambria Math" panose="02040503050406030204" pitchFamily="18" charset="0"/>
                        </a:rPr>
                        <a:t>CustomerGender</a:t>
                      </a:r>
                      <a:endParaRPr lang="en-US" sz="2400" b="0" i="0" u="none" strike="noStrike">
                        <a:solidFill>
                          <a:schemeClr val="bg2"/>
                        </a:solidFill>
                        <a:effectLst/>
                        <a:latin typeface="Cambria Math" panose="02040503050406030204" pitchFamily="18" charset="0"/>
                        <a:ea typeface="Cambria Math" panose="02040503050406030204" pitchFamily="18" charset="0"/>
                      </a:endParaRPr>
                    </a:p>
                  </a:txBody>
                  <a:tcPr marL="6350" marR="6350" marT="6350" marB="0" anchor="ctr">
                    <a:solidFill>
                      <a:schemeClr val="bg2">
                        <a:lumMod val="20000"/>
                        <a:lumOff val="80000"/>
                      </a:schemeClr>
                    </a:solidFill>
                  </a:tcPr>
                </a:tc>
                <a:tc>
                  <a:txBody>
                    <a:bodyPr/>
                    <a:lstStyle/>
                    <a:p>
                      <a:pPr algn="just" fontAlgn="b"/>
                      <a:r>
                        <a:rPr lang="en-US" sz="2400" u="none" strike="noStrike" dirty="0">
                          <a:solidFill>
                            <a:schemeClr val="bg2"/>
                          </a:solidFill>
                          <a:effectLst/>
                          <a:latin typeface="Cambria Math" panose="02040503050406030204" pitchFamily="18" charset="0"/>
                          <a:ea typeface="Cambria Math" panose="02040503050406030204" pitchFamily="18" charset="0"/>
                        </a:rPr>
                        <a:t> The gender of the customer</a:t>
                      </a:r>
                      <a:endParaRPr lang="en-US" sz="2400" b="0" i="0" u="none" strike="noStrike" dirty="0">
                        <a:solidFill>
                          <a:schemeClr val="bg2"/>
                        </a:solidFill>
                        <a:effectLst/>
                        <a:latin typeface="Cambria Math" panose="02040503050406030204" pitchFamily="18" charset="0"/>
                        <a:ea typeface="Cambria Math" panose="02040503050406030204" pitchFamily="18" charset="0"/>
                      </a:endParaRPr>
                    </a:p>
                  </a:txBody>
                  <a:tcPr marL="6350" marR="6350" marT="6350" marB="0" anchor="ctr">
                    <a:solidFill>
                      <a:schemeClr val="bg2">
                        <a:lumMod val="20000"/>
                        <a:lumOff val="80000"/>
                      </a:schemeClr>
                    </a:solidFill>
                  </a:tcPr>
                </a:tc>
                <a:extLst>
                  <a:ext uri="{0D108BD9-81ED-4DB2-BD59-A6C34878D82A}">
                    <a16:rowId xmlns:a16="http://schemas.microsoft.com/office/drawing/2014/main" val="1965467094"/>
                  </a:ext>
                </a:extLst>
              </a:tr>
              <a:tr h="514644">
                <a:tc>
                  <a:txBody>
                    <a:bodyPr/>
                    <a:lstStyle/>
                    <a:p>
                      <a:pPr algn="just" fontAlgn="b"/>
                      <a:r>
                        <a:rPr lang="en-US" sz="2400" u="none" strike="noStrike">
                          <a:solidFill>
                            <a:schemeClr val="bg2"/>
                          </a:solidFill>
                          <a:effectLst/>
                          <a:latin typeface="Cambria Math" panose="02040503050406030204" pitchFamily="18" charset="0"/>
                          <a:ea typeface="Cambria Math" panose="02040503050406030204" pitchFamily="18" charset="0"/>
                        </a:rPr>
                        <a:t>VoucherStatus</a:t>
                      </a:r>
                      <a:endParaRPr lang="en-US" sz="2400" b="0" i="0" u="none" strike="noStrike">
                        <a:solidFill>
                          <a:schemeClr val="bg2"/>
                        </a:solidFill>
                        <a:effectLst/>
                        <a:latin typeface="Cambria Math" panose="02040503050406030204" pitchFamily="18" charset="0"/>
                        <a:ea typeface="Cambria Math" panose="02040503050406030204" pitchFamily="18" charset="0"/>
                      </a:endParaRPr>
                    </a:p>
                  </a:txBody>
                  <a:tcPr marL="6350" marR="6350" marT="6350" marB="0" anchor="ctr">
                    <a:solidFill>
                      <a:schemeClr val="bg2">
                        <a:lumMod val="20000"/>
                        <a:lumOff val="80000"/>
                      </a:schemeClr>
                    </a:solidFill>
                  </a:tcPr>
                </a:tc>
                <a:tc>
                  <a:txBody>
                    <a:bodyPr/>
                    <a:lstStyle/>
                    <a:p>
                      <a:pPr algn="just" fontAlgn="b"/>
                      <a:r>
                        <a:rPr lang="en-US" sz="2400" u="none" strike="noStrike" dirty="0">
                          <a:solidFill>
                            <a:schemeClr val="bg2"/>
                          </a:solidFill>
                          <a:effectLst/>
                          <a:latin typeface="Cambria Math" panose="02040503050406030204" pitchFamily="18" charset="0"/>
                          <a:ea typeface="Cambria Math" panose="02040503050406030204" pitchFamily="18" charset="0"/>
                        </a:rPr>
                        <a:t> Whether a voucher was used for the order</a:t>
                      </a:r>
                      <a:endParaRPr lang="en-US" sz="2400" b="0" i="0" u="none" strike="noStrike" dirty="0">
                        <a:solidFill>
                          <a:schemeClr val="bg2"/>
                        </a:solidFill>
                        <a:effectLst/>
                        <a:latin typeface="Cambria Math" panose="02040503050406030204" pitchFamily="18" charset="0"/>
                        <a:ea typeface="Cambria Math" panose="02040503050406030204" pitchFamily="18" charset="0"/>
                      </a:endParaRPr>
                    </a:p>
                  </a:txBody>
                  <a:tcPr marL="6350" marR="6350" marT="6350" marB="0" anchor="ctr">
                    <a:solidFill>
                      <a:schemeClr val="bg2">
                        <a:lumMod val="20000"/>
                        <a:lumOff val="80000"/>
                      </a:schemeClr>
                    </a:solidFill>
                  </a:tcPr>
                </a:tc>
                <a:extLst>
                  <a:ext uri="{0D108BD9-81ED-4DB2-BD59-A6C34878D82A}">
                    <a16:rowId xmlns:a16="http://schemas.microsoft.com/office/drawing/2014/main" val="3136718700"/>
                  </a:ext>
                </a:extLst>
              </a:tr>
              <a:tr h="793634">
                <a:tc>
                  <a:txBody>
                    <a:bodyPr/>
                    <a:lstStyle/>
                    <a:p>
                      <a:pPr algn="just" fontAlgn="b"/>
                      <a:r>
                        <a:rPr lang="en-US" sz="2400" u="none" strike="noStrike" dirty="0">
                          <a:solidFill>
                            <a:schemeClr val="bg2"/>
                          </a:solidFill>
                          <a:effectLst/>
                          <a:latin typeface="Cambria Math" panose="02040503050406030204" pitchFamily="18" charset="0"/>
                          <a:ea typeface="Cambria Math" panose="02040503050406030204" pitchFamily="18" charset="0"/>
                        </a:rPr>
                        <a:t>Province</a:t>
                      </a:r>
                      <a:endParaRPr lang="en-US" sz="2400" b="0" i="0" u="none" strike="noStrike" dirty="0">
                        <a:solidFill>
                          <a:schemeClr val="bg2"/>
                        </a:solidFill>
                        <a:effectLst/>
                        <a:latin typeface="Cambria Math" panose="02040503050406030204" pitchFamily="18" charset="0"/>
                        <a:ea typeface="Cambria Math" panose="02040503050406030204" pitchFamily="18" charset="0"/>
                      </a:endParaRPr>
                    </a:p>
                  </a:txBody>
                  <a:tcPr marL="6350" marR="6350" marT="6350" marB="0" anchor="ctr">
                    <a:solidFill>
                      <a:schemeClr val="bg2">
                        <a:lumMod val="20000"/>
                        <a:lumOff val="80000"/>
                      </a:schemeClr>
                    </a:solidFill>
                  </a:tcPr>
                </a:tc>
                <a:tc>
                  <a:txBody>
                    <a:bodyPr/>
                    <a:lstStyle/>
                    <a:p>
                      <a:pPr algn="just" fontAlgn="b"/>
                      <a:r>
                        <a:rPr lang="en-US" sz="2400" u="none" strike="noStrike" dirty="0">
                          <a:solidFill>
                            <a:schemeClr val="bg2"/>
                          </a:solidFill>
                          <a:effectLst/>
                          <a:latin typeface="Cambria Math" panose="02040503050406030204" pitchFamily="18" charset="0"/>
                          <a:ea typeface="Cambria Math" panose="02040503050406030204" pitchFamily="18" charset="0"/>
                        </a:rPr>
                        <a:t> The general location of where the order was made</a:t>
                      </a:r>
                      <a:endParaRPr lang="en-US" sz="2400" b="0" i="0" u="none" strike="noStrike" dirty="0">
                        <a:solidFill>
                          <a:schemeClr val="bg2"/>
                        </a:solidFill>
                        <a:effectLst/>
                        <a:latin typeface="Cambria Math" panose="02040503050406030204" pitchFamily="18" charset="0"/>
                        <a:ea typeface="Cambria Math" panose="02040503050406030204" pitchFamily="18" charset="0"/>
                      </a:endParaRPr>
                    </a:p>
                  </a:txBody>
                  <a:tcPr marL="6350" marR="6350" marT="6350" marB="0" anchor="ctr">
                    <a:solidFill>
                      <a:schemeClr val="bg2">
                        <a:lumMod val="20000"/>
                        <a:lumOff val="80000"/>
                      </a:schemeClr>
                    </a:solidFill>
                  </a:tcPr>
                </a:tc>
                <a:extLst>
                  <a:ext uri="{0D108BD9-81ED-4DB2-BD59-A6C34878D82A}">
                    <a16:rowId xmlns:a16="http://schemas.microsoft.com/office/drawing/2014/main" val="4066058121"/>
                  </a:ext>
                </a:extLst>
              </a:tr>
            </a:tbl>
          </a:graphicData>
        </a:graphic>
      </p:graphicFrame>
    </p:spTree>
    <p:extLst>
      <p:ext uri="{BB962C8B-B14F-4D97-AF65-F5344CB8AC3E}">
        <p14:creationId xmlns:p14="http://schemas.microsoft.com/office/powerpoint/2010/main" val="1001608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81FBB58-0B56-42E3-B58B-E5B0A12FF670}"/>
            </a:ext>
          </a:extLst>
        </p:cNvPr>
        <p:cNvGrpSpPr/>
        <p:nvPr/>
      </p:nvGrpSpPr>
      <p:grpSpPr>
        <a:xfrm>
          <a:off x="0" y="0"/>
          <a:ext cx="0" cy="0"/>
          <a:chOff x="0" y="0"/>
          <a:chExt cx="0" cy="0"/>
        </a:xfrm>
      </p:grpSpPr>
      <p:sp>
        <p:nvSpPr>
          <p:cNvPr id="106" name="Google Shape;106;p2">
            <a:extLst>
              <a:ext uri="{FF2B5EF4-FFF2-40B4-BE49-F238E27FC236}">
                <a16:creationId xmlns:a16="http://schemas.microsoft.com/office/drawing/2014/main" id="{A7BF78E6-F15F-2274-EE84-B2D108BE1B23}"/>
              </a:ext>
            </a:extLst>
          </p:cNvPr>
          <p:cNvSpPr/>
          <p:nvPr/>
        </p:nvSpPr>
        <p:spPr>
          <a:xfrm>
            <a:off x="0" y="38192"/>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15601" r="-11874"/>
            </a:stretch>
          </a:blipFill>
          <a:ln>
            <a:noFill/>
          </a:ln>
        </p:spPr>
        <p:txBody>
          <a:bodyPr/>
          <a:lstStyle/>
          <a:p>
            <a:endParaRPr lang="en-US" dirty="0"/>
          </a:p>
        </p:txBody>
      </p:sp>
      <p:grpSp>
        <p:nvGrpSpPr>
          <p:cNvPr id="107" name="Google Shape;107;p2">
            <a:extLst>
              <a:ext uri="{FF2B5EF4-FFF2-40B4-BE49-F238E27FC236}">
                <a16:creationId xmlns:a16="http://schemas.microsoft.com/office/drawing/2014/main" id="{12BE1607-AF17-A783-8150-EE502E0AFAE2}"/>
              </a:ext>
            </a:extLst>
          </p:cNvPr>
          <p:cNvGrpSpPr/>
          <p:nvPr/>
        </p:nvGrpSpPr>
        <p:grpSpPr>
          <a:xfrm>
            <a:off x="-1619071" y="-1530153"/>
            <a:ext cx="20617067" cy="13347306"/>
            <a:chOff x="0" y="0"/>
            <a:chExt cx="27489423" cy="17796409"/>
          </a:xfrm>
        </p:grpSpPr>
        <p:sp>
          <p:nvSpPr>
            <p:cNvPr id="108" name="Google Shape;108;p2">
              <a:extLst>
                <a:ext uri="{FF2B5EF4-FFF2-40B4-BE49-F238E27FC236}">
                  <a16:creationId xmlns:a16="http://schemas.microsoft.com/office/drawing/2014/main" id="{DB96DAAD-1EF2-319E-A16A-FD737668E04F}"/>
                </a:ext>
              </a:extLst>
            </p:cNvPr>
            <p:cNvSpPr/>
            <p:nvPr/>
          </p:nvSpPr>
          <p:spPr>
            <a:xfrm rot="856615">
              <a:off x="19735523" y="11993570"/>
              <a:ext cx="4609241" cy="5316600"/>
            </a:xfrm>
            <a:custGeom>
              <a:avLst/>
              <a:gdLst/>
              <a:ahLst/>
              <a:cxnLst/>
              <a:rect l="l" t="t" r="r" b="b"/>
              <a:pathLst>
                <a:path w="4609241" h="5316600" extrusionOk="0">
                  <a:moveTo>
                    <a:pt x="0" y="0"/>
                  </a:moveTo>
                  <a:lnTo>
                    <a:pt x="4609241" y="0"/>
                  </a:lnTo>
                  <a:lnTo>
                    <a:pt x="4609241" y="5316600"/>
                  </a:lnTo>
                  <a:lnTo>
                    <a:pt x="0" y="5316600"/>
                  </a:lnTo>
                  <a:lnTo>
                    <a:pt x="0" y="0"/>
                  </a:lnTo>
                  <a:close/>
                </a:path>
              </a:pathLst>
            </a:custGeom>
            <a:blipFill rotWithShape="1">
              <a:blip r:embed="rId4">
                <a:alphaModFix amt="16249"/>
              </a:blip>
              <a:stretch>
                <a:fillRect/>
              </a:stretch>
            </a:blipFill>
            <a:ln>
              <a:noFill/>
            </a:ln>
          </p:spPr>
          <p:txBody>
            <a:bodyPr/>
            <a:lstStyle/>
            <a:p>
              <a:endParaRPr lang="en-US"/>
            </a:p>
          </p:txBody>
        </p:sp>
        <p:sp>
          <p:nvSpPr>
            <p:cNvPr id="109" name="Google Shape;109;p2">
              <a:extLst>
                <a:ext uri="{FF2B5EF4-FFF2-40B4-BE49-F238E27FC236}">
                  <a16:creationId xmlns:a16="http://schemas.microsoft.com/office/drawing/2014/main" id="{CBA11A27-58BA-FEFA-938F-092EB82D8ADA}"/>
                </a:ext>
              </a:extLst>
            </p:cNvPr>
            <p:cNvSpPr/>
            <p:nvPr/>
          </p:nvSpPr>
          <p:spPr>
            <a:xfrm rot="856615">
              <a:off x="24562869" y="10823243"/>
              <a:ext cx="2145027" cy="2474215"/>
            </a:xfrm>
            <a:custGeom>
              <a:avLst/>
              <a:gdLst/>
              <a:ahLst/>
              <a:cxnLst/>
              <a:rect l="l" t="t" r="r" b="b"/>
              <a:pathLst>
                <a:path w="2145027" h="2474215" extrusionOk="0">
                  <a:moveTo>
                    <a:pt x="0" y="0"/>
                  </a:moveTo>
                  <a:lnTo>
                    <a:pt x="2145027" y="0"/>
                  </a:lnTo>
                  <a:lnTo>
                    <a:pt x="2145027" y="2474215"/>
                  </a:lnTo>
                  <a:lnTo>
                    <a:pt x="0" y="2474215"/>
                  </a:lnTo>
                  <a:lnTo>
                    <a:pt x="0" y="0"/>
                  </a:lnTo>
                  <a:close/>
                </a:path>
              </a:pathLst>
            </a:custGeom>
            <a:blipFill rotWithShape="1">
              <a:blip r:embed="rId5">
                <a:alphaModFix amt="16249"/>
              </a:blip>
              <a:stretch>
                <a:fillRect/>
              </a:stretch>
            </a:blipFill>
            <a:ln>
              <a:noFill/>
            </a:ln>
          </p:spPr>
          <p:txBody>
            <a:bodyPr/>
            <a:lstStyle/>
            <a:p>
              <a:endParaRPr lang="en-US"/>
            </a:p>
          </p:txBody>
        </p:sp>
        <p:sp>
          <p:nvSpPr>
            <p:cNvPr id="110" name="Google Shape;110;p2">
              <a:extLst>
                <a:ext uri="{FF2B5EF4-FFF2-40B4-BE49-F238E27FC236}">
                  <a16:creationId xmlns:a16="http://schemas.microsoft.com/office/drawing/2014/main" id="{3074498F-A520-7B93-2648-1AD392319B10}"/>
                </a:ext>
              </a:extLst>
            </p:cNvPr>
            <p:cNvSpPr/>
            <p:nvPr/>
          </p:nvSpPr>
          <p:spPr>
            <a:xfrm rot="856615">
              <a:off x="655170" y="3843405"/>
              <a:ext cx="5167573" cy="5960616"/>
            </a:xfrm>
            <a:custGeom>
              <a:avLst/>
              <a:gdLst/>
              <a:ahLst/>
              <a:cxnLst/>
              <a:rect l="l" t="t" r="r" b="b"/>
              <a:pathLst>
                <a:path w="5167573" h="5960616" extrusionOk="0">
                  <a:moveTo>
                    <a:pt x="0" y="0"/>
                  </a:moveTo>
                  <a:lnTo>
                    <a:pt x="5167573" y="0"/>
                  </a:lnTo>
                  <a:lnTo>
                    <a:pt x="5167573" y="5960615"/>
                  </a:lnTo>
                  <a:lnTo>
                    <a:pt x="0" y="5960615"/>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1" name="Google Shape;111;p2">
              <a:extLst>
                <a:ext uri="{FF2B5EF4-FFF2-40B4-BE49-F238E27FC236}">
                  <a16:creationId xmlns:a16="http://schemas.microsoft.com/office/drawing/2014/main" id="{4551F8EA-6D1C-8026-E618-3B389B25C73D}"/>
                </a:ext>
              </a:extLst>
            </p:cNvPr>
            <p:cNvSpPr/>
            <p:nvPr/>
          </p:nvSpPr>
          <p:spPr>
            <a:xfrm>
              <a:off x="1110408" y="12119848"/>
              <a:ext cx="4319907" cy="4982863"/>
            </a:xfrm>
            <a:custGeom>
              <a:avLst/>
              <a:gdLst/>
              <a:ahLst/>
              <a:cxnLst/>
              <a:rect l="l" t="t" r="r" b="b"/>
              <a:pathLst>
                <a:path w="4319907" h="4982863" extrusionOk="0">
                  <a:moveTo>
                    <a:pt x="0" y="0"/>
                  </a:moveTo>
                  <a:lnTo>
                    <a:pt x="4319907" y="0"/>
                  </a:lnTo>
                  <a:lnTo>
                    <a:pt x="4319907" y="4982863"/>
                  </a:lnTo>
                  <a:lnTo>
                    <a:pt x="0" y="4982863"/>
                  </a:lnTo>
                  <a:lnTo>
                    <a:pt x="0" y="0"/>
                  </a:lnTo>
                  <a:close/>
                </a:path>
              </a:pathLst>
            </a:custGeom>
            <a:blipFill rotWithShape="1">
              <a:blip r:embed="rId6">
                <a:alphaModFix amt="16249"/>
              </a:blip>
              <a:stretch>
                <a:fillRect/>
              </a:stretch>
            </a:blipFill>
            <a:ln>
              <a:noFill/>
            </a:ln>
          </p:spPr>
          <p:txBody>
            <a:bodyPr/>
            <a:lstStyle/>
            <a:p>
              <a:endParaRPr lang="en-US"/>
            </a:p>
          </p:txBody>
        </p:sp>
        <p:sp>
          <p:nvSpPr>
            <p:cNvPr id="112" name="Google Shape;112;p2">
              <a:extLst>
                <a:ext uri="{FF2B5EF4-FFF2-40B4-BE49-F238E27FC236}">
                  <a16:creationId xmlns:a16="http://schemas.microsoft.com/office/drawing/2014/main" id="{39AD58D8-EE54-6DC1-7D52-D0D9F3A14C39}"/>
                </a:ext>
              </a:extLst>
            </p:cNvPr>
            <p:cNvSpPr/>
            <p:nvPr/>
          </p:nvSpPr>
          <p:spPr>
            <a:xfrm rot="9801329">
              <a:off x="22546390" y="514291"/>
              <a:ext cx="4319907" cy="4982863"/>
            </a:xfrm>
            <a:custGeom>
              <a:avLst/>
              <a:gdLst/>
              <a:ahLst/>
              <a:cxnLst/>
              <a:rect l="l" t="t" r="r" b="b"/>
              <a:pathLst>
                <a:path w="4319907" h="4982863" extrusionOk="0">
                  <a:moveTo>
                    <a:pt x="0" y="0"/>
                  </a:moveTo>
                  <a:lnTo>
                    <a:pt x="4319908" y="0"/>
                  </a:lnTo>
                  <a:lnTo>
                    <a:pt x="4319908" y="4982864"/>
                  </a:lnTo>
                  <a:lnTo>
                    <a:pt x="0" y="4982864"/>
                  </a:lnTo>
                  <a:lnTo>
                    <a:pt x="0" y="0"/>
                  </a:lnTo>
                  <a:close/>
                </a:path>
              </a:pathLst>
            </a:custGeom>
            <a:blipFill rotWithShape="1">
              <a:blip r:embed="rId6">
                <a:alphaModFix amt="16249"/>
              </a:blip>
              <a:stretch>
                <a:fillRect/>
              </a:stretch>
            </a:blipFill>
            <a:ln>
              <a:noFill/>
            </a:ln>
          </p:spPr>
          <p:txBody>
            <a:bodyPr/>
            <a:lstStyle/>
            <a:p>
              <a:endParaRPr lang="en-US"/>
            </a:p>
          </p:txBody>
        </p:sp>
        <p:sp>
          <p:nvSpPr>
            <p:cNvPr id="113" name="Google Shape;113;p2">
              <a:extLst>
                <a:ext uri="{FF2B5EF4-FFF2-40B4-BE49-F238E27FC236}">
                  <a16:creationId xmlns:a16="http://schemas.microsoft.com/office/drawing/2014/main" id="{1391CF29-A3D5-B4ED-1F9C-30FE98D6B99A}"/>
                </a:ext>
              </a:extLst>
            </p:cNvPr>
            <p:cNvSpPr/>
            <p:nvPr/>
          </p:nvSpPr>
          <p:spPr>
            <a:xfrm rot="8381380">
              <a:off x="19541180" y="2377116"/>
              <a:ext cx="1533293" cy="1768600"/>
            </a:xfrm>
            <a:custGeom>
              <a:avLst/>
              <a:gdLst/>
              <a:ahLst/>
              <a:cxnLst/>
              <a:rect l="l" t="t" r="r" b="b"/>
              <a:pathLst>
                <a:path w="1533293" h="1768600" extrusionOk="0">
                  <a:moveTo>
                    <a:pt x="0" y="0"/>
                  </a:moveTo>
                  <a:lnTo>
                    <a:pt x="1533292" y="0"/>
                  </a:lnTo>
                  <a:lnTo>
                    <a:pt x="1533292" y="1768600"/>
                  </a:lnTo>
                  <a:lnTo>
                    <a:pt x="0" y="1768600"/>
                  </a:lnTo>
                  <a:lnTo>
                    <a:pt x="0" y="0"/>
                  </a:lnTo>
                  <a:close/>
                </a:path>
              </a:pathLst>
            </a:custGeom>
            <a:blipFill rotWithShape="1">
              <a:blip r:embed="rId6">
                <a:alphaModFix amt="16249"/>
              </a:blip>
              <a:stretch>
                <a:fillRect/>
              </a:stretch>
            </a:blipFill>
            <a:ln>
              <a:noFill/>
            </a:ln>
          </p:spPr>
          <p:txBody>
            <a:bodyPr/>
            <a:lstStyle/>
            <a:p>
              <a:endParaRPr lang="en-US"/>
            </a:p>
          </p:txBody>
        </p:sp>
        <p:sp>
          <p:nvSpPr>
            <p:cNvPr id="114" name="Google Shape;114;p2">
              <a:extLst>
                <a:ext uri="{FF2B5EF4-FFF2-40B4-BE49-F238E27FC236}">
                  <a16:creationId xmlns:a16="http://schemas.microsoft.com/office/drawing/2014/main" id="{A5E76312-573D-9839-5927-B4721AF7E6F0}"/>
                </a:ext>
              </a:extLst>
            </p:cNvPr>
            <p:cNvSpPr/>
            <p:nvPr/>
          </p:nvSpPr>
          <p:spPr>
            <a:xfrm rot="856615">
              <a:off x="6067267" y="2531313"/>
              <a:ext cx="2404861" cy="2773924"/>
            </a:xfrm>
            <a:custGeom>
              <a:avLst/>
              <a:gdLst/>
              <a:ahLst/>
              <a:cxnLst/>
              <a:rect l="l" t="t" r="r" b="b"/>
              <a:pathLst>
                <a:path w="2404861" h="2773924" extrusionOk="0">
                  <a:moveTo>
                    <a:pt x="0" y="0"/>
                  </a:moveTo>
                  <a:lnTo>
                    <a:pt x="2404861" y="0"/>
                  </a:lnTo>
                  <a:lnTo>
                    <a:pt x="2404861" y="2773923"/>
                  </a:lnTo>
                  <a:lnTo>
                    <a:pt x="0" y="2773923"/>
                  </a:lnTo>
                  <a:lnTo>
                    <a:pt x="0" y="0"/>
                  </a:lnTo>
                  <a:close/>
                </a:path>
              </a:pathLst>
            </a:custGeom>
            <a:blipFill rotWithShape="1">
              <a:blip r:embed="rId6">
                <a:alphaModFix amt="16249"/>
              </a:blip>
              <a:stretch>
                <a:fillRect/>
              </a:stretch>
            </a:blipFill>
            <a:ln>
              <a:noFill/>
            </a:ln>
          </p:spPr>
          <p:txBody>
            <a:bodyPr/>
            <a:lstStyle/>
            <a:p>
              <a:endParaRPr lang="en-US"/>
            </a:p>
          </p:txBody>
        </p:sp>
        <p:sp>
          <p:nvSpPr>
            <p:cNvPr id="115" name="Google Shape;115;p2">
              <a:extLst>
                <a:ext uri="{FF2B5EF4-FFF2-40B4-BE49-F238E27FC236}">
                  <a16:creationId xmlns:a16="http://schemas.microsoft.com/office/drawing/2014/main" id="{B9637BEF-6F62-66E6-86B0-F70099BFA2EC}"/>
                </a:ext>
              </a:extLst>
            </p:cNvPr>
            <p:cNvSpPr/>
            <p:nvPr/>
          </p:nvSpPr>
          <p:spPr>
            <a:xfrm rot="-1699247">
              <a:off x="22792444" y="11376151"/>
              <a:ext cx="1207474" cy="1392780"/>
            </a:xfrm>
            <a:custGeom>
              <a:avLst/>
              <a:gdLst/>
              <a:ahLst/>
              <a:cxnLst/>
              <a:rect l="l" t="t" r="r" b="b"/>
              <a:pathLst>
                <a:path w="1207474" h="1392780" extrusionOk="0">
                  <a:moveTo>
                    <a:pt x="0" y="0"/>
                  </a:moveTo>
                  <a:lnTo>
                    <a:pt x="1207474" y="0"/>
                  </a:lnTo>
                  <a:lnTo>
                    <a:pt x="1207474" y="1392780"/>
                  </a:lnTo>
                  <a:lnTo>
                    <a:pt x="0" y="1392780"/>
                  </a:lnTo>
                  <a:lnTo>
                    <a:pt x="0" y="0"/>
                  </a:lnTo>
                  <a:close/>
                </a:path>
              </a:pathLst>
            </a:custGeom>
            <a:blipFill rotWithShape="1">
              <a:blip r:embed="rId6">
                <a:alphaModFix amt="17550"/>
              </a:blip>
              <a:stretch>
                <a:fillRect/>
              </a:stretch>
            </a:blipFill>
            <a:ln>
              <a:noFill/>
            </a:ln>
          </p:spPr>
          <p:txBody>
            <a:bodyPr/>
            <a:lstStyle/>
            <a:p>
              <a:endParaRPr lang="en-US"/>
            </a:p>
          </p:txBody>
        </p:sp>
        <p:sp>
          <p:nvSpPr>
            <p:cNvPr id="116" name="Google Shape;116;p2">
              <a:extLst>
                <a:ext uri="{FF2B5EF4-FFF2-40B4-BE49-F238E27FC236}">
                  <a16:creationId xmlns:a16="http://schemas.microsoft.com/office/drawing/2014/main" id="{21CB2DE0-CF7A-A6E1-A9BC-B76ACDD3608B}"/>
                </a:ext>
              </a:extLst>
            </p:cNvPr>
            <p:cNvSpPr/>
            <p:nvPr/>
          </p:nvSpPr>
          <p:spPr>
            <a:xfrm rot="-642376">
              <a:off x="16496869" y="12074977"/>
              <a:ext cx="550045" cy="634458"/>
            </a:xfrm>
            <a:custGeom>
              <a:avLst/>
              <a:gdLst/>
              <a:ahLst/>
              <a:cxnLst/>
              <a:rect l="l" t="t" r="r" b="b"/>
              <a:pathLst>
                <a:path w="550045" h="634458" extrusionOk="0">
                  <a:moveTo>
                    <a:pt x="0" y="0"/>
                  </a:moveTo>
                  <a:lnTo>
                    <a:pt x="550045" y="0"/>
                  </a:lnTo>
                  <a:lnTo>
                    <a:pt x="550045" y="634458"/>
                  </a:lnTo>
                  <a:lnTo>
                    <a:pt x="0" y="634458"/>
                  </a:lnTo>
                  <a:lnTo>
                    <a:pt x="0" y="0"/>
                  </a:lnTo>
                  <a:close/>
                </a:path>
              </a:pathLst>
            </a:custGeom>
            <a:blipFill rotWithShape="1">
              <a:blip r:embed="rId6">
                <a:alphaModFix amt="17550"/>
              </a:blip>
              <a:stretch>
                <a:fillRect/>
              </a:stretch>
            </a:blipFill>
            <a:ln>
              <a:noFill/>
            </a:ln>
          </p:spPr>
          <p:txBody>
            <a:bodyPr/>
            <a:lstStyle/>
            <a:p>
              <a:endParaRPr lang="en-US"/>
            </a:p>
          </p:txBody>
        </p:sp>
        <p:sp>
          <p:nvSpPr>
            <p:cNvPr id="117" name="Google Shape;117;p2">
              <a:extLst>
                <a:ext uri="{FF2B5EF4-FFF2-40B4-BE49-F238E27FC236}">
                  <a16:creationId xmlns:a16="http://schemas.microsoft.com/office/drawing/2014/main" id="{72AC2206-7839-6F2D-E1FA-40C4BCD1BF69}"/>
                </a:ext>
              </a:extLst>
            </p:cNvPr>
            <p:cNvSpPr/>
            <p:nvPr/>
          </p:nvSpPr>
          <p:spPr>
            <a:xfrm rot="2347825">
              <a:off x="2926045" y="9331060"/>
              <a:ext cx="701683" cy="809366"/>
            </a:xfrm>
            <a:custGeom>
              <a:avLst/>
              <a:gdLst/>
              <a:ahLst/>
              <a:cxnLst/>
              <a:rect l="l" t="t" r="r" b="b"/>
              <a:pathLst>
                <a:path w="701683" h="809366" extrusionOk="0">
                  <a:moveTo>
                    <a:pt x="0" y="0"/>
                  </a:moveTo>
                  <a:lnTo>
                    <a:pt x="701683" y="0"/>
                  </a:lnTo>
                  <a:lnTo>
                    <a:pt x="701683" y="809366"/>
                  </a:lnTo>
                  <a:lnTo>
                    <a:pt x="0" y="809366"/>
                  </a:lnTo>
                  <a:lnTo>
                    <a:pt x="0" y="0"/>
                  </a:lnTo>
                  <a:close/>
                </a:path>
              </a:pathLst>
            </a:custGeom>
            <a:blipFill rotWithShape="1">
              <a:blip r:embed="rId6">
                <a:alphaModFix amt="12349"/>
              </a:blip>
              <a:stretch>
                <a:fillRect/>
              </a:stretch>
            </a:blipFill>
            <a:ln>
              <a:noFill/>
            </a:ln>
          </p:spPr>
          <p:txBody>
            <a:bodyPr/>
            <a:lstStyle/>
            <a:p>
              <a:endParaRPr lang="en-US"/>
            </a:p>
          </p:txBody>
        </p:sp>
      </p:grpSp>
      <p:sp>
        <p:nvSpPr>
          <p:cNvPr id="118" name="Google Shape;118;p2">
            <a:extLst>
              <a:ext uri="{FF2B5EF4-FFF2-40B4-BE49-F238E27FC236}">
                <a16:creationId xmlns:a16="http://schemas.microsoft.com/office/drawing/2014/main" id="{9B23656F-2D35-10A6-FC9D-9400F6F00A76}"/>
              </a:ext>
            </a:extLst>
          </p:cNvPr>
          <p:cNvSpPr txBox="1"/>
          <p:nvPr/>
        </p:nvSpPr>
        <p:spPr>
          <a:xfrm>
            <a:off x="706017" y="550306"/>
            <a:ext cx="9353950" cy="951030"/>
          </a:xfrm>
          <a:prstGeom prst="rect">
            <a:avLst/>
          </a:prstGeom>
          <a:noFill/>
          <a:ln>
            <a:noFill/>
          </a:ln>
        </p:spPr>
        <p:txBody>
          <a:bodyPr spcFirstLastPara="1" wrap="square" lIns="0" tIns="0" rIns="0" bIns="0" anchor="t" anchorCtr="0">
            <a:spAutoFit/>
          </a:bodyPr>
          <a:lstStyle/>
          <a:p>
            <a:pPr marL="0" marR="0" lvl="0" indent="0" algn="l" rtl="0">
              <a:lnSpc>
                <a:spcPct val="103000"/>
              </a:lnSpc>
              <a:spcBef>
                <a:spcPts val="0"/>
              </a:spcBef>
              <a:spcAft>
                <a:spcPts val="0"/>
              </a:spcAft>
              <a:buNone/>
            </a:pPr>
            <a:r>
              <a:rPr lang="en-US" sz="6000" b="1" dirty="0">
                <a:solidFill>
                  <a:schemeClr val="accent5">
                    <a:lumMod val="20000"/>
                    <a:lumOff val="80000"/>
                  </a:schemeClr>
                </a:solidFill>
                <a:latin typeface="Candara" panose="020E0502030303020204" pitchFamily="34" charset="0"/>
              </a:rPr>
              <a:t>2. Current Situation</a:t>
            </a:r>
          </a:p>
        </p:txBody>
      </p:sp>
      <p:sp>
        <p:nvSpPr>
          <p:cNvPr id="6" name="TextBox 5">
            <a:extLst>
              <a:ext uri="{FF2B5EF4-FFF2-40B4-BE49-F238E27FC236}">
                <a16:creationId xmlns:a16="http://schemas.microsoft.com/office/drawing/2014/main" id="{AAB5B183-7A5E-2D2E-7F08-257E23913F03}"/>
              </a:ext>
            </a:extLst>
          </p:cNvPr>
          <p:cNvSpPr txBox="1"/>
          <p:nvPr/>
        </p:nvSpPr>
        <p:spPr>
          <a:xfrm>
            <a:off x="706017" y="1431529"/>
            <a:ext cx="16371772" cy="2677656"/>
          </a:xfrm>
          <a:prstGeom prst="rect">
            <a:avLst/>
          </a:prstGeom>
          <a:noFill/>
        </p:spPr>
        <p:txBody>
          <a:bodyPr wrap="square" rtlCol="0">
            <a:spAutoFit/>
          </a:bodyPr>
          <a:lstStyle/>
          <a:p>
            <a:pPr algn="l">
              <a:buNone/>
            </a:pPr>
            <a:r>
              <a:rPr lang="en-US" sz="2400" b="0" i="0" dirty="0">
                <a:solidFill>
                  <a:schemeClr val="tx2"/>
                </a:solidFill>
                <a:effectLst/>
                <a:latin typeface="Cambria Math" panose="02040503050406030204" pitchFamily="18" charset="0"/>
                <a:ea typeface="Cambria Math" panose="02040503050406030204" pitchFamily="18" charset="0"/>
              </a:rPr>
              <a:t>The </a:t>
            </a:r>
            <a:r>
              <a:rPr lang="en-US" sz="2400" b="1" i="0" dirty="0">
                <a:solidFill>
                  <a:schemeClr val="tx2"/>
                </a:solidFill>
                <a:effectLst/>
                <a:latin typeface="Cambria Math" panose="02040503050406030204" pitchFamily="18" charset="0"/>
                <a:ea typeface="Cambria Math" panose="02040503050406030204" pitchFamily="18" charset="0"/>
              </a:rPr>
              <a:t>Cohort Chart</a:t>
            </a:r>
            <a:r>
              <a:rPr lang="en-US" sz="2400" b="0" i="0" dirty="0">
                <a:solidFill>
                  <a:schemeClr val="tx2"/>
                </a:solidFill>
                <a:effectLst/>
                <a:latin typeface="Cambria Math" panose="02040503050406030204" pitchFamily="18" charset="0"/>
                <a:ea typeface="Cambria Math" panose="02040503050406030204" pitchFamily="18" charset="0"/>
              </a:rPr>
              <a:t> shows that the rate of customers returning after their first purchase at Pizza Hut is very low. Starting from the first month, only </a:t>
            </a:r>
            <a:r>
              <a:rPr lang="en-US" sz="2400" b="1" i="0" dirty="0">
                <a:solidFill>
                  <a:schemeClr val="tx2"/>
                </a:solidFill>
                <a:effectLst/>
                <a:latin typeface="Cambria Math" panose="02040503050406030204" pitchFamily="18" charset="0"/>
                <a:ea typeface="Cambria Math" panose="02040503050406030204" pitchFamily="18" charset="0"/>
              </a:rPr>
              <a:t>8.3% of customers return to make a purchase</a:t>
            </a:r>
            <a:r>
              <a:rPr lang="en-US" sz="2400" b="0" i="0" dirty="0">
                <a:solidFill>
                  <a:schemeClr val="tx2"/>
                </a:solidFill>
                <a:effectLst/>
                <a:latin typeface="Cambria Math" panose="02040503050406030204" pitchFamily="18" charset="0"/>
                <a:ea typeface="Cambria Math" panose="02040503050406030204" pitchFamily="18" charset="0"/>
              </a:rPr>
              <a:t>, and there is no significant fluctuation in the following months.</a:t>
            </a:r>
          </a:p>
          <a:p>
            <a:pPr algn="l">
              <a:buNone/>
            </a:pPr>
            <a:r>
              <a:rPr lang="en-US" sz="2400" b="0" i="0" dirty="0">
                <a:solidFill>
                  <a:schemeClr val="tx2"/>
                </a:solidFill>
                <a:effectLst/>
                <a:latin typeface="Cambria Math" panose="02040503050406030204" pitchFamily="18" charset="0"/>
                <a:ea typeface="Cambria Math" panose="02040503050406030204" pitchFamily="18" charset="0"/>
              </a:rPr>
              <a:t>The </a:t>
            </a:r>
            <a:r>
              <a:rPr lang="en-US" sz="2400" b="1" i="0" dirty="0">
                <a:solidFill>
                  <a:schemeClr val="tx2"/>
                </a:solidFill>
                <a:effectLst/>
                <a:latin typeface="Cambria Math" panose="02040503050406030204" pitchFamily="18" charset="0"/>
                <a:ea typeface="Cambria Math" panose="02040503050406030204" pitchFamily="18" charset="0"/>
              </a:rPr>
              <a:t>Pareto Chart</a:t>
            </a:r>
            <a:r>
              <a:rPr lang="en-US" sz="2400" b="0" i="0" dirty="0">
                <a:solidFill>
                  <a:schemeClr val="tx2"/>
                </a:solidFill>
                <a:effectLst/>
                <a:latin typeface="Cambria Math" panose="02040503050406030204" pitchFamily="18" charset="0"/>
                <a:ea typeface="Cambria Math" panose="02040503050406030204" pitchFamily="18" charset="0"/>
              </a:rPr>
              <a:t> indicates that </a:t>
            </a:r>
            <a:r>
              <a:rPr lang="en-US" sz="2400" b="1" i="0" dirty="0">
                <a:solidFill>
                  <a:schemeClr val="tx2"/>
                </a:solidFill>
                <a:effectLst/>
                <a:latin typeface="Cambria Math" panose="02040503050406030204" pitchFamily="18" charset="0"/>
                <a:ea typeface="Cambria Math" panose="02040503050406030204" pitchFamily="18" charset="0"/>
              </a:rPr>
              <a:t>80% of revenue</a:t>
            </a:r>
            <a:r>
              <a:rPr lang="en-US" sz="2400" b="0" i="0" dirty="0">
                <a:solidFill>
                  <a:schemeClr val="tx2"/>
                </a:solidFill>
                <a:effectLst/>
                <a:latin typeface="Cambria Math" panose="02040503050406030204" pitchFamily="18" charset="0"/>
                <a:ea typeface="Cambria Math" panose="02040503050406030204" pitchFamily="18" charset="0"/>
              </a:rPr>
              <a:t> comes from </a:t>
            </a:r>
            <a:r>
              <a:rPr lang="en-US" sz="2400" b="1" i="0" dirty="0">
                <a:solidFill>
                  <a:schemeClr val="tx2"/>
                </a:solidFill>
                <a:effectLst/>
                <a:latin typeface="Cambria Math" panose="02040503050406030204" pitchFamily="18" charset="0"/>
                <a:ea typeface="Cambria Math" panose="02040503050406030204" pitchFamily="18" charset="0"/>
              </a:rPr>
              <a:t>new customers</a:t>
            </a:r>
            <a:r>
              <a:rPr lang="en-US" sz="2400" b="0" i="0" dirty="0">
                <a:solidFill>
                  <a:schemeClr val="tx2"/>
                </a:solidFill>
                <a:effectLst/>
                <a:latin typeface="Cambria Math" panose="02040503050406030204" pitchFamily="18" charset="0"/>
                <a:ea typeface="Cambria Math" panose="02040503050406030204" pitchFamily="18" charset="0"/>
              </a:rPr>
              <a:t>, while returning or loyal customers contribute only a small portion to the total revenue.</a:t>
            </a:r>
          </a:p>
          <a:p>
            <a:pPr algn="l"/>
            <a:r>
              <a:rPr lang="en-US" sz="2400" b="0" i="0" dirty="0">
                <a:solidFill>
                  <a:schemeClr val="tx2"/>
                </a:solidFill>
                <a:effectLst/>
                <a:latin typeface="Cambria Math" panose="02040503050406030204" pitchFamily="18" charset="0"/>
                <a:ea typeface="Cambria Math" panose="02040503050406030204" pitchFamily="18" charset="0"/>
              </a:rPr>
              <a:t>=&gt; Pizza Hut is currently focusing on attracting new customers but has not prioritized retaining existing ones, leading to a lack of long-term customer loyalty and engagement with the brand.</a:t>
            </a:r>
          </a:p>
        </p:txBody>
      </p:sp>
      <p:sp>
        <p:nvSpPr>
          <p:cNvPr id="3" name="Rectangle 2">
            <a:extLst>
              <a:ext uri="{FF2B5EF4-FFF2-40B4-BE49-F238E27FC236}">
                <a16:creationId xmlns:a16="http://schemas.microsoft.com/office/drawing/2014/main" id="{8692DBC0-39E3-A9AD-C899-6ACE1724903F}"/>
              </a:ext>
            </a:extLst>
          </p:cNvPr>
          <p:cNvSpPr/>
          <p:nvPr/>
        </p:nvSpPr>
        <p:spPr>
          <a:xfrm>
            <a:off x="706017" y="4318001"/>
            <a:ext cx="10818853" cy="5595291"/>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4591118E-AA79-A0BA-0CEB-E53945F53BE5}"/>
              </a:ext>
            </a:extLst>
          </p:cNvPr>
          <p:cNvGraphicFramePr>
            <a:graphicFrameLocks noGrp="1"/>
          </p:cNvGraphicFramePr>
          <p:nvPr>
            <p:extLst>
              <p:ext uri="{D42A27DB-BD31-4B8C-83A1-F6EECF244321}">
                <p14:modId xmlns:p14="http://schemas.microsoft.com/office/powerpoint/2010/main" val="2333681982"/>
              </p:ext>
            </p:extLst>
          </p:nvPr>
        </p:nvGraphicFramePr>
        <p:xfrm>
          <a:off x="876300" y="4534104"/>
          <a:ext cx="10364911" cy="5202596"/>
        </p:xfrm>
        <a:graphic>
          <a:graphicData uri="http://schemas.openxmlformats.org/drawingml/2006/table">
            <a:tbl>
              <a:tblPr/>
              <a:tblGrid>
                <a:gridCol w="2579638">
                  <a:extLst>
                    <a:ext uri="{9D8B030D-6E8A-4147-A177-3AD203B41FA5}">
                      <a16:colId xmlns:a16="http://schemas.microsoft.com/office/drawing/2014/main" val="2413259383"/>
                    </a:ext>
                  </a:extLst>
                </a:gridCol>
                <a:gridCol w="1328438">
                  <a:extLst>
                    <a:ext uri="{9D8B030D-6E8A-4147-A177-3AD203B41FA5}">
                      <a16:colId xmlns:a16="http://schemas.microsoft.com/office/drawing/2014/main" val="1028240970"/>
                    </a:ext>
                  </a:extLst>
                </a:gridCol>
                <a:gridCol w="586985">
                  <a:extLst>
                    <a:ext uri="{9D8B030D-6E8A-4147-A177-3AD203B41FA5}">
                      <a16:colId xmlns:a16="http://schemas.microsoft.com/office/drawing/2014/main" val="4269699699"/>
                    </a:ext>
                  </a:extLst>
                </a:gridCol>
                <a:gridCol w="586985">
                  <a:extLst>
                    <a:ext uri="{9D8B030D-6E8A-4147-A177-3AD203B41FA5}">
                      <a16:colId xmlns:a16="http://schemas.microsoft.com/office/drawing/2014/main" val="3760648335"/>
                    </a:ext>
                  </a:extLst>
                </a:gridCol>
                <a:gridCol w="586985">
                  <a:extLst>
                    <a:ext uri="{9D8B030D-6E8A-4147-A177-3AD203B41FA5}">
                      <a16:colId xmlns:a16="http://schemas.microsoft.com/office/drawing/2014/main" val="957254030"/>
                    </a:ext>
                  </a:extLst>
                </a:gridCol>
                <a:gridCol w="586985">
                  <a:extLst>
                    <a:ext uri="{9D8B030D-6E8A-4147-A177-3AD203B41FA5}">
                      <a16:colId xmlns:a16="http://schemas.microsoft.com/office/drawing/2014/main" val="853181489"/>
                    </a:ext>
                  </a:extLst>
                </a:gridCol>
                <a:gridCol w="586985">
                  <a:extLst>
                    <a:ext uri="{9D8B030D-6E8A-4147-A177-3AD203B41FA5}">
                      <a16:colId xmlns:a16="http://schemas.microsoft.com/office/drawing/2014/main" val="114639778"/>
                    </a:ext>
                  </a:extLst>
                </a:gridCol>
                <a:gridCol w="586985">
                  <a:extLst>
                    <a:ext uri="{9D8B030D-6E8A-4147-A177-3AD203B41FA5}">
                      <a16:colId xmlns:a16="http://schemas.microsoft.com/office/drawing/2014/main" val="3585427439"/>
                    </a:ext>
                  </a:extLst>
                </a:gridCol>
                <a:gridCol w="586985">
                  <a:extLst>
                    <a:ext uri="{9D8B030D-6E8A-4147-A177-3AD203B41FA5}">
                      <a16:colId xmlns:a16="http://schemas.microsoft.com/office/drawing/2014/main" val="3090754442"/>
                    </a:ext>
                  </a:extLst>
                </a:gridCol>
                <a:gridCol w="586985">
                  <a:extLst>
                    <a:ext uri="{9D8B030D-6E8A-4147-A177-3AD203B41FA5}">
                      <a16:colId xmlns:a16="http://schemas.microsoft.com/office/drawing/2014/main" val="300397105"/>
                    </a:ext>
                  </a:extLst>
                </a:gridCol>
                <a:gridCol w="586985">
                  <a:extLst>
                    <a:ext uri="{9D8B030D-6E8A-4147-A177-3AD203B41FA5}">
                      <a16:colId xmlns:a16="http://schemas.microsoft.com/office/drawing/2014/main" val="3571345612"/>
                    </a:ext>
                  </a:extLst>
                </a:gridCol>
                <a:gridCol w="586985">
                  <a:extLst>
                    <a:ext uri="{9D8B030D-6E8A-4147-A177-3AD203B41FA5}">
                      <a16:colId xmlns:a16="http://schemas.microsoft.com/office/drawing/2014/main" val="1986561562"/>
                    </a:ext>
                  </a:extLst>
                </a:gridCol>
                <a:gridCol w="586985">
                  <a:extLst>
                    <a:ext uri="{9D8B030D-6E8A-4147-A177-3AD203B41FA5}">
                      <a16:colId xmlns:a16="http://schemas.microsoft.com/office/drawing/2014/main" val="1216410105"/>
                    </a:ext>
                  </a:extLst>
                </a:gridCol>
              </a:tblGrid>
              <a:tr h="339088">
                <a:tc>
                  <a:txBody>
                    <a:bodyPr/>
                    <a:lstStyle/>
                    <a:p>
                      <a:pPr algn="just" fontAlgn="b"/>
                      <a:r>
                        <a:rPr lang="en-US" sz="1300" b="1" i="0" u="none" strike="noStrike" dirty="0">
                          <a:solidFill>
                            <a:srgbClr val="FFFFFF"/>
                          </a:solidFill>
                          <a:effectLst/>
                          <a:latin typeface="+mj-lt"/>
                        </a:rPr>
                        <a:t>Cohort Analysis</a:t>
                      </a:r>
                    </a:p>
                  </a:txBody>
                  <a:tcPr marL="6132" marR="6132" marT="6132" marB="0" anchor="b">
                    <a:lnL>
                      <a:noFill/>
                    </a:lnL>
                    <a:lnR>
                      <a:noFill/>
                    </a:lnR>
                    <a:lnT w="12700" cap="flat" cmpd="sng" algn="ctr">
                      <a:solidFill>
                        <a:srgbClr val="104861"/>
                      </a:solidFill>
                      <a:prstDash val="solid"/>
                      <a:round/>
                      <a:headEnd type="none" w="med" len="med"/>
                      <a:tailEnd type="none" w="med" len="med"/>
                    </a:lnT>
                    <a:lnB>
                      <a:noFill/>
                    </a:lnB>
                    <a:solidFill>
                      <a:srgbClr val="156082"/>
                    </a:solidFill>
                  </a:tcPr>
                </a:tc>
                <a:tc>
                  <a:txBody>
                    <a:bodyPr/>
                    <a:lstStyle/>
                    <a:p>
                      <a:pPr algn="just" fontAlgn="b"/>
                      <a:r>
                        <a:rPr lang="en-US" sz="1300" b="1" i="0" u="none" strike="noStrike">
                          <a:solidFill>
                            <a:srgbClr val="FFFFFF"/>
                          </a:solidFill>
                          <a:effectLst/>
                          <a:latin typeface="+mj-lt"/>
                        </a:rPr>
                        <a:t>Column Labels</a:t>
                      </a:r>
                    </a:p>
                  </a:txBody>
                  <a:tcPr marL="6132" marR="6132" marT="6132" marB="0" anchor="b">
                    <a:lnL>
                      <a:noFill/>
                    </a:lnL>
                    <a:lnR>
                      <a:noFill/>
                    </a:lnR>
                    <a:lnT w="12700" cap="flat" cmpd="sng" algn="ctr">
                      <a:solidFill>
                        <a:srgbClr val="104861"/>
                      </a:solidFill>
                      <a:prstDash val="solid"/>
                      <a:round/>
                      <a:headEnd type="none" w="med" len="med"/>
                      <a:tailEnd type="none" w="med" len="med"/>
                    </a:lnT>
                    <a:lnB>
                      <a:noFill/>
                    </a:lnB>
                    <a:solidFill>
                      <a:srgbClr val="156082"/>
                    </a:solidFill>
                  </a:tcPr>
                </a:tc>
                <a:tc>
                  <a:txBody>
                    <a:bodyPr/>
                    <a:lstStyle/>
                    <a:p>
                      <a:pPr algn="just" fontAlgn="b"/>
                      <a:endParaRPr lang="en-US" sz="1300" b="1" i="0" u="none" strike="noStrike">
                        <a:solidFill>
                          <a:srgbClr val="FFFFFF"/>
                        </a:solidFill>
                        <a:effectLst/>
                        <a:latin typeface="+mj-lt"/>
                      </a:endParaRPr>
                    </a:p>
                  </a:txBody>
                  <a:tcPr marL="6132" marR="6132" marT="6132" marB="0" anchor="b">
                    <a:lnL>
                      <a:noFill/>
                    </a:lnL>
                    <a:lnR>
                      <a:noFill/>
                    </a:lnR>
                    <a:lnT w="12700" cap="flat" cmpd="sng" algn="ctr">
                      <a:solidFill>
                        <a:srgbClr val="104861"/>
                      </a:solidFill>
                      <a:prstDash val="solid"/>
                      <a:round/>
                      <a:headEnd type="none" w="med" len="med"/>
                      <a:tailEnd type="none" w="med" len="med"/>
                    </a:lnT>
                    <a:lnB>
                      <a:noFill/>
                    </a:lnB>
                    <a:solidFill>
                      <a:srgbClr val="156082"/>
                    </a:solidFill>
                  </a:tcPr>
                </a:tc>
                <a:tc>
                  <a:txBody>
                    <a:bodyPr/>
                    <a:lstStyle/>
                    <a:p>
                      <a:pPr algn="just" fontAlgn="b"/>
                      <a:endParaRPr lang="en-US" sz="1300" b="1" i="0" u="none" strike="noStrike">
                        <a:solidFill>
                          <a:srgbClr val="FFFFFF"/>
                        </a:solidFill>
                        <a:effectLst/>
                        <a:latin typeface="+mj-lt"/>
                      </a:endParaRPr>
                    </a:p>
                  </a:txBody>
                  <a:tcPr marL="6132" marR="6132" marT="6132" marB="0" anchor="b">
                    <a:lnL>
                      <a:noFill/>
                    </a:lnL>
                    <a:lnR>
                      <a:noFill/>
                    </a:lnR>
                    <a:lnT w="12700" cap="flat" cmpd="sng" algn="ctr">
                      <a:solidFill>
                        <a:srgbClr val="104861"/>
                      </a:solidFill>
                      <a:prstDash val="solid"/>
                      <a:round/>
                      <a:headEnd type="none" w="med" len="med"/>
                      <a:tailEnd type="none" w="med" len="med"/>
                    </a:lnT>
                    <a:lnB>
                      <a:noFill/>
                    </a:lnB>
                    <a:solidFill>
                      <a:srgbClr val="156082"/>
                    </a:solidFill>
                  </a:tcPr>
                </a:tc>
                <a:tc>
                  <a:txBody>
                    <a:bodyPr/>
                    <a:lstStyle/>
                    <a:p>
                      <a:pPr algn="just" fontAlgn="b"/>
                      <a:endParaRPr lang="en-US" sz="1300" b="1" i="0" u="none" strike="noStrike">
                        <a:solidFill>
                          <a:srgbClr val="FFFFFF"/>
                        </a:solidFill>
                        <a:effectLst/>
                        <a:latin typeface="+mj-lt"/>
                      </a:endParaRPr>
                    </a:p>
                  </a:txBody>
                  <a:tcPr marL="6132" marR="6132" marT="6132" marB="0" anchor="b">
                    <a:lnL>
                      <a:noFill/>
                    </a:lnL>
                    <a:lnR>
                      <a:noFill/>
                    </a:lnR>
                    <a:lnT w="12700" cap="flat" cmpd="sng" algn="ctr">
                      <a:solidFill>
                        <a:srgbClr val="104861"/>
                      </a:solidFill>
                      <a:prstDash val="solid"/>
                      <a:round/>
                      <a:headEnd type="none" w="med" len="med"/>
                      <a:tailEnd type="none" w="med" len="med"/>
                    </a:lnT>
                    <a:lnB>
                      <a:noFill/>
                    </a:lnB>
                    <a:solidFill>
                      <a:srgbClr val="156082"/>
                    </a:solidFill>
                  </a:tcPr>
                </a:tc>
                <a:tc>
                  <a:txBody>
                    <a:bodyPr/>
                    <a:lstStyle/>
                    <a:p>
                      <a:pPr algn="just" fontAlgn="b"/>
                      <a:endParaRPr lang="en-US" sz="1300" b="1" i="0" u="none" strike="noStrike">
                        <a:solidFill>
                          <a:srgbClr val="FFFFFF"/>
                        </a:solidFill>
                        <a:effectLst/>
                        <a:latin typeface="+mj-lt"/>
                      </a:endParaRPr>
                    </a:p>
                  </a:txBody>
                  <a:tcPr marL="6132" marR="6132" marT="6132" marB="0" anchor="b">
                    <a:lnL>
                      <a:noFill/>
                    </a:lnL>
                    <a:lnR>
                      <a:noFill/>
                    </a:lnR>
                    <a:lnT w="12700" cap="flat" cmpd="sng" algn="ctr">
                      <a:solidFill>
                        <a:srgbClr val="104861"/>
                      </a:solidFill>
                      <a:prstDash val="solid"/>
                      <a:round/>
                      <a:headEnd type="none" w="med" len="med"/>
                      <a:tailEnd type="none" w="med" len="med"/>
                    </a:lnT>
                    <a:lnB>
                      <a:noFill/>
                    </a:lnB>
                    <a:solidFill>
                      <a:srgbClr val="156082"/>
                    </a:solidFill>
                  </a:tcPr>
                </a:tc>
                <a:tc>
                  <a:txBody>
                    <a:bodyPr/>
                    <a:lstStyle/>
                    <a:p>
                      <a:pPr algn="just" fontAlgn="b"/>
                      <a:endParaRPr lang="en-US" sz="1300" b="1" i="0" u="none" strike="noStrike">
                        <a:solidFill>
                          <a:srgbClr val="FFFFFF"/>
                        </a:solidFill>
                        <a:effectLst/>
                        <a:latin typeface="+mj-lt"/>
                      </a:endParaRPr>
                    </a:p>
                  </a:txBody>
                  <a:tcPr marL="6132" marR="6132" marT="6132" marB="0" anchor="b">
                    <a:lnL>
                      <a:noFill/>
                    </a:lnL>
                    <a:lnR>
                      <a:noFill/>
                    </a:lnR>
                    <a:lnT w="12700" cap="flat" cmpd="sng" algn="ctr">
                      <a:solidFill>
                        <a:srgbClr val="104861"/>
                      </a:solidFill>
                      <a:prstDash val="solid"/>
                      <a:round/>
                      <a:headEnd type="none" w="med" len="med"/>
                      <a:tailEnd type="none" w="med" len="med"/>
                    </a:lnT>
                    <a:lnB>
                      <a:noFill/>
                    </a:lnB>
                    <a:solidFill>
                      <a:srgbClr val="156082"/>
                    </a:solidFill>
                  </a:tcPr>
                </a:tc>
                <a:tc>
                  <a:txBody>
                    <a:bodyPr/>
                    <a:lstStyle/>
                    <a:p>
                      <a:pPr algn="just" fontAlgn="b"/>
                      <a:endParaRPr lang="en-US" sz="1300" b="1" i="0" u="none" strike="noStrike">
                        <a:solidFill>
                          <a:srgbClr val="FFFFFF"/>
                        </a:solidFill>
                        <a:effectLst/>
                        <a:latin typeface="+mj-lt"/>
                      </a:endParaRPr>
                    </a:p>
                  </a:txBody>
                  <a:tcPr marL="6132" marR="6132" marT="6132" marB="0" anchor="b">
                    <a:lnL>
                      <a:noFill/>
                    </a:lnL>
                    <a:lnR>
                      <a:noFill/>
                    </a:lnR>
                    <a:lnT w="12700" cap="flat" cmpd="sng" algn="ctr">
                      <a:solidFill>
                        <a:srgbClr val="104861"/>
                      </a:solidFill>
                      <a:prstDash val="solid"/>
                      <a:round/>
                      <a:headEnd type="none" w="med" len="med"/>
                      <a:tailEnd type="none" w="med" len="med"/>
                    </a:lnT>
                    <a:lnB>
                      <a:noFill/>
                    </a:lnB>
                    <a:solidFill>
                      <a:srgbClr val="156082"/>
                    </a:solidFill>
                  </a:tcPr>
                </a:tc>
                <a:tc>
                  <a:txBody>
                    <a:bodyPr/>
                    <a:lstStyle/>
                    <a:p>
                      <a:pPr algn="just" fontAlgn="b"/>
                      <a:endParaRPr lang="en-US" sz="1300" b="1" i="0" u="none" strike="noStrike">
                        <a:solidFill>
                          <a:srgbClr val="FFFFFF"/>
                        </a:solidFill>
                        <a:effectLst/>
                        <a:latin typeface="+mj-lt"/>
                      </a:endParaRPr>
                    </a:p>
                  </a:txBody>
                  <a:tcPr marL="6132" marR="6132" marT="6132" marB="0" anchor="b">
                    <a:lnL>
                      <a:noFill/>
                    </a:lnL>
                    <a:lnR>
                      <a:noFill/>
                    </a:lnR>
                    <a:lnT w="12700" cap="flat" cmpd="sng" algn="ctr">
                      <a:solidFill>
                        <a:srgbClr val="104861"/>
                      </a:solidFill>
                      <a:prstDash val="solid"/>
                      <a:round/>
                      <a:headEnd type="none" w="med" len="med"/>
                      <a:tailEnd type="none" w="med" len="med"/>
                    </a:lnT>
                    <a:lnB>
                      <a:noFill/>
                    </a:lnB>
                    <a:solidFill>
                      <a:srgbClr val="156082"/>
                    </a:solidFill>
                  </a:tcPr>
                </a:tc>
                <a:tc>
                  <a:txBody>
                    <a:bodyPr/>
                    <a:lstStyle/>
                    <a:p>
                      <a:pPr algn="just" fontAlgn="b"/>
                      <a:endParaRPr lang="en-US" sz="1300" b="1" i="0" u="none" strike="noStrike">
                        <a:solidFill>
                          <a:srgbClr val="FFFFFF"/>
                        </a:solidFill>
                        <a:effectLst/>
                        <a:latin typeface="+mj-lt"/>
                      </a:endParaRPr>
                    </a:p>
                  </a:txBody>
                  <a:tcPr marL="6132" marR="6132" marT="6132" marB="0" anchor="b">
                    <a:lnL>
                      <a:noFill/>
                    </a:lnL>
                    <a:lnR>
                      <a:noFill/>
                    </a:lnR>
                    <a:lnT w="12700" cap="flat" cmpd="sng" algn="ctr">
                      <a:solidFill>
                        <a:srgbClr val="104861"/>
                      </a:solidFill>
                      <a:prstDash val="solid"/>
                      <a:round/>
                      <a:headEnd type="none" w="med" len="med"/>
                      <a:tailEnd type="none" w="med" len="med"/>
                    </a:lnT>
                    <a:lnB>
                      <a:noFill/>
                    </a:lnB>
                    <a:solidFill>
                      <a:srgbClr val="156082"/>
                    </a:solidFill>
                  </a:tcPr>
                </a:tc>
                <a:tc>
                  <a:txBody>
                    <a:bodyPr/>
                    <a:lstStyle/>
                    <a:p>
                      <a:pPr algn="just" fontAlgn="b"/>
                      <a:endParaRPr lang="en-US" sz="1300" b="1" i="0" u="none" strike="noStrike" dirty="0">
                        <a:solidFill>
                          <a:srgbClr val="FFFFFF"/>
                        </a:solidFill>
                        <a:effectLst/>
                        <a:latin typeface="+mj-lt"/>
                      </a:endParaRPr>
                    </a:p>
                  </a:txBody>
                  <a:tcPr marL="6132" marR="6132" marT="6132" marB="0" anchor="b">
                    <a:lnL>
                      <a:noFill/>
                    </a:lnL>
                    <a:lnR>
                      <a:noFill/>
                    </a:lnR>
                    <a:lnT w="12700" cap="flat" cmpd="sng" algn="ctr">
                      <a:solidFill>
                        <a:srgbClr val="104861"/>
                      </a:solidFill>
                      <a:prstDash val="solid"/>
                      <a:round/>
                      <a:headEnd type="none" w="med" len="med"/>
                      <a:tailEnd type="none" w="med" len="med"/>
                    </a:lnT>
                    <a:lnB>
                      <a:noFill/>
                    </a:lnB>
                    <a:solidFill>
                      <a:srgbClr val="156082"/>
                    </a:solidFill>
                  </a:tcPr>
                </a:tc>
                <a:tc>
                  <a:txBody>
                    <a:bodyPr/>
                    <a:lstStyle/>
                    <a:p>
                      <a:pPr algn="just" fontAlgn="b"/>
                      <a:endParaRPr lang="en-US" sz="1300" b="1" i="0" u="none" strike="noStrike">
                        <a:solidFill>
                          <a:srgbClr val="FFFFFF"/>
                        </a:solidFill>
                        <a:effectLst/>
                        <a:latin typeface="+mj-lt"/>
                      </a:endParaRPr>
                    </a:p>
                  </a:txBody>
                  <a:tcPr marL="6132" marR="6132" marT="6132" marB="0" anchor="b">
                    <a:lnL>
                      <a:noFill/>
                    </a:lnL>
                    <a:lnR>
                      <a:noFill/>
                    </a:lnR>
                    <a:lnT w="12700" cap="flat" cmpd="sng" algn="ctr">
                      <a:solidFill>
                        <a:srgbClr val="104861"/>
                      </a:solidFill>
                      <a:prstDash val="solid"/>
                      <a:round/>
                      <a:headEnd type="none" w="med" len="med"/>
                      <a:tailEnd type="none" w="med" len="med"/>
                    </a:lnT>
                    <a:lnB>
                      <a:noFill/>
                    </a:lnB>
                    <a:solidFill>
                      <a:srgbClr val="156082"/>
                    </a:solidFill>
                  </a:tcPr>
                </a:tc>
                <a:tc>
                  <a:txBody>
                    <a:bodyPr/>
                    <a:lstStyle/>
                    <a:p>
                      <a:pPr algn="just" fontAlgn="b"/>
                      <a:endParaRPr lang="en-US" sz="1300" b="1" i="0" u="none" strike="noStrike">
                        <a:solidFill>
                          <a:srgbClr val="FFFFFF"/>
                        </a:solidFill>
                        <a:effectLst/>
                        <a:latin typeface="+mj-lt"/>
                      </a:endParaRPr>
                    </a:p>
                  </a:txBody>
                  <a:tcPr marL="6132" marR="6132" marT="6132" marB="0" anchor="b">
                    <a:lnL>
                      <a:noFill/>
                    </a:lnL>
                    <a:lnR>
                      <a:noFill/>
                    </a:lnR>
                    <a:lnT w="12700" cap="flat" cmpd="sng" algn="ctr">
                      <a:solidFill>
                        <a:srgbClr val="104861"/>
                      </a:solidFill>
                      <a:prstDash val="solid"/>
                      <a:round/>
                      <a:headEnd type="none" w="med" len="med"/>
                      <a:tailEnd type="none" w="med" len="med"/>
                    </a:lnT>
                    <a:lnB>
                      <a:noFill/>
                    </a:lnB>
                    <a:solidFill>
                      <a:srgbClr val="156082"/>
                    </a:solidFill>
                  </a:tcPr>
                </a:tc>
                <a:extLst>
                  <a:ext uri="{0D108BD9-81ED-4DB2-BD59-A6C34878D82A}">
                    <a16:rowId xmlns:a16="http://schemas.microsoft.com/office/drawing/2014/main" val="465909467"/>
                  </a:ext>
                </a:extLst>
              </a:tr>
              <a:tr h="301628">
                <a:tc>
                  <a:txBody>
                    <a:bodyPr/>
                    <a:lstStyle/>
                    <a:p>
                      <a:pPr algn="just" fontAlgn="b"/>
                      <a:r>
                        <a:rPr lang="en-US" sz="1300" b="1" i="0" u="none" strike="noStrike">
                          <a:solidFill>
                            <a:srgbClr val="FFFFFF"/>
                          </a:solidFill>
                          <a:effectLst/>
                          <a:latin typeface="+mj-lt"/>
                        </a:rPr>
                        <a:t>Row Labels</a:t>
                      </a:r>
                    </a:p>
                  </a:txBody>
                  <a:tcPr marL="6132" marR="6132" marT="6132" marB="0" anchor="b">
                    <a:lnL>
                      <a:noFill/>
                    </a:lnL>
                    <a:lnR>
                      <a:noFill/>
                    </a:lnR>
                    <a:lnT>
                      <a:noFill/>
                    </a:lnT>
                    <a:lnB w="6350" cap="flat" cmpd="sng" algn="ctr">
                      <a:solidFill>
                        <a:srgbClr val="44B3E1"/>
                      </a:solidFill>
                      <a:prstDash val="solid"/>
                      <a:round/>
                      <a:headEnd type="none" w="med" len="med"/>
                      <a:tailEnd type="none" w="med" len="med"/>
                    </a:lnB>
                    <a:solidFill>
                      <a:srgbClr val="156082"/>
                    </a:solidFill>
                  </a:tcPr>
                </a:tc>
                <a:tc>
                  <a:txBody>
                    <a:bodyPr/>
                    <a:lstStyle/>
                    <a:p>
                      <a:pPr algn="just" fontAlgn="b"/>
                      <a:r>
                        <a:rPr lang="en-US" sz="1300" b="1" i="0" u="none" strike="noStrike">
                          <a:solidFill>
                            <a:srgbClr val="FFFFFF"/>
                          </a:solidFill>
                          <a:effectLst/>
                          <a:latin typeface="+mj-lt"/>
                        </a:rPr>
                        <a:t>1</a:t>
                      </a:r>
                    </a:p>
                  </a:txBody>
                  <a:tcPr marL="6132" marR="6132" marT="6132" marB="0" anchor="b">
                    <a:lnL>
                      <a:noFill/>
                    </a:lnL>
                    <a:lnR>
                      <a:noFill/>
                    </a:lnR>
                    <a:lnT>
                      <a:noFill/>
                    </a:lnT>
                    <a:lnB w="6350" cap="flat" cmpd="sng" algn="ctr">
                      <a:solidFill>
                        <a:srgbClr val="44B3E1"/>
                      </a:solidFill>
                      <a:prstDash val="solid"/>
                      <a:round/>
                      <a:headEnd type="none" w="med" len="med"/>
                      <a:tailEnd type="none" w="med" len="med"/>
                    </a:lnB>
                    <a:solidFill>
                      <a:srgbClr val="156082"/>
                    </a:solidFill>
                  </a:tcPr>
                </a:tc>
                <a:tc>
                  <a:txBody>
                    <a:bodyPr/>
                    <a:lstStyle/>
                    <a:p>
                      <a:pPr algn="just" fontAlgn="b"/>
                      <a:r>
                        <a:rPr lang="en-US" sz="1300" b="1" i="0" u="none" strike="noStrike">
                          <a:solidFill>
                            <a:srgbClr val="FFFFFF"/>
                          </a:solidFill>
                          <a:effectLst/>
                          <a:latin typeface="+mj-lt"/>
                        </a:rPr>
                        <a:t>2</a:t>
                      </a:r>
                    </a:p>
                  </a:txBody>
                  <a:tcPr marL="6132" marR="6132" marT="6132" marB="0" anchor="b">
                    <a:lnL>
                      <a:noFill/>
                    </a:lnL>
                    <a:lnR>
                      <a:noFill/>
                    </a:lnR>
                    <a:lnT>
                      <a:noFill/>
                    </a:lnT>
                    <a:lnB w="6350" cap="flat" cmpd="sng" algn="ctr">
                      <a:solidFill>
                        <a:srgbClr val="44B3E1"/>
                      </a:solidFill>
                      <a:prstDash val="solid"/>
                      <a:round/>
                      <a:headEnd type="none" w="med" len="med"/>
                      <a:tailEnd type="none" w="med" len="med"/>
                    </a:lnB>
                    <a:solidFill>
                      <a:srgbClr val="156082"/>
                    </a:solidFill>
                  </a:tcPr>
                </a:tc>
                <a:tc>
                  <a:txBody>
                    <a:bodyPr/>
                    <a:lstStyle/>
                    <a:p>
                      <a:pPr algn="just" fontAlgn="b"/>
                      <a:r>
                        <a:rPr lang="en-US" sz="1300" b="1" i="0" u="none" strike="noStrike">
                          <a:solidFill>
                            <a:srgbClr val="FFFFFF"/>
                          </a:solidFill>
                          <a:effectLst/>
                          <a:latin typeface="+mj-lt"/>
                        </a:rPr>
                        <a:t>3</a:t>
                      </a:r>
                    </a:p>
                  </a:txBody>
                  <a:tcPr marL="6132" marR="6132" marT="6132" marB="0" anchor="b">
                    <a:lnL>
                      <a:noFill/>
                    </a:lnL>
                    <a:lnR>
                      <a:noFill/>
                    </a:lnR>
                    <a:lnT>
                      <a:noFill/>
                    </a:lnT>
                    <a:lnB w="6350" cap="flat" cmpd="sng" algn="ctr">
                      <a:solidFill>
                        <a:srgbClr val="44B3E1"/>
                      </a:solidFill>
                      <a:prstDash val="solid"/>
                      <a:round/>
                      <a:headEnd type="none" w="med" len="med"/>
                      <a:tailEnd type="none" w="med" len="med"/>
                    </a:lnB>
                    <a:solidFill>
                      <a:srgbClr val="156082"/>
                    </a:solidFill>
                  </a:tcPr>
                </a:tc>
                <a:tc>
                  <a:txBody>
                    <a:bodyPr/>
                    <a:lstStyle/>
                    <a:p>
                      <a:pPr algn="just" fontAlgn="b"/>
                      <a:r>
                        <a:rPr lang="en-US" sz="1300" b="1" i="0" u="none" strike="noStrike">
                          <a:solidFill>
                            <a:srgbClr val="FFFFFF"/>
                          </a:solidFill>
                          <a:effectLst/>
                          <a:latin typeface="+mj-lt"/>
                        </a:rPr>
                        <a:t>4</a:t>
                      </a:r>
                    </a:p>
                  </a:txBody>
                  <a:tcPr marL="6132" marR="6132" marT="6132" marB="0" anchor="b">
                    <a:lnL>
                      <a:noFill/>
                    </a:lnL>
                    <a:lnR>
                      <a:noFill/>
                    </a:lnR>
                    <a:lnT>
                      <a:noFill/>
                    </a:lnT>
                    <a:lnB w="6350" cap="flat" cmpd="sng" algn="ctr">
                      <a:solidFill>
                        <a:srgbClr val="44B3E1"/>
                      </a:solidFill>
                      <a:prstDash val="solid"/>
                      <a:round/>
                      <a:headEnd type="none" w="med" len="med"/>
                      <a:tailEnd type="none" w="med" len="med"/>
                    </a:lnB>
                    <a:solidFill>
                      <a:srgbClr val="156082"/>
                    </a:solidFill>
                  </a:tcPr>
                </a:tc>
                <a:tc>
                  <a:txBody>
                    <a:bodyPr/>
                    <a:lstStyle/>
                    <a:p>
                      <a:pPr algn="just" fontAlgn="b"/>
                      <a:r>
                        <a:rPr lang="en-US" sz="1300" b="1" i="0" u="none" strike="noStrike">
                          <a:solidFill>
                            <a:srgbClr val="FFFFFF"/>
                          </a:solidFill>
                          <a:effectLst/>
                          <a:latin typeface="+mj-lt"/>
                        </a:rPr>
                        <a:t>5</a:t>
                      </a:r>
                    </a:p>
                  </a:txBody>
                  <a:tcPr marL="6132" marR="6132" marT="6132" marB="0" anchor="b">
                    <a:lnL>
                      <a:noFill/>
                    </a:lnL>
                    <a:lnR>
                      <a:noFill/>
                    </a:lnR>
                    <a:lnT>
                      <a:noFill/>
                    </a:lnT>
                    <a:lnB w="6350" cap="flat" cmpd="sng" algn="ctr">
                      <a:solidFill>
                        <a:srgbClr val="44B3E1"/>
                      </a:solidFill>
                      <a:prstDash val="solid"/>
                      <a:round/>
                      <a:headEnd type="none" w="med" len="med"/>
                      <a:tailEnd type="none" w="med" len="med"/>
                    </a:lnB>
                    <a:solidFill>
                      <a:srgbClr val="156082"/>
                    </a:solidFill>
                  </a:tcPr>
                </a:tc>
                <a:tc>
                  <a:txBody>
                    <a:bodyPr/>
                    <a:lstStyle/>
                    <a:p>
                      <a:pPr algn="just" fontAlgn="b"/>
                      <a:r>
                        <a:rPr lang="en-US" sz="1300" b="1" i="0" u="none" strike="noStrike">
                          <a:solidFill>
                            <a:srgbClr val="FFFFFF"/>
                          </a:solidFill>
                          <a:effectLst/>
                          <a:latin typeface="+mj-lt"/>
                        </a:rPr>
                        <a:t>6</a:t>
                      </a:r>
                    </a:p>
                  </a:txBody>
                  <a:tcPr marL="6132" marR="6132" marT="6132" marB="0" anchor="b">
                    <a:lnL>
                      <a:noFill/>
                    </a:lnL>
                    <a:lnR>
                      <a:noFill/>
                    </a:lnR>
                    <a:lnT>
                      <a:noFill/>
                    </a:lnT>
                    <a:lnB w="6350" cap="flat" cmpd="sng" algn="ctr">
                      <a:solidFill>
                        <a:srgbClr val="44B3E1"/>
                      </a:solidFill>
                      <a:prstDash val="solid"/>
                      <a:round/>
                      <a:headEnd type="none" w="med" len="med"/>
                      <a:tailEnd type="none" w="med" len="med"/>
                    </a:lnB>
                    <a:solidFill>
                      <a:srgbClr val="156082"/>
                    </a:solidFill>
                  </a:tcPr>
                </a:tc>
                <a:tc>
                  <a:txBody>
                    <a:bodyPr/>
                    <a:lstStyle/>
                    <a:p>
                      <a:pPr algn="just" fontAlgn="b"/>
                      <a:r>
                        <a:rPr lang="en-US" sz="1300" b="1" i="0" u="none" strike="noStrike">
                          <a:solidFill>
                            <a:srgbClr val="FFFFFF"/>
                          </a:solidFill>
                          <a:effectLst/>
                          <a:latin typeface="+mj-lt"/>
                        </a:rPr>
                        <a:t>7</a:t>
                      </a:r>
                    </a:p>
                  </a:txBody>
                  <a:tcPr marL="6132" marR="6132" marT="6132" marB="0" anchor="b">
                    <a:lnL>
                      <a:noFill/>
                    </a:lnL>
                    <a:lnR>
                      <a:noFill/>
                    </a:lnR>
                    <a:lnT>
                      <a:noFill/>
                    </a:lnT>
                    <a:lnB w="6350" cap="flat" cmpd="sng" algn="ctr">
                      <a:solidFill>
                        <a:srgbClr val="44B3E1"/>
                      </a:solidFill>
                      <a:prstDash val="solid"/>
                      <a:round/>
                      <a:headEnd type="none" w="med" len="med"/>
                      <a:tailEnd type="none" w="med" len="med"/>
                    </a:lnB>
                    <a:solidFill>
                      <a:srgbClr val="156082"/>
                    </a:solidFill>
                  </a:tcPr>
                </a:tc>
                <a:tc>
                  <a:txBody>
                    <a:bodyPr/>
                    <a:lstStyle/>
                    <a:p>
                      <a:pPr algn="just" fontAlgn="b"/>
                      <a:r>
                        <a:rPr lang="en-US" sz="1300" b="1" i="0" u="none" strike="noStrike">
                          <a:solidFill>
                            <a:srgbClr val="FFFFFF"/>
                          </a:solidFill>
                          <a:effectLst/>
                          <a:latin typeface="+mj-lt"/>
                        </a:rPr>
                        <a:t>8</a:t>
                      </a:r>
                    </a:p>
                  </a:txBody>
                  <a:tcPr marL="6132" marR="6132" marT="6132" marB="0" anchor="b">
                    <a:lnL>
                      <a:noFill/>
                    </a:lnL>
                    <a:lnR>
                      <a:noFill/>
                    </a:lnR>
                    <a:lnT>
                      <a:noFill/>
                    </a:lnT>
                    <a:lnB w="6350" cap="flat" cmpd="sng" algn="ctr">
                      <a:solidFill>
                        <a:srgbClr val="44B3E1"/>
                      </a:solidFill>
                      <a:prstDash val="solid"/>
                      <a:round/>
                      <a:headEnd type="none" w="med" len="med"/>
                      <a:tailEnd type="none" w="med" len="med"/>
                    </a:lnB>
                    <a:solidFill>
                      <a:srgbClr val="156082"/>
                    </a:solidFill>
                  </a:tcPr>
                </a:tc>
                <a:tc>
                  <a:txBody>
                    <a:bodyPr/>
                    <a:lstStyle/>
                    <a:p>
                      <a:pPr algn="just" fontAlgn="b"/>
                      <a:r>
                        <a:rPr lang="en-US" sz="1300" b="1" i="0" u="none" strike="noStrike">
                          <a:solidFill>
                            <a:srgbClr val="FFFFFF"/>
                          </a:solidFill>
                          <a:effectLst/>
                          <a:latin typeface="+mj-lt"/>
                        </a:rPr>
                        <a:t>9</a:t>
                      </a:r>
                    </a:p>
                  </a:txBody>
                  <a:tcPr marL="6132" marR="6132" marT="6132" marB="0" anchor="b">
                    <a:lnL>
                      <a:noFill/>
                    </a:lnL>
                    <a:lnR>
                      <a:noFill/>
                    </a:lnR>
                    <a:lnT>
                      <a:noFill/>
                    </a:lnT>
                    <a:lnB w="6350" cap="flat" cmpd="sng" algn="ctr">
                      <a:solidFill>
                        <a:srgbClr val="44B3E1"/>
                      </a:solidFill>
                      <a:prstDash val="solid"/>
                      <a:round/>
                      <a:headEnd type="none" w="med" len="med"/>
                      <a:tailEnd type="none" w="med" len="med"/>
                    </a:lnB>
                    <a:solidFill>
                      <a:srgbClr val="156082"/>
                    </a:solidFill>
                  </a:tcPr>
                </a:tc>
                <a:tc>
                  <a:txBody>
                    <a:bodyPr/>
                    <a:lstStyle/>
                    <a:p>
                      <a:pPr algn="just" fontAlgn="b"/>
                      <a:r>
                        <a:rPr lang="en-US" sz="1300" b="1" i="0" u="none" strike="noStrike" dirty="0">
                          <a:solidFill>
                            <a:srgbClr val="FFFFFF"/>
                          </a:solidFill>
                          <a:effectLst/>
                          <a:latin typeface="+mj-lt"/>
                        </a:rPr>
                        <a:t>10</a:t>
                      </a:r>
                    </a:p>
                  </a:txBody>
                  <a:tcPr marL="6132" marR="6132" marT="6132" marB="0" anchor="b">
                    <a:lnL>
                      <a:noFill/>
                    </a:lnL>
                    <a:lnR>
                      <a:noFill/>
                    </a:lnR>
                    <a:lnT>
                      <a:noFill/>
                    </a:lnT>
                    <a:lnB w="6350" cap="flat" cmpd="sng" algn="ctr">
                      <a:solidFill>
                        <a:srgbClr val="44B3E1"/>
                      </a:solidFill>
                      <a:prstDash val="solid"/>
                      <a:round/>
                      <a:headEnd type="none" w="med" len="med"/>
                      <a:tailEnd type="none" w="med" len="med"/>
                    </a:lnB>
                    <a:solidFill>
                      <a:srgbClr val="156082"/>
                    </a:solidFill>
                  </a:tcPr>
                </a:tc>
                <a:tc>
                  <a:txBody>
                    <a:bodyPr/>
                    <a:lstStyle/>
                    <a:p>
                      <a:pPr algn="just" fontAlgn="b"/>
                      <a:r>
                        <a:rPr lang="en-US" sz="1300" b="1" i="0" u="none" strike="noStrike" dirty="0">
                          <a:solidFill>
                            <a:srgbClr val="FFFFFF"/>
                          </a:solidFill>
                          <a:effectLst/>
                          <a:latin typeface="+mj-lt"/>
                        </a:rPr>
                        <a:t>11</a:t>
                      </a:r>
                    </a:p>
                  </a:txBody>
                  <a:tcPr marL="6132" marR="6132" marT="6132" marB="0" anchor="b">
                    <a:lnL>
                      <a:noFill/>
                    </a:lnL>
                    <a:lnR>
                      <a:noFill/>
                    </a:lnR>
                    <a:lnT>
                      <a:noFill/>
                    </a:lnT>
                    <a:lnB w="6350" cap="flat" cmpd="sng" algn="ctr">
                      <a:solidFill>
                        <a:srgbClr val="44B3E1"/>
                      </a:solidFill>
                      <a:prstDash val="solid"/>
                      <a:round/>
                      <a:headEnd type="none" w="med" len="med"/>
                      <a:tailEnd type="none" w="med" len="med"/>
                    </a:lnB>
                    <a:solidFill>
                      <a:srgbClr val="156082"/>
                    </a:solidFill>
                  </a:tcPr>
                </a:tc>
                <a:tc>
                  <a:txBody>
                    <a:bodyPr/>
                    <a:lstStyle/>
                    <a:p>
                      <a:pPr algn="just" fontAlgn="b"/>
                      <a:r>
                        <a:rPr lang="en-US" sz="1300" b="1" i="0" u="none" strike="noStrike" dirty="0">
                          <a:solidFill>
                            <a:srgbClr val="FFFFFF"/>
                          </a:solidFill>
                          <a:effectLst/>
                          <a:latin typeface="+mj-lt"/>
                        </a:rPr>
                        <a:t>12</a:t>
                      </a:r>
                    </a:p>
                  </a:txBody>
                  <a:tcPr marL="6132" marR="6132" marT="6132" marB="0" anchor="b">
                    <a:lnL>
                      <a:noFill/>
                    </a:lnL>
                    <a:lnR>
                      <a:noFill/>
                    </a:lnR>
                    <a:lnT>
                      <a:noFill/>
                    </a:lnT>
                    <a:lnB w="6350" cap="flat" cmpd="sng" algn="ctr">
                      <a:solidFill>
                        <a:srgbClr val="44B3E1"/>
                      </a:solidFill>
                      <a:prstDash val="solid"/>
                      <a:round/>
                      <a:headEnd type="none" w="med" len="med"/>
                      <a:tailEnd type="none" w="med" len="med"/>
                    </a:lnB>
                    <a:solidFill>
                      <a:srgbClr val="156082"/>
                    </a:solidFill>
                  </a:tcPr>
                </a:tc>
                <a:extLst>
                  <a:ext uri="{0D108BD9-81ED-4DB2-BD59-A6C34878D82A}">
                    <a16:rowId xmlns:a16="http://schemas.microsoft.com/office/drawing/2014/main" val="739756708"/>
                  </a:ext>
                </a:extLst>
              </a:tr>
              <a:tr h="339088">
                <a:tc>
                  <a:txBody>
                    <a:bodyPr/>
                    <a:lstStyle/>
                    <a:p>
                      <a:pPr algn="just" fontAlgn="b"/>
                      <a:r>
                        <a:rPr lang="en-US" sz="1300" b="1" i="0" u="none" strike="noStrike" dirty="0">
                          <a:solidFill>
                            <a:srgbClr val="000000"/>
                          </a:solidFill>
                          <a:effectLst/>
                          <a:latin typeface="+mj-lt"/>
                        </a:rPr>
                        <a:t>2021</a:t>
                      </a:r>
                    </a:p>
                  </a:txBody>
                  <a:tcPr marL="6132" marR="6132" marT="6132"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r>
                        <a:rPr lang="en-US" sz="1300" b="1" i="0" u="none" strike="noStrike">
                          <a:solidFill>
                            <a:srgbClr val="000000"/>
                          </a:solidFill>
                          <a:effectLst/>
                          <a:latin typeface="+mj-lt"/>
                        </a:rPr>
                        <a:t>300.00%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r>
                        <a:rPr lang="en-US" sz="1300" b="1" i="0" u="none" strike="noStrike">
                          <a:solidFill>
                            <a:srgbClr val="000000"/>
                          </a:solidFill>
                          <a:effectLst/>
                          <a:latin typeface="+mj-lt"/>
                        </a:rPr>
                        <a:t>37.76%</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r>
                        <a:rPr lang="en-US" sz="1300" b="1" i="0" u="none" strike="noStrike">
                          <a:solidFill>
                            <a:srgbClr val="000000"/>
                          </a:solidFill>
                          <a:effectLst/>
                          <a:latin typeface="+mj-lt"/>
                        </a:rPr>
                        <a:t>34.23%</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r>
                        <a:rPr lang="en-US" sz="1300" b="1" i="0" u="none" strike="noStrike">
                          <a:solidFill>
                            <a:srgbClr val="000000"/>
                          </a:solidFill>
                          <a:effectLst/>
                          <a:latin typeface="+mj-lt"/>
                        </a:rPr>
                        <a:t>31.69%</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r>
                        <a:rPr lang="en-US" sz="1300" b="1" i="0" u="none" strike="noStrike">
                          <a:solidFill>
                            <a:srgbClr val="000000"/>
                          </a:solidFill>
                          <a:effectLst/>
                          <a:latin typeface="+mj-lt"/>
                        </a:rPr>
                        <a:t>29.27%</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r>
                        <a:rPr lang="en-US" sz="1300" b="1" i="0" u="none" strike="noStrike">
                          <a:solidFill>
                            <a:srgbClr val="000000"/>
                          </a:solidFill>
                          <a:effectLst/>
                          <a:latin typeface="+mj-lt"/>
                        </a:rPr>
                        <a:t>28.09%</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r>
                        <a:rPr lang="en-US" sz="1300" b="1" i="0" u="none" strike="noStrike">
                          <a:solidFill>
                            <a:srgbClr val="000000"/>
                          </a:solidFill>
                          <a:effectLst/>
                          <a:latin typeface="+mj-lt"/>
                        </a:rPr>
                        <a:t>26.12%</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r>
                        <a:rPr lang="en-US" sz="1300" b="1" i="0" u="none" strike="noStrike">
                          <a:solidFill>
                            <a:srgbClr val="000000"/>
                          </a:solidFill>
                          <a:effectLst/>
                          <a:latin typeface="+mj-lt"/>
                        </a:rPr>
                        <a:t>25.56%</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r>
                        <a:rPr lang="en-US" sz="1300" b="1" i="0" u="none" strike="noStrike">
                          <a:solidFill>
                            <a:srgbClr val="000000"/>
                          </a:solidFill>
                          <a:effectLst/>
                          <a:latin typeface="+mj-lt"/>
                        </a:rPr>
                        <a:t>24.45%</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r>
                        <a:rPr lang="en-US" sz="1300" b="1" i="0" u="none" strike="noStrike">
                          <a:solidFill>
                            <a:srgbClr val="000000"/>
                          </a:solidFill>
                          <a:effectLst/>
                          <a:latin typeface="+mj-lt"/>
                        </a:rPr>
                        <a:t>23.53%</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r>
                        <a:rPr lang="en-US" sz="1300" b="1" i="0" u="none" strike="noStrike">
                          <a:solidFill>
                            <a:srgbClr val="000000"/>
                          </a:solidFill>
                          <a:effectLst/>
                          <a:latin typeface="+mj-lt"/>
                        </a:rPr>
                        <a:t>22.55%</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r>
                        <a:rPr lang="en-US" sz="1300" b="1" i="0" u="none" strike="noStrike">
                          <a:solidFill>
                            <a:srgbClr val="000000"/>
                          </a:solidFill>
                          <a:effectLst/>
                          <a:latin typeface="+mj-lt"/>
                        </a:rPr>
                        <a:t>48.09%</a:t>
                      </a:r>
                    </a:p>
                  </a:txBody>
                  <a:tcPr marL="6132" marR="6132" marT="6132"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716774697"/>
                  </a:ext>
                </a:extLst>
              </a:tr>
              <a:tr h="301628">
                <a:tc>
                  <a:txBody>
                    <a:bodyPr/>
                    <a:lstStyle/>
                    <a:p>
                      <a:pPr algn="just" fontAlgn="b"/>
                      <a:r>
                        <a:rPr lang="en-US" sz="1300" b="1" i="0" u="none" strike="noStrike" dirty="0">
                          <a:solidFill>
                            <a:srgbClr val="000000"/>
                          </a:solidFill>
                          <a:effectLst/>
                          <a:latin typeface="+mj-lt"/>
                        </a:rPr>
                        <a:t>2022</a:t>
                      </a:r>
                    </a:p>
                  </a:txBody>
                  <a:tcPr marL="6132" marR="6132" marT="6132"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200840488"/>
                  </a:ext>
                </a:extLst>
              </a:tr>
              <a:tr h="301628">
                <a:tc>
                  <a:txBody>
                    <a:bodyPr/>
                    <a:lstStyle/>
                    <a:p>
                      <a:pPr algn="just" fontAlgn="b"/>
                      <a:r>
                        <a:rPr lang="en-US" sz="1300" b="1" i="0" u="none" strike="noStrike">
                          <a:solidFill>
                            <a:srgbClr val="000000"/>
                          </a:solidFill>
                          <a:effectLst/>
                          <a:latin typeface="+mj-lt"/>
                        </a:rPr>
                        <a:t>January</a:t>
                      </a:r>
                    </a:p>
                  </a:txBody>
                  <a:tcPr marL="73588" marR="6132" marT="6132"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100.00%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8.30%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7.85%</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6.42%</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6.67%</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6.18%</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6.14%</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6.50%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5.23%</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5.01%</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4.27%</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6.40%</a:t>
                      </a:r>
                    </a:p>
                  </a:txBody>
                  <a:tcPr marL="6132" marR="6132" marT="6132"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502170807"/>
                  </a:ext>
                </a:extLst>
              </a:tr>
              <a:tr h="301628">
                <a:tc>
                  <a:txBody>
                    <a:bodyPr/>
                    <a:lstStyle/>
                    <a:p>
                      <a:pPr algn="just" fontAlgn="b"/>
                      <a:r>
                        <a:rPr lang="en-US" sz="1300" b="1" i="0" u="none" strike="noStrike">
                          <a:solidFill>
                            <a:srgbClr val="000000"/>
                          </a:solidFill>
                          <a:effectLst/>
                          <a:latin typeface="+mj-lt"/>
                        </a:rPr>
                        <a:t>February</a:t>
                      </a:r>
                    </a:p>
                  </a:txBody>
                  <a:tcPr marL="73588" marR="6132" marT="6132"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100.00%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7.72%</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5.74%</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5.99%</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5.38%</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5.10%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5.48%</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4.36%</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4.38%</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3.64%</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4.03%</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1.64%</a:t>
                      </a:r>
                    </a:p>
                  </a:txBody>
                  <a:tcPr marL="6132" marR="6132" marT="6132"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191593178"/>
                  </a:ext>
                </a:extLst>
              </a:tr>
              <a:tr h="301628">
                <a:tc>
                  <a:txBody>
                    <a:bodyPr/>
                    <a:lstStyle/>
                    <a:p>
                      <a:pPr algn="just" fontAlgn="b"/>
                      <a:r>
                        <a:rPr lang="en-US" sz="1300" b="1" i="0" u="none" strike="noStrike">
                          <a:solidFill>
                            <a:srgbClr val="000000"/>
                          </a:solidFill>
                          <a:effectLst/>
                          <a:latin typeface="+mj-lt"/>
                        </a:rPr>
                        <a:t>March</a:t>
                      </a:r>
                    </a:p>
                  </a:txBody>
                  <a:tcPr marL="73588" marR="6132" marT="6132"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100.00%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6.99%</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6.34%</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6.05%</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5.55%</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5.61%</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dirty="0">
                          <a:solidFill>
                            <a:srgbClr val="000000"/>
                          </a:solidFill>
                          <a:effectLst/>
                          <a:latin typeface="+mj-lt"/>
                        </a:rPr>
                        <a:t>4.72%</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4.74%</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4.00%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4.25%</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1.56%</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2745323447"/>
                  </a:ext>
                </a:extLst>
              </a:tr>
              <a:tr h="301628">
                <a:tc>
                  <a:txBody>
                    <a:bodyPr/>
                    <a:lstStyle/>
                    <a:p>
                      <a:pPr algn="just" fontAlgn="b"/>
                      <a:r>
                        <a:rPr lang="en-US" sz="1300" b="1" i="0" u="none" strike="noStrike" dirty="0">
                          <a:solidFill>
                            <a:srgbClr val="000000"/>
                          </a:solidFill>
                          <a:effectLst/>
                          <a:latin typeface="+mj-lt"/>
                        </a:rPr>
                        <a:t>April</a:t>
                      </a:r>
                    </a:p>
                  </a:txBody>
                  <a:tcPr marL="73588" marR="6132" marT="6132"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100.00%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6.96%</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6.23%</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5.34%</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5.58%</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4.59%</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4.59%</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3.86%</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4.22%</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1.56%</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dirty="0">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3625094020"/>
                  </a:ext>
                </a:extLst>
              </a:tr>
              <a:tr h="301628">
                <a:tc>
                  <a:txBody>
                    <a:bodyPr/>
                    <a:lstStyle/>
                    <a:p>
                      <a:pPr algn="just" fontAlgn="b"/>
                      <a:r>
                        <a:rPr lang="en-US" sz="1300" b="1" i="0" u="none" strike="noStrike">
                          <a:solidFill>
                            <a:srgbClr val="000000"/>
                          </a:solidFill>
                          <a:effectLst/>
                          <a:latin typeface="+mj-lt"/>
                        </a:rPr>
                        <a:t>May</a:t>
                      </a:r>
                    </a:p>
                  </a:txBody>
                  <a:tcPr marL="73588" marR="6132" marT="6132"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100.00%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6.83%</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5.94%</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5.77%</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4.66%</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4.51%</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3.66%</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4.18%</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1.47%</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075276967"/>
                  </a:ext>
                </a:extLst>
              </a:tr>
              <a:tr h="301628">
                <a:tc>
                  <a:txBody>
                    <a:bodyPr/>
                    <a:lstStyle/>
                    <a:p>
                      <a:pPr algn="just" fontAlgn="b"/>
                      <a:r>
                        <a:rPr lang="en-US" sz="1300" b="1" i="0" u="none" strike="noStrike">
                          <a:solidFill>
                            <a:srgbClr val="000000"/>
                          </a:solidFill>
                          <a:effectLst/>
                          <a:latin typeface="+mj-lt"/>
                        </a:rPr>
                        <a:t>June</a:t>
                      </a:r>
                    </a:p>
                  </a:txBody>
                  <a:tcPr marL="73588" marR="6132" marT="6132"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100.00%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7.11%</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5.52%</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4.44%</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4.26%</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3.70%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3.88%</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1.35%</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431907700"/>
                  </a:ext>
                </a:extLst>
              </a:tr>
              <a:tr h="301628">
                <a:tc>
                  <a:txBody>
                    <a:bodyPr/>
                    <a:lstStyle/>
                    <a:p>
                      <a:pPr algn="just" fontAlgn="b"/>
                      <a:r>
                        <a:rPr lang="en-US" sz="1300" b="1" i="0" u="none" strike="noStrike">
                          <a:solidFill>
                            <a:srgbClr val="000000"/>
                          </a:solidFill>
                          <a:effectLst/>
                          <a:latin typeface="+mj-lt"/>
                        </a:rPr>
                        <a:t>July</a:t>
                      </a:r>
                    </a:p>
                  </a:txBody>
                  <a:tcPr marL="73588" marR="6132" marT="6132"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100.00%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6.28%</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4.96%</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4.48%</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3.85%</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4.04%</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1.55%</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746160163"/>
                  </a:ext>
                </a:extLst>
              </a:tr>
              <a:tr h="301628">
                <a:tc>
                  <a:txBody>
                    <a:bodyPr/>
                    <a:lstStyle/>
                    <a:p>
                      <a:pPr algn="just" fontAlgn="b"/>
                      <a:r>
                        <a:rPr lang="en-US" sz="1300" b="1" i="0" u="none" strike="noStrike">
                          <a:solidFill>
                            <a:srgbClr val="000000"/>
                          </a:solidFill>
                          <a:effectLst/>
                          <a:latin typeface="+mj-lt"/>
                        </a:rPr>
                        <a:t>August</a:t>
                      </a:r>
                    </a:p>
                  </a:txBody>
                  <a:tcPr marL="73588" marR="6132" marT="6132"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100.00%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5.97%</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5.30%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4.13%</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4.54%</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1.41%</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910321069"/>
                  </a:ext>
                </a:extLst>
              </a:tr>
              <a:tr h="301628">
                <a:tc>
                  <a:txBody>
                    <a:bodyPr/>
                    <a:lstStyle/>
                    <a:p>
                      <a:pPr algn="just" fontAlgn="b"/>
                      <a:r>
                        <a:rPr lang="en-US" sz="1300" b="1" i="0" u="none" strike="noStrike">
                          <a:solidFill>
                            <a:srgbClr val="000000"/>
                          </a:solidFill>
                          <a:effectLst/>
                          <a:latin typeface="+mj-lt"/>
                        </a:rPr>
                        <a:t>September</a:t>
                      </a:r>
                    </a:p>
                  </a:txBody>
                  <a:tcPr marL="73588" marR="6132" marT="6132"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100.00%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6.13%</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4.64%</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4.86%</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1.57%</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dirty="0">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3979392043"/>
                  </a:ext>
                </a:extLst>
              </a:tr>
              <a:tr h="301628">
                <a:tc>
                  <a:txBody>
                    <a:bodyPr/>
                    <a:lstStyle/>
                    <a:p>
                      <a:pPr algn="just" fontAlgn="b"/>
                      <a:r>
                        <a:rPr lang="en-US" sz="1300" b="1" i="0" u="none" strike="noStrike">
                          <a:solidFill>
                            <a:srgbClr val="000000"/>
                          </a:solidFill>
                          <a:effectLst/>
                          <a:latin typeface="+mj-lt"/>
                        </a:rPr>
                        <a:t>October</a:t>
                      </a:r>
                    </a:p>
                  </a:txBody>
                  <a:tcPr marL="73588" marR="6132" marT="6132"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100.00%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5.70%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5.30%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1.60%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2428948273"/>
                  </a:ext>
                </a:extLst>
              </a:tr>
              <a:tr h="301628">
                <a:tc>
                  <a:txBody>
                    <a:bodyPr/>
                    <a:lstStyle/>
                    <a:p>
                      <a:pPr algn="just" fontAlgn="b"/>
                      <a:r>
                        <a:rPr lang="en-US" sz="1300" b="1" i="0" u="none" strike="noStrike">
                          <a:solidFill>
                            <a:srgbClr val="000000"/>
                          </a:solidFill>
                          <a:effectLst/>
                          <a:latin typeface="+mj-lt"/>
                        </a:rPr>
                        <a:t>November</a:t>
                      </a:r>
                    </a:p>
                  </a:txBody>
                  <a:tcPr marL="73588" marR="6132" marT="6132"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100.00%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6.28%</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1.75%</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377891302"/>
                  </a:ext>
                </a:extLst>
              </a:tr>
              <a:tr h="301628">
                <a:tc>
                  <a:txBody>
                    <a:bodyPr/>
                    <a:lstStyle/>
                    <a:p>
                      <a:pPr algn="just" fontAlgn="b"/>
                      <a:r>
                        <a:rPr lang="en-US" sz="1300" b="1" i="0" u="none" strike="noStrike">
                          <a:solidFill>
                            <a:srgbClr val="000000"/>
                          </a:solidFill>
                          <a:effectLst/>
                          <a:latin typeface="+mj-lt"/>
                        </a:rPr>
                        <a:t>December</a:t>
                      </a:r>
                    </a:p>
                  </a:txBody>
                  <a:tcPr marL="73588" marR="6132" marT="6132"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100.00%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r>
                        <a:rPr lang="en-US" sz="1300" b="1" i="0" u="none" strike="noStrike">
                          <a:solidFill>
                            <a:srgbClr val="000000"/>
                          </a:solidFill>
                          <a:effectLst/>
                          <a:latin typeface="+mj-lt"/>
                        </a:rPr>
                        <a:t>2.54%</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769054765"/>
                  </a:ext>
                </a:extLst>
              </a:tr>
              <a:tr h="301628">
                <a:tc>
                  <a:txBody>
                    <a:bodyPr/>
                    <a:lstStyle/>
                    <a:p>
                      <a:pPr algn="just" fontAlgn="b"/>
                      <a:r>
                        <a:rPr lang="en-US" sz="1300" b="1" i="0" u="none" strike="noStrike" dirty="0">
                          <a:solidFill>
                            <a:srgbClr val="000000"/>
                          </a:solidFill>
                          <a:effectLst/>
                          <a:latin typeface="+mj-lt"/>
                        </a:rPr>
                        <a:t>2023</a:t>
                      </a:r>
                    </a:p>
                  </a:txBody>
                  <a:tcPr marL="6132" marR="6132" marT="6132"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r>
                        <a:rPr lang="en-US" sz="1300" b="1" i="0" u="none" strike="noStrike">
                          <a:solidFill>
                            <a:srgbClr val="000000"/>
                          </a:solidFill>
                          <a:effectLst/>
                          <a:latin typeface="+mj-lt"/>
                        </a:rPr>
                        <a:t>100.00%</a:t>
                      </a: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dirty="0">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dirty="0">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just" fontAlgn="b"/>
                      <a:endParaRPr lang="en-US" sz="1300" b="1" i="0" u="none" strike="noStrike" dirty="0">
                        <a:solidFill>
                          <a:srgbClr val="000000"/>
                        </a:solidFill>
                        <a:effectLst/>
                        <a:latin typeface="+mj-lt"/>
                      </a:endParaRPr>
                    </a:p>
                  </a:txBody>
                  <a:tcPr marL="6132" marR="6132" marT="6132"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85838411"/>
                  </a:ext>
                </a:extLst>
              </a:tr>
            </a:tbl>
          </a:graphicData>
        </a:graphic>
      </p:graphicFrame>
      <p:sp>
        <p:nvSpPr>
          <p:cNvPr id="8" name="Rectangle 7">
            <a:extLst>
              <a:ext uri="{FF2B5EF4-FFF2-40B4-BE49-F238E27FC236}">
                <a16:creationId xmlns:a16="http://schemas.microsoft.com/office/drawing/2014/main" id="{95F6F033-542E-6377-585F-C71F501AAF59}"/>
              </a:ext>
            </a:extLst>
          </p:cNvPr>
          <p:cNvSpPr/>
          <p:nvPr/>
        </p:nvSpPr>
        <p:spPr>
          <a:xfrm>
            <a:off x="11714798" y="4318001"/>
            <a:ext cx="6406176" cy="5595291"/>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a:extLst>
              <a:ext uri="{FF2B5EF4-FFF2-40B4-BE49-F238E27FC236}">
                <a16:creationId xmlns:a16="http://schemas.microsoft.com/office/drawing/2014/main" id="{CA55756D-26D4-253C-4EAD-12BF275E1F9C}"/>
              </a:ext>
            </a:extLst>
          </p:cNvPr>
          <p:cNvGraphicFramePr>
            <a:graphicFrameLocks/>
          </p:cNvGraphicFramePr>
          <p:nvPr>
            <p:extLst>
              <p:ext uri="{D42A27DB-BD31-4B8C-83A1-F6EECF244321}">
                <p14:modId xmlns:p14="http://schemas.microsoft.com/office/powerpoint/2010/main" val="2693848944"/>
              </p:ext>
            </p:extLst>
          </p:nvPr>
        </p:nvGraphicFramePr>
        <p:xfrm>
          <a:off x="11992991" y="4534103"/>
          <a:ext cx="5852072" cy="5202597"/>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6432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FDCD835-0BA4-7823-80E0-621AD662DDA6}"/>
            </a:ext>
          </a:extLst>
        </p:cNvPr>
        <p:cNvGrpSpPr/>
        <p:nvPr/>
      </p:nvGrpSpPr>
      <p:grpSpPr>
        <a:xfrm>
          <a:off x="0" y="0"/>
          <a:ext cx="0" cy="0"/>
          <a:chOff x="0" y="0"/>
          <a:chExt cx="0" cy="0"/>
        </a:xfrm>
      </p:grpSpPr>
      <p:sp>
        <p:nvSpPr>
          <p:cNvPr id="106" name="Google Shape;106;p2">
            <a:extLst>
              <a:ext uri="{FF2B5EF4-FFF2-40B4-BE49-F238E27FC236}">
                <a16:creationId xmlns:a16="http://schemas.microsoft.com/office/drawing/2014/main" id="{EB6F1A95-9EE6-96A7-928E-A9979B958200}"/>
              </a:ext>
            </a:extLst>
          </p:cNvPr>
          <p:cNvSpPr/>
          <p:nvPr/>
        </p:nvSpPr>
        <p:spPr>
          <a:xfrm>
            <a:off x="8890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15601" r="-11874"/>
            </a:stretch>
          </a:blipFill>
          <a:ln>
            <a:noFill/>
          </a:ln>
        </p:spPr>
        <p:txBody>
          <a:bodyPr/>
          <a:lstStyle/>
          <a:p>
            <a:r>
              <a:rPr lang="en-US"/>
              <a:t>Who are the customers?</a:t>
            </a:r>
            <a:endParaRPr lang="en-US" dirty="0"/>
          </a:p>
        </p:txBody>
      </p:sp>
      <p:grpSp>
        <p:nvGrpSpPr>
          <p:cNvPr id="107" name="Google Shape;107;p2">
            <a:extLst>
              <a:ext uri="{FF2B5EF4-FFF2-40B4-BE49-F238E27FC236}">
                <a16:creationId xmlns:a16="http://schemas.microsoft.com/office/drawing/2014/main" id="{C364BE5A-F166-6C31-6297-1DC074088036}"/>
              </a:ext>
            </a:extLst>
          </p:cNvPr>
          <p:cNvGrpSpPr/>
          <p:nvPr/>
        </p:nvGrpSpPr>
        <p:grpSpPr>
          <a:xfrm>
            <a:off x="-1453971" y="-1847653"/>
            <a:ext cx="20617067" cy="13347306"/>
            <a:chOff x="0" y="0"/>
            <a:chExt cx="27489423" cy="17796409"/>
          </a:xfrm>
        </p:grpSpPr>
        <p:sp>
          <p:nvSpPr>
            <p:cNvPr id="108" name="Google Shape;108;p2">
              <a:extLst>
                <a:ext uri="{FF2B5EF4-FFF2-40B4-BE49-F238E27FC236}">
                  <a16:creationId xmlns:a16="http://schemas.microsoft.com/office/drawing/2014/main" id="{4BC15417-B9AD-0D8A-BF7B-4C9D0704CB25}"/>
                </a:ext>
              </a:extLst>
            </p:cNvPr>
            <p:cNvSpPr/>
            <p:nvPr/>
          </p:nvSpPr>
          <p:spPr>
            <a:xfrm rot="856615">
              <a:off x="19735523" y="11993570"/>
              <a:ext cx="4609241" cy="5316600"/>
            </a:xfrm>
            <a:custGeom>
              <a:avLst/>
              <a:gdLst/>
              <a:ahLst/>
              <a:cxnLst/>
              <a:rect l="l" t="t" r="r" b="b"/>
              <a:pathLst>
                <a:path w="4609241" h="5316600" extrusionOk="0">
                  <a:moveTo>
                    <a:pt x="0" y="0"/>
                  </a:moveTo>
                  <a:lnTo>
                    <a:pt x="4609241" y="0"/>
                  </a:lnTo>
                  <a:lnTo>
                    <a:pt x="4609241" y="5316600"/>
                  </a:lnTo>
                  <a:lnTo>
                    <a:pt x="0" y="5316600"/>
                  </a:lnTo>
                  <a:lnTo>
                    <a:pt x="0" y="0"/>
                  </a:lnTo>
                  <a:close/>
                </a:path>
              </a:pathLst>
            </a:custGeom>
            <a:blipFill rotWithShape="1">
              <a:blip r:embed="rId4">
                <a:alphaModFix amt="16249"/>
              </a:blip>
              <a:stretch>
                <a:fillRect/>
              </a:stretch>
            </a:blipFill>
            <a:ln>
              <a:noFill/>
            </a:ln>
          </p:spPr>
          <p:txBody>
            <a:bodyPr/>
            <a:lstStyle/>
            <a:p>
              <a:endParaRPr lang="en-US"/>
            </a:p>
          </p:txBody>
        </p:sp>
        <p:sp>
          <p:nvSpPr>
            <p:cNvPr id="109" name="Google Shape;109;p2">
              <a:extLst>
                <a:ext uri="{FF2B5EF4-FFF2-40B4-BE49-F238E27FC236}">
                  <a16:creationId xmlns:a16="http://schemas.microsoft.com/office/drawing/2014/main" id="{0FD6520B-29A4-0D97-FD8A-C1C1B0E23CA1}"/>
                </a:ext>
              </a:extLst>
            </p:cNvPr>
            <p:cNvSpPr/>
            <p:nvPr/>
          </p:nvSpPr>
          <p:spPr>
            <a:xfrm rot="856615">
              <a:off x="24562869" y="10823243"/>
              <a:ext cx="2145027" cy="2474215"/>
            </a:xfrm>
            <a:custGeom>
              <a:avLst/>
              <a:gdLst/>
              <a:ahLst/>
              <a:cxnLst/>
              <a:rect l="l" t="t" r="r" b="b"/>
              <a:pathLst>
                <a:path w="2145027" h="2474215" extrusionOk="0">
                  <a:moveTo>
                    <a:pt x="0" y="0"/>
                  </a:moveTo>
                  <a:lnTo>
                    <a:pt x="2145027" y="0"/>
                  </a:lnTo>
                  <a:lnTo>
                    <a:pt x="2145027" y="2474215"/>
                  </a:lnTo>
                  <a:lnTo>
                    <a:pt x="0" y="2474215"/>
                  </a:lnTo>
                  <a:lnTo>
                    <a:pt x="0" y="0"/>
                  </a:lnTo>
                  <a:close/>
                </a:path>
              </a:pathLst>
            </a:custGeom>
            <a:blipFill rotWithShape="1">
              <a:blip r:embed="rId5">
                <a:alphaModFix amt="16249"/>
              </a:blip>
              <a:stretch>
                <a:fillRect/>
              </a:stretch>
            </a:blipFill>
            <a:ln>
              <a:noFill/>
            </a:ln>
          </p:spPr>
          <p:txBody>
            <a:bodyPr/>
            <a:lstStyle/>
            <a:p>
              <a:endParaRPr lang="en-US"/>
            </a:p>
          </p:txBody>
        </p:sp>
        <p:sp>
          <p:nvSpPr>
            <p:cNvPr id="110" name="Google Shape;110;p2">
              <a:extLst>
                <a:ext uri="{FF2B5EF4-FFF2-40B4-BE49-F238E27FC236}">
                  <a16:creationId xmlns:a16="http://schemas.microsoft.com/office/drawing/2014/main" id="{1BA90CDD-3DEA-55B3-6BCD-D0C93097DAB3}"/>
                </a:ext>
              </a:extLst>
            </p:cNvPr>
            <p:cNvSpPr/>
            <p:nvPr/>
          </p:nvSpPr>
          <p:spPr>
            <a:xfrm rot="856615">
              <a:off x="655170" y="3843405"/>
              <a:ext cx="5167573" cy="5960616"/>
            </a:xfrm>
            <a:custGeom>
              <a:avLst/>
              <a:gdLst/>
              <a:ahLst/>
              <a:cxnLst/>
              <a:rect l="l" t="t" r="r" b="b"/>
              <a:pathLst>
                <a:path w="5167573" h="5960616" extrusionOk="0">
                  <a:moveTo>
                    <a:pt x="0" y="0"/>
                  </a:moveTo>
                  <a:lnTo>
                    <a:pt x="5167573" y="0"/>
                  </a:lnTo>
                  <a:lnTo>
                    <a:pt x="5167573" y="5960615"/>
                  </a:lnTo>
                  <a:lnTo>
                    <a:pt x="0" y="5960615"/>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1" name="Google Shape;111;p2">
              <a:extLst>
                <a:ext uri="{FF2B5EF4-FFF2-40B4-BE49-F238E27FC236}">
                  <a16:creationId xmlns:a16="http://schemas.microsoft.com/office/drawing/2014/main" id="{6FC7E2BD-0A33-95AF-64CD-45C99D3F58C5}"/>
                </a:ext>
              </a:extLst>
            </p:cNvPr>
            <p:cNvSpPr/>
            <p:nvPr/>
          </p:nvSpPr>
          <p:spPr>
            <a:xfrm>
              <a:off x="1110408" y="12119848"/>
              <a:ext cx="4319907" cy="4982863"/>
            </a:xfrm>
            <a:custGeom>
              <a:avLst/>
              <a:gdLst/>
              <a:ahLst/>
              <a:cxnLst/>
              <a:rect l="l" t="t" r="r" b="b"/>
              <a:pathLst>
                <a:path w="4319907" h="4982863" extrusionOk="0">
                  <a:moveTo>
                    <a:pt x="0" y="0"/>
                  </a:moveTo>
                  <a:lnTo>
                    <a:pt x="4319907" y="0"/>
                  </a:lnTo>
                  <a:lnTo>
                    <a:pt x="4319907" y="4982863"/>
                  </a:lnTo>
                  <a:lnTo>
                    <a:pt x="0" y="4982863"/>
                  </a:lnTo>
                  <a:lnTo>
                    <a:pt x="0" y="0"/>
                  </a:lnTo>
                  <a:close/>
                </a:path>
              </a:pathLst>
            </a:custGeom>
            <a:blipFill rotWithShape="1">
              <a:blip r:embed="rId6">
                <a:alphaModFix amt="16249"/>
              </a:blip>
              <a:stretch>
                <a:fillRect/>
              </a:stretch>
            </a:blipFill>
            <a:ln>
              <a:noFill/>
            </a:ln>
          </p:spPr>
          <p:txBody>
            <a:bodyPr/>
            <a:lstStyle/>
            <a:p>
              <a:endParaRPr lang="en-US"/>
            </a:p>
          </p:txBody>
        </p:sp>
        <p:sp>
          <p:nvSpPr>
            <p:cNvPr id="112" name="Google Shape;112;p2">
              <a:extLst>
                <a:ext uri="{FF2B5EF4-FFF2-40B4-BE49-F238E27FC236}">
                  <a16:creationId xmlns:a16="http://schemas.microsoft.com/office/drawing/2014/main" id="{8C84E795-4365-ECA9-DBFB-CC560398704D}"/>
                </a:ext>
              </a:extLst>
            </p:cNvPr>
            <p:cNvSpPr/>
            <p:nvPr/>
          </p:nvSpPr>
          <p:spPr>
            <a:xfrm rot="9801329">
              <a:off x="22546390" y="514291"/>
              <a:ext cx="4319907" cy="4982863"/>
            </a:xfrm>
            <a:custGeom>
              <a:avLst/>
              <a:gdLst/>
              <a:ahLst/>
              <a:cxnLst/>
              <a:rect l="l" t="t" r="r" b="b"/>
              <a:pathLst>
                <a:path w="4319907" h="4982863" extrusionOk="0">
                  <a:moveTo>
                    <a:pt x="0" y="0"/>
                  </a:moveTo>
                  <a:lnTo>
                    <a:pt x="4319908" y="0"/>
                  </a:lnTo>
                  <a:lnTo>
                    <a:pt x="4319908" y="4982864"/>
                  </a:lnTo>
                  <a:lnTo>
                    <a:pt x="0" y="4982864"/>
                  </a:lnTo>
                  <a:lnTo>
                    <a:pt x="0" y="0"/>
                  </a:lnTo>
                  <a:close/>
                </a:path>
              </a:pathLst>
            </a:custGeom>
            <a:blipFill rotWithShape="1">
              <a:blip r:embed="rId6">
                <a:alphaModFix amt="16249"/>
              </a:blip>
              <a:stretch>
                <a:fillRect/>
              </a:stretch>
            </a:blipFill>
            <a:ln>
              <a:noFill/>
            </a:ln>
          </p:spPr>
          <p:txBody>
            <a:bodyPr/>
            <a:lstStyle/>
            <a:p>
              <a:endParaRPr lang="en-US"/>
            </a:p>
          </p:txBody>
        </p:sp>
        <p:sp>
          <p:nvSpPr>
            <p:cNvPr id="113" name="Google Shape;113;p2">
              <a:extLst>
                <a:ext uri="{FF2B5EF4-FFF2-40B4-BE49-F238E27FC236}">
                  <a16:creationId xmlns:a16="http://schemas.microsoft.com/office/drawing/2014/main" id="{4CCCE51E-7913-2FB3-825F-004C061850A2}"/>
                </a:ext>
              </a:extLst>
            </p:cNvPr>
            <p:cNvSpPr/>
            <p:nvPr/>
          </p:nvSpPr>
          <p:spPr>
            <a:xfrm rot="8381380">
              <a:off x="19541180" y="2377116"/>
              <a:ext cx="1533293" cy="1768600"/>
            </a:xfrm>
            <a:custGeom>
              <a:avLst/>
              <a:gdLst/>
              <a:ahLst/>
              <a:cxnLst/>
              <a:rect l="l" t="t" r="r" b="b"/>
              <a:pathLst>
                <a:path w="1533293" h="1768600" extrusionOk="0">
                  <a:moveTo>
                    <a:pt x="0" y="0"/>
                  </a:moveTo>
                  <a:lnTo>
                    <a:pt x="1533292" y="0"/>
                  </a:lnTo>
                  <a:lnTo>
                    <a:pt x="1533292" y="1768600"/>
                  </a:lnTo>
                  <a:lnTo>
                    <a:pt x="0" y="1768600"/>
                  </a:lnTo>
                  <a:lnTo>
                    <a:pt x="0" y="0"/>
                  </a:lnTo>
                  <a:close/>
                </a:path>
              </a:pathLst>
            </a:custGeom>
            <a:blipFill rotWithShape="1">
              <a:blip r:embed="rId6">
                <a:alphaModFix amt="16249"/>
              </a:blip>
              <a:stretch>
                <a:fillRect/>
              </a:stretch>
            </a:blipFill>
            <a:ln>
              <a:noFill/>
            </a:ln>
          </p:spPr>
          <p:txBody>
            <a:bodyPr/>
            <a:lstStyle/>
            <a:p>
              <a:endParaRPr lang="en-US"/>
            </a:p>
          </p:txBody>
        </p:sp>
        <p:sp>
          <p:nvSpPr>
            <p:cNvPr id="114" name="Google Shape;114;p2">
              <a:extLst>
                <a:ext uri="{FF2B5EF4-FFF2-40B4-BE49-F238E27FC236}">
                  <a16:creationId xmlns:a16="http://schemas.microsoft.com/office/drawing/2014/main" id="{239BBD0B-55A1-DD01-498D-AD850D5CD855}"/>
                </a:ext>
              </a:extLst>
            </p:cNvPr>
            <p:cNvSpPr/>
            <p:nvPr/>
          </p:nvSpPr>
          <p:spPr>
            <a:xfrm rot="856615">
              <a:off x="6067267" y="2531313"/>
              <a:ext cx="2404861" cy="2773924"/>
            </a:xfrm>
            <a:custGeom>
              <a:avLst/>
              <a:gdLst/>
              <a:ahLst/>
              <a:cxnLst/>
              <a:rect l="l" t="t" r="r" b="b"/>
              <a:pathLst>
                <a:path w="2404861" h="2773924" extrusionOk="0">
                  <a:moveTo>
                    <a:pt x="0" y="0"/>
                  </a:moveTo>
                  <a:lnTo>
                    <a:pt x="2404861" y="0"/>
                  </a:lnTo>
                  <a:lnTo>
                    <a:pt x="2404861" y="2773923"/>
                  </a:lnTo>
                  <a:lnTo>
                    <a:pt x="0" y="2773923"/>
                  </a:lnTo>
                  <a:lnTo>
                    <a:pt x="0" y="0"/>
                  </a:lnTo>
                  <a:close/>
                </a:path>
              </a:pathLst>
            </a:custGeom>
            <a:blipFill rotWithShape="1">
              <a:blip r:embed="rId6">
                <a:alphaModFix amt="16249"/>
              </a:blip>
              <a:stretch>
                <a:fillRect/>
              </a:stretch>
            </a:blipFill>
            <a:ln>
              <a:noFill/>
            </a:ln>
          </p:spPr>
          <p:txBody>
            <a:bodyPr/>
            <a:lstStyle/>
            <a:p>
              <a:endParaRPr lang="en-US"/>
            </a:p>
          </p:txBody>
        </p:sp>
        <p:sp>
          <p:nvSpPr>
            <p:cNvPr id="115" name="Google Shape;115;p2">
              <a:extLst>
                <a:ext uri="{FF2B5EF4-FFF2-40B4-BE49-F238E27FC236}">
                  <a16:creationId xmlns:a16="http://schemas.microsoft.com/office/drawing/2014/main" id="{0990E442-6058-3402-E33A-1BB565680CC4}"/>
                </a:ext>
              </a:extLst>
            </p:cNvPr>
            <p:cNvSpPr/>
            <p:nvPr/>
          </p:nvSpPr>
          <p:spPr>
            <a:xfrm rot="-1699247">
              <a:off x="22792444" y="11376151"/>
              <a:ext cx="1207474" cy="1392780"/>
            </a:xfrm>
            <a:custGeom>
              <a:avLst/>
              <a:gdLst/>
              <a:ahLst/>
              <a:cxnLst/>
              <a:rect l="l" t="t" r="r" b="b"/>
              <a:pathLst>
                <a:path w="1207474" h="1392780" extrusionOk="0">
                  <a:moveTo>
                    <a:pt x="0" y="0"/>
                  </a:moveTo>
                  <a:lnTo>
                    <a:pt x="1207474" y="0"/>
                  </a:lnTo>
                  <a:lnTo>
                    <a:pt x="1207474" y="1392780"/>
                  </a:lnTo>
                  <a:lnTo>
                    <a:pt x="0" y="1392780"/>
                  </a:lnTo>
                  <a:lnTo>
                    <a:pt x="0" y="0"/>
                  </a:lnTo>
                  <a:close/>
                </a:path>
              </a:pathLst>
            </a:custGeom>
            <a:blipFill rotWithShape="1">
              <a:blip r:embed="rId6">
                <a:alphaModFix amt="17550"/>
              </a:blip>
              <a:stretch>
                <a:fillRect/>
              </a:stretch>
            </a:blipFill>
            <a:ln>
              <a:noFill/>
            </a:ln>
          </p:spPr>
          <p:txBody>
            <a:bodyPr/>
            <a:lstStyle/>
            <a:p>
              <a:endParaRPr lang="en-US"/>
            </a:p>
          </p:txBody>
        </p:sp>
        <p:sp>
          <p:nvSpPr>
            <p:cNvPr id="116" name="Google Shape;116;p2">
              <a:extLst>
                <a:ext uri="{FF2B5EF4-FFF2-40B4-BE49-F238E27FC236}">
                  <a16:creationId xmlns:a16="http://schemas.microsoft.com/office/drawing/2014/main" id="{3FEA0424-6F04-2040-3B0A-8D0A450E71E0}"/>
                </a:ext>
              </a:extLst>
            </p:cNvPr>
            <p:cNvSpPr/>
            <p:nvPr/>
          </p:nvSpPr>
          <p:spPr>
            <a:xfrm rot="-642376">
              <a:off x="16496869" y="12074977"/>
              <a:ext cx="550045" cy="634458"/>
            </a:xfrm>
            <a:custGeom>
              <a:avLst/>
              <a:gdLst/>
              <a:ahLst/>
              <a:cxnLst/>
              <a:rect l="l" t="t" r="r" b="b"/>
              <a:pathLst>
                <a:path w="550045" h="634458" extrusionOk="0">
                  <a:moveTo>
                    <a:pt x="0" y="0"/>
                  </a:moveTo>
                  <a:lnTo>
                    <a:pt x="550045" y="0"/>
                  </a:lnTo>
                  <a:lnTo>
                    <a:pt x="550045" y="634458"/>
                  </a:lnTo>
                  <a:lnTo>
                    <a:pt x="0" y="634458"/>
                  </a:lnTo>
                  <a:lnTo>
                    <a:pt x="0" y="0"/>
                  </a:lnTo>
                  <a:close/>
                </a:path>
              </a:pathLst>
            </a:custGeom>
            <a:blipFill rotWithShape="1">
              <a:blip r:embed="rId6">
                <a:alphaModFix amt="17550"/>
              </a:blip>
              <a:stretch>
                <a:fillRect/>
              </a:stretch>
            </a:blipFill>
            <a:ln>
              <a:noFill/>
            </a:ln>
          </p:spPr>
          <p:txBody>
            <a:bodyPr/>
            <a:lstStyle/>
            <a:p>
              <a:endParaRPr lang="en-US"/>
            </a:p>
          </p:txBody>
        </p:sp>
        <p:sp>
          <p:nvSpPr>
            <p:cNvPr id="117" name="Google Shape;117;p2">
              <a:extLst>
                <a:ext uri="{FF2B5EF4-FFF2-40B4-BE49-F238E27FC236}">
                  <a16:creationId xmlns:a16="http://schemas.microsoft.com/office/drawing/2014/main" id="{86F31771-7A2B-91BF-3AC2-A6F22FAD4483}"/>
                </a:ext>
              </a:extLst>
            </p:cNvPr>
            <p:cNvSpPr/>
            <p:nvPr/>
          </p:nvSpPr>
          <p:spPr>
            <a:xfrm rot="2347825">
              <a:off x="2926045" y="9331060"/>
              <a:ext cx="701683" cy="809366"/>
            </a:xfrm>
            <a:custGeom>
              <a:avLst/>
              <a:gdLst/>
              <a:ahLst/>
              <a:cxnLst/>
              <a:rect l="l" t="t" r="r" b="b"/>
              <a:pathLst>
                <a:path w="701683" h="809366" extrusionOk="0">
                  <a:moveTo>
                    <a:pt x="0" y="0"/>
                  </a:moveTo>
                  <a:lnTo>
                    <a:pt x="701683" y="0"/>
                  </a:lnTo>
                  <a:lnTo>
                    <a:pt x="701683" y="809366"/>
                  </a:lnTo>
                  <a:lnTo>
                    <a:pt x="0" y="809366"/>
                  </a:lnTo>
                  <a:lnTo>
                    <a:pt x="0" y="0"/>
                  </a:lnTo>
                  <a:close/>
                </a:path>
              </a:pathLst>
            </a:custGeom>
            <a:blipFill rotWithShape="1">
              <a:blip r:embed="rId6">
                <a:alphaModFix amt="12349"/>
              </a:blip>
              <a:stretch>
                <a:fillRect/>
              </a:stretch>
            </a:blipFill>
            <a:ln>
              <a:noFill/>
            </a:ln>
          </p:spPr>
          <p:txBody>
            <a:bodyPr/>
            <a:lstStyle/>
            <a:p>
              <a:endParaRPr lang="en-US"/>
            </a:p>
          </p:txBody>
        </p:sp>
      </p:grpSp>
      <p:sp>
        <p:nvSpPr>
          <p:cNvPr id="118" name="Google Shape;118;p2">
            <a:extLst>
              <a:ext uri="{FF2B5EF4-FFF2-40B4-BE49-F238E27FC236}">
                <a16:creationId xmlns:a16="http://schemas.microsoft.com/office/drawing/2014/main" id="{0A8A2C4A-2DF1-4DE3-5C36-79EE839FCF77}"/>
              </a:ext>
            </a:extLst>
          </p:cNvPr>
          <p:cNvSpPr txBox="1"/>
          <p:nvPr/>
        </p:nvSpPr>
        <p:spPr>
          <a:xfrm>
            <a:off x="780649" y="530713"/>
            <a:ext cx="13698665" cy="1902059"/>
          </a:xfrm>
          <a:prstGeom prst="rect">
            <a:avLst/>
          </a:prstGeom>
          <a:noFill/>
          <a:ln>
            <a:noFill/>
          </a:ln>
        </p:spPr>
        <p:txBody>
          <a:bodyPr spcFirstLastPara="1" wrap="square" lIns="0" tIns="0" rIns="0" bIns="0" anchor="t" anchorCtr="0">
            <a:spAutoFit/>
          </a:bodyPr>
          <a:lstStyle/>
          <a:p>
            <a:pPr marL="0" marR="0" lvl="0" indent="0" algn="l" rtl="0">
              <a:lnSpc>
                <a:spcPct val="103000"/>
              </a:lnSpc>
              <a:spcBef>
                <a:spcPts val="0"/>
              </a:spcBef>
              <a:spcAft>
                <a:spcPts val="0"/>
              </a:spcAft>
              <a:buNone/>
            </a:pPr>
            <a:r>
              <a:rPr lang="en-US" sz="6000" b="1" dirty="0">
                <a:solidFill>
                  <a:schemeClr val="bg2">
                    <a:lumMod val="20000"/>
                    <a:lumOff val="80000"/>
                  </a:schemeClr>
                </a:solidFill>
                <a:latin typeface="Candara" panose="020E0502030303020204" pitchFamily="34" charset="0"/>
              </a:rPr>
              <a:t>3. </a:t>
            </a:r>
            <a:r>
              <a:rPr lang="en-US" sz="6000" b="1" dirty="0">
                <a:solidFill>
                  <a:schemeClr val="accent5">
                    <a:lumMod val="20000"/>
                    <a:lumOff val="80000"/>
                  </a:schemeClr>
                </a:solidFill>
                <a:latin typeface="Candara" panose="020E0502030303020204" pitchFamily="34" charset="0"/>
              </a:rPr>
              <a:t>Customer</a:t>
            </a:r>
            <a:r>
              <a:rPr lang="en-US" sz="6000" b="1" dirty="0">
                <a:solidFill>
                  <a:schemeClr val="bg2">
                    <a:lumMod val="20000"/>
                    <a:lumOff val="80000"/>
                  </a:schemeClr>
                </a:solidFill>
                <a:latin typeface="Candara" panose="020E0502030303020204" pitchFamily="34" charset="0"/>
              </a:rPr>
              <a:t> Profile &amp; Purchasing Behavior </a:t>
            </a:r>
            <a:r>
              <a:rPr lang="en-US" sz="6000" b="1" dirty="0">
                <a:solidFill>
                  <a:schemeClr val="accent5">
                    <a:lumMod val="20000"/>
                    <a:lumOff val="80000"/>
                  </a:schemeClr>
                </a:solidFill>
                <a:latin typeface="Candara" panose="020E0502030303020204" pitchFamily="34" charset="0"/>
              </a:rPr>
              <a:t>Analysis</a:t>
            </a:r>
          </a:p>
        </p:txBody>
      </p:sp>
      <p:sp>
        <p:nvSpPr>
          <p:cNvPr id="11" name="TextBox 10">
            <a:extLst>
              <a:ext uri="{FF2B5EF4-FFF2-40B4-BE49-F238E27FC236}">
                <a16:creationId xmlns:a16="http://schemas.microsoft.com/office/drawing/2014/main" id="{F801E272-024D-A6AD-92C2-7286C9FE1BC9}"/>
              </a:ext>
            </a:extLst>
          </p:cNvPr>
          <p:cNvSpPr txBox="1"/>
          <p:nvPr/>
        </p:nvSpPr>
        <p:spPr>
          <a:xfrm>
            <a:off x="975246" y="2523639"/>
            <a:ext cx="9381589" cy="584775"/>
          </a:xfrm>
          <a:prstGeom prst="rect">
            <a:avLst/>
          </a:prstGeom>
          <a:noFill/>
        </p:spPr>
        <p:txBody>
          <a:bodyPr wrap="square" rtlCol="0">
            <a:spAutoFit/>
          </a:bodyPr>
          <a:lstStyle/>
          <a:p>
            <a:r>
              <a:rPr lang="en-US" sz="3200" dirty="0">
                <a:solidFill>
                  <a:schemeClr val="bg2">
                    <a:lumMod val="20000"/>
                    <a:lumOff val="80000"/>
                  </a:schemeClr>
                </a:solidFill>
              </a:rPr>
              <a:t>Who are the customers?</a:t>
            </a:r>
          </a:p>
        </p:txBody>
      </p:sp>
      <p:sp>
        <p:nvSpPr>
          <p:cNvPr id="16" name="Rectangle 15">
            <a:extLst>
              <a:ext uri="{FF2B5EF4-FFF2-40B4-BE49-F238E27FC236}">
                <a16:creationId xmlns:a16="http://schemas.microsoft.com/office/drawing/2014/main" id="{F0A6D978-DE69-74C5-F197-66FA72E51728}"/>
              </a:ext>
            </a:extLst>
          </p:cNvPr>
          <p:cNvSpPr/>
          <p:nvPr/>
        </p:nvSpPr>
        <p:spPr>
          <a:xfrm>
            <a:off x="1082992" y="3253266"/>
            <a:ext cx="8061007" cy="326694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hart 14">
            <a:extLst>
              <a:ext uri="{FF2B5EF4-FFF2-40B4-BE49-F238E27FC236}">
                <a16:creationId xmlns:a16="http://schemas.microsoft.com/office/drawing/2014/main" id="{005B9A9E-0C29-EB10-8754-19638CCA271E}"/>
              </a:ext>
            </a:extLst>
          </p:cNvPr>
          <p:cNvGraphicFramePr>
            <a:graphicFrameLocks/>
          </p:cNvGraphicFramePr>
          <p:nvPr>
            <p:extLst>
              <p:ext uri="{D42A27DB-BD31-4B8C-83A1-F6EECF244321}">
                <p14:modId xmlns:p14="http://schemas.microsoft.com/office/powerpoint/2010/main" val="670378987"/>
              </p:ext>
            </p:extLst>
          </p:nvPr>
        </p:nvGraphicFramePr>
        <p:xfrm>
          <a:off x="1339726" y="3555738"/>
          <a:ext cx="7296274" cy="2719492"/>
        </p:xfrm>
        <a:graphic>
          <a:graphicData uri="http://schemas.openxmlformats.org/drawingml/2006/chart">
            <c:chart xmlns:c="http://schemas.openxmlformats.org/drawingml/2006/chart" xmlns:r="http://schemas.openxmlformats.org/officeDocument/2006/relationships" r:id="rId7"/>
          </a:graphicData>
        </a:graphic>
      </p:graphicFrame>
      <p:sp>
        <p:nvSpPr>
          <p:cNvPr id="18" name="Rectangle 17">
            <a:extLst>
              <a:ext uri="{FF2B5EF4-FFF2-40B4-BE49-F238E27FC236}">
                <a16:creationId xmlns:a16="http://schemas.microsoft.com/office/drawing/2014/main" id="{15017A5E-1F68-713D-D700-35770AC83DF4}"/>
              </a:ext>
            </a:extLst>
          </p:cNvPr>
          <p:cNvSpPr/>
          <p:nvPr/>
        </p:nvSpPr>
        <p:spPr>
          <a:xfrm>
            <a:off x="1082993" y="6636243"/>
            <a:ext cx="8061006" cy="3266940"/>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hart 16">
            <a:extLst>
              <a:ext uri="{FF2B5EF4-FFF2-40B4-BE49-F238E27FC236}">
                <a16:creationId xmlns:a16="http://schemas.microsoft.com/office/drawing/2014/main" id="{F0366680-3F18-2281-0DB1-605FC7A4971C}"/>
              </a:ext>
            </a:extLst>
          </p:cNvPr>
          <p:cNvGraphicFramePr>
            <a:graphicFrameLocks/>
          </p:cNvGraphicFramePr>
          <p:nvPr>
            <p:extLst>
              <p:ext uri="{D42A27DB-BD31-4B8C-83A1-F6EECF244321}">
                <p14:modId xmlns:p14="http://schemas.microsoft.com/office/powerpoint/2010/main" val="3853876193"/>
              </p:ext>
            </p:extLst>
          </p:nvPr>
        </p:nvGraphicFramePr>
        <p:xfrm>
          <a:off x="1326858" y="6996260"/>
          <a:ext cx="7309142" cy="2743200"/>
        </p:xfrm>
        <a:graphic>
          <a:graphicData uri="http://schemas.openxmlformats.org/drawingml/2006/chart">
            <c:chart xmlns:c="http://schemas.openxmlformats.org/drawingml/2006/chart" xmlns:r="http://schemas.openxmlformats.org/officeDocument/2006/relationships" r:id="rId8"/>
          </a:graphicData>
        </a:graphic>
      </p:graphicFrame>
      <p:sp>
        <p:nvSpPr>
          <p:cNvPr id="19" name="TextBox 18">
            <a:extLst>
              <a:ext uri="{FF2B5EF4-FFF2-40B4-BE49-F238E27FC236}">
                <a16:creationId xmlns:a16="http://schemas.microsoft.com/office/drawing/2014/main" id="{11268315-FD7A-A47A-54FD-D3ACF35F6D18}"/>
              </a:ext>
            </a:extLst>
          </p:cNvPr>
          <p:cNvSpPr txBox="1"/>
          <p:nvPr/>
        </p:nvSpPr>
        <p:spPr>
          <a:xfrm>
            <a:off x="9618958" y="4629481"/>
            <a:ext cx="8061005" cy="3785652"/>
          </a:xfrm>
          <a:prstGeom prst="rect">
            <a:avLst/>
          </a:prstGeom>
          <a:noFill/>
        </p:spPr>
        <p:txBody>
          <a:bodyPr wrap="square" rtlCol="0">
            <a:spAutoFit/>
          </a:bodyPr>
          <a:lstStyle/>
          <a:p>
            <a:pPr algn="just"/>
            <a:r>
              <a:rPr lang="en-US" sz="2400" dirty="0">
                <a:solidFill>
                  <a:schemeClr val="tx2"/>
                </a:solidFill>
                <a:latin typeface="Cambria Math" panose="02040503050406030204" pitchFamily="18" charset="0"/>
                <a:ea typeface="Cambria Math" panose="02040503050406030204" pitchFamily="18" charset="0"/>
              </a:rPr>
              <a:t>Most customers do not provide gender information when making purchases, accounting for approximately 80% of transactions. Among the remaining 20% of transactions where gender information is available, men account for twice as many transactions as women, indicating that men tend to make purchases more frequently. </a:t>
            </a:r>
          </a:p>
          <a:p>
            <a:pPr algn="just"/>
            <a:r>
              <a:rPr lang="en-US" sz="2400" dirty="0">
                <a:solidFill>
                  <a:schemeClr val="tx2"/>
                </a:solidFill>
                <a:latin typeface="Cambria Math" panose="02040503050406030204" pitchFamily="18" charset="0"/>
                <a:ea typeface="Cambria Math" panose="02040503050406030204" pitchFamily="18" charset="0"/>
              </a:rPr>
              <a:t>Although women have fewer transactions, the average revenue per customer is nearly equal between men and women. This suggests that women tend to spend more per transaction compared to men.</a:t>
            </a:r>
          </a:p>
        </p:txBody>
      </p:sp>
    </p:spTree>
    <p:extLst>
      <p:ext uri="{BB962C8B-B14F-4D97-AF65-F5344CB8AC3E}">
        <p14:creationId xmlns:p14="http://schemas.microsoft.com/office/powerpoint/2010/main" val="206914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83CE6D84-22AC-05F9-4A9A-EC245725AE9B}"/>
            </a:ext>
          </a:extLst>
        </p:cNvPr>
        <p:cNvGrpSpPr/>
        <p:nvPr/>
      </p:nvGrpSpPr>
      <p:grpSpPr>
        <a:xfrm>
          <a:off x="0" y="0"/>
          <a:ext cx="0" cy="0"/>
          <a:chOff x="0" y="0"/>
          <a:chExt cx="0" cy="0"/>
        </a:xfrm>
      </p:grpSpPr>
      <p:sp>
        <p:nvSpPr>
          <p:cNvPr id="106" name="Google Shape;106;p2">
            <a:extLst>
              <a:ext uri="{FF2B5EF4-FFF2-40B4-BE49-F238E27FC236}">
                <a16:creationId xmlns:a16="http://schemas.microsoft.com/office/drawing/2014/main" id="{97FAD697-67A0-BF94-5164-1C02B171B5E4}"/>
              </a:ext>
            </a:extLst>
          </p:cNvPr>
          <p:cNvSpPr/>
          <p:nvPr/>
        </p:nvSpPr>
        <p:spPr>
          <a:xfrm>
            <a:off x="8890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15601" r="-11874"/>
            </a:stretch>
          </a:blipFill>
          <a:ln>
            <a:noFill/>
          </a:ln>
        </p:spPr>
        <p:txBody>
          <a:bodyPr/>
          <a:lstStyle/>
          <a:p>
            <a:r>
              <a:rPr lang="en-US"/>
              <a:t>Who are the customers?</a:t>
            </a:r>
            <a:endParaRPr lang="en-US" dirty="0"/>
          </a:p>
        </p:txBody>
      </p:sp>
      <p:grpSp>
        <p:nvGrpSpPr>
          <p:cNvPr id="107" name="Google Shape;107;p2">
            <a:extLst>
              <a:ext uri="{FF2B5EF4-FFF2-40B4-BE49-F238E27FC236}">
                <a16:creationId xmlns:a16="http://schemas.microsoft.com/office/drawing/2014/main" id="{60BC7DC4-29F0-13BC-F7BF-2A5F18E908A0}"/>
              </a:ext>
            </a:extLst>
          </p:cNvPr>
          <p:cNvGrpSpPr/>
          <p:nvPr/>
        </p:nvGrpSpPr>
        <p:grpSpPr>
          <a:xfrm>
            <a:off x="-1453971" y="-1847653"/>
            <a:ext cx="20617067" cy="13347306"/>
            <a:chOff x="0" y="0"/>
            <a:chExt cx="27489423" cy="17796409"/>
          </a:xfrm>
        </p:grpSpPr>
        <p:sp>
          <p:nvSpPr>
            <p:cNvPr id="108" name="Google Shape;108;p2">
              <a:extLst>
                <a:ext uri="{FF2B5EF4-FFF2-40B4-BE49-F238E27FC236}">
                  <a16:creationId xmlns:a16="http://schemas.microsoft.com/office/drawing/2014/main" id="{8732A8E3-FEDF-3220-26CC-2D490C8228D4}"/>
                </a:ext>
              </a:extLst>
            </p:cNvPr>
            <p:cNvSpPr/>
            <p:nvPr/>
          </p:nvSpPr>
          <p:spPr>
            <a:xfrm rot="856615">
              <a:off x="19735523" y="11993570"/>
              <a:ext cx="4609241" cy="5316600"/>
            </a:xfrm>
            <a:custGeom>
              <a:avLst/>
              <a:gdLst/>
              <a:ahLst/>
              <a:cxnLst/>
              <a:rect l="l" t="t" r="r" b="b"/>
              <a:pathLst>
                <a:path w="4609241" h="5316600" extrusionOk="0">
                  <a:moveTo>
                    <a:pt x="0" y="0"/>
                  </a:moveTo>
                  <a:lnTo>
                    <a:pt x="4609241" y="0"/>
                  </a:lnTo>
                  <a:lnTo>
                    <a:pt x="4609241" y="5316600"/>
                  </a:lnTo>
                  <a:lnTo>
                    <a:pt x="0" y="5316600"/>
                  </a:lnTo>
                  <a:lnTo>
                    <a:pt x="0" y="0"/>
                  </a:lnTo>
                  <a:close/>
                </a:path>
              </a:pathLst>
            </a:custGeom>
            <a:blipFill rotWithShape="1">
              <a:blip r:embed="rId4">
                <a:alphaModFix amt="16249"/>
              </a:blip>
              <a:stretch>
                <a:fillRect/>
              </a:stretch>
            </a:blipFill>
            <a:ln>
              <a:noFill/>
            </a:ln>
          </p:spPr>
          <p:txBody>
            <a:bodyPr/>
            <a:lstStyle/>
            <a:p>
              <a:endParaRPr lang="en-US"/>
            </a:p>
          </p:txBody>
        </p:sp>
        <p:sp>
          <p:nvSpPr>
            <p:cNvPr id="109" name="Google Shape;109;p2">
              <a:extLst>
                <a:ext uri="{FF2B5EF4-FFF2-40B4-BE49-F238E27FC236}">
                  <a16:creationId xmlns:a16="http://schemas.microsoft.com/office/drawing/2014/main" id="{C4D5FC15-504C-3A0F-9B58-FBE0C40464D5}"/>
                </a:ext>
              </a:extLst>
            </p:cNvPr>
            <p:cNvSpPr/>
            <p:nvPr/>
          </p:nvSpPr>
          <p:spPr>
            <a:xfrm rot="856615">
              <a:off x="24562869" y="10823243"/>
              <a:ext cx="2145027" cy="2474215"/>
            </a:xfrm>
            <a:custGeom>
              <a:avLst/>
              <a:gdLst/>
              <a:ahLst/>
              <a:cxnLst/>
              <a:rect l="l" t="t" r="r" b="b"/>
              <a:pathLst>
                <a:path w="2145027" h="2474215" extrusionOk="0">
                  <a:moveTo>
                    <a:pt x="0" y="0"/>
                  </a:moveTo>
                  <a:lnTo>
                    <a:pt x="2145027" y="0"/>
                  </a:lnTo>
                  <a:lnTo>
                    <a:pt x="2145027" y="2474215"/>
                  </a:lnTo>
                  <a:lnTo>
                    <a:pt x="0" y="2474215"/>
                  </a:lnTo>
                  <a:lnTo>
                    <a:pt x="0" y="0"/>
                  </a:lnTo>
                  <a:close/>
                </a:path>
              </a:pathLst>
            </a:custGeom>
            <a:blipFill rotWithShape="1">
              <a:blip r:embed="rId5">
                <a:alphaModFix amt="16249"/>
              </a:blip>
              <a:stretch>
                <a:fillRect/>
              </a:stretch>
            </a:blipFill>
            <a:ln>
              <a:noFill/>
            </a:ln>
          </p:spPr>
          <p:txBody>
            <a:bodyPr/>
            <a:lstStyle/>
            <a:p>
              <a:endParaRPr lang="en-US"/>
            </a:p>
          </p:txBody>
        </p:sp>
        <p:sp>
          <p:nvSpPr>
            <p:cNvPr id="110" name="Google Shape;110;p2">
              <a:extLst>
                <a:ext uri="{FF2B5EF4-FFF2-40B4-BE49-F238E27FC236}">
                  <a16:creationId xmlns:a16="http://schemas.microsoft.com/office/drawing/2014/main" id="{4C815AC3-A065-8AFD-01E0-6866B4313571}"/>
                </a:ext>
              </a:extLst>
            </p:cNvPr>
            <p:cNvSpPr/>
            <p:nvPr/>
          </p:nvSpPr>
          <p:spPr>
            <a:xfrm rot="856615">
              <a:off x="655170" y="3843405"/>
              <a:ext cx="5167573" cy="5960616"/>
            </a:xfrm>
            <a:custGeom>
              <a:avLst/>
              <a:gdLst/>
              <a:ahLst/>
              <a:cxnLst/>
              <a:rect l="l" t="t" r="r" b="b"/>
              <a:pathLst>
                <a:path w="5167573" h="5960616" extrusionOk="0">
                  <a:moveTo>
                    <a:pt x="0" y="0"/>
                  </a:moveTo>
                  <a:lnTo>
                    <a:pt x="5167573" y="0"/>
                  </a:lnTo>
                  <a:lnTo>
                    <a:pt x="5167573" y="5960615"/>
                  </a:lnTo>
                  <a:lnTo>
                    <a:pt x="0" y="5960615"/>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1" name="Google Shape;111;p2">
              <a:extLst>
                <a:ext uri="{FF2B5EF4-FFF2-40B4-BE49-F238E27FC236}">
                  <a16:creationId xmlns:a16="http://schemas.microsoft.com/office/drawing/2014/main" id="{3CF162EC-8AAA-F68A-6F65-C5FD238F2B75}"/>
                </a:ext>
              </a:extLst>
            </p:cNvPr>
            <p:cNvSpPr/>
            <p:nvPr/>
          </p:nvSpPr>
          <p:spPr>
            <a:xfrm>
              <a:off x="1110408" y="12119848"/>
              <a:ext cx="4319907" cy="4982863"/>
            </a:xfrm>
            <a:custGeom>
              <a:avLst/>
              <a:gdLst/>
              <a:ahLst/>
              <a:cxnLst/>
              <a:rect l="l" t="t" r="r" b="b"/>
              <a:pathLst>
                <a:path w="4319907" h="4982863" extrusionOk="0">
                  <a:moveTo>
                    <a:pt x="0" y="0"/>
                  </a:moveTo>
                  <a:lnTo>
                    <a:pt x="4319907" y="0"/>
                  </a:lnTo>
                  <a:lnTo>
                    <a:pt x="4319907" y="4982863"/>
                  </a:lnTo>
                  <a:lnTo>
                    <a:pt x="0" y="4982863"/>
                  </a:lnTo>
                  <a:lnTo>
                    <a:pt x="0" y="0"/>
                  </a:lnTo>
                  <a:close/>
                </a:path>
              </a:pathLst>
            </a:custGeom>
            <a:blipFill rotWithShape="1">
              <a:blip r:embed="rId6">
                <a:alphaModFix amt="16249"/>
              </a:blip>
              <a:stretch>
                <a:fillRect/>
              </a:stretch>
            </a:blipFill>
            <a:ln>
              <a:noFill/>
            </a:ln>
          </p:spPr>
          <p:txBody>
            <a:bodyPr/>
            <a:lstStyle/>
            <a:p>
              <a:endParaRPr lang="en-US"/>
            </a:p>
          </p:txBody>
        </p:sp>
        <p:sp>
          <p:nvSpPr>
            <p:cNvPr id="112" name="Google Shape;112;p2">
              <a:extLst>
                <a:ext uri="{FF2B5EF4-FFF2-40B4-BE49-F238E27FC236}">
                  <a16:creationId xmlns:a16="http://schemas.microsoft.com/office/drawing/2014/main" id="{9EA3A026-3839-7AA9-B490-6F80AA23E4DF}"/>
                </a:ext>
              </a:extLst>
            </p:cNvPr>
            <p:cNvSpPr/>
            <p:nvPr/>
          </p:nvSpPr>
          <p:spPr>
            <a:xfrm rot="9801329">
              <a:off x="22546390" y="514291"/>
              <a:ext cx="4319907" cy="4982863"/>
            </a:xfrm>
            <a:custGeom>
              <a:avLst/>
              <a:gdLst/>
              <a:ahLst/>
              <a:cxnLst/>
              <a:rect l="l" t="t" r="r" b="b"/>
              <a:pathLst>
                <a:path w="4319907" h="4982863" extrusionOk="0">
                  <a:moveTo>
                    <a:pt x="0" y="0"/>
                  </a:moveTo>
                  <a:lnTo>
                    <a:pt x="4319908" y="0"/>
                  </a:lnTo>
                  <a:lnTo>
                    <a:pt x="4319908" y="4982864"/>
                  </a:lnTo>
                  <a:lnTo>
                    <a:pt x="0" y="4982864"/>
                  </a:lnTo>
                  <a:lnTo>
                    <a:pt x="0" y="0"/>
                  </a:lnTo>
                  <a:close/>
                </a:path>
              </a:pathLst>
            </a:custGeom>
            <a:blipFill rotWithShape="1">
              <a:blip r:embed="rId6">
                <a:alphaModFix amt="16249"/>
              </a:blip>
              <a:stretch>
                <a:fillRect/>
              </a:stretch>
            </a:blipFill>
            <a:ln>
              <a:noFill/>
            </a:ln>
          </p:spPr>
          <p:txBody>
            <a:bodyPr/>
            <a:lstStyle/>
            <a:p>
              <a:endParaRPr lang="en-US"/>
            </a:p>
          </p:txBody>
        </p:sp>
        <p:sp>
          <p:nvSpPr>
            <p:cNvPr id="113" name="Google Shape;113;p2">
              <a:extLst>
                <a:ext uri="{FF2B5EF4-FFF2-40B4-BE49-F238E27FC236}">
                  <a16:creationId xmlns:a16="http://schemas.microsoft.com/office/drawing/2014/main" id="{E8A7C4CC-2119-9852-31E8-827004CD1F85}"/>
                </a:ext>
              </a:extLst>
            </p:cNvPr>
            <p:cNvSpPr/>
            <p:nvPr/>
          </p:nvSpPr>
          <p:spPr>
            <a:xfrm rot="8381380">
              <a:off x="19541180" y="2377116"/>
              <a:ext cx="1533293" cy="1768600"/>
            </a:xfrm>
            <a:custGeom>
              <a:avLst/>
              <a:gdLst/>
              <a:ahLst/>
              <a:cxnLst/>
              <a:rect l="l" t="t" r="r" b="b"/>
              <a:pathLst>
                <a:path w="1533293" h="1768600" extrusionOk="0">
                  <a:moveTo>
                    <a:pt x="0" y="0"/>
                  </a:moveTo>
                  <a:lnTo>
                    <a:pt x="1533292" y="0"/>
                  </a:lnTo>
                  <a:lnTo>
                    <a:pt x="1533292" y="1768600"/>
                  </a:lnTo>
                  <a:lnTo>
                    <a:pt x="0" y="1768600"/>
                  </a:lnTo>
                  <a:lnTo>
                    <a:pt x="0" y="0"/>
                  </a:lnTo>
                  <a:close/>
                </a:path>
              </a:pathLst>
            </a:custGeom>
            <a:blipFill rotWithShape="1">
              <a:blip r:embed="rId6">
                <a:alphaModFix amt="16249"/>
              </a:blip>
              <a:stretch>
                <a:fillRect/>
              </a:stretch>
            </a:blipFill>
            <a:ln>
              <a:noFill/>
            </a:ln>
          </p:spPr>
          <p:txBody>
            <a:bodyPr/>
            <a:lstStyle/>
            <a:p>
              <a:endParaRPr lang="en-US"/>
            </a:p>
          </p:txBody>
        </p:sp>
        <p:sp>
          <p:nvSpPr>
            <p:cNvPr id="114" name="Google Shape;114;p2">
              <a:extLst>
                <a:ext uri="{FF2B5EF4-FFF2-40B4-BE49-F238E27FC236}">
                  <a16:creationId xmlns:a16="http://schemas.microsoft.com/office/drawing/2014/main" id="{B452A358-FCAD-3A15-4374-F3B054E008F3}"/>
                </a:ext>
              </a:extLst>
            </p:cNvPr>
            <p:cNvSpPr/>
            <p:nvPr/>
          </p:nvSpPr>
          <p:spPr>
            <a:xfrm rot="856615">
              <a:off x="6067267" y="2531313"/>
              <a:ext cx="2404861" cy="2773924"/>
            </a:xfrm>
            <a:custGeom>
              <a:avLst/>
              <a:gdLst/>
              <a:ahLst/>
              <a:cxnLst/>
              <a:rect l="l" t="t" r="r" b="b"/>
              <a:pathLst>
                <a:path w="2404861" h="2773924" extrusionOk="0">
                  <a:moveTo>
                    <a:pt x="0" y="0"/>
                  </a:moveTo>
                  <a:lnTo>
                    <a:pt x="2404861" y="0"/>
                  </a:lnTo>
                  <a:lnTo>
                    <a:pt x="2404861" y="2773923"/>
                  </a:lnTo>
                  <a:lnTo>
                    <a:pt x="0" y="2773923"/>
                  </a:lnTo>
                  <a:lnTo>
                    <a:pt x="0" y="0"/>
                  </a:lnTo>
                  <a:close/>
                </a:path>
              </a:pathLst>
            </a:custGeom>
            <a:blipFill rotWithShape="1">
              <a:blip r:embed="rId6">
                <a:alphaModFix amt="16249"/>
              </a:blip>
              <a:stretch>
                <a:fillRect/>
              </a:stretch>
            </a:blipFill>
            <a:ln>
              <a:noFill/>
            </a:ln>
          </p:spPr>
          <p:txBody>
            <a:bodyPr/>
            <a:lstStyle/>
            <a:p>
              <a:endParaRPr lang="en-US"/>
            </a:p>
          </p:txBody>
        </p:sp>
        <p:sp>
          <p:nvSpPr>
            <p:cNvPr id="115" name="Google Shape;115;p2">
              <a:extLst>
                <a:ext uri="{FF2B5EF4-FFF2-40B4-BE49-F238E27FC236}">
                  <a16:creationId xmlns:a16="http://schemas.microsoft.com/office/drawing/2014/main" id="{D5C9E990-E6C5-F7E0-07C8-13B9F11C7B85}"/>
                </a:ext>
              </a:extLst>
            </p:cNvPr>
            <p:cNvSpPr/>
            <p:nvPr/>
          </p:nvSpPr>
          <p:spPr>
            <a:xfrm rot="-1699247">
              <a:off x="22792444" y="11376151"/>
              <a:ext cx="1207474" cy="1392780"/>
            </a:xfrm>
            <a:custGeom>
              <a:avLst/>
              <a:gdLst/>
              <a:ahLst/>
              <a:cxnLst/>
              <a:rect l="l" t="t" r="r" b="b"/>
              <a:pathLst>
                <a:path w="1207474" h="1392780" extrusionOk="0">
                  <a:moveTo>
                    <a:pt x="0" y="0"/>
                  </a:moveTo>
                  <a:lnTo>
                    <a:pt x="1207474" y="0"/>
                  </a:lnTo>
                  <a:lnTo>
                    <a:pt x="1207474" y="1392780"/>
                  </a:lnTo>
                  <a:lnTo>
                    <a:pt x="0" y="1392780"/>
                  </a:lnTo>
                  <a:lnTo>
                    <a:pt x="0" y="0"/>
                  </a:lnTo>
                  <a:close/>
                </a:path>
              </a:pathLst>
            </a:custGeom>
            <a:blipFill rotWithShape="1">
              <a:blip r:embed="rId6">
                <a:alphaModFix amt="17550"/>
              </a:blip>
              <a:stretch>
                <a:fillRect/>
              </a:stretch>
            </a:blipFill>
            <a:ln>
              <a:noFill/>
            </a:ln>
          </p:spPr>
          <p:txBody>
            <a:bodyPr/>
            <a:lstStyle/>
            <a:p>
              <a:endParaRPr lang="en-US"/>
            </a:p>
          </p:txBody>
        </p:sp>
        <p:sp>
          <p:nvSpPr>
            <p:cNvPr id="116" name="Google Shape;116;p2">
              <a:extLst>
                <a:ext uri="{FF2B5EF4-FFF2-40B4-BE49-F238E27FC236}">
                  <a16:creationId xmlns:a16="http://schemas.microsoft.com/office/drawing/2014/main" id="{552D66D8-EEA9-6FD9-24C8-667E8A4A2A9B}"/>
                </a:ext>
              </a:extLst>
            </p:cNvPr>
            <p:cNvSpPr/>
            <p:nvPr/>
          </p:nvSpPr>
          <p:spPr>
            <a:xfrm rot="-642376">
              <a:off x="16496869" y="12074977"/>
              <a:ext cx="550045" cy="634458"/>
            </a:xfrm>
            <a:custGeom>
              <a:avLst/>
              <a:gdLst/>
              <a:ahLst/>
              <a:cxnLst/>
              <a:rect l="l" t="t" r="r" b="b"/>
              <a:pathLst>
                <a:path w="550045" h="634458" extrusionOk="0">
                  <a:moveTo>
                    <a:pt x="0" y="0"/>
                  </a:moveTo>
                  <a:lnTo>
                    <a:pt x="550045" y="0"/>
                  </a:lnTo>
                  <a:lnTo>
                    <a:pt x="550045" y="634458"/>
                  </a:lnTo>
                  <a:lnTo>
                    <a:pt x="0" y="634458"/>
                  </a:lnTo>
                  <a:lnTo>
                    <a:pt x="0" y="0"/>
                  </a:lnTo>
                  <a:close/>
                </a:path>
              </a:pathLst>
            </a:custGeom>
            <a:blipFill rotWithShape="1">
              <a:blip r:embed="rId6">
                <a:alphaModFix amt="17550"/>
              </a:blip>
              <a:stretch>
                <a:fillRect/>
              </a:stretch>
            </a:blipFill>
            <a:ln>
              <a:noFill/>
            </a:ln>
          </p:spPr>
          <p:txBody>
            <a:bodyPr/>
            <a:lstStyle/>
            <a:p>
              <a:endParaRPr lang="en-US"/>
            </a:p>
          </p:txBody>
        </p:sp>
        <p:sp>
          <p:nvSpPr>
            <p:cNvPr id="117" name="Google Shape;117;p2">
              <a:extLst>
                <a:ext uri="{FF2B5EF4-FFF2-40B4-BE49-F238E27FC236}">
                  <a16:creationId xmlns:a16="http://schemas.microsoft.com/office/drawing/2014/main" id="{AEADC87A-B52D-215C-91D2-AC4D69CB3517}"/>
                </a:ext>
              </a:extLst>
            </p:cNvPr>
            <p:cNvSpPr/>
            <p:nvPr/>
          </p:nvSpPr>
          <p:spPr>
            <a:xfrm rot="2347825">
              <a:off x="2926045" y="9331060"/>
              <a:ext cx="701683" cy="809366"/>
            </a:xfrm>
            <a:custGeom>
              <a:avLst/>
              <a:gdLst/>
              <a:ahLst/>
              <a:cxnLst/>
              <a:rect l="l" t="t" r="r" b="b"/>
              <a:pathLst>
                <a:path w="701683" h="809366" extrusionOk="0">
                  <a:moveTo>
                    <a:pt x="0" y="0"/>
                  </a:moveTo>
                  <a:lnTo>
                    <a:pt x="701683" y="0"/>
                  </a:lnTo>
                  <a:lnTo>
                    <a:pt x="701683" y="809366"/>
                  </a:lnTo>
                  <a:lnTo>
                    <a:pt x="0" y="809366"/>
                  </a:lnTo>
                  <a:lnTo>
                    <a:pt x="0" y="0"/>
                  </a:lnTo>
                  <a:close/>
                </a:path>
              </a:pathLst>
            </a:custGeom>
            <a:blipFill rotWithShape="1">
              <a:blip r:embed="rId6">
                <a:alphaModFix amt="12349"/>
              </a:blip>
              <a:stretch>
                <a:fillRect/>
              </a:stretch>
            </a:blipFill>
            <a:ln>
              <a:noFill/>
            </a:ln>
          </p:spPr>
          <p:txBody>
            <a:bodyPr/>
            <a:lstStyle/>
            <a:p>
              <a:endParaRPr lang="en-US"/>
            </a:p>
          </p:txBody>
        </p:sp>
      </p:grpSp>
      <p:sp>
        <p:nvSpPr>
          <p:cNvPr id="118" name="Google Shape;118;p2">
            <a:extLst>
              <a:ext uri="{FF2B5EF4-FFF2-40B4-BE49-F238E27FC236}">
                <a16:creationId xmlns:a16="http://schemas.microsoft.com/office/drawing/2014/main" id="{C8EB69B1-CC5F-7594-1C48-2AE2C07098F2}"/>
              </a:ext>
            </a:extLst>
          </p:cNvPr>
          <p:cNvSpPr txBox="1"/>
          <p:nvPr/>
        </p:nvSpPr>
        <p:spPr>
          <a:xfrm>
            <a:off x="780649" y="530713"/>
            <a:ext cx="13698665" cy="1902059"/>
          </a:xfrm>
          <a:prstGeom prst="rect">
            <a:avLst/>
          </a:prstGeom>
          <a:noFill/>
          <a:ln>
            <a:noFill/>
          </a:ln>
        </p:spPr>
        <p:txBody>
          <a:bodyPr spcFirstLastPara="1" wrap="square" lIns="0" tIns="0" rIns="0" bIns="0" anchor="t" anchorCtr="0">
            <a:spAutoFit/>
          </a:bodyPr>
          <a:lstStyle/>
          <a:p>
            <a:pPr marL="0" marR="0" lvl="0" indent="0" algn="l" rtl="0">
              <a:lnSpc>
                <a:spcPct val="103000"/>
              </a:lnSpc>
              <a:spcBef>
                <a:spcPts val="0"/>
              </a:spcBef>
              <a:spcAft>
                <a:spcPts val="0"/>
              </a:spcAft>
              <a:buNone/>
            </a:pPr>
            <a:r>
              <a:rPr lang="en-US" sz="6000" b="1" dirty="0">
                <a:solidFill>
                  <a:schemeClr val="bg2">
                    <a:lumMod val="20000"/>
                    <a:lumOff val="80000"/>
                  </a:schemeClr>
                </a:solidFill>
                <a:latin typeface="Candara" panose="020E0502030303020204" pitchFamily="34" charset="0"/>
              </a:rPr>
              <a:t>3. </a:t>
            </a:r>
            <a:r>
              <a:rPr lang="en-US" sz="6000" b="1" dirty="0">
                <a:solidFill>
                  <a:schemeClr val="accent5">
                    <a:lumMod val="20000"/>
                    <a:lumOff val="80000"/>
                  </a:schemeClr>
                </a:solidFill>
                <a:latin typeface="Candara" panose="020E0502030303020204" pitchFamily="34" charset="0"/>
              </a:rPr>
              <a:t>Customer</a:t>
            </a:r>
            <a:r>
              <a:rPr lang="en-US" sz="6000" b="1" dirty="0">
                <a:solidFill>
                  <a:schemeClr val="bg2">
                    <a:lumMod val="20000"/>
                    <a:lumOff val="80000"/>
                  </a:schemeClr>
                </a:solidFill>
                <a:latin typeface="Candara" panose="020E0502030303020204" pitchFamily="34" charset="0"/>
              </a:rPr>
              <a:t> Profile &amp; Purchasing Behavior </a:t>
            </a:r>
            <a:r>
              <a:rPr lang="en-US" sz="6000" b="1" dirty="0">
                <a:solidFill>
                  <a:schemeClr val="accent5">
                    <a:lumMod val="20000"/>
                    <a:lumOff val="80000"/>
                  </a:schemeClr>
                </a:solidFill>
                <a:latin typeface="Candara" panose="020E0502030303020204" pitchFamily="34" charset="0"/>
              </a:rPr>
              <a:t>Analysis</a:t>
            </a:r>
          </a:p>
        </p:txBody>
      </p:sp>
      <p:sp>
        <p:nvSpPr>
          <p:cNvPr id="16" name="Rectangle 15">
            <a:extLst>
              <a:ext uri="{FF2B5EF4-FFF2-40B4-BE49-F238E27FC236}">
                <a16:creationId xmlns:a16="http://schemas.microsoft.com/office/drawing/2014/main" id="{312A7332-EC1F-269C-EDCD-1757F6F45FE6}"/>
              </a:ext>
            </a:extLst>
          </p:cNvPr>
          <p:cNvSpPr/>
          <p:nvPr/>
        </p:nvSpPr>
        <p:spPr>
          <a:xfrm>
            <a:off x="9541765" y="6193525"/>
            <a:ext cx="8061007" cy="3711428"/>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7BA2C04-9145-6D96-9291-2CE18FA300BF}"/>
              </a:ext>
            </a:extLst>
          </p:cNvPr>
          <p:cNvSpPr/>
          <p:nvPr/>
        </p:nvSpPr>
        <p:spPr>
          <a:xfrm>
            <a:off x="1082993" y="6193525"/>
            <a:ext cx="8061006" cy="3709658"/>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3CF1214-4D20-E76C-9256-2EA0080C3FB2}"/>
              </a:ext>
            </a:extLst>
          </p:cNvPr>
          <p:cNvSpPr txBox="1"/>
          <p:nvPr/>
        </p:nvSpPr>
        <p:spPr>
          <a:xfrm>
            <a:off x="975246" y="3395915"/>
            <a:ext cx="16627525" cy="1938992"/>
          </a:xfrm>
          <a:prstGeom prst="rect">
            <a:avLst/>
          </a:prstGeom>
          <a:noFill/>
        </p:spPr>
        <p:txBody>
          <a:bodyPr wrap="square" rtlCol="0">
            <a:spAutoFit/>
          </a:bodyPr>
          <a:lstStyle/>
          <a:p>
            <a:pPr algn="just">
              <a:buNone/>
            </a:pPr>
            <a:r>
              <a:rPr lang="en-US" sz="2400" b="0" i="0" dirty="0">
                <a:solidFill>
                  <a:schemeClr val="tx2"/>
                </a:solidFill>
                <a:effectLst/>
                <a:latin typeface="Cambria Math" panose="02040503050406030204" pitchFamily="18" charset="0"/>
                <a:ea typeface="Cambria Math" panose="02040503050406030204" pitchFamily="18" charset="0"/>
              </a:rPr>
              <a:t>The majority of customers are located in major cities such as </a:t>
            </a:r>
            <a:r>
              <a:rPr lang="en-US" sz="2400" b="1" i="0" dirty="0">
                <a:solidFill>
                  <a:schemeClr val="tx2"/>
                </a:solidFill>
                <a:effectLst/>
                <a:latin typeface="Cambria Math" panose="02040503050406030204" pitchFamily="18" charset="0"/>
                <a:ea typeface="Cambria Math" panose="02040503050406030204" pitchFamily="18" charset="0"/>
              </a:rPr>
              <a:t>Ho Chi Minh City (174k)</a:t>
            </a:r>
            <a:r>
              <a:rPr lang="en-US" sz="2400" b="0" i="0" dirty="0">
                <a:solidFill>
                  <a:schemeClr val="tx2"/>
                </a:solidFill>
                <a:effectLst/>
                <a:latin typeface="Cambria Math" panose="02040503050406030204" pitchFamily="18" charset="0"/>
                <a:ea typeface="Cambria Math" panose="02040503050406030204" pitchFamily="18" charset="0"/>
              </a:rPr>
              <a:t> and </a:t>
            </a:r>
            <a:r>
              <a:rPr lang="en-US" sz="2400" b="1" i="0" dirty="0">
                <a:solidFill>
                  <a:schemeClr val="tx2"/>
                </a:solidFill>
                <a:effectLst/>
                <a:latin typeface="Cambria Math" panose="02040503050406030204" pitchFamily="18" charset="0"/>
                <a:ea typeface="Cambria Math" panose="02040503050406030204" pitchFamily="18" charset="0"/>
              </a:rPr>
              <a:t>Hanoi (167k)</a:t>
            </a:r>
            <a:r>
              <a:rPr lang="en-US" sz="2400" b="0" i="0" dirty="0">
                <a:solidFill>
                  <a:schemeClr val="tx2"/>
                </a:solidFill>
                <a:effectLst/>
                <a:latin typeface="Cambria Math" panose="02040503050406030204" pitchFamily="18" charset="0"/>
                <a:ea typeface="Cambria Math" panose="02040503050406030204" pitchFamily="18" charset="0"/>
              </a:rPr>
              <a:t>. Additionally, customers in the southern region also account for a significant number with </a:t>
            </a:r>
            <a:r>
              <a:rPr lang="en-US" sz="2400" b="1" i="0" dirty="0">
                <a:solidFill>
                  <a:schemeClr val="tx2"/>
                </a:solidFill>
                <a:effectLst/>
                <a:latin typeface="Cambria Math" panose="02040503050406030204" pitchFamily="18" charset="0"/>
                <a:ea typeface="Cambria Math" panose="02040503050406030204" pitchFamily="18" charset="0"/>
              </a:rPr>
              <a:t>143k</a:t>
            </a:r>
            <a:r>
              <a:rPr lang="en-US" sz="2400" b="0" i="0" dirty="0">
                <a:solidFill>
                  <a:schemeClr val="tx2"/>
                </a:solidFill>
                <a:effectLst/>
                <a:latin typeface="Cambria Math" panose="02040503050406030204" pitchFamily="18" charset="0"/>
                <a:ea typeface="Cambria Math" panose="02040503050406030204" pitchFamily="18" charset="0"/>
              </a:rPr>
              <a:t>, while the northern region has </a:t>
            </a:r>
            <a:r>
              <a:rPr lang="en-US" sz="2400" b="1" i="0" dirty="0">
                <a:solidFill>
                  <a:schemeClr val="tx2"/>
                </a:solidFill>
                <a:effectLst/>
                <a:latin typeface="Cambria Math" panose="02040503050406030204" pitchFamily="18" charset="0"/>
                <a:ea typeface="Cambria Math" panose="02040503050406030204" pitchFamily="18" charset="0"/>
              </a:rPr>
              <a:t>106k</a:t>
            </a:r>
            <a:r>
              <a:rPr lang="en-US" sz="2400" b="0" i="0" dirty="0">
                <a:solidFill>
                  <a:schemeClr val="tx2"/>
                </a:solidFill>
                <a:effectLst/>
                <a:latin typeface="Cambria Math" panose="02040503050406030204" pitchFamily="18" charset="0"/>
                <a:ea typeface="Cambria Math" panose="02040503050406030204" pitchFamily="18" charset="0"/>
              </a:rPr>
              <a:t>.</a:t>
            </a:r>
          </a:p>
          <a:p>
            <a:pPr algn="just">
              <a:buNone/>
            </a:pPr>
            <a:r>
              <a:rPr lang="en-US" sz="2400" b="0" i="0" dirty="0">
                <a:solidFill>
                  <a:schemeClr val="tx2"/>
                </a:solidFill>
                <a:effectLst/>
                <a:latin typeface="Cambria Math" panose="02040503050406030204" pitchFamily="18" charset="0"/>
                <a:ea typeface="Cambria Math" panose="02040503050406030204" pitchFamily="18" charset="0"/>
              </a:rPr>
              <a:t>Only </a:t>
            </a:r>
            <a:r>
              <a:rPr lang="en-US" sz="2400" b="1" i="0" dirty="0">
                <a:solidFill>
                  <a:schemeClr val="tx2"/>
                </a:solidFill>
                <a:effectLst/>
                <a:latin typeface="Cambria Math" panose="02040503050406030204" pitchFamily="18" charset="0"/>
                <a:ea typeface="Cambria Math" panose="02040503050406030204" pitchFamily="18" charset="0"/>
              </a:rPr>
              <a:t>Ho Chi Minh City</a:t>
            </a:r>
            <a:r>
              <a:rPr lang="en-US" sz="2400" b="0" i="0" dirty="0">
                <a:solidFill>
                  <a:schemeClr val="tx2"/>
                </a:solidFill>
                <a:effectLst/>
                <a:latin typeface="Cambria Math" panose="02040503050406030204" pitchFamily="18" charset="0"/>
                <a:ea typeface="Cambria Math" panose="02040503050406030204" pitchFamily="18" charset="0"/>
              </a:rPr>
              <a:t> and </a:t>
            </a:r>
            <a:r>
              <a:rPr lang="en-US" sz="2400" b="1" i="0" dirty="0">
                <a:solidFill>
                  <a:schemeClr val="tx2"/>
                </a:solidFill>
                <a:effectLst/>
                <a:latin typeface="Cambria Math" panose="02040503050406030204" pitchFamily="18" charset="0"/>
                <a:ea typeface="Cambria Math" panose="02040503050406030204" pitchFamily="18" charset="0"/>
              </a:rPr>
              <a:t>Hanoi</a:t>
            </a:r>
            <a:r>
              <a:rPr lang="en-US" sz="2400" b="0" i="0" dirty="0">
                <a:solidFill>
                  <a:schemeClr val="tx2"/>
                </a:solidFill>
                <a:effectLst/>
                <a:latin typeface="Cambria Math" panose="02040503050406030204" pitchFamily="18" charset="0"/>
                <a:ea typeface="Cambria Math" panose="02040503050406030204" pitchFamily="18" charset="0"/>
              </a:rPr>
              <a:t> are the two areas where the </a:t>
            </a:r>
            <a:r>
              <a:rPr lang="en-US" sz="2400" b="1" i="0" dirty="0">
                <a:solidFill>
                  <a:schemeClr val="tx2"/>
                </a:solidFill>
                <a:effectLst/>
                <a:latin typeface="Cambria Math" panose="02040503050406030204" pitchFamily="18" charset="0"/>
                <a:ea typeface="Cambria Math" panose="02040503050406030204" pitchFamily="18" charset="0"/>
              </a:rPr>
              <a:t>average revenue is higher than the overall average revenue (304.84k)</a:t>
            </a:r>
            <a:r>
              <a:rPr lang="en-US" sz="2400" b="0" i="0" dirty="0">
                <a:solidFill>
                  <a:schemeClr val="tx2"/>
                </a:solidFill>
                <a:effectLst/>
                <a:latin typeface="Cambria Math" panose="02040503050406030204" pitchFamily="18" charset="0"/>
                <a:ea typeface="Cambria Math" panose="02040503050406030204" pitchFamily="18" charset="0"/>
              </a:rPr>
              <a:t>.</a:t>
            </a:r>
          </a:p>
          <a:p>
            <a:pPr algn="just"/>
            <a:r>
              <a:rPr lang="en-US" sz="2400" b="0" i="0" dirty="0">
                <a:solidFill>
                  <a:schemeClr val="tx2"/>
                </a:solidFill>
                <a:effectLst/>
                <a:latin typeface="Cambria Math" panose="02040503050406030204" pitchFamily="18" charset="0"/>
                <a:ea typeface="Cambria Math" panose="02040503050406030204" pitchFamily="18" charset="0"/>
              </a:rPr>
              <a:t>=&gt; Pizza Hut's customers are primarily concentrated in large cities, where the standard of living and income levels are higher.</a:t>
            </a:r>
          </a:p>
        </p:txBody>
      </p:sp>
      <p:sp>
        <p:nvSpPr>
          <p:cNvPr id="2" name="TextBox 1">
            <a:extLst>
              <a:ext uri="{FF2B5EF4-FFF2-40B4-BE49-F238E27FC236}">
                <a16:creationId xmlns:a16="http://schemas.microsoft.com/office/drawing/2014/main" id="{9340172E-15D7-57DD-F1B0-18BAC4A22981}"/>
              </a:ext>
            </a:extLst>
          </p:cNvPr>
          <p:cNvSpPr txBox="1"/>
          <p:nvPr/>
        </p:nvSpPr>
        <p:spPr>
          <a:xfrm>
            <a:off x="975246" y="2523639"/>
            <a:ext cx="9381589" cy="584775"/>
          </a:xfrm>
          <a:prstGeom prst="rect">
            <a:avLst/>
          </a:prstGeom>
          <a:noFill/>
        </p:spPr>
        <p:txBody>
          <a:bodyPr wrap="square" rtlCol="0">
            <a:spAutoFit/>
          </a:bodyPr>
          <a:lstStyle/>
          <a:p>
            <a:r>
              <a:rPr lang="en-US" sz="3200" dirty="0">
                <a:solidFill>
                  <a:schemeClr val="bg2">
                    <a:lumMod val="20000"/>
                    <a:lumOff val="80000"/>
                  </a:schemeClr>
                </a:solidFill>
              </a:rPr>
              <a:t>Where do they live?</a:t>
            </a:r>
          </a:p>
        </p:txBody>
      </p:sp>
      <p:graphicFrame>
        <p:nvGraphicFramePr>
          <p:cNvPr id="3" name="Chart 2">
            <a:extLst>
              <a:ext uri="{FF2B5EF4-FFF2-40B4-BE49-F238E27FC236}">
                <a16:creationId xmlns:a16="http://schemas.microsoft.com/office/drawing/2014/main" id="{C8C9A3B0-98B3-B555-AD55-C24E8E10F89F}"/>
              </a:ext>
            </a:extLst>
          </p:cNvPr>
          <p:cNvGraphicFramePr>
            <a:graphicFrameLocks/>
          </p:cNvGraphicFramePr>
          <p:nvPr>
            <p:extLst>
              <p:ext uri="{D42A27DB-BD31-4B8C-83A1-F6EECF244321}">
                <p14:modId xmlns:p14="http://schemas.microsoft.com/office/powerpoint/2010/main" val="1634518264"/>
              </p:ext>
            </p:extLst>
          </p:nvPr>
        </p:nvGraphicFramePr>
        <p:xfrm>
          <a:off x="9867960" y="6383614"/>
          <a:ext cx="7408616" cy="348781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 name="Chart 3">
            <a:extLst>
              <a:ext uri="{FF2B5EF4-FFF2-40B4-BE49-F238E27FC236}">
                <a16:creationId xmlns:a16="http://schemas.microsoft.com/office/drawing/2014/main" id="{5FB648ED-AF7E-8695-CD96-3BCC18CB3431}"/>
              </a:ext>
            </a:extLst>
          </p:cNvPr>
          <p:cNvGraphicFramePr>
            <a:graphicFrameLocks/>
          </p:cNvGraphicFramePr>
          <p:nvPr>
            <p:extLst>
              <p:ext uri="{D42A27DB-BD31-4B8C-83A1-F6EECF244321}">
                <p14:modId xmlns:p14="http://schemas.microsoft.com/office/powerpoint/2010/main" val="1624266698"/>
              </p:ext>
            </p:extLst>
          </p:nvPr>
        </p:nvGraphicFramePr>
        <p:xfrm>
          <a:off x="1424146" y="6383614"/>
          <a:ext cx="7408616" cy="3257699"/>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725636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6B7C0185-3202-A51B-45DD-D9D820A7A1A4}"/>
            </a:ext>
          </a:extLst>
        </p:cNvPr>
        <p:cNvGrpSpPr/>
        <p:nvPr/>
      </p:nvGrpSpPr>
      <p:grpSpPr>
        <a:xfrm>
          <a:off x="0" y="0"/>
          <a:ext cx="0" cy="0"/>
          <a:chOff x="0" y="0"/>
          <a:chExt cx="0" cy="0"/>
        </a:xfrm>
      </p:grpSpPr>
      <p:sp>
        <p:nvSpPr>
          <p:cNvPr id="106" name="Google Shape;106;p2">
            <a:extLst>
              <a:ext uri="{FF2B5EF4-FFF2-40B4-BE49-F238E27FC236}">
                <a16:creationId xmlns:a16="http://schemas.microsoft.com/office/drawing/2014/main" id="{0D8B5D96-07C3-6412-5EAC-B8D1DC51A288}"/>
              </a:ext>
            </a:extLst>
          </p:cNvPr>
          <p:cNvSpPr/>
          <p:nvPr/>
        </p:nvSpPr>
        <p:spPr>
          <a:xfrm>
            <a:off x="-1"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15601" r="-11874"/>
            </a:stretch>
          </a:blipFill>
          <a:ln>
            <a:noFill/>
          </a:ln>
        </p:spPr>
        <p:txBody>
          <a:bodyPr/>
          <a:lstStyle/>
          <a:p>
            <a:endParaRPr lang="en-US" dirty="0"/>
          </a:p>
        </p:txBody>
      </p:sp>
      <p:grpSp>
        <p:nvGrpSpPr>
          <p:cNvPr id="107" name="Google Shape;107;p2">
            <a:extLst>
              <a:ext uri="{FF2B5EF4-FFF2-40B4-BE49-F238E27FC236}">
                <a16:creationId xmlns:a16="http://schemas.microsoft.com/office/drawing/2014/main" id="{49D5D1D3-FE05-731F-FF20-29EA9739393C}"/>
              </a:ext>
            </a:extLst>
          </p:cNvPr>
          <p:cNvGrpSpPr/>
          <p:nvPr/>
        </p:nvGrpSpPr>
        <p:grpSpPr>
          <a:xfrm>
            <a:off x="-1453971" y="-1847653"/>
            <a:ext cx="20617067" cy="13347306"/>
            <a:chOff x="0" y="0"/>
            <a:chExt cx="27489423" cy="17796409"/>
          </a:xfrm>
        </p:grpSpPr>
        <p:sp>
          <p:nvSpPr>
            <p:cNvPr id="108" name="Google Shape;108;p2">
              <a:extLst>
                <a:ext uri="{FF2B5EF4-FFF2-40B4-BE49-F238E27FC236}">
                  <a16:creationId xmlns:a16="http://schemas.microsoft.com/office/drawing/2014/main" id="{86A95941-86B6-067A-3204-6CF70F54EDCA}"/>
                </a:ext>
              </a:extLst>
            </p:cNvPr>
            <p:cNvSpPr/>
            <p:nvPr/>
          </p:nvSpPr>
          <p:spPr>
            <a:xfrm rot="856615">
              <a:off x="19735523" y="11993570"/>
              <a:ext cx="4609241" cy="5316600"/>
            </a:xfrm>
            <a:custGeom>
              <a:avLst/>
              <a:gdLst/>
              <a:ahLst/>
              <a:cxnLst/>
              <a:rect l="l" t="t" r="r" b="b"/>
              <a:pathLst>
                <a:path w="4609241" h="5316600" extrusionOk="0">
                  <a:moveTo>
                    <a:pt x="0" y="0"/>
                  </a:moveTo>
                  <a:lnTo>
                    <a:pt x="4609241" y="0"/>
                  </a:lnTo>
                  <a:lnTo>
                    <a:pt x="4609241" y="5316600"/>
                  </a:lnTo>
                  <a:lnTo>
                    <a:pt x="0" y="5316600"/>
                  </a:lnTo>
                  <a:lnTo>
                    <a:pt x="0" y="0"/>
                  </a:lnTo>
                  <a:close/>
                </a:path>
              </a:pathLst>
            </a:custGeom>
            <a:blipFill rotWithShape="1">
              <a:blip r:embed="rId4">
                <a:alphaModFix amt="16249"/>
              </a:blip>
              <a:stretch>
                <a:fillRect/>
              </a:stretch>
            </a:blipFill>
            <a:ln>
              <a:noFill/>
            </a:ln>
          </p:spPr>
          <p:txBody>
            <a:bodyPr/>
            <a:lstStyle/>
            <a:p>
              <a:endParaRPr lang="en-US"/>
            </a:p>
          </p:txBody>
        </p:sp>
        <p:sp>
          <p:nvSpPr>
            <p:cNvPr id="109" name="Google Shape;109;p2">
              <a:extLst>
                <a:ext uri="{FF2B5EF4-FFF2-40B4-BE49-F238E27FC236}">
                  <a16:creationId xmlns:a16="http://schemas.microsoft.com/office/drawing/2014/main" id="{25C509C8-68FB-82AC-AFF8-245E62145666}"/>
                </a:ext>
              </a:extLst>
            </p:cNvPr>
            <p:cNvSpPr/>
            <p:nvPr/>
          </p:nvSpPr>
          <p:spPr>
            <a:xfrm rot="856615">
              <a:off x="24562869" y="10823243"/>
              <a:ext cx="2145027" cy="2474215"/>
            </a:xfrm>
            <a:custGeom>
              <a:avLst/>
              <a:gdLst/>
              <a:ahLst/>
              <a:cxnLst/>
              <a:rect l="l" t="t" r="r" b="b"/>
              <a:pathLst>
                <a:path w="2145027" h="2474215" extrusionOk="0">
                  <a:moveTo>
                    <a:pt x="0" y="0"/>
                  </a:moveTo>
                  <a:lnTo>
                    <a:pt x="2145027" y="0"/>
                  </a:lnTo>
                  <a:lnTo>
                    <a:pt x="2145027" y="2474215"/>
                  </a:lnTo>
                  <a:lnTo>
                    <a:pt x="0" y="2474215"/>
                  </a:lnTo>
                  <a:lnTo>
                    <a:pt x="0" y="0"/>
                  </a:lnTo>
                  <a:close/>
                </a:path>
              </a:pathLst>
            </a:custGeom>
            <a:blipFill rotWithShape="1">
              <a:blip r:embed="rId5">
                <a:alphaModFix amt="16249"/>
              </a:blip>
              <a:stretch>
                <a:fillRect/>
              </a:stretch>
            </a:blipFill>
            <a:ln>
              <a:noFill/>
            </a:ln>
          </p:spPr>
          <p:txBody>
            <a:bodyPr/>
            <a:lstStyle/>
            <a:p>
              <a:endParaRPr lang="en-US"/>
            </a:p>
          </p:txBody>
        </p:sp>
        <p:sp>
          <p:nvSpPr>
            <p:cNvPr id="110" name="Google Shape;110;p2">
              <a:extLst>
                <a:ext uri="{FF2B5EF4-FFF2-40B4-BE49-F238E27FC236}">
                  <a16:creationId xmlns:a16="http://schemas.microsoft.com/office/drawing/2014/main" id="{139E6889-C04A-D244-953A-F19151F99230}"/>
                </a:ext>
              </a:extLst>
            </p:cNvPr>
            <p:cNvSpPr/>
            <p:nvPr/>
          </p:nvSpPr>
          <p:spPr>
            <a:xfrm rot="856615">
              <a:off x="655170" y="3843405"/>
              <a:ext cx="5167573" cy="5960616"/>
            </a:xfrm>
            <a:custGeom>
              <a:avLst/>
              <a:gdLst/>
              <a:ahLst/>
              <a:cxnLst/>
              <a:rect l="l" t="t" r="r" b="b"/>
              <a:pathLst>
                <a:path w="5167573" h="5960616" extrusionOk="0">
                  <a:moveTo>
                    <a:pt x="0" y="0"/>
                  </a:moveTo>
                  <a:lnTo>
                    <a:pt x="5167573" y="0"/>
                  </a:lnTo>
                  <a:lnTo>
                    <a:pt x="5167573" y="5960615"/>
                  </a:lnTo>
                  <a:lnTo>
                    <a:pt x="0" y="5960615"/>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1" name="Google Shape;111;p2">
              <a:extLst>
                <a:ext uri="{FF2B5EF4-FFF2-40B4-BE49-F238E27FC236}">
                  <a16:creationId xmlns:a16="http://schemas.microsoft.com/office/drawing/2014/main" id="{D88C3F49-607D-66FD-D0F6-BAED493DDA1D}"/>
                </a:ext>
              </a:extLst>
            </p:cNvPr>
            <p:cNvSpPr/>
            <p:nvPr/>
          </p:nvSpPr>
          <p:spPr>
            <a:xfrm>
              <a:off x="1110408" y="12119848"/>
              <a:ext cx="4319907" cy="4982863"/>
            </a:xfrm>
            <a:custGeom>
              <a:avLst/>
              <a:gdLst/>
              <a:ahLst/>
              <a:cxnLst/>
              <a:rect l="l" t="t" r="r" b="b"/>
              <a:pathLst>
                <a:path w="4319907" h="4982863" extrusionOk="0">
                  <a:moveTo>
                    <a:pt x="0" y="0"/>
                  </a:moveTo>
                  <a:lnTo>
                    <a:pt x="4319907" y="0"/>
                  </a:lnTo>
                  <a:lnTo>
                    <a:pt x="4319907" y="4982863"/>
                  </a:lnTo>
                  <a:lnTo>
                    <a:pt x="0" y="4982863"/>
                  </a:lnTo>
                  <a:lnTo>
                    <a:pt x="0" y="0"/>
                  </a:lnTo>
                  <a:close/>
                </a:path>
              </a:pathLst>
            </a:custGeom>
            <a:blipFill rotWithShape="1">
              <a:blip r:embed="rId6">
                <a:alphaModFix amt="16249"/>
              </a:blip>
              <a:stretch>
                <a:fillRect/>
              </a:stretch>
            </a:blipFill>
            <a:ln>
              <a:noFill/>
            </a:ln>
          </p:spPr>
          <p:txBody>
            <a:bodyPr/>
            <a:lstStyle/>
            <a:p>
              <a:endParaRPr lang="en-US"/>
            </a:p>
          </p:txBody>
        </p:sp>
        <p:sp>
          <p:nvSpPr>
            <p:cNvPr id="112" name="Google Shape;112;p2">
              <a:extLst>
                <a:ext uri="{FF2B5EF4-FFF2-40B4-BE49-F238E27FC236}">
                  <a16:creationId xmlns:a16="http://schemas.microsoft.com/office/drawing/2014/main" id="{485B2F6C-0BEE-D876-3BDD-A431FA289EF9}"/>
                </a:ext>
              </a:extLst>
            </p:cNvPr>
            <p:cNvSpPr/>
            <p:nvPr/>
          </p:nvSpPr>
          <p:spPr>
            <a:xfrm rot="9801329">
              <a:off x="22546390" y="514291"/>
              <a:ext cx="4319907" cy="4982863"/>
            </a:xfrm>
            <a:custGeom>
              <a:avLst/>
              <a:gdLst/>
              <a:ahLst/>
              <a:cxnLst/>
              <a:rect l="l" t="t" r="r" b="b"/>
              <a:pathLst>
                <a:path w="4319907" h="4982863" extrusionOk="0">
                  <a:moveTo>
                    <a:pt x="0" y="0"/>
                  </a:moveTo>
                  <a:lnTo>
                    <a:pt x="4319908" y="0"/>
                  </a:lnTo>
                  <a:lnTo>
                    <a:pt x="4319908" y="4982864"/>
                  </a:lnTo>
                  <a:lnTo>
                    <a:pt x="0" y="4982864"/>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3" name="Google Shape;113;p2">
              <a:extLst>
                <a:ext uri="{FF2B5EF4-FFF2-40B4-BE49-F238E27FC236}">
                  <a16:creationId xmlns:a16="http://schemas.microsoft.com/office/drawing/2014/main" id="{35D6E3B5-54E5-1322-F1E0-EDCB37D4B370}"/>
                </a:ext>
              </a:extLst>
            </p:cNvPr>
            <p:cNvSpPr/>
            <p:nvPr/>
          </p:nvSpPr>
          <p:spPr>
            <a:xfrm rot="8381380">
              <a:off x="19541180" y="2377116"/>
              <a:ext cx="1533293" cy="1768600"/>
            </a:xfrm>
            <a:custGeom>
              <a:avLst/>
              <a:gdLst/>
              <a:ahLst/>
              <a:cxnLst/>
              <a:rect l="l" t="t" r="r" b="b"/>
              <a:pathLst>
                <a:path w="1533293" h="1768600" extrusionOk="0">
                  <a:moveTo>
                    <a:pt x="0" y="0"/>
                  </a:moveTo>
                  <a:lnTo>
                    <a:pt x="1533292" y="0"/>
                  </a:lnTo>
                  <a:lnTo>
                    <a:pt x="1533292" y="1768600"/>
                  </a:lnTo>
                  <a:lnTo>
                    <a:pt x="0" y="1768600"/>
                  </a:lnTo>
                  <a:lnTo>
                    <a:pt x="0" y="0"/>
                  </a:lnTo>
                  <a:close/>
                </a:path>
              </a:pathLst>
            </a:custGeom>
            <a:blipFill rotWithShape="1">
              <a:blip r:embed="rId6">
                <a:alphaModFix amt="16249"/>
              </a:blip>
              <a:stretch>
                <a:fillRect/>
              </a:stretch>
            </a:blipFill>
            <a:ln>
              <a:noFill/>
            </a:ln>
          </p:spPr>
          <p:txBody>
            <a:bodyPr/>
            <a:lstStyle/>
            <a:p>
              <a:endParaRPr lang="en-US"/>
            </a:p>
          </p:txBody>
        </p:sp>
        <p:sp>
          <p:nvSpPr>
            <p:cNvPr id="114" name="Google Shape;114;p2">
              <a:extLst>
                <a:ext uri="{FF2B5EF4-FFF2-40B4-BE49-F238E27FC236}">
                  <a16:creationId xmlns:a16="http://schemas.microsoft.com/office/drawing/2014/main" id="{8428394F-0EF8-5048-D0B4-199A7A204FAF}"/>
                </a:ext>
              </a:extLst>
            </p:cNvPr>
            <p:cNvSpPr/>
            <p:nvPr/>
          </p:nvSpPr>
          <p:spPr>
            <a:xfrm rot="856615">
              <a:off x="6067267" y="2531313"/>
              <a:ext cx="2404861" cy="2773924"/>
            </a:xfrm>
            <a:custGeom>
              <a:avLst/>
              <a:gdLst/>
              <a:ahLst/>
              <a:cxnLst/>
              <a:rect l="l" t="t" r="r" b="b"/>
              <a:pathLst>
                <a:path w="2404861" h="2773924" extrusionOk="0">
                  <a:moveTo>
                    <a:pt x="0" y="0"/>
                  </a:moveTo>
                  <a:lnTo>
                    <a:pt x="2404861" y="0"/>
                  </a:lnTo>
                  <a:lnTo>
                    <a:pt x="2404861" y="2773923"/>
                  </a:lnTo>
                  <a:lnTo>
                    <a:pt x="0" y="2773923"/>
                  </a:lnTo>
                  <a:lnTo>
                    <a:pt x="0" y="0"/>
                  </a:lnTo>
                  <a:close/>
                </a:path>
              </a:pathLst>
            </a:custGeom>
            <a:blipFill rotWithShape="1">
              <a:blip r:embed="rId6">
                <a:alphaModFix amt="16249"/>
              </a:blip>
              <a:stretch>
                <a:fillRect/>
              </a:stretch>
            </a:blipFill>
            <a:ln>
              <a:noFill/>
            </a:ln>
          </p:spPr>
          <p:txBody>
            <a:bodyPr/>
            <a:lstStyle/>
            <a:p>
              <a:endParaRPr lang="en-US"/>
            </a:p>
          </p:txBody>
        </p:sp>
        <p:sp>
          <p:nvSpPr>
            <p:cNvPr id="115" name="Google Shape;115;p2">
              <a:extLst>
                <a:ext uri="{FF2B5EF4-FFF2-40B4-BE49-F238E27FC236}">
                  <a16:creationId xmlns:a16="http://schemas.microsoft.com/office/drawing/2014/main" id="{3AA8C7DB-129C-89EA-9BBC-F8391F859991}"/>
                </a:ext>
              </a:extLst>
            </p:cNvPr>
            <p:cNvSpPr/>
            <p:nvPr/>
          </p:nvSpPr>
          <p:spPr>
            <a:xfrm rot="-1699247">
              <a:off x="22792444" y="11376151"/>
              <a:ext cx="1207474" cy="1392780"/>
            </a:xfrm>
            <a:custGeom>
              <a:avLst/>
              <a:gdLst/>
              <a:ahLst/>
              <a:cxnLst/>
              <a:rect l="l" t="t" r="r" b="b"/>
              <a:pathLst>
                <a:path w="1207474" h="1392780" extrusionOk="0">
                  <a:moveTo>
                    <a:pt x="0" y="0"/>
                  </a:moveTo>
                  <a:lnTo>
                    <a:pt x="1207474" y="0"/>
                  </a:lnTo>
                  <a:lnTo>
                    <a:pt x="1207474" y="1392780"/>
                  </a:lnTo>
                  <a:lnTo>
                    <a:pt x="0" y="1392780"/>
                  </a:lnTo>
                  <a:lnTo>
                    <a:pt x="0" y="0"/>
                  </a:lnTo>
                  <a:close/>
                </a:path>
              </a:pathLst>
            </a:custGeom>
            <a:blipFill rotWithShape="1">
              <a:blip r:embed="rId6">
                <a:alphaModFix amt="17550"/>
              </a:blip>
              <a:stretch>
                <a:fillRect/>
              </a:stretch>
            </a:blipFill>
            <a:ln>
              <a:noFill/>
            </a:ln>
          </p:spPr>
          <p:txBody>
            <a:bodyPr/>
            <a:lstStyle/>
            <a:p>
              <a:endParaRPr lang="en-US"/>
            </a:p>
          </p:txBody>
        </p:sp>
        <p:sp>
          <p:nvSpPr>
            <p:cNvPr id="116" name="Google Shape;116;p2">
              <a:extLst>
                <a:ext uri="{FF2B5EF4-FFF2-40B4-BE49-F238E27FC236}">
                  <a16:creationId xmlns:a16="http://schemas.microsoft.com/office/drawing/2014/main" id="{8D790FA6-E9B5-2BA5-F396-3B475ED81001}"/>
                </a:ext>
              </a:extLst>
            </p:cNvPr>
            <p:cNvSpPr/>
            <p:nvPr/>
          </p:nvSpPr>
          <p:spPr>
            <a:xfrm rot="-642376">
              <a:off x="16496869" y="12074977"/>
              <a:ext cx="550045" cy="634458"/>
            </a:xfrm>
            <a:custGeom>
              <a:avLst/>
              <a:gdLst/>
              <a:ahLst/>
              <a:cxnLst/>
              <a:rect l="l" t="t" r="r" b="b"/>
              <a:pathLst>
                <a:path w="550045" h="634458" extrusionOk="0">
                  <a:moveTo>
                    <a:pt x="0" y="0"/>
                  </a:moveTo>
                  <a:lnTo>
                    <a:pt x="550045" y="0"/>
                  </a:lnTo>
                  <a:lnTo>
                    <a:pt x="550045" y="634458"/>
                  </a:lnTo>
                  <a:lnTo>
                    <a:pt x="0" y="634458"/>
                  </a:lnTo>
                  <a:lnTo>
                    <a:pt x="0" y="0"/>
                  </a:lnTo>
                  <a:close/>
                </a:path>
              </a:pathLst>
            </a:custGeom>
            <a:blipFill rotWithShape="1">
              <a:blip r:embed="rId6">
                <a:alphaModFix amt="17550"/>
              </a:blip>
              <a:stretch>
                <a:fillRect/>
              </a:stretch>
            </a:blipFill>
            <a:ln>
              <a:noFill/>
            </a:ln>
          </p:spPr>
          <p:txBody>
            <a:bodyPr/>
            <a:lstStyle/>
            <a:p>
              <a:endParaRPr lang="en-US"/>
            </a:p>
          </p:txBody>
        </p:sp>
        <p:sp>
          <p:nvSpPr>
            <p:cNvPr id="117" name="Google Shape;117;p2">
              <a:extLst>
                <a:ext uri="{FF2B5EF4-FFF2-40B4-BE49-F238E27FC236}">
                  <a16:creationId xmlns:a16="http://schemas.microsoft.com/office/drawing/2014/main" id="{D569C070-C23C-6242-CB25-B16F088B8B43}"/>
                </a:ext>
              </a:extLst>
            </p:cNvPr>
            <p:cNvSpPr/>
            <p:nvPr/>
          </p:nvSpPr>
          <p:spPr>
            <a:xfrm rot="2347825">
              <a:off x="2926045" y="9331060"/>
              <a:ext cx="701683" cy="809366"/>
            </a:xfrm>
            <a:custGeom>
              <a:avLst/>
              <a:gdLst/>
              <a:ahLst/>
              <a:cxnLst/>
              <a:rect l="l" t="t" r="r" b="b"/>
              <a:pathLst>
                <a:path w="701683" h="809366" extrusionOk="0">
                  <a:moveTo>
                    <a:pt x="0" y="0"/>
                  </a:moveTo>
                  <a:lnTo>
                    <a:pt x="701683" y="0"/>
                  </a:lnTo>
                  <a:lnTo>
                    <a:pt x="701683" y="809366"/>
                  </a:lnTo>
                  <a:lnTo>
                    <a:pt x="0" y="809366"/>
                  </a:lnTo>
                  <a:lnTo>
                    <a:pt x="0" y="0"/>
                  </a:lnTo>
                  <a:close/>
                </a:path>
              </a:pathLst>
            </a:custGeom>
            <a:blipFill rotWithShape="1">
              <a:blip r:embed="rId6">
                <a:alphaModFix amt="12349"/>
              </a:blip>
              <a:stretch>
                <a:fillRect/>
              </a:stretch>
            </a:blipFill>
            <a:ln>
              <a:noFill/>
            </a:ln>
          </p:spPr>
          <p:txBody>
            <a:bodyPr/>
            <a:lstStyle/>
            <a:p>
              <a:endParaRPr lang="en-US"/>
            </a:p>
          </p:txBody>
        </p:sp>
      </p:grpSp>
      <p:sp>
        <p:nvSpPr>
          <p:cNvPr id="118" name="Google Shape;118;p2">
            <a:extLst>
              <a:ext uri="{FF2B5EF4-FFF2-40B4-BE49-F238E27FC236}">
                <a16:creationId xmlns:a16="http://schemas.microsoft.com/office/drawing/2014/main" id="{01077F57-259C-C3AB-62BF-B2209BFA1068}"/>
              </a:ext>
            </a:extLst>
          </p:cNvPr>
          <p:cNvSpPr txBox="1"/>
          <p:nvPr/>
        </p:nvSpPr>
        <p:spPr>
          <a:xfrm>
            <a:off x="780649" y="530713"/>
            <a:ext cx="16823185" cy="951030"/>
          </a:xfrm>
          <a:prstGeom prst="rect">
            <a:avLst/>
          </a:prstGeom>
          <a:noFill/>
          <a:ln>
            <a:noFill/>
          </a:ln>
        </p:spPr>
        <p:txBody>
          <a:bodyPr spcFirstLastPara="1" wrap="square" lIns="0" tIns="0" rIns="0" bIns="0" anchor="t" anchorCtr="0">
            <a:spAutoFit/>
          </a:bodyPr>
          <a:lstStyle/>
          <a:p>
            <a:pPr marL="0" marR="0" lvl="0" indent="0" algn="l" rtl="0">
              <a:lnSpc>
                <a:spcPct val="103000"/>
              </a:lnSpc>
              <a:spcBef>
                <a:spcPts val="0"/>
              </a:spcBef>
              <a:spcAft>
                <a:spcPts val="0"/>
              </a:spcAft>
              <a:buNone/>
            </a:pPr>
            <a:r>
              <a:rPr lang="en-US" sz="6000" b="1" dirty="0">
                <a:solidFill>
                  <a:schemeClr val="bg2">
                    <a:lumMod val="20000"/>
                    <a:lumOff val="80000"/>
                  </a:schemeClr>
                </a:solidFill>
                <a:latin typeface="Candara" panose="020E0502030303020204" pitchFamily="34" charset="0"/>
              </a:rPr>
              <a:t>3. </a:t>
            </a:r>
            <a:r>
              <a:rPr lang="en-US" sz="6000" b="1" dirty="0">
                <a:solidFill>
                  <a:schemeClr val="accent5">
                    <a:lumMod val="20000"/>
                    <a:lumOff val="80000"/>
                  </a:schemeClr>
                </a:solidFill>
                <a:latin typeface="Candara" panose="020E0502030303020204" pitchFamily="34" charset="0"/>
              </a:rPr>
              <a:t>Customer</a:t>
            </a:r>
            <a:r>
              <a:rPr lang="en-US" sz="6000" b="1" dirty="0">
                <a:solidFill>
                  <a:schemeClr val="bg2">
                    <a:lumMod val="20000"/>
                    <a:lumOff val="80000"/>
                  </a:schemeClr>
                </a:solidFill>
                <a:latin typeface="Candara" panose="020E0502030303020204" pitchFamily="34" charset="0"/>
              </a:rPr>
              <a:t> Profile &amp; Purchasing Behavior </a:t>
            </a:r>
            <a:r>
              <a:rPr lang="en-US" sz="6000" b="1" dirty="0">
                <a:solidFill>
                  <a:schemeClr val="accent5">
                    <a:lumMod val="20000"/>
                    <a:lumOff val="80000"/>
                  </a:schemeClr>
                </a:solidFill>
                <a:latin typeface="Candara" panose="020E0502030303020204" pitchFamily="34" charset="0"/>
              </a:rPr>
              <a:t>Analysis</a:t>
            </a:r>
          </a:p>
        </p:txBody>
      </p:sp>
      <p:sp>
        <p:nvSpPr>
          <p:cNvPr id="16" name="Rectangle 15">
            <a:extLst>
              <a:ext uri="{FF2B5EF4-FFF2-40B4-BE49-F238E27FC236}">
                <a16:creationId xmlns:a16="http://schemas.microsoft.com/office/drawing/2014/main" id="{DDACE746-4BCA-9661-9734-DC2AD56086B6}"/>
              </a:ext>
            </a:extLst>
          </p:cNvPr>
          <p:cNvSpPr/>
          <p:nvPr/>
        </p:nvSpPr>
        <p:spPr>
          <a:xfrm>
            <a:off x="9542827" y="6353765"/>
            <a:ext cx="8061007" cy="3574858"/>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9C462C6-0EFD-E441-72EA-BC28F6B22B28}"/>
              </a:ext>
            </a:extLst>
          </p:cNvPr>
          <p:cNvSpPr/>
          <p:nvPr/>
        </p:nvSpPr>
        <p:spPr>
          <a:xfrm>
            <a:off x="1082993" y="6353765"/>
            <a:ext cx="8061006" cy="3549418"/>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04FE8F3-0D72-A176-C0A2-469F978F3C2A}"/>
              </a:ext>
            </a:extLst>
          </p:cNvPr>
          <p:cNvSpPr txBox="1"/>
          <p:nvPr/>
        </p:nvSpPr>
        <p:spPr>
          <a:xfrm>
            <a:off x="998800" y="1899425"/>
            <a:ext cx="9381589" cy="584775"/>
          </a:xfrm>
          <a:prstGeom prst="rect">
            <a:avLst/>
          </a:prstGeom>
          <a:noFill/>
        </p:spPr>
        <p:txBody>
          <a:bodyPr wrap="square" rtlCol="0">
            <a:spAutoFit/>
          </a:bodyPr>
          <a:lstStyle/>
          <a:p>
            <a:r>
              <a:rPr lang="en-US" sz="3200" dirty="0">
                <a:solidFill>
                  <a:schemeClr val="bg2">
                    <a:lumMod val="20000"/>
                    <a:lumOff val="80000"/>
                  </a:schemeClr>
                </a:solidFill>
              </a:rPr>
              <a:t>Which channels do they purchase from?</a:t>
            </a:r>
          </a:p>
        </p:txBody>
      </p:sp>
      <p:graphicFrame>
        <p:nvGraphicFramePr>
          <p:cNvPr id="5" name="Chart 4">
            <a:extLst>
              <a:ext uri="{FF2B5EF4-FFF2-40B4-BE49-F238E27FC236}">
                <a16:creationId xmlns:a16="http://schemas.microsoft.com/office/drawing/2014/main" id="{F530EFA6-ACAA-2FD2-4B64-F54507244501}"/>
              </a:ext>
            </a:extLst>
          </p:cNvPr>
          <p:cNvGraphicFramePr>
            <a:graphicFrameLocks/>
          </p:cNvGraphicFramePr>
          <p:nvPr>
            <p:extLst>
              <p:ext uri="{D42A27DB-BD31-4B8C-83A1-F6EECF244321}">
                <p14:modId xmlns:p14="http://schemas.microsoft.com/office/powerpoint/2010/main" val="2004570767"/>
              </p:ext>
            </p:extLst>
          </p:nvPr>
        </p:nvGraphicFramePr>
        <p:xfrm>
          <a:off x="9840151" y="6532162"/>
          <a:ext cx="7597348" cy="318159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 name="Chart 5">
            <a:extLst>
              <a:ext uri="{FF2B5EF4-FFF2-40B4-BE49-F238E27FC236}">
                <a16:creationId xmlns:a16="http://schemas.microsoft.com/office/drawing/2014/main" id="{563AA2A5-F04F-6E2C-3509-E478374B780D}"/>
              </a:ext>
            </a:extLst>
          </p:cNvPr>
          <p:cNvGraphicFramePr>
            <a:graphicFrameLocks/>
          </p:cNvGraphicFramePr>
          <p:nvPr>
            <p:extLst>
              <p:ext uri="{D42A27DB-BD31-4B8C-83A1-F6EECF244321}">
                <p14:modId xmlns:p14="http://schemas.microsoft.com/office/powerpoint/2010/main" val="250567722"/>
              </p:ext>
            </p:extLst>
          </p:nvPr>
        </p:nvGraphicFramePr>
        <p:xfrm>
          <a:off x="1399351" y="6532162"/>
          <a:ext cx="7433411" cy="3030938"/>
        </p:xfrm>
        <a:graphic>
          <a:graphicData uri="http://schemas.openxmlformats.org/drawingml/2006/chart">
            <c:chart xmlns:c="http://schemas.openxmlformats.org/drawingml/2006/chart" xmlns:r="http://schemas.openxmlformats.org/officeDocument/2006/relationships" r:id="rId8"/>
          </a:graphicData>
        </a:graphic>
      </p:graphicFrame>
      <p:sp>
        <p:nvSpPr>
          <p:cNvPr id="10" name="Rectangle 3">
            <a:extLst>
              <a:ext uri="{FF2B5EF4-FFF2-40B4-BE49-F238E27FC236}">
                <a16:creationId xmlns:a16="http://schemas.microsoft.com/office/drawing/2014/main" id="{C1CB4465-31C5-3230-B7B9-F9E191C31130}"/>
              </a:ext>
            </a:extLst>
          </p:cNvPr>
          <p:cNvSpPr>
            <a:spLocks noChangeArrowheads="1"/>
          </p:cNvSpPr>
          <p:nvPr/>
        </p:nvSpPr>
        <p:spPr bwMode="auto">
          <a:xfrm>
            <a:off x="1082993" y="2715096"/>
            <a:ext cx="1652084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solidFill>
                <a:effectLst/>
                <a:latin typeface="Cambria Math" panose="02040503050406030204" pitchFamily="18" charset="0"/>
                <a:ea typeface="Cambria Math" panose="02040503050406030204" pitchFamily="18" charset="0"/>
              </a:rPr>
              <a:t>The year 2022 marked the boom of online shopping trends after the pandemic, especially through delivery and take-away services. Although the delivery channel dominated in revenue, the number of orders was lower than take-away, reflecting an interesting difference in consumer behavior.</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2"/>
                </a:solidFill>
                <a:effectLst/>
                <a:latin typeface="Cambria Math" panose="02040503050406030204" pitchFamily="18" charset="0"/>
                <a:ea typeface="Cambria Math" panose="02040503050406030204" pitchFamily="18" charset="0"/>
              </a:rPr>
              <a:t>In Ho Chi Minh City, convenience is prioritized, making delivery the most popular method, generating 65bn in revenue. Among delivery channels, websites were the most commonly used (25bn), followed by call centers (23bn).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2"/>
                </a:solidFill>
                <a:effectLst/>
                <a:latin typeface="Cambria Math" panose="02040503050406030204" pitchFamily="18" charset="0"/>
                <a:ea typeface="Cambria Math" panose="02040503050406030204" pitchFamily="18" charset="0"/>
              </a:rPr>
              <a:t>In Hanoi, a balance between convenience and experience was observed in both delivery and take-away. Take-away generated 43bn in revenue, with 33bn coming from direct in-store orders, reflecting customers' habit of combining shopping with enjoying the store atmosphere.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2"/>
                </a:solidFill>
                <a:effectLst/>
                <a:latin typeface="Cambria Math" panose="02040503050406030204" pitchFamily="18" charset="0"/>
                <a:ea typeface="Cambria Math" panose="02040503050406030204" pitchFamily="18" charset="0"/>
              </a:rPr>
              <a:t>Unlike Ho Chi Minh City, the southern provinces recorded a higher number of take-away orders than delivery, but the revenue from both channels was nearly equal. This indicates that the average order value for delivery was higher, possibly due to shipping fees or a trend of group ordering.</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2"/>
                </a:solidFill>
                <a:effectLst/>
                <a:latin typeface="Cambria Math" panose="02040503050406030204" pitchFamily="18" charset="0"/>
                <a:ea typeface="Cambria Math" panose="02040503050406030204" pitchFamily="18" charset="0"/>
              </a:rPr>
              <a:t>Despite sharing the same take-away preference as the South, people in the northern provinces showed a strong attachment to direct in-store ordering for both take-away and delivery. This could result from the shopping culture and careful spending habits of Northern consumers.</a:t>
            </a:r>
          </a:p>
        </p:txBody>
      </p:sp>
    </p:spTree>
    <p:extLst>
      <p:ext uri="{BB962C8B-B14F-4D97-AF65-F5344CB8AC3E}">
        <p14:creationId xmlns:p14="http://schemas.microsoft.com/office/powerpoint/2010/main" val="216825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73BEFF6F-5546-2246-F0A9-095D84E39BE4}"/>
            </a:ext>
          </a:extLst>
        </p:cNvPr>
        <p:cNvGrpSpPr/>
        <p:nvPr/>
      </p:nvGrpSpPr>
      <p:grpSpPr>
        <a:xfrm>
          <a:off x="0" y="0"/>
          <a:ext cx="0" cy="0"/>
          <a:chOff x="0" y="0"/>
          <a:chExt cx="0" cy="0"/>
        </a:xfrm>
      </p:grpSpPr>
      <p:sp>
        <p:nvSpPr>
          <p:cNvPr id="106" name="Google Shape;106;p2">
            <a:extLst>
              <a:ext uri="{FF2B5EF4-FFF2-40B4-BE49-F238E27FC236}">
                <a16:creationId xmlns:a16="http://schemas.microsoft.com/office/drawing/2014/main" id="{F4B4BF06-488D-B4D3-BEF4-808117276BA0}"/>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15601" r="-11874"/>
            </a:stretch>
          </a:blipFill>
          <a:ln>
            <a:noFill/>
          </a:ln>
        </p:spPr>
        <p:txBody>
          <a:bodyPr/>
          <a:lstStyle/>
          <a:p>
            <a:endParaRPr lang="en-US" dirty="0"/>
          </a:p>
        </p:txBody>
      </p:sp>
      <p:grpSp>
        <p:nvGrpSpPr>
          <p:cNvPr id="107" name="Google Shape;107;p2">
            <a:extLst>
              <a:ext uri="{FF2B5EF4-FFF2-40B4-BE49-F238E27FC236}">
                <a16:creationId xmlns:a16="http://schemas.microsoft.com/office/drawing/2014/main" id="{51F2D509-5F6E-7465-CB69-1CFC099F302C}"/>
              </a:ext>
            </a:extLst>
          </p:cNvPr>
          <p:cNvGrpSpPr/>
          <p:nvPr/>
        </p:nvGrpSpPr>
        <p:grpSpPr>
          <a:xfrm>
            <a:off x="-1453971" y="-1847653"/>
            <a:ext cx="20617067" cy="13347306"/>
            <a:chOff x="0" y="0"/>
            <a:chExt cx="27489423" cy="17796409"/>
          </a:xfrm>
        </p:grpSpPr>
        <p:sp>
          <p:nvSpPr>
            <p:cNvPr id="108" name="Google Shape;108;p2">
              <a:extLst>
                <a:ext uri="{FF2B5EF4-FFF2-40B4-BE49-F238E27FC236}">
                  <a16:creationId xmlns:a16="http://schemas.microsoft.com/office/drawing/2014/main" id="{6BC2AD64-038F-5829-770E-18DA1F7ACC65}"/>
                </a:ext>
              </a:extLst>
            </p:cNvPr>
            <p:cNvSpPr/>
            <p:nvPr/>
          </p:nvSpPr>
          <p:spPr>
            <a:xfrm rot="856615">
              <a:off x="19735523" y="11993570"/>
              <a:ext cx="4609241" cy="5316600"/>
            </a:xfrm>
            <a:custGeom>
              <a:avLst/>
              <a:gdLst/>
              <a:ahLst/>
              <a:cxnLst/>
              <a:rect l="l" t="t" r="r" b="b"/>
              <a:pathLst>
                <a:path w="4609241" h="5316600" extrusionOk="0">
                  <a:moveTo>
                    <a:pt x="0" y="0"/>
                  </a:moveTo>
                  <a:lnTo>
                    <a:pt x="4609241" y="0"/>
                  </a:lnTo>
                  <a:lnTo>
                    <a:pt x="4609241" y="5316600"/>
                  </a:lnTo>
                  <a:lnTo>
                    <a:pt x="0" y="5316600"/>
                  </a:lnTo>
                  <a:lnTo>
                    <a:pt x="0" y="0"/>
                  </a:lnTo>
                  <a:close/>
                </a:path>
              </a:pathLst>
            </a:custGeom>
            <a:blipFill rotWithShape="1">
              <a:blip r:embed="rId4">
                <a:alphaModFix amt="16249"/>
              </a:blip>
              <a:stretch>
                <a:fillRect/>
              </a:stretch>
            </a:blipFill>
            <a:ln>
              <a:noFill/>
            </a:ln>
          </p:spPr>
          <p:txBody>
            <a:bodyPr/>
            <a:lstStyle/>
            <a:p>
              <a:endParaRPr lang="en-US"/>
            </a:p>
          </p:txBody>
        </p:sp>
        <p:sp>
          <p:nvSpPr>
            <p:cNvPr id="109" name="Google Shape;109;p2">
              <a:extLst>
                <a:ext uri="{FF2B5EF4-FFF2-40B4-BE49-F238E27FC236}">
                  <a16:creationId xmlns:a16="http://schemas.microsoft.com/office/drawing/2014/main" id="{66C24B67-2524-992F-F0FF-80D66477D200}"/>
                </a:ext>
              </a:extLst>
            </p:cNvPr>
            <p:cNvSpPr/>
            <p:nvPr/>
          </p:nvSpPr>
          <p:spPr>
            <a:xfrm rot="856615">
              <a:off x="24562869" y="10823243"/>
              <a:ext cx="2145027" cy="2474215"/>
            </a:xfrm>
            <a:custGeom>
              <a:avLst/>
              <a:gdLst/>
              <a:ahLst/>
              <a:cxnLst/>
              <a:rect l="l" t="t" r="r" b="b"/>
              <a:pathLst>
                <a:path w="2145027" h="2474215" extrusionOk="0">
                  <a:moveTo>
                    <a:pt x="0" y="0"/>
                  </a:moveTo>
                  <a:lnTo>
                    <a:pt x="2145027" y="0"/>
                  </a:lnTo>
                  <a:lnTo>
                    <a:pt x="2145027" y="2474215"/>
                  </a:lnTo>
                  <a:lnTo>
                    <a:pt x="0" y="2474215"/>
                  </a:lnTo>
                  <a:lnTo>
                    <a:pt x="0" y="0"/>
                  </a:lnTo>
                  <a:close/>
                </a:path>
              </a:pathLst>
            </a:custGeom>
            <a:blipFill rotWithShape="1">
              <a:blip r:embed="rId5">
                <a:alphaModFix amt="16249"/>
              </a:blip>
              <a:stretch>
                <a:fillRect/>
              </a:stretch>
            </a:blipFill>
            <a:ln>
              <a:noFill/>
            </a:ln>
          </p:spPr>
          <p:txBody>
            <a:bodyPr/>
            <a:lstStyle/>
            <a:p>
              <a:endParaRPr lang="en-US"/>
            </a:p>
          </p:txBody>
        </p:sp>
        <p:sp>
          <p:nvSpPr>
            <p:cNvPr id="110" name="Google Shape;110;p2">
              <a:extLst>
                <a:ext uri="{FF2B5EF4-FFF2-40B4-BE49-F238E27FC236}">
                  <a16:creationId xmlns:a16="http://schemas.microsoft.com/office/drawing/2014/main" id="{3793B01E-F989-B09F-07F9-BB7EB43C7AC3}"/>
                </a:ext>
              </a:extLst>
            </p:cNvPr>
            <p:cNvSpPr/>
            <p:nvPr/>
          </p:nvSpPr>
          <p:spPr>
            <a:xfrm rot="856615">
              <a:off x="655170" y="3843405"/>
              <a:ext cx="5167573" cy="5960616"/>
            </a:xfrm>
            <a:custGeom>
              <a:avLst/>
              <a:gdLst/>
              <a:ahLst/>
              <a:cxnLst/>
              <a:rect l="l" t="t" r="r" b="b"/>
              <a:pathLst>
                <a:path w="5167573" h="5960616" extrusionOk="0">
                  <a:moveTo>
                    <a:pt x="0" y="0"/>
                  </a:moveTo>
                  <a:lnTo>
                    <a:pt x="5167573" y="0"/>
                  </a:lnTo>
                  <a:lnTo>
                    <a:pt x="5167573" y="5960615"/>
                  </a:lnTo>
                  <a:lnTo>
                    <a:pt x="0" y="5960615"/>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1" name="Google Shape;111;p2">
              <a:extLst>
                <a:ext uri="{FF2B5EF4-FFF2-40B4-BE49-F238E27FC236}">
                  <a16:creationId xmlns:a16="http://schemas.microsoft.com/office/drawing/2014/main" id="{E4B00F9E-C3BD-50F3-D5D9-23B8D57D6538}"/>
                </a:ext>
              </a:extLst>
            </p:cNvPr>
            <p:cNvSpPr/>
            <p:nvPr/>
          </p:nvSpPr>
          <p:spPr>
            <a:xfrm>
              <a:off x="1110408" y="12119848"/>
              <a:ext cx="4319907" cy="4982863"/>
            </a:xfrm>
            <a:custGeom>
              <a:avLst/>
              <a:gdLst/>
              <a:ahLst/>
              <a:cxnLst/>
              <a:rect l="l" t="t" r="r" b="b"/>
              <a:pathLst>
                <a:path w="4319907" h="4982863" extrusionOk="0">
                  <a:moveTo>
                    <a:pt x="0" y="0"/>
                  </a:moveTo>
                  <a:lnTo>
                    <a:pt x="4319907" y="0"/>
                  </a:lnTo>
                  <a:lnTo>
                    <a:pt x="4319907" y="4982863"/>
                  </a:lnTo>
                  <a:lnTo>
                    <a:pt x="0" y="4982863"/>
                  </a:lnTo>
                  <a:lnTo>
                    <a:pt x="0" y="0"/>
                  </a:lnTo>
                  <a:close/>
                </a:path>
              </a:pathLst>
            </a:custGeom>
            <a:blipFill rotWithShape="1">
              <a:blip r:embed="rId6">
                <a:alphaModFix amt="16249"/>
              </a:blip>
              <a:stretch>
                <a:fillRect/>
              </a:stretch>
            </a:blipFill>
            <a:ln>
              <a:noFill/>
            </a:ln>
          </p:spPr>
          <p:txBody>
            <a:bodyPr/>
            <a:lstStyle/>
            <a:p>
              <a:endParaRPr lang="en-US"/>
            </a:p>
          </p:txBody>
        </p:sp>
        <p:sp>
          <p:nvSpPr>
            <p:cNvPr id="112" name="Google Shape;112;p2">
              <a:extLst>
                <a:ext uri="{FF2B5EF4-FFF2-40B4-BE49-F238E27FC236}">
                  <a16:creationId xmlns:a16="http://schemas.microsoft.com/office/drawing/2014/main" id="{5B4ACECC-6D16-CCF8-3A8A-15AE64D6340E}"/>
                </a:ext>
              </a:extLst>
            </p:cNvPr>
            <p:cNvSpPr/>
            <p:nvPr/>
          </p:nvSpPr>
          <p:spPr>
            <a:xfrm rot="9801329">
              <a:off x="22546390" y="514291"/>
              <a:ext cx="4319907" cy="4982863"/>
            </a:xfrm>
            <a:custGeom>
              <a:avLst/>
              <a:gdLst/>
              <a:ahLst/>
              <a:cxnLst/>
              <a:rect l="l" t="t" r="r" b="b"/>
              <a:pathLst>
                <a:path w="4319907" h="4982863" extrusionOk="0">
                  <a:moveTo>
                    <a:pt x="0" y="0"/>
                  </a:moveTo>
                  <a:lnTo>
                    <a:pt x="4319908" y="0"/>
                  </a:lnTo>
                  <a:lnTo>
                    <a:pt x="4319908" y="4982864"/>
                  </a:lnTo>
                  <a:lnTo>
                    <a:pt x="0" y="4982864"/>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3" name="Google Shape;113;p2">
              <a:extLst>
                <a:ext uri="{FF2B5EF4-FFF2-40B4-BE49-F238E27FC236}">
                  <a16:creationId xmlns:a16="http://schemas.microsoft.com/office/drawing/2014/main" id="{2936C6CF-B3D5-BF77-079B-A58BA1C42D41}"/>
                </a:ext>
              </a:extLst>
            </p:cNvPr>
            <p:cNvSpPr/>
            <p:nvPr/>
          </p:nvSpPr>
          <p:spPr>
            <a:xfrm rot="8381380">
              <a:off x="19541180" y="2377116"/>
              <a:ext cx="1533293" cy="1768600"/>
            </a:xfrm>
            <a:custGeom>
              <a:avLst/>
              <a:gdLst/>
              <a:ahLst/>
              <a:cxnLst/>
              <a:rect l="l" t="t" r="r" b="b"/>
              <a:pathLst>
                <a:path w="1533293" h="1768600" extrusionOk="0">
                  <a:moveTo>
                    <a:pt x="0" y="0"/>
                  </a:moveTo>
                  <a:lnTo>
                    <a:pt x="1533292" y="0"/>
                  </a:lnTo>
                  <a:lnTo>
                    <a:pt x="1533292" y="1768600"/>
                  </a:lnTo>
                  <a:lnTo>
                    <a:pt x="0" y="1768600"/>
                  </a:lnTo>
                  <a:lnTo>
                    <a:pt x="0" y="0"/>
                  </a:lnTo>
                  <a:close/>
                </a:path>
              </a:pathLst>
            </a:custGeom>
            <a:blipFill rotWithShape="1">
              <a:blip r:embed="rId6">
                <a:alphaModFix amt="16249"/>
              </a:blip>
              <a:stretch>
                <a:fillRect/>
              </a:stretch>
            </a:blipFill>
            <a:ln>
              <a:noFill/>
            </a:ln>
          </p:spPr>
          <p:txBody>
            <a:bodyPr/>
            <a:lstStyle/>
            <a:p>
              <a:endParaRPr lang="en-US"/>
            </a:p>
          </p:txBody>
        </p:sp>
        <p:sp>
          <p:nvSpPr>
            <p:cNvPr id="114" name="Google Shape;114;p2">
              <a:extLst>
                <a:ext uri="{FF2B5EF4-FFF2-40B4-BE49-F238E27FC236}">
                  <a16:creationId xmlns:a16="http://schemas.microsoft.com/office/drawing/2014/main" id="{41A151BB-AE08-4FBD-ADF0-C4A3F51B02FF}"/>
                </a:ext>
              </a:extLst>
            </p:cNvPr>
            <p:cNvSpPr/>
            <p:nvPr/>
          </p:nvSpPr>
          <p:spPr>
            <a:xfrm rot="856615">
              <a:off x="6067267" y="2531313"/>
              <a:ext cx="2404861" cy="2773924"/>
            </a:xfrm>
            <a:custGeom>
              <a:avLst/>
              <a:gdLst/>
              <a:ahLst/>
              <a:cxnLst/>
              <a:rect l="l" t="t" r="r" b="b"/>
              <a:pathLst>
                <a:path w="2404861" h="2773924" extrusionOk="0">
                  <a:moveTo>
                    <a:pt x="0" y="0"/>
                  </a:moveTo>
                  <a:lnTo>
                    <a:pt x="2404861" y="0"/>
                  </a:lnTo>
                  <a:lnTo>
                    <a:pt x="2404861" y="2773923"/>
                  </a:lnTo>
                  <a:lnTo>
                    <a:pt x="0" y="2773923"/>
                  </a:lnTo>
                  <a:lnTo>
                    <a:pt x="0" y="0"/>
                  </a:lnTo>
                  <a:close/>
                </a:path>
              </a:pathLst>
            </a:custGeom>
            <a:blipFill rotWithShape="1">
              <a:blip r:embed="rId6">
                <a:alphaModFix amt="16249"/>
              </a:blip>
              <a:stretch>
                <a:fillRect/>
              </a:stretch>
            </a:blipFill>
            <a:ln>
              <a:noFill/>
            </a:ln>
          </p:spPr>
          <p:txBody>
            <a:bodyPr/>
            <a:lstStyle/>
            <a:p>
              <a:endParaRPr lang="en-US"/>
            </a:p>
          </p:txBody>
        </p:sp>
        <p:sp>
          <p:nvSpPr>
            <p:cNvPr id="115" name="Google Shape;115;p2">
              <a:extLst>
                <a:ext uri="{FF2B5EF4-FFF2-40B4-BE49-F238E27FC236}">
                  <a16:creationId xmlns:a16="http://schemas.microsoft.com/office/drawing/2014/main" id="{44DDD352-6D0E-A9DF-0440-E1E09F25E628}"/>
                </a:ext>
              </a:extLst>
            </p:cNvPr>
            <p:cNvSpPr/>
            <p:nvPr/>
          </p:nvSpPr>
          <p:spPr>
            <a:xfrm rot="-1699247">
              <a:off x="22792444" y="11376151"/>
              <a:ext cx="1207474" cy="1392780"/>
            </a:xfrm>
            <a:custGeom>
              <a:avLst/>
              <a:gdLst/>
              <a:ahLst/>
              <a:cxnLst/>
              <a:rect l="l" t="t" r="r" b="b"/>
              <a:pathLst>
                <a:path w="1207474" h="1392780" extrusionOk="0">
                  <a:moveTo>
                    <a:pt x="0" y="0"/>
                  </a:moveTo>
                  <a:lnTo>
                    <a:pt x="1207474" y="0"/>
                  </a:lnTo>
                  <a:lnTo>
                    <a:pt x="1207474" y="1392780"/>
                  </a:lnTo>
                  <a:lnTo>
                    <a:pt x="0" y="1392780"/>
                  </a:lnTo>
                  <a:lnTo>
                    <a:pt x="0" y="0"/>
                  </a:lnTo>
                  <a:close/>
                </a:path>
              </a:pathLst>
            </a:custGeom>
            <a:blipFill rotWithShape="1">
              <a:blip r:embed="rId6">
                <a:alphaModFix amt="17550"/>
              </a:blip>
              <a:stretch>
                <a:fillRect/>
              </a:stretch>
            </a:blipFill>
            <a:ln>
              <a:noFill/>
            </a:ln>
          </p:spPr>
          <p:txBody>
            <a:bodyPr/>
            <a:lstStyle/>
            <a:p>
              <a:endParaRPr lang="en-US"/>
            </a:p>
          </p:txBody>
        </p:sp>
        <p:sp>
          <p:nvSpPr>
            <p:cNvPr id="116" name="Google Shape;116;p2">
              <a:extLst>
                <a:ext uri="{FF2B5EF4-FFF2-40B4-BE49-F238E27FC236}">
                  <a16:creationId xmlns:a16="http://schemas.microsoft.com/office/drawing/2014/main" id="{7862268B-F727-EC22-3E96-8A2F8E1DAA6E}"/>
                </a:ext>
              </a:extLst>
            </p:cNvPr>
            <p:cNvSpPr/>
            <p:nvPr/>
          </p:nvSpPr>
          <p:spPr>
            <a:xfrm rot="-642376">
              <a:off x="16496869" y="12074977"/>
              <a:ext cx="550045" cy="634458"/>
            </a:xfrm>
            <a:custGeom>
              <a:avLst/>
              <a:gdLst/>
              <a:ahLst/>
              <a:cxnLst/>
              <a:rect l="l" t="t" r="r" b="b"/>
              <a:pathLst>
                <a:path w="550045" h="634458" extrusionOk="0">
                  <a:moveTo>
                    <a:pt x="0" y="0"/>
                  </a:moveTo>
                  <a:lnTo>
                    <a:pt x="550045" y="0"/>
                  </a:lnTo>
                  <a:lnTo>
                    <a:pt x="550045" y="634458"/>
                  </a:lnTo>
                  <a:lnTo>
                    <a:pt x="0" y="634458"/>
                  </a:lnTo>
                  <a:lnTo>
                    <a:pt x="0" y="0"/>
                  </a:lnTo>
                  <a:close/>
                </a:path>
              </a:pathLst>
            </a:custGeom>
            <a:blipFill rotWithShape="1">
              <a:blip r:embed="rId6">
                <a:alphaModFix amt="17550"/>
              </a:blip>
              <a:stretch>
                <a:fillRect/>
              </a:stretch>
            </a:blipFill>
            <a:ln>
              <a:noFill/>
            </a:ln>
          </p:spPr>
          <p:txBody>
            <a:bodyPr/>
            <a:lstStyle/>
            <a:p>
              <a:endParaRPr lang="en-US"/>
            </a:p>
          </p:txBody>
        </p:sp>
        <p:sp>
          <p:nvSpPr>
            <p:cNvPr id="117" name="Google Shape;117;p2">
              <a:extLst>
                <a:ext uri="{FF2B5EF4-FFF2-40B4-BE49-F238E27FC236}">
                  <a16:creationId xmlns:a16="http://schemas.microsoft.com/office/drawing/2014/main" id="{07769DDB-E363-BB19-A6D2-AE931E4268BD}"/>
                </a:ext>
              </a:extLst>
            </p:cNvPr>
            <p:cNvSpPr/>
            <p:nvPr/>
          </p:nvSpPr>
          <p:spPr>
            <a:xfrm rot="2347825">
              <a:off x="2926045" y="9331060"/>
              <a:ext cx="701683" cy="809366"/>
            </a:xfrm>
            <a:custGeom>
              <a:avLst/>
              <a:gdLst/>
              <a:ahLst/>
              <a:cxnLst/>
              <a:rect l="l" t="t" r="r" b="b"/>
              <a:pathLst>
                <a:path w="701683" h="809366" extrusionOk="0">
                  <a:moveTo>
                    <a:pt x="0" y="0"/>
                  </a:moveTo>
                  <a:lnTo>
                    <a:pt x="701683" y="0"/>
                  </a:lnTo>
                  <a:lnTo>
                    <a:pt x="701683" y="809366"/>
                  </a:lnTo>
                  <a:lnTo>
                    <a:pt x="0" y="809366"/>
                  </a:lnTo>
                  <a:lnTo>
                    <a:pt x="0" y="0"/>
                  </a:lnTo>
                  <a:close/>
                </a:path>
              </a:pathLst>
            </a:custGeom>
            <a:blipFill rotWithShape="1">
              <a:blip r:embed="rId6">
                <a:alphaModFix amt="12349"/>
              </a:blip>
              <a:stretch>
                <a:fillRect/>
              </a:stretch>
            </a:blipFill>
            <a:ln>
              <a:noFill/>
            </a:ln>
          </p:spPr>
          <p:txBody>
            <a:bodyPr/>
            <a:lstStyle/>
            <a:p>
              <a:endParaRPr lang="en-US"/>
            </a:p>
          </p:txBody>
        </p:sp>
      </p:grpSp>
      <p:sp>
        <p:nvSpPr>
          <p:cNvPr id="118" name="Google Shape;118;p2">
            <a:extLst>
              <a:ext uri="{FF2B5EF4-FFF2-40B4-BE49-F238E27FC236}">
                <a16:creationId xmlns:a16="http://schemas.microsoft.com/office/drawing/2014/main" id="{7760EAA9-1BED-4865-4471-7BC4BB5C1876}"/>
              </a:ext>
            </a:extLst>
          </p:cNvPr>
          <p:cNvSpPr txBox="1"/>
          <p:nvPr/>
        </p:nvSpPr>
        <p:spPr>
          <a:xfrm>
            <a:off x="780649" y="530713"/>
            <a:ext cx="16823185" cy="951030"/>
          </a:xfrm>
          <a:prstGeom prst="rect">
            <a:avLst/>
          </a:prstGeom>
          <a:noFill/>
          <a:ln>
            <a:noFill/>
          </a:ln>
        </p:spPr>
        <p:txBody>
          <a:bodyPr spcFirstLastPara="1" wrap="square" lIns="0" tIns="0" rIns="0" bIns="0" anchor="t" anchorCtr="0">
            <a:spAutoFit/>
          </a:bodyPr>
          <a:lstStyle/>
          <a:p>
            <a:pPr marL="0" marR="0" lvl="0" indent="0" algn="l" rtl="0">
              <a:lnSpc>
                <a:spcPct val="103000"/>
              </a:lnSpc>
              <a:spcBef>
                <a:spcPts val="0"/>
              </a:spcBef>
              <a:spcAft>
                <a:spcPts val="0"/>
              </a:spcAft>
              <a:buNone/>
            </a:pPr>
            <a:r>
              <a:rPr lang="en-US" sz="6000" b="1" dirty="0">
                <a:solidFill>
                  <a:schemeClr val="bg2">
                    <a:lumMod val="20000"/>
                    <a:lumOff val="80000"/>
                  </a:schemeClr>
                </a:solidFill>
                <a:latin typeface="Candara" panose="020E0502030303020204" pitchFamily="34" charset="0"/>
              </a:rPr>
              <a:t>3. </a:t>
            </a:r>
            <a:r>
              <a:rPr lang="en-US" sz="6000" b="1" dirty="0">
                <a:solidFill>
                  <a:schemeClr val="accent5">
                    <a:lumMod val="20000"/>
                    <a:lumOff val="80000"/>
                  </a:schemeClr>
                </a:solidFill>
                <a:latin typeface="Candara" panose="020E0502030303020204" pitchFamily="34" charset="0"/>
              </a:rPr>
              <a:t>Customer</a:t>
            </a:r>
            <a:r>
              <a:rPr lang="en-US" sz="6000" b="1" dirty="0">
                <a:solidFill>
                  <a:schemeClr val="bg2">
                    <a:lumMod val="20000"/>
                    <a:lumOff val="80000"/>
                  </a:schemeClr>
                </a:solidFill>
                <a:latin typeface="Candara" panose="020E0502030303020204" pitchFamily="34" charset="0"/>
              </a:rPr>
              <a:t> Profile &amp; Purchasing Behavior </a:t>
            </a:r>
            <a:r>
              <a:rPr lang="en-US" sz="6000" b="1" dirty="0">
                <a:solidFill>
                  <a:schemeClr val="accent5">
                    <a:lumMod val="20000"/>
                    <a:lumOff val="80000"/>
                  </a:schemeClr>
                </a:solidFill>
                <a:latin typeface="Candara" panose="020E0502030303020204" pitchFamily="34" charset="0"/>
              </a:rPr>
              <a:t>Analysis</a:t>
            </a:r>
          </a:p>
        </p:txBody>
      </p:sp>
      <p:sp>
        <p:nvSpPr>
          <p:cNvPr id="16" name="Rectangle 15">
            <a:extLst>
              <a:ext uri="{FF2B5EF4-FFF2-40B4-BE49-F238E27FC236}">
                <a16:creationId xmlns:a16="http://schemas.microsoft.com/office/drawing/2014/main" id="{6972D351-3363-1098-EFE8-ADBDCA9489E1}"/>
              </a:ext>
            </a:extLst>
          </p:cNvPr>
          <p:cNvSpPr/>
          <p:nvPr/>
        </p:nvSpPr>
        <p:spPr>
          <a:xfrm>
            <a:off x="9542827" y="6353765"/>
            <a:ext cx="8061007" cy="3574858"/>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BDA14DB-DE5A-F3C0-8216-AF06D79077D7}"/>
              </a:ext>
            </a:extLst>
          </p:cNvPr>
          <p:cNvSpPr/>
          <p:nvPr/>
        </p:nvSpPr>
        <p:spPr>
          <a:xfrm>
            <a:off x="1082993" y="6353765"/>
            <a:ext cx="8061006" cy="3549418"/>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BC56186-F482-901D-72B3-54B37E05A53B}"/>
              </a:ext>
            </a:extLst>
          </p:cNvPr>
          <p:cNvSpPr txBox="1"/>
          <p:nvPr/>
        </p:nvSpPr>
        <p:spPr>
          <a:xfrm>
            <a:off x="998800" y="1899425"/>
            <a:ext cx="9381589" cy="584775"/>
          </a:xfrm>
          <a:prstGeom prst="rect">
            <a:avLst/>
          </a:prstGeom>
          <a:noFill/>
        </p:spPr>
        <p:txBody>
          <a:bodyPr wrap="square" rtlCol="0">
            <a:spAutoFit/>
          </a:bodyPr>
          <a:lstStyle/>
          <a:p>
            <a:r>
              <a:rPr lang="en-US" sz="3200" dirty="0">
                <a:solidFill>
                  <a:schemeClr val="bg2">
                    <a:lumMod val="20000"/>
                    <a:lumOff val="80000"/>
                  </a:schemeClr>
                </a:solidFill>
              </a:rPr>
              <a:t>What influences purchasing behavior?</a:t>
            </a:r>
          </a:p>
        </p:txBody>
      </p:sp>
      <p:sp>
        <p:nvSpPr>
          <p:cNvPr id="10" name="Rectangle 3">
            <a:extLst>
              <a:ext uri="{FF2B5EF4-FFF2-40B4-BE49-F238E27FC236}">
                <a16:creationId xmlns:a16="http://schemas.microsoft.com/office/drawing/2014/main" id="{C3713BB5-4453-D0E9-0A18-C8517339EADA}"/>
              </a:ext>
            </a:extLst>
          </p:cNvPr>
          <p:cNvSpPr>
            <a:spLocks noChangeArrowheads="1"/>
          </p:cNvSpPr>
          <p:nvPr/>
        </p:nvSpPr>
        <p:spPr bwMode="auto">
          <a:xfrm>
            <a:off x="1082993" y="2776652"/>
            <a:ext cx="1652084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400" b="1" i="0" dirty="0">
                <a:solidFill>
                  <a:srgbClr val="F8FAFF"/>
                </a:solidFill>
                <a:effectLst/>
                <a:latin typeface="Cambria Math" panose="02040503050406030204" pitchFamily="18" charset="0"/>
                <a:ea typeface="Cambria Math" panose="02040503050406030204" pitchFamily="18" charset="0"/>
              </a:rPr>
              <a:t>Monthly Sales Trends:</a:t>
            </a:r>
            <a:br>
              <a:rPr lang="en-US" sz="2400" b="0" i="0" dirty="0">
                <a:solidFill>
                  <a:srgbClr val="F8FAFF"/>
                </a:solidFill>
                <a:effectLst/>
                <a:latin typeface="Cambria Math" panose="02040503050406030204" pitchFamily="18" charset="0"/>
                <a:ea typeface="Cambria Math" panose="02040503050406030204" pitchFamily="18" charset="0"/>
              </a:rPr>
            </a:br>
            <a:r>
              <a:rPr lang="en-US" sz="2400" b="0" i="0" dirty="0">
                <a:solidFill>
                  <a:srgbClr val="F8FAFF"/>
                </a:solidFill>
                <a:effectLst/>
                <a:latin typeface="Cambria Math" panose="02040503050406030204" pitchFamily="18" charset="0"/>
                <a:ea typeface="Cambria Math" panose="02040503050406030204" pitchFamily="18" charset="0"/>
              </a:rPr>
              <a:t>Pizza Hut's sales show a strong upward trend during the year-end period from October to December. This increase is driven by higher demand for family and friend gatherings during major holidays like Halloween, Black Friday, and Christmas. Conversely, sales tend to decline in January and February, likely due to customers tightening their budgets after Lunar New Year celebrations. The remaining months maintain relatively stable sales figures without significant fluctuations.</a:t>
            </a:r>
          </a:p>
          <a:p>
            <a:r>
              <a:rPr lang="en-US" sz="2400" b="1" i="0" dirty="0">
                <a:solidFill>
                  <a:srgbClr val="F8FAFF"/>
                </a:solidFill>
                <a:effectLst/>
                <a:latin typeface="Cambria Math" panose="02040503050406030204" pitchFamily="18" charset="0"/>
                <a:ea typeface="Cambria Math" panose="02040503050406030204" pitchFamily="18" charset="0"/>
              </a:rPr>
              <a:t>Daily Sales Patterns:</a:t>
            </a:r>
            <a:br>
              <a:rPr lang="en-US" sz="2400" b="0" i="0" dirty="0">
                <a:solidFill>
                  <a:srgbClr val="F8FAFF"/>
                </a:solidFill>
                <a:effectLst/>
                <a:latin typeface="Cambria Math" panose="02040503050406030204" pitchFamily="18" charset="0"/>
                <a:ea typeface="Cambria Math" panose="02040503050406030204" pitchFamily="18" charset="0"/>
              </a:rPr>
            </a:br>
            <a:r>
              <a:rPr lang="en-US" sz="2400" b="0" i="0" dirty="0">
                <a:solidFill>
                  <a:srgbClr val="F8FAFF"/>
                </a:solidFill>
                <a:effectLst/>
                <a:latin typeface="Cambria Math" panose="02040503050406030204" pitchFamily="18" charset="0"/>
                <a:ea typeface="Cambria Math" panose="02040503050406030204" pitchFamily="18" charset="0"/>
              </a:rPr>
              <a:t>Daily sales remain generally consistent but experience noticeable growth between the 25th and 30th of each month. This period typically coincides with salary payments, leading to increased consumer spending on dining out.</a:t>
            </a:r>
          </a:p>
        </p:txBody>
      </p:sp>
      <p:graphicFrame>
        <p:nvGraphicFramePr>
          <p:cNvPr id="3" name="Chart 2">
            <a:extLst>
              <a:ext uri="{FF2B5EF4-FFF2-40B4-BE49-F238E27FC236}">
                <a16:creationId xmlns:a16="http://schemas.microsoft.com/office/drawing/2014/main" id="{312D69EB-A51C-EC81-26D1-57FFB228B71B}"/>
              </a:ext>
            </a:extLst>
          </p:cNvPr>
          <p:cNvGraphicFramePr>
            <a:graphicFrameLocks/>
          </p:cNvGraphicFramePr>
          <p:nvPr>
            <p:extLst>
              <p:ext uri="{D42A27DB-BD31-4B8C-83A1-F6EECF244321}">
                <p14:modId xmlns:p14="http://schemas.microsoft.com/office/powerpoint/2010/main" val="1496263470"/>
              </p:ext>
            </p:extLst>
          </p:nvPr>
        </p:nvGraphicFramePr>
        <p:xfrm>
          <a:off x="1308101" y="6540264"/>
          <a:ext cx="7550562" cy="317348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 name="Chart 3">
            <a:extLst>
              <a:ext uri="{FF2B5EF4-FFF2-40B4-BE49-F238E27FC236}">
                <a16:creationId xmlns:a16="http://schemas.microsoft.com/office/drawing/2014/main" id="{320BDE18-A493-C81A-7F83-A1AFF24675C7}"/>
              </a:ext>
            </a:extLst>
          </p:cNvPr>
          <p:cNvGraphicFramePr>
            <a:graphicFrameLocks/>
          </p:cNvGraphicFramePr>
          <p:nvPr>
            <p:extLst>
              <p:ext uri="{D42A27DB-BD31-4B8C-83A1-F6EECF244321}">
                <p14:modId xmlns:p14="http://schemas.microsoft.com/office/powerpoint/2010/main" val="3758962105"/>
              </p:ext>
            </p:extLst>
          </p:nvPr>
        </p:nvGraphicFramePr>
        <p:xfrm>
          <a:off x="10020832" y="6629400"/>
          <a:ext cx="7222057" cy="3084351"/>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758491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CBC56D9-1B03-2890-D167-8E73E0D6B418}"/>
            </a:ext>
          </a:extLst>
        </p:cNvPr>
        <p:cNvGrpSpPr/>
        <p:nvPr/>
      </p:nvGrpSpPr>
      <p:grpSpPr>
        <a:xfrm>
          <a:off x="0" y="0"/>
          <a:ext cx="0" cy="0"/>
          <a:chOff x="0" y="0"/>
          <a:chExt cx="0" cy="0"/>
        </a:xfrm>
      </p:grpSpPr>
      <p:sp>
        <p:nvSpPr>
          <p:cNvPr id="106" name="Google Shape;106;p2">
            <a:extLst>
              <a:ext uri="{FF2B5EF4-FFF2-40B4-BE49-F238E27FC236}">
                <a16:creationId xmlns:a16="http://schemas.microsoft.com/office/drawing/2014/main" id="{33421EDC-7306-8E7A-57AF-6049E4CF8273}"/>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15601" r="-11874"/>
            </a:stretch>
          </a:blipFill>
          <a:ln>
            <a:noFill/>
          </a:ln>
        </p:spPr>
        <p:txBody>
          <a:bodyPr/>
          <a:lstStyle/>
          <a:p>
            <a:endParaRPr lang="en-US" dirty="0"/>
          </a:p>
        </p:txBody>
      </p:sp>
      <p:grpSp>
        <p:nvGrpSpPr>
          <p:cNvPr id="107" name="Google Shape;107;p2">
            <a:extLst>
              <a:ext uri="{FF2B5EF4-FFF2-40B4-BE49-F238E27FC236}">
                <a16:creationId xmlns:a16="http://schemas.microsoft.com/office/drawing/2014/main" id="{9BD98FB8-9854-FE35-A7FB-2D96F23357CC}"/>
              </a:ext>
            </a:extLst>
          </p:cNvPr>
          <p:cNvGrpSpPr/>
          <p:nvPr/>
        </p:nvGrpSpPr>
        <p:grpSpPr>
          <a:xfrm>
            <a:off x="-1453971" y="-1847653"/>
            <a:ext cx="20617067" cy="13347306"/>
            <a:chOff x="0" y="0"/>
            <a:chExt cx="27489423" cy="17796409"/>
          </a:xfrm>
        </p:grpSpPr>
        <p:sp>
          <p:nvSpPr>
            <p:cNvPr id="108" name="Google Shape;108;p2">
              <a:extLst>
                <a:ext uri="{FF2B5EF4-FFF2-40B4-BE49-F238E27FC236}">
                  <a16:creationId xmlns:a16="http://schemas.microsoft.com/office/drawing/2014/main" id="{D7690972-449A-DED0-3BFB-C17D6252AC46}"/>
                </a:ext>
              </a:extLst>
            </p:cNvPr>
            <p:cNvSpPr/>
            <p:nvPr/>
          </p:nvSpPr>
          <p:spPr>
            <a:xfrm rot="856615">
              <a:off x="19735523" y="11993570"/>
              <a:ext cx="4609241" cy="5316600"/>
            </a:xfrm>
            <a:custGeom>
              <a:avLst/>
              <a:gdLst/>
              <a:ahLst/>
              <a:cxnLst/>
              <a:rect l="l" t="t" r="r" b="b"/>
              <a:pathLst>
                <a:path w="4609241" h="5316600" extrusionOk="0">
                  <a:moveTo>
                    <a:pt x="0" y="0"/>
                  </a:moveTo>
                  <a:lnTo>
                    <a:pt x="4609241" y="0"/>
                  </a:lnTo>
                  <a:lnTo>
                    <a:pt x="4609241" y="5316600"/>
                  </a:lnTo>
                  <a:lnTo>
                    <a:pt x="0" y="5316600"/>
                  </a:lnTo>
                  <a:lnTo>
                    <a:pt x="0" y="0"/>
                  </a:lnTo>
                  <a:close/>
                </a:path>
              </a:pathLst>
            </a:custGeom>
            <a:blipFill rotWithShape="1">
              <a:blip r:embed="rId4">
                <a:alphaModFix amt="16249"/>
              </a:blip>
              <a:stretch>
                <a:fillRect/>
              </a:stretch>
            </a:blipFill>
            <a:ln>
              <a:noFill/>
            </a:ln>
          </p:spPr>
          <p:txBody>
            <a:bodyPr/>
            <a:lstStyle/>
            <a:p>
              <a:endParaRPr lang="en-US"/>
            </a:p>
          </p:txBody>
        </p:sp>
        <p:sp>
          <p:nvSpPr>
            <p:cNvPr id="109" name="Google Shape;109;p2">
              <a:extLst>
                <a:ext uri="{FF2B5EF4-FFF2-40B4-BE49-F238E27FC236}">
                  <a16:creationId xmlns:a16="http://schemas.microsoft.com/office/drawing/2014/main" id="{78B66337-F439-D0A4-C309-2CB152508824}"/>
                </a:ext>
              </a:extLst>
            </p:cNvPr>
            <p:cNvSpPr/>
            <p:nvPr/>
          </p:nvSpPr>
          <p:spPr>
            <a:xfrm rot="856615">
              <a:off x="24562869" y="10823243"/>
              <a:ext cx="2145027" cy="2474215"/>
            </a:xfrm>
            <a:custGeom>
              <a:avLst/>
              <a:gdLst/>
              <a:ahLst/>
              <a:cxnLst/>
              <a:rect l="l" t="t" r="r" b="b"/>
              <a:pathLst>
                <a:path w="2145027" h="2474215" extrusionOk="0">
                  <a:moveTo>
                    <a:pt x="0" y="0"/>
                  </a:moveTo>
                  <a:lnTo>
                    <a:pt x="2145027" y="0"/>
                  </a:lnTo>
                  <a:lnTo>
                    <a:pt x="2145027" y="2474215"/>
                  </a:lnTo>
                  <a:lnTo>
                    <a:pt x="0" y="2474215"/>
                  </a:lnTo>
                  <a:lnTo>
                    <a:pt x="0" y="0"/>
                  </a:lnTo>
                  <a:close/>
                </a:path>
              </a:pathLst>
            </a:custGeom>
            <a:blipFill rotWithShape="1">
              <a:blip r:embed="rId5">
                <a:alphaModFix amt="16249"/>
              </a:blip>
              <a:stretch>
                <a:fillRect/>
              </a:stretch>
            </a:blipFill>
            <a:ln>
              <a:noFill/>
            </a:ln>
          </p:spPr>
          <p:txBody>
            <a:bodyPr/>
            <a:lstStyle/>
            <a:p>
              <a:endParaRPr lang="en-US"/>
            </a:p>
          </p:txBody>
        </p:sp>
        <p:sp>
          <p:nvSpPr>
            <p:cNvPr id="110" name="Google Shape;110;p2">
              <a:extLst>
                <a:ext uri="{FF2B5EF4-FFF2-40B4-BE49-F238E27FC236}">
                  <a16:creationId xmlns:a16="http://schemas.microsoft.com/office/drawing/2014/main" id="{22B6D984-DAAB-4E66-D792-B4FEA90F25E4}"/>
                </a:ext>
              </a:extLst>
            </p:cNvPr>
            <p:cNvSpPr/>
            <p:nvPr/>
          </p:nvSpPr>
          <p:spPr>
            <a:xfrm rot="856615">
              <a:off x="655170" y="3843405"/>
              <a:ext cx="5167573" cy="5960616"/>
            </a:xfrm>
            <a:custGeom>
              <a:avLst/>
              <a:gdLst/>
              <a:ahLst/>
              <a:cxnLst/>
              <a:rect l="l" t="t" r="r" b="b"/>
              <a:pathLst>
                <a:path w="5167573" h="5960616" extrusionOk="0">
                  <a:moveTo>
                    <a:pt x="0" y="0"/>
                  </a:moveTo>
                  <a:lnTo>
                    <a:pt x="5167573" y="0"/>
                  </a:lnTo>
                  <a:lnTo>
                    <a:pt x="5167573" y="5960615"/>
                  </a:lnTo>
                  <a:lnTo>
                    <a:pt x="0" y="5960615"/>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1" name="Google Shape;111;p2">
              <a:extLst>
                <a:ext uri="{FF2B5EF4-FFF2-40B4-BE49-F238E27FC236}">
                  <a16:creationId xmlns:a16="http://schemas.microsoft.com/office/drawing/2014/main" id="{DBBAB228-A949-A1E7-CB4D-AA19175CE8C3}"/>
                </a:ext>
              </a:extLst>
            </p:cNvPr>
            <p:cNvSpPr/>
            <p:nvPr/>
          </p:nvSpPr>
          <p:spPr>
            <a:xfrm>
              <a:off x="1110408" y="12119848"/>
              <a:ext cx="4319907" cy="4982863"/>
            </a:xfrm>
            <a:custGeom>
              <a:avLst/>
              <a:gdLst/>
              <a:ahLst/>
              <a:cxnLst/>
              <a:rect l="l" t="t" r="r" b="b"/>
              <a:pathLst>
                <a:path w="4319907" h="4982863" extrusionOk="0">
                  <a:moveTo>
                    <a:pt x="0" y="0"/>
                  </a:moveTo>
                  <a:lnTo>
                    <a:pt x="4319907" y="0"/>
                  </a:lnTo>
                  <a:lnTo>
                    <a:pt x="4319907" y="4982863"/>
                  </a:lnTo>
                  <a:lnTo>
                    <a:pt x="0" y="4982863"/>
                  </a:lnTo>
                  <a:lnTo>
                    <a:pt x="0" y="0"/>
                  </a:lnTo>
                  <a:close/>
                </a:path>
              </a:pathLst>
            </a:custGeom>
            <a:blipFill rotWithShape="1">
              <a:blip r:embed="rId6">
                <a:alphaModFix amt="16249"/>
              </a:blip>
              <a:stretch>
                <a:fillRect/>
              </a:stretch>
            </a:blipFill>
            <a:ln>
              <a:noFill/>
            </a:ln>
          </p:spPr>
          <p:txBody>
            <a:bodyPr/>
            <a:lstStyle/>
            <a:p>
              <a:endParaRPr lang="en-US"/>
            </a:p>
          </p:txBody>
        </p:sp>
        <p:sp>
          <p:nvSpPr>
            <p:cNvPr id="112" name="Google Shape;112;p2">
              <a:extLst>
                <a:ext uri="{FF2B5EF4-FFF2-40B4-BE49-F238E27FC236}">
                  <a16:creationId xmlns:a16="http://schemas.microsoft.com/office/drawing/2014/main" id="{BA88F779-136F-8E60-3DC1-17E4E5CDC7EE}"/>
                </a:ext>
              </a:extLst>
            </p:cNvPr>
            <p:cNvSpPr/>
            <p:nvPr/>
          </p:nvSpPr>
          <p:spPr>
            <a:xfrm rot="9801329">
              <a:off x="22546390" y="514291"/>
              <a:ext cx="4319907" cy="4982863"/>
            </a:xfrm>
            <a:custGeom>
              <a:avLst/>
              <a:gdLst/>
              <a:ahLst/>
              <a:cxnLst/>
              <a:rect l="l" t="t" r="r" b="b"/>
              <a:pathLst>
                <a:path w="4319907" h="4982863" extrusionOk="0">
                  <a:moveTo>
                    <a:pt x="0" y="0"/>
                  </a:moveTo>
                  <a:lnTo>
                    <a:pt x="4319908" y="0"/>
                  </a:lnTo>
                  <a:lnTo>
                    <a:pt x="4319908" y="4982864"/>
                  </a:lnTo>
                  <a:lnTo>
                    <a:pt x="0" y="4982864"/>
                  </a:lnTo>
                  <a:lnTo>
                    <a:pt x="0" y="0"/>
                  </a:lnTo>
                  <a:close/>
                </a:path>
              </a:pathLst>
            </a:custGeom>
            <a:blipFill rotWithShape="1">
              <a:blip r:embed="rId6">
                <a:alphaModFix amt="16249"/>
              </a:blip>
              <a:stretch>
                <a:fillRect/>
              </a:stretch>
            </a:blipFill>
            <a:ln>
              <a:noFill/>
            </a:ln>
          </p:spPr>
          <p:txBody>
            <a:bodyPr/>
            <a:lstStyle/>
            <a:p>
              <a:endParaRPr lang="en-US" dirty="0"/>
            </a:p>
          </p:txBody>
        </p:sp>
        <p:sp>
          <p:nvSpPr>
            <p:cNvPr id="113" name="Google Shape;113;p2">
              <a:extLst>
                <a:ext uri="{FF2B5EF4-FFF2-40B4-BE49-F238E27FC236}">
                  <a16:creationId xmlns:a16="http://schemas.microsoft.com/office/drawing/2014/main" id="{E0F108D0-2D34-0AD0-5916-E3932403653F}"/>
                </a:ext>
              </a:extLst>
            </p:cNvPr>
            <p:cNvSpPr/>
            <p:nvPr/>
          </p:nvSpPr>
          <p:spPr>
            <a:xfrm rot="8381380">
              <a:off x="19541180" y="2377116"/>
              <a:ext cx="1533293" cy="1768600"/>
            </a:xfrm>
            <a:custGeom>
              <a:avLst/>
              <a:gdLst/>
              <a:ahLst/>
              <a:cxnLst/>
              <a:rect l="l" t="t" r="r" b="b"/>
              <a:pathLst>
                <a:path w="1533293" h="1768600" extrusionOk="0">
                  <a:moveTo>
                    <a:pt x="0" y="0"/>
                  </a:moveTo>
                  <a:lnTo>
                    <a:pt x="1533292" y="0"/>
                  </a:lnTo>
                  <a:lnTo>
                    <a:pt x="1533292" y="1768600"/>
                  </a:lnTo>
                  <a:lnTo>
                    <a:pt x="0" y="1768600"/>
                  </a:lnTo>
                  <a:lnTo>
                    <a:pt x="0" y="0"/>
                  </a:lnTo>
                  <a:close/>
                </a:path>
              </a:pathLst>
            </a:custGeom>
            <a:blipFill rotWithShape="1">
              <a:blip r:embed="rId6">
                <a:alphaModFix amt="16249"/>
              </a:blip>
              <a:stretch>
                <a:fillRect/>
              </a:stretch>
            </a:blipFill>
            <a:ln>
              <a:noFill/>
            </a:ln>
          </p:spPr>
          <p:txBody>
            <a:bodyPr/>
            <a:lstStyle/>
            <a:p>
              <a:endParaRPr lang="en-US"/>
            </a:p>
          </p:txBody>
        </p:sp>
        <p:sp>
          <p:nvSpPr>
            <p:cNvPr id="114" name="Google Shape;114;p2">
              <a:extLst>
                <a:ext uri="{FF2B5EF4-FFF2-40B4-BE49-F238E27FC236}">
                  <a16:creationId xmlns:a16="http://schemas.microsoft.com/office/drawing/2014/main" id="{BA2854AF-C943-AF74-B4E4-15C721BFE699}"/>
                </a:ext>
              </a:extLst>
            </p:cNvPr>
            <p:cNvSpPr/>
            <p:nvPr/>
          </p:nvSpPr>
          <p:spPr>
            <a:xfrm rot="856615">
              <a:off x="6067267" y="2531313"/>
              <a:ext cx="2404861" cy="2773924"/>
            </a:xfrm>
            <a:custGeom>
              <a:avLst/>
              <a:gdLst/>
              <a:ahLst/>
              <a:cxnLst/>
              <a:rect l="l" t="t" r="r" b="b"/>
              <a:pathLst>
                <a:path w="2404861" h="2773924" extrusionOk="0">
                  <a:moveTo>
                    <a:pt x="0" y="0"/>
                  </a:moveTo>
                  <a:lnTo>
                    <a:pt x="2404861" y="0"/>
                  </a:lnTo>
                  <a:lnTo>
                    <a:pt x="2404861" y="2773923"/>
                  </a:lnTo>
                  <a:lnTo>
                    <a:pt x="0" y="2773923"/>
                  </a:lnTo>
                  <a:lnTo>
                    <a:pt x="0" y="0"/>
                  </a:lnTo>
                  <a:close/>
                </a:path>
              </a:pathLst>
            </a:custGeom>
            <a:blipFill rotWithShape="1">
              <a:blip r:embed="rId6">
                <a:alphaModFix amt="16249"/>
              </a:blip>
              <a:stretch>
                <a:fillRect/>
              </a:stretch>
            </a:blipFill>
            <a:ln>
              <a:noFill/>
            </a:ln>
          </p:spPr>
          <p:txBody>
            <a:bodyPr/>
            <a:lstStyle/>
            <a:p>
              <a:endParaRPr lang="en-US"/>
            </a:p>
          </p:txBody>
        </p:sp>
        <p:sp>
          <p:nvSpPr>
            <p:cNvPr id="115" name="Google Shape;115;p2">
              <a:extLst>
                <a:ext uri="{FF2B5EF4-FFF2-40B4-BE49-F238E27FC236}">
                  <a16:creationId xmlns:a16="http://schemas.microsoft.com/office/drawing/2014/main" id="{8FC36E8F-9C1E-7CC4-9FC0-E13867ED78EF}"/>
                </a:ext>
              </a:extLst>
            </p:cNvPr>
            <p:cNvSpPr/>
            <p:nvPr/>
          </p:nvSpPr>
          <p:spPr>
            <a:xfrm rot="-1699247">
              <a:off x="22792444" y="11376151"/>
              <a:ext cx="1207474" cy="1392780"/>
            </a:xfrm>
            <a:custGeom>
              <a:avLst/>
              <a:gdLst/>
              <a:ahLst/>
              <a:cxnLst/>
              <a:rect l="l" t="t" r="r" b="b"/>
              <a:pathLst>
                <a:path w="1207474" h="1392780" extrusionOk="0">
                  <a:moveTo>
                    <a:pt x="0" y="0"/>
                  </a:moveTo>
                  <a:lnTo>
                    <a:pt x="1207474" y="0"/>
                  </a:lnTo>
                  <a:lnTo>
                    <a:pt x="1207474" y="1392780"/>
                  </a:lnTo>
                  <a:lnTo>
                    <a:pt x="0" y="1392780"/>
                  </a:lnTo>
                  <a:lnTo>
                    <a:pt x="0" y="0"/>
                  </a:lnTo>
                  <a:close/>
                </a:path>
              </a:pathLst>
            </a:custGeom>
            <a:blipFill rotWithShape="1">
              <a:blip r:embed="rId6">
                <a:alphaModFix amt="17550"/>
              </a:blip>
              <a:stretch>
                <a:fillRect/>
              </a:stretch>
            </a:blipFill>
            <a:ln>
              <a:noFill/>
            </a:ln>
          </p:spPr>
          <p:txBody>
            <a:bodyPr/>
            <a:lstStyle/>
            <a:p>
              <a:endParaRPr lang="en-US"/>
            </a:p>
          </p:txBody>
        </p:sp>
        <p:sp>
          <p:nvSpPr>
            <p:cNvPr id="116" name="Google Shape;116;p2">
              <a:extLst>
                <a:ext uri="{FF2B5EF4-FFF2-40B4-BE49-F238E27FC236}">
                  <a16:creationId xmlns:a16="http://schemas.microsoft.com/office/drawing/2014/main" id="{3DAA7DD8-9469-95B8-1153-7A58859ECAC4}"/>
                </a:ext>
              </a:extLst>
            </p:cNvPr>
            <p:cNvSpPr/>
            <p:nvPr/>
          </p:nvSpPr>
          <p:spPr>
            <a:xfrm rot="-642376">
              <a:off x="16496869" y="12074977"/>
              <a:ext cx="550045" cy="634458"/>
            </a:xfrm>
            <a:custGeom>
              <a:avLst/>
              <a:gdLst/>
              <a:ahLst/>
              <a:cxnLst/>
              <a:rect l="l" t="t" r="r" b="b"/>
              <a:pathLst>
                <a:path w="550045" h="634458" extrusionOk="0">
                  <a:moveTo>
                    <a:pt x="0" y="0"/>
                  </a:moveTo>
                  <a:lnTo>
                    <a:pt x="550045" y="0"/>
                  </a:lnTo>
                  <a:lnTo>
                    <a:pt x="550045" y="634458"/>
                  </a:lnTo>
                  <a:lnTo>
                    <a:pt x="0" y="634458"/>
                  </a:lnTo>
                  <a:lnTo>
                    <a:pt x="0" y="0"/>
                  </a:lnTo>
                  <a:close/>
                </a:path>
              </a:pathLst>
            </a:custGeom>
            <a:blipFill rotWithShape="1">
              <a:blip r:embed="rId6">
                <a:alphaModFix amt="17550"/>
              </a:blip>
              <a:stretch>
                <a:fillRect/>
              </a:stretch>
            </a:blipFill>
            <a:ln>
              <a:noFill/>
            </a:ln>
          </p:spPr>
          <p:txBody>
            <a:bodyPr/>
            <a:lstStyle/>
            <a:p>
              <a:endParaRPr lang="en-US"/>
            </a:p>
          </p:txBody>
        </p:sp>
        <p:sp>
          <p:nvSpPr>
            <p:cNvPr id="117" name="Google Shape;117;p2">
              <a:extLst>
                <a:ext uri="{FF2B5EF4-FFF2-40B4-BE49-F238E27FC236}">
                  <a16:creationId xmlns:a16="http://schemas.microsoft.com/office/drawing/2014/main" id="{9ACFA883-A048-A0DE-A509-2EE5FEFF7047}"/>
                </a:ext>
              </a:extLst>
            </p:cNvPr>
            <p:cNvSpPr/>
            <p:nvPr/>
          </p:nvSpPr>
          <p:spPr>
            <a:xfrm rot="2347825">
              <a:off x="2926045" y="9331060"/>
              <a:ext cx="701683" cy="809366"/>
            </a:xfrm>
            <a:custGeom>
              <a:avLst/>
              <a:gdLst/>
              <a:ahLst/>
              <a:cxnLst/>
              <a:rect l="l" t="t" r="r" b="b"/>
              <a:pathLst>
                <a:path w="701683" h="809366" extrusionOk="0">
                  <a:moveTo>
                    <a:pt x="0" y="0"/>
                  </a:moveTo>
                  <a:lnTo>
                    <a:pt x="701683" y="0"/>
                  </a:lnTo>
                  <a:lnTo>
                    <a:pt x="701683" y="809366"/>
                  </a:lnTo>
                  <a:lnTo>
                    <a:pt x="0" y="809366"/>
                  </a:lnTo>
                  <a:lnTo>
                    <a:pt x="0" y="0"/>
                  </a:lnTo>
                  <a:close/>
                </a:path>
              </a:pathLst>
            </a:custGeom>
            <a:blipFill rotWithShape="1">
              <a:blip r:embed="rId6">
                <a:alphaModFix amt="12349"/>
              </a:blip>
              <a:stretch>
                <a:fillRect/>
              </a:stretch>
            </a:blipFill>
            <a:ln>
              <a:noFill/>
            </a:ln>
          </p:spPr>
          <p:txBody>
            <a:bodyPr/>
            <a:lstStyle/>
            <a:p>
              <a:endParaRPr lang="en-US"/>
            </a:p>
          </p:txBody>
        </p:sp>
      </p:grpSp>
      <p:sp>
        <p:nvSpPr>
          <p:cNvPr id="118" name="Google Shape;118;p2">
            <a:extLst>
              <a:ext uri="{FF2B5EF4-FFF2-40B4-BE49-F238E27FC236}">
                <a16:creationId xmlns:a16="http://schemas.microsoft.com/office/drawing/2014/main" id="{EDE25610-C97A-9729-7641-87C956B66463}"/>
              </a:ext>
            </a:extLst>
          </p:cNvPr>
          <p:cNvSpPr txBox="1"/>
          <p:nvPr/>
        </p:nvSpPr>
        <p:spPr>
          <a:xfrm>
            <a:off x="780649" y="530713"/>
            <a:ext cx="16823185" cy="951030"/>
          </a:xfrm>
          <a:prstGeom prst="rect">
            <a:avLst/>
          </a:prstGeom>
          <a:noFill/>
          <a:ln>
            <a:noFill/>
          </a:ln>
        </p:spPr>
        <p:txBody>
          <a:bodyPr spcFirstLastPara="1" wrap="square" lIns="0" tIns="0" rIns="0" bIns="0" anchor="t" anchorCtr="0">
            <a:spAutoFit/>
          </a:bodyPr>
          <a:lstStyle/>
          <a:p>
            <a:pPr marL="0" marR="0" lvl="0" indent="0" algn="l" rtl="0">
              <a:lnSpc>
                <a:spcPct val="103000"/>
              </a:lnSpc>
              <a:spcBef>
                <a:spcPts val="0"/>
              </a:spcBef>
              <a:spcAft>
                <a:spcPts val="0"/>
              </a:spcAft>
              <a:buNone/>
            </a:pPr>
            <a:r>
              <a:rPr lang="en-US" sz="6000" b="1" dirty="0">
                <a:solidFill>
                  <a:schemeClr val="bg2">
                    <a:lumMod val="20000"/>
                    <a:lumOff val="80000"/>
                  </a:schemeClr>
                </a:solidFill>
                <a:latin typeface="Candara" panose="020E0502030303020204" pitchFamily="34" charset="0"/>
              </a:rPr>
              <a:t>3. </a:t>
            </a:r>
            <a:r>
              <a:rPr lang="en-US" sz="6000" b="1" dirty="0">
                <a:solidFill>
                  <a:schemeClr val="accent5">
                    <a:lumMod val="20000"/>
                    <a:lumOff val="80000"/>
                  </a:schemeClr>
                </a:solidFill>
                <a:latin typeface="Candara" panose="020E0502030303020204" pitchFamily="34" charset="0"/>
              </a:rPr>
              <a:t>Customer</a:t>
            </a:r>
            <a:r>
              <a:rPr lang="en-US" sz="6000" b="1" dirty="0">
                <a:solidFill>
                  <a:schemeClr val="bg2">
                    <a:lumMod val="20000"/>
                    <a:lumOff val="80000"/>
                  </a:schemeClr>
                </a:solidFill>
                <a:latin typeface="Candara" panose="020E0502030303020204" pitchFamily="34" charset="0"/>
              </a:rPr>
              <a:t> Profile &amp; Purchasing Behavior </a:t>
            </a:r>
            <a:r>
              <a:rPr lang="en-US" sz="6000" b="1" dirty="0">
                <a:solidFill>
                  <a:schemeClr val="accent5">
                    <a:lumMod val="20000"/>
                    <a:lumOff val="80000"/>
                  </a:schemeClr>
                </a:solidFill>
                <a:latin typeface="Candara" panose="020E0502030303020204" pitchFamily="34" charset="0"/>
              </a:rPr>
              <a:t>Analysis</a:t>
            </a:r>
          </a:p>
        </p:txBody>
      </p:sp>
      <p:sp>
        <p:nvSpPr>
          <p:cNvPr id="18" name="Rectangle 17">
            <a:extLst>
              <a:ext uri="{FF2B5EF4-FFF2-40B4-BE49-F238E27FC236}">
                <a16:creationId xmlns:a16="http://schemas.microsoft.com/office/drawing/2014/main" id="{C93FA0A5-AAE7-2C36-F59C-BE816C700C6A}"/>
              </a:ext>
            </a:extLst>
          </p:cNvPr>
          <p:cNvSpPr/>
          <p:nvPr/>
        </p:nvSpPr>
        <p:spPr>
          <a:xfrm>
            <a:off x="1050288" y="2976071"/>
            <a:ext cx="8440652" cy="6684882"/>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CB837B-21FE-21E4-D8D6-ECC6E6BAF276}"/>
              </a:ext>
            </a:extLst>
          </p:cNvPr>
          <p:cNvSpPr txBox="1"/>
          <p:nvPr/>
        </p:nvSpPr>
        <p:spPr>
          <a:xfrm>
            <a:off x="998800" y="1899425"/>
            <a:ext cx="9381589" cy="584775"/>
          </a:xfrm>
          <a:prstGeom prst="rect">
            <a:avLst/>
          </a:prstGeom>
          <a:noFill/>
        </p:spPr>
        <p:txBody>
          <a:bodyPr wrap="square" rtlCol="0">
            <a:spAutoFit/>
          </a:bodyPr>
          <a:lstStyle/>
          <a:p>
            <a:r>
              <a:rPr lang="en-US" sz="3200" dirty="0">
                <a:solidFill>
                  <a:schemeClr val="bg2">
                    <a:lumMod val="20000"/>
                    <a:lumOff val="80000"/>
                  </a:schemeClr>
                </a:solidFill>
              </a:rPr>
              <a:t>What influences purchasing behavior?</a:t>
            </a:r>
          </a:p>
        </p:txBody>
      </p:sp>
      <p:sp>
        <p:nvSpPr>
          <p:cNvPr id="10" name="Rectangle 3">
            <a:extLst>
              <a:ext uri="{FF2B5EF4-FFF2-40B4-BE49-F238E27FC236}">
                <a16:creationId xmlns:a16="http://schemas.microsoft.com/office/drawing/2014/main" id="{A77FB1CB-A4D3-9D01-1A55-7D8F5B389A0F}"/>
              </a:ext>
            </a:extLst>
          </p:cNvPr>
          <p:cNvSpPr>
            <a:spLocks noChangeArrowheads="1"/>
          </p:cNvSpPr>
          <p:nvPr/>
        </p:nvSpPr>
        <p:spPr bwMode="auto">
          <a:xfrm>
            <a:off x="9836245" y="3133025"/>
            <a:ext cx="8083728"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None/>
            </a:pPr>
            <a:r>
              <a:rPr lang="en-US" sz="2400" dirty="0">
                <a:solidFill>
                  <a:schemeClr val="tx2"/>
                </a:solidFill>
              </a:rPr>
              <a:t>Based on the chart, it is evident that the majority of Pizza Hut customers do not use vouchers when making purchases. Specifically, 952,452 customers (90.84%) do not use vouchers, while only 96,123 customers (9.16%) take advantage of these promotions. This indicates that most of Pizza Hut's revenue comes from customers who are willing to spend without requiring discounts.</a:t>
            </a:r>
          </a:p>
          <a:p>
            <a:pPr algn="just"/>
            <a:r>
              <a:rPr lang="en-US" sz="2400" dirty="0">
                <a:solidFill>
                  <a:schemeClr val="tx2"/>
                </a:solidFill>
              </a:rPr>
              <a:t>However, when examining the revenue from both customer groups, an interesting point emerges. The total revenue from the non-voucher group reaches 284.034 trillion VND, accounting for the majority of Pizza Hut’s sales. Meanwhile, although the group of customers using vouchers represents a smaller proportion, they still contribute over 35.847 trillion VND. This suggests that despite being fewer in number, voucher users still have significant spending potential if suitable promotional programs are implemented</a:t>
            </a:r>
          </a:p>
        </p:txBody>
      </p:sp>
      <p:graphicFrame>
        <p:nvGraphicFramePr>
          <p:cNvPr id="7" name="Chart 6">
            <a:extLst>
              <a:ext uri="{FF2B5EF4-FFF2-40B4-BE49-F238E27FC236}">
                <a16:creationId xmlns:a16="http://schemas.microsoft.com/office/drawing/2014/main" id="{9D1F82F5-62C1-0420-22DD-5C8A09E7EF77}"/>
              </a:ext>
            </a:extLst>
          </p:cNvPr>
          <p:cNvGraphicFramePr>
            <a:graphicFrameLocks/>
          </p:cNvGraphicFramePr>
          <p:nvPr>
            <p:extLst>
              <p:ext uri="{D42A27DB-BD31-4B8C-83A1-F6EECF244321}">
                <p14:modId xmlns:p14="http://schemas.microsoft.com/office/powerpoint/2010/main" val="1384147963"/>
              </p:ext>
            </p:extLst>
          </p:nvPr>
        </p:nvGraphicFramePr>
        <p:xfrm>
          <a:off x="1244600" y="3151529"/>
          <a:ext cx="3641065" cy="612383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Chart 7">
            <a:extLst>
              <a:ext uri="{FF2B5EF4-FFF2-40B4-BE49-F238E27FC236}">
                <a16:creationId xmlns:a16="http://schemas.microsoft.com/office/drawing/2014/main" id="{34B1F1D9-2F40-75DE-61EE-D87BF5A12B17}"/>
              </a:ext>
            </a:extLst>
          </p:cNvPr>
          <p:cNvGraphicFramePr>
            <a:graphicFrameLocks/>
          </p:cNvGraphicFramePr>
          <p:nvPr>
            <p:extLst>
              <p:ext uri="{D42A27DB-BD31-4B8C-83A1-F6EECF244321}">
                <p14:modId xmlns:p14="http://schemas.microsoft.com/office/powerpoint/2010/main" val="1063455130"/>
              </p:ext>
            </p:extLst>
          </p:nvPr>
        </p:nvGraphicFramePr>
        <p:xfrm>
          <a:off x="5327916" y="3151529"/>
          <a:ext cx="3887164" cy="612383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413668088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25642</TotalTime>
  <Words>3032</Words>
  <Application>Microsoft Office PowerPoint</Application>
  <PresentationFormat>Custom</PresentationFormat>
  <Paragraphs>304</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Lexend Deca</vt:lpstr>
      <vt:lpstr>Cambria Math</vt:lpstr>
      <vt:lpstr>Arial</vt:lpstr>
      <vt:lpstr>Candara</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Tú Trầm Thái</cp:lastModifiedBy>
  <cp:revision>6</cp:revision>
  <dcterms:created xsi:type="dcterms:W3CDTF">2006-08-16T00:00:00Z</dcterms:created>
  <dcterms:modified xsi:type="dcterms:W3CDTF">2025-04-10T19:04:46Z</dcterms:modified>
</cp:coreProperties>
</file>