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27x0V//fuDIhoNvXYDFwa2EOs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a2444ada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4a2444ada_0_49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4c6c30e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Above average accuracy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at predict positive than 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 a good goodness of fit </a:t>
            </a:r>
            <a:endParaRPr/>
          </a:p>
        </p:txBody>
      </p:sp>
      <p:sp>
        <p:nvSpPr>
          <p:cNvPr id="301" name="Google Shape;301;g104c6c30e93_1_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4a2444ada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</a:t>
            </a:r>
            <a:r>
              <a:rPr lang="en-US"/>
              <a:t>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for interpretability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robust: handle noise, irrelevant/redundant features, </a:t>
            </a:r>
            <a:endParaRPr/>
          </a:p>
        </p:txBody>
      </p:sp>
      <p:sp>
        <p:nvSpPr>
          <p:cNvPr id="314" name="Google Shape;314;g104a2444ada_0_75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4c6c30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04c6c30e93_0_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4c6c30e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04c6c30e93_0_1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4a2444ada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02124"/>
                </a:solidFill>
                <a:highlight>
                  <a:srgbClr val="FFFFFF"/>
                </a:highlight>
              </a:rPr>
              <a:t>Number of variables available for splitting at each tree node</a:t>
            </a:r>
            <a:endParaRPr/>
          </a:p>
        </p:txBody>
      </p:sp>
      <p:sp>
        <p:nvSpPr>
          <p:cNvPr id="357" name="Google Shape;357;g104a2444ada_0_80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4a2444ada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04a2444ada_0_774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4a2444ada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RF probability calculation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removing all neutral rows made our sample size smaller, from 1300 down to 876 obs. therefore, we want to test on the original testing set with 3 classes to see how it compares to our RF model with 2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Thresholds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from the result we got, which is the first 3 columns in the table in the middle, we want to categorize the tweets into 3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 a few trials, we found the best thresholds as seen.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prob of positive falls…..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Comparison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Lastly, we want to compare with the original labeled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 anticipated, the perf is worse due to 3 classes in target variable as compared to 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poor perf is shown through Accuracy, Sensitivity, Specificity, and F1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 As anticipated, due to the 3 classes in the target variable, the performance can't be as good as the base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#model.</a:t>
            </a:r>
            <a:endParaRPr/>
          </a:p>
        </p:txBody>
      </p:sp>
      <p:sp>
        <p:nvSpPr>
          <p:cNvPr id="395" name="Google Shape;395;g104a2444ada_0_76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4a2444ada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VSM takes into account the relationship between data as represented by vectors</a:t>
            </a:r>
            <a:endParaRPr/>
          </a:p>
        </p:txBody>
      </p:sp>
      <p:sp>
        <p:nvSpPr>
          <p:cNvPr id="417" name="Google Shape;417;g104a2444ada_0_79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4a2444ad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04a2444ada_0_649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a2444ada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04a2444ada_0_50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4a2444ad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Plotting the distribution of target variable</a:t>
            </a:r>
            <a:endParaRPr/>
          </a:p>
        </p:txBody>
      </p:sp>
      <p:sp>
        <p:nvSpPr>
          <p:cNvPr id="207" name="Google Shape;207;g104a2444ada_0_53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a2444ada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Plotting the distribution of target variable</a:t>
            </a:r>
            <a:endParaRPr/>
          </a:p>
        </p:txBody>
      </p:sp>
      <p:sp>
        <p:nvSpPr>
          <p:cNvPr id="219" name="Google Shape;219;g104a2444ada_0_84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4a2444ad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4a2444ada_0_54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4a2444ada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04a2444ada_0_58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4a2444ad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04a2444ada_0_56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4c6c471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04c6c471b8_0_4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4a2444ada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876 after removing neutral vs 1300, making our sample size a lot smaller, would potentially make the result not 100% accurate</a:t>
            </a:r>
            <a:endParaRPr/>
          </a:p>
        </p:txBody>
      </p:sp>
      <p:sp>
        <p:nvSpPr>
          <p:cNvPr id="290" name="Google Shape;290;g104a2444ada_0_55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a2444ada_0_2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g104a2444ada_0_246"/>
          <p:cNvSpPr/>
          <p:nvPr>
            <p:ph idx="2" type="pic"/>
          </p:nvPr>
        </p:nvSpPr>
        <p:spPr>
          <a:xfrm>
            <a:off x="0" y="0"/>
            <a:ext cx="122148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Slide">
  <p:cSld name="General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Big Imag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a2444ada_0_67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Slide">
  <p:cSld name="General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Title Slide">
  <p:cSld name="78_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a2444ada_0_675"/>
          <p:cNvSpPr/>
          <p:nvPr>
            <p:ph idx="2" type="pic"/>
          </p:nvPr>
        </p:nvSpPr>
        <p:spPr>
          <a:xfrm>
            <a:off x="5135650" y="1272487"/>
            <a:ext cx="1922400" cy="196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a2444ada_0_67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" name="Google Shape;103;g104a2444ada_0_677"/>
          <p:cNvSpPr/>
          <p:nvPr>
            <p:ph idx="2" type="pic"/>
          </p:nvPr>
        </p:nvSpPr>
        <p:spPr>
          <a:xfrm>
            <a:off x="0" y="0"/>
            <a:ext cx="122148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Slide">
  <p:cSld name="34_Title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a2444ada_0_680"/>
          <p:cNvSpPr/>
          <p:nvPr>
            <p:ph idx="2" type="pic"/>
          </p:nvPr>
        </p:nvSpPr>
        <p:spPr>
          <a:xfrm>
            <a:off x="4614514" y="2194104"/>
            <a:ext cx="2950800" cy="17181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g104a2444ada_0_680"/>
          <p:cNvSpPr/>
          <p:nvPr>
            <p:ph idx="3" type="pic"/>
          </p:nvPr>
        </p:nvSpPr>
        <p:spPr>
          <a:xfrm>
            <a:off x="8090258" y="2194104"/>
            <a:ext cx="2950800" cy="1718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g104a2444ada_0_680"/>
          <p:cNvSpPr/>
          <p:nvPr>
            <p:ph idx="4" type="pic"/>
          </p:nvPr>
        </p:nvSpPr>
        <p:spPr>
          <a:xfrm>
            <a:off x="1138770" y="2194104"/>
            <a:ext cx="2950800" cy="171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pport">
  <p:cSld name="Suppor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a2444ada_0_684"/>
          <p:cNvSpPr/>
          <p:nvPr>
            <p:ph idx="2" type="pic"/>
          </p:nvPr>
        </p:nvSpPr>
        <p:spPr>
          <a:xfrm>
            <a:off x="892564" y="2004377"/>
            <a:ext cx="3787500" cy="326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Title Slide">
  <p:cSld name="41_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a2444ada_0_686"/>
          <p:cNvSpPr/>
          <p:nvPr>
            <p:ph idx="2" type="pic"/>
          </p:nvPr>
        </p:nvSpPr>
        <p:spPr>
          <a:xfrm>
            <a:off x="5395921" y="1760104"/>
            <a:ext cx="1401900" cy="16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g104a2444ada_0_686"/>
          <p:cNvSpPr/>
          <p:nvPr>
            <p:ph idx="3" type="pic"/>
          </p:nvPr>
        </p:nvSpPr>
        <p:spPr>
          <a:xfrm>
            <a:off x="8694017" y="1760104"/>
            <a:ext cx="1401900" cy="16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g104a2444ada_0_686"/>
          <p:cNvSpPr/>
          <p:nvPr>
            <p:ph idx="4" type="pic"/>
          </p:nvPr>
        </p:nvSpPr>
        <p:spPr>
          <a:xfrm>
            <a:off x="1961190" y="1760104"/>
            <a:ext cx="1401900" cy="1650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Title Slide">
  <p:cSld name="46_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a2444ada_0_690"/>
          <p:cNvSpPr/>
          <p:nvPr>
            <p:ph idx="2" type="pic"/>
          </p:nvPr>
        </p:nvSpPr>
        <p:spPr>
          <a:xfrm>
            <a:off x="1544493" y="1978029"/>
            <a:ext cx="2673300" cy="267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eet the tea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a2444ada_0_692"/>
          <p:cNvSpPr/>
          <p:nvPr>
            <p:ph idx="2" type="pic"/>
          </p:nvPr>
        </p:nvSpPr>
        <p:spPr>
          <a:xfrm>
            <a:off x="9642123" y="4140305"/>
            <a:ext cx="1346400" cy="15747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g104a2444ada_0_692"/>
          <p:cNvSpPr/>
          <p:nvPr>
            <p:ph idx="3" type="pic"/>
          </p:nvPr>
        </p:nvSpPr>
        <p:spPr>
          <a:xfrm>
            <a:off x="5444566" y="4140305"/>
            <a:ext cx="1346400" cy="15747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g104a2444ada_0_692"/>
          <p:cNvSpPr/>
          <p:nvPr>
            <p:ph idx="4" type="pic"/>
          </p:nvPr>
        </p:nvSpPr>
        <p:spPr>
          <a:xfrm>
            <a:off x="3319232" y="4140305"/>
            <a:ext cx="1346400" cy="157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g104a2444ada_0_692"/>
          <p:cNvSpPr/>
          <p:nvPr>
            <p:ph idx="5" type="pic"/>
          </p:nvPr>
        </p:nvSpPr>
        <p:spPr>
          <a:xfrm>
            <a:off x="1227733" y="4140305"/>
            <a:ext cx="1346400" cy="157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g104a2444ada_0_692"/>
          <p:cNvSpPr/>
          <p:nvPr>
            <p:ph idx="6" type="pic"/>
          </p:nvPr>
        </p:nvSpPr>
        <p:spPr>
          <a:xfrm>
            <a:off x="7536066" y="4140305"/>
            <a:ext cx="1346400" cy="157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g104a2444ada_0_692"/>
          <p:cNvSpPr/>
          <p:nvPr>
            <p:ph idx="7" type="pic"/>
          </p:nvPr>
        </p:nvSpPr>
        <p:spPr>
          <a:xfrm>
            <a:off x="9642123" y="1559449"/>
            <a:ext cx="1346400" cy="157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g104a2444ada_0_692"/>
          <p:cNvSpPr/>
          <p:nvPr>
            <p:ph idx="8" type="pic"/>
          </p:nvPr>
        </p:nvSpPr>
        <p:spPr>
          <a:xfrm>
            <a:off x="5444566" y="1559449"/>
            <a:ext cx="1346400" cy="157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g104a2444ada_0_692"/>
          <p:cNvSpPr/>
          <p:nvPr>
            <p:ph idx="9" type="pic"/>
          </p:nvPr>
        </p:nvSpPr>
        <p:spPr>
          <a:xfrm>
            <a:off x="3319232" y="1559449"/>
            <a:ext cx="1346400" cy="157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g104a2444ada_0_692"/>
          <p:cNvSpPr/>
          <p:nvPr>
            <p:ph idx="13" type="pic"/>
          </p:nvPr>
        </p:nvSpPr>
        <p:spPr>
          <a:xfrm>
            <a:off x="1227733" y="1559449"/>
            <a:ext cx="1346400" cy="157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g104a2444ada_0_692"/>
          <p:cNvSpPr/>
          <p:nvPr>
            <p:ph idx="14" type="pic"/>
          </p:nvPr>
        </p:nvSpPr>
        <p:spPr>
          <a:xfrm>
            <a:off x="7536066" y="1559449"/>
            <a:ext cx="1346400" cy="157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Clients Square">
  <p:cSld name="Our Clients Squar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a2444ada_0_703"/>
          <p:cNvSpPr/>
          <p:nvPr>
            <p:ph idx="2" type="pic"/>
          </p:nvPr>
        </p:nvSpPr>
        <p:spPr>
          <a:xfrm>
            <a:off x="1551060" y="152046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g104a2444ada_0_703"/>
          <p:cNvSpPr/>
          <p:nvPr>
            <p:ph idx="3" type="pic"/>
          </p:nvPr>
        </p:nvSpPr>
        <p:spPr>
          <a:xfrm>
            <a:off x="3080647" y="152046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g104a2444ada_0_703"/>
          <p:cNvSpPr/>
          <p:nvPr>
            <p:ph idx="4" type="pic"/>
          </p:nvPr>
        </p:nvSpPr>
        <p:spPr>
          <a:xfrm>
            <a:off x="4610233" y="152046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g104a2444ada_0_703"/>
          <p:cNvSpPr/>
          <p:nvPr>
            <p:ph idx="5" type="pic"/>
          </p:nvPr>
        </p:nvSpPr>
        <p:spPr>
          <a:xfrm>
            <a:off x="6139820" y="152046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g104a2444ada_0_703"/>
          <p:cNvSpPr/>
          <p:nvPr>
            <p:ph idx="6" type="pic"/>
          </p:nvPr>
        </p:nvSpPr>
        <p:spPr>
          <a:xfrm>
            <a:off x="7669407" y="152046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g104a2444ada_0_703"/>
          <p:cNvSpPr/>
          <p:nvPr>
            <p:ph idx="7" type="pic"/>
          </p:nvPr>
        </p:nvSpPr>
        <p:spPr>
          <a:xfrm>
            <a:off x="9198994" y="152046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g104a2444ada_0_703"/>
          <p:cNvSpPr/>
          <p:nvPr>
            <p:ph idx="8" type="pic"/>
          </p:nvPr>
        </p:nvSpPr>
        <p:spPr>
          <a:xfrm>
            <a:off x="1551060" y="305364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g104a2444ada_0_703"/>
          <p:cNvSpPr/>
          <p:nvPr>
            <p:ph idx="9" type="pic"/>
          </p:nvPr>
        </p:nvSpPr>
        <p:spPr>
          <a:xfrm>
            <a:off x="3080647" y="305364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g104a2444ada_0_703"/>
          <p:cNvSpPr/>
          <p:nvPr>
            <p:ph idx="13" type="pic"/>
          </p:nvPr>
        </p:nvSpPr>
        <p:spPr>
          <a:xfrm>
            <a:off x="4610233" y="305364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g104a2444ada_0_703"/>
          <p:cNvSpPr/>
          <p:nvPr>
            <p:ph idx="14" type="pic"/>
          </p:nvPr>
        </p:nvSpPr>
        <p:spPr>
          <a:xfrm>
            <a:off x="6139820" y="305364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g104a2444ada_0_703"/>
          <p:cNvSpPr/>
          <p:nvPr>
            <p:ph idx="15" type="pic"/>
          </p:nvPr>
        </p:nvSpPr>
        <p:spPr>
          <a:xfrm>
            <a:off x="7669407" y="305364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g104a2444ada_0_703"/>
          <p:cNvSpPr/>
          <p:nvPr>
            <p:ph idx="16" type="pic"/>
          </p:nvPr>
        </p:nvSpPr>
        <p:spPr>
          <a:xfrm>
            <a:off x="9198994" y="305364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g104a2444ada_0_703"/>
          <p:cNvSpPr/>
          <p:nvPr>
            <p:ph idx="17" type="pic"/>
          </p:nvPr>
        </p:nvSpPr>
        <p:spPr>
          <a:xfrm>
            <a:off x="1551060" y="462328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g104a2444ada_0_703"/>
          <p:cNvSpPr/>
          <p:nvPr>
            <p:ph idx="18" type="pic"/>
          </p:nvPr>
        </p:nvSpPr>
        <p:spPr>
          <a:xfrm>
            <a:off x="3080647" y="462328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g104a2444ada_0_703"/>
          <p:cNvSpPr/>
          <p:nvPr>
            <p:ph idx="19" type="pic"/>
          </p:nvPr>
        </p:nvSpPr>
        <p:spPr>
          <a:xfrm>
            <a:off x="4610233" y="462328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g104a2444ada_0_703"/>
          <p:cNvSpPr/>
          <p:nvPr>
            <p:ph idx="20" type="pic"/>
          </p:nvPr>
        </p:nvSpPr>
        <p:spPr>
          <a:xfrm>
            <a:off x="6139820" y="462328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g104a2444ada_0_703"/>
          <p:cNvSpPr/>
          <p:nvPr>
            <p:ph idx="21" type="pic"/>
          </p:nvPr>
        </p:nvSpPr>
        <p:spPr>
          <a:xfrm>
            <a:off x="7669407" y="462328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g104a2444ada_0_703"/>
          <p:cNvSpPr/>
          <p:nvPr>
            <p:ph idx="22" type="pic"/>
          </p:nvPr>
        </p:nvSpPr>
        <p:spPr>
          <a:xfrm>
            <a:off x="9198994" y="4623288"/>
            <a:ext cx="14115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4_Title Slide">
  <p:cSld name="64_Title Slid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a2444ada_0_722"/>
          <p:cNvSpPr/>
          <p:nvPr>
            <p:ph idx="2" type="pic"/>
          </p:nvPr>
        </p:nvSpPr>
        <p:spPr>
          <a:xfrm>
            <a:off x="914400" y="1792938"/>
            <a:ext cx="4971600" cy="326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g104a2444ada_0_722"/>
          <p:cNvSpPr/>
          <p:nvPr>
            <p:ph idx="3" type="pic"/>
          </p:nvPr>
        </p:nvSpPr>
        <p:spPr>
          <a:xfrm>
            <a:off x="6306030" y="1792938"/>
            <a:ext cx="4971600" cy="326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 Layout 3">
  <p:cSld name="Portf Layout 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a2444ada_0_725"/>
          <p:cNvSpPr/>
          <p:nvPr>
            <p:ph idx="2" type="pic"/>
          </p:nvPr>
        </p:nvSpPr>
        <p:spPr>
          <a:xfrm>
            <a:off x="8255212" y="3096788"/>
            <a:ext cx="1326600" cy="1325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1" name="Google Shape;151;g104a2444ada_0_725"/>
          <p:cNvSpPr/>
          <p:nvPr>
            <p:ph idx="3" type="pic"/>
          </p:nvPr>
        </p:nvSpPr>
        <p:spPr>
          <a:xfrm>
            <a:off x="7524882" y="1804456"/>
            <a:ext cx="1326600" cy="1325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2" name="Google Shape;152;g104a2444ada_0_725"/>
          <p:cNvSpPr/>
          <p:nvPr>
            <p:ph idx="4" type="pic"/>
          </p:nvPr>
        </p:nvSpPr>
        <p:spPr>
          <a:xfrm>
            <a:off x="8985540" y="1804456"/>
            <a:ext cx="1326600" cy="1325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3" name="Google Shape;153;g104a2444ada_0_725"/>
          <p:cNvSpPr/>
          <p:nvPr>
            <p:ph idx="5" type="pic"/>
          </p:nvPr>
        </p:nvSpPr>
        <p:spPr>
          <a:xfrm>
            <a:off x="9682440" y="3096788"/>
            <a:ext cx="1326600" cy="1325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4" name="Google Shape;154;g104a2444ada_0_725"/>
          <p:cNvSpPr/>
          <p:nvPr>
            <p:ph idx="6" type="pic"/>
          </p:nvPr>
        </p:nvSpPr>
        <p:spPr>
          <a:xfrm>
            <a:off x="8985540" y="4389120"/>
            <a:ext cx="1326600" cy="1325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5" name="Google Shape;155;g104a2444ada_0_725"/>
          <p:cNvSpPr/>
          <p:nvPr>
            <p:ph idx="7" type="pic"/>
          </p:nvPr>
        </p:nvSpPr>
        <p:spPr>
          <a:xfrm>
            <a:off x="6827981" y="3096788"/>
            <a:ext cx="1326600" cy="1325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6" name="Google Shape;156;g104a2444ada_0_725"/>
          <p:cNvSpPr/>
          <p:nvPr>
            <p:ph idx="8" type="pic"/>
          </p:nvPr>
        </p:nvSpPr>
        <p:spPr>
          <a:xfrm>
            <a:off x="7524882" y="4389120"/>
            <a:ext cx="1326600" cy="1325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 Compare">
  <p:cSld name="App Compar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a2444ada_0_733"/>
          <p:cNvSpPr/>
          <p:nvPr>
            <p:ph idx="2" type="pic"/>
          </p:nvPr>
        </p:nvSpPr>
        <p:spPr>
          <a:xfrm>
            <a:off x="6809705" y="2305958"/>
            <a:ext cx="1731300" cy="3052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g104a2444ada_0_733"/>
          <p:cNvSpPr/>
          <p:nvPr>
            <p:ph idx="3" type="pic"/>
          </p:nvPr>
        </p:nvSpPr>
        <p:spPr>
          <a:xfrm>
            <a:off x="3633906" y="2305958"/>
            <a:ext cx="1731300" cy="3052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book Feat1">
  <p:cSld name="Macbook Feat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a2444ada_0_736"/>
          <p:cNvSpPr/>
          <p:nvPr>
            <p:ph idx="2" type="pic"/>
          </p:nvPr>
        </p:nvSpPr>
        <p:spPr>
          <a:xfrm>
            <a:off x="6531126" y="2507421"/>
            <a:ext cx="4308600" cy="269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cbook Feat1">
  <p:cSld name="1_Macbook Feat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a2444ada_0_738"/>
          <p:cNvSpPr/>
          <p:nvPr>
            <p:ph idx="2" type="pic"/>
          </p:nvPr>
        </p:nvSpPr>
        <p:spPr>
          <a:xfrm>
            <a:off x="1382990" y="2418302"/>
            <a:ext cx="3597900" cy="216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Slide">
  <p:cSld name="45_Tit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a2444ada_0_740"/>
          <p:cNvSpPr/>
          <p:nvPr>
            <p:ph idx="2" type="pic"/>
          </p:nvPr>
        </p:nvSpPr>
        <p:spPr>
          <a:xfrm>
            <a:off x="0" y="0"/>
            <a:ext cx="67818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a2444ada_0_660"/>
          <p:cNvSpPr txBox="1"/>
          <p:nvPr>
            <p:ph type="title"/>
          </p:nvPr>
        </p:nvSpPr>
        <p:spPr>
          <a:xfrm>
            <a:off x="838418" y="365125"/>
            <a:ext cx="105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" name="Google Shape;86;g104a2444ada_0_660"/>
          <p:cNvSpPr txBox="1"/>
          <p:nvPr>
            <p:ph idx="1" type="body"/>
          </p:nvPr>
        </p:nvSpPr>
        <p:spPr>
          <a:xfrm>
            <a:off x="838418" y="1825625"/>
            <a:ext cx="10515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Google Shape;87;g104a2444ada_0_660"/>
          <p:cNvSpPr/>
          <p:nvPr/>
        </p:nvSpPr>
        <p:spPr>
          <a:xfrm>
            <a:off x="11517931" y="273844"/>
            <a:ext cx="462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" name="Google Shape;88;g104a2444ada_0_660"/>
          <p:cNvSpPr/>
          <p:nvPr/>
        </p:nvSpPr>
        <p:spPr>
          <a:xfrm>
            <a:off x="11517931" y="641350"/>
            <a:ext cx="462000" cy="45300"/>
          </a:xfrm>
          <a:prstGeom prst="rect">
            <a:avLst/>
          </a:prstGeom>
          <a:solidFill>
            <a:srgbClr val="1264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g104a2444ada_0_660"/>
          <p:cNvSpPr/>
          <p:nvPr/>
        </p:nvSpPr>
        <p:spPr>
          <a:xfrm>
            <a:off x="11517931" y="599281"/>
            <a:ext cx="462000" cy="45300"/>
          </a:xfrm>
          <a:prstGeom prst="rect">
            <a:avLst/>
          </a:prstGeom>
          <a:solidFill>
            <a:srgbClr val="1264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" name="Google Shape;90;g104a2444ada_0_660"/>
          <p:cNvSpPr/>
          <p:nvPr/>
        </p:nvSpPr>
        <p:spPr>
          <a:xfrm>
            <a:off x="10931197" y="6480969"/>
            <a:ext cx="175464" cy="179388"/>
          </a:xfrm>
          <a:custGeom>
            <a:rect b="b" l="l" r="r" t="t"/>
            <a:pathLst>
              <a:path extrusionOk="0" h="454" w="44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1" name="Google Shape;91;g104a2444ada_0_660"/>
          <p:cNvSpPr/>
          <p:nvPr/>
        </p:nvSpPr>
        <p:spPr>
          <a:xfrm>
            <a:off x="10981216" y="6519069"/>
            <a:ext cx="62722" cy="108744"/>
          </a:xfrm>
          <a:custGeom>
            <a:rect b="b" l="l" r="r" t="t"/>
            <a:pathLst>
              <a:path extrusionOk="0" h="231" w="133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2" name="Google Shape;92;g104a2444ada_0_660"/>
          <p:cNvSpPr/>
          <p:nvPr/>
        </p:nvSpPr>
        <p:spPr>
          <a:xfrm>
            <a:off x="11139213" y="6480969"/>
            <a:ext cx="175464" cy="178593"/>
          </a:xfrm>
          <a:custGeom>
            <a:rect b="b" l="l" r="r" t="t"/>
            <a:pathLst>
              <a:path extrusionOk="0" h="454" w="44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" name="Google Shape;93;g104a2444ada_0_660"/>
          <p:cNvSpPr/>
          <p:nvPr/>
        </p:nvSpPr>
        <p:spPr>
          <a:xfrm flipH="1">
            <a:off x="11185263" y="6519069"/>
            <a:ext cx="62723" cy="108744"/>
          </a:xfrm>
          <a:custGeom>
            <a:rect b="b" l="l" r="r" t="t"/>
            <a:pathLst>
              <a:path extrusionOk="0" h="231" w="133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4" name="Google Shape;94;g104a2444ada_0_660"/>
          <p:cNvSpPr txBox="1"/>
          <p:nvPr/>
        </p:nvSpPr>
        <p:spPr>
          <a:xfrm>
            <a:off x="813012" y="6417469"/>
            <a:ext cx="1827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Simple Inc </a:t>
            </a:r>
            <a:r>
              <a:rPr b="0" lang="en-US" sz="1200" u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Company</a:t>
            </a:r>
            <a:endParaRPr sz="700"/>
          </a:p>
        </p:txBody>
      </p:sp>
      <p:sp>
        <p:nvSpPr>
          <p:cNvPr id="95" name="Google Shape;95;g104a2444ada_0_660"/>
          <p:cNvSpPr txBox="1"/>
          <p:nvPr/>
        </p:nvSpPr>
        <p:spPr>
          <a:xfrm>
            <a:off x="11559216" y="307975"/>
            <a:ext cx="36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 u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sz="1200" u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g104a2444ada_0_496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1" name="Google Shape;171;g104a2444ada_0_496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172" name="Google Shape;172;g104a2444ada_0_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975" y="0"/>
            <a:ext cx="1109295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04a2444ada_0_496"/>
          <p:cNvSpPr/>
          <p:nvPr/>
        </p:nvSpPr>
        <p:spPr>
          <a:xfrm flipH="1">
            <a:off x="4419" y="0"/>
            <a:ext cx="7631063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4" name="Google Shape;174;g104a2444ada_0_496"/>
          <p:cNvSpPr txBox="1"/>
          <p:nvPr/>
        </p:nvSpPr>
        <p:spPr>
          <a:xfrm>
            <a:off x="873352" y="2974769"/>
            <a:ext cx="5221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SENTIMENT ANALYSIS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175" name="Google Shape;175;g104a2444ada_0_496"/>
          <p:cNvSpPr txBox="1"/>
          <p:nvPr/>
        </p:nvSpPr>
        <p:spPr>
          <a:xfrm>
            <a:off x="936269" y="2569375"/>
            <a:ext cx="260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BSAN 460 Senior Project</a:t>
            </a:r>
            <a:endParaRPr sz="700"/>
          </a:p>
        </p:txBody>
      </p:sp>
      <p:sp>
        <p:nvSpPr>
          <p:cNvPr id="176" name="Google Shape;176;g104a2444ada_0_496"/>
          <p:cNvSpPr/>
          <p:nvPr/>
        </p:nvSpPr>
        <p:spPr>
          <a:xfrm>
            <a:off x="511308" y="2647156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Google Shape;177;g104a2444ada_0_496"/>
          <p:cNvSpPr txBox="1"/>
          <p:nvPr/>
        </p:nvSpPr>
        <p:spPr>
          <a:xfrm>
            <a:off x="511308" y="6392825"/>
            <a:ext cx="499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Group 2: Andrea Ngo | Vinh Nguyen | Tram Le | Paige Powell | Nhat Ha Nguyen</a:t>
            </a:r>
            <a:endParaRPr sz="800"/>
          </a:p>
        </p:txBody>
      </p:sp>
      <p:sp>
        <p:nvSpPr>
          <p:cNvPr id="178" name="Google Shape;178;g104a2444ada_0_496"/>
          <p:cNvSpPr txBox="1"/>
          <p:nvPr/>
        </p:nvSpPr>
        <p:spPr>
          <a:xfrm>
            <a:off x="923078" y="3402725"/>
            <a:ext cx="483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public opinions affect stock performance</a:t>
            </a:r>
            <a:endParaRPr i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g104c6c30e93_1_0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4" name="Google Shape;304;g104c6c30e93_1_0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5" name="Google Shape;305;g104c6c30e93_1_0"/>
          <p:cNvSpPr/>
          <p:nvPr/>
        </p:nvSpPr>
        <p:spPr>
          <a:xfrm flipH="1">
            <a:off x="-2274977" y="-1075"/>
            <a:ext cx="764471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471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6" name="Google Shape;306;g104c6c30e93_1_0"/>
          <p:cNvSpPr txBox="1"/>
          <p:nvPr/>
        </p:nvSpPr>
        <p:spPr>
          <a:xfrm>
            <a:off x="806185" y="2862875"/>
            <a:ext cx="35556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Mining Method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g104c6c30e93_1_0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8" name="Google Shape;308;g104c6c30e93_1_0"/>
          <p:cNvSpPr txBox="1"/>
          <p:nvPr/>
        </p:nvSpPr>
        <p:spPr>
          <a:xfrm>
            <a:off x="4920700" y="1201100"/>
            <a:ext cx="62469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LEXICON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compare  all 3 dictionaries the model shows: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Accuracy: 73%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Sensitivity: 90%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Specificity: 45%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F:  80%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7888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64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9" name="Google Shape;309;g104c6c30e93_1_0"/>
          <p:cNvSpPr/>
          <p:nvPr/>
        </p:nvSpPr>
        <p:spPr>
          <a:xfrm>
            <a:off x="4217487" y="1238731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10" name="Google Shape;310;g104c6c30e9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454" y="4067373"/>
            <a:ext cx="4548699" cy="24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104c6c30e93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823" y="3396913"/>
            <a:ext cx="4225827" cy="30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g104a2444ada_0_752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7" name="Google Shape;317;g104a2444ada_0_752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8" name="Google Shape;318;g104a2444ada_0_752"/>
          <p:cNvSpPr/>
          <p:nvPr/>
        </p:nvSpPr>
        <p:spPr>
          <a:xfrm flipH="1">
            <a:off x="-2274977" y="-1075"/>
            <a:ext cx="764471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471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9" name="Google Shape;319;g104a2444ada_0_752"/>
          <p:cNvSpPr txBox="1"/>
          <p:nvPr/>
        </p:nvSpPr>
        <p:spPr>
          <a:xfrm>
            <a:off x="806185" y="2862875"/>
            <a:ext cx="35556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Mining Method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g104a2444ada_0_752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1" name="Google Shape;321;g104a2444ada_0_752"/>
          <p:cNvSpPr txBox="1"/>
          <p:nvPr/>
        </p:nvSpPr>
        <p:spPr>
          <a:xfrm>
            <a:off x="4920706" y="1201094"/>
            <a:ext cx="57852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RANDOM FOREST: BASE MODEL</a:t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Rationale for 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picking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Random Forest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Categorical Variables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Robust Machine Learning Classification Method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Missing Values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Partition: split dataset into 85/15 training &amp; testing data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g104a2444ada_0_752"/>
          <p:cNvSpPr/>
          <p:nvPr/>
        </p:nvSpPr>
        <p:spPr>
          <a:xfrm>
            <a:off x="4217487" y="1238731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g104c6c30e93_0_0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28" name="Google Shape;328;g104c6c30e93_0_0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9" name="Google Shape;329;g104c6c30e93_0_0"/>
          <p:cNvSpPr/>
          <p:nvPr/>
        </p:nvSpPr>
        <p:spPr>
          <a:xfrm flipH="1">
            <a:off x="-2274977" y="-1075"/>
            <a:ext cx="764471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471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0" name="Google Shape;330;g104c6c30e93_0_0"/>
          <p:cNvSpPr txBox="1"/>
          <p:nvPr/>
        </p:nvSpPr>
        <p:spPr>
          <a:xfrm>
            <a:off x="806185" y="2862875"/>
            <a:ext cx="35556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Mining Method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g104c6c30e93_0_0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2" name="Google Shape;332;g104c6c30e93_0_0"/>
          <p:cNvSpPr txBox="1"/>
          <p:nvPr/>
        </p:nvSpPr>
        <p:spPr>
          <a:xfrm>
            <a:off x="3588375" y="1180575"/>
            <a:ext cx="84702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RANDOM FOREST: BASE MODEL - </a:t>
            </a:r>
            <a:r>
              <a:rPr b="1" lang="en-US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VARIABLE IMPORTANCE</a:t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64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3" name="Google Shape;333;g104c6c30e93_0_0"/>
          <p:cNvSpPr/>
          <p:nvPr/>
        </p:nvSpPr>
        <p:spPr>
          <a:xfrm>
            <a:off x="3158724" y="1221581"/>
            <a:ext cx="284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34" name="Google Shape;334;g104c6c30e93_0_0"/>
          <p:cNvPicPr preferRelativeResize="0"/>
          <p:nvPr/>
        </p:nvPicPr>
        <p:blipFill rotWithShape="1">
          <a:blip r:embed="rId3">
            <a:alphaModFix/>
          </a:blip>
          <a:srcRect b="-6254" l="0" r="0" t="12909"/>
          <a:stretch/>
        </p:blipFill>
        <p:spPr>
          <a:xfrm>
            <a:off x="5476400" y="1836075"/>
            <a:ext cx="6329275" cy="49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04c6c30e93_0_0"/>
          <p:cNvSpPr txBox="1"/>
          <p:nvPr/>
        </p:nvSpPr>
        <p:spPr>
          <a:xfrm>
            <a:off x="6713375" y="1716775"/>
            <a:ext cx="45903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g104c6c30e93_0_0"/>
          <p:cNvSpPr/>
          <p:nvPr/>
        </p:nvSpPr>
        <p:spPr>
          <a:xfrm>
            <a:off x="5722479" y="2069253"/>
            <a:ext cx="432300" cy="630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04c6c30e93_0_0"/>
          <p:cNvSpPr/>
          <p:nvPr/>
        </p:nvSpPr>
        <p:spPr>
          <a:xfrm>
            <a:off x="8867079" y="2054026"/>
            <a:ext cx="432300" cy="661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g104c6c30e93_0_18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Google Shape;343;g104c6c30e93_0_18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4" name="Google Shape;344;g104c6c30e93_0_18"/>
          <p:cNvSpPr/>
          <p:nvPr/>
        </p:nvSpPr>
        <p:spPr>
          <a:xfrm flipH="1">
            <a:off x="-2274977" y="-1075"/>
            <a:ext cx="764471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471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5" name="Google Shape;345;g104c6c30e93_0_18"/>
          <p:cNvSpPr txBox="1"/>
          <p:nvPr/>
        </p:nvSpPr>
        <p:spPr>
          <a:xfrm>
            <a:off x="806185" y="2862875"/>
            <a:ext cx="35556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Mining Method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g104c6c30e93_0_18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7" name="Google Shape;347;g104c6c30e93_0_18"/>
          <p:cNvSpPr txBox="1"/>
          <p:nvPr/>
        </p:nvSpPr>
        <p:spPr>
          <a:xfrm>
            <a:off x="4920700" y="1201098"/>
            <a:ext cx="49383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RANDOM FOREST: BASE MODEL</a:t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64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8" name="Google Shape;348;g104c6c30e93_0_18"/>
          <p:cNvSpPr/>
          <p:nvPr/>
        </p:nvSpPr>
        <p:spPr>
          <a:xfrm>
            <a:off x="4217487" y="1238731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9" name="Google Shape;349;g104c6c30e93_0_18"/>
          <p:cNvSpPr txBox="1"/>
          <p:nvPr/>
        </p:nvSpPr>
        <p:spPr>
          <a:xfrm>
            <a:off x="7780350" y="1892150"/>
            <a:ext cx="3896400" cy="55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571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</a:t>
            </a:r>
            <a:r>
              <a:rPr lang="en-US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RF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model is much better at predicting the positive class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Accuracy and Kappa is not as expected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Accuracy: just better than random guess (50%)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Kappa: Poor to no agreement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            GOODNESS OF FIT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571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overfitting or underfitting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0" name="Google Shape;350;g104c6c30e9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575" y="1933675"/>
            <a:ext cx="3349350" cy="13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04c6c30e93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575" y="3747350"/>
            <a:ext cx="3349350" cy="19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04c6c30e93_0_18"/>
          <p:cNvSpPr/>
          <p:nvPr/>
        </p:nvSpPr>
        <p:spPr>
          <a:xfrm>
            <a:off x="4357250" y="2083375"/>
            <a:ext cx="3354000" cy="33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04c6c30e93_0_18"/>
          <p:cNvSpPr/>
          <p:nvPr/>
        </p:nvSpPr>
        <p:spPr>
          <a:xfrm>
            <a:off x="4359575" y="3893500"/>
            <a:ext cx="3354000" cy="33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04c6c30e93_0_18"/>
          <p:cNvSpPr/>
          <p:nvPr/>
        </p:nvSpPr>
        <p:spPr>
          <a:xfrm>
            <a:off x="7937087" y="5192081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g104a2444ada_0_808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0" name="Google Shape;360;g104a2444ada_0_808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1" name="Google Shape;361;g104a2444ada_0_808"/>
          <p:cNvSpPr/>
          <p:nvPr/>
        </p:nvSpPr>
        <p:spPr>
          <a:xfrm flipH="1">
            <a:off x="-2274977" y="-1075"/>
            <a:ext cx="764471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471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2" name="Google Shape;362;g104a2444ada_0_808"/>
          <p:cNvSpPr txBox="1"/>
          <p:nvPr/>
        </p:nvSpPr>
        <p:spPr>
          <a:xfrm>
            <a:off x="806185" y="2862875"/>
            <a:ext cx="35556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Mining Method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g104a2444ada_0_808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g104a2444ada_0_808"/>
          <p:cNvSpPr txBox="1"/>
          <p:nvPr/>
        </p:nvSpPr>
        <p:spPr>
          <a:xfrm>
            <a:off x="5166600" y="267675"/>
            <a:ext cx="698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RANDOM FOREST: HYPERPARAMETER TUNING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g104a2444ada_0_808"/>
          <p:cNvSpPr/>
          <p:nvPr/>
        </p:nvSpPr>
        <p:spPr>
          <a:xfrm>
            <a:off x="4463387" y="305306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6" name="Google Shape;366;g104a2444ada_0_808"/>
          <p:cNvSpPr txBox="1"/>
          <p:nvPr/>
        </p:nvSpPr>
        <p:spPr>
          <a:xfrm>
            <a:off x="7389300" y="1894175"/>
            <a:ext cx="45867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 isn’t desirable but not too bad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Accuracy: 61%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tuned RF gave the best result comparing to others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7" name="Google Shape;367;g104a2444ada_0_808"/>
          <p:cNvSpPr txBox="1"/>
          <p:nvPr/>
        </p:nvSpPr>
        <p:spPr>
          <a:xfrm>
            <a:off x="7321000" y="3762575"/>
            <a:ext cx="45867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GOODNESS OF FIT</a:t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Balanced model across 2 sets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better predicts  the “positive” than “negative” class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Sensitivity (true positive rate):  94%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Specificity (true negative rate): 12%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has a fair goodness of fit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F-measure: 75%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g104a2444ada_0_808"/>
          <p:cNvSpPr/>
          <p:nvPr/>
        </p:nvSpPr>
        <p:spPr>
          <a:xfrm>
            <a:off x="6709249" y="3838781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69" name="Google Shape;369;g104a2444ada_0_808"/>
          <p:cNvPicPr preferRelativeResize="0"/>
          <p:nvPr/>
        </p:nvPicPr>
        <p:blipFill rotWithShape="1">
          <a:blip r:embed="rId3">
            <a:alphaModFix/>
          </a:blip>
          <a:srcRect b="0" l="0" r="0" t="1526"/>
          <a:stretch/>
        </p:blipFill>
        <p:spPr>
          <a:xfrm>
            <a:off x="3762425" y="4582800"/>
            <a:ext cx="3354000" cy="222632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04a2444ada_0_808"/>
          <p:cNvSpPr/>
          <p:nvPr/>
        </p:nvSpPr>
        <p:spPr>
          <a:xfrm>
            <a:off x="3762375" y="4776475"/>
            <a:ext cx="3354000" cy="3693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04a2444ada_0_808"/>
          <p:cNvSpPr/>
          <p:nvPr/>
        </p:nvSpPr>
        <p:spPr>
          <a:xfrm>
            <a:off x="3719363" y="5876150"/>
            <a:ext cx="3354000" cy="1953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g104a2444ada_0_8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425" y="3090325"/>
            <a:ext cx="3354000" cy="14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04a2444ada_0_808"/>
          <p:cNvSpPr/>
          <p:nvPr/>
        </p:nvSpPr>
        <p:spPr>
          <a:xfrm>
            <a:off x="3740900" y="3259425"/>
            <a:ext cx="3354000" cy="1953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g104a2444ada_0_8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2900" y="765919"/>
            <a:ext cx="3354000" cy="117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04a2444ada_0_808"/>
          <p:cNvPicPr preferRelativeResize="0"/>
          <p:nvPr/>
        </p:nvPicPr>
        <p:blipFill rotWithShape="1">
          <a:blip r:embed="rId6">
            <a:alphaModFix/>
          </a:blip>
          <a:srcRect b="3776" l="18446" r="11466" t="11935"/>
          <a:stretch/>
        </p:blipFill>
        <p:spPr>
          <a:xfrm>
            <a:off x="4751325" y="721400"/>
            <a:ext cx="2297601" cy="22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Google Shape;380;g104a2444ada_0_774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1" name="Google Shape;381;g104a2444ada_0_774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82" name="Google Shape;382;g104a2444ada_0_774"/>
          <p:cNvSpPr/>
          <p:nvPr/>
        </p:nvSpPr>
        <p:spPr>
          <a:xfrm flipH="1">
            <a:off x="-2274977" y="-1075"/>
            <a:ext cx="764471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471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3" name="Google Shape;383;g104a2444ada_0_774"/>
          <p:cNvSpPr txBox="1"/>
          <p:nvPr/>
        </p:nvSpPr>
        <p:spPr>
          <a:xfrm>
            <a:off x="806185" y="2862875"/>
            <a:ext cx="35556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Mining Method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g104a2444ada_0_774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5" name="Google Shape;385;g104a2444ada_0_774"/>
          <p:cNvSpPr txBox="1"/>
          <p:nvPr/>
        </p:nvSpPr>
        <p:spPr>
          <a:xfrm>
            <a:off x="4920706" y="1201094"/>
            <a:ext cx="57852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RANDOM FOREST: FEATURE SELECTION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6490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g104a2444ada_0_774"/>
          <p:cNvSpPr/>
          <p:nvPr/>
        </p:nvSpPr>
        <p:spPr>
          <a:xfrm>
            <a:off x="4217487" y="1238731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87" name="Google Shape;387;g104a2444ada_0_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475" y="2532023"/>
            <a:ext cx="3796624" cy="1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104a2444ada_0_7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475" y="4344300"/>
            <a:ext cx="3796625" cy="22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04a2444ada_0_774"/>
          <p:cNvSpPr txBox="1"/>
          <p:nvPr/>
        </p:nvSpPr>
        <p:spPr>
          <a:xfrm>
            <a:off x="8108025" y="2489150"/>
            <a:ext cx="39618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MODEL-BASED METHOD:</a:t>
            </a:r>
            <a:endParaRPr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Extracting the top 20 variables based on Gini Index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variables will be used as predictors for our model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 is stagnant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0" name="Google Shape;390;g104a2444ada_0_7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550" y="1751200"/>
            <a:ext cx="4756551" cy="5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04a2444ada_0_774"/>
          <p:cNvSpPr/>
          <p:nvPr/>
        </p:nvSpPr>
        <p:spPr>
          <a:xfrm>
            <a:off x="4217475" y="2714175"/>
            <a:ext cx="3767700" cy="374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04a2444ada_0_774"/>
          <p:cNvSpPr/>
          <p:nvPr/>
        </p:nvSpPr>
        <p:spPr>
          <a:xfrm>
            <a:off x="4212150" y="4533275"/>
            <a:ext cx="3767700" cy="409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g104a2444ada_0_762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8" name="Google Shape;398;g104a2444ada_0_762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9" name="Google Shape;399;g104a2444ada_0_762"/>
          <p:cNvSpPr/>
          <p:nvPr/>
        </p:nvSpPr>
        <p:spPr>
          <a:xfrm>
            <a:off x="6635891" y="0"/>
            <a:ext cx="764471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4">
              <a:alpha val="89410"/>
            </a:schemeClr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0" name="Google Shape;400;g104a2444ada_0_762"/>
          <p:cNvSpPr txBox="1"/>
          <p:nvPr/>
        </p:nvSpPr>
        <p:spPr>
          <a:xfrm>
            <a:off x="8293425" y="2868400"/>
            <a:ext cx="31476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Further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Modelling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g104a2444ada_0_762"/>
          <p:cNvSpPr txBox="1"/>
          <p:nvPr/>
        </p:nvSpPr>
        <p:spPr>
          <a:xfrm>
            <a:off x="9337725" y="2569369"/>
            <a:ext cx="2027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02" name="Google Shape;402;g104a2444ada_0_762"/>
          <p:cNvSpPr/>
          <p:nvPr/>
        </p:nvSpPr>
        <p:spPr>
          <a:xfrm>
            <a:off x="11680692" y="2647156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3" name="Google Shape;403;g104a2444ada_0_762"/>
          <p:cNvSpPr txBox="1"/>
          <p:nvPr/>
        </p:nvSpPr>
        <p:spPr>
          <a:xfrm>
            <a:off x="747125" y="856675"/>
            <a:ext cx="8274600" cy="24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FURTHER MODELLING: RF Probability Calculation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Keep all the 3 classes in the testing data since removing all “neutral” rows made our sample size too small (876 obs. compared to 1300 obs.)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 = “prob”</a:t>
            </a:r>
            <a:endParaRPr i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64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g104a2444ada_0_762"/>
          <p:cNvSpPr txBox="1"/>
          <p:nvPr/>
        </p:nvSpPr>
        <p:spPr>
          <a:xfrm>
            <a:off x="747125" y="2608600"/>
            <a:ext cx="7720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CHOOSING THRESHOLDS: 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Categorize the prediction when the probability of “positive” class falls under certain thresholds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g104a2444ada_0_762"/>
          <p:cNvSpPr txBox="1"/>
          <p:nvPr/>
        </p:nvSpPr>
        <p:spPr>
          <a:xfrm>
            <a:off x="747125" y="4288300"/>
            <a:ext cx="65697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COMPARING TO ORIGINAL LABELLED SENTIMENTS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Due to 3 classes in target variable, performance can’t be as good as the tuned model with 2 classes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g104a2444ada_0_762"/>
          <p:cNvSpPr txBox="1"/>
          <p:nvPr/>
        </p:nvSpPr>
        <p:spPr>
          <a:xfrm>
            <a:off x="5053750" y="3194375"/>
            <a:ext cx="3000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0-25%: 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Negative</a:t>
            </a:r>
            <a:endParaRPr sz="17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25%-85%: 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Neutral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85%-100%: 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Positive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407" name="Google Shape;407;g104a2444ada_0_7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845" y="3416538"/>
            <a:ext cx="2213517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04a2444ada_0_7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350" y="5503300"/>
            <a:ext cx="6331090" cy="300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104a2444ada_0_762"/>
          <p:cNvPicPr preferRelativeResize="0"/>
          <p:nvPr/>
        </p:nvPicPr>
        <p:blipFill rotWithShape="1">
          <a:blip r:embed="rId5">
            <a:alphaModFix/>
          </a:blip>
          <a:srcRect b="48109" l="0" r="0" t="376"/>
          <a:stretch/>
        </p:blipFill>
        <p:spPr>
          <a:xfrm>
            <a:off x="777350" y="5894050"/>
            <a:ext cx="5603225" cy="6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104a2444ada_0_762"/>
          <p:cNvPicPr preferRelativeResize="0"/>
          <p:nvPr/>
        </p:nvPicPr>
        <p:blipFill rotWithShape="1">
          <a:blip r:embed="rId5">
            <a:alphaModFix/>
          </a:blip>
          <a:srcRect b="0" l="17844" r="0" t="48485"/>
          <a:stretch/>
        </p:blipFill>
        <p:spPr>
          <a:xfrm>
            <a:off x="6380575" y="5894050"/>
            <a:ext cx="4603250" cy="6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04a2444ada_0_762"/>
          <p:cNvSpPr/>
          <p:nvPr/>
        </p:nvSpPr>
        <p:spPr>
          <a:xfrm>
            <a:off x="747125" y="5503375"/>
            <a:ext cx="956700" cy="3003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04a2444ada_0_762"/>
          <p:cNvSpPr/>
          <p:nvPr/>
        </p:nvSpPr>
        <p:spPr>
          <a:xfrm>
            <a:off x="1789100" y="5894050"/>
            <a:ext cx="1436400" cy="605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04a2444ada_0_762"/>
          <p:cNvSpPr/>
          <p:nvPr/>
        </p:nvSpPr>
        <p:spPr>
          <a:xfrm>
            <a:off x="6380575" y="5894050"/>
            <a:ext cx="619800" cy="605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g104a2444ada_0_7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2850" y="2032400"/>
            <a:ext cx="4643975" cy="43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g104a2444ada_0_792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20" name="Google Shape;420;g104a2444ada_0_792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21" name="Google Shape;421;g104a2444ada_0_792"/>
          <p:cNvSpPr/>
          <p:nvPr/>
        </p:nvSpPr>
        <p:spPr>
          <a:xfrm>
            <a:off x="6635891" y="0"/>
            <a:ext cx="764471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4">
              <a:alpha val="89410"/>
            </a:schemeClr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2" name="Google Shape;422;g104a2444ada_0_792"/>
          <p:cNvSpPr txBox="1"/>
          <p:nvPr/>
        </p:nvSpPr>
        <p:spPr>
          <a:xfrm>
            <a:off x="7853900" y="2603100"/>
            <a:ext cx="35874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 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Re-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commendation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g104a2444ada_0_792"/>
          <p:cNvSpPr txBox="1"/>
          <p:nvPr/>
        </p:nvSpPr>
        <p:spPr>
          <a:xfrm>
            <a:off x="9337725" y="2569369"/>
            <a:ext cx="2027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24" name="Google Shape;424;g104a2444ada_0_792"/>
          <p:cNvSpPr/>
          <p:nvPr/>
        </p:nvSpPr>
        <p:spPr>
          <a:xfrm>
            <a:off x="11680692" y="2647156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5" name="Google Shape;425;g104a2444ada_0_792"/>
          <p:cNvSpPr txBox="1"/>
          <p:nvPr/>
        </p:nvSpPr>
        <p:spPr>
          <a:xfrm>
            <a:off x="747125" y="399475"/>
            <a:ext cx="8590500" cy="30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BUSINESS QUESTION: </a:t>
            </a:r>
            <a:r>
              <a:rPr b="1" lang="en-US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Do public opinions affect stock sentiments? </a:t>
            </a:r>
            <a:endParaRPr b="1"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this sample size, we recommend using lexicon model (</a:t>
            </a:r>
            <a:r>
              <a:rPr lang="en-US" sz="17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highest accuracy of 75%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tuned Random Forest did predict that public opinions have an impact on       </a:t>
            </a:r>
            <a:r>
              <a:rPr lang="en-US" sz="17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positive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stock sentiments, and potentially stock prices.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Investors should only use this model </a:t>
            </a:r>
            <a:r>
              <a:rPr lang="en-US" sz="17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as a reference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their decisions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buying into those mentioned stocks that have positive opinions.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 aware that  accuracy of 61% is only </a:t>
            </a:r>
            <a:r>
              <a:rPr lang="en-US" sz="17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fair.</a:t>
            </a:r>
            <a:endParaRPr sz="17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64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6" name="Google Shape;426;g104a2444ada_0_792"/>
          <p:cNvSpPr txBox="1"/>
          <p:nvPr/>
        </p:nvSpPr>
        <p:spPr>
          <a:xfrm>
            <a:off x="607925" y="3765575"/>
            <a:ext cx="6621000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Collect more input of the negative class (i.e </a:t>
            </a:r>
            <a:r>
              <a:rPr lang="en-US" sz="17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negative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sentiments) so the model can make better predictions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a more accurate model, we can compare the sentiments with the stock prices in the same period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Vector Space Model instead of Tf-Idf as the input for our models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Google’s BERT pre-trained model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g104a2444ada_0_649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32" name="Google Shape;432;g104a2444ada_0_649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433" name="Google Shape;433;g104a2444ada_0_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2"/>
            <a:ext cx="1109295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04a2444ada_0_649"/>
          <p:cNvSpPr/>
          <p:nvPr/>
        </p:nvSpPr>
        <p:spPr>
          <a:xfrm flipH="1">
            <a:off x="6734254" y="-1075"/>
            <a:ext cx="10020036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5" name="Google Shape;435;g104a2444ada_0_649"/>
          <p:cNvSpPr txBox="1"/>
          <p:nvPr/>
        </p:nvSpPr>
        <p:spPr>
          <a:xfrm>
            <a:off x="6913825" y="3646625"/>
            <a:ext cx="473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Group 2: Andrea Ngo | Vinh Nguyen | Tram Le | Paige Powell | Nhat Ha Nguyen</a:t>
            </a:r>
            <a:endParaRPr sz="800"/>
          </a:p>
        </p:txBody>
      </p:sp>
      <p:sp>
        <p:nvSpPr>
          <p:cNvPr id="436" name="Google Shape;436;g104a2444ada_0_649"/>
          <p:cNvSpPr txBox="1"/>
          <p:nvPr/>
        </p:nvSpPr>
        <p:spPr>
          <a:xfrm>
            <a:off x="6742281" y="3165275"/>
            <a:ext cx="4902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437" name="Google Shape;437;g104a2444ada_0_649"/>
          <p:cNvSpPr txBox="1"/>
          <p:nvPr/>
        </p:nvSpPr>
        <p:spPr>
          <a:xfrm>
            <a:off x="6805197" y="2569375"/>
            <a:ext cx="483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BSAN 460 Senior Project</a:t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STOCK MARKET TWEETS - SENTIMENT ANALYSIS</a:t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g104a2444ada_0_649"/>
          <p:cNvSpPr/>
          <p:nvPr/>
        </p:nvSpPr>
        <p:spPr>
          <a:xfrm>
            <a:off x="6380237" y="2647156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a2444ada_0_508"/>
          <p:cNvSpPr/>
          <p:nvPr/>
        </p:nvSpPr>
        <p:spPr>
          <a:xfrm>
            <a:off x="8290496" y="1600200"/>
            <a:ext cx="2921100" cy="2921100"/>
          </a:xfrm>
          <a:prstGeom prst="diamond">
            <a:avLst/>
          </a:prstGeom>
          <a:solidFill>
            <a:schemeClr val="accent4">
              <a:alpha val="89410"/>
            </a:schemeClr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4" name="Google Shape;184;g104a2444ada_0_508"/>
          <p:cNvSpPr/>
          <p:nvPr/>
        </p:nvSpPr>
        <p:spPr>
          <a:xfrm>
            <a:off x="5844329" y="1600200"/>
            <a:ext cx="2921100" cy="2921100"/>
          </a:xfrm>
          <a:prstGeom prst="diamond">
            <a:avLst/>
          </a:prstGeom>
          <a:solidFill>
            <a:schemeClr val="accent2">
              <a:alpha val="89410"/>
            </a:schemeClr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5" name="Google Shape;185;g104a2444ada_0_508"/>
          <p:cNvSpPr/>
          <p:nvPr/>
        </p:nvSpPr>
        <p:spPr>
          <a:xfrm>
            <a:off x="3433863" y="1600200"/>
            <a:ext cx="2921100" cy="2921100"/>
          </a:xfrm>
          <a:prstGeom prst="diamond">
            <a:avLst/>
          </a:prstGeom>
          <a:solidFill>
            <a:schemeClr val="accent3">
              <a:alpha val="89410"/>
            </a:schemeClr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6" name="Google Shape;186;g104a2444ada_0_508"/>
          <p:cNvSpPr/>
          <p:nvPr/>
        </p:nvSpPr>
        <p:spPr>
          <a:xfrm>
            <a:off x="1029762" y="1600200"/>
            <a:ext cx="2921100" cy="2921100"/>
          </a:xfrm>
          <a:prstGeom prst="diamond">
            <a:avLst/>
          </a:prstGeom>
          <a:solidFill>
            <a:schemeClr val="accent1">
              <a:alpha val="89410"/>
            </a:schemeClr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7" name="Google Shape;187;g104a2444ada_0_508"/>
          <p:cNvSpPr/>
          <p:nvPr/>
        </p:nvSpPr>
        <p:spPr>
          <a:xfrm>
            <a:off x="873352" y="1102519"/>
            <a:ext cx="5319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8" name="Google Shape;188;g104a2444ada_0_508"/>
          <p:cNvSpPr txBox="1"/>
          <p:nvPr/>
        </p:nvSpPr>
        <p:spPr>
          <a:xfrm>
            <a:off x="1361154" y="4644238"/>
            <a:ext cx="2274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Overview &amp; 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28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Objectives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28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g104a2444ada_0_508"/>
          <p:cNvSpPr txBox="1"/>
          <p:nvPr/>
        </p:nvSpPr>
        <p:spPr>
          <a:xfrm>
            <a:off x="6167597" y="4644232"/>
            <a:ext cx="22743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8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288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Lexicons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288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Machine Learning Classification: Random Forest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g104a2444ada_0_508"/>
          <p:cNvSpPr txBox="1"/>
          <p:nvPr/>
        </p:nvSpPr>
        <p:spPr>
          <a:xfrm>
            <a:off x="3795651" y="4644238"/>
            <a:ext cx="22119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 Visualization &amp; </a:t>
            </a: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Processing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g104a2444ada_0_508"/>
          <p:cNvSpPr txBox="1"/>
          <p:nvPr/>
        </p:nvSpPr>
        <p:spPr>
          <a:xfrm>
            <a:off x="8765283" y="4644238"/>
            <a:ext cx="2088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Further</a:t>
            </a: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Modelling &amp; Conclusion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g104a2444ada_0_508"/>
          <p:cNvSpPr/>
          <p:nvPr/>
        </p:nvSpPr>
        <p:spPr>
          <a:xfrm>
            <a:off x="852710" y="553938"/>
            <a:ext cx="470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STOCK MARKET TWEETS</a:t>
            </a:r>
            <a:endParaRPr sz="700"/>
          </a:p>
        </p:txBody>
      </p:sp>
      <p:sp>
        <p:nvSpPr>
          <p:cNvPr id="193" name="Google Shape;193;g104a2444ada_0_508"/>
          <p:cNvSpPr/>
          <p:nvPr/>
        </p:nvSpPr>
        <p:spPr>
          <a:xfrm>
            <a:off x="886056" y="395337"/>
            <a:ext cx="180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SENTIMENT ANALYSIS</a:t>
            </a:r>
            <a:endParaRPr sz="700"/>
          </a:p>
        </p:txBody>
      </p:sp>
      <p:pic>
        <p:nvPicPr>
          <p:cNvPr id="194" name="Google Shape;194;g104a2444ada_0_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83" y="6266607"/>
            <a:ext cx="2304815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04a2444ada_0_508"/>
          <p:cNvSpPr/>
          <p:nvPr/>
        </p:nvSpPr>
        <p:spPr>
          <a:xfrm>
            <a:off x="2037618" y="2583530"/>
            <a:ext cx="857036" cy="863874"/>
          </a:xfrm>
          <a:custGeom>
            <a:rect b="b" l="l" r="r" t="t"/>
            <a:pathLst>
              <a:path extrusionOk="0" h="609" w="602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66" y="0"/>
                  <a:pt x="601" y="134"/>
                  <a:pt x="601" y="304"/>
                </a:cubicBezTo>
                <a:cubicBezTo>
                  <a:pt x="601" y="474"/>
                  <a:pt x="466" y="608"/>
                  <a:pt x="297" y="608"/>
                </a:cubicBezTo>
                <a:close/>
                <a:moveTo>
                  <a:pt x="466" y="127"/>
                </a:moveTo>
                <a:lnTo>
                  <a:pt x="466" y="127"/>
                </a:lnTo>
                <a:cubicBezTo>
                  <a:pt x="466" y="127"/>
                  <a:pt x="466" y="127"/>
                  <a:pt x="466" y="120"/>
                </a:cubicBezTo>
                <a:lnTo>
                  <a:pt x="459" y="120"/>
                </a:lnTo>
                <a:cubicBezTo>
                  <a:pt x="459" y="120"/>
                  <a:pt x="459" y="120"/>
                  <a:pt x="459" y="127"/>
                </a:cubicBezTo>
                <a:cubicBezTo>
                  <a:pt x="459" y="127"/>
                  <a:pt x="459" y="127"/>
                  <a:pt x="466" y="127"/>
                </a:cubicBezTo>
                <a:cubicBezTo>
                  <a:pt x="466" y="134"/>
                  <a:pt x="466" y="134"/>
                  <a:pt x="459" y="134"/>
                </a:cubicBezTo>
                <a:cubicBezTo>
                  <a:pt x="459" y="141"/>
                  <a:pt x="459" y="141"/>
                  <a:pt x="459" y="141"/>
                </a:cubicBezTo>
                <a:lnTo>
                  <a:pt x="452" y="141"/>
                </a:lnTo>
                <a:cubicBezTo>
                  <a:pt x="452" y="141"/>
                  <a:pt x="452" y="141"/>
                  <a:pt x="459" y="141"/>
                </a:cubicBezTo>
                <a:cubicBezTo>
                  <a:pt x="459" y="141"/>
                  <a:pt x="459" y="141"/>
                  <a:pt x="466" y="141"/>
                </a:cubicBezTo>
                <a:cubicBezTo>
                  <a:pt x="466" y="134"/>
                  <a:pt x="466" y="134"/>
                  <a:pt x="466" y="134"/>
                </a:cubicBezTo>
                <a:cubicBezTo>
                  <a:pt x="466" y="127"/>
                  <a:pt x="466" y="127"/>
                  <a:pt x="474" y="127"/>
                </a:cubicBezTo>
                <a:lnTo>
                  <a:pt x="466" y="127"/>
                </a:lnTo>
                <a:close/>
                <a:moveTo>
                  <a:pt x="474" y="134"/>
                </a:moveTo>
                <a:lnTo>
                  <a:pt x="474" y="134"/>
                </a:lnTo>
                <a:close/>
                <a:moveTo>
                  <a:pt x="544" y="339"/>
                </a:moveTo>
                <a:lnTo>
                  <a:pt x="544" y="339"/>
                </a:lnTo>
                <a:cubicBezTo>
                  <a:pt x="544" y="332"/>
                  <a:pt x="544" y="325"/>
                  <a:pt x="544" y="325"/>
                </a:cubicBezTo>
                <a:cubicBezTo>
                  <a:pt x="544" y="318"/>
                  <a:pt x="544" y="325"/>
                  <a:pt x="537" y="325"/>
                </a:cubicBezTo>
                <a:cubicBezTo>
                  <a:pt x="537" y="318"/>
                  <a:pt x="537" y="318"/>
                  <a:pt x="537" y="318"/>
                </a:cubicBezTo>
                <a:cubicBezTo>
                  <a:pt x="537" y="318"/>
                  <a:pt x="537" y="318"/>
                  <a:pt x="537" y="325"/>
                </a:cubicBezTo>
                <a:cubicBezTo>
                  <a:pt x="537" y="325"/>
                  <a:pt x="530" y="332"/>
                  <a:pt x="537" y="332"/>
                </a:cubicBezTo>
                <a:cubicBezTo>
                  <a:pt x="537" y="339"/>
                  <a:pt x="537" y="339"/>
                  <a:pt x="544" y="339"/>
                </a:cubicBezTo>
                <a:close/>
                <a:moveTo>
                  <a:pt x="64" y="361"/>
                </a:moveTo>
                <a:lnTo>
                  <a:pt x="64" y="361"/>
                </a:lnTo>
                <a:cubicBezTo>
                  <a:pt x="71" y="361"/>
                  <a:pt x="71" y="361"/>
                  <a:pt x="71" y="361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1" y="354"/>
                  <a:pt x="71" y="354"/>
                  <a:pt x="64" y="354"/>
                </a:cubicBezTo>
                <a:lnTo>
                  <a:pt x="64" y="361"/>
                </a:lnTo>
                <a:cubicBezTo>
                  <a:pt x="64" y="354"/>
                  <a:pt x="64" y="354"/>
                  <a:pt x="64" y="354"/>
                </a:cubicBezTo>
                <a:cubicBezTo>
                  <a:pt x="64" y="354"/>
                  <a:pt x="64" y="354"/>
                  <a:pt x="57" y="354"/>
                </a:cubicBezTo>
                <a:cubicBezTo>
                  <a:pt x="64" y="361"/>
                  <a:pt x="64" y="361"/>
                  <a:pt x="64" y="361"/>
                </a:cubicBezTo>
                <a:close/>
                <a:moveTo>
                  <a:pt x="71" y="269"/>
                </a:moveTo>
                <a:lnTo>
                  <a:pt x="71" y="269"/>
                </a:lnTo>
                <a:close/>
                <a:moveTo>
                  <a:pt x="71" y="226"/>
                </a:moveTo>
                <a:lnTo>
                  <a:pt x="71" y="226"/>
                </a:lnTo>
                <a:lnTo>
                  <a:pt x="71" y="219"/>
                </a:lnTo>
                <a:lnTo>
                  <a:pt x="71" y="226"/>
                </a:lnTo>
                <a:close/>
                <a:moveTo>
                  <a:pt x="134" y="127"/>
                </a:moveTo>
                <a:lnTo>
                  <a:pt x="134" y="127"/>
                </a:lnTo>
                <a:cubicBezTo>
                  <a:pt x="134" y="127"/>
                  <a:pt x="134" y="127"/>
                  <a:pt x="127" y="127"/>
                </a:cubicBezTo>
                <a:cubicBezTo>
                  <a:pt x="134" y="127"/>
                  <a:pt x="134" y="127"/>
                  <a:pt x="134" y="127"/>
                </a:cubicBezTo>
                <a:close/>
                <a:moveTo>
                  <a:pt x="127" y="134"/>
                </a:moveTo>
                <a:lnTo>
                  <a:pt x="127" y="134"/>
                </a:lnTo>
                <a:close/>
                <a:moveTo>
                  <a:pt x="191" y="85"/>
                </a:moveTo>
                <a:lnTo>
                  <a:pt x="191" y="85"/>
                </a:lnTo>
                <a:lnTo>
                  <a:pt x="198" y="85"/>
                </a:lnTo>
                <a:lnTo>
                  <a:pt x="191" y="85"/>
                </a:lnTo>
                <a:cubicBezTo>
                  <a:pt x="198" y="85"/>
                  <a:pt x="198" y="85"/>
                  <a:pt x="198" y="85"/>
                </a:cubicBezTo>
                <a:lnTo>
                  <a:pt x="198" y="92"/>
                </a:lnTo>
                <a:lnTo>
                  <a:pt x="198" y="85"/>
                </a:lnTo>
                <a:cubicBezTo>
                  <a:pt x="191" y="85"/>
                  <a:pt x="191" y="92"/>
                  <a:pt x="191" y="92"/>
                </a:cubicBezTo>
                <a:cubicBezTo>
                  <a:pt x="191" y="92"/>
                  <a:pt x="191" y="92"/>
                  <a:pt x="191" y="8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1" y="92"/>
                  <a:pt x="191" y="92"/>
                  <a:pt x="198" y="92"/>
                </a:cubicBezTo>
                <a:lnTo>
                  <a:pt x="191" y="92"/>
                </a:lnTo>
                <a:lnTo>
                  <a:pt x="198" y="92"/>
                </a:lnTo>
                <a:lnTo>
                  <a:pt x="191" y="92"/>
                </a:lnTo>
                <a:cubicBezTo>
                  <a:pt x="198" y="92"/>
                  <a:pt x="198" y="92"/>
                  <a:pt x="198" y="92"/>
                </a:cubicBezTo>
                <a:cubicBezTo>
                  <a:pt x="198" y="92"/>
                  <a:pt x="205" y="99"/>
                  <a:pt x="198" y="99"/>
                </a:cubicBezTo>
                <a:lnTo>
                  <a:pt x="191" y="99"/>
                </a:lnTo>
                <a:lnTo>
                  <a:pt x="198" y="99"/>
                </a:lnTo>
                <a:cubicBezTo>
                  <a:pt x="191" y="99"/>
                  <a:pt x="191" y="99"/>
                  <a:pt x="191" y="99"/>
                </a:cubicBezTo>
                <a:cubicBezTo>
                  <a:pt x="191" y="106"/>
                  <a:pt x="184" y="106"/>
                  <a:pt x="191" y="106"/>
                </a:cubicBezTo>
                <a:cubicBezTo>
                  <a:pt x="191" y="99"/>
                  <a:pt x="191" y="99"/>
                  <a:pt x="191" y="99"/>
                </a:cubicBezTo>
                <a:cubicBezTo>
                  <a:pt x="191" y="106"/>
                  <a:pt x="191" y="106"/>
                  <a:pt x="191" y="106"/>
                </a:cubicBezTo>
                <a:lnTo>
                  <a:pt x="198" y="106"/>
                </a:lnTo>
                <a:cubicBezTo>
                  <a:pt x="198" y="106"/>
                  <a:pt x="198" y="106"/>
                  <a:pt x="205" y="106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113"/>
                  <a:pt x="212" y="113"/>
                  <a:pt x="212" y="113"/>
                </a:cubicBezTo>
                <a:cubicBezTo>
                  <a:pt x="212" y="113"/>
                  <a:pt x="205" y="113"/>
                  <a:pt x="205" y="106"/>
                </a:cubicBezTo>
                <a:cubicBezTo>
                  <a:pt x="205" y="113"/>
                  <a:pt x="212" y="113"/>
                  <a:pt x="205" y="113"/>
                </a:cubicBezTo>
                <a:cubicBezTo>
                  <a:pt x="198" y="106"/>
                  <a:pt x="198" y="106"/>
                  <a:pt x="198" y="106"/>
                </a:cubicBezTo>
                <a:lnTo>
                  <a:pt x="198" y="113"/>
                </a:lnTo>
                <a:cubicBezTo>
                  <a:pt x="191" y="106"/>
                  <a:pt x="191" y="106"/>
                  <a:pt x="191" y="106"/>
                </a:cubicBezTo>
                <a:cubicBezTo>
                  <a:pt x="191" y="106"/>
                  <a:pt x="191" y="106"/>
                  <a:pt x="191" y="113"/>
                </a:cubicBezTo>
                <a:cubicBezTo>
                  <a:pt x="198" y="113"/>
                  <a:pt x="198" y="113"/>
                  <a:pt x="198" y="113"/>
                </a:cubicBezTo>
                <a:lnTo>
                  <a:pt x="198" y="106"/>
                </a:lnTo>
                <a:cubicBezTo>
                  <a:pt x="198" y="113"/>
                  <a:pt x="198" y="113"/>
                  <a:pt x="198" y="113"/>
                </a:cubicBezTo>
                <a:lnTo>
                  <a:pt x="191" y="113"/>
                </a:lnTo>
                <a:cubicBezTo>
                  <a:pt x="198" y="113"/>
                  <a:pt x="191" y="113"/>
                  <a:pt x="191" y="120"/>
                </a:cubicBezTo>
                <a:cubicBezTo>
                  <a:pt x="191" y="120"/>
                  <a:pt x="191" y="113"/>
                  <a:pt x="198" y="113"/>
                </a:cubicBezTo>
                <a:lnTo>
                  <a:pt x="198" y="120"/>
                </a:lnTo>
                <a:cubicBezTo>
                  <a:pt x="198" y="120"/>
                  <a:pt x="198" y="120"/>
                  <a:pt x="198" y="113"/>
                </a:cubicBezTo>
                <a:lnTo>
                  <a:pt x="205" y="113"/>
                </a:lnTo>
                <a:cubicBezTo>
                  <a:pt x="205" y="113"/>
                  <a:pt x="205" y="113"/>
                  <a:pt x="212" y="113"/>
                </a:cubicBezTo>
                <a:lnTo>
                  <a:pt x="205" y="113"/>
                </a:lnTo>
                <a:cubicBezTo>
                  <a:pt x="205" y="120"/>
                  <a:pt x="205" y="120"/>
                  <a:pt x="212" y="120"/>
                </a:cubicBezTo>
                <a:cubicBezTo>
                  <a:pt x="205" y="120"/>
                  <a:pt x="205" y="120"/>
                  <a:pt x="205" y="120"/>
                </a:cubicBezTo>
                <a:lnTo>
                  <a:pt x="205" y="127"/>
                </a:lnTo>
                <a:cubicBezTo>
                  <a:pt x="198" y="127"/>
                  <a:pt x="198" y="127"/>
                  <a:pt x="198" y="127"/>
                </a:cubicBezTo>
                <a:cubicBezTo>
                  <a:pt x="198" y="127"/>
                  <a:pt x="198" y="127"/>
                  <a:pt x="191" y="127"/>
                </a:cubicBezTo>
                <a:lnTo>
                  <a:pt x="191" y="134"/>
                </a:lnTo>
                <a:cubicBezTo>
                  <a:pt x="191" y="134"/>
                  <a:pt x="191" y="134"/>
                  <a:pt x="191" y="141"/>
                </a:cubicBezTo>
                <a:cubicBezTo>
                  <a:pt x="191" y="141"/>
                  <a:pt x="191" y="141"/>
                  <a:pt x="184" y="141"/>
                </a:cubicBezTo>
                <a:cubicBezTo>
                  <a:pt x="184" y="141"/>
                  <a:pt x="184" y="149"/>
                  <a:pt x="177" y="149"/>
                </a:cubicBezTo>
                <a:cubicBezTo>
                  <a:pt x="177" y="149"/>
                  <a:pt x="177" y="149"/>
                  <a:pt x="177" y="141"/>
                </a:cubicBezTo>
                <a:cubicBezTo>
                  <a:pt x="177" y="141"/>
                  <a:pt x="177" y="141"/>
                  <a:pt x="177" y="149"/>
                </a:cubicBezTo>
                <a:cubicBezTo>
                  <a:pt x="170" y="149"/>
                  <a:pt x="177" y="149"/>
                  <a:pt x="170" y="149"/>
                </a:cubicBezTo>
                <a:cubicBezTo>
                  <a:pt x="170" y="149"/>
                  <a:pt x="170" y="149"/>
                  <a:pt x="177" y="149"/>
                </a:cubicBezTo>
                <a:cubicBezTo>
                  <a:pt x="170" y="149"/>
                  <a:pt x="170" y="149"/>
                  <a:pt x="170" y="149"/>
                </a:cubicBezTo>
                <a:cubicBezTo>
                  <a:pt x="170" y="156"/>
                  <a:pt x="170" y="149"/>
                  <a:pt x="170" y="156"/>
                </a:cubicBezTo>
                <a:lnTo>
                  <a:pt x="177" y="156"/>
                </a:lnTo>
                <a:cubicBezTo>
                  <a:pt x="170" y="156"/>
                  <a:pt x="170" y="156"/>
                  <a:pt x="170" y="156"/>
                </a:cubicBezTo>
                <a:cubicBezTo>
                  <a:pt x="170" y="156"/>
                  <a:pt x="170" y="156"/>
                  <a:pt x="170" y="163"/>
                </a:cubicBezTo>
                <a:cubicBezTo>
                  <a:pt x="170" y="163"/>
                  <a:pt x="170" y="163"/>
                  <a:pt x="170" y="170"/>
                </a:cubicBezTo>
                <a:cubicBezTo>
                  <a:pt x="170" y="170"/>
                  <a:pt x="170" y="170"/>
                  <a:pt x="170" y="177"/>
                </a:cubicBezTo>
                <a:cubicBezTo>
                  <a:pt x="170" y="177"/>
                  <a:pt x="170" y="177"/>
                  <a:pt x="163" y="177"/>
                </a:cubicBezTo>
                <a:lnTo>
                  <a:pt x="170" y="177"/>
                </a:lnTo>
                <a:cubicBezTo>
                  <a:pt x="170" y="177"/>
                  <a:pt x="170" y="177"/>
                  <a:pt x="163" y="177"/>
                </a:cubicBezTo>
                <a:cubicBezTo>
                  <a:pt x="155" y="177"/>
                  <a:pt x="163" y="177"/>
                  <a:pt x="155" y="177"/>
                </a:cubicBezTo>
                <a:lnTo>
                  <a:pt x="163" y="177"/>
                </a:lnTo>
                <a:lnTo>
                  <a:pt x="155" y="177"/>
                </a:lnTo>
                <a:lnTo>
                  <a:pt x="155" y="170"/>
                </a:lnTo>
                <a:lnTo>
                  <a:pt x="155" y="177"/>
                </a:lnTo>
                <a:cubicBezTo>
                  <a:pt x="155" y="177"/>
                  <a:pt x="155" y="177"/>
                  <a:pt x="148" y="177"/>
                </a:cubicBezTo>
                <a:lnTo>
                  <a:pt x="148" y="170"/>
                </a:lnTo>
                <a:cubicBezTo>
                  <a:pt x="148" y="177"/>
                  <a:pt x="148" y="170"/>
                  <a:pt x="148" y="170"/>
                </a:cubicBezTo>
                <a:lnTo>
                  <a:pt x="148" y="177"/>
                </a:lnTo>
                <a:cubicBezTo>
                  <a:pt x="141" y="177"/>
                  <a:pt x="141" y="177"/>
                  <a:pt x="141" y="170"/>
                </a:cubicBezTo>
                <a:cubicBezTo>
                  <a:pt x="141" y="170"/>
                  <a:pt x="148" y="170"/>
                  <a:pt x="141" y="170"/>
                </a:cubicBezTo>
                <a:cubicBezTo>
                  <a:pt x="141" y="163"/>
                  <a:pt x="141" y="163"/>
                  <a:pt x="141" y="163"/>
                </a:cubicBezTo>
                <a:lnTo>
                  <a:pt x="141" y="170"/>
                </a:lnTo>
                <a:cubicBezTo>
                  <a:pt x="141" y="170"/>
                  <a:pt x="141" y="170"/>
                  <a:pt x="141" y="163"/>
                </a:cubicBezTo>
                <a:lnTo>
                  <a:pt x="141" y="170"/>
                </a:lnTo>
                <a:cubicBezTo>
                  <a:pt x="134" y="163"/>
                  <a:pt x="141" y="163"/>
                  <a:pt x="141" y="163"/>
                </a:cubicBezTo>
                <a:cubicBezTo>
                  <a:pt x="141" y="163"/>
                  <a:pt x="141" y="163"/>
                  <a:pt x="134" y="163"/>
                </a:cubicBezTo>
                <a:cubicBezTo>
                  <a:pt x="134" y="163"/>
                  <a:pt x="134" y="163"/>
                  <a:pt x="141" y="163"/>
                </a:cubicBezTo>
                <a:cubicBezTo>
                  <a:pt x="141" y="163"/>
                  <a:pt x="141" y="163"/>
                  <a:pt x="141" y="156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34" y="163"/>
                  <a:pt x="134" y="163"/>
                  <a:pt x="134" y="156"/>
                </a:cubicBezTo>
                <a:cubicBezTo>
                  <a:pt x="134" y="156"/>
                  <a:pt x="134" y="156"/>
                  <a:pt x="141" y="156"/>
                </a:cubicBezTo>
                <a:cubicBezTo>
                  <a:pt x="141" y="156"/>
                  <a:pt x="141" y="156"/>
                  <a:pt x="134" y="156"/>
                </a:cubicBezTo>
                <a:lnTo>
                  <a:pt x="134" y="163"/>
                </a:lnTo>
                <a:cubicBezTo>
                  <a:pt x="134" y="163"/>
                  <a:pt x="134" y="163"/>
                  <a:pt x="134" y="156"/>
                </a:cubicBezTo>
                <a:cubicBezTo>
                  <a:pt x="134" y="156"/>
                  <a:pt x="134" y="156"/>
                  <a:pt x="127" y="156"/>
                </a:cubicBezTo>
                <a:lnTo>
                  <a:pt x="127" y="149"/>
                </a:lnTo>
                <a:lnTo>
                  <a:pt x="134" y="149"/>
                </a:lnTo>
                <a:cubicBezTo>
                  <a:pt x="134" y="149"/>
                  <a:pt x="134" y="149"/>
                  <a:pt x="141" y="149"/>
                </a:cubicBezTo>
                <a:cubicBezTo>
                  <a:pt x="134" y="149"/>
                  <a:pt x="134" y="149"/>
                  <a:pt x="134" y="149"/>
                </a:cubicBezTo>
                <a:lnTo>
                  <a:pt x="127" y="149"/>
                </a:lnTo>
                <a:lnTo>
                  <a:pt x="134" y="149"/>
                </a:lnTo>
                <a:cubicBezTo>
                  <a:pt x="127" y="149"/>
                  <a:pt x="127" y="149"/>
                  <a:pt x="127" y="149"/>
                </a:cubicBezTo>
                <a:cubicBezTo>
                  <a:pt x="127" y="141"/>
                  <a:pt x="134" y="141"/>
                  <a:pt x="134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41"/>
                </a:cubicBezTo>
                <a:lnTo>
                  <a:pt x="127" y="141"/>
                </a:lnTo>
                <a:lnTo>
                  <a:pt x="134" y="141"/>
                </a:ln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34"/>
                </a:cubicBezTo>
                <a:cubicBezTo>
                  <a:pt x="134" y="127"/>
                  <a:pt x="134" y="127"/>
                  <a:pt x="134" y="127"/>
                </a:cubicBezTo>
                <a:lnTo>
                  <a:pt x="127" y="127"/>
                </a:lnTo>
                <a:cubicBezTo>
                  <a:pt x="127" y="127"/>
                  <a:pt x="127" y="127"/>
                  <a:pt x="134" y="134"/>
                </a:cubicBezTo>
                <a:cubicBezTo>
                  <a:pt x="134" y="134"/>
                  <a:pt x="134" y="134"/>
                  <a:pt x="127" y="134"/>
                </a:cubicBezTo>
                <a:cubicBezTo>
                  <a:pt x="120" y="141"/>
                  <a:pt x="113" y="149"/>
                  <a:pt x="106" y="156"/>
                </a:cubicBezTo>
                <a:lnTo>
                  <a:pt x="113" y="156"/>
                </a:lnTo>
                <a:cubicBezTo>
                  <a:pt x="113" y="156"/>
                  <a:pt x="113" y="163"/>
                  <a:pt x="120" y="163"/>
                </a:cubicBezTo>
                <a:cubicBezTo>
                  <a:pt x="113" y="163"/>
                  <a:pt x="113" y="163"/>
                  <a:pt x="113" y="163"/>
                </a:cubicBezTo>
                <a:lnTo>
                  <a:pt x="113" y="170"/>
                </a:lnTo>
                <a:lnTo>
                  <a:pt x="106" y="170"/>
                </a:lnTo>
                <a:cubicBezTo>
                  <a:pt x="106" y="163"/>
                  <a:pt x="106" y="163"/>
                  <a:pt x="106" y="163"/>
                </a:cubicBezTo>
                <a:lnTo>
                  <a:pt x="99" y="163"/>
                </a:lnTo>
                <a:lnTo>
                  <a:pt x="99" y="170"/>
                </a:lnTo>
                <a:cubicBezTo>
                  <a:pt x="99" y="170"/>
                  <a:pt x="99" y="170"/>
                  <a:pt x="106" y="170"/>
                </a:cubicBezTo>
                <a:cubicBezTo>
                  <a:pt x="106" y="170"/>
                  <a:pt x="106" y="170"/>
                  <a:pt x="106" y="177"/>
                </a:cubicBezTo>
                <a:lnTo>
                  <a:pt x="106" y="170"/>
                </a:lnTo>
                <a:cubicBezTo>
                  <a:pt x="106" y="177"/>
                  <a:pt x="106" y="177"/>
                  <a:pt x="106" y="177"/>
                </a:cubicBezTo>
                <a:cubicBezTo>
                  <a:pt x="99" y="177"/>
                  <a:pt x="99" y="177"/>
                  <a:pt x="99" y="170"/>
                </a:cubicBezTo>
                <a:lnTo>
                  <a:pt x="99" y="177"/>
                </a:lnTo>
                <a:lnTo>
                  <a:pt x="99" y="170"/>
                </a:lnTo>
                <a:cubicBezTo>
                  <a:pt x="99" y="177"/>
                  <a:pt x="99" y="177"/>
                  <a:pt x="99" y="177"/>
                </a:cubicBezTo>
                <a:cubicBezTo>
                  <a:pt x="99" y="177"/>
                  <a:pt x="106" y="177"/>
                  <a:pt x="106" y="184"/>
                </a:cubicBezTo>
                <a:cubicBezTo>
                  <a:pt x="99" y="184"/>
                  <a:pt x="99" y="177"/>
                  <a:pt x="99" y="177"/>
                </a:cubicBezTo>
                <a:cubicBezTo>
                  <a:pt x="99" y="177"/>
                  <a:pt x="99" y="177"/>
                  <a:pt x="92" y="177"/>
                </a:cubicBezTo>
                <a:cubicBezTo>
                  <a:pt x="92" y="177"/>
                  <a:pt x="85" y="177"/>
                  <a:pt x="85" y="184"/>
                </a:cubicBezTo>
                <a:cubicBezTo>
                  <a:pt x="92" y="184"/>
                  <a:pt x="92" y="184"/>
                  <a:pt x="92" y="184"/>
                </a:cubicBezTo>
                <a:lnTo>
                  <a:pt x="92" y="191"/>
                </a:lnTo>
                <a:cubicBezTo>
                  <a:pt x="92" y="191"/>
                  <a:pt x="92" y="191"/>
                  <a:pt x="92" y="198"/>
                </a:cubicBezTo>
                <a:cubicBezTo>
                  <a:pt x="92" y="191"/>
                  <a:pt x="99" y="191"/>
                  <a:pt x="99" y="198"/>
                </a:cubicBezTo>
                <a:lnTo>
                  <a:pt x="99" y="191"/>
                </a:lnTo>
                <a:cubicBezTo>
                  <a:pt x="106" y="191"/>
                  <a:pt x="106" y="198"/>
                  <a:pt x="106" y="198"/>
                </a:cubicBezTo>
                <a:cubicBezTo>
                  <a:pt x="106" y="191"/>
                  <a:pt x="106" y="191"/>
                  <a:pt x="106" y="191"/>
                </a:cubicBezTo>
                <a:lnTo>
                  <a:pt x="113" y="191"/>
                </a:lnTo>
                <a:cubicBezTo>
                  <a:pt x="113" y="198"/>
                  <a:pt x="113" y="198"/>
                  <a:pt x="113" y="198"/>
                </a:cubicBezTo>
                <a:cubicBezTo>
                  <a:pt x="113" y="198"/>
                  <a:pt x="113" y="198"/>
                  <a:pt x="113" y="205"/>
                </a:cubicBezTo>
                <a:cubicBezTo>
                  <a:pt x="113" y="205"/>
                  <a:pt x="113" y="198"/>
                  <a:pt x="113" y="205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120" y="205"/>
                  <a:pt x="120" y="212"/>
                  <a:pt x="127" y="212"/>
                </a:cubicBezTo>
                <a:cubicBezTo>
                  <a:pt x="120" y="212"/>
                  <a:pt x="120" y="212"/>
                  <a:pt x="120" y="212"/>
                </a:cubicBezTo>
                <a:cubicBezTo>
                  <a:pt x="127" y="212"/>
                  <a:pt x="127" y="212"/>
                  <a:pt x="127" y="212"/>
                </a:cubicBezTo>
                <a:lnTo>
                  <a:pt x="134" y="212"/>
                </a:lnTo>
                <a:cubicBezTo>
                  <a:pt x="134" y="219"/>
                  <a:pt x="134" y="219"/>
                  <a:pt x="134" y="219"/>
                </a:cubicBezTo>
                <a:lnTo>
                  <a:pt x="127" y="219"/>
                </a:lnTo>
                <a:cubicBezTo>
                  <a:pt x="120" y="226"/>
                  <a:pt x="120" y="226"/>
                  <a:pt x="120" y="226"/>
                </a:cubicBezTo>
                <a:cubicBezTo>
                  <a:pt x="120" y="226"/>
                  <a:pt x="120" y="226"/>
                  <a:pt x="113" y="226"/>
                </a:cubicBezTo>
                <a:lnTo>
                  <a:pt x="106" y="226"/>
                </a:lnTo>
                <a:cubicBezTo>
                  <a:pt x="106" y="226"/>
                  <a:pt x="106" y="226"/>
                  <a:pt x="99" y="226"/>
                </a:cubicBezTo>
                <a:cubicBezTo>
                  <a:pt x="99" y="226"/>
                  <a:pt x="99" y="226"/>
                  <a:pt x="99" y="233"/>
                </a:cubicBezTo>
                <a:cubicBezTo>
                  <a:pt x="92" y="233"/>
                  <a:pt x="92" y="233"/>
                  <a:pt x="92" y="240"/>
                </a:cubicBezTo>
                <a:lnTo>
                  <a:pt x="92" y="233"/>
                </a:lnTo>
                <a:cubicBezTo>
                  <a:pt x="99" y="233"/>
                  <a:pt x="99" y="233"/>
                  <a:pt x="99" y="233"/>
                </a:cubicBezTo>
                <a:cubicBezTo>
                  <a:pt x="106" y="226"/>
                  <a:pt x="106" y="226"/>
                  <a:pt x="106" y="233"/>
                </a:cubicBezTo>
                <a:cubicBezTo>
                  <a:pt x="106" y="233"/>
                  <a:pt x="106" y="233"/>
                  <a:pt x="99" y="233"/>
                </a:cubicBezTo>
                <a:cubicBezTo>
                  <a:pt x="106" y="233"/>
                  <a:pt x="106" y="233"/>
                  <a:pt x="106" y="233"/>
                </a:cubicBezTo>
                <a:cubicBezTo>
                  <a:pt x="106" y="233"/>
                  <a:pt x="106" y="233"/>
                  <a:pt x="106" y="240"/>
                </a:cubicBezTo>
                <a:cubicBezTo>
                  <a:pt x="106" y="240"/>
                  <a:pt x="106" y="240"/>
                  <a:pt x="113" y="240"/>
                </a:cubicBezTo>
                <a:cubicBezTo>
                  <a:pt x="113" y="240"/>
                  <a:pt x="113" y="240"/>
                  <a:pt x="106" y="240"/>
                </a:cubicBezTo>
                <a:cubicBezTo>
                  <a:pt x="106" y="240"/>
                  <a:pt x="106" y="240"/>
                  <a:pt x="113" y="240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13" y="240"/>
                  <a:pt x="120" y="240"/>
                  <a:pt x="113" y="240"/>
                </a:cubicBezTo>
                <a:cubicBezTo>
                  <a:pt x="113" y="240"/>
                  <a:pt x="113" y="240"/>
                  <a:pt x="113" y="247"/>
                </a:cubicBezTo>
                <a:lnTo>
                  <a:pt x="113" y="240"/>
                </a:lnTo>
                <a:cubicBezTo>
                  <a:pt x="113" y="247"/>
                  <a:pt x="113" y="247"/>
                  <a:pt x="113" y="247"/>
                </a:cubicBezTo>
                <a:cubicBezTo>
                  <a:pt x="113" y="247"/>
                  <a:pt x="113" y="247"/>
                  <a:pt x="106" y="247"/>
                </a:cubicBezTo>
                <a:lnTo>
                  <a:pt x="106" y="240"/>
                </a:lnTo>
                <a:cubicBezTo>
                  <a:pt x="106" y="240"/>
                  <a:pt x="106" y="240"/>
                  <a:pt x="106" y="247"/>
                </a:cubicBezTo>
                <a:lnTo>
                  <a:pt x="106" y="240"/>
                </a:lnTo>
                <a:lnTo>
                  <a:pt x="113" y="240"/>
                </a:lnTo>
                <a:cubicBezTo>
                  <a:pt x="106" y="240"/>
                  <a:pt x="106" y="240"/>
                  <a:pt x="106" y="240"/>
                </a:cubicBezTo>
                <a:cubicBezTo>
                  <a:pt x="106" y="240"/>
                  <a:pt x="106" y="247"/>
                  <a:pt x="99" y="247"/>
                </a:cubicBezTo>
                <a:cubicBezTo>
                  <a:pt x="99" y="240"/>
                  <a:pt x="99" y="240"/>
                  <a:pt x="99" y="247"/>
                </a:cubicBezTo>
                <a:lnTo>
                  <a:pt x="99" y="240"/>
                </a:lnTo>
                <a:cubicBezTo>
                  <a:pt x="99" y="247"/>
                  <a:pt x="99" y="247"/>
                  <a:pt x="99" y="247"/>
                </a:cubicBezTo>
                <a:lnTo>
                  <a:pt x="92" y="247"/>
                </a:lnTo>
                <a:lnTo>
                  <a:pt x="92" y="254"/>
                </a:lnTo>
                <a:cubicBezTo>
                  <a:pt x="85" y="254"/>
                  <a:pt x="85" y="254"/>
                  <a:pt x="85" y="262"/>
                </a:cubicBezTo>
                <a:lnTo>
                  <a:pt x="85" y="254"/>
                </a:lnTo>
                <a:lnTo>
                  <a:pt x="85" y="262"/>
                </a:lnTo>
                <a:cubicBezTo>
                  <a:pt x="78" y="262"/>
                  <a:pt x="78" y="262"/>
                  <a:pt x="78" y="262"/>
                </a:cubicBezTo>
                <a:cubicBezTo>
                  <a:pt x="78" y="262"/>
                  <a:pt x="78" y="262"/>
                  <a:pt x="85" y="262"/>
                </a:cubicBezTo>
                <a:lnTo>
                  <a:pt x="78" y="262"/>
                </a:lnTo>
                <a:cubicBezTo>
                  <a:pt x="78" y="269"/>
                  <a:pt x="78" y="269"/>
                  <a:pt x="78" y="269"/>
                </a:cubicBezTo>
                <a:cubicBezTo>
                  <a:pt x="78" y="262"/>
                  <a:pt x="78" y="262"/>
                  <a:pt x="78" y="269"/>
                </a:cubicBezTo>
                <a:cubicBezTo>
                  <a:pt x="78" y="262"/>
                  <a:pt x="78" y="262"/>
                  <a:pt x="78" y="262"/>
                </a:cubicBezTo>
                <a:cubicBezTo>
                  <a:pt x="78" y="262"/>
                  <a:pt x="78" y="262"/>
                  <a:pt x="78" y="269"/>
                </a:cubicBezTo>
                <a:lnTo>
                  <a:pt x="71" y="269"/>
                </a:lnTo>
                <a:cubicBezTo>
                  <a:pt x="78" y="269"/>
                  <a:pt x="78" y="269"/>
                  <a:pt x="78" y="269"/>
                </a:cubicBezTo>
                <a:lnTo>
                  <a:pt x="71" y="269"/>
                </a:lnTo>
                <a:lnTo>
                  <a:pt x="78" y="269"/>
                </a:lnTo>
                <a:lnTo>
                  <a:pt x="71" y="269"/>
                </a:lnTo>
                <a:lnTo>
                  <a:pt x="78" y="269"/>
                </a:lnTo>
                <a:cubicBezTo>
                  <a:pt x="78" y="269"/>
                  <a:pt x="78" y="269"/>
                  <a:pt x="71" y="269"/>
                </a:cubicBezTo>
                <a:cubicBezTo>
                  <a:pt x="78" y="269"/>
                  <a:pt x="78" y="269"/>
                  <a:pt x="78" y="269"/>
                </a:cubicBezTo>
                <a:lnTo>
                  <a:pt x="71" y="269"/>
                </a:lnTo>
                <a:lnTo>
                  <a:pt x="78" y="269"/>
                </a:lnTo>
                <a:cubicBezTo>
                  <a:pt x="78" y="269"/>
                  <a:pt x="78" y="269"/>
                  <a:pt x="78" y="276"/>
                </a:cubicBezTo>
                <a:lnTo>
                  <a:pt x="71" y="276"/>
                </a:lnTo>
                <a:cubicBezTo>
                  <a:pt x="78" y="276"/>
                  <a:pt x="78" y="276"/>
                  <a:pt x="78" y="276"/>
                </a:cubicBezTo>
                <a:cubicBezTo>
                  <a:pt x="71" y="276"/>
                  <a:pt x="71" y="276"/>
                  <a:pt x="71" y="276"/>
                </a:cubicBezTo>
                <a:lnTo>
                  <a:pt x="78" y="276"/>
                </a:lnTo>
                <a:cubicBezTo>
                  <a:pt x="78" y="276"/>
                  <a:pt x="78" y="276"/>
                  <a:pt x="71" y="276"/>
                </a:cubicBezTo>
                <a:lnTo>
                  <a:pt x="78" y="276"/>
                </a:lnTo>
                <a:cubicBezTo>
                  <a:pt x="71" y="276"/>
                  <a:pt x="71" y="276"/>
                  <a:pt x="71" y="276"/>
                </a:cubicBezTo>
                <a:lnTo>
                  <a:pt x="71" y="283"/>
                </a:lnTo>
                <a:cubicBezTo>
                  <a:pt x="71" y="283"/>
                  <a:pt x="71" y="283"/>
                  <a:pt x="64" y="283"/>
                </a:cubicBezTo>
                <a:lnTo>
                  <a:pt x="64" y="290"/>
                </a:lnTo>
                <a:lnTo>
                  <a:pt x="64" y="297"/>
                </a:lnTo>
                <a:lnTo>
                  <a:pt x="64" y="304"/>
                </a:lnTo>
                <a:cubicBezTo>
                  <a:pt x="57" y="304"/>
                  <a:pt x="64" y="304"/>
                  <a:pt x="57" y="304"/>
                </a:cubicBezTo>
                <a:lnTo>
                  <a:pt x="57" y="297"/>
                </a:lnTo>
                <a:cubicBezTo>
                  <a:pt x="57" y="297"/>
                  <a:pt x="57" y="297"/>
                  <a:pt x="57" y="290"/>
                </a:cubicBezTo>
                <a:cubicBezTo>
                  <a:pt x="57" y="297"/>
                  <a:pt x="57" y="297"/>
                  <a:pt x="57" y="304"/>
                </a:cubicBezTo>
                <a:lnTo>
                  <a:pt x="57" y="311"/>
                </a:lnTo>
                <a:cubicBezTo>
                  <a:pt x="64" y="311"/>
                  <a:pt x="64" y="311"/>
                  <a:pt x="64" y="311"/>
                </a:cubicBezTo>
                <a:cubicBezTo>
                  <a:pt x="64" y="311"/>
                  <a:pt x="64" y="311"/>
                  <a:pt x="64" y="318"/>
                </a:cubicBezTo>
                <a:cubicBezTo>
                  <a:pt x="71" y="318"/>
                  <a:pt x="71" y="318"/>
                  <a:pt x="71" y="318"/>
                </a:cubicBezTo>
                <a:lnTo>
                  <a:pt x="78" y="318"/>
                </a:lnTo>
                <a:lnTo>
                  <a:pt x="78" y="325"/>
                </a:lnTo>
                <a:cubicBezTo>
                  <a:pt x="78" y="325"/>
                  <a:pt x="78" y="325"/>
                  <a:pt x="78" y="318"/>
                </a:cubicBezTo>
                <a:cubicBezTo>
                  <a:pt x="71" y="318"/>
                  <a:pt x="71" y="325"/>
                  <a:pt x="71" y="325"/>
                </a:cubicBezTo>
                <a:lnTo>
                  <a:pt x="71" y="318"/>
                </a:lnTo>
                <a:lnTo>
                  <a:pt x="64" y="318"/>
                </a:lnTo>
                <a:lnTo>
                  <a:pt x="57" y="318"/>
                </a:lnTo>
                <a:cubicBezTo>
                  <a:pt x="57" y="318"/>
                  <a:pt x="57" y="318"/>
                  <a:pt x="57" y="311"/>
                </a:cubicBezTo>
                <a:cubicBezTo>
                  <a:pt x="57" y="311"/>
                  <a:pt x="57" y="311"/>
                  <a:pt x="57" y="318"/>
                </a:cubicBezTo>
                <a:cubicBezTo>
                  <a:pt x="57" y="325"/>
                  <a:pt x="57" y="339"/>
                  <a:pt x="57" y="354"/>
                </a:cubicBezTo>
                <a:cubicBezTo>
                  <a:pt x="57" y="354"/>
                  <a:pt x="57" y="354"/>
                  <a:pt x="64" y="354"/>
                </a:cubicBezTo>
                <a:cubicBezTo>
                  <a:pt x="64" y="354"/>
                  <a:pt x="64" y="354"/>
                  <a:pt x="71" y="354"/>
                </a:cubicBezTo>
                <a:cubicBezTo>
                  <a:pt x="71" y="354"/>
                  <a:pt x="71" y="354"/>
                  <a:pt x="71" y="361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8" y="354"/>
                  <a:pt x="78" y="354"/>
                  <a:pt x="78" y="354"/>
                </a:cubicBezTo>
                <a:cubicBezTo>
                  <a:pt x="71" y="354"/>
                  <a:pt x="71" y="354"/>
                  <a:pt x="71" y="361"/>
                </a:cubicBezTo>
                <a:cubicBezTo>
                  <a:pt x="71" y="361"/>
                  <a:pt x="71" y="361"/>
                  <a:pt x="71" y="368"/>
                </a:cubicBezTo>
                <a:cubicBezTo>
                  <a:pt x="78" y="368"/>
                  <a:pt x="78" y="361"/>
                  <a:pt x="78" y="361"/>
                </a:cubicBezTo>
                <a:cubicBezTo>
                  <a:pt x="78" y="361"/>
                  <a:pt x="78" y="361"/>
                  <a:pt x="71" y="361"/>
                </a:cubicBezTo>
                <a:cubicBezTo>
                  <a:pt x="78" y="361"/>
                  <a:pt x="78" y="361"/>
                  <a:pt x="78" y="361"/>
                </a:cubicBezTo>
                <a:lnTo>
                  <a:pt x="78" y="354"/>
                </a:lnTo>
                <a:cubicBezTo>
                  <a:pt x="78" y="354"/>
                  <a:pt x="78" y="354"/>
                  <a:pt x="78" y="361"/>
                </a:cubicBezTo>
                <a:lnTo>
                  <a:pt x="85" y="361"/>
                </a:lnTo>
                <a:cubicBezTo>
                  <a:pt x="92" y="361"/>
                  <a:pt x="92" y="361"/>
                  <a:pt x="92" y="361"/>
                </a:cubicBezTo>
                <a:cubicBezTo>
                  <a:pt x="99" y="361"/>
                  <a:pt x="99" y="361"/>
                  <a:pt x="99" y="361"/>
                </a:cubicBezTo>
                <a:lnTo>
                  <a:pt x="106" y="361"/>
                </a:lnTo>
                <a:cubicBezTo>
                  <a:pt x="99" y="361"/>
                  <a:pt x="106" y="368"/>
                  <a:pt x="99" y="368"/>
                </a:cubicBezTo>
                <a:cubicBezTo>
                  <a:pt x="99" y="368"/>
                  <a:pt x="99" y="368"/>
                  <a:pt x="106" y="368"/>
                </a:cubicBezTo>
                <a:cubicBezTo>
                  <a:pt x="113" y="368"/>
                  <a:pt x="113" y="368"/>
                  <a:pt x="113" y="375"/>
                </a:cubicBezTo>
                <a:lnTo>
                  <a:pt x="113" y="368"/>
                </a:lnTo>
                <a:lnTo>
                  <a:pt x="113" y="375"/>
                </a:lnTo>
                <a:cubicBezTo>
                  <a:pt x="113" y="375"/>
                  <a:pt x="113" y="375"/>
                  <a:pt x="120" y="375"/>
                </a:cubicBezTo>
                <a:lnTo>
                  <a:pt x="127" y="375"/>
                </a:lnTo>
                <a:lnTo>
                  <a:pt x="127" y="382"/>
                </a:lnTo>
                <a:lnTo>
                  <a:pt x="134" y="382"/>
                </a:lnTo>
                <a:lnTo>
                  <a:pt x="134" y="389"/>
                </a:lnTo>
                <a:lnTo>
                  <a:pt x="127" y="389"/>
                </a:lnTo>
                <a:lnTo>
                  <a:pt x="127" y="396"/>
                </a:lnTo>
                <a:cubicBezTo>
                  <a:pt x="134" y="396"/>
                  <a:pt x="134" y="396"/>
                  <a:pt x="134" y="396"/>
                </a:cubicBezTo>
                <a:cubicBezTo>
                  <a:pt x="141" y="396"/>
                  <a:pt x="141" y="389"/>
                  <a:pt x="141" y="389"/>
                </a:cubicBezTo>
                <a:cubicBezTo>
                  <a:pt x="141" y="396"/>
                  <a:pt x="148" y="396"/>
                  <a:pt x="148" y="396"/>
                </a:cubicBezTo>
                <a:cubicBezTo>
                  <a:pt x="155" y="396"/>
                  <a:pt x="155" y="396"/>
                  <a:pt x="155" y="396"/>
                </a:cubicBezTo>
                <a:lnTo>
                  <a:pt x="163" y="396"/>
                </a:lnTo>
                <a:cubicBezTo>
                  <a:pt x="163" y="396"/>
                  <a:pt x="163" y="403"/>
                  <a:pt x="170" y="403"/>
                </a:cubicBezTo>
                <a:cubicBezTo>
                  <a:pt x="177" y="403"/>
                  <a:pt x="177" y="410"/>
                  <a:pt x="177" y="410"/>
                </a:cubicBezTo>
                <a:cubicBezTo>
                  <a:pt x="177" y="417"/>
                  <a:pt x="170" y="417"/>
                  <a:pt x="170" y="417"/>
                </a:cubicBezTo>
                <a:cubicBezTo>
                  <a:pt x="170" y="417"/>
                  <a:pt x="170" y="417"/>
                  <a:pt x="170" y="424"/>
                </a:cubicBezTo>
                <a:cubicBezTo>
                  <a:pt x="170" y="424"/>
                  <a:pt x="170" y="424"/>
                  <a:pt x="163" y="424"/>
                </a:cubicBezTo>
                <a:cubicBezTo>
                  <a:pt x="163" y="424"/>
                  <a:pt x="163" y="424"/>
                  <a:pt x="163" y="431"/>
                </a:cubicBezTo>
                <a:lnTo>
                  <a:pt x="163" y="438"/>
                </a:lnTo>
                <a:cubicBezTo>
                  <a:pt x="163" y="438"/>
                  <a:pt x="163" y="438"/>
                  <a:pt x="163" y="445"/>
                </a:cubicBezTo>
                <a:cubicBezTo>
                  <a:pt x="155" y="445"/>
                  <a:pt x="155" y="445"/>
                  <a:pt x="155" y="452"/>
                </a:cubicBezTo>
                <a:cubicBezTo>
                  <a:pt x="155" y="452"/>
                  <a:pt x="155" y="452"/>
                  <a:pt x="148" y="452"/>
                </a:cubicBezTo>
                <a:cubicBezTo>
                  <a:pt x="148" y="452"/>
                  <a:pt x="148" y="452"/>
                  <a:pt x="148" y="460"/>
                </a:cubicBezTo>
                <a:cubicBezTo>
                  <a:pt x="148" y="460"/>
                  <a:pt x="148" y="452"/>
                  <a:pt x="141" y="452"/>
                </a:cubicBezTo>
                <a:cubicBezTo>
                  <a:pt x="141" y="460"/>
                  <a:pt x="141" y="460"/>
                  <a:pt x="141" y="460"/>
                </a:cubicBezTo>
                <a:cubicBezTo>
                  <a:pt x="141" y="460"/>
                  <a:pt x="141" y="460"/>
                  <a:pt x="134" y="460"/>
                </a:cubicBezTo>
                <a:cubicBezTo>
                  <a:pt x="141" y="460"/>
                  <a:pt x="134" y="467"/>
                  <a:pt x="134" y="467"/>
                </a:cubicBezTo>
                <a:cubicBezTo>
                  <a:pt x="141" y="474"/>
                  <a:pt x="134" y="474"/>
                  <a:pt x="134" y="474"/>
                </a:cubicBezTo>
                <a:cubicBezTo>
                  <a:pt x="134" y="481"/>
                  <a:pt x="127" y="481"/>
                  <a:pt x="127" y="481"/>
                </a:cubicBezTo>
                <a:cubicBezTo>
                  <a:pt x="127" y="481"/>
                  <a:pt x="134" y="481"/>
                  <a:pt x="134" y="474"/>
                </a:cubicBezTo>
                <a:lnTo>
                  <a:pt x="127" y="474"/>
                </a:lnTo>
                <a:cubicBezTo>
                  <a:pt x="127" y="474"/>
                  <a:pt x="127" y="474"/>
                  <a:pt x="127" y="481"/>
                </a:cubicBezTo>
                <a:cubicBezTo>
                  <a:pt x="170" y="523"/>
                  <a:pt x="233" y="551"/>
                  <a:pt x="297" y="551"/>
                </a:cubicBezTo>
                <a:cubicBezTo>
                  <a:pt x="417" y="551"/>
                  <a:pt x="516" y="460"/>
                  <a:pt x="537" y="347"/>
                </a:cubicBezTo>
                <a:cubicBezTo>
                  <a:pt x="537" y="339"/>
                  <a:pt x="537" y="339"/>
                  <a:pt x="537" y="339"/>
                </a:cubicBezTo>
                <a:cubicBezTo>
                  <a:pt x="537" y="332"/>
                  <a:pt x="530" y="332"/>
                  <a:pt x="530" y="332"/>
                </a:cubicBezTo>
                <a:cubicBezTo>
                  <a:pt x="530" y="332"/>
                  <a:pt x="530" y="332"/>
                  <a:pt x="530" y="325"/>
                </a:cubicBezTo>
                <a:cubicBezTo>
                  <a:pt x="530" y="325"/>
                  <a:pt x="530" y="325"/>
                  <a:pt x="530" y="318"/>
                </a:cubicBezTo>
                <a:lnTo>
                  <a:pt x="530" y="311"/>
                </a:lnTo>
                <a:cubicBezTo>
                  <a:pt x="530" y="311"/>
                  <a:pt x="530" y="311"/>
                  <a:pt x="523" y="311"/>
                </a:cubicBezTo>
                <a:cubicBezTo>
                  <a:pt x="523" y="304"/>
                  <a:pt x="523" y="304"/>
                  <a:pt x="523" y="304"/>
                </a:cubicBezTo>
                <a:cubicBezTo>
                  <a:pt x="516" y="304"/>
                  <a:pt x="516" y="304"/>
                  <a:pt x="516" y="304"/>
                </a:cubicBezTo>
                <a:cubicBezTo>
                  <a:pt x="516" y="304"/>
                  <a:pt x="516" y="304"/>
                  <a:pt x="523" y="304"/>
                </a:cubicBezTo>
                <a:lnTo>
                  <a:pt x="516" y="304"/>
                </a:lnTo>
                <a:lnTo>
                  <a:pt x="516" y="297"/>
                </a:lnTo>
                <a:cubicBezTo>
                  <a:pt x="516" y="297"/>
                  <a:pt x="516" y="297"/>
                  <a:pt x="516" y="290"/>
                </a:cubicBezTo>
                <a:cubicBezTo>
                  <a:pt x="516" y="297"/>
                  <a:pt x="516" y="297"/>
                  <a:pt x="509" y="297"/>
                </a:cubicBezTo>
                <a:cubicBezTo>
                  <a:pt x="509" y="290"/>
                  <a:pt x="509" y="290"/>
                  <a:pt x="509" y="290"/>
                </a:cubicBezTo>
                <a:cubicBezTo>
                  <a:pt x="509" y="290"/>
                  <a:pt x="509" y="290"/>
                  <a:pt x="509" y="297"/>
                </a:cubicBezTo>
                <a:cubicBezTo>
                  <a:pt x="509" y="297"/>
                  <a:pt x="509" y="297"/>
                  <a:pt x="502" y="297"/>
                </a:cubicBezTo>
                <a:lnTo>
                  <a:pt x="502" y="304"/>
                </a:lnTo>
                <a:cubicBezTo>
                  <a:pt x="495" y="304"/>
                  <a:pt x="495" y="304"/>
                  <a:pt x="495" y="304"/>
                </a:cubicBezTo>
                <a:lnTo>
                  <a:pt x="488" y="311"/>
                </a:lnTo>
                <a:cubicBezTo>
                  <a:pt x="481" y="311"/>
                  <a:pt x="481" y="311"/>
                  <a:pt x="481" y="311"/>
                </a:cubicBezTo>
                <a:cubicBezTo>
                  <a:pt x="481" y="311"/>
                  <a:pt x="481" y="311"/>
                  <a:pt x="481" y="318"/>
                </a:cubicBezTo>
                <a:lnTo>
                  <a:pt x="481" y="325"/>
                </a:lnTo>
                <a:cubicBezTo>
                  <a:pt x="481" y="325"/>
                  <a:pt x="481" y="325"/>
                  <a:pt x="481" y="332"/>
                </a:cubicBezTo>
                <a:cubicBezTo>
                  <a:pt x="481" y="332"/>
                  <a:pt x="481" y="332"/>
                  <a:pt x="474" y="332"/>
                </a:cubicBezTo>
                <a:cubicBezTo>
                  <a:pt x="474" y="325"/>
                  <a:pt x="474" y="325"/>
                  <a:pt x="466" y="325"/>
                </a:cubicBezTo>
                <a:cubicBezTo>
                  <a:pt x="466" y="325"/>
                  <a:pt x="466" y="325"/>
                  <a:pt x="466" y="318"/>
                </a:cubicBezTo>
                <a:lnTo>
                  <a:pt x="466" y="311"/>
                </a:lnTo>
                <a:cubicBezTo>
                  <a:pt x="466" y="311"/>
                  <a:pt x="466" y="304"/>
                  <a:pt x="459" y="304"/>
                </a:cubicBezTo>
                <a:cubicBezTo>
                  <a:pt x="459" y="297"/>
                  <a:pt x="459" y="297"/>
                  <a:pt x="459" y="297"/>
                </a:cubicBezTo>
                <a:cubicBezTo>
                  <a:pt x="466" y="297"/>
                  <a:pt x="459" y="297"/>
                  <a:pt x="459" y="297"/>
                </a:cubicBezTo>
                <a:cubicBezTo>
                  <a:pt x="452" y="297"/>
                  <a:pt x="452" y="297"/>
                  <a:pt x="452" y="297"/>
                </a:cubicBezTo>
                <a:cubicBezTo>
                  <a:pt x="452" y="297"/>
                  <a:pt x="452" y="297"/>
                  <a:pt x="452" y="290"/>
                </a:cubicBezTo>
                <a:cubicBezTo>
                  <a:pt x="452" y="297"/>
                  <a:pt x="452" y="290"/>
                  <a:pt x="452" y="290"/>
                </a:cubicBezTo>
                <a:cubicBezTo>
                  <a:pt x="445" y="290"/>
                  <a:pt x="445" y="290"/>
                  <a:pt x="445" y="290"/>
                </a:cubicBezTo>
                <a:cubicBezTo>
                  <a:pt x="445" y="283"/>
                  <a:pt x="445" y="283"/>
                  <a:pt x="445" y="283"/>
                </a:cubicBezTo>
                <a:cubicBezTo>
                  <a:pt x="445" y="283"/>
                  <a:pt x="438" y="290"/>
                  <a:pt x="438" y="283"/>
                </a:cubicBezTo>
                <a:lnTo>
                  <a:pt x="431" y="283"/>
                </a:lnTo>
                <a:cubicBezTo>
                  <a:pt x="431" y="290"/>
                  <a:pt x="431" y="290"/>
                  <a:pt x="431" y="290"/>
                </a:cubicBezTo>
                <a:lnTo>
                  <a:pt x="431" y="283"/>
                </a:lnTo>
                <a:cubicBezTo>
                  <a:pt x="424" y="283"/>
                  <a:pt x="424" y="283"/>
                  <a:pt x="424" y="283"/>
                </a:cubicBezTo>
                <a:cubicBezTo>
                  <a:pt x="417" y="283"/>
                  <a:pt x="417" y="283"/>
                  <a:pt x="417" y="283"/>
                </a:cubicBezTo>
                <a:lnTo>
                  <a:pt x="410" y="283"/>
                </a:lnTo>
                <a:cubicBezTo>
                  <a:pt x="410" y="283"/>
                  <a:pt x="403" y="283"/>
                  <a:pt x="403" y="276"/>
                </a:cubicBezTo>
                <a:cubicBezTo>
                  <a:pt x="403" y="276"/>
                  <a:pt x="403" y="276"/>
                  <a:pt x="403" y="269"/>
                </a:cubicBezTo>
                <a:cubicBezTo>
                  <a:pt x="396" y="269"/>
                  <a:pt x="396" y="269"/>
                  <a:pt x="396" y="269"/>
                </a:cubicBezTo>
                <a:cubicBezTo>
                  <a:pt x="396" y="269"/>
                  <a:pt x="396" y="269"/>
                  <a:pt x="396" y="276"/>
                </a:cubicBezTo>
                <a:cubicBezTo>
                  <a:pt x="396" y="276"/>
                  <a:pt x="396" y="276"/>
                  <a:pt x="396" y="283"/>
                </a:cubicBezTo>
                <a:cubicBezTo>
                  <a:pt x="396" y="283"/>
                  <a:pt x="396" y="283"/>
                  <a:pt x="403" y="283"/>
                </a:cubicBezTo>
                <a:cubicBezTo>
                  <a:pt x="403" y="283"/>
                  <a:pt x="403" y="283"/>
                  <a:pt x="396" y="283"/>
                </a:cubicBezTo>
                <a:lnTo>
                  <a:pt x="403" y="283"/>
                </a:lnTo>
                <a:cubicBezTo>
                  <a:pt x="396" y="283"/>
                  <a:pt x="396" y="283"/>
                  <a:pt x="403" y="283"/>
                </a:cubicBezTo>
                <a:lnTo>
                  <a:pt x="403" y="290"/>
                </a:lnTo>
                <a:cubicBezTo>
                  <a:pt x="403" y="283"/>
                  <a:pt x="403" y="283"/>
                  <a:pt x="403" y="283"/>
                </a:cubicBezTo>
                <a:lnTo>
                  <a:pt x="403" y="290"/>
                </a:lnTo>
                <a:cubicBezTo>
                  <a:pt x="410" y="290"/>
                  <a:pt x="410" y="290"/>
                  <a:pt x="410" y="290"/>
                </a:cubicBezTo>
                <a:cubicBezTo>
                  <a:pt x="417" y="283"/>
                  <a:pt x="417" y="283"/>
                  <a:pt x="417" y="283"/>
                </a:cubicBezTo>
                <a:lnTo>
                  <a:pt x="417" y="290"/>
                </a:lnTo>
                <a:lnTo>
                  <a:pt x="424" y="290"/>
                </a:lnTo>
                <a:cubicBezTo>
                  <a:pt x="424" y="290"/>
                  <a:pt x="424" y="290"/>
                  <a:pt x="424" y="297"/>
                </a:cubicBezTo>
                <a:cubicBezTo>
                  <a:pt x="424" y="304"/>
                  <a:pt x="424" y="304"/>
                  <a:pt x="424" y="304"/>
                </a:cubicBezTo>
                <a:cubicBezTo>
                  <a:pt x="417" y="304"/>
                  <a:pt x="417" y="304"/>
                  <a:pt x="417" y="304"/>
                </a:cubicBezTo>
                <a:lnTo>
                  <a:pt x="417" y="311"/>
                </a:lnTo>
                <a:cubicBezTo>
                  <a:pt x="410" y="311"/>
                  <a:pt x="410" y="311"/>
                  <a:pt x="410" y="311"/>
                </a:cubicBezTo>
                <a:lnTo>
                  <a:pt x="403" y="311"/>
                </a:lnTo>
                <a:cubicBezTo>
                  <a:pt x="403" y="318"/>
                  <a:pt x="403" y="318"/>
                  <a:pt x="396" y="318"/>
                </a:cubicBezTo>
                <a:lnTo>
                  <a:pt x="389" y="318"/>
                </a:lnTo>
                <a:cubicBezTo>
                  <a:pt x="382" y="325"/>
                  <a:pt x="382" y="325"/>
                  <a:pt x="382" y="318"/>
                </a:cubicBezTo>
                <a:cubicBezTo>
                  <a:pt x="382" y="318"/>
                  <a:pt x="382" y="318"/>
                  <a:pt x="382" y="311"/>
                </a:cubicBezTo>
                <a:cubicBezTo>
                  <a:pt x="382" y="311"/>
                  <a:pt x="375" y="311"/>
                  <a:pt x="375" y="304"/>
                </a:cubicBezTo>
                <a:cubicBezTo>
                  <a:pt x="375" y="304"/>
                  <a:pt x="375" y="304"/>
                  <a:pt x="368" y="297"/>
                </a:cubicBezTo>
                <a:cubicBezTo>
                  <a:pt x="368" y="297"/>
                  <a:pt x="368" y="297"/>
                  <a:pt x="368" y="290"/>
                </a:cubicBezTo>
                <a:cubicBezTo>
                  <a:pt x="368" y="283"/>
                  <a:pt x="361" y="283"/>
                  <a:pt x="361" y="283"/>
                </a:cubicBezTo>
                <a:cubicBezTo>
                  <a:pt x="361" y="276"/>
                  <a:pt x="361" y="276"/>
                  <a:pt x="361" y="276"/>
                </a:cubicBezTo>
                <a:cubicBezTo>
                  <a:pt x="361" y="269"/>
                  <a:pt x="353" y="269"/>
                  <a:pt x="353" y="269"/>
                </a:cubicBezTo>
                <a:cubicBezTo>
                  <a:pt x="353" y="269"/>
                  <a:pt x="353" y="269"/>
                  <a:pt x="361" y="262"/>
                </a:cubicBezTo>
                <a:cubicBezTo>
                  <a:pt x="361" y="254"/>
                  <a:pt x="361" y="254"/>
                  <a:pt x="361" y="254"/>
                </a:cubicBezTo>
                <a:cubicBezTo>
                  <a:pt x="361" y="254"/>
                  <a:pt x="361" y="254"/>
                  <a:pt x="353" y="254"/>
                </a:cubicBezTo>
                <a:cubicBezTo>
                  <a:pt x="353" y="254"/>
                  <a:pt x="353" y="254"/>
                  <a:pt x="346" y="254"/>
                </a:cubicBezTo>
                <a:cubicBezTo>
                  <a:pt x="346" y="254"/>
                  <a:pt x="346" y="247"/>
                  <a:pt x="346" y="254"/>
                </a:cubicBezTo>
                <a:cubicBezTo>
                  <a:pt x="346" y="254"/>
                  <a:pt x="346" y="254"/>
                  <a:pt x="339" y="254"/>
                </a:cubicBezTo>
                <a:cubicBezTo>
                  <a:pt x="339" y="247"/>
                  <a:pt x="339" y="247"/>
                  <a:pt x="339" y="247"/>
                </a:cubicBezTo>
                <a:cubicBezTo>
                  <a:pt x="332" y="247"/>
                  <a:pt x="332" y="247"/>
                  <a:pt x="332" y="247"/>
                </a:cubicBezTo>
                <a:cubicBezTo>
                  <a:pt x="339" y="247"/>
                  <a:pt x="339" y="247"/>
                  <a:pt x="332" y="247"/>
                </a:cubicBezTo>
                <a:lnTo>
                  <a:pt x="339" y="247"/>
                </a:lnTo>
                <a:lnTo>
                  <a:pt x="332" y="247"/>
                </a:lnTo>
                <a:cubicBezTo>
                  <a:pt x="332" y="240"/>
                  <a:pt x="332" y="240"/>
                  <a:pt x="332" y="240"/>
                </a:cubicBezTo>
                <a:cubicBezTo>
                  <a:pt x="332" y="240"/>
                  <a:pt x="332" y="240"/>
                  <a:pt x="339" y="240"/>
                </a:cubicBezTo>
                <a:cubicBezTo>
                  <a:pt x="332" y="240"/>
                  <a:pt x="332" y="240"/>
                  <a:pt x="332" y="240"/>
                </a:cubicBezTo>
                <a:lnTo>
                  <a:pt x="339" y="240"/>
                </a:lnTo>
                <a:lnTo>
                  <a:pt x="346" y="240"/>
                </a:lnTo>
                <a:cubicBezTo>
                  <a:pt x="346" y="240"/>
                  <a:pt x="346" y="240"/>
                  <a:pt x="339" y="240"/>
                </a:cubicBezTo>
                <a:cubicBezTo>
                  <a:pt x="339" y="240"/>
                  <a:pt x="339" y="240"/>
                  <a:pt x="339" y="233"/>
                </a:cubicBezTo>
                <a:lnTo>
                  <a:pt x="346" y="240"/>
                </a:lnTo>
                <a:lnTo>
                  <a:pt x="346" y="233"/>
                </a:lnTo>
                <a:cubicBezTo>
                  <a:pt x="346" y="240"/>
                  <a:pt x="346" y="240"/>
                  <a:pt x="346" y="240"/>
                </a:cubicBezTo>
                <a:cubicBezTo>
                  <a:pt x="346" y="233"/>
                  <a:pt x="346" y="233"/>
                  <a:pt x="346" y="233"/>
                </a:cubicBezTo>
                <a:lnTo>
                  <a:pt x="353" y="233"/>
                </a:lnTo>
                <a:cubicBezTo>
                  <a:pt x="353" y="233"/>
                  <a:pt x="353" y="233"/>
                  <a:pt x="361" y="233"/>
                </a:cubicBezTo>
                <a:cubicBezTo>
                  <a:pt x="361" y="233"/>
                  <a:pt x="361" y="240"/>
                  <a:pt x="368" y="240"/>
                </a:cubicBezTo>
                <a:lnTo>
                  <a:pt x="375" y="240"/>
                </a:lnTo>
                <a:lnTo>
                  <a:pt x="375" y="233"/>
                </a:lnTo>
                <a:cubicBezTo>
                  <a:pt x="375" y="226"/>
                  <a:pt x="375" y="226"/>
                  <a:pt x="375" y="226"/>
                </a:cubicBezTo>
                <a:lnTo>
                  <a:pt x="368" y="226"/>
                </a:lnTo>
                <a:lnTo>
                  <a:pt x="361" y="226"/>
                </a:lnTo>
                <a:cubicBezTo>
                  <a:pt x="361" y="226"/>
                  <a:pt x="368" y="226"/>
                  <a:pt x="368" y="219"/>
                </a:cubicBezTo>
                <a:cubicBezTo>
                  <a:pt x="368" y="219"/>
                  <a:pt x="368" y="219"/>
                  <a:pt x="361" y="219"/>
                </a:cubicBezTo>
                <a:cubicBezTo>
                  <a:pt x="353" y="219"/>
                  <a:pt x="353" y="219"/>
                  <a:pt x="353" y="219"/>
                </a:cubicBezTo>
                <a:cubicBezTo>
                  <a:pt x="353" y="219"/>
                  <a:pt x="361" y="219"/>
                  <a:pt x="361" y="226"/>
                </a:cubicBezTo>
                <a:cubicBezTo>
                  <a:pt x="361" y="226"/>
                  <a:pt x="361" y="226"/>
                  <a:pt x="353" y="226"/>
                </a:cubicBezTo>
                <a:cubicBezTo>
                  <a:pt x="353" y="219"/>
                  <a:pt x="353" y="219"/>
                  <a:pt x="353" y="219"/>
                </a:cubicBezTo>
                <a:cubicBezTo>
                  <a:pt x="353" y="219"/>
                  <a:pt x="353" y="219"/>
                  <a:pt x="346" y="219"/>
                </a:cubicBezTo>
                <a:cubicBezTo>
                  <a:pt x="346" y="219"/>
                  <a:pt x="346" y="219"/>
                  <a:pt x="353" y="219"/>
                </a:cubicBezTo>
                <a:cubicBezTo>
                  <a:pt x="346" y="219"/>
                  <a:pt x="346" y="219"/>
                  <a:pt x="346" y="219"/>
                </a:cubicBezTo>
                <a:cubicBezTo>
                  <a:pt x="346" y="219"/>
                  <a:pt x="339" y="219"/>
                  <a:pt x="346" y="219"/>
                </a:cubicBezTo>
                <a:cubicBezTo>
                  <a:pt x="346" y="226"/>
                  <a:pt x="346" y="226"/>
                  <a:pt x="346" y="226"/>
                </a:cubicBezTo>
                <a:cubicBezTo>
                  <a:pt x="346" y="226"/>
                  <a:pt x="346" y="226"/>
                  <a:pt x="339" y="226"/>
                </a:cubicBezTo>
                <a:cubicBezTo>
                  <a:pt x="339" y="226"/>
                  <a:pt x="339" y="226"/>
                  <a:pt x="339" y="233"/>
                </a:cubicBezTo>
                <a:cubicBezTo>
                  <a:pt x="339" y="240"/>
                  <a:pt x="339" y="240"/>
                  <a:pt x="339" y="240"/>
                </a:cubicBezTo>
                <a:lnTo>
                  <a:pt x="332" y="240"/>
                </a:lnTo>
                <a:cubicBezTo>
                  <a:pt x="332" y="240"/>
                  <a:pt x="332" y="240"/>
                  <a:pt x="325" y="240"/>
                </a:cubicBezTo>
                <a:cubicBezTo>
                  <a:pt x="325" y="240"/>
                  <a:pt x="325" y="240"/>
                  <a:pt x="325" y="247"/>
                </a:cubicBezTo>
                <a:cubicBezTo>
                  <a:pt x="325" y="247"/>
                  <a:pt x="325" y="247"/>
                  <a:pt x="325" y="254"/>
                </a:cubicBezTo>
                <a:lnTo>
                  <a:pt x="325" y="247"/>
                </a:lnTo>
                <a:cubicBezTo>
                  <a:pt x="325" y="247"/>
                  <a:pt x="325" y="247"/>
                  <a:pt x="318" y="254"/>
                </a:cubicBezTo>
                <a:cubicBezTo>
                  <a:pt x="318" y="247"/>
                  <a:pt x="318" y="247"/>
                  <a:pt x="318" y="247"/>
                </a:cubicBezTo>
                <a:lnTo>
                  <a:pt x="325" y="247"/>
                </a:lnTo>
                <a:lnTo>
                  <a:pt x="318" y="247"/>
                </a:lnTo>
                <a:cubicBezTo>
                  <a:pt x="318" y="247"/>
                  <a:pt x="318" y="247"/>
                  <a:pt x="318" y="240"/>
                </a:cubicBezTo>
                <a:cubicBezTo>
                  <a:pt x="318" y="247"/>
                  <a:pt x="318" y="240"/>
                  <a:pt x="318" y="240"/>
                </a:cubicBezTo>
                <a:lnTo>
                  <a:pt x="318" y="233"/>
                </a:lnTo>
                <a:cubicBezTo>
                  <a:pt x="318" y="233"/>
                  <a:pt x="318" y="233"/>
                  <a:pt x="311" y="233"/>
                </a:cubicBezTo>
                <a:lnTo>
                  <a:pt x="304" y="226"/>
                </a:lnTo>
                <a:cubicBezTo>
                  <a:pt x="297" y="226"/>
                  <a:pt x="297" y="226"/>
                  <a:pt x="297" y="226"/>
                </a:cubicBezTo>
                <a:lnTo>
                  <a:pt x="297" y="219"/>
                </a:lnTo>
                <a:lnTo>
                  <a:pt x="297" y="226"/>
                </a:lnTo>
                <a:cubicBezTo>
                  <a:pt x="297" y="233"/>
                  <a:pt x="297" y="233"/>
                  <a:pt x="297" y="233"/>
                </a:cubicBezTo>
                <a:lnTo>
                  <a:pt x="304" y="233"/>
                </a:lnTo>
                <a:cubicBezTo>
                  <a:pt x="311" y="240"/>
                  <a:pt x="311" y="240"/>
                  <a:pt x="311" y="240"/>
                </a:cubicBezTo>
                <a:lnTo>
                  <a:pt x="304" y="240"/>
                </a:lnTo>
                <a:cubicBezTo>
                  <a:pt x="311" y="240"/>
                  <a:pt x="311" y="240"/>
                  <a:pt x="311" y="240"/>
                </a:cubicBezTo>
                <a:cubicBezTo>
                  <a:pt x="311" y="240"/>
                  <a:pt x="311" y="240"/>
                  <a:pt x="311" y="247"/>
                </a:cubicBezTo>
                <a:cubicBezTo>
                  <a:pt x="311" y="247"/>
                  <a:pt x="311" y="247"/>
                  <a:pt x="304" y="247"/>
                </a:cubicBezTo>
                <a:lnTo>
                  <a:pt x="304" y="240"/>
                </a:lnTo>
                <a:cubicBezTo>
                  <a:pt x="304" y="240"/>
                  <a:pt x="304" y="240"/>
                  <a:pt x="297" y="240"/>
                </a:cubicBezTo>
                <a:cubicBezTo>
                  <a:pt x="297" y="233"/>
                  <a:pt x="297" y="240"/>
                  <a:pt x="297" y="233"/>
                </a:cubicBezTo>
                <a:cubicBezTo>
                  <a:pt x="297" y="233"/>
                  <a:pt x="297" y="233"/>
                  <a:pt x="290" y="233"/>
                </a:cubicBezTo>
                <a:lnTo>
                  <a:pt x="290" y="226"/>
                </a:lnTo>
                <a:lnTo>
                  <a:pt x="283" y="226"/>
                </a:lnTo>
                <a:cubicBezTo>
                  <a:pt x="283" y="226"/>
                  <a:pt x="283" y="233"/>
                  <a:pt x="276" y="233"/>
                </a:cubicBezTo>
                <a:cubicBezTo>
                  <a:pt x="276" y="226"/>
                  <a:pt x="276" y="233"/>
                  <a:pt x="276" y="233"/>
                </a:cubicBezTo>
                <a:cubicBezTo>
                  <a:pt x="276" y="233"/>
                  <a:pt x="276" y="226"/>
                  <a:pt x="269" y="233"/>
                </a:cubicBezTo>
                <a:cubicBezTo>
                  <a:pt x="269" y="240"/>
                  <a:pt x="262" y="233"/>
                  <a:pt x="262" y="240"/>
                </a:cubicBezTo>
                <a:cubicBezTo>
                  <a:pt x="262" y="240"/>
                  <a:pt x="262" y="240"/>
                  <a:pt x="262" y="247"/>
                </a:cubicBezTo>
                <a:lnTo>
                  <a:pt x="255" y="247"/>
                </a:lnTo>
                <a:cubicBezTo>
                  <a:pt x="255" y="247"/>
                  <a:pt x="255" y="247"/>
                  <a:pt x="255" y="254"/>
                </a:cubicBezTo>
                <a:lnTo>
                  <a:pt x="248" y="254"/>
                </a:lnTo>
                <a:cubicBezTo>
                  <a:pt x="248" y="254"/>
                  <a:pt x="248" y="254"/>
                  <a:pt x="240" y="254"/>
                </a:cubicBezTo>
                <a:cubicBezTo>
                  <a:pt x="240" y="247"/>
                  <a:pt x="240" y="247"/>
                  <a:pt x="240" y="247"/>
                </a:cubicBezTo>
                <a:cubicBezTo>
                  <a:pt x="233" y="247"/>
                  <a:pt x="240" y="247"/>
                  <a:pt x="240" y="247"/>
                </a:cubicBezTo>
                <a:lnTo>
                  <a:pt x="233" y="247"/>
                </a:lnTo>
                <a:cubicBezTo>
                  <a:pt x="233" y="247"/>
                  <a:pt x="233" y="247"/>
                  <a:pt x="240" y="247"/>
                </a:cubicBezTo>
                <a:cubicBezTo>
                  <a:pt x="240" y="247"/>
                  <a:pt x="240" y="247"/>
                  <a:pt x="233" y="247"/>
                </a:cubicBezTo>
                <a:lnTo>
                  <a:pt x="233" y="240"/>
                </a:lnTo>
                <a:cubicBezTo>
                  <a:pt x="240" y="240"/>
                  <a:pt x="240" y="240"/>
                  <a:pt x="240" y="233"/>
                </a:cubicBezTo>
                <a:cubicBezTo>
                  <a:pt x="240" y="233"/>
                  <a:pt x="240" y="233"/>
                  <a:pt x="233" y="233"/>
                </a:cubicBezTo>
                <a:lnTo>
                  <a:pt x="240" y="233"/>
                </a:lnTo>
                <a:cubicBezTo>
                  <a:pt x="240" y="226"/>
                  <a:pt x="240" y="226"/>
                  <a:pt x="240" y="226"/>
                </a:cubicBezTo>
                <a:lnTo>
                  <a:pt x="248" y="226"/>
                </a:lnTo>
                <a:cubicBezTo>
                  <a:pt x="248" y="226"/>
                  <a:pt x="255" y="233"/>
                  <a:pt x="255" y="226"/>
                </a:cubicBezTo>
                <a:lnTo>
                  <a:pt x="255" y="233"/>
                </a:lnTo>
                <a:cubicBezTo>
                  <a:pt x="255" y="226"/>
                  <a:pt x="255" y="226"/>
                  <a:pt x="255" y="226"/>
                </a:cubicBezTo>
                <a:cubicBezTo>
                  <a:pt x="262" y="226"/>
                  <a:pt x="262" y="226"/>
                  <a:pt x="262" y="226"/>
                </a:cubicBezTo>
                <a:lnTo>
                  <a:pt x="255" y="226"/>
                </a:lnTo>
                <a:cubicBezTo>
                  <a:pt x="255" y="226"/>
                  <a:pt x="255" y="226"/>
                  <a:pt x="262" y="219"/>
                </a:cubicBezTo>
                <a:cubicBezTo>
                  <a:pt x="262" y="226"/>
                  <a:pt x="262" y="226"/>
                  <a:pt x="262" y="226"/>
                </a:cubicBezTo>
                <a:lnTo>
                  <a:pt x="262" y="219"/>
                </a:lnTo>
                <a:cubicBezTo>
                  <a:pt x="255" y="219"/>
                  <a:pt x="262" y="219"/>
                  <a:pt x="255" y="219"/>
                </a:cubicBezTo>
                <a:cubicBezTo>
                  <a:pt x="255" y="212"/>
                  <a:pt x="255" y="212"/>
                  <a:pt x="255" y="212"/>
                </a:cubicBezTo>
                <a:lnTo>
                  <a:pt x="255" y="219"/>
                </a:lnTo>
                <a:cubicBezTo>
                  <a:pt x="255" y="212"/>
                  <a:pt x="255" y="212"/>
                  <a:pt x="248" y="212"/>
                </a:cubicBezTo>
                <a:lnTo>
                  <a:pt x="255" y="212"/>
                </a:lnTo>
                <a:cubicBezTo>
                  <a:pt x="255" y="212"/>
                  <a:pt x="255" y="212"/>
                  <a:pt x="255" y="205"/>
                </a:cubicBezTo>
                <a:cubicBezTo>
                  <a:pt x="255" y="205"/>
                  <a:pt x="255" y="205"/>
                  <a:pt x="262" y="205"/>
                </a:cubicBezTo>
                <a:lnTo>
                  <a:pt x="262" y="212"/>
                </a:lnTo>
                <a:cubicBezTo>
                  <a:pt x="262" y="205"/>
                  <a:pt x="262" y="212"/>
                  <a:pt x="262" y="212"/>
                </a:cubicBezTo>
                <a:cubicBezTo>
                  <a:pt x="262" y="205"/>
                  <a:pt x="262" y="205"/>
                  <a:pt x="262" y="205"/>
                </a:cubicBezTo>
                <a:cubicBezTo>
                  <a:pt x="262" y="205"/>
                  <a:pt x="262" y="205"/>
                  <a:pt x="269" y="205"/>
                </a:cubicBezTo>
                <a:cubicBezTo>
                  <a:pt x="269" y="198"/>
                  <a:pt x="269" y="198"/>
                  <a:pt x="269" y="198"/>
                </a:cubicBezTo>
                <a:lnTo>
                  <a:pt x="276" y="198"/>
                </a:lnTo>
                <a:cubicBezTo>
                  <a:pt x="276" y="198"/>
                  <a:pt x="276" y="191"/>
                  <a:pt x="283" y="198"/>
                </a:cubicBezTo>
                <a:cubicBezTo>
                  <a:pt x="283" y="198"/>
                  <a:pt x="283" y="198"/>
                  <a:pt x="283" y="191"/>
                </a:cubicBezTo>
                <a:cubicBezTo>
                  <a:pt x="283" y="191"/>
                  <a:pt x="283" y="191"/>
                  <a:pt x="283" y="198"/>
                </a:cubicBezTo>
                <a:cubicBezTo>
                  <a:pt x="283" y="198"/>
                  <a:pt x="283" y="198"/>
                  <a:pt x="283" y="191"/>
                </a:cubicBezTo>
                <a:cubicBezTo>
                  <a:pt x="283" y="191"/>
                  <a:pt x="283" y="191"/>
                  <a:pt x="290" y="191"/>
                </a:cubicBezTo>
                <a:lnTo>
                  <a:pt x="283" y="191"/>
                </a:lnTo>
                <a:cubicBezTo>
                  <a:pt x="283" y="191"/>
                  <a:pt x="283" y="191"/>
                  <a:pt x="283" y="184"/>
                </a:cubicBezTo>
                <a:cubicBezTo>
                  <a:pt x="283" y="184"/>
                  <a:pt x="283" y="184"/>
                  <a:pt x="290" y="184"/>
                </a:cubicBezTo>
                <a:lnTo>
                  <a:pt x="290" y="191"/>
                </a:lnTo>
                <a:lnTo>
                  <a:pt x="297" y="191"/>
                </a:lnTo>
                <a:lnTo>
                  <a:pt x="304" y="191"/>
                </a:lnTo>
                <a:cubicBezTo>
                  <a:pt x="304" y="191"/>
                  <a:pt x="304" y="191"/>
                  <a:pt x="311" y="191"/>
                </a:cubicBezTo>
                <a:lnTo>
                  <a:pt x="318" y="191"/>
                </a:lnTo>
                <a:cubicBezTo>
                  <a:pt x="318" y="184"/>
                  <a:pt x="318" y="191"/>
                  <a:pt x="318" y="184"/>
                </a:cubicBezTo>
                <a:lnTo>
                  <a:pt x="318" y="177"/>
                </a:lnTo>
                <a:cubicBezTo>
                  <a:pt x="325" y="177"/>
                  <a:pt x="325" y="177"/>
                  <a:pt x="325" y="177"/>
                </a:cubicBezTo>
                <a:cubicBezTo>
                  <a:pt x="325" y="177"/>
                  <a:pt x="325" y="177"/>
                  <a:pt x="325" y="184"/>
                </a:cubicBezTo>
                <a:cubicBezTo>
                  <a:pt x="325" y="184"/>
                  <a:pt x="325" y="184"/>
                  <a:pt x="325" y="177"/>
                </a:cubicBezTo>
                <a:cubicBezTo>
                  <a:pt x="325" y="177"/>
                  <a:pt x="325" y="177"/>
                  <a:pt x="332" y="177"/>
                </a:cubicBezTo>
                <a:lnTo>
                  <a:pt x="325" y="177"/>
                </a:lnTo>
                <a:cubicBezTo>
                  <a:pt x="325" y="177"/>
                  <a:pt x="325" y="177"/>
                  <a:pt x="325" y="170"/>
                </a:cubicBezTo>
                <a:cubicBezTo>
                  <a:pt x="332" y="170"/>
                  <a:pt x="332" y="170"/>
                  <a:pt x="332" y="170"/>
                </a:cubicBezTo>
                <a:lnTo>
                  <a:pt x="339" y="170"/>
                </a:lnTo>
                <a:lnTo>
                  <a:pt x="346" y="170"/>
                </a:lnTo>
                <a:lnTo>
                  <a:pt x="339" y="170"/>
                </a:lnTo>
                <a:lnTo>
                  <a:pt x="339" y="163"/>
                </a:lnTo>
                <a:lnTo>
                  <a:pt x="339" y="170"/>
                </a:lnTo>
                <a:cubicBezTo>
                  <a:pt x="339" y="170"/>
                  <a:pt x="339" y="170"/>
                  <a:pt x="332" y="170"/>
                </a:cubicBezTo>
                <a:cubicBezTo>
                  <a:pt x="325" y="170"/>
                  <a:pt x="325" y="170"/>
                  <a:pt x="325" y="170"/>
                </a:cubicBezTo>
                <a:cubicBezTo>
                  <a:pt x="318" y="170"/>
                  <a:pt x="318" y="163"/>
                  <a:pt x="318" y="163"/>
                </a:cubicBezTo>
                <a:cubicBezTo>
                  <a:pt x="318" y="163"/>
                  <a:pt x="318" y="163"/>
                  <a:pt x="318" y="156"/>
                </a:cubicBezTo>
                <a:lnTo>
                  <a:pt x="325" y="156"/>
                </a:lnTo>
                <a:lnTo>
                  <a:pt x="332" y="149"/>
                </a:lnTo>
                <a:cubicBezTo>
                  <a:pt x="332" y="141"/>
                  <a:pt x="332" y="141"/>
                  <a:pt x="332" y="141"/>
                </a:cubicBezTo>
                <a:cubicBezTo>
                  <a:pt x="332" y="141"/>
                  <a:pt x="332" y="141"/>
                  <a:pt x="325" y="141"/>
                </a:cubicBezTo>
                <a:cubicBezTo>
                  <a:pt x="325" y="141"/>
                  <a:pt x="325" y="141"/>
                  <a:pt x="325" y="149"/>
                </a:cubicBezTo>
                <a:cubicBezTo>
                  <a:pt x="318" y="149"/>
                  <a:pt x="318" y="149"/>
                  <a:pt x="318" y="149"/>
                </a:cubicBezTo>
                <a:cubicBezTo>
                  <a:pt x="318" y="149"/>
                  <a:pt x="318" y="149"/>
                  <a:pt x="318" y="156"/>
                </a:cubicBezTo>
                <a:cubicBezTo>
                  <a:pt x="311" y="156"/>
                  <a:pt x="311" y="156"/>
                  <a:pt x="311" y="156"/>
                </a:cubicBezTo>
                <a:cubicBezTo>
                  <a:pt x="311" y="163"/>
                  <a:pt x="311" y="163"/>
                  <a:pt x="311" y="163"/>
                </a:cubicBezTo>
                <a:cubicBezTo>
                  <a:pt x="311" y="170"/>
                  <a:pt x="311" y="170"/>
                  <a:pt x="311" y="170"/>
                </a:cubicBezTo>
                <a:lnTo>
                  <a:pt x="304" y="170"/>
                </a:lnTo>
                <a:cubicBezTo>
                  <a:pt x="311" y="170"/>
                  <a:pt x="311" y="170"/>
                  <a:pt x="311" y="170"/>
                </a:cubicBezTo>
                <a:lnTo>
                  <a:pt x="311" y="177"/>
                </a:lnTo>
                <a:lnTo>
                  <a:pt x="304" y="177"/>
                </a:lnTo>
                <a:lnTo>
                  <a:pt x="311" y="177"/>
                </a:lnTo>
                <a:cubicBezTo>
                  <a:pt x="304" y="177"/>
                  <a:pt x="304" y="177"/>
                  <a:pt x="304" y="177"/>
                </a:cubicBezTo>
                <a:cubicBezTo>
                  <a:pt x="304" y="184"/>
                  <a:pt x="304" y="184"/>
                  <a:pt x="304" y="184"/>
                </a:cubicBezTo>
                <a:cubicBezTo>
                  <a:pt x="304" y="184"/>
                  <a:pt x="304" y="184"/>
                  <a:pt x="297" y="184"/>
                </a:cubicBezTo>
                <a:cubicBezTo>
                  <a:pt x="297" y="184"/>
                  <a:pt x="297" y="184"/>
                  <a:pt x="297" y="177"/>
                </a:cubicBezTo>
                <a:cubicBezTo>
                  <a:pt x="297" y="177"/>
                  <a:pt x="297" y="177"/>
                  <a:pt x="290" y="177"/>
                </a:cubicBezTo>
                <a:cubicBezTo>
                  <a:pt x="290" y="177"/>
                  <a:pt x="290" y="177"/>
                  <a:pt x="290" y="170"/>
                </a:cubicBezTo>
                <a:lnTo>
                  <a:pt x="290" y="177"/>
                </a:lnTo>
                <a:cubicBezTo>
                  <a:pt x="283" y="177"/>
                  <a:pt x="283" y="177"/>
                  <a:pt x="283" y="177"/>
                </a:cubicBezTo>
                <a:cubicBezTo>
                  <a:pt x="276" y="177"/>
                  <a:pt x="276" y="177"/>
                  <a:pt x="276" y="177"/>
                </a:cubicBezTo>
                <a:lnTo>
                  <a:pt x="276" y="170"/>
                </a:lnTo>
                <a:cubicBezTo>
                  <a:pt x="276" y="170"/>
                  <a:pt x="276" y="170"/>
                  <a:pt x="276" y="177"/>
                </a:cubicBezTo>
                <a:cubicBezTo>
                  <a:pt x="276" y="170"/>
                  <a:pt x="276" y="170"/>
                  <a:pt x="276" y="170"/>
                </a:cubicBezTo>
                <a:lnTo>
                  <a:pt x="276" y="163"/>
                </a:lnTo>
                <a:cubicBezTo>
                  <a:pt x="276" y="170"/>
                  <a:pt x="276" y="163"/>
                  <a:pt x="276" y="163"/>
                </a:cubicBezTo>
                <a:lnTo>
                  <a:pt x="276" y="156"/>
                </a:lnTo>
                <a:cubicBezTo>
                  <a:pt x="283" y="156"/>
                  <a:pt x="283" y="156"/>
                  <a:pt x="283" y="156"/>
                </a:cubicBezTo>
                <a:cubicBezTo>
                  <a:pt x="283" y="156"/>
                  <a:pt x="283" y="156"/>
                  <a:pt x="290" y="156"/>
                </a:cubicBezTo>
                <a:cubicBezTo>
                  <a:pt x="290" y="156"/>
                  <a:pt x="290" y="156"/>
                  <a:pt x="290" y="149"/>
                </a:cubicBezTo>
                <a:cubicBezTo>
                  <a:pt x="297" y="149"/>
                  <a:pt x="297" y="149"/>
                  <a:pt x="297" y="149"/>
                </a:cubicBezTo>
                <a:cubicBezTo>
                  <a:pt x="297" y="141"/>
                  <a:pt x="297" y="141"/>
                  <a:pt x="297" y="141"/>
                </a:cubicBezTo>
                <a:cubicBezTo>
                  <a:pt x="297" y="134"/>
                  <a:pt x="304" y="134"/>
                  <a:pt x="304" y="134"/>
                </a:cubicBezTo>
                <a:cubicBezTo>
                  <a:pt x="311" y="134"/>
                  <a:pt x="311" y="134"/>
                  <a:pt x="311" y="134"/>
                </a:cubicBezTo>
                <a:cubicBezTo>
                  <a:pt x="311" y="134"/>
                  <a:pt x="311" y="134"/>
                  <a:pt x="311" y="127"/>
                </a:cubicBezTo>
                <a:cubicBezTo>
                  <a:pt x="311" y="127"/>
                  <a:pt x="311" y="127"/>
                  <a:pt x="318" y="127"/>
                </a:cubicBezTo>
                <a:cubicBezTo>
                  <a:pt x="318" y="127"/>
                  <a:pt x="318" y="127"/>
                  <a:pt x="318" y="120"/>
                </a:cubicBezTo>
                <a:cubicBezTo>
                  <a:pt x="318" y="127"/>
                  <a:pt x="318" y="127"/>
                  <a:pt x="325" y="127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9" y="120"/>
                  <a:pt x="339" y="120"/>
                  <a:pt x="339" y="120"/>
                </a:cubicBezTo>
                <a:cubicBezTo>
                  <a:pt x="339" y="120"/>
                  <a:pt x="339" y="120"/>
                  <a:pt x="346" y="120"/>
                </a:cubicBezTo>
                <a:cubicBezTo>
                  <a:pt x="346" y="120"/>
                  <a:pt x="346" y="120"/>
                  <a:pt x="339" y="120"/>
                </a:cubicBezTo>
                <a:cubicBezTo>
                  <a:pt x="339" y="127"/>
                  <a:pt x="339" y="127"/>
                  <a:pt x="346" y="127"/>
                </a:cubicBezTo>
                <a:cubicBezTo>
                  <a:pt x="346" y="127"/>
                  <a:pt x="346" y="127"/>
                  <a:pt x="353" y="127"/>
                </a:cubicBezTo>
                <a:lnTo>
                  <a:pt x="361" y="127"/>
                </a:lnTo>
                <a:cubicBezTo>
                  <a:pt x="361" y="127"/>
                  <a:pt x="361" y="127"/>
                  <a:pt x="368" y="127"/>
                </a:cubicBezTo>
                <a:lnTo>
                  <a:pt x="368" y="134"/>
                </a:lnTo>
                <a:cubicBezTo>
                  <a:pt x="368" y="134"/>
                  <a:pt x="368" y="134"/>
                  <a:pt x="375" y="134"/>
                </a:cubicBezTo>
                <a:cubicBezTo>
                  <a:pt x="375" y="141"/>
                  <a:pt x="375" y="141"/>
                  <a:pt x="375" y="141"/>
                </a:cubicBezTo>
                <a:cubicBezTo>
                  <a:pt x="368" y="141"/>
                  <a:pt x="361" y="141"/>
                  <a:pt x="353" y="141"/>
                </a:cubicBezTo>
                <a:lnTo>
                  <a:pt x="353" y="134"/>
                </a:lnTo>
                <a:cubicBezTo>
                  <a:pt x="353" y="141"/>
                  <a:pt x="353" y="141"/>
                  <a:pt x="353" y="141"/>
                </a:cubicBezTo>
                <a:cubicBezTo>
                  <a:pt x="361" y="141"/>
                  <a:pt x="361" y="141"/>
                  <a:pt x="353" y="141"/>
                </a:cubicBezTo>
                <a:cubicBezTo>
                  <a:pt x="353" y="149"/>
                  <a:pt x="361" y="149"/>
                  <a:pt x="361" y="149"/>
                </a:cubicBezTo>
                <a:cubicBezTo>
                  <a:pt x="368" y="156"/>
                  <a:pt x="368" y="156"/>
                  <a:pt x="368" y="149"/>
                </a:cubicBezTo>
                <a:cubicBezTo>
                  <a:pt x="361" y="149"/>
                  <a:pt x="361" y="149"/>
                  <a:pt x="361" y="149"/>
                </a:cubicBezTo>
                <a:cubicBezTo>
                  <a:pt x="368" y="149"/>
                  <a:pt x="368" y="149"/>
                  <a:pt x="368" y="149"/>
                </a:cubicBezTo>
                <a:cubicBezTo>
                  <a:pt x="368" y="149"/>
                  <a:pt x="368" y="149"/>
                  <a:pt x="375" y="149"/>
                </a:cubicBezTo>
                <a:cubicBezTo>
                  <a:pt x="375" y="149"/>
                  <a:pt x="375" y="149"/>
                  <a:pt x="375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141"/>
                  <a:pt x="382" y="141"/>
                  <a:pt x="382" y="134"/>
                </a:cubicBezTo>
                <a:cubicBezTo>
                  <a:pt x="382" y="134"/>
                  <a:pt x="382" y="134"/>
                  <a:pt x="382" y="127"/>
                </a:cubicBezTo>
                <a:lnTo>
                  <a:pt x="382" y="134"/>
                </a:lnTo>
                <a:cubicBezTo>
                  <a:pt x="382" y="134"/>
                  <a:pt x="389" y="134"/>
                  <a:pt x="389" y="127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9" y="134"/>
                  <a:pt x="389" y="134"/>
                  <a:pt x="382" y="134"/>
                </a:cubicBezTo>
                <a:cubicBezTo>
                  <a:pt x="389" y="134"/>
                  <a:pt x="389" y="141"/>
                  <a:pt x="389" y="141"/>
                </a:cubicBezTo>
                <a:cubicBezTo>
                  <a:pt x="389" y="141"/>
                  <a:pt x="389" y="141"/>
                  <a:pt x="396" y="141"/>
                </a:cubicBezTo>
                <a:cubicBezTo>
                  <a:pt x="396" y="134"/>
                  <a:pt x="396" y="134"/>
                  <a:pt x="396" y="134"/>
                </a:cubicBezTo>
                <a:lnTo>
                  <a:pt x="403" y="134"/>
                </a:lnTo>
                <a:cubicBezTo>
                  <a:pt x="403" y="134"/>
                  <a:pt x="403" y="134"/>
                  <a:pt x="403" y="127"/>
                </a:cubicBezTo>
                <a:lnTo>
                  <a:pt x="403" y="134"/>
                </a:lnTo>
                <a:cubicBezTo>
                  <a:pt x="410" y="134"/>
                  <a:pt x="403" y="127"/>
                  <a:pt x="410" y="127"/>
                </a:cubicBezTo>
                <a:cubicBezTo>
                  <a:pt x="410" y="127"/>
                  <a:pt x="410" y="127"/>
                  <a:pt x="410" y="134"/>
                </a:cubicBezTo>
                <a:cubicBezTo>
                  <a:pt x="410" y="134"/>
                  <a:pt x="410" y="134"/>
                  <a:pt x="417" y="127"/>
                </a:cubicBezTo>
                <a:cubicBezTo>
                  <a:pt x="417" y="127"/>
                  <a:pt x="417" y="134"/>
                  <a:pt x="417" y="127"/>
                </a:cubicBezTo>
                <a:cubicBezTo>
                  <a:pt x="417" y="127"/>
                  <a:pt x="417" y="127"/>
                  <a:pt x="424" y="127"/>
                </a:cubicBezTo>
                <a:cubicBezTo>
                  <a:pt x="424" y="134"/>
                  <a:pt x="424" y="134"/>
                  <a:pt x="424" y="134"/>
                </a:cubicBezTo>
                <a:lnTo>
                  <a:pt x="424" y="127"/>
                </a:lnTo>
                <a:cubicBezTo>
                  <a:pt x="431" y="127"/>
                  <a:pt x="431" y="127"/>
                  <a:pt x="431" y="127"/>
                </a:cubicBezTo>
                <a:cubicBezTo>
                  <a:pt x="431" y="127"/>
                  <a:pt x="431" y="127"/>
                  <a:pt x="438" y="127"/>
                </a:cubicBezTo>
                <a:cubicBezTo>
                  <a:pt x="438" y="127"/>
                  <a:pt x="445" y="127"/>
                  <a:pt x="452" y="134"/>
                </a:cubicBezTo>
                <a:lnTo>
                  <a:pt x="452" y="127"/>
                </a:lnTo>
                <a:cubicBezTo>
                  <a:pt x="445" y="127"/>
                  <a:pt x="452" y="127"/>
                  <a:pt x="445" y="127"/>
                </a:cubicBezTo>
                <a:cubicBezTo>
                  <a:pt x="445" y="120"/>
                  <a:pt x="445" y="120"/>
                  <a:pt x="445" y="120"/>
                </a:cubicBezTo>
                <a:cubicBezTo>
                  <a:pt x="445" y="120"/>
                  <a:pt x="445" y="113"/>
                  <a:pt x="452" y="113"/>
                </a:cubicBezTo>
                <a:cubicBezTo>
                  <a:pt x="445" y="106"/>
                  <a:pt x="438" y="99"/>
                  <a:pt x="431" y="99"/>
                </a:cubicBezTo>
                <a:cubicBezTo>
                  <a:pt x="424" y="99"/>
                  <a:pt x="424" y="99"/>
                  <a:pt x="424" y="99"/>
                </a:cubicBezTo>
                <a:cubicBezTo>
                  <a:pt x="424" y="99"/>
                  <a:pt x="424" y="99"/>
                  <a:pt x="417" y="99"/>
                </a:cubicBezTo>
                <a:cubicBezTo>
                  <a:pt x="417" y="99"/>
                  <a:pt x="417" y="99"/>
                  <a:pt x="417" y="106"/>
                </a:cubicBezTo>
                <a:cubicBezTo>
                  <a:pt x="417" y="106"/>
                  <a:pt x="417" y="106"/>
                  <a:pt x="424" y="106"/>
                </a:cubicBezTo>
                <a:cubicBezTo>
                  <a:pt x="417" y="106"/>
                  <a:pt x="417" y="106"/>
                  <a:pt x="417" y="106"/>
                </a:cubicBezTo>
                <a:cubicBezTo>
                  <a:pt x="410" y="106"/>
                  <a:pt x="410" y="106"/>
                  <a:pt x="410" y="106"/>
                </a:cubicBezTo>
                <a:cubicBezTo>
                  <a:pt x="410" y="106"/>
                  <a:pt x="410" y="99"/>
                  <a:pt x="417" y="99"/>
                </a:cubicBezTo>
                <a:cubicBezTo>
                  <a:pt x="417" y="99"/>
                  <a:pt x="417" y="99"/>
                  <a:pt x="417" y="92"/>
                </a:cubicBezTo>
                <a:lnTo>
                  <a:pt x="417" y="99"/>
                </a:lnTo>
                <a:cubicBezTo>
                  <a:pt x="424" y="92"/>
                  <a:pt x="424" y="92"/>
                  <a:pt x="424" y="92"/>
                </a:cubicBezTo>
                <a:cubicBezTo>
                  <a:pt x="389" y="71"/>
                  <a:pt x="346" y="57"/>
                  <a:pt x="297" y="57"/>
                </a:cubicBezTo>
                <a:cubicBezTo>
                  <a:pt x="262" y="57"/>
                  <a:pt x="226" y="71"/>
                  <a:pt x="191" y="85"/>
                </a:cubicBez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410" y="233"/>
                </a:moveTo>
                <a:lnTo>
                  <a:pt x="410" y="233"/>
                </a:lnTo>
                <a:cubicBezTo>
                  <a:pt x="410" y="233"/>
                  <a:pt x="410" y="233"/>
                  <a:pt x="403" y="233"/>
                </a:cubicBezTo>
                <a:cubicBezTo>
                  <a:pt x="410" y="233"/>
                  <a:pt x="410" y="233"/>
                  <a:pt x="410" y="233"/>
                </a:cubicBezTo>
                <a:lnTo>
                  <a:pt x="403" y="233"/>
                </a:lnTo>
                <a:cubicBezTo>
                  <a:pt x="403" y="226"/>
                  <a:pt x="403" y="226"/>
                  <a:pt x="403" y="226"/>
                </a:cubicBezTo>
                <a:lnTo>
                  <a:pt x="403" y="219"/>
                </a:lnTo>
                <a:lnTo>
                  <a:pt x="410" y="226"/>
                </a:lnTo>
                <a:cubicBezTo>
                  <a:pt x="410" y="219"/>
                  <a:pt x="410" y="219"/>
                  <a:pt x="410" y="219"/>
                </a:cubicBezTo>
                <a:cubicBezTo>
                  <a:pt x="410" y="219"/>
                  <a:pt x="410" y="219"/>
                  <a:pt x="403" y="219"/>
                </a:cubicBezTo>
                <a:cubicBezTo>
                  <a:pt x="403" y="219"/>
                  <a:pt x="403" y="219"/>
                  <a:pt x="396" y="219"/>
                </a:cubicBezTo>
                <a:lnTo>
                  <a:pt x="389" y="226"/>
                </a:lnTo>
                <a:lnTo>
                  <a:pt x="396" y="226"/>
                </a:lnTo>
                <a:cubicBezTo>
                  <a:pt x="396" y="226"/>
                  <a:pt x="389" y="233"/>
                  <a:pt x="396" y="233"/>
                </a:cubicBezTo>
                <a:cubicBezTo>
                  <a:pt x="396" y="233"/>
                  <a:pt x="396" y="233"/>
                  <a:pt x="396" y="240"/>
                </a:cubicBezTo>
                <a:lnTo>
                  <a:pt x="403" y="240"/>
                </a:lnTo>
                <a:cubicBezTo>
                  <a:pt x="396" y="240"/>
                  <a:pt x="396" y="240"/>
                  <a:pt x="396" y="240"/>
                </a:cubicBezTo>
                <a:cubicBezTo>
                  <a:pt x="396" y="247"/>
                  <a:pt x="396" y="247"/>
                  <a:pt x="396" y="247"/>
                </a:cubicBezTo>
                <a:cubicBezTo>
                  <a:pt x="396" y="247"/>
                  <a:pt x="396" y="247"/>
                  <a:pt x="403" y="247"/>
                </a:cubicBezTo>
                <a:cubicBezTo>
                  <a:pt x="403" y="254"/>
                  <a:pt x="403" y="254"/>
                  <a:pt x="410" y="254"/>
                </a:cubicBezTo>
                <a:cubicBezTo>
                  <a:pt x="410" y="247"/>
                  <a:pt x="410" y="247"/>
                  <a:pt x="410" y="247"/>
                </a:cubicBezTo>
                <a:cubicBezTo>
                  <a:pt x="410" y="240"/>
                  <a:pt x="410" y="240"/>
                  <a:pt x="410" y="240"/>
                </a:cubicBezTo>
                <a:cubicBezTo>
                  <a:pt x="410" y="233"/>
                  <a:pt x="410" y="233"/>
                  <a:pt x="410" y="233"/>
                </a:cubicBezTo>
                <a:cubicBezTo>
                  <a:pt x="410" y="233"/>
                  <a:pt x="410" y="233"/>
                  <a:pt x="410" y="240"/>
                </a:cubicBezTo>
                <a:cubicBezTo>
                  <a:pt x="410" y="233"/>
                  <a:pt x="410" y="233"/>
                  <a:pt x="410" y="233"/>
                </a:cubicBezTo>
                <a:close/>
                <a:moveTo>
                  <a:pt x="332" y="233"/>
                </a:moveTo>
                <a:lnTo>
                  <a:pt x="332" y="233"/>
                </a:lnTo>
                <a:close/>
                <a:moveTo>
                  <a:pt x="417" y="106"/>
                </a:moveTo>
                <a:lnTo>
                  <a:pt x="417" y="106"/>
                </a:lnTo>
                <a:cubicBezTo>
                  <a:pt x="417" y="113"/>
                  <a:pt x="417" y="106"/>
                  <a:pt x="417" y="113"/>
                </a:cubicBezTo>
                <a:lnTo>
                  <a:pt x="417" y="120"/>
                </a:lnTo>
                <a:cubicBezTo>
                  <a:pt x="417" y="120"/>
                  <a:pt x="417" y="120"/>
                  <a:pt x="410" y="120"/>
                </a:cubicBezTo>
                <a:lnTo>
                  <a:pt x="410" y="113"/>
                </a:lnTo>
                <a:cubicBezTo>
                  <a:pt x="403" y="113"/>
                  <a:pt x="403" y="113"/>
                  <a:pt x="403" y="113"/>
                </a:cubicBezTo>
                <a:cubicBezTo>
                  <a:pt x="410" y="113"/>
                  <a:pt x="410" y="113"/>
                  <a:pt x="410" y="113"/>
                </a:cubicBezTo>
                <a:cubicBezTo>
                  <a:pt x="410" y="113"/>
                  <a:pt x="410" y="113"/>
                  <a:pt x="403" y="106"/>
                </a:cubicBezTo>
                <a:lnTo>
                  <a:pt x="410" y="106"/>
                </a:lnTo>
                <a:lnTo>
                  <a:pt x="417" y="106"/>
                </a:lnTo>
                <a:close/>
                <a:moveTo>
                  <a:pt x="332" y="71"/>
                </a:moveTo>
                <a:lnTo>
                  <a:pt x="332" y="71"/>
                </a:lnTo>
                <a:cubicBezTo>
                  <a:pt x="325" y="71"/>
                  <a:pt x="325" y="71"/>
                  <a:pt x="325" y="71"/>
                </a:cubicBezTo>
                <a:cubicBezTo>
                  <a:pt x="325" y="71"/>
                  <a:pt x="325" y="71"/>
                  <a:pt x="318" y="71"/>
                </a:cubicBezTo>
                <a:cubicBezTo>
                  <a:pt x="318" y="71"/>
                  <a:pt x="318" y="71"/>
                  <a:pt x="325" y="71"/>
                </a:cubicBezTo>
                <a:cubicBezTo>
                  <a:pt x="318" y="71"/>
                  <a:pt x="311" y="71"/>
                  <a:pt x="311" y="71"/>
                </a:cubicBezTo>
                <a:cubicBezTo>
                  <a:pt x="311" y="71"/>
                  <a:pt x="311" y="71"/>
                  <a:pt x="311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8" y="71"/>
                  <a:pt x="318" y="64"/>
                  <a:pt x="325" y="71"/>
                </a:cubicBezTo>
                <a:lnTo>
                  <a:pt x="325" y="64"/>
                </a:lnTo>
                <a:cubicBezTo>
                  <a:pt x="325" y="64"/>
                  <a:pt x="325" y="64"/>
                  <a:pt x="325" y="71"/>
                </a:cubicBezTo>
                <a:cubicBezTo>
                  <a:pt x="325" y="64"/>
                  <a:pt x="325" y="64"/>
                  <a:pt x="332" y="64"/>
                </a:cubicBezTo>
                <a:cubicBezTo>
                  <a:pt x="332" y="64"/>
                  <a:pt x="332" y="71"/>
                  <a:pt x="339" y="71"/>
                </a:cubicBezTo>
                <a:cubicBezTo>
                  <a:pt x="332" y="71"/>
                  <a:pt x="332" y="71"/>
                  <a:pt x="332" y="71"/>
                </a:cubicBezTo>
                <a:close/>
                <a:moveTo>
                  <a:pt x="311" y="71"/>
                </a:moveTo>
                <a:lnTo>
                  <a:pt x="311" y="71"/>
                </a:lnTo>
                <a:cubicBezTo>
                  <a:pt x="318" y="71"/>
                  <a:pt x="318" y="71"/>
                  <a:pt x="318" y="71"/>
                </a:cubicBezTo>
                <a:lnTo>
                  <a:pt x="318" y="78"/>
                </a:lnTo>
                <a:cubicBezTo>
                  <a:pt x="311" y="78"/>
                  <a:pt x="311" y="78"/>
                  <a:pt x="311" y="78"/>
                </a:cubicBezTo>
                <a:cubicBezTo>
                  <a:pt x="311" y="85"/>
                  <a:pt x="311" y="85"/>
                  <a:pt x="311" y="85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85"/>
                  <a:pt x="304" y="85"/>
                  <a:pt x="311" y="85"/>
                </a:cubicBezTo>
                <a:cubicBezTo>
                  <a:pt x="304" y="85"/>
                  <a:pt x="304" y="78"/>
                  <a:pt x="304" y="78"/>
                </a:cubicBezTo>
                <a:lnTo>
                  <a:pt x="304" y="85"/>
                </a:lnTo>
                <a:cubicBezTo>
                  <a:pt x="297" y="85"/>
                  <a:pt x="297" y="78"/>
                  <a:pt x="297" y="78"/>
                </a:cubicBezTo>
                <a:cubicBezTo>
                  <a:pt x="304" y="78"/>
                  <a:pt x="304" y="78"/>
                  <a:pt x="304" y="78"/>
                </a:cubicBezTo>
                <a:cubicBezTo>
                  <a:pt x="304" y="78"/>
                  <a:pt x="304" y="78"/>
                  <a:pt x="297" y="78"/>
                </a:cubicBezTo>
                <a:cubicBezTo>
                  <a:pt x="297" y="78"/>
                  <a:pt x="297" y="78"/>
                  <a:pt x="297" y="71"/>
                </a:cubicBezTo>
                <a:cubicBezTo>
                  <a:pt x="297" y="71"/>
                  <a:pt x="297" y="71"/>
                  <a:pt x="290" y="71"/>
                </a:cubicBezTo>
                <a:cubicBezTo>
                  <a:pt x="290" y="71"/>
                  <a:pt x="290" y="71"/>
                  <a:pt x="297" y="71"/>
                </a:cubicBezTo>
                <a:cubicBezTo>
                  <a:pt x="297" y="71"/>
                  <a:pt x="297" y="71"/>
                  <a:pt x="304" y="71"/>
                </a:cubicBezTo>
                <a:lnTo>
                  <a:pt x="311" y="71"/>
                </a:lnTo>
                <a:close/>
                <a:moveTo>
                  <a:pt x="262" y="205"/>
                </a:moveTo>
                <a:lnTo>
                  <a:pt x="262" y="205"/>
                </a:lnTo>
                <a:lnTo>
                  <a:pt x="269" y="205"/>
                </a:lnTo>
                <a:cubicBezTo>
                  <a:pt x="262" y="205"/>
                  <a:pt x="262" y="205"/>
                  <a:pt x="262" y="205"/>
                </a:cubicBezTo>
                <a:cubicBezTo>
                  <a:pt x="255" y="205"/>
                  <a:pt x="255" y="205"/>
                  <a:pt x="255" y="205"/>
                </a:cubicBezTo>
                <a:cubicBezTo>
                  <a:pt x="255" y="205"/>
                  <a:pt x="255" y="205"/>
                  <a:pt x="248" y="205"/>
                </a:cubicBezTo>
                <a:cubicBezTo>
                  <a:pt x="255" y="205"/>
                  <a:pt x="255" y="205"/>
                  <a:pt x="255" y="205"/>
                </a:cubicBezTo>
                <a:lnTo>
                  <a:pt x="255" y="198"/>
                </a:lnTo>
                <a:lnTo>
                  <a:pt x="255" y="205"/>
                </a:lnTo>
                <a:cubicBezTo>
                  <a:pt x="255" y="198"/>
                  <a:pt x="248" y="198"/>
                  <a:pt x="248" y="198"/>
                </a:cubicBezTo>
                <a:lnTo>
                  <a:pt x="255" y="198"/>
                </a:lnTo>
                <a:cubicBezTo>
                  <a:pt x="255" y="191"/>
                  <a:pt x="255" y="191"/>
                  <a:pt x="255" y="191"/>
                </a:cubicBezTo>
                <a:cubicBezTo>
                  <a:pt x="255" y="191"/>
                  <a:pt x="255" y="191"/>
                  <a:pt x="248" y="191"/>
                </a:cubicBezTo>
                <a:lnTo>
                  <a:pt x="248" y="184"/>
                </a:lnTo>
                <a:cubicBezTo>
                  <a:pt x="248" y="177"/>
                  <a:pt x="248" y="177"/>
                  <a:pt x="248" y="177"/>
                </a:cubicBezTo>
                <a:lnTo>
                  <a:pt x="255" y="177"/>
                </a:lnTo>
                <a:lnTo>
                  <a:pt x="248" y="177"/>
                </a:lnTo>
                <a:cubicBezTo>
                  <a:pt x="255" y="177"/>
                  <a:pt x="255" y="177"/>
                  <a:pt x="255" y="177"/>
                </a:cubicBezTo>
                <a:cubicBezTo>
                  <a:pt x="255" y="184"/>
                  <a:pt x="255" y="184"/>
                  <a:pt x="255" y="184"/>
                </a:cubicBezTo>
                <a:cubicBezTo>
                  <a:pt x="255" y="191"/>
                  <a:pt x="255" y="191"/>
                  <a:pt x="255" y="191"/>
                </a:cubicBezTo>
                <a:cubicBezTo>
                  <a:pt x="262" y="191"/>
                  <a:pt x="262" y="191"/>
                  <a:pt x="262" y="191"/>
                </a:cubicBezTo>
                <a:cubicBezTo>
                  <a:pt x="262" y="198"/>
                  <a:pt x="262" y="198"/>
                  <a:pt x="262" y="198"/>
                </a:cubicBezTo>
                <a:lnTo>
                  <a:pt x="269" y="198"/>
                </a:lnTo>
                <a:cubicBezTo>
                  <a:pt x="269" y="198"/>
                  <a:pt x="262" y="198"/>
                  <a:pt x="262" y="205"/>
                </a:cubicBezTo>
                <a:close/>
                <a:moveTo>
                  <a:pt x="248" y="184"/>
                </a:moveTo>
                <a:lnTo>
                  <a:pt x="248" y="184"/>
                </a:lnTo>
                <a:close/>
                <a:moveTo>
                  <a:pt x="248" y="191"/>
                </a:moveTo>
                <a:lnTo>
                  <a:pt x="248" y="191"/>
                </a:lnTo>
                <a:cubicBezTo>
                  <a:pt x="248" y="191"/>
                  <a:pt x="248" y="191"/>
                  <a:pt x="240" y="191"/>
                </a:cubicBezTo>
                <a:cubicBezTo>
                  <a:pt x="248" y="191"/>
                  <a:pt x="248" y="198"/>
                  <a:pt x="248" y="198"/>
                </a:cubicBezTo>
                <a:cubicBezTo>
                  <a:pt x="240" y="198"/>
                  <a:pt x="240" y="198"/>
                  <a:pt x="240" y="198"/>
                </a:cubicBezTo>
                <a:cubicBezTo>
                  <a:pt x="233" y="198"/>
                  <a:pt x="233" y="205"/>
                  <a:pt x="233" y="205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8"/>
                  <a:pt x="233" y="198"/>
                  <a:pt x="240" y="198"/>
                </a:cubicBezTo>
                <a:cubicBezTo>
                  <a:pt x="233" y="198"/>
                  <a:pt x="233" y="198"/>
                  <a:pt x="233" y="191"/>
                </a:cubicBezTo>
                <a:cubicBezTo>
                  <a:pt x="233" y="191"/>
                  <a:pt x="233" y="191"/>
                  <a:pt x="240" y="191"/>
                </a:cubicBezTo>
                <a:cubicBezTo>
                  <a:pt x="240" y="191"/>
                  <a:pt x="240" y="191"/>
                  <a:pt x="240" y="184"/>
                </a:cubicBezTo>
                <a:cubicBezTo>
                  <a:pt x="240" y="191"/>
                  <a:pt x="240" y="191"/>
                  <a:pt x="240" y="191"/>
                </a:cubicBezTo>
                <a:cubicBezTo>
                  <a:pt x="240" y="191"/>
                  <a:pt x="248" y="184"/>
                  <a:pt x="248" y="191"/>
                </a:cubicBezTo>
                <a:close/>
                <a:moveTo>
                  <a:pt x="233" y="269"/>
                </a:moveTo>
                <a:lnTo>
                  <a:pt x="233" y="269"/>
                </a:lnTo>
                <a:lnTo>
                  <a:pt x="233" y="262"/>
                </a:lnTo>
                <a:lnTo>
                  <a:pt x="240" y="262"/>
                </a:lnTo>
                <a:lnTo>
                  <a:pt x="248" y="254"/>
                </a:lnTo>
                <a:lnTo>
                  <a:pt x="255" y="254"/>
                </a:lnTo>
                <a:cubicBezTo>
                  <a:pt x="255" y="254"/>
                  <a:pt x="255" y="254"/>
                  <a:pt x="262" y="254"/>
                </a:cubicBezTo>
                <a:lnTo>
                  <a:pt x="269" y="254"/>
                </a:lnTo>
                <a:cubicBezTo>
                  <a:pt x="269" y="254"/>
                  <a:pt x="269" y="254"/>
                  <a:pt x="269" y="247"/>
                </a:cubicBezTo>
                <a:cubicBezTo>
                  <a:pt x="276" y="247"/>
                  <a:pt x="276" y="254"/>
                  <a:pt x="276" y="254"/>
                </a:cubicBezTo>
                <a:lnTo>
                  <a:pt x="276" y="247"/>
                </a:lnTo>
                <a:cubicBezTo>
                  <a:pt x="283" y="247"/>
                  <a:pt x="283" y="247"/>
                  <a:pt x="283" y="247"/>
                </a:cubicBezTo>
                <a:lnTo>
                  <a:pt x="283" y="254"/>
                </a:lnTo>
                <a:lnTo>
                  <a:pt x="290" y="247"/>
                </a:lnTo>
                <a:cubicBezTo>
                  <a:pt x="290" y="247"/>
                  <a:pt x="290" y="247"/>
                  <a:pt x="290" y="254"/>
                </a:cubicBezTo>
                <a:cubicBezTo>
                  <a:pt x="290" y="247"/>
                  <a:pt x="290" y="247"/>
                  <a:pt x="290" y="247"/>
                </a:cubicBezTo>
                <a:cubicBezTo>
                  <a:pt x="290" y="254"/>
                  <a:pt x="290" y="254"/>
                  <a:pt x="290" y="254"/>
                </a:cubicBezTo>
                <a:lnTo>
                  <a:pt x="290" y="262"/>
                </a:lnTo>
                <a:cubicBezTo>
                  <a:pt x="297" y="262"/>
                  <a:pt x="297" y="262"/>
                  <a:pt x="297" y="262"/>
                </a:cubicBezTo>
                <a:cubicBezTo>
                  <a:pt x="297" y="262"/>
                  <a:pt x="297" y="262"/>
                  <a:pt x="304" y="262"/>
                </a:cubicBezTo>
                <a:cubicBezTo>
                  <a:pt x="304" y="269"/>
                  <a:pt x="304" y="269"/>
                  <a:pt x="304" y="269"/>
                </a:cubicBezTo>
                <a:lnTo>
                  <a:pt x="311" y="269"/>
                </a:lnTo>
                <a:lnTo>
                  <a:pt x="318" y="269"/>
                </a:lnTo>
                <a:cubicBezTo>
                  <a:pt x="318" y="262"/>
                  <a:pt x="318" y="262"/>
                  <a:pt x="325" y="262"/>
                </a:cubicBezTo>
                <a:lnTo>
                  <a:pt x="325" y="269"/>
                </a:lnTo>
                <a:cubicBezTo>
                  <a:pt x="332" y="269"/>
                  <a:pt x="332" y="269"/>
                  <a:pt x="332" y="269"/>
                </a:cubicBezTo>
                <a:lnTo>
                  <a:pt x="339" y="269"/>
                </a:lnTo>
                <a:cubicBezTo>
                  <a:pt x="339" y="269"/>
                  <a:pt x="339" y="269"/>
                  <a:pt x="346" y="269"/>
                </a:cubicBezTo>
                <a:cubicBezTo>
                  <a:pt x="353" y="269"/>
                  <a:pt x="353" y="269"/>
                  <a:pt x="353" y="269"/>
                </a:cubicBezTo>
                <a:cubicBezTo>
                  <a:pt x="353" y="269"/>
                  <a:pt x="353" y="269"/>
                  <a:pt x="361" y="276"/>
                </a:cubicBezTo>
                <a:cubicBezTo>
                  <a:pt x="353" y="276"/>
                  <a:pt x="353" y="276"/>
                  <a:pt x="353" y="276"/>
                </a:cubicBezTo>
                <a:cubicBezTo>
                  <a:pt x="353" y="283"/>
                  <a:pt x="353" y="283"/>
                  <a:pt x="353" y="283"/>
                </a:cubicBezTo>
                <a:lnTo>
                  <a:pt x="361" y="290"/>
                </a:lnTo>
                <a:lnTo>
                  <a:pt x="361" y="297"/>
                </a:lnTo>
                <a:cubicBezTo>
                  <a:pt x="368" y="297"/>
                  <a:pt x="361" y="304"/>
                  <a:pt x="368" y="304"/>
                </a:cubicBezTo>
                <a:cubicBezTo>
                  <a:pt x="368" y="311"/>
                  <a:pt x="368" y="311"/>
                  <a:pt x="375" y="318"/>
                </a:cubicBezTo>
                <a:lnTo>
                  <a:pt x="375" y="311"/>
                </a:lnTo>
                <a:lnTo>
                  <a:pt x="375" y="318"/>
                </a:lnTo>
                <a:cubicBezTo>
                  <a:pt x="375" y="318"/>
                  <a:pt x="375" y="318"/>
                  <a:pt x="382" y="318"/>
                </a:cubicBezTo>
                <a:lnTo>
                  <a:pt x="382" y="325"/>
                </a:lnTo>
                <a:cubicBezTo>
                  <a:pt x="389" y="325"/>
                  <a:pt x="389" y="325"/>
                  <a:pt x="389" y="325"/>
                </a:cubicBezTo>
                <a:cubicBezTo>
                  <a:pt x="396" y="325"/>
                  <a:pt x="396" y="325"/>
                  <a:pt x="396" y="325"/>
                </a:cubicBezTo>
                <a:lnTo>
                  <a:pt x="403" y="325"/>
                </a:lnTo>
                <a:cubicBezTo>
                  <a:pt x="403" y="325"/>
                  <a:pt x="403" y="325"/>
                  <a:pt x="403" y="332"/>
                </a:cubicBezTo>
                <a:lnTo>
                  <a:pt x="396" y="332"/>
                </a:lnTo>
                <a:cubicBezTo>
                  <a:pt x="396" y="332"/>
                  <a:pt x="396" y="332"/>
                  <a:pt x="396" y="339"/>
                </a:cubicBezTo>
                <a:cubicBezTo>
                  <a:pt x="396" y="347"/>
                  <a:pt x="396" y="347"/>
                  <a:pt x="389" y="347"/>
                </a:cubicBezTo>
                <a:cubicBezTo>
                  <a:pt x="389" y="347"/>
                  <a:pt x="389" y="347"/>
                  <a:pt x="389" y="354"/>
                </a:cubicBezTo>
                <a:lnTo>
                  <a:pt x="382" y="354"/>
                </a:lnTo>
                <a:cubicBezTo>
                  <a:pt x="382" y="361"/>
                  <a:pt x="375" y="361"/>
                  <a:pt x="375" y="361"/>
                </a:cubicBezTo>
                <a:cubicBezTo>
                  <a:pt x="375" y="368"/>
                  <a:pt x="375" y="368"/>
                  <a:pt x="375" y="368"/>
                </a:cubicBezTo>
                <a:lnTo>
                  <a:pt x="368" y="368"/>
                </a:lnTo>
                <a:lnTo>
                  <a:pt x="368" y="375"/>
                </a:lnTo>
                <a:cubicBezTo>
                  <a:pt x="368" y="375"/>
                  <a:pt x="368" y="375"/>
                  <a:pt x="368" y="382"/>
                </a:cubicBezTo>
                <a:cubicBezTo>
                  <a:pt x="375" y="389"/>
                  <a:pt x="375" y="389"/>
                  <a:pt x="375" y="389"/>
                </a:cubicBezTo>
                <a:cubicBezTo>
                  <a:pt x="375" y="396"/>
                  <a:pt x="375" y="396"/>
                  <a:pt x="375" y="396"/>
                </a:cubicBezTo>
                <a:lnTo>
                  <a:pt x="375" y="403"/>
                </a:lnTo>
                <a:cubicBezTo>
                  <a:pt x="375" y="403"/>
                  <a:pt x="375" y="403"/>
                  <a:pt x="368" y="403"/>
                </a:cubicBezTo>
                <a:cubicBezTo>
                  <a:pt x="361" y="410"/>
                  <a:pt x="361" y="410"/>
                  <a:pt x="361" y="410"/>
                </a:cubicBezTo>
                <a:lnTo>
                  <a:pt x="361" y="417"/>
                </a:lnTo>
                <a:lnTo>
                  <a:pt x="361" y="424"/>
                </a:lnTo>
                <a:cubicBezTo>
                  <a:pt x="361" y="424"/>
                  <a:pt x="353" y="424"/>
                  <a:pt x="353" y="431"/>
                </a:cubicBezTo>
                <a:lnTo>
                  <a:pt x="353" y="438"/>
                </a:lnTo>
                <a:lnTo>
                  <a:pt x="346" y="438"/>
                </a:lnTo>
                <a:cubicBezTo>
                  <a:pt x="346" y="445"/>
                  <a:pt x="339" y="445"/>
                  <a:pt x="339" y="452"/>
                </a:cubicBezTo>
                <a:cubicBezTo>
                  <a:pt x="332" y="452"/>
                  <a:pt x="332" y="452"/>
                  <a:pt x="332" y="452"/>
                </a:cubicBezTo>
                <a:cubicBezTo>
                  <a:pt x="325" y="452"/>
                  <a:pt x="325" y="452"/>
                  <a:pt x="325" y="452"/>
                </a:cubicBezTo>
                <a:lnTo>
                  <a:pt x="318" y="452"/>
                </a:lnTo>
                <a:cubicBezTo>
                  <a:pt x="318" y="460"/>
                  <a:pt x="318" y="452"/>
                  <a:pt x="318" y="452"/>
                </a:cubicBezTo>
                <a:cubicBezTo>
                  <a:pt x="318" y="460"/>
                  <a:pt x="318" y="460"/>
                  <a:pt x="318" y="460"/>
                </a:cubicBezTo>
                <a:cubicBezTo>
                  <a:pt x="311" y="460"/>
                  <a:pt x="311" y="452"/>
                  <a:pt x="311" y="452"/>
                </a:cubicBezTo>
                <a:cubicBezTo>
                  <a:pt x="311" y="445"/>
                  <a:pt x="311" y="445"/>
                  <a:pt x="311" y="445"/>
                </a:cubicBezTo>
                <a:cubicBezTo>
                  <a:pt x="311" y="445"/>
                  <a:pt x="311" y="438"/>
                  <a:pt x="304" y="438"/>
                </a:cubicBezTo>
                <a:cubicBezTo>
                  <a:pt x="304" y="431"/>
                  <a:pt x="304" y="431"/>
                  <a:pt x="304" y="431"/>
                </a:cubicBezTo>
                <a:cubicBezTo>
                  <a:pt x="304" y="431"/>
                  <a:pt x="304" y="431"/>
                  <a:pt x="304" y="424"/>
                </a:cubicBezTo>
                <a:cubicBezTo>
                  <a:pt x="304" y="417"/>
                  <a:pt x="297" y="417"/>
                  <a:pt x="297" y="417"/>
                </a:cubicBezTo>
                <a:lnTo>
                  <a:pt x="297" y="410"/>
                </a:lnTo>
                <a:cubicBezTo>
                  <a:pt x="297" y="403"/>
                  <a:pt x="297" y="403"/>
                  <a:pt x="297" y="403"/>
                </a:cubicBezTo>
                <a:lnTo>
                  <a:pt x="297" y="396"/>
                </a:lnTo>
                <a:cubicBezTo>
                  <a:pt x="297" y="389"/>
                  <a:pt x="297" y="389"/>
                  <a:pt x="297" y="389"/>
                </a:cubicBezTo>
                <a:cubicBezTo>
                  <a:pt x="297" y="382"/>
                  <a:pt x="297" y="382"/>
                  <a:pt x="297" y="382"/>
                </a:cubicBezTo>
                <a:cubicBezTo>
                  <a:pt x="297" y="382"/>
                  <a:pt x="297" y="382"/>
                  <a:pt x="297" y="375"/>
                </a:cubicBezTo>
                <a:lnTo>
                  <a:pt x="297" y="368"/>
                </a:lnTo>
                <a:cubicBezTo>
                  <a:pt x="290" y="368"/>
                  <a:pt x="290" y="368"/>
                  <a:pt x="290" y="368"/>
                </a:cubicBezTo>
                <a:cubicBezTo>
                  <a:pt x="290" y="361"/>
                  <a:pt x="290" y="361"/>
                  <a:pt x="290" y="361"/>
                </a:cubicBezTo>
                <a:cubicBezTo>
                  <a:pt x="283" y="361"/>
                  <a:pt x="283" y="361"/>
                  <a:pt x="283" y="361"/>
                </a:cubicBezTo>
                <a:cubicBezTo>
                  <a:pt x="290" y="361"/>
                  <a:pt x="290" y="361"/>
                  <a:pt x="290" y="354"/>
                </a:cubicBezTo>
                <a:lnTo>
                  <a:pt x="290" y="347"/>
                </a:lnTo>
                <a:cubicBezTo>
                  <a:pt x="283" y="347"/>
                  <a:pt x="290" y="347"/>
                  <a:pt x="283" y="347"/>
                </a:cubicBezTo>
                <a:cubicBezTo>
                  <a:pt x="283" y="347"/>
                  <a:pt x="276" y="347"/>
                  <a:pt x="276" y="339"/>
                </a:cubicBezTo>
                <a:cubicBezTo>
                  <a:pt x="276" y="339"/>
                  <a:pt x="276" y="339"/>
                  <a:pt x="269" y="339"/>
                </a:cubicBezTo>
                <a:cubicBezTo>
                  <a:pt x="262" y="339"/>
                  <a:pt x="262" y="339"/>
                  <a:pt x="262" y="339"/>
                </a:cubicBezTo>
                <a:lnTo>
                  <a:pt x="255" y="347"/>
                </a:lnTo>
                <a:lnTo>
                  <a:pt x="255" y="339"/>
                </a:lnTo>
                <a:cubicBezTo>
                  <a:pt x="255" y="339"/>
                  <a:pt x="255" y="339"/>
                  <a:pt x="255" y="347"/>
                </a:cubicBezTo>
                <a:cubicBezTo>
                  <a:pt x="255" y="347"/>
                  <a:pt x="255" y="339"/>
                  <a:pt x="248" y="339"/>
                </a:cubicBezTo>
                <a:cubicBezTo>
                  <a:pt x="248" y="347"/>
                  <a:pt x="248" y="347"/>
                  <a:pt x="248" y="347"/>
                </a:cubicBezTo>
                <a:cubicBezTo>
                  <a:pt x="240" y="347"/>
                  <a:pt x="240" y="347"/>
                  <a:pt x="240" y="347"/>
                </a:cubicBezTo>
                <a:cubicBezTo>
                  <a:pt x="233" y="339"/>
                  <a:pt x="233" y="339"/>
                  <a:pt x="233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226" y="332"/>
                  <a:pt x="226" y="332"/>
                  <a:pt x="226" y="332"/>
                </a:cubicBezTo>
                <a:cubicBezTo>
                  <a:pt x="226" y="332"/>
                  <a:pt x="219" y="332"/>
                  <a:pt x="219" y="325"/>
                </a:cubicBezTo>
                <a:cubicBezTo>
                  <a:pt x="219" y="325"/>
                  <a:pt x="219" y="325"/>
                  <a:pt x="212" y="325"/>
                </a:cubicBezTo>
                <a:cubicBezTo>
                  <a:pt x="212" y="318"/>
                  <a:pt x="212" y="318"/>
                  <a:pt x="212" y="318"/>
                </a:cubicBezTo>
                <a:cubicBezTo>
                  <a:pt x="219" y="318"/>
                  <a:pt x="219" y="318"/>
                  <a:pt x="219" y="318"/>
                </a:cubicBezTo>
                <a:cubicBezTo>
                  <a:pt x="212" y="318"/>
                  <a:pt x="212" y="318"/>
                  <a:pt x="212" y="318"/>
                </a:cubicBezTo>
                <a:lnTo>
                  <a:pt x="219" y="311"/>
                </a:lnTo>
                <a:lnTo>
                  <a:pt x="219" y="304"/>
                </a:lnTo>
                <a:cubicBezTo>
                  <a:pt x="219" y="304"/>
                  <a:pt x="219" y="297"/>
                  <a:pt x="212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9" y="290"/>
                  <a:pt x="219" y="290"/>
                  <a:pt x="219" y="290"/>
                </a:cubicBezTo>
                <a:cubicBezTo>
                  <a:pt x="219" y="283"/>
                  <a:pt x="219" y="283"/>
                  <a:pt x="219" y="283"/>
                </a:cubicBezTo>
                <a:lnTo>
                  <a:pt x="226" y="283"/>
                </a:lnTo>
                <a:lnTo>
                  <a:pt x="226" y="276"/>
                </a:lnTo>
                <a:cubicBezTo>
                  <a:pt x="233" y="276"/>
                  <a:pt x="233" y="276"/>
                  <a:pt x="233" y="276"/>
                </a:cubicBezTo>
                <a:cubicBezTo>
                  <a:pt x="233" y="269"/>
                  <a:pt x="233" y="269"/>
                  <a:pt x="233" y="269"/>
                </a:cubicBezTo>
                <a:close/>
                <a:moveTo>
                  <a:pt x="219" y="149"/>
                </a:moveTo>
                <a:lnTo>
                  <a:pt x="219" y="149"/>
                </a:lnTo>
                <a:cubicBezTo>
                  <a:pt x="219" y="149"/>
                  <a:pt x="219" y="149"/>
                  <a:pt x="219" y="156"/>
                </a:cubicBezTo>
                <a:cubicBezTo>
                  <a:pt x="212" y="156"/>
                  <a:pt x="212" y="156"/>
                  <a:pt x="212" y="156"/>
                </a:cubicBezTo>
                <a:lnTo>
                  <a:pt x="205" y="156"/>
                </a:lnTo>
                <a:lnTo>
                  <a:pt x="198" y="156"/>
                </a:lnTo>
                <a:cubicBezTo>
                  <a:pt x="198" y="149"/>
                  <a:pt x="205" y="149"/>
                  <a:pt x="205" y="149"/>
                </a:cubicBezTo>
                <a:cubicBezTo>
                  <a:pt x="198" y="149"/>
                  <a:pt x="198" y="149"/>
                  <a:pt x="198" y="149"/>
                </a:cubicBezTo>
                <a:cubicBezTo>
                  <a:pt x="198" y="149"/>
                  <a:pt x="198" y="149"/>
                  <a:pt x="205" y="149"/>
                </a:cubicBezTo>
                <a:cubicBezTo>
                  <a:pt x="198" y="149"/>
                  <a:pt x="198" y="149"/>
                  <a:pt x="198" y="141"/>
                </a:cubicBezTo>
                <a:cubicBezTo>
                  <a:pt x="198" y="141"/>
                  <a:pt x="198" y="149"/>
                  <a:pt x="198" y="141"/>
                </a:cubicBezTo>
                <a:lnTo>
                  <a:pt x="205" y="141"/>
                </a:lnTo>
                <a:cubicBezTo>
                  <a:pt x="205" y="149"/>
                  <a:pt x="205" y="149"/>
                  <a:pt x="205" y="149"/>
                </a:cubicBezTo>
                <a:cubicBezTo>
                  <a:pt x="205" y="141"/>
                  <a:pt x="205" y="141"/>
                  <a:pt x="205" y="141"/>
                </a:cubicBezTo>
                <a:lnTo>
                  <a:pt x="212" y="141"/>
                </a:lnTo>
                <a:cubicBezTo>
                  <a:pt x="212" y="141"/>
                  <a:pt x="212" y="141"/>
                  <a:pt x="219" y="141"/>
                </a:cubicBezTo>
                <a:lnTo>
                  <a:pt x="226" y="141"/>
                </a:lnTo>
                <a:cubicBezTo>
                  <a:pt x="226" y="149"/>
                  <a:pt x="226" y="149"/>
                  <a:pt x="226" y="149"/>
                </a:cubicBezTo>
                <a:cubicBezTo>
                  <a:pt x="226" y="149"/>
                  <a:pt x="226" y="149"/>
                  <a:pt x="219" y="149"/>
                </a:cubicBezTo>
                <a:close/>
                <a:moveTo>
                  <a:pt x="283" y="347"/>
                </a:moveTo>
                <a:lnTo>
                  <a:pt x="283" y="347"/>
                </a:lnTo>
                <a:close/>
                <a:moveTo>
                  <a:pt x="382" y="417"/>
                </a:moveTo>
                <a:lnTo>
                  <a:pt x="382" y="417"/>
                </a:lnTo>
                <a:lnTo>
                  <a:pt x="382" y="410"/>
                </a:lnTo>
                <a:cubicBezTo>
                  <a:pt x="382" y="410"/>
                  <a:pt x="382" y="410"/>
                  <a:pt x="382" y="403"/>
                </a:cubicBezTo>
                <a:cubicBezTo>
                  <a:pt x="389" y="403"/>
                  <a:pt x="389" y="403"/>
                  <a:pt x="389" y="403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389" y="396"/>
                  <a:pt x="389" y="396"/>
                  <a:pt x="396" y="396"/>
                </a:cubicBezTo>
                <a:cubicBezTo>
                  <a:pt x="396" y="396"/>
                  <a:pt x="396" y="396"/>
                  <a:pt x="396" y="389"/>
                </a:cubicBezTo>
                <a:cubicBezTo>
                  <a:pt x="396" y="389"/>
                  <a:pt x="396" y="389"/>
                  <a:pt x="396" y="396"/>
                </a:cubicBezTo>
                <a:cubicBezTo>
                  <a:pt x="403" y="396"/>
                  <a:pt x="396" y="396"/>
                  <a:pt x="403" y="396"/>
                </a:cubicBezTo>
                <a:cubicBezTo>
                  <a:pt x="403" y="396"/>
                  <a:pt x="403" y="396"/>
                  <a:pt x="403" y="403"/>
                </a:cubicBezTo>
                <a:cubicBezTo>
                  <a:pt x="396" y="403"/>
                  <a:pt x="396" y="403"/>
                  <a:pt x="396" y="403"/>
                </a:cubicBezTo>
                <a:lnTo>
                  <a:pt x="396" y="410"/>
                </a:lnTo>
                <a:cubicBezTo>
                  <a:pt x="396" y="410"/>
                  <a:pt x="396" y="417"/>
                  <a:pt x="396" y="424"/>
                </a:cubicBezTo>
                <a:cubicBezTo>
                  <a:pt x="396" y="424"/>
                  <a:pt x="389" y="424"/>
                  <a:pt x="389" y="431"/>
                </a:cubicBezTo>
                <a:cubicBezTo>
                  <a:pt x="382" y="431"/>
                  <a:pt x="382" y="431"/>
                  <a:pt x="382" y="424"/>
                </a:cubicBezTo>
                <a:cubicBezTo>
                  <a:pt x="382" y="424"/>
                  <a:pt x="382" y="424"/>
                  <a:pt x="382" y="417"/>
                </a:cubicBezTo>
                <a:close/>
                <a:moveTo>
                  <a:pt x="353" y="254"/>
                </a:moveTo>
                <a:lnTo>
                  <a:pt x="353" y="254"/>
                </a:lnTo>
                <a:close/>
                <a:moveTo>
                  <a:pt x="332" y="254"/>
                </a:moveTo>
                <a:lnTo>
                  <a:pt x="332" y="254"/>
                </a:lnTo>
                <a:cubicBezTo>
                  <a:pt x="325" y="254"/>
                  <a:pt x="325" y="254"/>
                  <a:pt x="325" y="254"/>
                </a:cubicBezTo>
                <a:cubicBezTo>
                  <a:pt x="332" y="254"/>
                  <a:pt x="332" y="254"/>
                  <a:pt x="332" y="254"/>
                </a:cubicBezTo>
                <a:close/>
                <a:moveTo>
                  <a:pt x="304" y="247"/>
                </a:moveTo>
                <a:lnTo>
                  <a:pt x="304" y="247"/>
                </a:lnTo>
                <a:lnTo>
                  <a:pt x="304" y="254"/>
                </a:lnTo>
                <a:cubicBezTo>
                  <a:pt x="304" y="247"/>
                  <a:pt x="297" y="247"/>
                  <a:pt x="297" y="247"/>
                </a:cubicBezTo>
                <a:lnTo>
                  <a:pt x="304" y="247"/>
                </a:lnTo>
                <a:close/>
                <a:moveTo>
                  <a:pt x="290" y="240"/>
                </a:moveTo>
                <a:lnTo>
                  <a:pt x="290" y="240"/>
                </a:lnTo>
                <a:cubicBezTo>
                  <a:pt x="283" y="240"/>
                  <a:pt x="283" y="247"/>
                  <a:pt x="283" y="247"/>
                </a:cubicBezTo>
                <a:cubicBezTo>
                  <a:pt x="283" y="240"/>
                  <a:pt x="283" y="240"/>
                  <a:pt x="283" y="240"/>
                </a:cubicBezTo>
                <a:cubicBezTo>
                  <a:pt x="283" y="240"/>
                  <a:pt x="283" y="240"/>
                  <a:pt x="290" y="240"/>
                </a:cubicBezTo>
                <a:close/>
                <a:moveTo>
                  <a:pt x="290" y="233"/>
                </a:moveTo>
                <a:lnTo>
                  <a:pt x="290" y="233"/>
                </a:lnTo>
                <a:cubicBezTo>
                  <a:pt x="283" y="233"/>
                  <a:pt x="283" y="233"/>
                  <a:pt x="283" y="233"/>
                </a:cubicBezTo>
                <a:lnTo>
                  <a:pt x="290" y="233"/>
                </a:lnTo>
                <a:close/>
                <a:moveTo>
                  <a:pt x="205" y="106"/>
                </a:moveTo>
                <a:lnTo>
                  <a:pt x="205" y="106"/>
                </a:lnTo>
                <a:lnTo>
                  <a:pt x="198" y="106"/>
                </a:lnTo>
                <a:cubicBezTo>
                  <a:pt x="198" y="106"/>
                  <a:pt x="198" y="106"/>
                  <a:pt x="198" y="99"/>
                </a:cubicBezTo>
                <a:cubicBezTo>
                  <a:pt x="198" y="99"/>
                  <a:pt x="198" y="99"/>
                  <a:pt x="205" y="99"/>
                </a:cubicBezTo>
                <a:cubicBezTo>
                  <a:pt x="205" y="99"/>
                  <a:pt x="198" y="99"/>
                  <a:pt x="198" y="106"/>
                </a:cubicBezTo>
                <a:cubicBezTo>
                  <a:pt x="205" y="106"/>
                  <a:pt x="205" y="106"/>
                  <a:pt x="205" y="106"/>
                </a:cubicBezTo>
                <a:close/>
                <a:moveTo>
                  <a:pt x="198" y="99"/>
                </a:moveTo>
                <a:lnTo>
                  <a:pt x="198" y="99"/>
                </a:lnTo>
                <a:close/>
                <a:moveTo>
                  <a:pt x="191" y="99"/>
                </a:moveTo>
                <a:lnTo>
                  <a:pt x="191" y="99"/>
                </a:lnTo>
                <a:lnTo>
                  <a:pt x="198" y="99"/>
                </a:lnTo>
                <a:lnTo>
                  <a:pt x="191" y="99"/>
                </a:lnTo>
                <a:close/>
                <a:moveTo>
                  <a:pt x="198" y="92"/>
                </a:moveTo>
                <a:lnTo>
                  <a:pt x="198" y="92"/>
                </a:lnTo>
                <a:lnTo>
                  <a:pt x="198" y="85"/>
                </a:ln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113"/>
                </a:moveTo>
                <a:lnTo>
                  <a:pt x="198" y="113"/>
                </a:lnTo>
                <a:close/>
                <a:moveTo>
                  <a:pt x="155" y="177"/>
                </a:moveTo>
                <a:lnTo>
                  <a:pt x="155" y="177"/>
                </a:lnTo>
                <a:close/>
                <a:moveTo>
                  <a:pt x="134" y="240"/>
                </a:moveTo>
                <a:lnTo>
                  <a:pt x="134" y="240"/>
                </a:lnTo>
                <a:cubicBezTo>
                  <a:pt x="134" y="233"/>
                  <a:pt x="134" y="233"/>
                  <a:pt x="134" y="233"/>
                </a:cubicBezTo>
                <a:lnTo>
                  <a:pt x="134" y="240"/>
                </a:lnTo>
                <a:lnTo>
                  <a:pt x="134" y="233"/>
                </a:lnTo>
                <a:cubicBezTo>
                  <a:pt x="127" y="233"/>
                  <a:pt x="127" y="233"/>
                  <a:pt x="127" y="233"/>
                </a:cubicBezTo>
                <a:lnTo>
                  <a:pt x="120" y="233"/>
                </a:lnTo>
                <a:lnTo>
                  <a:pt x="127" y="233"/>
                </a:lnTo>
                <a:cubicBezTo>
                  <a:pt x="127" y="226"/>
                  <a:pt x="127" y="226"/>
                  <a:pt x="127" y="226"/>
                </a:cubicBezTo>
                <a:cubicBezTo>
                  <a:pt x="127" y="226"/>
                  <a:pt x="127" y="226"/>
                  <a:pt x="127" y="219"/>
                </a:cubicBezTo>
                <a:lnTo>
                  <a:pt x="134" y="219"/>
                </a:lnTo>
                <a:cubicBezTo>
                  <a:pt x="134" y="226"/>
                  <a:pt x="127" y="226"/>
                  <a:pt x="127" y="226"/>
                </a:cubicBezTo>
                <a:cubicBezTo>
                  <a:pt x="127" y="226"/>
                  <a:pt x="127" y="226"/>
                  <a:pt x="134" y="226"/>
                </a:cubicBezTo>
                <a:cubicBezTo>
                  <a:pt x="134" y="226"/>
                  <a:pt x="134" y="233"/>
                  <a:pt x="134" y="226"/>
                </a:cubicBezTo>
                <a:cubicBezTo>
                  <a:pt x="134" y="226"/>
                  <a:pt x="134" y="226"/>
                  <a:pt x="141" y="226"/>
                </a:cubicBezTo>
                <a:cubicBezTo>
                  <a:pt x="134" y="233"/>
                  <a:pt x="134" y="233"/>
                  <a:pt x="134" y="233"/>
                </a:cubicBezTo>
                <a:lnTo>
                  <a:pt x="141" y="233"/>
                </a:lnTo>
                <a:cubicBezTo>
                  <a:pt x="141" y="233"/>
                  <a:pt x="141" y="233"/>
                  <a:pt x="134" y="233"/>
                </a:cubicBezTo>
                <a:cubicBezTo>
                  <a:pt x="141" y="233"/>
                  <a:pt x="141" y="233"/>
                  <a:pt x="141" y="233"/>
                </a:cubicBezTo>
                <a:lnTo>
                  <a:pt x="141" y="240"/>
                </a:lnTo>
                <a:cubicBezTo>
                  <a:pt x="141" y="240"/>
                  <a:pt x="141" y="240"/>
                  <a:pt x="134" y="240"/>
                </a:cubicBezTo>
                <a:close/>
                <a:moveTo>
                  <a:pt x="134" y="396"/>
                </a:moveTo>
                <a:lnTo>
                  <a:pt x="134" y="396"/>
                </a:lnTo>
                <a:lnTo>
                  <a:pt x="134" y="389"/>
                </a:lnTo>
                <a:lnTo>
                  <a:pt x="134" y="396"/>
                </a:lnTo>
                <a:close/>
                <a:moveTo>
                  <a:pt x="134" y="127"/>
                </a:moveTo>
                <a:lnTo>
                  <a:pt x="134" y="127"/>
                </a:lnTo>
                <a:cubicBezTo>
                  <a:pt x="134" y="134"/>
                  <a:pt x="134" y="134"/>
                  <a:pt x="134" y="134"/>
                </a:cubicBezTo>
                <a:cubicBezTo>
                  <a:pt x="134" y="134"/>
                  <a:pt x="134" y="134"/>
                  <a:pt x="134" y="127"/>
                </a:cubicBezTo>
                <a:close/>
                <a:moveTo>
                  <a:pt x="113" y="240"/>
                </a:moveTo>
                <a:lnTo>
                  <a:pt x="113" y="240"/>
                </a:lnTo>
                <a:lnTo>
                  <a:pt x="120" y="240"/>
                </a:lnTo>
                <a:cubicBezTo>
                  <a:pt x="120" y="240"/>
                  <a:pt x="120" y="240"/>
                  <a:pt x="113" y="240"/>
                </a:cubicBezTo>
                <a:close/>
                <a:moveTo>
                  <a:pt x="99" y="325"/>
                </a:moveTo>
                <a:lnTo>
                  <a:pt x="99" y="325"/>
                </a:lnTo>
                <a:lnTo>
                  <a:pt x="106" y="325"/>
                </a:lnTo>
                <a:cubicBezTo>
                  <a:pt x="106" y="325"/>
                  <a:pt x="106" y="325"/>
                  <a:pt x="99" y="325"/>
                </a:cubicBezTo>
                <a:close/>
                <a:moveTo>
                  <a:pt x="99" y="361"/>
                </a:moveTo>
                <a:lnTo>
                  <a:pt x="99" y="361"/>
                </a:lnTo>
                <a:lnTo>
                  <a:pt x="106" y="361"/>
                </a:lnTo>
                <a:cubicBezTo>
                  <a:pt x="99" y="361"/>
                  <a:pt x="106" y="361"/>
                  <a:pt x="99" y="361"/>
                </a:cubicBezTo>
                <a:close/>
                <a:moveTo>
                  <a:pt x="92" y="325"/>
                </a:moveTo>
                <a:lnTo>
                  <a:pt x="92" y="325"/>
                </a:lnTo>
                <a:cubicBezTo>
                  <a:pt x="92" y="325"/>
                  <a:pt x="92" y="325"/>
                  <a:pt x="85" y="325"/>
                </a:cubicBezTo>
                <a:cubicBezTo>
                  <a:pt x="85" y="325"/>
                  <a:pt x="85" y="325"/>
                  <a:pt x="78" y="325"/>
                </a:cubicBezTo>
                <a:cubicBezTo>
                  <a:pt x="85" y="325"/>
                  <a:pt x="85" y="325"/>
                  <a:pt x="85" y="325"/>
                </a:cubicBezTo>
                <a:lnTo>
                  <a:pt x="92" y="325"/>
                </a:lnTo>
                <a:lnTo>
                  <a:pt x="99" y="325"/>
                </a:lnTo>
                <a:cubicBezTo>
                  <a:pt x="92" y="325"/>
                  <a:pt x="92" y="325"/>
                  <a:pt x="92" y="325"/>
                </a:cubicBez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1" y="325"/>
                </a:moveTo>
                <a:lnTo>
                  <a:pt x="71" y="325"/>
                </a:lnTo>
                <a:cubicBezTo>
                  <a:pt x="71" y="325"/>
                  <a:pt x="71" y="325"/>
                  <a:pt x="78" y="325"/>
                </a:cubicBezTo>
                <a:cubicBezTo>
                  <a:pt x="71" y="325"/>
                  <a:pt x="71" y="325"/>
                  <a:pt x="71" y="325"/>
                </a:cubicBezTo>
                <a:close/>
                <a:moveTo>
                  <a:pt x="481" y="332"/>
                </a:moveTo>
                <a:lnTo>
                  <a:pt x="481" y="332"/>
                </a:lnTo>
                <a:lnTo>
                  <a:pt x="488" y="332"/>
                </a:lnTo>
                <a:lnTo>
                  <a:pt x="488" y="339"/>
                </a:lnTo>
                <a:cubicBezTo>
                  <a:pt x="488" y="339"/>
                  <a:pt x="488" y="339"/>
                  <a:pt x="481" y="339"/>
                </a:cubicBezTo>
                <a:lnTo>
                  <a:pt x="481" y="332"/>
                </a:lnTo>
                <a:close/>
                <a:moveTo>
                  <a:pt x="290" y="177"/>
                </a:moveTo>
                <a:lnTo>
                  <a:pt x="290" y="177"/>
                </a:lnTo>
                <a:cubicBezTo>
                  <a:pt x="290" y="177"/>
                  <a:pt x="290" y="177"/>
                  <a:pt x="290" y="184"/>
                </a:cubicBezTo>
                <a:cubicBezTo>
                  <a:pt x="290" y="184"/>
                  <a:pt x="290" y="184"/>
                  <a:pt x="283" y="184"/>
                </a:cubicBezTo>
                <a:cubicBezTo>
                  <a:pt x="283" y="184"/>
                  <a:pt x="283" y="184"/>
                  <a:pt x="283" y="177"/>
                </a:cubicBezTo>
                <a:lnTo>
                  <a:pt x="290" y="177"/>
                </a:lnTo>
                <a:close/>
                <a:moveTo>
                  <a:pt x="297" y="184"/>
                </a:moveTo>
                <a:lnTo>
                  <a:pt x="297" y="184"/>
                </a:lnTo>
                <a:cubicBezTo>
                  <a:pt x="297" y="191"/>
                  <a:pt x="297" y="184"/>
                  <a:pt x="297" y="191"/>
                </a:cubicBezTo>
                <a:lnTo>
                  <a:pt x="290" y="191"/>
                </a:lnTo>
                <a:cubicBezTo>
                  <a:pt x="290" y="184"/>
                  <a:pt x="290" y="184"/>
                  <a:pt x="297" y="184"/>
                </a:cubicBezTo>
                <a:close/>
                <a:moveTo>
                  <a:pt x="92" y="254"/>
                </a:moveTo>
                <a:lnTo>
                  <a:pt x="92" y="254"/>
                </a:lnTo>
                <a:close/>
                <a:moveTo>
                  <a:pt x="92" y="254"/>
                </a:moveTo>
                <a:lnTo>
                  <a:pt x="92" y="254"/>
                </a:lnTo>
                <a:close/>
                <a:moveTo>
                  <a:pt x="78" y="269"/>
                </a:moveTo>
                <a:lnTo>
                  <a:pt x="78" y="269"/>
                </a:lnTo>
                <a:close/>
                <a:moveTo>
                  <a:pt x="78" y="276"/>
                </a:moveTo>
                <a:lnTo>
                  <a:pt x="78" y="276"/>
                </a:lnTo>
                <a:cubicBezTo>
                  <a:pt x="78" y="269"/>
                  <a:pt x="78" y="269"/>
                  <a:pt x="78" y="269"/>
                </a:cubicBezTo>
                <a:cubicBezTo>
                  <a:pt x="78" y="269"/>
                  <a:pt x="78" y="269"/>
                  <a:pt x="78" y="276"/>
                </a:cubicBezTo>
                <a:close/>
                <a:moveTo>
                  <a:pt x="78" y="269"/>
                </a:moveTo>
                <a:lnTo>
                  <a:pt x="78" y="269"/>
                </a:lnTo>
                <a:close/>
                <a:moveTo>
                  <a:pt x="78" y="269"/>
                </a:moveTo>
                <a:lnTo>
                  <a:pt x="78" y="2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96" name="Google Shape;196;g104a2444ada_0_508"/>
          <p:cNvGrpSpPr/>
          <p:nvPr/>
        </p:nvGrpSpPr>
        <p:grpSpPr>
          <a:xfrm>
            <a:off x="6894207" y="2631797"/>
            <a:ext cx="857050" cy="767343"/>
            <a:chOff x="2061431" y="5656262"/>
            <a:chExt cx="583344" cy="522286"/>
          </a:xfrm>
        </p:grpSpPr>
        <p:sp>
          <p:nvSpPr>
            <p:cNvPr id="197" name="Google Shape;197;g104a2444ada_0_508"/>
            <p:cNvSpPr/>
            <p:nvPr/>
          </p:nvSpPr>
          <p:spPr>
            <a:xfrm>
              <a:off x="2403475" y="5656262"/>
              <a:ext cx="241301" cy="238125"/>
            </a:xfrm>
            <a:custGeom>
              <a:rect b="b" l="l" r="r" t="t"/>
              <a:pathLst>
                <a:path extrusionOk="0" h="661" w="670">
                  <a:moveTo>
                    <a:pt x="159" y="660"/>
                  </a:moveTo>
                  <a:cubicBezTo>
                    <a:pt x="184" y="643"/>
                    <a:pt x="226" y="635"/>
                    <a:pt x="259" y="635"/>
                  </a:cubicBezTo>
                  <a:cubicBezTo>
                    <a:pt x="669" y="225"/>
                    <a:pt x="669" y="225"/>
                    <a:pt x="669" y="225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33" y="409"/>
                    <a:pt x="33" y="409"/>
                    <a:pt x="33" y="409"/>
                  </a:cubicBezTo>
                  <a:cubicBezTo>
                    <a:pt x="33" y="443"/>
                    <a:pt x="25" y="485"/>
                    <a:pt x="0" y="510"/>
                  </a:cubicBezTo>
                  <a:lnTo>
                    <a:pt x="159" y="660"/>
                  </a:lnTo>
                  <a:close/>
                  <a:moveTo>
                    <a:pt x="159" y="660"/>
                  </a:moveTo>
                  <a:lnTo>
                    <a:pt x="159" y="6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8" name="Google Shape;198;g104a2444ada_0_508"/>
            <p:cNvSpPr/>
            <p:nvPr/>
          </p:nvSpPr>
          <p:spPr>
            <a:xfrm>
              <a:off x="2124075" y="5981699"/>
              <a:ext cx="196850" cy="195263"/>
            </a:xfrm>
            <a:custGeom>
              <a:rect b="b" l="l" r="r" t="t"/>
              <a:pathLst>
                <a:path extrusionOk="0" h="544" w="545">
                  <a:moveTo>
                    <a:pt x="226" y="259"/>
                  </a:moveTo>
                  <a:lnTo>
                    <a:pt x="209" y="242"/>
                  </a:lnTo>
                  <a:lnTo>
                    <a:pt x="134" y="301"/>
                  </a:lnTo>
                  <a:lnTo>
                    <a:pt x="0" y="510"/>
                  </a:lnTo>
                  <a:lnTo>
                    <a:pt x="34" y="543"/>
                  </a:lnTo>
                  <a:lnTo>
                    <a:pt x="243" y="409"/>
                  </a:lnTo>
                  <a:lnTo>
                    <a:pt x="301" y="334"/>
                  </a:lnTo>
                  <a:lnTo>
                    <a:pt x="285" y="317"/>
                  </a:lnTo>
                  <a:lnTo>
                    <a:pt x="544" y="58"/>
                  </a:lnTo>
                  <a:lnTo>
                    <a:pt x="485" y="0"/>
                  </a:lnTo>
                  <a:lnTo>
                    <a:pt x="226" y="259"/>
                  </a:lnTo>
                  <a:close/>
                  <a:moveTo>
                    <a:pt x="226" y="259"/>
                  </a:moveTo>
                  <a:lnTo>
                    <a:pt x="226" y="2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g104a2444ada_0_508"/>
            <p:cNvSpPr/>
            <p:nvPr/>
          </p:nvSpPr>
          <p:spPr>
            <a:xfrm>
              <a:off x="2124075" y="5981699"/>
              <a:ext cx="196850" cy="195263"/>
            </a:xfrm>
            <a:custGeom>
              <a:rect b="b" l="l" r="r" t="t"/>
              <a:pathLst>
                <a:path extrusionOk="0" h="544" w="545">
                  <a:moveTo>
                    <a:pt x="226" y="259"/>
                  </a:moveTo>
                  <a:lnTo>
                    <a:pt x="209" y="242"/>
                  </a:lnTo>
                  <a:lnTo>
                    <a:pt x="134" y="301"/>
                  </a:lnTo>
                  <a:lnTo>
                    <a:pt x="0" y="510"/>
                  </a:lnTo>
                  <a:lnTo>
                    <a:pt x="34" y="543"/>
                  </a:lnTo>
                  <a:lnTo>
                    <a:pt x="243" y="409"/>
                  </a:lnTo>
                  <a:lnTo>
                    <a:pt x="301" y="334"/>
                  </a:lnTo>
                  <a:lnTo>
                    <a:pt x="285" y="317"/>
                  </a:lnTo>
                  <a:lnTo>
                    <a:pt x="544" y="58"/>
                  </a:lnTo>
                  <a:lnTo>
                    <a:pt x="485" y="0"/>
                  </a:lnTo>
                  <a:lnTo>
                    <a:pt x="226" y="2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g104a2444ada_0_508"/>
            <p:cNvSpPr/>
            <p:nvPr/>
          </p:nvSpPr>
          <p:spPr>
            <a:xfrm>
              <a:off x="2205038" y="6075362"/>
              <a:ext cx="1587" cy="158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g104a2444ada_0_508"/>
            <p:cNvSpPr/>
            <p:nvPr/>
          </p:nvSpPr>
          <p:spPr>
            <a:xfrm>
              <a:off x="2061431" y="5662612"/>
              <a:ext cx="520701" cy="515936"/>
            </a:xfrm>
            <a:custGeom>
              <a:rect b="b" l="l" r="r" t="t"/>
              <a:pathLst>
                <a:path extrusionOk="0" h="1431" w="1448">
                  <a:moveTo>
                    <a:pt x="644" y="427"/>
                  </a:moveTo>
                  <a:cubicBezTo>
                    <a:pt x="678" y="318"/>
                    <a:pt x="644" y="201"/>
                    <a:pt x="561" y="117"/>
                  </a:cubicBezTo>
                  <a:cubicBezTo>
                    <a:pt x="477" y="34"/>
                    <a:pt x="360" y="0"/>
                    <a:pt x="251" y="34"/>
                  </a:cubicBezTo>
                  <a:cubicBezTo>
                    <a:pt x="435" y="209"/>
                    <a:pt x="435" y="209"/>
                    <a:pt x="435" y="209"/>
                  </a:cubicBezTo>
                  <a:cubicBezTo>
                    <a:pt x="385" y="385"/>
                    <a:pt x="385" y="385"/>
                    <a:pt x="385" y="385"/>
                  </a:cubicBezTo>
                  <a:cubicBezTo>
                    <a:pt x="210" y="435"/>
                    <a:pt x="210" y="435"/>
                    <a:pt x="210" y="435"/>
                  </a:cubicBezTo>
                  <a:cubicBezTo>
                    <a:pt x="34" y="251"/>
                    <a:pt x="34" y="251"/>
                    <a:pt x="34" y="251"/>
                  </a:cubicBezTo>
                  <a:cubicBezTo>
                    <a:pt x="0" y="360"/>
                    <a:pt x="25" y="477"/>
                    <a:pt x="109" y="561"/>
                  </a:cubicBezTo>
                  <a:cubicBezTo>
                    <a:pt x="201" y="653"/>
                    <a:pt x="326" y="677"/>
                    <a:pt x="435" y="644"/>
                  </a:cubicBezTo>
                  <a:cubicBezTo>
                    <a:pt x="1179" y="1380"/>
                    <a:pt x="1179" y="1380"/>
                    <a:pt x="1179" y="1380"/>
                  </a:cubicBezTo>
                  <a:cubicBezTo>
                    <a:pt x="1204" y="1413"/>
                    <a:pt x="1246" y="1430"/>
                    <a:pt x="1288" y="1430"/>
                  </a:cubicBezTo>
                  <a:cubicBezTo>
                    <a:pt x="1321" y="1430"/>
                    <a:pt x="1363" y="1413"/>
                    <a:pt x="1388" y="1380"/>
                  </a:cubicBezTo>
                  <a:cubicBezTo>
                    <a:pt x="1447" y="1321"/>
                    <a:pt x="1447" y="1229"/>
                    <a:pt x="1388" y="1171"/>
                  </a:cubicBezTo>
                  <a:lnTo>
                    <a:pt x="644" y="427"/>
                  </a:lnTo>
                  <a:close/>
                  <a:moveTo>
                    <a:pt x="1296" y="1355"/>
                  </a:moveTo>
                  <a:cubicBezTo>
                    <a:pt x="1263" y="1355"/>
                    <a:pt x="1238" y="1330"/>
                    <a:pt x="1238" y="1305"/>
                  </a:cubicBezTo>
                  <a:cubicBezTo>
                    <a:pt x="1238" y="1271"/>
                    <a:pt x="1263" y="1246"/>
                    <a:pt x="1296" y="1246"/>
                  </a:cubicBezTo>
                  <a:cubicBezTo>
                    <a:pt x="1330" y="1246"/>
                    <a:pt x="1355" y="1271"/>
                    <a:pt x="1355" y="1305"/>
                  </a:cubicBezTo>
                  <a:cubicBezTo>
                    <a:pt x="1355" y="1330"/>
                    <a:pt x="1330" y="1355"/>
                    <a:pt x="1296" y="1355"/>
                  </a:cubicBezTo>
                  <a:close/>
                  <a:moveTo>
                    <a:pt x="1296" y="1355"/>
                  </a:moveTo>
                  <a:lnTo>
                    <a:pt x="1296" y="13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02" name="Google Shape;202;g104a2444ada_0_508"/>
          <p:cNvSpPr/>
          <p:nvPr/>
        </p:nvSpPr>
        <p:spPr>
          <a:xfrm>
            <a:off x="4291849" y="2617718"/>
            <a:ext cx="1211497" cy="795488"/>
          </a:xfrm>
          <a:custGeom>
            <a:rect b="b" l="l" r="r" t="t"/>
            <a:pathLst>
              <a:path extrusionOk="0" h="400" w="497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3" name="Google Shape;203;g104a2444ada_0_508"/>
          <p:cNvSpPr/>
          <p:nvPr/>
        </p:nvSpPr>
        <p:spPr>
          <a:xfrm>
            <a:off x="9246470" y="2583531"/>
            <a:ext cx="1009011" cy="863875"/>
          </a:xfrm>
          <a:custGeom>
            <a:rect b="b" l="l" r="r" t="t"/>
            <a:pathLst>
              <a:path extrusionOk="0" h="426" w="497">
                <a:moveTo>
                  <a:pt x="17" y="247"/>
                </a:moveTo>
                <a:lnTo>
                  <a:pt x="17" y="247"/>
                </a:lnTo>
                <a:cubicBezTo>
                  <a:pt x="53" y="256"/>
                  <a:pt x="53" y="256"/>
                  <a:pt x="53" y="256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26" y="203"/>
                  <a:pt x="26" y="203"/>
                  <a:pt x="26" y="203"/>
                </a:cubicBezTo>
                <a:cubicBezTo>
                  <a:pt x="17" y="203"/>
                  <a:pt x="0" y="212"/>
                  <a:pt x="0" y="221"/>
                </a:cubicBezTo>
                <a:cubicBezTo>
                  <a:pt x="0" y="230"/>
                  <a:pt x="9" y="247"/>
                  <a:pt x="17" y="247"/>
                </a:cubicBezTo>
                <a:close/>
                <a:moveTo>
                  <a:pt x="460" y="256"/>
                </a:moveTo>
                <a:lnTo>
                  <a:pt x="460" y="256"/>
                </a:lnTo>
                <a:cubicBezTo>
                  <a:pt x="345" y="354"/>
                  <a:pt x="345" y="354"/>
                  <a:pt x="345" y="354"/>
                </a:cubicBezTo>
                <a:cubicBezTo>
                  <a:pt x="221" y="256"/>
                  <a:pt x="221" y="256"/>
                  <a:pt x="221" y="256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194" y="247"/>
                  <a:pt x="194" y="247"/>
                  <a:pt x="194" y="247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337" y="398"/>
                  <a:pt x="337" y="398"/>
                  <a:pt x="337" y="398"/>
                </a:cubicBezTo>
                <a:cubicBezTo>
                  <a:pt x="337" y="407"/>
                  <a:pt x="345" y="407"/>
                  <a:pt x="345" y="407"/>
                </a:cubicBezTo>
                <a:cubicBezTo>
                  <a:pt x="354" y="407"/>
                  <a:pt x="363" y="407"/>
                  <a:pt x="363" y="398"/>
                </a:cubicBezTo>
                <a:cubicBezTo>
                  <a:pt x="487" y="292"/>
                  <a:pt x="487" y="292"/>
                  <a:pt x="487" y="292"/>
                </a:cubicBezTo>
                <a:cubicBezTo>
                  <a:pt x="496" y="283"/>
                  <a:pt x="496" y="265"/>
                  <a:pt x="487" y="256"/>
                </a:cubicBezTo>
                <a:cubicBezTo>
                  <a:pt x="478" y="247"/>
                  <a:pt x="469" y="247"/>
                  <a:pt x="460" y="256"/>
                </a:cubicBezTo>
                <a:close/>
                <a:moveTo>
                  <a:pt x="212" y="141"/>
                </a:moveTo>
                <a:lnTo>
                  <a:pt x="212" y="141"/>
                </a:lnTo>
                <a:cubicBezTo>
                  <a:pt x="337" y="221"/>
                  <a:pt x="337" y="221"/>
                  <a:pt x="337" y="221"/>
                </a:cubicBezTo>
                <a:cubicBezTo>
                  <a:pt x="345" y="230"/>
                  <a:pt x="363" y="230"/>
                  <a:pt x="372" y="212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6" y="26"/>
                  <a:pt x="496" y="9"/>
                  <a:pt x="487" y="9"/>
                </a:cubicBezTo>
                <a:cubicBezTo>
                  <a:pt x="478" y="0"/>
                  <a:pt x="460" y="0"/>
                  <a:pt x="452" y="9"/>
                </a:cubicBezTo>
                <a:cubicBezTo>
                  <a:pt x="345" y="177"/>
                  <a:pt x="345" y="177"/>
                  <a:pt x="345" y="177"/>
                </a:cubicBezTo>
                <a:cubicBezTo>
                  <a:pt x="221" y="97"/>
                  <a:pt x="221" y="97"/>
                  <a:pt x="221" y="97"/>
                </a:cubicBezTo>
                <a:cubicBezTo>
                  <a:pt x="212" y="88"/>
                  <a:pt x="212" y="88"/>
                  <a:pt x="203" y="88"/>
                </a:cubicBezTo>
                <a:cubicBezTo>
                  <a:pt x="194" y="97"/>
                  <a:pt x="194" y="97"/>
                  <a:pt x="186" y="106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407"/>
                  <a:pt x="0" y="416"/>
                  <a:pt x="9" y="425"/>
                </a:cubicBezTo>
                <a:cubicBezTo>
                  <a:pt x="17" y="425"/>
                  <a:pt x="17" y="425"/>
                  <a:pt x="26" y="425"/>
                </a:cubicBezTo>
                <a:cubicBezTo>
                  <a:pt x="26" y="425"/>
                  <a:pt x="35" y="425"/>
                  <a:pt x="44" y="416"/>
                </a:cubicBezTo>
                <a:lnTo>
                  <a:pt x="212" y="14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4" name="Google Shape;204;g104a2444ada_0_508"/>
          <p:cNvSpPr txBox="1"/>
          <p:nvPr/>
        </p:nvSpPr>
        <p:spPr>
          <a:xfrm>
            <a:off x="511308" y="6392825"/>
            <a:ext cx="499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Group 2: Andrea Ngo | Vinh Nguyen | Tram Le | Paige Powell | Nhat Ha Nguyen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g104a2444ada_0_533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0" name="Google Shape;210;g104a2444ada_0_533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11" name="Google Shape;211;g104a2444ada_0_533"/>
          <p:cNvSpPr txBox="1"/>
          <p:nvPr/>
        </p:nvSpPr>
        <p:spPr>
          <a:xfrm>
            <a:off x="5310925" y="3063650"/>
            <a:ext cx="60909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 columns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Contains id used for the tweet.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Created at: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Date and time when the tweet was tweeted.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Text: 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Tweet/text written by the user.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Sentiment: 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Whether the tweet was </a:t>
            </a:r>
            <a:r>
              <a:rPr lang="en-US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positive,  negative </a:t>
            </a:r>
            <a:r>
              <a:rPr lang="en-US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r>
              <a:rPr lang="en-US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neutral.</a:t>
            </a:r>
            <a:endParaRPr sz="8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64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2" name="Google Shape;212;g104a2444ada_0_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700" y="1406875"/>
            <a:ext cx="6999950" cy="16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04a2444ada_0_533"/>
          <p:cNvSpPr/>
          <p:nvPr/>
        </p:nvSpPr>
        <p:spPr>
          <a:xfrm flipH="1">
            <a:off x="-55729" y="2150"/>
            <a:ext cx="5392254" cy="6853714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89410"/>
            </a:schemeClr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4" name="Google Shape;214;g104a2444ada_0_533"/>
          <p:cNvSpPr txBox="1"/>
          <p:nvPr/>
        </p:nvSpPr>
        <p:spPr>
          <a:xfrm>
            <a:off x="816875" y="2793575"/>
            <a:ext cx="30000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Overview</a:t>
            </a:r>
            <a:endParaRPr/>
          </a:p>
        </p:txBody>
      </p:sp>
      <p:sp>
        <p:nvSpPr>
          <p:cNvPr id="215" name="Google Shape;215;g104a2444ada_0_533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6" name="Google Shape;216;g104a2444ada_0_533"/>
          <p:cNvSpPr txBox="1"/>
          <p:nvPr/>
        </p:nvSpPr>
        <p:spPr>
          <a:xfrm>
            <a:off x="4596000" y="641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g104a2444ada_0_848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2" name="Google Shape;222;g104a2444ada_0_848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23" name="Google Shape;223;g104a2444ada_0_848"/>
          <p:cNvSpPr/>
          <p:nvPr/>
        </p:nvSpPr>
        <p:spPr>
          <a:xfrm flipH="1">
            <a:off x="-76205" y="-4287"/>
            <a:ext cx="539225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89410"/>
            </a:schemeClr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4" name="Google Shape;224;g104a2444ada_0_848"/>
          <p:cNvSpPr txBox="1"/>
          <p:nvPr/>
        </p:nvSpPr>
        <p:spPr>
          <a:xfrm>
            <a:off x="816875" y="2793575"/>
            <a:ext cx="30000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Overview</a:t>
            </a:r>
            <a:endParaRPr/>
          </a:p>
        </p:txBody>
      </p:sp>
      <p:sp>
        <p:nvSpPr>
          <p:cNvPr id="225" name="Google Shape;225;g104a2444ada_0_848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6" name="Google Shape;226;g104a2444ada_0_848"/>
          <p:cNvSpPr txBox="1"/>
          <p:nvPr/>
        </p:nvSpPr>
        <p:spPr>
          <a:xfrm>
            <a:off x="4683275" y="736375"/>
            <a:ext cx="4104900" cy="5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DESCRIPTION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Tweets were collected between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April 9 &amp; July 16, 2020.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collection method: used SPX500 tag, top 25 companies tag in the index and "#stocks”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5,000  tweets in total: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3,700 tweets are unlabeled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1,300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were manually labeled &amp; reviewed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than 500 positive sentiments,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about 350 negative, and more than 400 neutral.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64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7" name="Google Shape;227;g104a2444ada_0_8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175" y="1219750"/>
            <a:ext cx="3000001" cy="352333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04a2444ada_0_848"/>
          <p:cNvSpPr txBox="1"/>
          <p:nvPr/>
        </p:nvSpPr>
        <p:spPr>
          <a:xfrm>
            <a:off x="8766075" y="4810100"/>
            <a:ext cx="319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Distribution of target variable graph</a:t>
            </a:r>
            <a:endParaRPr i="1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g104a2444ada_0_545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4" name="Google Shape;234;g104a2444ada_0_545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5" name="Google Shape;235;g104a2444ada_0_545"/>
          <p:cNvSpPr/>
          <p:nvPr/>
        </p:nvSpPr>
        <p:spPr>
          <a:xfrm flipH="1">
            <a:off x="-5255" y="0"/>
            <a:ext cx="539225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89410"/>
            </a:schemeClr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g104a2444ada_0_545"/>
          <p:cNvSpPr txBox="1"/>
          <p:nvPr/>
        </p:nvSpPr>
        <p:spPr>
          <a:xfrm>
            <a:off x="873352" y="2920213"/>
            <a:ext cx="30390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Questions </a:t>
            </a:r>
            <a:endParaRPr sz="3500"/>
          </a:p>
        </p:txBody>
      </p:sp>
      <p:sp>
        <p:nvSpPr>
          <p:cNvPr id="237" name="Google Shape;237;g104a2444ada_0_545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8" name="Google Shape;238;g104a2444ada_0_545"/>
          <p:cNvSpPr/>
          <p:nvPr/>
        </p:nvSpPr>
        <p:spPr>
          <a:xfrm>
            <a:off x="4106563" y="1366169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9" name="Google Shape;239;g104a2444ada_0_545"/>
          <p:cNvSpPr/>
          <p:nvPr/>
        </p:nvSpPr>
        <p:spPr>
          <a:xfrm>
            <a:off x="4676043" y="2995856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0" name="Google Shape;240;g104a2444ada_0_545"/>
          <p:cNvSpPr txBox="1"/>
          <p:nvPr/>
        </p:nvSpPr>
        <p:spPr>
          <a:xfrm>
            <a:off x="4737475" y="1251725"/>
            <a:ext cx="680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b="1"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Twitter tweet opinions of the stock market have an impact on stock sentiments?</a:t>
            </a:r>
            <a:endParaRPr b="1" i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04a2444ada_0_545"/>
          <p:cNvSpPr txBox="1"/>
          <p:nvPr/>
        </p:nvSpPr>
        <p:spPr>
          <a:xfrm>
            <a:off x="5388400" y="2995850"/>
            <a:ext cx="65907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OBJECTIVE AND DESIRED RESULTS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Lexicon-based Sentiment Analysis techniques and other classification models to discover patterns in the Tweet data.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 predictions based on intricate patterns for answering business questions.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64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g104a2444ada_0_583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7" name="Google Shape;247;g104a2444ada_0_583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8" name="Google Shape;248;g104a2444ada_0_583"/>
          <p:cNvSpPr/>
          <p:nvPr/>
        </p:nvSpPr>
        <p:spPr>
          <a:xfrm flipH="1">
            <a:off x="-2091666" y="0"/>
            <a:ext cx="7631063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9410"/>
            </a:schemeClr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9" name="Google Shape;249;g104a2444ada_0_583"/>
          <p:cNvSpPr txBox="1"/>
          <p:nvPr/>
        </p:nvSpPr>
        <p:spPr>
          <a:xfrm>
            <a:off x="602439" y="2457113"/>
            <a:ext cx="37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g104a2444ada_0_583"/>
          <p:cNvSpPr/>
          <p:nvPr/>
        </p:nvSpPr>
        <p:spPr>
          <a:xfrm>
            <a:off x="382638" y="245711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1" name="Google Shape;251;g104a2444ada_0_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575" y="905450"/>
            <a:ext cx="3648813" cy="543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04a2444ada_0_5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950" y="3289025"/>
            <a:ext cx="3038300" cy="30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04a2444ada_0_5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650" y="905450"/>
            <a:ext cx="3831349" cy="54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g104a2444ada_0_567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9" name="Google Shape;259;g104a2444ada_0_567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0" name="Google Shape;260;g104a2444ada_0_567"/>
          <p:cNvSpPr/>
          <p:nvPr/>
        </p:nvSpPr>
        <p:spPr>
          <a:xfrm flipH="1">
            <a:off x="-2244066" y="0"/>
            <a:ext cx="7631063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9410"/>
            </a:schemeClr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1" name="Google Shape;261;g104a2444ada_0_567"/>
          <p:cNvSpPr txBox="1"/>
          <p:nvPr/>
        </p:nvSpPr>
        <p:spPr>
          <a:xfrm>
            <a:off x="816350" y="2862875"/>
            <a:ext cx="37422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Processing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g104a2444ada_0_567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3" name="Google Shape;263;g104a2444ada_0_567"/>
          <p:cNvSpPr txBox="1"/>
          <p:nvPr/>
        </p:nvSpPr>
        <p:spPr>
          <a:xfrm>
            <a:off x="5053178" y="3799750"/>
            <a:ext cx="24546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TO BE CONSIDERED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Remove punctuations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Remove all 		except </a:t>
            </a:r>
            <a:r>
              <a:rPr lang="en-US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“$”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“#”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228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Applied lemmatization and not stemming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g104a2444ada_0_567"/>
          <p:cNvSpPr/>
          <p:nvPr/>
        </p:nvSpPr>
        <p:spPr>
          <a:xfrm>
            <a:off x="3747214" y="1251719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5" name="Google Shape;265;g104a2444ada_0_567"/>
          <p:cNvSpPr/>
          <p:nvPr/>
        </p:nvSpPr>
        <p:spPr>
          <a:xfrm>
            <a:off x="4605500" y="3861119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66" name="Google Shape;266;g104a2444ada_0_567"/>
          <p:cNvPicPr preferRelativeResize="0"/>
          <p:nvPr/>
        </p:nvPicPr>
        <p:blipFill rotWithShape="1">
          <a:blip r:embed="rId3">
            <a:alphaModFix/>
          </a:blip>
          <a:srcRect b="26639" l="0" r="0" t="7519"/>
          <a:stretch/>
        </p:blipFill>
        <p:spPr>
          <a:xfrm>
            <a:off x="1612808" y="1105994"/>
            <a:ext cx="10175514" cy="97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04a2444ada_0_567"/>
          <p:cNvSpPr txBox="1"/>
          <p:nvPr/>
        </p:nvSpPr>
        <p:spPr>
          <a:xfrm>
            <a:off x="3466550" y="346625"/>
            <a:ext cx="79017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Transform to lower cases and remove:  numbers, stop words, tags, URLs &amp; white spaces</a:t>
            </a:r>
            <a:endParaRPr b="1"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g104a2444ada_0_567"/>
          <p:cNvPicPr preferRelativeResize="0"/>
          <p:nvPr/>
        </p:nvPicPr>
        <p:blipFill rotWithShape="1">
          <a:blip r:embed="rId4">
            <a:alphaModFix/>
          </a:blip>
          <a:srcRect b="22102" l="22390" r="0" t="7280"/>
          <a:stretch/>
        </p:blipFill>
        <p:spPr>
          <a:xfrm>
            <a:off x="4868968" y="2367250"/>
            <a:ext cx="6930038" cy="112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04a2444ada_0_5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0779" y="3799750"/>
            <a:ext cx="4237542" cy="25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04a2444ada_0_567"/>
          <p:cNvSpPr/>
          <p:nvPr/>
        </p:nvSpPr>
        <p:spPr>
          <a:xfrm>
            <a:off x="2922799" y="387944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g104c6c471b8_0_4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6" name="Google Shape;276;g104c6c471b8_0_4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7" name="Google Shape;277;g104c6c471b8_0_4"/>
          <p:cNvSpPr/>
          <p:nvPr/>
        </p:nvSpPr>
        <p:spPr>
          <a:xfrm flipH="1">
            <a:off x="-2244066" y="0"/>
            <a:ext cx="7631063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9410"/>
            </a:schemeClr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8" name="Google Shape;278;g104c6c471b8_0_4"/>
          <p:cNvSpPr txBox="1"/>
          <p:nvPr/>
        </p:nvSpPr>
        <p:spPr>
          <a:xfrm>
            <a:off x="804087" y="3020425"/>
            <a:ext cx="37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Tf-Idf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g104c6c471b8_0_4"/>
          <p:cNvSpPr/>
          <p:nvPr/>
        </p:nvSpPr>
        <p:spPr>
          <a:xfrm>
            <a:off x="445538" y="265231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0" name="Google Shape;280;g104c6c471b8_0_4"/>
          <p:cNvSpPr txBox="1"/>
          <p:nvPr/>
        </p:nvSpPr>
        <p:spPr>
          <a:xfrm>
            <a:off x="4833997" y="3205225"/>
            <a:ext cx="4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Dimension reductions 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g104c6c471b8_0_4"/>
          <p:cNvSpPr/>
          <p:nvPr/>
        </p:nvSpPr>
        <p:spPr>
          <a:xfrm>
            <a:off x="4232150" y="3327319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2" name="Google Shape;282;g104c6c471b8_0_4"/>
          <p:cNvSpPr txBox="1"/>
          <p:nvPr/>
        </p:nvSpPr>
        <p:spPr>
          <a:xfrm>
            <a:off x="2923300" y="474125"/>
            <a:ext cx="962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   First we created a Tf-Idf using the following code: 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my_tfidf &lt;- DocumentTermMatrix(corp, control = list(weighting = weightTfIdf))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g104c6c471b8_0_4"/>
          <p:cNvSpPr/>
          <p:nvPr/>
        </p:nvSpPr>
        <p:spPr>
          <a:xfrm>
            <a:off x="2555749" y="576494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84" name="Google Shape;284;g104c6c471b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225" y="1506075"/>
            <a:ext cx="8063200" cy="11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04c6c471b8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002" y="3713113"/>
            <a:ext cx="6444425" cy="124143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04c6c471b8_0_4"/>
          <p:cNvSpPr txBox="1"/>
          <p:nvPr/>
        </p:nvSpPr>
        <p:spPr>
          <a:xfrm>
            <a:off x="6085825" y="5423800"/>
            <a:ext cx="60855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Transforming the Tf-Idf into a dataframe</a:t>
            </a:r>
            <a:r>
              <a:rPr b="1" lang="en-US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stock_data_frame &lt;- as.data.frame(as.matrix(my_tfidf_small))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04c6c471b8_0_4"/>
          <p:cNvSpPr/>
          <p:nvPr/>
        </p:nvSpPr>
        <p:spPr>
          <a:xfrm>
            <a:off x="5454450" y="5481619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g104a2444ada_0_557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3" name="Google Shape;293;g104a2444ada_0_557"/>
          <p:cNvCxnSpPr/>
          <p:nvPr/>
        </p:nvCxnSpPr>
        <p:spPr>
          <a:xfrm>
            <a:off x="747114" y="-873919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94" name="Google Shape;294;g104a2444ada_0_557"/>
          <p:cNvSpPr/>
          <p:nvPr/>
        </p:nvSpPr>
        <p:spPr>
          <a:xfrm flipH="1">
            <a:off x="-2274977" y="-1075"/>
            <a:ext cx="7644714" cy="6866573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471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5" name="Google Shape;295;g104a2444ada_0_557"/>
          <p:cNvSpPr txBox="1"/>
          <p:nvPr/>
        </p:nvSpPr>
        <p:spPr>
          <a:xfrm>
            <a:off x="806185" y="2862875"/>
            <a:ext cx="35556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Mining Method</a:t>
            </a:r>
            <a:endParaRPr b="1"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g104a2444ada_0_557"/>
          <p:cNvSpPr/>
          <p:nvPr/>
        </p:nvSpPr>
        <p:spPr>
          <a:xfrm>
            <a:off x="435088" y="2658269"/>
            <a:ext cx="70800" cy="16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7" name="Google Shape;297;g104a2444ada_0_557"/>
          <p:cNvSpPr txBox="1"/>
          <p:nvPr/>
        </p:nvSpPr>
        <p:spPr>
          <a:xfrm>
            <a:off x="4920700" y="1201100"/>
            <a:ext cx="6246900" cy="4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LEXICON</a:t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Compare between 3 dictionaries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Bing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Loughran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Affin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Compare 3 dictionaries to calculate lexicon scores per document per word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Remove </a:t>
            </a:r>
            <a:r>
              <a:rPr lang="en-US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neutral</a:t>
            </a: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sentiments to accurately forecast future tweets sentiment (876 after removing neutral vs 1300)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Better general performance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Easier to predict 2 classes vs 3 classes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7888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64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g104a2444ada_0_557"/>
          <p:cNvSpPr/>
          <p:nvPr/>
        </p:nvSpPr>
        <p:spPr>
          <a:xfrm>
            <a:off x="4217487" y="1238731"/>
            <a:ext cx="263400" cy="263700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Simple Dark">
      <a:dk1>
        <a:srgbClr val="FFFFFF"/>
      </a:dk1>
      <a:lt1>
        <a:srgbClr val="FFFFFF"/>
      </a:lt1>
      <a:dk2>
        <a:srgbClr val="FFFFFF"/>
      </a:dk2>
      <a:lt2>
        <a:srgbClr val="19252F"/>
      </a:lt2>
      <a:accent1>
        <a:srgbClr val="46546C"/>
      </a:accent1>
      <a:accent2>
        <a:srgbClr val="1986AF"/>
      </a:accent2>
      <a:accent3>
        <a:srgbClr val="46BE9C"/>
      </a:accent3>
      <a:accent4>
        <a:srgbClr val="9CB631"/>
      </a:accent4>
      <a:accent5>
        <a:srgbClr val="FB8635"/>
      </a:accent5>
      <a:accent6>
        <a:srgbClr val="D53E23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2021-11-24T02:18:14Z</dcterms:created>
  <dc:creator>Ma,Tianze</dc:creator>
</cp:coreProperties>
</file>