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3"/>
  </p:handoutMasterIdLst>
  <p:sldIdLst>
    <p:sldId id="256" r:id="rId2"/>
    <p:sldId id="257" r:id="rId3"/>
    <p:sldId id="281" r:id="rId4"/>
    <p:sldId id="283" r:id="rId5"/>
    <p:sldId id="284" r:id="rId6"/>
    <p:sldId id="282" r:id="rId7"/>
    <p:sldId id="286" r:id="rId8"/>
    <p:sldId id="267" r:id="rId9"/>
    <p:sldId id="285" r:id="rId10"/>
    <p:sldId id="258" r:id="rId11"/>
    <p:sldId id="287" r:id="rId12"/>
    <p:sldId id="290" r:id="rId13"/>
    <p:sldId id="288" r:id="rId14"/>
    <p:sldId id="291" r:id="rId15"/>
    <p:sldId id="289" r:id="rId16"/>
    <p:sldId id="292" r:id="rId17"/>
    <p:sldId id="268" r:id="rId18"/>
    <p:sldId id="269" r:id="rId19"/>
    <p:sldId id="270" r:id="rId20"/>
    <p:sldId id="271" r:id="rId21"/>
    <p:sldId id="293" r:id="rId22"/>
    <p:sldId id="275" r:id="rId23"/>
    <p:sldId id="276" r:id="rId24"/>
    <p:sldId id="278" r:id="rId25"/>
    <p:sldId id="277" r:id="rId26"/>
    <p:sldId id="279" r:id="rId27"/>
    <p:sldId id="280" r:id="rId28"/>
    <p:sldId id="263" r:id="rId29"/>
    <p:sldId id="264" r:id="rId30"/>
    <p:sldId id="265" r:id="rId31"/>
    <p:sldId id="266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11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30F4F-59EA-48D9-9A63-45D7BB405058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BEFCC-2287-4C7F-9228-DC0343E3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70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35B2-846E-491C-8511-7746F9F9B251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39B9-B56D-4B6E-932E-78DF2C86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1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35B2-846E-491C-8511-7746F9F9B251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39B9-B56D-4B6E-932E-78DF2C86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5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35B2-846E-491C-8511-7746F9F9B251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39B9-B56D-4B6E-932E-78DF2C86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0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04800"/>
            <a:ext cx="9144000" cy="10668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35B2-846E-491C-8511-7746F9F9B251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39B9-B56D-4B6E-932E-78DF2C866B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447800"/>
            <a:ext cx="9144000" cy="76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4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35B2-846E-491C-8511-7746F9F9B251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39B9-B56D-4B6E-932E-78DF2C86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0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35B2-846E-491C-8511-7746F9F9B251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39B9-B56D-4B6E-932E-78DF2C86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9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35B2-846E-491C-8511-7746F9F9B251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39B9-B56D-4B6E-932E-78DF2C86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0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35B2-846E-491C-8511-7746F9F9B251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39B9-B56D-4B6E-932E-78DF2C86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0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35B2-846E-491C-8511-7746F9F9B251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39B9-B56D-4B6E-932E-78DF2C86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35B2-846E-491C-8511-7746F9F9B251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39B9-B56D-4B6E-932E-78DF2C86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6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35B2-846E-491C-8511-7746F9F9B251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39B9-B56D-4B6E-932E-78DF2C86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6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435B2-846E-491C-8511-7746F9F9B251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C39B9-B56D-4B6E-932E-78DF2C86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5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inancial-dictionary.thefreedictionary.com/Investment+decisions" TargetMode="External"/><Relationship Id="rId7" Type="http://schemas.openxmlformats.org/officeDocument/2006/relationships/hyperlink" Target="http://financial-dictionary.thefreedictionary.com/sell" TargetMode="External"/><Relationship Id="rId2" Type="http://schemas.openxmlformats.org/officeDocument/2006/relationships/hyperlink" Target="https://en.wikipedia.org/wiki/Stock_trad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inancial-dictionary.thefreedictionary.com/buy" TargetMode="External"/><Relationship Id="rId5" Type="http://schemas.openxmlformats.org/officeDocument/2006/relationships/hyperlink" Target="http://financial-dictionary.thefreedictionary.com/fundamentals" TargetMode="External"/><Relationship Id="rId4" Type="http://schemas.openxmlformats.org/officeDocument/2006/relationships/hyperlink" Target="http://financial-dictionary.thefreedictionary.com/security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coincharts.com/charts/bitstampUSD#tgCzm1g10zm2g2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2120106"/>
            <a:ext cx="9144000" cy="144462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5979" y="2036762"/>
            <a:ext cx="7772400" cy="1470025"/>
          </a:xfrm>
        </p:spPr>
        <p:txBody>
          <a:bodyPr/>
          <a:lstStyle/>
          <a:p>
            <a:r>
              <a:rPr lang="en-US" b="1" dirty="0"/>
              <a:t>BITCOIN:  CURRENCY OF THE FUTURE?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543300"/>
            <a:ext cx="6553200" cy="2247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Michelle Vergara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Ranjini Thaver</a:t>
            </a:r>
          </a:p>
          <a:p>
            <a:r>
              <a:rPr lang="en-US" b="1" dirty="0">
                <a:solidFill>
                  <a:srgbClr val="66FF33"/>
                </a:solidFill>
              </a:rPr>
              <a:t>GLOBAL CONFERENCE ON BUSINESS AND FINANCE, COSTA RICA, 2016</a:t>
            </a:r>
            <a:endParaRPr lang="en-US" dirty="0">
              <a:solidFill>
                <a:srgbClr val="66FF33"/>
              </a:solidFill>
              <a:latin typeface="Segoe UI Light" panose="020B0502040204020203" pitchFamily="34" charset="0"/>
            </a:endParaRPr>
          </a:p>
        </p:txBody>
      </p:sp>
      <p:sp>
        <p:nvSpPr>
          <p:cNvPr id="7" name="Double Brace 6"/>
          <p:cNvSpPr/>
          <p:nvPr/>
        </p:nvSpPr>
        <p:spPr>
          <a:xfrm>
            <a:off x="1219200" y="3581400"/>
            <a:ext cx="6858000" cy="2209800"/>
          </a:xfrm>
          <a:prstGeom prst="bracePair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22" y="175646"/>
            <a:ext cx="1064721" cy="1066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639" y="5943600"/>
            <a:ext cx="1064721" cy="1066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77" y="636985"/>
            <a:ext cx="1064721" cy="1066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940" y="989013"/>
            <a:ext cx="1064721" cy="1066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70" y="1141413"/>
            <a:ext cx="1064721" cy="1066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239" y="1133078"/>
            <a:ext cx="1064721" cy="1066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562" y="969962"/>
            <a:ext cx="1064721" cy="1066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118" y="654050"/>
            <a:ext cx="1064721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684" y="157822"/>
            <a:ext cx="1064721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73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</a:rPr>
              <a:t>Literature Review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26164" y="1752600"/>
            <a:ext cx="4398236" cy="1275432"/>
            <a:chOff x="544082" y="1888236"/>
            <a:chExt cx="4398236" cy="1275432"/>
          </a:xfrm>
        </p:grpSpPr>
        <p:sp>
          <p:nvSpPr>
            <p:cNvPr id="12" name="Rounded Rectangle 11"/>
            <p:cNvSpPr/>
            <p:nvPr/>
          </p:nvSpPr>
          <p:spPr>
            <a:xfrm>
              <a:off x="544082" y="1888236"/>
              <a:ext cx="4180318" cy="12754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75118" y="1912834"/>
              <a:ext cx="4267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Kristoufek</a:t>
              </a:r>
              <a:r>
                <a:rPr lang="en-US" b="1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(2013)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b="1" dirty="0">
                  <a:solidFill>
                    <a:srgbClr val="7030A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Model demand through search queries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b="1" dirty="0">
                  <a:solidFill>
                    <a:srgbClr val="7030A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Capture investor sentiment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34000" y="1981200"/>
            <a:ext cx="3439682" cy="722531"/>
            <a:chOff x="4942318" y="3163668"/>
            <a:chExt cx="3439682" cy="722531"/>
          </a:xfrm>
        </p:grpSpPr>
        <p:sp>
          <p:nvSpPr>
            <p:cNvPr id="14" name="Rounded Rectangle 13"/>
            <p:cNvSpPr/>
            <p:nvPr/>
          </p:nvSpPr>
          <p:spPr>
            <a:xfrm>
              <a:off x="4942318" y="3163668"/>
              <a:ext cx="3439682" cy="7225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05400" y="3163669"/>
              <a:ext cx="3276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Yermack</a:t>
              </a:r>
              <a:r>
                <a:rPr lang="en-US" b="1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(2013)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Currency or speculation?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1000" y="5517423"/>
            <a:ext cx="4495800" cy="959577"/>
            <a:chOff x="457200" y="4105870"/>
            <a:chExt cx="4495800" cy="959577"/>
          </a:xfrm>
        </p:grpSpPr>
        <p:sp>
          <p:nvSpPr>
            <p:cNvPr id="15" name="Rounded Rectangle 14"/>
            <p:cNvSpPr/>
            <p:nvPr/>
          </p:nvSpPr>
          <p:spPr>
            <a:xfrm>
              <a:off x="457200" y="4117412"/>
              <a:ext cx="4191000" cy="9480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5800" y="4105870"/>
              <a:ext cx="4267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Efthymiou</a:t>
              </a:r>
              <a:r>
                <a:rPr lang="en-US" b="1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and Michael (2013)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Cypriot bank run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March 2013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475717" y="5486400"/>
            <a:ext cx="3592083" cy="923330"/>
            <a:chOff x="4942317" y="5248870"/>
            <a:chExt cx="3592083" cy="923330"/>
          </a:xfrm>
        </p:grpSpPr>
        <p:sp>
          <p:nvSpPr>
            <p:cNvPr id="13" name="Rounded Rectangle 12"/>
            <p:cNvSpPr/>
            <p:nvPr/>
          </p:nvSpPr>
          <p:spPr>
            <a:xfrm>
              <a:off x="4942317" y="5257800"/>
              <a:ext cx="3439683" cy="9144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05400" y="5248870"/>
              <a:ext cx="3429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De Long, et al. (1990)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b="1" dirty="0">
                  <a:solidFill>
                    <a:srgbClr val="7030A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Presence of noise traders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b="1" dirty="0">
                  <a:solidFill>
                    <a:srgbClr val="7030A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Drive up risk and returns</a:t>
              </a:r>
            </a:p>
          </p:txBody>
        </p:sp>
      </p:grpSp>
      <p:pic>
        <p:nvPicPr>
          <p:cNvPr id="16" name="Picture 2" descr="http://www.bitcoin-loyalty.com/img/bitcoi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058" y="3277439"/>
            <a:ext cx="1839483" cy="183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Elbow Connector 16"/>
          <p:cNvCxnSpPr>
            <a:stCxn id="16" idx="3"/>
            <a:endCxn id="7" idx="0"/>
          </p:cNvCxnSpPr>
          <p:nvPr/>
        </p:nvCxnSpPr>
        <p:spPr>
          <a:xfrm>
            <a:off x="5796541" y="4197181"/>
            <a:ext cx="1556759" cy="1289219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6" idx="3"/>
            <a:endCxn id="14" idx="2"/>
          </p:cNvCxnSpPr>
          <p:nvPr/>
        </p:nvCxnSpPr>
        <p:spPr>
          <a:xfrm flipV="1">
            <a:off x="5796541" y="2703731"/>
            <a:ext cx="1257300" cy="1493450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6" idx="1"/>
            <a:endCxn id="12" idx="2"/>
          </p:cNvCxnSpPr>
          <p:nvPr/>
        </p:nvCxnSpPr>
        <p:spPr>
          <a:xfrm rot="10800000">
            <a:off x="2416324" y="3028033"/>
            <a:ext cx="1540735" cy="1169149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6" idx="1"/>
            <a:endCxn id="6" idx="0"/>
          </p:cNvCxnSpPr>
          <p:nvPr/>
        </p:nvCxnSpPr>
        <p:spPr>
          <a:xfrm rot="10800000" flipV="1">
            <a:off x="2743200" y="4197181"/>
            <a:ext cx="1213858" cy="1320242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081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Segoe UI Light" panose="020B050204020402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52159" y="484872"/>
            <a:ext cx="3439682" cy="722531"/>
            <a:chOff x="4942318" y="3163668"/>
            <a:chExt cx="3439682" cy="722531"/>
          </a:xfrm>
        </p:grpSpPr>
        <p:sp>
          <p:nvSpPr>
            <p:cNvPr id="14" name="Rounded Rectangle 13"/>
            <p:cNvSpPr/>
            <p:nvPr/>
          </p:nvSpPr>
          <p:spPr>
            <a:xfrm>
              <a:off x="4942318" y="3163668"/>
              <a:ext cx="3439682" cy="7225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05400" y="3163669"/>
              <a:ext cx="3276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Yermack</a:t>
              </a:r>
              <a:r>
                <a:rPr lang="en-US" b="1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(2013)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Currency or speculation?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52400" y="1627872"/>
            <a:ext cx="8763000" cy="452431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Money: functions as a medium of exchange,  unit of account, and store of value.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Bitcoin performs poorly as a unit of account and as a store of value because of its high volatility (p. 2).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value is untethered to other currencies,</a:t>
            </a:r>
          </a:p>
          <a:p>
            <a:pPr marL="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poor tool for risk management.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primary clientele: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technology enthusiasts who see the currency taking a prominent role in online commerce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libertarians wanting decentralized currency.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Bitcoin to be accepted as currency, its value will have to stabilize.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1664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Segoe UI Light" panose="020B050204020402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52159" y="484872"/>
            <a:ext cx="3439682" cy="722531"/>
            <a:chOff x="4942318" y="3163668"/>
            <a:chExt cx="3439682" cy="722531"/>
          </a:xfrm>
        </p:grpSpPr>
        <p:sp>
          <p:nvSpPr>
            <p:cNvPr id="14" name="Rounded Rectangle 13"/>
            <p:cNvSpPr/>
            <p:nvPr/>
          </p:nvSpPr>
          <p:spPr>
            <a:xfrm>
              <a:off x="4942318" y="3163668"/>
              <a:ext cx="3439682" cy="7225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05400" y="3163669"/>
              <a:ext cx="3276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Yermack</a:t>
              </a:r>
              <a:r>
                <a:rPr lang="en-US" b="1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(2013)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Currency or speculation?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52400" y="1627872"/>
            <a:ext cx="8763000" cy="513986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Zohar (2015) rejoins this critique by suggesting that the confidence of this currency is gaining more traction over time as noted by the development of </a:t>
            </a:r>
            <a:r>
              <a:rPr lang="en-US" sz="2800" dirty="0" err="1"/>
              <a:t>BitLicense</a:t>
            </a:r>
            <a:r>
              <a:rPr lang="en-US" sz="2800" dirty="0"/>
              <a:t> by the New York State Department of Financial Services.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4000" dirty="0"/>
              <a:t>Moreover, no currency is perfect, so BTC does not need to be so. </a:t>
            </a:r>
          </a:p>
          <a:p>
            <a:pPr algn="ctr"/>
            <a:r>
              <a:rPr lang="en-US" sz="4000" dirty="0"/>
              <a:t>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85058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Segoe UI Light" panose="020B0502040204020203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09800" y="155611"/>
            <a:ext cx="4650070" cy="1394459"/>
            <a:chOff x="544082" y="1769209"/>
            <a:chExt cx="4650070" cy="1394459"/>
          </a:xfrm>
        </p:grpSpPr>
        <p:sp>
          <p:nvSpPr>
            <p:cNvPr id="12" name="Rounded Rectangle 11"/>
            <p:cNvSpPr/>
            <p:nvPr/>
          </p:nvSpPr>
          <p:spPr>
            <a:xfrm>
              <a:off x="544082" y="1888236"/>
              <a:ext cx="4180318" cy="12754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26952" y="1769209"/>
              <a:ext cx="4267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Kristoufek</a:t>
              </a:r>
              <a:r>
                <a:rPr lang="en-US" b="1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(2013)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b="1" dirty="0">
                  <a:solidFill>
                    <a:srgbClr val="7030A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Model demand through search queries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b="1" dirty="0">
                  <a:solidFill>
                    <a:srgbClr val="7030A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Capture investor sentiment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295400" y="1559595"/>
            <a:ext cx="7086600" cy="5927777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Google and Wikipedia data on Bitcoin search queries,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Kristoufek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finds that the price of Bitcoin is strongly correlated with the search queries of both engines.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“The demand side of the market is not driven by an expected macroeconomic development of the underlying economy (as there is none); it is driven only by expected profits of holding the currency and selling it later”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185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Segoe UI Light" panose="020B0502040204020203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09800" y="155611"/>
            <a:ext cx="4650070" cy="1394459"/>
            <a:chOff x="544082" y="1769209"/>
            <a:chExt cx="4650070" cy="1394459"/>
          </a:xfrm>
        </p:grpSpPr>
        <p:sp>
          <p:nvSpPr>
            <p:cNvPr id="12" name="Rounded Rectangle 11"/>
            <p:cNvSpPr/>
            <p:nvPr/>
          </p:nvSpPr>
          <p:spPr>
            <a:xfrm>
              <a:off x="544082" y="1888236"/>
              <a:ext cx="4180318" cy="12754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26952" y="1769209"/>
              <a:ext cx="4267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Kristoufek</a:t>
              </a:r>
              <a:r>
                <a:rPr lang="en-US" b="1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(2013)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b="1" dirty="0">
                  <a:solidFill>
                    <a:srgbClr val="7030A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Model demand through search queries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b="1" dirty="0">
                  <a:solidFill>
                    <a:srgbClr val="7030A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Capture investor sentiment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990600" y="1905000"/>
            <a:ext cx="7696200" cy="2459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/>
              <a:t>Our research on EBSCOHOST points to the opposite.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837497"/>
              </p:ext>
            </p:extLst>
          </p:nvPr>
        </p:nvGraphicFramePr>
        <p:xfrm>
          <a:off x="2514600" y="3116346"/>
          <a:ext cx="4114800" cy="3190059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54970652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479840445"/>
                    </a:ext>
                  </a:extLst>
                </a:gridCol>
              </a:tblGrid>
              <a:tr h="393402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497025"/>
                  </a:ext>
                </a:extLst>
              </a:tr>
              <a:tr h="39340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384941"/>
                  </a:ext>
                </a:extLst>
              </a:tr>
              <a:tr h="39340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602176"/>
                  </a:ext>
                </a:extLst>
              </a:tr>
              <a:tr h="39340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986391"/>
                  </a:ext>
                </a:extLst>
              </a:tr>
              <a:tr h="39340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029896"/>
                  </a:ext>
                </a:extLst>
              </a:tr>
              <a:tr h="39340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742885"/>
                  </a:ext>
                </a:extLst>
              </a:tr>
              <a:tr h="39340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641298"/>
                  </a:ext>
                </a:extLst>
              </a:tr>
              <a:tr h="39340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89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684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 fontScale="92500"/>
          </a:bodyPr>
          <a:lstStyle/>
          <a:p>
            <a:r>
              <a:rPr lang="en-US" dirty="0"/>
              <a:t>POLITICAL AND ECONOMIC FACTORS</a:t>
            </a:r>
          </a:p>
          <a:p>
            <a:pPr lvl="1"/>
            <a:r>
              <a:rPr lang="en-US" dirty="0"/>
              <a:t>the Cypriot banking crisis is an example mistrust in traditional banks and currency </a:t>
            </a:r>
          </a:p>
          <a:p>
            <a:pPr lvl="2"/>
            <a:r>
              <a:rPr lang="en-US" dirty="0"/>
              <a:t>presented Bitcoin as an alternative medium. </a:t>
            </a:r>
          </a:p>
          <a:p>
            <a:pPr lvl="1"/>
            <a:r>
              <a:rPr lang="en-US" dirty="0"/>
              <a:t>In addition, the first dramatic boom and crash in April 2013 suggests that the Cypriot crisis may have acted as an important catalyst in Bitcoin’s popularity. </a:t>
            </a:r>
          </a:p>
          <a:p>
            <a:pPr lvl="1"/>
            <a:r>
              <a:rPr lang="en-US" dirty="0"/>
              <a:t>To determine the significance of this political event, a dummy variable will be incorporated into the model in this research.</a:t>
            </a:r>
          </a:p>
          <a:p>
            <a:pPr lvl="1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971800" y="458061"/>
            <a:ext cx="4495800" cy="959577"/>
            <a:chOff x="457200" y="4105870"/>
            <a:chExt cx="4495800" cy="959577"/>
          </a:xfrm>
        </p:grpSpPr>
        <p:sp>
          <p:nvSpPr>
            <p:cNvPr id="15" name="Rounded Rectangle 14"/>
            <p:cNvSpPr/>
            <p:nvPr/>
          </p:nvSpPr>
          <p:spPr>
            <a:xfrm>
              <a:off x="457200" y="4117412"/>
              <a:ext cx="4191000" cy="9480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5800" y="4105870"/>
              <a:ext cx="4267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Efthymiou</a:t>
              </a:r>
              <a:r>
                <a:rPr lang="en-US" b="1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and Michael (2013)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Cypriot bank run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March 2013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1002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Segoe UI Light" panose="020B0502040204020203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209800" y="494308"/>
            <a:ext cx="3592083" cy="923330"/>
            <a:chOff x="4942317" y="5248870"/>
            <a:chExt cx="3592083" cy="923330"/>
          </a:xfrm>
        </p:grpSpPr>
        <p:sp>
          <p:nvSpPr>
            <p:cNvPr id="13" name="Rounded Rectangle 12"/>
            <p:cNvSpPr/>
            <p:nvPr/>
          </p:nvSpPr>
          <p:spPr>
            <a:xfrm>
              <a:off x="4942317" y="5257800"/>
              <a:ext cx="3439683" cy="9144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05400" y="5248870"/>
              <a:ext cx="3429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De Long, et al. (1990)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b="1" dirty="0">
                  <a:solidFill>
                    <a:srgbClr val="7030A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Presence of noise traders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b="1" dirty="0">
                  <a:solidFill>
                    <a:srgbClr val="7030A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Drive up risk and returns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609600" y="1905000"/>
            <a:ext cx="7848600" cy="440120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noise trader</a:t>
            </a:r>
            <a:r>
              <a:rPr lang="en-US" sz="2800" dirty="0"/>
              <a:t>  OR </a:t>
            </a:r>
            <a:r>
              <a:rPr lang="en-US" sz="2800" b="1" dirty="0"/>
              <a:t>idiot trader</a:t>
            </a:r>
            <a:r>
              <a:rPr lang="en-US" sz="2800" baseline="30000" dirty="0"/>
              <a:t>[</a:t>
            </a:r>
            <a:r>
              <a:rPr lang="en-US" sz="2800" dirty="0"/>
              <a:t> is a </a:t>
            </a:r>
            <a:r>
              <a:rPr lang="en-US" sz="2800" dirty="0">
                <a:hlinkClick r:id="rId2" tooltip="Stock trader"/>
              </a:rPr>
              <a:t>stock trader</a:t>
            </a:r>
            <a:r>
              <a:rPr lang="en-US" sz="2800" dirty="0"/>
              <a:t> whose decisions to buy, sell, or hold are irrational and erratic -  </a:t>
            </a:r>
            <a:r>
              <a:rPr lang="en-US" sz="2800" dirty="0">
                <a:hlinkClick r:id="rId3"/>
              </a:rPr>
              <a:t>investment decisions</a:t>
            </a:r>
            <a:r>
              <a:rPr lang="en-US" sz="2800" dirty="0"/>
              <a:t> based on perceived market movements rather than a </a:t>
            </a:r>
            <a:r>
              <a:rPr lang="en-US" sz="2800" dirty="0">
                <a:hlinkClick r:id="rId4"/>
              </a:rPr>
              <a:t>security's</a:t>
            </a:r>
            <a:r>
              <a:rPr lang="en-US" sz="2800" dirty="0"/>
              <a:t> </a:t>
            </a:r>
            <a:r>
              <a:rPr lang="en-US" sz="2800" dirty="0">
                <a:hlinkClick r:id="rId5"/>
              </a:rPr>
              <a:t>fundamentals</a:t>
            </a:r>
            <a:r>
              <a:rPr lang="en-US" sz="28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6"/>
              </a:rPr>
              <a:t>buys</a:t>
            </a:r>
            <a:r>
              <a:rPr lang="en-US" sz="2800" dirty="0"/>
              <a:t> when everyone buys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7"/>
              </a:rPr>
              <a:t>sells</a:t>
            </a:r>
            <a:r>
              <a:rPr lang="en-US" sz="2800" dirty="0"/>
              <a:t> when everyone selling</a:t>
            </a:r>
          </a:p>
          <a:p>
            <a:r>
              <a:rPr lang="en-US" sz="2800" dirty="0"/>
              <a:t>noise traders can cause prices and risk levels to diverge from expected levels even if all other traders are rational.</a:t>
            </a:r>
          </a:p>
        </p:txBody>
      </p:sp>
    </p:spTree>
    <p:extLst>
      <p:ext uri="{BB962C8B-B14F-4D97-AF65-F5344CB8AC3E}">
        <p14:creationId xmlns:p14="http://schemas.microsoft.com/office/powerpoint/2010/main" val="2882955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451 Dollar Question Is…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3200400"/>
            <a:ext cx="906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activities drive the price of </a:t>
            </a:r>
            <a:r>
              <a:rPr lang="en-US" sz="4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Bitcoin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</a:p>
        </p:txBody>
      </p:sp>
      <p:sp>
        <p:nvSpPr>
          <p:cNvPr id="5" name="Double Brace 4"/>
          <p:cNvSpPr/>
          <p:nvPr/>
        </p:nvSpPr>
        <p:spPr>
          <a:xfrm>
            <a:off x="76200" y="2743200"/>
            <a:ext cx="9067800" cy="1676400"/>
          </a:xfrm>
          <a:prstGeom prst="bracePair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98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</a:rPr>
              <a:t>Variables: Investor Sentiment</a:t>
            </a:r>
          </a:p>
        </p:txBody>
      </p:sp>
      <p:sp>
        <p:nvSpPr>
          <p:cNvPr id="5" name="Oval 4"/>
          <p:cNvSpPr/>
          <p:nvPr/>
        </p:nvSpPr>
        <p:spPr>
          <a:xfrm>
            <a:off x="1219200" y="3048000"/>
            <a:ext cx="3048000" cy="1447800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53000" y="3048000"/>
            <a:ext cx="3048000" cy="1447800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05000" y="3143071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Segoe UI Light" panose="020B0502040204020203" pitchFamily="34" charset="0"/>
              </a:rPr>
              <a:t>VIX			CNY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45720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S&amp;P Volatility Index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67943" y="4572000"/>
            <a:ext cx="3918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Shanghai Stock Exchange 380</a:t>
            </a:r>
          </a:p>
        </p:txBody>
      </p:sp>
    </p:spTree>
    <p:extLst>
      <p:ext uri="{BB962C8B-B14F-4D97-AF65-F5344CB8AC3E}">
        <p14:creationId xmlns:p14="http://schemas.microsoft.com/office/powerpoint/2010/main" val="3578683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</a:rPr>
              <a:t>Variables: BTC Economy</a:t>
            </a:r>
          </a:p>
        </p:txBody>
      </p:sp>
      <p:sp>
        <p:nvSpPr>
          <p:cNvPr id="5" name="Oval 4"/>
          <p:cNvSpPr/>
          <p:nvPr/>
        </p:nvSpPr>
        <p:spPr>
          <a:xfrm>
            <a:off x="1135038" y="4162614"/>
            <a:ext cx="3048000" cy="1447800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58519" y="4191000"/>
            <a:ext cx="3048000" cy="1447800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35038" y="2319278"/>
            <a:ext cx="3048000" cy="1447800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58519" y="2319278"/>
            <a:ext cx="3048000" cy="1447800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76400" y="2471678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Segoe UI Light" panose="020B0502040204020203" pitchFamily="34" charset="0"/>
              </a:rPr>
              <a:t>QUER		SBTC</a:t>
            </a:r>
          </a:p>
          <a:p>
            <a:endParaRPr lang="en-US" sz="6000" dirty="0">
              <a:latin typeface="Segoe UI Light" panose="020B0502040204020203" pitchFamily="34" charset="0"/>
            </a:endParaRPr>
          </a:p>
          <a:p>
            <a:r>
              <a:rPr lang="en-US" sz="6000" dirty="0">
                <a:latin typeface="Segoe UI Light" panose="020B0502040204020203" pitchFamily="34" charset="0"/>
              </a:rPr>
              <a:t>PLTC			VOL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1873746"/>
            <a:ext cx="2615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Google Trends Index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4012" y="1890385"/>
            <a:ext cx="3295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Total BTCs in Circulation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05013" y="5638800"/>
            <a:ext cx="2872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Price of </a:t>
            </a:r>
            <a:r>
              <a:rPr lang="en-US" sz="2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Litecoin</a:t>
            </a: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52293" y="5638800"/>
            <a:ext cx="2872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Calculated Volatility</a:t>
            </a:r>
          </a:p>
        </p:txBody>
      </p:sp>
    </p:spTree>
    <p:extLst>
      <p:ext uri="{BB962C8B-B14F-4D97-AF65-F5344CB8AC3E}">
        <p14:creationId xmlns:p14="http://schemas.microsoft.com/office/powerpoint/2010/main" val="35461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</a:rPr>
              <a:t>What is a </a:t>
            </a:r>
            <a:r>
              <a:rPr lang="en-US" dirty="0" err="1">
                <a:latin typeface="Segoe UI Light" panose="020B0502040204020203" pitchFamily="34" charset="0"/>
              </a:rPr>
              <a:t>Bitcoin</a:t>
            </a:r>
            <a:r>
              <a:rPr lang="en-US" dirty="0">
                <a:latin typeface="Segoe UI Light" panose="020B0502040204020203" pitchFamily="34" charset="0"/>
              </a:rPr>
              <a:t>?</a:t>
            </a:r>
          </a:p>
        </p:txBody>
      </p:sp>
      <p:pic>
        <p:nvPicPr>
          <p:cNvPr id="1026" name="Picture 2" descr="http://www.bitcoin-loyalty.com/img/bitcoi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0" y="2895600"/>
            <a:ext cx="426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“…a purely peer-to-peer form of electronic cash”</a:t>
            </a:r>
          </a:p>
          <a:p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	-Satoshi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Nakamoto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(pseudonym)</a:t>
            </a:r>
          </a:p>
        </p:txBody>
      </p:sp>
    </p:spTree>
    <p:extLst>
      <p:ext uri="{BB962C8B-B14F-4D97-AF65-F5344CB8AC3E}">
        <p14:creationId xmlns:p14="http://schemas.microsoft.com/office/powerpoint/2010/main" val="1941920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</a:rPr>
              <a:t>Variables: Dummies</a:t>
            </a:r>
          </a:p>
        </p:txBody>
      </p:sp>
      <p:sp>
        <p:nvSpPr>
          <p:cNvPr id="5" name="Oval 4"/>
          <p:cNvSpPr/>
          <p:nvPr/>
        </p:nvSpPr>
        <p:spPr>
          <a:xfrm>
            <a:off x="1066800" y="3200400"/>
            <a:ext cx="3048000" cy="1447800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29200" y="3200400"/>
            <a:ext cx="3048000" cy="1447800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76400" y="3352800"/>
            <a:ext cx="784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Segoe UI Light" panose="020B0502040204020203" pitchFamily="34" charset="0"/>
              </a:rPr>
              <a:t>D</a:t>
            </a:r>
            <a:r>
              <a:rPr lang="en-US" sz="5400" dirty="0">
                <a:latin typeface="Segoe UI Light" panose="020B0502040204020203" pitchFamily="34" charset="0"/>
              </a:rPr>
              <a:t>CYP			</a:t>
            </a:r>
            <a:r>
              <a:rPr lang="en-US" sz="6000" dirty="0">
                <a:latin typeface="Segoe UI Light" panose="020B0502040204020203" pitchFamily="34" charset="0"/>
              </a:rPr>
              <a:t>D</a:t>
            </a:r>
            <a:r>
              <a:rPr lang="en-US" sz="5400" dirty="0">
                <a:latin typeface="Segoe UI Light" panose="020B0502040204020203" pitchFamily="34" charset="0"/>
              </a:rPr>
              <a:t>NEWS</a:t>
            </a:r>
            <a:endParaRPr lang="en-US" sz="6000" dirty="0">
              <a:latin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8200" y="4781490"/>
            <a:ext cx="4279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Headline Dates on Google Trends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3283" y="4775579"/>
            <a:ext cx="2615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Cypriot Bank Run</a:t>
            </a:r>
          </a:p>
        </p:txBody>
      </p:sp>
    </p:spTree>
    <p:extLst>
      <p:ext uri="{BB962C8B-B14F-4D97-AF65-F5344CB8AC3E}">
        <p14:creationId xmlns:p14="http://schemas.microsoft.com/office/powerpoint/2010/main" val="1264883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</a:rPr>
              <a:t>Variables: Dummies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52600" y="1952745"/>
            <a:ext cx="502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Correlation matrix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47800" y="1828800"/>
            <a:ext cx="6391470" cy="48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847349"/>
              </p:ext>
            </p:extLst>
          </p:nvPr>
        </p:nvGraphicFramePr>
        <p:xfrm>
          <a:off x="381000" y="2727642"/>
          <a:ext cx="8140505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Worksheet" r:id="rId3" imgW="6105542" imgH="1914761" progId="Excel.Sheet.12">
                  <p:embed/>
                </p:oleObj>
              </mc:Choice>
              <mc:Fallback>
                <p:oleObj name="Worksheet" r:id="rId3" imgW="6105542" imgH="1914761" progId="Excel.Shee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727642"/>
                        <a:ext cx="8140505" cy="320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7857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</a:rPr>
              <a:t>Methodology : </a:t>
            </a:r>
            <a:r>
              <a:rPr lang="en-US" dirty="0" err="1">
                <a:latin typeface="Segoe UI Light" panose="020B0502040204020203" pitchFamily="34" charset="0"/>
              </a:rPr>
              <a:t>Cointegration</a:t>
            </a:r>
            <a:endParaRPr lang="en-US" dirty="0">
              <a:latin typeface="Segoe UI Light" panose="020B0502040204020203" pitchFamily="34" charset="0"/>
            </a:endParaRPr>
          </a:p>
        </p:txBody>
      </p:sp>
      <p:pic>
        <p:nvPicPr>
          <p:cNvPr id="1026" name="Picture 2" descr="http://dreamuplabs.com/blog/wp-content/uploads/2012/12/footsteps-in-the-s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46005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3"/>
          <p:cNvSpPr/>
          <p:nvPr/>
        </p:nvSpPr>
        <p:spPr>
          <a:xfrm>
            <a:off x="520995" y="2679373"/>
            <a:ext cx="2222487" cy="2466785"/>
          </a:xfrm>
          <a:custGeom>
            <a:avLst/>
            <a:gdLst>
              <a:gd name="connsiteX0" fmla="*/ 1467293 w 2222487"/>
              <a:gd name="connsiteY0" fmla="*/ 2466785 h 2466785"/>
              <a:gd name="connsiteX1" fmla="*/ 1467293 w 2222487"/>
              <a:gd name="connsiteY1" fmla="*/ 2211604 h 2466785"/>
              <a:gd name="connsiteX2" fmla="*/ 1477926 w 2222487"/>
              <a:gd name="connsiteY2" fmla="*/ 2179706 h 2466785"/>
              <a:gd name="connsiteX3" fmla="*/ 1499191 w 2222487"/>
              <a:gd name="connsiteY3" fmla="*/ 2073380 h 2466785"/>
              <a:gd name="connsiteX4" fmla="*/ 1573619 w 2222487"/>
              <a:gd name="connsiteY4" fmla="*/ 1850097 h 2466785"/>
              <a:gd name="connsiteX5" fmla="*/ 1605517 w 2222487"/>
              <a:gd name="connsiteY5" fmla="*/ 1754404 h 2466785"/>
              <a:gd name="connsiteX6" fmla="*/ 1626782 w 2222487"/>
              <a:gd name="connsiteY6" fmla="*/ 1690608 h 2466785"/>
              <a:gd name="connsiteX7" fmla="*/ 1648047 w 2222487"/>
              <a:gd name="connsiteY7" fmla="*/ 1658711 h 2466785"/>
              <a:gd name="connsiteX8" fmla="*/ 1679945 w 2222487"/>
              <a:gd name="connsiteY8" fmla="*/ 1605548 h 2466785"/>
              <a:gd name="connsiteX9" fmla="*/ 1690577 w 2222487"/>
              <a:gd name="connsiteY9" fmla="*/ 1573650 h 2466785"/>
              <a:gd name="connsiteX10" fmla="*/ 1733107 w 2222487"/>
              <a:gd name="connsiteY10" fmla="*/ 1520487 h 2466785"/>
              <a:gd name="connsiteX11" fmla="*/ 1765005 w 2222487"/>
              <a:gd name="connsiteY11" fmla="*/ 1499222 h 2466785"/>
              <a:gd name="connsiteX12" fmla="*/ 1850065 w 2222487"/>
              <a:gd name="connsiteY12" fmla="*/ 1477957 h 2466785"/>
              <a:gd name="connsiteX13" fmla="*/ 1967024 w 2222487"/>
              <a:gd name="connsiteY13" fmla="*/ 1467325 h 2466785"/>
              <a:gd name="connsiteX14" fmla="*/ 2052084 w 2222487"/>
              <a:gd name="connsiteY14" fmla="*/ 1456692 h 2466785"/>
              <a:gd name="connsiteX15" fmla="*/ 2115879 w 2222487"/>
              <a:gd name="connsiteY15" fmla="*/ 1435427 h 2466785"/>
              <a:gd name="connsiteX16" fmla="*/ 2147777 w 2222487"/>
              <a:gd name="connsiteY16" fmla="*/ 1424794 h 2466785"/>
              <a:gd name="connsiteX17" fmla="*/ 2179675 w 2222487"/>
              <a:gd name="connsiteY17" fmla="*/ 1403529 h 2466785"/>
              <a:gd name="connsiteX18" fmla="*/ 2222205 w 2222487"/>
              <a:gd name="connsiteY18" fmla="*/ 1339734 h 2466785"/>
              <a:gd name="connsiteX19" fmla="*/ 2211572 w 2222487"/>
              <a:gd name="connsiteY19" fmla="*/ 1265306 h 2466785"/>
              <a:gd name="connsiteX20" fmla="*/ 2200940 w 2222487"/>
              <a:gd name="connsiteY20" fmla="*/ 1233408 h 2466785"/>
              <a:gd name="connsiteX21" fmla="*/ 2137145 w 2222487"/>
              <a:gd name="connsiteY21" fmla="*/ 1190878 h 2466785"/>
              <a:gd name="connsiteX22" fmla="*/ 2094614 w 2222487"/>
              <a:gd name="connsiteY22" fmla="*/ 1169613 h 2466785"/>
              <a:gd name="connsiteX23" fmla="*/ 2020186 w 2222487"/>
              <a:gd name="connsiteY23" fmla="*/ 1148348 h 2466785"/>
              <a:gd name="connsiteX24" fmla="*/ 1945758 w 2222487"/>
              <a:gd name="connsiteY24" fmla="*/ 1127083 h 2466785"/>
              <a:gd name="connsiteX25" fmla="*/ 1892596 w 2222487"/>
              <a:gd name="connsiteY25" fmla="*/ 1116450 h 2466785"/>
              <a:gd name="connsiteX26" fmla="*/ 1828800 w 2222487"/>
              <a:gd name="connsiteY26" fmla="*/ 1095185 h 2466785"/>
              <a:gd name="connsiteX27" fmla="*/ 1796903 w 2222487"/>
              <a:gd name="connsiteY27" fmla="*/ 1084553 h 2466785"/>
              <a:gd name="connsiteX28" fmla="*/ 1754372 w 2222487"/>
              <a:gd name="connsiteY28" fmla="*/ 1073920 h 2466785"/>
              <a:gd name="connsiteX29" fmla="*/ 1722475 w 2222487"/>
              <a:gd name="connsiteY29" fmla="*/ 1052655 h 2466785"/>
              <a:gd name="connsiteX30" fmla="*/ 1679945 w 2222487"/>
              <a:gd name="connsiteY30" fmla="*/ 1042022 h 2466785"/>
              <a:gd name="connsiteX31" fmla="*/ 1648047 w 2222487"/>
              <a:gd name="connsiteY31" fmla="*/ 1031390 h 2466785"/>
              <a:gd name="connsiteX32" fmla="*/ 1594884 w 2222487"/>
              <a:gd name="connsiteY32" fmla="*/ 978227 h 2466785"/>
              <a:gd name="connsiteX33" fmla="*/ 1573619 w 2222487"/>
              <a:gd name="connsiteY33" fmla="*/ 914432 h 2466785"/>
              <a:gd name="connsiteX34" fmla="*/ 1573619 w 2222487"/>
              <a:gd name="connsiteY34" fmla="*/ 606087 h 2466785"/>
              <a:gd name="connsiteX35" fmla="*/ 1520456 w 2222487"/>
              <a:gd name="connsiteY35" fmla="*/ 521027 h 2466785"/>
              <a:gd name="connsiteX36" fmla="*/ 1509824 w 2222487"/>
              <a:gd name="connsiteY36" fmla="*/ 489129 h 2466785"/>
              <a:gd name="connsiteX37" fmla="*/ 1446028 w 2222487"/>
              <a:gd name="connsiteY37" fmla="*/ 446599 h 2466785"/>
              <a:gd name="connsiteX38" fmla="*/ 1424763 w 2222487"/>
              <a:gd name="connsiteY38" fmla="*/ 414701 h 2466785"/>
              <a:gd name="connsiteX39" fmla="*/ 1392865 w 2222487"/>
              <a:gd name="connsiteY39" fmla="*/ 404069 h 2466785"/>
              <a:gd name="connsiteX40" fmla="*/ 1350335 w 2222487"/>
              <a:gd name="connsiteY40" fmla="*/ 382804 h 2466785"/>
              <a:gd name="connsiteX41" fmla="*/ 1286540 w 2222487"/>
              <a:gd name="connsiteY41" fmla="*/ 361539 h 2466785"/>
              <a:gd name="connsiteX42" fmla="*/ 1158949 w 2222487"/>
              <a:gd name="connsiteY42" fmla="*/ 319008 h 2466785"/>
              <a:gd name="connsiteX43" fmla="*/ 1127052 w 2222487"/>
              <a:gd name="connsiteY43" fmla="*/ 308376 h 2466785"/>
              <a:gd name="connsiteX44" fmla="*/ 1095154 w 2222487"/>
              <a:gd name="connsiteY44" fmla="*/ 297743 h 2466785"/>
              <a:gd name="connsiteX45" fmla="*/ 1010093 w 2222487"/>
              <a:gd name="connsiteY45" fmla="*/ 276478 h 2466785"/>
              <a:gd name="connsiteX46" fmla="*/ 978196 w 2222487"/>
              <a:gd name="connsiteY46" fmla="*/ 265846 h 2466785"/>
              <a:gd name="connsiteX47" fmla="*/ 925033 w 2222487"/>
              <a:gd name="connsiteY47" fmla="*/ 255213 h 2466785"/>
              <a:gd name="connsiteX48" fmla="*/ 861238 w 2222487"/>
              <a:gd name="connsiteY48" fmla="*/ 233948 h 2466785"/>
              <a:gd name="connsiteX49" fmla="*/ 818707 w 2222487"/>
              <a:gd name="connsiteY49" fmla="*/ 223315 h 2466785"/>
              <a:gd name="connsiteX50" fmla="*/ 765545 w 2222487"/>
              <a:gd name="connsiteY50" fmla="*/ 212683 h 2466785"/>
              <a:gd name="connsiteX51" fmla="*/ 701749 w 2222487"/>
              <a:gd name="connsiteY51" fmla="*/ 191418 h 2466785"/>
              <a:gd name="connsiteX52" fmla="*/ 669852 w 2222487"/>
              <a:gd name="connsiteY52" fmla="*/ 180785 h 2466785"/>
              <a:gd name="connsiteX53" fmla="*/ 616689 w 2222487"/>
              <a:gd name="connsiteY53" fmla="*/ 170153 h 2466785"/>
              <a:gd name="connsiteX54" fmla="*/ 552893 w 2222487"/>
              <a:gd name="connsiteY54" fmla="*/ 148887 h 2466785"/>
              <a:gd name="connsiteX55" fmla="*/ 499731 w 2222487"/>
              <a:gd name="connsiteY55" fmla="*/ 138255 h 2466785"/>
              <a:gd name="connsiteX56" fmla="*/ 435935 w 2222487"/>
              <a:gd name="connsiteY56" fmla="*/ 116990 h 2466785"/>
              <a:gd name="connsiteX57" fmla="*/ 404038 w 2222487"/>
              <a:gd name="connsiteY57" fmla="*/ 106357 h 2466785"/>
              <a:gd name="connsiteX58" fmla="*/ 340242 w 2222487"/>
              <a:gd name="connsiteY58" fmla="*/ 95725 h 2466785"/>
              <a:gd name="connsiteX59" fmla="*/ 276447 w 2222487"/>
              <a:gd name="connsiteY59" fmla="*/ 74460 h 2466785"/>
              <a:gd name="connsiteX60" fmla="*/ 255182 w 2222487"/>
              <a:gd name="connsiteY60" fmla="*/ 53194 h 2466785"/>
              <a:gd name="connsiteX61" fmla="*/ 191386 w 2222487"/>
              <a:gd name="connsiteY61" fmla="*/ 31929 h 2466785"/>
              <a:gd name="connsiteX62" fmla="*/ 159489 w 2222487"/>
              <a:gd name="connsiteY62" fmla="*/ 21297 h 2466785"/>
              <a:gd name="connsiteX63" fmla="*/ 127591 w 2222487"/>
              <a:gd name="connsiteY63" fmla="*/ 10664 h 2466785"/>
              <a:gd name="connsiteX64" fmla="*/ 0 w 2222487"/>
              <a:gd name="connsiteY64" fmla="*/ 32 h 246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222487" h="2466785">
                <a:moveTo>
                  <a:pt x="1467293" y="2466785"/>
                </a:moveTo>
                <a:cubicBezTo>
                  <a:pt x="1444989" y="2355260"/>
                  <a:pt x="1449920" y="2402710"/>
                  <a:pt x="1467293" y="2211604"/>
                </a:cubicBezTo>
                <a:cubicBezTo>
                  <a:pt x="1468308" y="2200442"/>
                  <a:pt x="1475406" y="2190627"/>
                  <a:pt x="1477926" y="2179706"/>
                </a:cubicBezTo>
                <a:cubicBezTo>
                  <a:pt x="1486053" y="2144488"/>
                  <a:pt x="1487761" y="2107669"/>
                  <a:pt x="1499191" y="2073380"/>
                </a:cubicBezTo>
                <a:lnTo>
                  <a:pt x="1573619" y="1850097"/>
                </a:lnTo>
                <a:lnTo>
                  <a:pt x="1605517" y="1754404"/>
                </a:lnTo>
                <a:cubicBezTo>
                  <a:pt x="1605519" y="1754399"/>
                  <a:pt x="1626779" y="1690612"/>
                  <a:pt x="1626782" y="1690608"/>
                </a:cubicBezTo>
                <a:lnTo>
                  <a:pt x="1648047" y="1658711"/>
                </a:lnTo>
                <a:cubicBezTo>
                  <a:pt x="1678166" y="1568350"/>
                  <a:pt x="1636159" y="1678523"/>
                  <a:pt x="1679945" y="1605548"/>
                </a:cubicBezTo>
                <a:cubicBezTo>
                  <a:pt x="1685711" y="1595937"/>
                  <a:pt x="1685565" y="1583675"/>
                  <a:pt x="1690577" y="1573650"/>
                </a:cubicBezTo>
                <a:cubicBezTo>
                  <a:pt x="1699786" y="1555232"/>
                  <a:pt x="1716627" y="1533671"/>
                  <a:pt x="1733107" y="1520487"/>
                </a:cubicBezTo>
                <a:cubicBezTo>
                  <a:pt x="1743086" y="1512504"/>
                  <a:pt x="1753575" y="1504937"/>
                  <a:pt x="1765005" y="1499222"/>
                </a:cubicBezTo>
                <a:cubicBezTo>
                  <a:pt x="1784290" y="1489580"/>
                  <a:pt x="1833894" y="1479978"/>
                  <a:pt x="1850065" y="1477957"/>
                </a:cubicBezTo>
                <a:cubicBezTo>
                  <a:pt x="1888910" y="1473101"/>
                  <a:pt x="1928092" y="1471423"/>
                  <a:pt x="1967024" y="1467325"/>
                </a:cubicBezTo>
                <a:cubicBezTo>
                  <a:pt x="1995441" y="1464334"/>
                  <a:pt x="2023731" y="1460236"/>
                  <a:pt x="2052084" y="1456692"/>
                </a:cubicBezTo>
                <a:lnTo>
                  <a:pt x="2115879" y="1435427"/>
                </a:lnTo>
                <a:cubicBezTo>
                  <a:pt x="2126512" y="1431883"/>
                  <a:pt x="2138451" y="1431011"/>
                  <a:pt x="2147777" y="1424794"/>
                </a:cubicBezTo>
                <a:lnTo>
                  <a:pt x="2179675" y="1403529"/>
                </a:lnTo>
                <a:cubicBezTo>
                  <a:pt x="2193852" y="1382264"/>
                  <a:pt x="2225819" y="1365034"/>
                  <a:pt x="2222205" y="1339734"/>
                </a:cubicBezTo>
                <a:cubicBezTo>
                  <a:pt x="2218661" y="1314925"/>
                  <a:pt x="2216487" y="1289881"/>
                  <a:pt x="2211572" y="1265306"/>
                </a:cubicBezTo>
                <a:cubicBezTo>
                  <a:pt x="2209374" y="1254316"/>
                  <a:pt x="2208865" y="1241333"/>
                  <a:pt x="2200940" y="1233408"/>
                </a:cubicBezTo>
                <a:cubicBezTo>
                  <a:pt x="2182868" y="1215336"/>
                  <a:pt x="2160004" y="1202307"/>
                  <a:pt x="2137145" y="1190878"/>
                </a:cubicBezTo>
                <a:cubicBezTo>
                  <a:pt x="2122968" y="1183790"/>
                  <a:pt x="2109183" y="1175857"/>
                  <a:pt x="2094614" y="1169613"/>
                </a:cubicBezTo>
                <a:cubicBezTo>
                  <a:pt x="2069110" y="1158683"/>
                  <a:pt x="2047178" y="1156060"/>
                  <a:pt x="2020186" y="1148348"/>
                </a:cubicBezTo>
                <a:cubicBezTo>
                  <a:pt x="1957997" y="1130580"/>
                  <a:pt x="2020583" y="1143711"/>
                  <a:pt x="1945758" y="1127083"/>
                </a:cubicBezTo>
                <a:cubicBezTo>
                  <a:pt x="1928117" y="1123163"/>
                  <a:pt x="1910031" y="1121205"/>
                  <a:pt x="1892596" y="1116450"/>
                </a:cubicBezTo>
                <a:cubicBezTo>
                  <a:pt x="1870970" y="1110552"/>
                  <a:pt x="1850065" y="1102273"/>
                  <a:pt x="1828800" y="1095185"/>
                </a:cubicBezTo>
                <a:cubicBezTo>
                  <a:pt x="1818168" y="1091641"/>
                  <a:pt x="1807776" y="1087271"/>
                  <a:pt x="1796903" y="1084553"/>
                </a:cubicBezTo>
                <a:lnTo>
                  <a:pt x="1754372" y="1073920"/>
                </a:lnTo>
                <a:cubicBezTo>
                  <a:pt x="1743740" y="1066832"/>
                  <a:pt x="1734220" y="1057689"/>
                  <a:pt x="1722475" y="1052655"/>
                </a:cubicBezTo>
                <a:cubicBezTo>
                  <a:pt x="1709044" y="1046899"/>
                  <a:pt x="1693996" y="1046036"/>
                  <a:pt x="1679945" y="1042022"/>
                </a:cubicBezTo>
                <a:cubicBezTo>
                  <a:pt x="1669168" y="1038943"/>
                  <a:pt x="1658680" y="1034934"/>
                  <a:pt x="1648047" y="1031390"/>
                </a:cubicBezTo>
                <a:cubicBezTo>
                  <a:pt x="1618946" y="1011990"/>
                  <a:pt x="1609807" y="1011804"/>
                  <a:pt x="1594884" y="978227"/>
                </a:cubicBezTo>
                <a:cubicBezTo>
                  <a:pt x="1585780" y="957744"/>
                  <a:pt x="1573619" y="914432"/>
                  <a:pt x="1573619" y="914432"/>
                </a:cubicBezTo>
                <a:cubicBezTo>
                  <a:pt x="1583090" y="781849"/>
                  <a:pt x="1592872" y="740858"/>
                  <a:pt x="1573619" y="606087"/>
                </a:cubicBezTo>
                <a:cubicBezTo>
                  <a:pt x="1564296" y="540824"/>
                  <a:pt x="1561893" y="548651"/>
                  <a:pt x="1520456" y="521027"/>
                </a:cubicBezTo>
                <a:cubicBezTo>
                  <a:pt x="1516912" y="510394"/>
                  <a:pt x="1517749" y="497054"/>
                  <a:pt x="1509824" y="489129"/>
                </a:cubicBezTo>
                <a:cubicBezTo>
                  <a:pt x="1491752" y="471057"/>
                  <a:pt x="1446028" y="446599"/>
                  <a:pt x="1446028" y="446599"/>
                </a:cubicBezTo>
                <a:cubicBezTo>
                  <a:pt x="1438940" y="435966"/>
                  <a:pt x="1434742" y="422684"/>
                  <a:pt x="1424763" y="414701"/>
                </a:cubicBezTo>
                <a:cubicBezTo>
                  <a:pt x="1416011" y="407700"/>
                  <a:pt x="1403167" y="408484"/>
                  <a:pt x="1392865" y="404069"/>
                </a:cubicBezTo>
                <a:cubicBezTo>
                  <a:pt x="1378297" y="397825"/>
                  <a:pt x="1365051" y="388691"/>
                  <a:pt x="1350335" y="382804"/>
                </a:cubicBezTo>
                <a:cubicBezTo>
                  <a:pt x="1329523" y="374479"/>
                  <a:pt x="1307805" y="368627"/>
                  <a:pt x="1286540" y="361539"/>
                </a:cubicBezTo>
                <a:lnTo>
                  <a:pt x="1158949" y="319008"/>
                </a:lnTo>
                <a:lnTo>
                  <a:pt x="1127052" y="308376"/>
                </a:lnTo>
                <a:cubicBezTo>
                  <a:pt x="1116419" y="304832"/>
                  <a:pt x="1106027" y="300461"/>
                  <a:pt x="1095154" y="297743"/>
                </a:cubicBezTo>
                <a:cubicBezTo>
                  <a:pt x="1066800" y="290655"/>
                  <a:pt x="1037820" y="285720"/>
                  <a:pt x="1010093" y="276478"/>
                </a:cubicBezTo>
                <a:cubicBezTo>
                  <a:pt x="999461" y="272934"/>
                  <a:pt x="989069" y="268564"/>
                  <a:pt x="978196" y="265846"/>
                </a:cubicBezTo>
                <a:cubicBezTo>
                  <a:pt x="960664" y="261463"/>
                  <a:pt x="942468" y="259968"/>
                  <a:pt x="925033" y="255213"/>
                </a:cubicBezTo>
                <a:cubicBezTo>
                  <a:pt x="903408" y="249315"/>
                  <a:pt x="882984" y="239385"/>
                  <a:pt x="861238" y="233948"/>
                </a:cubicBezTo>
                <a:cubicBezTo>
                  <a:pt x="847061" y="230404"/>
                  <a:pt x="832972" y="226485"/>
                  <a:pt x="818707" y="223315"/>
                </a:cubicBezTo>
                <a:cubicBezTo>
                  <a:pt x="801066" y="219395"/>
                  <a:pt x="782980" y="217438"/>
                  <a:pt x="765545" y="212683"/>
                </a:cubicBezTo>
                <a:cubicBezTo>
                  <a:pt x="743919" y="206785"/>
                  <a:pt x="723014" y="198507"/>
                  <a:pt x="701749" y="191418"/>
                </a:cubicBezTo>
                <a:cubicBezTo>
                  <a:pt x="691117" y="187874"/>
                  <a:pt x="680842" y="182983"/>
                  <a:pt x="669852" y="180785"/>
                </a:cubicBezTo>
                <a:cubicBezTo>
                  <a:pt x="652131" y="177241"/>
                  <a:pt x="634124" y="174908"/>
                  <a:pt x="616689" y="170153"/>
                </a:cubicBezTo>
                <a:cubicBezTo>
                  <a:pt x="595063" y="164255"/>
                  <a:pt x="574873" y="153283"/>
                  <a:pt x="552893" y="148887"/>
                </a:cubicBezTo>
                <a:cubicBezTo>
                  <a:pt x="535172" y="145343"/>
                  <a:pt x="517166" y="143010"/>
                  <a:pt x="499731" y="138255"/>
                </a:cubicBezTo>
                <a:cubicBezTo>
                  <a:pt x="478105" y="132357"/>
                  <a:pt x="457200" y="124079"/>
                  <a:pt x="435935" y="116990"/>
                </a:cubicBezTo>
                <a:cubicBezTo>
                  <a:pt x="425303" y="113446"/>
                  <a:pt x="415093" y="108199"/>
                  <a:pt x="404038" y="106357"/>
                </a:cubicBezTo>
                <a:lnTo>
                  <a:pt x="340242" y="95725"/>
                </a:lnTo>
                <a:cubicBezTo>
                  <a:pt x="318977" y="88637"/>
                  <a:pt x="292297" y="90310"/>
                  <a:pt x="276447" y="74460"/>
                </a:cubicBezTo>
                <a:cubicBezTo>
                  <a:pt x="269359" y="67371"/>
                  <a:pt x="264148" y="57677"/>
                  <a:pt x="255182" y="53194"/>
                </a:cubicBezTo>
                <a:cubicBezTo>
                  <a:pt x="235133" y="43169"/>
                  <a:pt x="212651" y="39017"/>
                  <a:pt x="191386" y="31929"/>
                </a:cubicBezTo>
                <a:lnTo>
                  <a:pt x="159489" y="21297"/>
                </a:lnTo>
                <a:cubicBezTo>
                  <a:pt x="148856" y="17753"/>
                  <a:pt x="138730" y="11902"/>
                  <a:pt x="127591" y="10664"/>
                </a:cubicBezTo>
                <a:cubicBezTo>
                  <a:pt x="21330" y="-1142"/>
                  <a:pt x="63992" y="32"/>
                  <a:pt x="0" y="32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881423" y="2371060"/>
            <a:ext cx="903768" cy="2690038"/>
          </a:xfrm>
          <a:custGeom>
            <a:avLst/>
            <a:gdLst>
              <a:gd name="connsiteX0" fmla="*/ 223284 w 903768"/>
              <a:gd name="connsiteY0" fmla="*/ 2690038 h 2690038"/>
              <a:gd name="connsiteX1" fmla="*/ 255182 w 903768"/>
              <a:gd name="connsiteY1" fmla="*/ 2636875 h 2690038"/>
              <a:gd name="connsiteX2" fmla="*/ 287079 w 903768"/>
              <a:gd name="connsiteY2" fmla="*/ 2594345 h 2690038"/>
              <a:gd name="connsiteX3" fmla="*/ 297712 w 903768"/>
              <a:gd name="connsiteY3" fmla="*/ 2562447 h 2690038"/>
              <a:gd name="connsiteX4" fmla="*/ 340242 w 903768"/>
              <a:gd name="connsiteY4" fmla="*/ 2498652 h 2690038"/>
              <a:gd name="connsiteX5" fmla="*/ 372140 w 903768"/>
              <a:gd name="connsiteY5" fmla="*/ 2434856 h 2690038"/>
              <a:gd name="connsiteX6" fmla="*/ 393405 w 903768"/>
              <a:gd name="connsiteY6" fmla="*/ 2392326 h 2690038"/>
              <a:gd name="connsiteX7" fmla="*/ 414670 w 903768"/>
              <a:gd name="connsiteY7" fmla="*/ 2360428 h 2690038"/>
              <a:gd name="connsiteX8" fmla="*/ 425303 w 903768"/>
              <a:gd name="connsiteY8" fmla="*/ 2328531 h 2690038"/>
              <a:gd name="connsiteX9" fmla="*/ 467833 w 903768"/>
              <a:gd name="connsiteY9" fmla="*/ 2264735 h 2690038"/>
              <a:gd name="connsiteX10" fmla="*/ 499730 w 903768"/>
              <a:gd name="connsiteY10" fmla="*/ 2169042 h 2690038"/>
              <a:gd name="connsiteX11" fmla="*/ 510363 w 903768"/>
              <a:gd name="connsiteY11" fmla="*/ 2137145 h 2690038"/>
              <a:gd name="connsiteX12" fmla="*/ 531628 w 903768"/>
              <a:gd name="connsiteY12" fmla="*/ 2062717 h 2690038"/>
              <a:gd name="connsiteX13" fmla="*/ 520996 w 903768"/>
              <a:gd name="connsiteY13" fmla="*/ 1967024 h 2690038"/>
              <a:gd name="connsiteX14" fmla="*/ 510363 w 903768"/>
              <a:gd name="connsiteY14" fmla="*/ 1935126 h 2690038"/>
              <a:gd name="connsiteX15" fmla="*/ 478465 w 903768"/>
              <a:gd name="connsiteY15" fmla="*/ 1903228 h 2690038"/>
              <a:gd name="connsiteX16" fmla="*/ 446568 w 903768"/>
              <a:gd name="connsiteY16" fmla="*/ 1892596 h 2690038"/>
              <a:gd name="connsiteX17" fmla="*/ 372140 w 903768"/>
              <a:gd name="connsiteY17" fmla="*/ 1850066 h 2690038"/>
              <a:gd name="connsiteX18" fmla="*/ 350875 w 903768"/>
              <a:gd name="connsiteY18" fmla="*/ 1828800 h 2690038"/>
              <a:gd name="connsiteX19" fmla="*/ 318977 w 903768"/>
              <a:gd name="connsiteY19" fmla="*/ 1818168 h 2690038"/>
              <a:gd name="connsiteX20" fmla="*/ 265814 w 903768"/>
              <a:gd name="connsiteY20" fmla="*/ 1775638 h 2690038"/>
              <a:gd name="connsiteX21" fmla="*/ 233917 w 903768"/>
              <a:gd name="connsiteY21" fmla="*/ 1754373 h 2690038"/>
              <a:gd name="connsiteX22" fmla="*/ 212651 w 903768"/>
              <a:gd name="connsiteY22" fmla="*/ 1733107 h 2690038"/>
              <a:gd name="connsiteX23" fmla="*/ 180754 w 903768"/>
              <a:gd name="connsiteY23" fmla="*/ 1722475 h 2690038"/>
              <a:gd name="connsiteX24" fmla="*/ 148856 w 903768"/>
              <a:gd name="connsiteY24" fmla="*/ 1701210 h 2690038"/>
              <a:gd name="connsiteX25" fmla="*/ 106326 w 903768"/>
              <a:gd name="connsiteY25" fmla="*/ 1637414 h 2690038"/>
              <a:gd name="connsiteX26" fmla="*/ 74428 w 903768"/>
              <a:gd name="connsiteY26" fmla="*/ 1626782 h 2690038"/>
              <a:gd name="connsiteX27" fmla="*/ 0 w 903768"/>
              <a:gd name="connsiteY27" fmla="*/ 1552354 h 2690038"/>
              <a:gd name="connsiteX28" fmla="*/ 63796 w 903768"/>
              <a:gd name="connsiteY28" fmla="*/ 1509824 h 2690038"/>
              <a:gd name="connsiteX29" fmla="*/ 95693 w 903768"/>
              <a:gd name="connsiteY29" fmla="*/ 1499191 h 2690038"/>
              <a:gd name="connsiteX30" fmla="*/ 127591 w 903768"/>
              <a:gd name="connsiteY30" fmla="*/ 1477926 h 2690038"/>
              <a:gd name="connsiteX31" fmla="*/ 170121 w 903768"/>
              <a:gd name="connsiteY31" fmla="*/ 1467293 h 2690038"/>
              <a:gd name="connsiteX32" fmla="*/ 233917 w 903768"/>
              <a:gd name="connsiteY32" fmla="*/ 1446028 h 2690038"/>
              <a:gd name="connsiteX33" fmla="*/ 276447 w 903768"/>
              <a:gd name="connsiteY33" fmla="*/ 1318438 h 2690038"/>
              <a:gd name="connsiteX34" fmla="*/ 287079 w 903768"/>
              <a:gd name="connsiteY34" fmla="*/ 1286540 h 2690038"/>
              <a:gd name="connsiteX35" fmla="*/ 308344 w 903768"/>
              <a:gd name="connsiteY35" fmla="*/ 1254642 h 2690038"/>
              <a:gd name="connsiteX36" fmla="*/ 318977 w 903768"/>
              <a:gd name="connsiteY36" fmla="*/ 1201480 h 2690038"/>
              <a:gd name="connsiteX37" fmla="*/ 329610 w 903768"/>
              <a:gd name="connsiteY37" fmla="*/ 797442 h 2690038"/>
              <a:gd name="connsiteX38" fmla="*/ 350875 w 903768"/>
              <a:gd name="connsiteY38" fmla="*/ 733647 h 2690038"/>
              <a:gd name="connsiteX39" fmla="*/ 361507 w 903768"/>
              <a:gd name="connsiteY39" fmla="*/ 691117 h 2690038"/>
              <a:gd name="connsiteX40" fmla="*/ 425303 w 903768"/>
              <a:gd name="connsiteY40" fmla="*/ 606056 h 2690038"/>
              <a:gd name="connsiteX41" fmla="*/ 435935 w 903768"/>
              <a:gd name="connsiteY41" fmla="*/ 574159 h 2690038"/>
              <a:gd name="connsiteX42" fmla="*/ 489098 w 903768"/>
              <a:gd name="connsiteY42" fmla="*/ 531628 h 2690038"/>
              <a:gd name="connsiteX43" fmla="*/ 542261 w 903768"/>
              <a:gd name="connsiteY43" fmla="*/ 467833 h 2690038"/>
              <a:gd name="connsiteX44" fmla="*/ 574158 w 903768"/>
              <a:gd name="connsiteY44" fmla="*/ 446568 h 2690038"/>
              <a:gd name="connsiteX45" fmla="*/ 595424 w 903768"/>
              <a:gd name="connsiteY45" fmla="*/ 425303 h 2690038"/>
              <a:gd name="connsiteX46" fmla="*/ 627321 w 903768"/>
              <a:gd name="connsiteY46" fmla="*/ 404038 h 2690038"/>
              <a:gd name="connsiteX47" fmla="*/ 723014 w 903768"/>
              <a:gd name="connsiteY47" fmla="*/ 318977 h 2690038"/>
              <a:gd name="connsiteX48" fmla="*/ 744279 w 903768"/>
              <a:gd name="connsiteY48" fmla="*/ 287080 h 2690038"/>
              <a:gd name="connsiteX49" fmla="*/ 765544 w 903768"/>
              <a:gd name="connsiteY49" fmla="*/ 265814 h 2690038"/>
              <a:gd name="connsiteX50" fmla="*/ 797442 w 903768"/>
              <a:gd name="connsiteY50" fmla="*/ 170121 h 2690038"/>
              <a:gd name="connsiteX51" fmla="*/ 808075 w 903768"/>
              <a:gd name="connsiteY51" fmla="*/ 138224 h 2690038"/>
              <a:gd name="connsiteX52" fmla="*/ 829340 w 903768"/>
              <a:gd name="connsiteY52" fmla="*/ 106326 h 2690038"/>
              <a:gd name="connsiteX53" fmla="*/ 850605 w 903768"/>
              <a:gd name="connsiteY53" fmla="*/ 42531 h 2690038"/>
              <a:gd name="connsiteX54" fmla="*/ 882503 w 903768"/>
              <a:gd name="connsiteY54" fmla="*/ 21266 h 2690038"/>
              <a:gd name="connsiteX55" fmla="*/ 903768 w 903768"/>
              <a:gd name="connsiteY55" fmla="*/ 0 h 269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903768" h="2690038">
                <a:moveTo>
                  <a:pt x="223284" y="2690038"/>
                </a:moveTo>
                <a:cubicBezTo>
                  <a:pt x="233917" y="2672317"/>
                  <a:pt x="243719" y="2654070"/>
                  <a:pt x="255182" y="2636875"/>
                </a:cubicBezTo>
                <a:cubicBezTo>
                  <a:pt x="265012" y="2622130"/>
                  <a:pt x="278287" y="2609731"/>
                  <a:pt x="287079" y="2594345"/>
                </a:cubicBezTo>
                <a:cubicBezTo>
                  <a:pt x="292640" y="2584614"/>
                  <a:pt x="292269" y="2572244"/>
                  <a:pt x="297712" y="2562447"/>
                </a:cubicBezTo>
                <a:cubicBezTo>
                  <a:pt x="310124" y="2540106"/>
                  <a:pt x="332160" y="2522898"/>
                  <a:pt x="340242" y="2498652"/>
                </a:cubicBezTo>
                <a:cubicBezTo>
                  <a:pt x="359737" y="2440169"/>
                  <a:pt x="339161" y="2492569"/>
                  <a:pt x="372140" y="2434856"/>
                </a:cubicBezTo>
                <a:cubicBezTo>
                  <a:pt x="380004" y="2421094"/>
                  <a:pt x="385541" y="2406088"/>
                  <a:pt x="393405" y="2392326"/>
                </a:cubicBezTo>
                <a:cubicBezTo>
                  <a:pt x="399745" y="2381231"/>
                  <a:pt x="408955" y="2371858"/>
                  <a:pt x="414670" y="2360428"/>
                </a:cubicBezTo>
                <a:cubicBezTo>
                  <a:pt x="419682" y="2350404"/>
                  <a:pt x="419860" y="2338328"/>
                  <a:pt x="425303" y="2328531"/>
                </a:cubicBezTo>
                <a:cubicBezTo>
                  <a:pt x="437715" y="2306190"/>
                  <a:pt x="467833" y="2264735"/>
                  <a:pt x="467833" y="2264735"/>
                </a:cubicBezTo>
                <a:lnTo>
                  <a:pt x="499730" y="2169042"/>
                </a:lnTo>
                <a:cubicBezTo>
                  <a:pt x="503274" y="2158410"/>
                  <a:pt x="507645" y="2148018"/>
                  <a:pt x="510363" y="2137145"/>
                </a:cubicBezTo>
                <a:cubicBezTo>
                  <a:pt x="523714" y="2083741"/>
                  <a:pt x="516375" y="2108477"/>
                  <a:pt x="531628" y="2062717"/>
                </a:cubicBezTo>
                <a:cubicBezTo>
                  <a:pt x="528084" y="2030819"/>
                  <a:pt x="526272" y="1998681"/>
                  <a:pt x="520996" y="1967024"/>
                </a:cubicBezTo>
                <a:cubicBezTo>
                  <a:pt x="519153" y="1955969"/>
                  <a:pt x="516580" y="1944451"/>
                  <a:pt x="510363" y="1935126"/>
                </a:cubicBezTo>
                <a:cubicBezTo>
                  <a:pt x="502022" y="1922615"/>
                  <a:pt x="490976" y="1911569"/>
                  <a:pt x="478465" y="1903228"/>
                </a:cubicBezTo>
                <a:cubicBezTo>
                  <a:pt x="469140" y="1897011"/>
                  <a:pt x="457200" y="1896140"/>
                  <a:pt x="446568" y="1892596"/>
                </a:cubicBezTo>
                <a:cubicBezTo>
                  <a:pt x="374947" y="1820975"/>
                  <a:pt x="457820" y="1892906"/>
                  <a:pt x="372140" y="1850066"/>
                </a:cubicBezTo>
                <a:cubicBezTo>
                  <a:pt x="363174" y="1845583"/>
                  <a:pt x="359471" y="1833958"/>
                  <a:pt x="350875" y="1828800"/>
                </a:cubicBezTo>
                <a:cubicBezTo>
                  <a:pt x="341264" y="1823034"/>
                  <a:pt x="329610" y="1821712"/>
                  <a:pt x="318977" y="1818168"/>
                </a:cubicBezTo>
                <a:cubicBezTo>
                  <a:pt x="283129" y="1764396"/>
                  <a:pt x="317172" y="1801317"/>
                  <a:pt x="265814" y="1775638"/>
                </a:cubicBezTo>
                <a:cubicBezTo>
                  <a:pt x="254384" y="1769923"/>
                  <a:pt x="243895" y="1762356"/>
                  <a:pt x="233917" y="1754373"/>
                </a:cubicBezTo>
                <a:cubicBezTo>
                  <a:pt x="226089" y="1748110"/>
                  <a:pt x="221247" y="1738265"/>
                  <a:pt x="212651" y="1733107"/>
                </a:cubicBezTo>
                <a:cubicBezTo>
                  <a:pt x="203041" y="1727341"/>
                  <a:pt x="191386" y="1726019"/>
                  <a:pt x="180754" y="1722475"/>
                </a:cubicBezTo>
                <a:cubicBezTo>
                  <a:pt x="170121" y="1715387"/>
                  <a:pt x="157271" y="1710827"/>
                  <a:pt x="148856" y="1701210"/>
                </a:cubicBezTo>
                <a:cubicBezTo>
                  <a:pt x="132026" y="1681976"/>
                  <a:pt x="130572" y="1645496"/>
                  <a:pt x="106326" y="1637414"/>
                </a:cubicBezTo>
                <a:lnTo>
                  <a:pt x="74428" y="1626782"/>
                </a:lnTo>
                <a:cubicBezTo>
                  <a:pt x="1308" y="1578035"/>
                  <a:pt x="18715" y="1608498"/>
                  <a:pt x="0" y="1552354"/>
                </a:cubicBezTo>
                <a:cubicBezTo>
                  <a:pt x="21265" y="1538177"/>
                  <a:pt x="39550" y="1517906"/>
                  <a:pt x="63796" y="1509824"/>
                </a:cubicBezTo>
                <a:cubicBezTo>
                  <a:pt x="74428" y="1506280"/>
                  <a:pt x="85669" y="1504203"/>
                  <a:pt x="95693" y="1499191"/>
                </a:cubicBezTo>
                <a:cubicBezTo>
                  <a:pt x="107123" y="1493476"/>
                  <a:pt x="115845" y="1482960"/>
                  <a:pt x="127591" y="1477926"/>
                </a:cubicBezTo>
                <a:cubicBezTo>
                  <a:pt x="141022" y="1472170"/>
                  <a:pt x="156124" y="1471492"/>
                  <a:pt x="170121" y="1467293"/>
                </a:cubicBezTo>
                <a:cubicBezTo>
                  <a:pt x="191591" y="1460852"/>
                  <a:pt x="233917" y="1446028"/>
                  <a:pt x="233917" y="1446028"/>
                </a:cubicBezTo>
                <a:lnTo>
                  <a:pt x="276447" y="1318438"/>
                </a:lnTo>
                <a:cubicBezTo>
                  <a:pt x="279991" y="1307805"/>
                  <a:pt x="280862" y="1295865"/>
                  <a:pt x="287079" y="1286540"/>
                </a:cubicBezTo>
                <a:lnTo>
                  <a:pt x="308344" y="1254642"/>
                </a:lnTo>
                <a:cubicBezTo>
                  <a:pt x="311888" y="1236921"/>
                  <a:pt x="318137" y="1219532"/>
                  <a:pt x="318977" y="1201480"/>
                </a:cubicBezTo>
                <a:cubicBezTo>
                  <a:pt x="325237" y="1066900"/>
                  <a:pt x="320445" y="931856"/>
                  <a:pt x="329610" y="797442"/>
                </a:cubicBezTo>
                <a:cubicBezTo>
                  <a:pt x="331135" y="775079"/>
                  <a:pt x="345439" y="755393"/>
                  <a:pt x="350875" y="733647"/>
                </a:cubicBezTo>
                <a:cubicBezTo>
                  <a:pt x="354419" y="719470"/>
                  <a:pt x="354972" y="704187"/>
                  <a:pt x="361507" y="691117"/>
                </a:cubicBezTo>
                <a:cubicBezTo>
                  <a:pt x="385554" y="643023"/>
                  <a:pt x="395396" y="635962"/>
                  <a:pt x="425303" y="606056"/>
                </a:cubicBezTo>
                <a:cubicBezTo>
                  <a:pt x="428847" y="595424"/>
                  <a:pt x="430169" y="583769"/>
                  <a:pt x="435935" y="574159"/>
                </a:cubicBezTo>
                <a:cubicBezTo>
                  <a:pt x="446036" y="557323"/>
                  <a:pt x="474608" y="541288"/>
                  <a:pt x="489098" y="531628"/>
                </a:cubicBezTo>
                <a:cubicBezTo>
                  <a:pt x="510008" y="500264"/>
                  <a:pt x="511561" y="493417"/>
                  <a:pt x="542261" y="467833"/>
                </a:cubicBezTo>
                <a:cubicBezTo>
                  <a:pt x="552078" y="459652"/>
                  <a:pt x="564180" y="454551"/>
                  <a:pt x="574158" y="446568"/>
                </a:cubicBezTo>
                <a:cubicBezTo>
                  <a:pt x="581986" y="440306"/>
                  <a:pt x="587596" y="431565"/>
                  <a:pt x="595424" y="425303"/>
                </a:cubicBezTo>
                <a:cubicBezTo>
                  <a:pt x="605402" y="417320"/>
                  <a:pt x="617770" y="412528"/>
                  <a:pt x="627321" y="404038"/>
                </a:cubicBezTo>
                <a:cubicBezTo>
                  <a:pt x="736568" y="306929"/>
                  <a:pt x="650621" y="367239"/>
                  <a:pt x="723014" y="318977"/>
                </a:cubicBezTo>
                <a:cubicBezTo>
                  <a:pt x="730102" y="308345"/>
                  <a:pt x="736296" y="297058"/>
                  <a:pt x="744279" y="287080"/>
                </a:cubicBezTo>
                <a:cubicBezTo>
                  <a:pt x="750541" y="279252"/>
                  <a:pt x="761061" y="274780"/>
                  <a:pt x="765544" y="265814"/>
                </a:cubicBezTo>
                <a:cubicBezTo>
                  <a:pt x="765554" y="265794"/>
                  <a:pt x="792122" y="186080"/>
                  <a:pt x="797442" y="170121"/>
                </a:cubicBezTo>
                <a:cubicBezTo>
                  <a:pt x="800986" y="159489"/>
                  <a:pt x="801858" y="147549"/>
                  <a:pt x="808075" y="138224"/>
                </a:cubicBezTo>
                <a:lnTo>
                  <a:pt x="829340" y="106326"/>
                </a:lnTo>
                <a:cubicBezTo>
                  <a:pt x="836428" y="85061"/>
                  <a:pt x="831954" y="54965"/>
                  <a:pt x="850605" y="42531"/>
                </a:cubicBezTo>
                <a:cubicBezTo>
                  <a:pt x="861238" y="35443"/>
                  <a:pt x="872524" y="29249"/>
                  <a:pt x="882503" y="21266"/>
                </a:cubicBezTo>
                <a:cubicBezTo>
                  <a:pt x="890331" y="15004"/>
                  <a:pt x="903768" y="0"/>
                  <a:pt x="903768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15000" y="2057400"/>
            <a:ext cx="3200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Murray (1994)</a:t>
            </a:r>
          </a:p>
          <a:p>
            <a:r>
              <a:rPr lang="en-US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Drunk and Her Dog</a:t>
            </a:r>
          </a:p>
          <a:p>
            <a:endParaRPr lang="en-US" sz="2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sz="2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564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</a:rPr>
              <a:t>Model Specification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848600" cy="205740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808" y="5181600"/>
            <a:ext cx="9304910" cy="84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0" y="18288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Short-Run Error-Correction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7400" y="4643735"/>
            <a:ext cx="4951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Long-Run</a:t>
            </a:r>
            <a:r>
              <a:rPr lang="en-US" u="sng" dirty="0"/>
              <a:t> </a:t>
            </a:r>
            <a:r>
              <a:rPr lang="en-US" sz="2400" u="sng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Elasticities</a:t>
            </a:r>
            <a:endParaRPr lang="en-US" sz="2400" u="sng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63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</a:rPr>
              <a:t>Results: Long-Run </a:t>
            </a:r>
            <a:r>
              <a:rPr lang="en-US" dirty="0" err="1">
                <a:latin typeface="Segoe UI Light" panose="020B0502040204020203" pitchFamily="34" charset="0"/>
              </a:rPr>
              <a:t>Elasticities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52599" y="3845027"/>
            <a:ext cx="8622693" cy="510498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1898355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2012-2013 Long-Run </a:t>
            </a:r>
            <a:r>
              <a:rPr lang="en-US" dirty="0" err="1"/>
              <a:t>Elasticities</a:t>
            </a:r>
            <a:endParaRPr lang="en-US" dirty="0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1295400" y="2244826"/>
            <a:ext cx="95807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112305"/>
              </p:ext>
            </p:extLst>
          </p:nvPr>
        </p:nvGraphicFramePr>
        <p:xfrm>
          <a:off x="1295400" y="2244827"/>
          <a:ext cx="6972577" cy="3470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Document" r:id="rId3" imgW="6190893" imgH="3080369" progId="Word.Document.12">
                  <p:embed/>
                </p:oleObj>
              </mc:Choice>
              <mc:Fallback>
                <p:oleObj name="Document" r:id="rId3" imgW="6190893" imgH="3080369" progId="Word.Document.1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44827"/>
                        <a:ext cx="6972577" cy="34701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3027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</a:rPr>
              <a:t>Results: Short-Run ECM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380677"/>
              </p:ext>
            </p:extLst>
          </p:nvPr>
        </p:nvGraphicFramePr>
        <p:xfrm>
          <a:off x="1828800" y="2084388"/>
          <a:ext cx="6550025" cy="529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Document" r:id="rId3" imgW="6181081" imgH="5000969" progId="Word.Document.12">
                  <p:embed/>
                </p:oleObj>
              </mc:Choice>
              <mc:Fallback>
                <p:oleObj name="Document" r:id="rId3" imgW="6181081" imgH="50009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2084388"/>
                        <a:ext cx="6550025" cy="5294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eft Brace 4"/>
          <p:cNvSpPr/>
          <p:nvPr/>
        </p:nvSpPr>
        <p:spPr>
          <a:xfrm>
            <a:off x="1752600" y="3048000"/>
            <a:ext cx="228600" cy="1066800"/>
          </a:xfrm>
          <a:prstGeom prst="leftBrac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Or 5"/>
          <p:cNvSpPr/>
          <p:nvPr/>
        </p:nvSpPr>
        <p:spPr>
          <a:xfrm>
            <a:off x="1811078" y="4648200"/>
            <a:ext cx="170121" cy="152400"/>
          </a:xfrm>
          <a:prstGeom prst="flowChar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81200" y="5105400"/>
            <a:ext cx="1295400" cy="685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3048000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Indicates lagged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2600" y="1992868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2012-2013 Short-Run Error-Corrected Summary Results</a:t>
            </a:r>
          </a:p>
        </p:txBody>
      </p:sp>
    </p:spTree>
    <p:extLst>
      <p:ext uri="{BB962C8B-B14F-4D97-AF65-F5344CB8AC3E}">
        <p14:creationId xmlns:p14="http://schemas.microsoft.com/office/powerpoint/2010/main" val="1876786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 Light" panose="020B0502040204020203" pitchFamily="34" charset="0"/>
              </a:rPr>
              <a:t>Dx</a:t>
            </a:r>
            <a:r>
              <a:rPr lang="en-US" dirty="0">
                <a:latin typeface="Segoe UI Light" panose="020B0502040204020203" pitchFamily="34" charset="0"/>
              </a:rPr>
              <a:t>: Under the Hood of the ECM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284492"/>
              </p:ext>
            </p:extLst>
          </p:nvPr>
        </p:nvGraphicFramePr>
        <p:xfrm>
          <a:off x="1066800" y="3200400"/>
          <a:ext cx="7654054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Document" r:id="rId3" imgW="6181081" imgH="2899806" progId="Word.Document.12">
                  <p:embed/>
                </p:oleObj>
              </mc:Choice>
              <mc:Fallback>
                <p:oleObj name="Document" r:id="rId3" imgW="6181081" imgH="28998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3200400"/>
                        <a:ext cx="7654054" cy="358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1800761"/>
            <a:ext cx="701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Wald………………………………….existence of </a:t>
            </a:r>
            <a:r>
              <a:rPr lang="en-US" sz="2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cointegration</a:t>
            </a: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Breusch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-Godfrey……………….serial autocorrelation</a:t>
            </a:r>
          </a:p>
          <a:p>
            <a:r>
              <a:rPr lang="en-US" sz="2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Jarque-Bera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……………………….normality, </a:t>
            </a:r>
            <a:r>
              <a:rPr lang="en-US" sz="2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skewness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and kurtosis</a:t>
            </a:r>
          </a:p>
          <a:p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Augmented Dickey-Fuller….presence of unit root</a:t>
            </a:r>
          </a:p>
        </p:txBody>
      </p:sp>
      <p:pic>
        <p:nvPicPr>
          <p:cNvPr id="5122" name="Picture 2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733800"/>
            <a:ext cx="339244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946" y="3948887"/>
            <a:ext cx="339244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686" y="4648200"/>
            <a:ext cx="339244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930" y="5471154"/>
            <a:ext cx="551070" cy="63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1219200" y="1730191"/>
            <a:ext cx="7162800" cy="154640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18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</a:rPr>
              <a:t>Interpreting the </a:t>
            </a:r>
            <a:r>
              <a:rPr lang="en-US" dirty="0" err="1">
                <a:latin typeface="Segoe UI Light" panose="020B0502040204020203" pitchFamily="34" charset="0"/>
              </a:rPr>
              <a:t>Cointegrated</a:t>
            </a:r>
            <a:r>
              <a:rPr lang="en-US" dirty="0">
                <a:latin typeface="Segoe UI Light" panose="020B0502040204020203" pitchFamily="34" charset="0"/>
              </a:rPr>
              <a:t>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837315"/>
              </p:ext>
            </p:extLst>
          </p:nvPr>
        </p:nvGraphicFramePr>
        <p:xfrm>
          <a:off x="990600" y="1752600"/>
          <a:ext cx="7315200" cy="4800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Sign (short/long)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Significance</a:t>
                      </a:r>
                      <a:r>
                        <a:rPr lang="en-US" baseline="0" dirty="0"/>
                        <a:t> (short/long)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dirty="0"/>
                        <a:t>PBTC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(</a:t>
                      </a:r>
                      <a:r>
                        <a:rPr lang="en-US" dirty="0" err="1"/>
                        <a:t>unexp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dirty="0"/>
                        <a:t>VIX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(</a:t>
                      </a:r>
                      <a:r>
                        <a:rPr lang="en-US" dirty="0" err="1"/>
                        <a:t>exp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(</a:t>
                      </a:r>
                      <a:r>
                        <a:rPr lang="en-US" dirty="0" err="1"/>
                        <a:t>unexp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dirty="0"/>
                        <a:t>CNY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baseline="0" dirty="0"/>
                        <a:t> (</a:t>
                      </a:r>
                      <a:r>
                        <a:rPr lang="en-US" baseline="0" dirty="0" err="1"/>
                        <a:t>exp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(</a:t>
                      </a:r>
                      <a:r>
                        <a:rPr lang="en-US" dirty="0" err="1"/>
                        <a:t>exp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dirty="0"/>
                        <a:t>QUER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baseline="0" dirty="0"/>
                        <a:t> (</a:t>
                      </a:r>
                      <a:r>
                        <a:rPr lang="en-US" baseline="0" dirty="0" err="1"/>
                        <a:t>exp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(</a:t>
                      </a:r>
                      <a:r>
                        <a:rPr lang="en-US" dirty="0" err="1"/>
                        <a:t>exp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dirty="0"/>
                        <a:t>PLTC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baseline="0" dirty="0"/>
                        <a:t> (</a:t>
                      </a:r>
                      <a:r>
                        <a:rPr lang="en-US" baseline="0" dirty="0" err="1"/>
                        <a:t>exp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(</a:t>
                      </a:r>
                      <a:r>
                        <a:rPr lang="en-US" dirty="0" err="1"/>
                        <a:t>exp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dirty="0"/>
                        <a:t>SBTC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baseline="0" dirty="0"/>
                        <a:t> (</a:t>
                      </a:r>
                      <a:r>
                        <a:rPr lang="en-US" baseline="0" dirty="0" err="1"/>
                        <a:t>unexp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(</a:t>
                      </a:r>
                      <a:r>
                        <a:rPr lang="en-US" dirty="0" err="1"/>
                        <a:t>exp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dirty="0"/>
                        <a:t>VOL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(</a:t>
                      </a:r>
                      <a:r>
                        <a:rPr lang="en-US" dirty="0" err="1"/>
                        <a:t>exp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(</a:t>
                      </a:r>
                      <a:r>
                        <a:rPr lang="en-US" dirty="0" err="1"/>
                        <a:t>exp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(</a:t>
                      </a:r>
                      <a:r>
                        <a:rPr lang="en-US" dirty="0" err="1"/>
                        <a:t>exp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(</a:t>
                      </a:r>
                      <a:r>
                        <a:rPr lang="en-US" dirty="0" err="1"/>
                        <a:t>unexp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(</a:t>
                      </a:r>
                      <a:r>
                        <a:rPr lang="en-US" dirty="0" err="1"/>
                        <a:t>unexp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(</a:t>
                      </a:r>
                      <a:r>
                        <a:rPr lang="en-US" dirty="0" err="1"/>
                        <a:t>exp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636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</a:rPr>
              <a:t>What Does This Mean for BTC?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3400" y="1905000"/>
            <a:ext cx="3733800" cy="6858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39436" y="2590800"/>
            <a:ext cx="3799764" cy="10668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033071"/>
            <a:ext cx="3590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Structural, not predictive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3400" y="3804166"/>
            <a:ext cx="3733800" cy="1072634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572000" y="5285601"/>
            <a:ext cx="4267200" cy="1419999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15636" y="2667000"/>
            <a:ext cx="3723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Digital currency = unconventional indicators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3962400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Speculative investment vs. currency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54102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Influence of irrationality, overconfidence, and animal spirits or something more? </a:t>
            </a:r>
          </a:p>
        </p:txBody>
      </p:sp>
    </p:spTree>
    <p:extLst>
      <p:ext uri="{BB962C8B-B14F-4D97-AF65-F5344CB8AC3E}">
        <p14:creationId xmlns:p14="http://schemas.microsoft.com/office/powerpoint/2010/main" val="2375534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</a:rPr>
              <a:t>Future Research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3276600"/>
            <a:ext cx="3926006" cy="267765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irrelevant variables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Hedge against political and economy instability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3000" y="2682657"/>
            <a:ext cx="4114800" cy="310854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Bitcoin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protocol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Widespread adoption as currency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Bitcoin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licensing and taxation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2421047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Economic Models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19913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Bitcoin</a:t>
            </a:r>
            <a:endParaRPr lang="en-US" sz="2800" u="sng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51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</a:rPr>
              <a:t>What is a </a:t>
            </a:r>
            <a:r>
              <a:rPr lang="en-US" dirty="0" err="1">
                <a:latin typeface="Segoe UI Light" panose="020B0502040204020203" pitchFamily="34" charset="0"/>
              </a:rPr>
              <a:t>Bitcoin</a:t>
            </a:r>
            <a:r>
              <a:rPr lang="en-US" dirty="0">
                <a:latin typeface="Segoe UI Light" panose="020B0502040204020203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CC00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 err="1"/>
              <a:t>Nakamoto</a:t>
            </a:r>
            <a:r>
              <a:rPr lang="en-US" dirty="0"/>
              <a:t> (2008) fulfills the need for a trust-based currency</a:t>
            </a:r>
          </a:p>
          <a:p>
            <a:r>
              <a:rPr lang="en-US" dirty="0"/>
              <a:t>Uses hash-based proof-of-work and digital signatures 	to 	guarantee the value and acceptance of the currency.</a:t>
            </a:r>
          </a:p>
          <a:p>
            <a:r>
              <a:rPr lang="en-US" dirty="0"/>
              <a:t>Does not require a third-party institution as  mediator between two parties. </a:t>
            </a:r>
          </a:p>
          <a:p>
            <a:r>
              <a:rPr lang="en-US" dirty="0"/>
              <a:t>No transaction fees</a:t>
            </a:r>
          </a:p>
        </p:txBody>
      </p:sp>
    </p:spTree>
    <p:extLst>
      <p:ext uri="{BB962C8B-B14F-4D97-AF65-F5344CB8AC3E}">
        <p14:creationId xmlns:p14="http://schemas.microsoft.com/office/powerpoint/2010/main" val="2252932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</a:rPr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Bitcoin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charts. (2014, Feb 06). Retrieved from http://bitcoincharts.com/charts/bitstampUSD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 Long, J. B.,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Shleifer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A., Summers, L. H., &amp;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Waldmann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R. J. (1990). Noise Trader Risk in Financial Markets. </a:t>
            </a:r>
            <a:r>
              <a:rPr lang="en-US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Journal of Political Economy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98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(4), 703-738.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Efthymiou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L., &amp; Michael, S. (2013). When Cards and ATM’s are the only choice: A fortnight in Cyprus with no banking system, nor trust.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Kristoufek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L. (2013).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BitCoin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meets Google Trends and Wikipedia: Quantifying the relationship between phenomena of the Internet era. Scientific reports, 3.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Yermack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D. (2013). Is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Bitcoin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 Real Currency? (No. w19747). National Bureau of Economic Research.</a:t>
            </a:r>
          </a:p>
          <a:p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854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438400"/>
            <a:ext cx="9144000" cy="1600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27432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Segoe UI Light" panose="020B0502040204020203" pitchFamily="34" charset="0"/>
                <a:ea typeface="Segoe UI Symbol" panose="020B0502040204020203" pitchFamily="34" charset="0"/>
                <a:cs typeface="Segoe UI Light" panose="020B0502040204020203" pitchFamily="34" charset="0"/>
              </a:rPr>
              <a:t>Questions &amp; Answers</a:t>
            </a:r>
          </a:p>
        </p:txBody>
      </p:sp>
    </p:spTree>
    <p:extLst>
      <p:ext uri="{BB962C8B-B14F-4D97-AF65-F5344CB8AC3E}">
        <p14:creationId xmlns:p14="http://schemas.microsoft.com/office/powerpoint/2010/main" val="59130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</a:rPr>
              <a:t>Supply of Bitcoin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/>
              <a:t>Bitcoins are generated by miners who expend CPU time and electricity to put them into circulation. </a:t>
            </a:r>
          </a:p>
          <a:p>
            <a:r>
              <a:rPr lang="en-US" dirty="0"/>
              <a:t>It is capped at 21 million Bitcoins </a:t>
            </a:r>
          </a:p>
          <a:p>
            <a:r>
              <a:rPr lang="en-US" dirty="0"/>
              <a:t>coins introduced into the current supply is decreased by 50% every 4 years(Kroll, Davey &amp; </a:t>
            </a:r>
            <a:r>
              <a:rPr lang="en-US" dirty="0" err="1"/>
              <a:t>Felten</a:t>
            </a:r>
            <a:r>
              <a:rPr lang="en-US" dirty="0"/>
              <a:t>, 2013, p. 5). </a:t>
            </a:r>
          </a:p>
        </p:txBody>
      </p:sp>
    </p:spTree>
    <p:extLst>
      <p:ext uri="{BB962C8B-B14F-4D97-AF65-F5344CB8AC3E}">
        <p14:creationId xmlns:p14="http://schemas.microsoft.com/office/powerpoint/2010/main" val="68854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001000" cy="944562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</a:rPr>
              <a:t>Supply of Bitcoin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105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Start (2009) : 7200.00000000 #start</a:t>
            </a:r>
          </a:p>
          <a:p>
            <a:pPr marL="0" indent="0">
              <a:buNone/>
            </a:pPr>
            <a:r>
              <a:rPr lang="en-US" dirty="0"/>
              <a:t>Halving 1 (2012) : 3600.00000000 #Halving was November 2012</a:t>
            </a:r>
          </a:p>
          <a:p>
            <a:pPr marL="0" indent="0">
              <a:buNone/>
            </a:pPr>
            <a:r>
              <a:rPr lang="en-US" dirty="0"/>
              <a:t>Halving 2 (2016) : 1800.00000000</a:t>
            </a:r>
          </a:p>
          <a:p>
            <a:pPr marL="0" indent="0">
              <a:buNone/>
            </a:pPr>
            <a:r>
              <a:rPr lang="en-US" dirty="0"/>
              <a:t>Halving 3 (2020) : 900.00000000</a:t>
            </a:r>
          </a:p>
          <a:p>
            <a:pPr marL="0" indent="0">
              <a:buNone/>
            </a:pPr>
            <a:r>
              <a:rPr lang="en-US" dirty="0"/>
              <a:t>Halving 4 (2024) : 450.00000000</a:t>
            </a:r>
          </a:p>
          <a:p>
            <a:pPr marL="0" indent="0">
              <a:buNone/>
            </a:pPr>
            <a:r>
              <a:rPr lang="en-US" dirty="0"/>
              <a:t>Halving 5 (2028) : 225.00000000</a:t>
            </a:r>
          </a:p>
          <a:p>
            <a:pPr marL="0" indent="0">
              <a:buNone/>
            </a:pPr>
            <a:r>
              <a:rPr lang="en-US" dirty="0"/>
              <a:t>Halving 6 (2032) : 112.50000000</a:t>
            </a:r>
          </a:p>
          <a:p>
            <a:pPr marL="0" indent="0">
              <a:buNone/>
            </a:pPr>
            <a:r>
              <a:rPr lang="en-US" dirty="0"/>
              <a:t>Halving 7 (2036) : 56.25000000</a:t>
            </a:r>
          </a:p>
          <a:p>
            <a:pPr marL="0" indent="0">
              <a:buNone/>
            </a:pPr>
            <a:r>
              <a:rPr lang="en-US" dirty="0"/>
              <a:t>Halving 8 (2040) : 28.12500000</a:t>
            </a:r>
          </a:p>
          <a:p>
            <a:pPr marL="0" indent="0">
              <a:buNone/>
            </a:pPr>
            <a:r>
              <a:rPr lang="en-US" dirty="0"/>
              <a:t>Halving 9 (2044) : 14.06250000</a:t>
            </a:r>
          </a:p>
          <a:p>
            <a:pPr marL="0" indent="0">
              <a:buNone/>
            </a:pPr>
            <a:r>
              <a:rPr lang="en-US" dirty="0"/>
              <a:t>Halving 10 (2048) : 7.03125000</a:t>
            </a:r>
          </a:p>
          <a:p>
            <a:pPr marL="0" indent="0">
              <a:buNone/>
            </a:pPr>
            <a:r>
              <a:rPr lang="en-US" dirty="0"/>
              <a:t>Halving 11 (2052) : 3.51562500</a:t>
            </a:r>
          </a:p>
          <a:p>
            <a:pPr marL="0" indent="0">
              <a:buNone/>
            </a:pPr>
            <a:r>
              <a:rPr lang="en-US" dirty="0"/>
              <a:t>Halving 12 (2056) : 1.75781250</a:t>
            </a:r>
          </a:p>
          <a:p>
            <a:pPr marL="0" indent="0">
              <a:buNone/>
            </a:pPr>
            <a:r>
              <a:rPr lang="en-US" dirty="0"/>
              <a:t>Halving 13 (2060) : 0.87890625</a:t>
            </a:r>
          </a:p>
          <a:p>
            <a:pPr marL="0" indent="0">
              <a:buNone/>
            </a:pPr>
            <a:r>
              <a:rPr lang="en-US" dirty="0"/>
              <a:t>Halving 14 (2064) : 0.43945312</a:t>
            </a:r>
          </a:p>
          <a:p>
            <a:pPr marL="0" indent="0">
              <a:buNone/>
            </a:pPr>
            <a:r>
              <a:rPr lang="en-US" dirty="0"/>
              <a:t>Halving 15 (2068) : 0.21972656</a:t>
            </a:r>
          </a:p>
          <a:p>
            <a:pPr marL="0" indent="0">
              <a:buNone/>
            </a:pPr>
            <a:r>
              <a:rPr lang="en-US" dirty="0"/>
              <a:t>Halving 16 (2072) : 0.10986328</a:t>
            </a:r>
          </a:p>
          <a:p>
            <a:pPr marL="0" indent="0">
              <a:buNone/>
            </a:pPr>
            <a:r>
              <a:rPr lang="en-US" dirty="0"/>
              <a:t>Halving 17 (2076) : 0.05493164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275390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</a:rPr>
              <a:t>ANONYMITY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62000" y="75179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Anonymity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600200" y="3810000"/>
            <a:ext cx="7010400" cy="2308324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Transactions recorded in public log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names of buyers and sellers are never revealed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only their wallet IDs.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transactions privacy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means no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trac</a:t>
            </a:r>
            <a:r>
              <a:rPr lang="en-US" alt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of identity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become the currency of choice for people online buying drugs or other illicit activities.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7" name="Picture 9" descr="Happy Cartoon Face Clip Art at Clker.com - vector clip art online ..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879916"/>
            <a:ext cx="1295400" cy="172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39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</a:rPr>
              <a:t>fiat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62000" y="75179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Anonymity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733800" y="3886200"/>
            <a:ext cx="5029200" cy="255454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Bitcoin differs from traditional fiat currency for several reasons: it is not backed or governed by a central agency,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://m.static.newsvine.com/servista/imagesizer?file=http3A2F2Fwww.newsvine.com2F_vine2Fimages2Fusers2Frobtornoe2F6714950.jpg&amp;width=66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4686"/>
            <a:ext cx="400272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35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Historical BTC Prices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21045" y="1905000"/>
            <a:ext cx="7720276" cy="4338552"/>
            <a:chOff x="3048000" y="2362200"/>
            <a:chExt cx="5486400" cy="2767493"/>
          </a:xfrm>
        </p:grpSpPr>
        <p:sp>
          <p:nvSpPr>
            <p:cNvPr id="6" name="TextBox 5"/>
            <p:cNvSpPr txBox="1"/>
            <p:nvPr/>
          </p:nvSpPr>
          <p:spPr>
            <a:xfrm>
              <a:off x="4267200" y="2362200"/>
              <a:ext cx="3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The Price of BTC (All Time)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0" y="4953000"/>
              <a:ext cx="5486400" cy="176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Source:  </a:t>
              </a:r>
              <a:r>
                <a:rPr lang="en-US" sz="1200" i="1" dirty="0">
                  <a:latin typeface="Segoe UI Symbol" panose="020B0502040204020203" pitchFamily="34" charset="0"/>
                  <a:ea typeface="Segoe UI Symbol" panose="020B0502040204020203" pitchFamily="34" charset="0"/>
                  <a:hlinkClick r:id="rId2"/>
                </a:rPr>
                <a:t>http://bitcoincharts.com/charts/bitstampUSD#tgCzm1g10zm2g25</a:t>
              </a:r>
              <a:endParaRPr lang="en-US" sz="1200" i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4638"/>
            <a:ext cx="1180455" cy="1182760"/>
          </a:xfrm>
          <a:prstGeom prst="rect">
            <a:avLst/>
          </a:prstGeom>
        </p:spPr>
      </p:pic>
      <p:pic>
        <p:nvPicPr>
          <p:cNvPr id="6146" name="Picture 2" descr="http://bitcoincharts.com/charts/chart.png?width=940&amp;m=bitstampUSD&amp;SubmitButton=Draw&amp;r=&amp;i=&amp;c=0&amp;s=&amp;e=&amp;Prev=&amp;Next=&amp;t=C&amp;b=&amp;a1=&amp;m1=10&amp;a2=&amp;m2=25http%3A//www.coindesk.com/price/&amp;x=0&amp;i1=&amp;i2=&amp;i3=&amp;i4=&amp;v=0&amp;cv=0&amp;ps=0&amp;l=0&amp;p=0&amp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3" y="2286000"/>
            <a:ext cx="89535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586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001000" cy="944562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Research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048000"/>
            <a:ext cx="6934200" cy="2057400"/>
          </a:xfrm>
          <a:solidFill>
            <a:srgbClr val="FFC00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BTC  speculative investment or currency of the future.  In other words, does it have political  and economic capacity….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3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TC101790490[[fn=Decatur]]</Template>
  <TotalTime>2827</TotalTime>
  <Words>1248</Words>
  <Application>Microsoft Office PowerPoint</Application>
  <PresentationFormat>On-screen Show (4:3)</PresentationFormat>
  <Paragraphs>227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Arial</vt:lpstr>
      <vt:lpstr>Calibri</vt:lpstr>
      <vt:lpstr>Courier New</vt:lpstr>
      <vt:lpstr>Segoe UI Light</vt:lpstr>
      <vt:lpstr>Segoe UI Semilight</vt:lpstr>
      <vt:lpstr>Segoe UI Symbol</vt:lpstr>
      <vt:lpstr>Times New Roman</vt:lpstr>
      <vt:lpstr>Wingdings</vt:lpstr>
      <vt:lpstr>Office Theme</vt:lpstr>
      <vt:lpstr>Document</vt:lpstr>
      <vt:lpstr>Microsoft Excel Worksheet</vt:lpstr>
      <vt:lpstr>Microsoft Word Document</vt:lpstr>
      <vt:lpstr>BITCOIN:  CURRENCY OF THE FUTURE?</vt:lpstr>
      <vt:lpstr>What is a Bitcoin?</vt:lpstr>
      <vt:lpstr>What is a Bitcoin?</vt:lpstr>
      <vt:lpstr>Supply of Bitcoin</vt:lpstr>
      <vt:lpstr>Supply of Bitcoin</vt:lpstr>
      <vt:lpstr>ANONYMITY</vt:lpstr>
      <vt:lpstr>fiat</vt:lpstr>
      <vt:lpstr>Historical BTC Prices</vt:lpstr>
      <vt:lpstr>Research Objective</vt:lpstr>
      <vt:lpstr>Literature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451 Dollar Question Is…</vt:lpstr>
      <vt:lpstr>Variables: Investor Sentiment</vt:lpstr>
      <vt:lpstr>Variables: BTC Economy</vt:lpstr>
      <vt:lpstr>Variables: Dummies</vt:lpstr>
      <vt:lpstr>Variables: Dummies</vt:lpstr>
      <vt:lpstr>Methodology : Cointegration</vt:lpstr>
      <vt:lpstr>Model Specification</vt:lpstr>
      <vt:lpstr>Results: Long-Run Elasticities</vt:lpstr>
      <vt:lpstr>Results: Short-Run ECM</vt:lpstr>
      <vt:lpstr>Dx: Under the Hood of the ECM </vt:lpstr>
      <vt:lpstr>Interpreting the Cointegrated Model</vt:lpstr>
      <vt:lpstr>What Does This Mean for BTC?</vt:lpstr>
      <vt:lpstr>Future Research</vt:lpstr>
      <vt:lpstr>Bibliography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the Bitcoin Economy</dc:title>
  <dc:creator>Michelle Vergara</dc:creator>
  <cp:lastModifiedBy>Ranjini Thaver</cp:lastModifiedBy>
  <cp:revision>64</cp:revision>
  <cp:lastPrinted>2014-05-05T02:04:10Z</cp:lastPrinted>
  <dcterms:created xsi:type="dcterms:W3CDTF">2014-04-08T03:35:15Z</dcterms:created>
  <dcterms:modified xsi:type="dcterms:W3CDTF">2016-05-26T14:34:40Z</dcterms:modified>
</cp:coreProperties>
</file>