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8" r:id="rId2"/>
    <p:sldId id="261" r:id="rId3"/>
    <p:sldId id="259" r:id="rId4"/>
    <p:sldId id="264" r:id="rId5"/>
    <p:sldId id="260" r:id="rId6"/>
    <p:sldId id="262" r:id="rId7"/>
    <p:sldId id="267" r:id="rId8"/>
    <p:sldId id="268" r:id="rId9"/>
    <p:sldId id="269" r:id="rId10"/>
    <p:sldId id="272" r:id="rId11"/>
    <p:sldId id="273" r:id="rId12"/>
    <p:sldId id="27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A4C"/>
    <a:srgbClr val="B49F82"/>
    <a:srgbClr val="C6B59E"/>
    <a:srgbClr val="E4DCD2"/>
    <a:srgbClr val="C4B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97" d="100"/>
          <a:sy n="97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49:39.333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1296,'0'13438,"0"-13322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29:24.6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1097,'960'-1065,"-933"1034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29:38.06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44 981,'802'-891,"-1648"1831,1750-1944,-881 979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30:04.0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1,'928'1031,"-908"-1009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30:10.34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1,'950'1055,"-928"-1031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8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ryblocks.com/video/stock/old-retro-reel-audio-recorder-reels-spinning-hynqsylgvkdwxf2kc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aneimpact.com/movie-licensin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Reference: </a:t>
            </a:r>
            <a:r>
              <a:rPr lang="en-US" dirty="0">
                <a:hlinkClick r:id="rId3"/>
              </a:rPr>
              <a:t>Old retro Reel Audio Recorder reels spinning Stock Video Footage 00:20 SBV-338650131 – </a:t>
            </a:r>
            <a:r>
              <a:rPr lang="en-US" dirty="0" err="1">
                <a:hlinkClick r:id="rId3"/>
              </a:rPr>
              <a:t>Storyblocks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reference: </a:t>
            </a:r>
            <a:r>
              <a:rPr lang="en-US" dirty="0">
                <a:hlinkClick r:id="rId3"/>
              </a:rPr>
              <a:t>Movie Licensing for Public Use | Movie Umbrella License (insaneimpact.com)</a:t>
            </a:r>
            <a:endParaRPr lang="en-US" dirty="0"/>
          </a:p>
          <a:p>
            <a:r>
              <a:rPr lang="en-US" dirty="0"/>
              <a:t>https://www.youtube.com/watch?v=KPUTtJErxug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4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 waste and complete projects on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Document the right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Improve project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Enterprise analysis or company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Requirements planning and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Requirements elicitation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Requirements analysis and 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Requirements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Solution assessment and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3" Type="http://schemas.openxmlformats.org/officeDocument/2006/relationships/customXml" Target="../ink/ink2.xml"/><Relationship Id="rId17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5" Type="http://schemas.openxmlformats.org/officeDocument/2006/relationships/customXml" Target="../ink/ink3.xml"/><Relationship Id="rId19" Type="http://schemas.openxmlformats.org/officeDocument/2006/relationships/customXml" Target="../ink/ink5.xml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6DD11-0C60-A5EA-FB29-A5D2917C89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dirty="0" err="1"/>
              <a:t>Rockbuster</a:t>
            </a:r>
            <a:r>
              <a:rPr lang="en-US" dirty="0"/>
              <a:t> Stealth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2022 July 15</a:t>
            </a:r>
          </a:p>
          <a:p>
            <a:r>
              <a:rPr lang="en-US" dirty="0">
                <a:solidFill>
                  <a:schemeClr val="tx1"/>
                </a:solidFill>
              </a:rPr>
              <a:t>Albert Tran</a:t>
            </a:r>
          </a:p>
        </p:txBody>
      </p:sp>
    </p:spTree>
    <p:extLst>
      <p:ext uri="{BB962C8B-B14F-4D97-AF65-F5344CB8AC3E}">
        <p14:creationId xmlns:p14="http://schemas.microsoft.com/office/powerpoint/2010/main" val="3927813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19" y="0"/>
            <a:ext cx="11454581" cy="1000402"/>
          </a:xfrm>
        </p:spPr>
        <p:txBody>
          <a:bodyPr>
            <a:normAutofit/>
          </a:bodyPr>
          <a:lstStyle/>
          <a:p>
            <a:r>
              <a:rPr lang="en-US" sz="3200" b="1" dirty="0"/>
              <a:t>2D) HIGH LIFELINE CUSTOMER DEMOGRAPHIC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8926F39-190F-BDF3-0FED-E8C75C24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27929"/>
              </p:ext>
            </p:extLst>
          </p:nvPr>
        </p:nvGraphicFramePr>
        <p:xfrm>
          <a:off x="5152100" y="1853872"/>
          <a:ext cx="5791204" cy="3817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>
                  <a:extLst>
                    <a:ext uri="{9D8B030D-6E8A-4147-A177-3AD203B41FA5}">
                      <a16:colId xmlns:a16="http://schemas.microsoft.com/office/drawing/2014/main" val="1905840475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1297108572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3866108193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1426589830"/>
                    </a:ext>
                  </a:extLst>
                </a:gridCol>
              </a:tblGrid>
              <a:tr h="498008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Amount 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609442"/>
                  </a:ext>
                </a:extLst>
              </a:tr>
              <a:tr h="292946">
                <a:tc>
                  <a:txBody>
                    <a:bodyPr/>
                    <a:lstStyle/>
                    <a:p>
                      <a:r>
                        <a:rPr lang="en-US" sz="1400" dirty="0"/>
                        <a:t>Casey Mena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Tokat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$130.68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182264"/>
                  </a:ext>
                </a:extLst>
              </a:tr>
              <a:tr h="292946">
                <a:tc>
                  <a:txBody>
                    <a:bodyPr/>
                    <a:lstStyle/>
                    <a:p>
                      <a:r>
                        <a:rPr lang="en-US" sz="1400" dirty="0"/>
                        <a:t>Sara Perry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Atlixco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$128.70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3751"/>
                  </a:ext>
                </a:extLst>
              </a:tr>
              <a:tr h="292946">
                <a:tc>
                  <a:txBody>
                    <a:bodyPr/>
                    <a:lstStyle/>
                    <a:p>
                      <a:r>
                        <a:rPr lang="en-US" sz="1400" dirty="0"/>
                        <a:t>Leslie Seward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Indonesia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Pontianak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97571"/>
                  </a:ext>
                </a:extLst>
              </a:tr>
              <a:tr h="292946">
                <a:tc>
                  <a:txBody>
                    <a:bodyPr/>
                    <a:lstStyle/>
                    <a:p>
                      <a:r>
                        <a:rPr lang="en-US" sz="1400" dirty="0"/>
                        <a:t>Alan Kahn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Emeishan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$119.75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98468"/>
                  </a:ext>
                </a:extLst>
              </a:tr>
              <a:tr h="292946">
                <a:tc>
                  <a:txBody>
                    <a:bodyPr/>
                    <a:lstStyle/>
                    <a:p>
                      <a:r>
                        <a:rPr lang="en-US" sz="1400" dirty="0"/>
                        <a:t>Clinton Buford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Aurora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$98.76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62105"/>
                  </a:ext>
                </a:extLst>
              </a:tr>
              <a:tr h="498008">
                <a:tc>
                  <a:txBody>
                    <a:bodyPr/>
                    <a:lstStyle/>
                    <a:p>
                      <a:r>
                        <a:rPr lang="en-US" sz="1400" dirty="0"/>
                        <a:t>Theresa Watson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Philippines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Taguig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$86.81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81828"/>
                  </a:ext>
                </a:extLst>
              </a:tr>
              <a:tr h="292946">
                <a:tc>
                  <a:txBody>
                    <a:bodyPr/>
                    <a:lstStyle/>
                    <a:p>
                      <a:r>
                        <a:rPr lang="en-US" sz="1400" dirty="0"/>
                        <a:t>Nellie Garret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Shimoga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$86.81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78028"/>
                  </a:ext>
                </a:extLst>
              </a:tr>
              <a:tr h="292946">
                <a:tc>
                  <a:txBody>
                    <a:bodyPr/>
                    <a:lstStyle/>
                    <a:p>
                      <a:r>
                        <a:rPr lang="en-US" sz="1400" dirty="0"/>
                        <a:t>Phyllis Foster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Zalantun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$76.80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57129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r>
                        <a:rPr lang="en-US" sz="1400" dirty="0"/>
                        <a:t>Joann Gardner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$64.85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33873"/>
                  </a:ext>
                </a:extLst>
              </a:tr>
              <a:tr h="292946">
                <a:tc>
                  <a:txBody>
                    <a:bodyPr/>
                    <a:lstStyle/>
                    <a:p>
                      <a:r>
                        <a:rPr lang="en-US" sz="1400" dirty="0"/>
                        <a:t>Scott Shelley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Aurora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899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5DB255-A9ED-2B0A-A389-E1D9A841B92D}"/>
              </a:ext>
            </a:extLst>
          </p:cNvPr>
          <p:cNvSpPr txBox="1"/>
          <p:nvPr/>
        </p:nvSpPr>
        <p:spPr>
          <a:xfrm>
            <a:off x="447553" y="2424018"/>
            <a:ext cx="4414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highest paying customer lives in Turkey.</a:t>
            </a:r>
          </a:p>
          <a:p>
            <a:endParaRPr lang="en-US" dirty="0"/>
          </a:p>
          <a:p>
            <a:r>
              <a:rPr lang="en-US" dirty="0"/>
              <a:t>In addition, 4 of our highest paying customers live in China and the United States with an equal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538737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884" y="0"/>
            <a:ext cx="11454581" cy="1000402"/>
          </a:xfrm>
        </p:spPr>
        <p:txBody>
          <a:bodyPr>
            <a:normAutofit/>
          </a:bodyPr>
          <a:lstStyle/>
          <a:p>
            <a:r>
              <a:rPr lang="en-US" sz="3200" b="1" dirty="0"/>
              <a:t>2E) REGIONAL SALES FIGURES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4B15D2-2D39-3690-083E-540D2E220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006" y="2266958"/>
            <a:ext cx="6660272" cy="3752345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4DC5043D-E291-8A10-6A23-04903475F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3670"/>
              </p:ext>
            </p:extLst>
          </p:nvPr>
        </p:nvGraphicFramePr>
        <p:xfrm>
          <a:off x="190014" y="2265153"/>
          <a:ext cx="4231302" cy="203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651">
                  <a:extLst>
                    <a:ext uri="{9D8B030D-6E8A-4147-A177-3AD203B41FA5}">
                      <a16:colId xmlns:a16="http://schemas.microsoft.com/office/drawing/2014/main" val="4093569682"/>
                    </a:ext>
                  </a:extLst>
                </a:gridCol>
                <a:gridCol w="2115651">
                  <a:extLst>
                    <a:ext uri="{9D8B030D-6E8A-4147-A177-3AD203B41FA5}">
                      <a16:colId xmlns:a16="http://schemas.microsoft.com/office/drawing/2014/main" val="2031235152"/>
                    </a:ext>
                  </a:extLst>
                </a:gridCol>
              </a:tblGrid>
              <a:tr h="339887"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83307"/>
                  </a:ext>
                </a:extLst>
              </a:tr>
              <a:tr h="339887">
                <a:tc>
                  <a:txBody>
                    <a:bodyPr/>
                    <a:lstStyle/>
                    <a:p>
                      <a:r>
                        <a:rPr lang="en-US" sz="16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$6,032.79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0478"/>
                  </a:ext>
                </a:extLst>
              </a:tr>
              <a:tr h="339887">
                <a:tc>
                  <a:txBody>
                    <a:bodyPr/>
                    <a:lstStyle/>
                    <a:p>
                      <a:r>
                        <a:rPr lang="en-US" sz="16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$5,247.04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98413"/>
                  </a:ext>
                </a:extLst>
              </a:tr>
              <a:tr h="339887">
                <a:tc>
                  <a:txBody>
                    <a:bodyPr/>
                    <a:lstStyle/>
                    <a:p>
                      <a:r>
                        <a:rPr lang="en-US" sz="160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$3,694.27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50245"/>
                  </a:ext>
                </a:extLst>
              </a:tr>
              <a:tr h="339887">
                <a:tc>
                  <a:txBody>
                    <a:bodyPr/>
                    <a:lstStyle/>
                    <a:p>
                      <a:r>
                        <a:rPr lang="en-US" sz="1600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$3,121.52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061837"/>
                  </a:ext>
                </a:extLst>
              </a:tr>
              <a:tr h="339887">
                <a:tc>
                  <a:txBody>
                    <a:bodyPr/>
                    <a:lstStyle/>
                    <a:p>
                      <a:r>
                        <a:rPr lang="en-US" sz="1600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$2,984.82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221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817CF2E-9FE5-A119-1E40-40A4D41C4259}"/>
              </a:ext>
            </a:extLst>
          </p:cNvPr>
          <p:cNvSpPr txBox="1"/>
          <p:nvPr/>
        </p:nvSpPr>
        <p:spPr>
          <a:xfrm>
            <a:off x="5250423" y="1706053"/>
            <a:ext cx="578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Regional sales differ from country to country.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4E452-A3FA-7111-E078-BD9BB6F2FA0E}"/>
              </a:ext>
            </a:extLst>
          </p:cNvPr>
          <p:cNvSpPr txBox="1"/>
          <p:nvPr/>
        </p:nvSpPr>
        <p:spPr>
          <a:xfrm>
            <a:off x="299884" y="1718265"/>
            <a:ext cx="401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5 Highest Revenue Counties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88B5C7-8E89-AED7-110A-5C3E21E29D65}"/>
              </a:ext>
            </a:extLst>
          </p:cNvPr>
          <p:cNvSpPr txBox="1"/>
          <p:nvPr/>
        </p:nvSpPr>
        <p:spPr>
          <a:xfrm>
            <a:off x="647214" y="4758127"/>
            <a:ext cx="3307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highest revenue counties are the same countries with the highest customer count.</a:t>
            </a:r>
          </a:p>
        </p:txBody>
      </p:sp>
    </p:spTree>
    <p:extLst>
      <p:ext uri="{BB962C8B-B14F-4D97-AF65-F5344CB8AC3E}">
        <p14:creationId xmlns:p14="http://schemas.microsoft.com/office/powerpoint/2010/main" val="3219956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48" y="0"/>
            <a:ext cx="9692640" cy="1000402"/>
          </a:xfrm>
        </p:spPr>
        <p:txBody>
          <a:bodyPr>
            <a:normAutofit/>
          </a:bodyPr>
          <a:lstStyle/>
          <a:p>
            <a:r>
              <a:rPr lang="en-US" sz="3200" b="1" dirty="0"/>
              <a:t>3) RECCOMENDATIONS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B93472-B47C-4518-9800-837FA31E3361}"/>
              </a:ext>
            </a:extLst>
          </p:cNvPr>
          <p:cNvSpPr/>
          <p:nvPr/>
        </p:nvSpPr>
        <p:spPr>
          <a:xfrm>
            <a:off x="324929" y="3666532"/>
            <a:ext cx="2687616" cy="50508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Genre &amp; Rating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E2DBE6-876C-FDE6-5CE4-6D3E3AC23CC8}"/>
              </a:ext>
            </a:extLst>
          </p:cNvPr>
          <p:cNvSpPr/>
          <p:nvPr/>
        </p:nvSpPr>
        <p:spPr>
          <a:xfrm>
            <a:off x="3012068" y="3659021"/>
            <a:ext cx="2686663" cy="5134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Product Expansion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69B101A-23F3-DC82-987E-A14D695268B9}"/>
              </a:ext>
            </a:extLst>
          </p:cNvPr>
          <p:cNvSpPr/>
          <p:nvPr/>
        </p:nvSpPr>
        <p:spPr>
          <a:xfrm>
            <a:off x="5689743" y="3644618"/>
            <a:ext cx="2687616" cy="52870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Rental Rate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B3EAF5B-1139-062C-6702-9FC951EEABA7}"/>
              </a:ext>
            </a:extLst>
          </p:cNvPr>
          <p:cNvSpPr/>
          <p:nvPr/>
        </p:nvSpPr>
        <p:spPr>
          <a:xfrm>
            <a:off x="8376406" y="3648820"/>
            <a:ext cx="2687616" cy="52870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Regional Focus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CD440-73D3-6769-8495-9C0E45470AE3}"/>
              </a:ext>
            </a:extLst>
          </p:cNvPr>
          <p:cNvSpPr txBox="1"/>
          <p:nvPr/>
        </p:nvSpPr>
        <p:spPr>
          <a:xfrm>
            <a:off x="313392" y="4318527"/>
            <a:ext cx="2687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Focus on popular genres and ratings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102A3-E3AB-1408-F342-74F52BB4C804}"/>
              </a:ext>
            </a:extLst>
          </p:cNvPr>
          <p:cNvSpPr txBox="1"/>
          <p:nvPr/>
        </p:nvSpPr>
        <p:spPr>
          <a:xfrm>
            <a:off x="528408" y="5045105"/>
            <a:ext cx="2687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should focus on adding new movies that generate the most revenue such as PG-13 &amp; Sport movies in order to keep our existing customer base interested.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F136D-F64C-B586-642F-30AAFC3A249A}"/>
              </a:ext>
            </a:extLst>
          </p:cNvPr>
          <p:cNvSpPr txBox="1"/>
          <p:nvPr/>
        </p:nvSpPr>
        <p:spPr>
          <a:xfrm>
            <a:off x="3021740" y="1332163"/>
            <a:ext cx="2685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Diversify our 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97E78-795E-A102-230E-6281550DE773}"/>
              </a:ext>
            </a:extLst>
          </p:cNvPr>
          <p:cNvSpPr txBox="1"/>
          <p:nvPr/>
        </p:nvSpPr>
        <p:spPr>
          <a:xfrm>
            <a:off x="3128645" y="1867494"/>
            <a:ext cx="26354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Our movie products only consist of English movies released in the year 2006.</a:t>
            </a:r>
          </a:p>
          <a:p>
            <a:r>
              <a:rPr lang="en-US" sz="1400" dirty="0"/>
              <a:t>By adding movies in other languages, we can attract new consumers who do not speak English.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317FF-E744-9958-D51B-3966CE3570FA}"/>
              </a:ext>
            </a:extLst>
          </p:cNvPr>
          <p:cNvSpPr txBox="1"/>
          <p:nvPr/>
        </p:nvSpPr>
        <p:spPr>
          <a:xfrm>
            <a:off x="5656239" y="4341222"/>
            <a:ext cx="2687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Determine our pricing strategy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CDC0E-A8EA-0060-2532-2AE48FBFFA4E}"/>
              </a:ext>
            </a:extLst>
          </p:cNvPr>
          <p:cNvSpPr txBox="1"/>
          <p:nvPr/>
        </p:nvSpPr>
        <p:spPr>
          <a:xfrm flipH="1">
            <a:off x="5689743" y="4975872"/>
            <a:ext cx="2889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 online streaming services, we lose a section of our revenue stemming from late returns. In order to combat this loss in revenue </a:t>
            </a:r>
            <a:r>
              <a:rPr lang="en-US" sz="1400" dirty="0" err="1"/>
              <a:t>Rockbuster</a:t>
            </a:r>
            <a:r>
              <a:rPr lang="en-US" sz="1400" dirty="0"/>
              <a:t> would need to either increase the price per rental or determine a fitting subscription price.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5D8F3-05AA-6BD8-81A1-AAF8876D0F81}"/>
              </a:ext>
            </a:extLst>
          </p:cNvPr>
          <p:cNvSpPr txBox="1"/>
          <p:nvPr/>
        </p:nvSpPr>
        <p:spPr>
          <a:xfrm>
            <a:off x="8271972" y="1277774"/>
            <a:ext cx="2685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Focus on high-revenue regions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482F9-EA4B-9896-224E-E0C94861498B}"/>
              </a:ext>
            </a:extLst>
          </p:cNvPr>
          <p:cNvSpPr txBox="1"/>
          <p:nvPr/>
        </p:nvSpPr>
        <p:spPr>
          <a:xfrm>
            <a:off x="8347319" y="2031057"/>
            <a:ext cx="2685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 most of our consumers living in India, China, and the US. We can potentially focus on adding popular movies from these regions in their retrospective language.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BACF81-3FB6-35B7-3EFE-E78AA83467E4}"/>
              </a:ext>
            </a:extLst>
          </p:cNvPr>
          <p:cNvSpPr/>
          <p:nvPr/>
        </p:nvSpPr>
        <p:spPr>
          <a:xfrm>
            <a:off x="852615" y="1701727"/>
            <a:ext cx="1651820" cy="1596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8D1875-3DD9-EE21-96F4-96998D1CF7AC}"/>
              </a:ext>
            </a:extLst>
          </p:cNvPr>
          <p:cNvSpPr/>
          <p:nvPr/>
        </p:nvSpPr>
        <p:spPr>
          <a:xfrm>
            <a:off x="3532820" y="4514255"/>
            <a:ext cx="1651820" cy="1596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A13DA4-4C16-658F-41C4-11C6B4BAAC84}"/>
              </a:ext>
            </a:extLst>
          </p:cNvPr>
          <p:cNvSpPr/>
          <p:nvPr/>
        </p:nvSpPr>
        <p:spPr>
          <a:xfrm>
            <a:off x="6206656" y="1669046"/>
            <a:ext cx="1651820" cy="1596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65A4DB-C4D8-6AAC-4824-EF4797FAD9E1}"/>
              </a:ext>
            </a:extLst>
          </p:cNvPr>
          <p:cNvSpPr/>
          <p:nvPr/>
        </p:nvSpPr>
        <p:spPr>
          <a:xfrm>
            <a:off x="8875667" y="4523823"/>
            <a:ext cx="1651820" cy="1596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5AB083-1DBD-CCBF-CEE6-500C5ED9D0B7}"/>
              </a:ext>
            </a:extLst>
          </p:cNvPr>
          <p:cNvSpPr/>
          <p:nvPr/>
        </p:nvSpPr>
        <p:spPr>
          <a:xfrm>
            <a:off x="986824" y="1818852"/>
            <a:ext cx="1383401" cy="13769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9F16DD-0239-F96C-8677-A8643F396B42}"/>
              </a:ext>
            </a:extLst>
          </p:cNvPr>
          <p:cNvSpPr/>
          <p:nvPr/>
        </p:nvSpPr>
        <p:spPr>
          <a:xfrm>
            <a:off x="9009876" y="4616499"/>
            <a:ext cx="1383401" cy="13769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9F9F8A-35A1-C03F-432A-011FAA00CCB2}"/>
              </a:ext>
            </a:extLst>
          </p:cNvPr>
          <p:cNvSpPr/>
          <p:nvPr/>
        </p:nvSpPr>
        <p:spPr>
          <a:xfrm>
            <a:off x="6340865" y="1778834"/>
            <a:ext cx="1383401" cy="13769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E0BB00-78DC-DF97-0DAE-690ACC9686A5}"/>
              </a:ext>
            </a:extLst>
          </p:cNvPr>
          <p:cNvSpPr/>
          <p:nvPr/>
        </p:nvSpPr>
        <p:spPr>
          <a:xfrm>
            <a:off x="3667029" y="4633610"/>
            <a:ext cx="1383401" cy="13769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1222F-E1A3-6886-E639-B95FBE4B3877}"/>
              </a:ext>
            </a:extLst>
          </p:cNvPr>
          <p:cNvSpPr txBox="1"/>
          <p:nvPr/>
        </p:nvSpPr>
        <p:spPr>
          <a:xfrm>
            <a:off x="1089597" y="2091848"/>
            <a:ext cx="1457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Sports</a:t>
            </a:r>
          </a:p>
          <a:p>
            <a:r>
              <a:rPr lang="en-US" sz="2400" b="1" dirty="0"/>
              <a:t>PG-13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841A9-B7E7-0709-B360-1BD80C0747E4}"/>
              </a:ext>
            </a:extLst>
          </p:cNvPr>
          <p:cNvSpPr txBox="1"/>
          <p:nvPr/>
        </p:nvSpPr>
        <p:spPr>
          <a:xfrm>
            <a:off x="3717729" y="4906606"/>
            <a:ext cx="1457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</a:t>
            </a:r>
          </a:p>
          <a:p>
            <a:r>
              <a:rPr lang="en-US" sz="2400" b="1" dirty="0"/>
              <a:t>lingual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D5E7D-A71C-676B-E662-C01E6F661DB3}"/>
              </a:ext>
            </a:extLst>
          </p:cNvPr>
          <p:cNvSpPr txBox="1"/>
          <p:nvPr/>
        </p:nvSpPr>
        <p:spPr>
          <a:xfrm>
            <a:off x="6410244" y="2113386"/>
            <a:ext cx="1457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Business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E4E581-74A6-7F83-FEF8-F4B531BC7B10}"/>
              </a:ext>
            </a:extLst>
          </p:cNvPr>
          <p:cNvSpPr txBox="1"/>
          <p:nvPr/>
        </p:nvSpPr>
        <p:spPr>
          <a:xfrm>
            <a:off x="8978326" y="4721941"/>
            <a:ext cx="1457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India,</a:t>
            </a:r>
          </a:p>
          <a:p>
            <a:pPr algn="ctr"/>
            <a:r>
              <a:rPr lang="en-US" sz="2400" b="1" dirty="0"/>
              <a:t>China,</a:t>
            </a:r>
          </a:p>
          <a:p>
            <a:pPr algn="ctr"/>
            <a:r>
              <a:rPr lang="en-US" sz="2400" b="1" dirty="0"/>
              <a:t>US</a:t>
            </a:r>
          </a:p>
        </p:txBody>
      </p:sp>
    </p:spTree>
    <p:extLst>
      <p:ext uri="{BB962C8B-B14F-4D97-AF65-F5344CB8AC3E}">
        <p14:creationId xmlns:p14="http://schemas.microsoft.com/office/powerpoint/2010/main" val="43095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C75470D1-A9BC-450A-94B8-E09E222C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C42E43C-D40D-4231-887F-A151902A5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72337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702460"/>
            <a:ext cx="3297078" cy="3590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b="1" dirty="0"/>
              <a:t>Thank you!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DF622-87EA-76F4-E7A6-AC1B4DF1F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49" r="11601"/>
          <a:stretch/>
        </p:blipFill>
        <p:spPr>
          <a:xfrm>
            <a:off x="4654295" y="10"/>
            <a:ext cx="6638545" cy="68579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C12DED-8096-2AA0-2DB5-85783AE9EB72}"/>
              </a:ext>
            </a:extLst>
          </p:cNvPr>
          <p:cNvSpPr txBox="1"/>
          <p:nvPr/>
        </p:nvSpPr>
        <p:spPr>
          <a:xfrm>
            <a:off x="457200" y="5873105"/>
            <a:ext cx="41970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Link to visualizations:</a:t>
            </a:r>
          </a:p>
          <a:p>
            <a:endParaRPr lang="en-US" dirty="0"/>
          </a:p>
          <a:p>
            <a:r>
              <a:rPr lang="en-US" sz="1100" dirty="0"/>
              <a:t>https://public.tableau.com/app/profile/albert.tran/viz/Rockbuster_16582478158180/Story1</a:t>
            </a:r>
          </a:p>
        </p:txBody>
      </p:sp>
    </p:spTree>
    <p:extLst>
      <p:ext uri="{BB962C8B-B14F-4D97-AF65-F5344CB8AC3E}">
        <p14:creationId xmlns:p14="http://schemas.microsoft.com/office/powerpoint/2010/main" val="121045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37" y="1891507"/>
            <a:ext cx="6243828" cy="4351337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 err="1"/>
              <a:t>Rockbuster</a:t>
            </a:r>
            <a:r>
              <a:rPr lang="en-US" sz="2800" b="0" i="0" u="none" strike="noStrike" baseline="0" dirty="0"/>
              <a:t> Stealth </a:t>
            </a:r>
            <a:r>
              <a:rPr lang="en-US" sz="2400" b="0" i="0" u="none" strike="noStrike" baseline="0" dirty="0"/>
              <a:t>LLC</a:t>
            </a:r>
            <a:r>
              <a:rPr lang="en-US" sz="2800" b="0" i="0" u="none" strike="noStrike" baseline="0" dirty="0"/>
              <a:t> is a movie rental company that used to have </a:t>
            </a:r>
            <a:br>
              <a:rPr lang="en-US" sz="2800" b="0" i="0" u="none" strike="noStrike" baseline="0" dirty="0"/>
            </a:br>
            <a:r>
              <a:rPr lang="en-US" sz="2800" b="0" i="0" u="none" strike="noStrike" baseline="0" dirty="0"/>
              <a:t>stores around the world. </a:t>
            </a:r>
            <a:br>
              <a:rPr lang="en-US" sz="2800" b="0" i="0" u="none" strike="noStrike" baseline="0" dirty="0"/>
            </a:br>
            <a:endParaRPr lang="en-US" sz="2800" b="0" i="0" u="none" strike="noStrike" baseline="0" dirty="0"/>
          </a:p>
          <a:p>
            <a:pPr algn="l"/>
            <a:r>
              <a:rPr lang="en-US" sz="2800" b="0" i="0" u="none" strike="noStrike" baseline="0" dirty="0" err="1"/>
              <a:t>Rockbuster</a:t>
            </a:r>
            <a:r>
              <a:rPr lang="en-US" sz="2800" b="0" i="0" u="none" strike="noStrike" baseline="0" dirty="0"/>
              <a:t> Stealth management team  plans to use its existing movie licenses to launch an online video rental service.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37" y="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DFC4EA-1B93-6364-28C1-F5706E31B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11" y="402286"/>
            <a:ext cx="1478158" cy="127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VIDEO RENTAL STORES of the 80s &amp; 90s! #rental - YouTube">
            <a:extLst>
              <a:ext uri="{FF2B5EF4-FFF2-40B4-BE49-F238E27FC236}">
                <a16:creationId xmlns:a16="http://schemas.microsoft.com/office/drawing/2014/main" id="{AA0CC2B9-D6B0-55E1-2640-6683B355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476" y="1886758"/>
            <a:ext cx="3025313" cy="170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deo store | Video store, Movie rental, Blockbuster video">
            <a:extLst>
              <a:ext uri="{FF2B5EF4-FFF2-40B4-BE49-F238E27FC236}">
                <a16:creationId xmlns:a16="http://schemas.microsoft.com/office/drawing/2014/main" id="{D50E1595-5D80-349A-CD07-DFD620C2E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10" y="3936823"/>
            <a:ext cx="3013254" cy="22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56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63" y="44209"/>
            <a:ext cx="9692640" cy="1106728"/>
          </a:xfrm>
        </p:spPr>
        <p:txBody>
          <a:bodyPr>
            <a:normAutofit/>
          </a:bodyPr>
          <a:lstStyle/>
          <a:p>
            <a:r>
              <a:rPr lang="en-US" sz="4000" b="1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41120" y="2718092"/>
            <a:ext cx="8595360" cy="4351337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3200" dirty="0"/>
              <a:t>Overview</a:t>
            </a:r>
          </a:p>
          <a:p>
            <a:pPr marL="342900" indent="-342900">
              <a:buAutoNum type="arabicParenR"/>
            </a:pPr>
            <a:r>
              <a:rPr lang="en-US" sz="3200" dirty="0"/>
              <a:t>Findings &amp; analysis</a:t>
            </a:r>
          </a:p>
          <a:p>
            <a:pPr marL="342900" indent="-342900">
              <a:buAutoNum type="arabicParenR"/>
            </a:pPr>
            <a:r>
              <a:rPr lang="en-US" sz="3200" dirty="0"/>
              <a:t>Recommendations</a:t>
            </a:r>
          </a:p>
          <a:p>
            <a:pPr marL="342900" indent="-342900">
              <a:buAutoNum type="arabicParenR"/>
            </a:pP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52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62" y="1524667"/>
            <a:ext cx="10817638" cy="5700363"/>
          </a:xfrm>
        </p:spPr>
        <p:txBody>
          <a:bodyPr numCol="2">
            <a:noAutofit/>
          </a:bodyPr>
          <a:lstStyle/>
          <a:p>
            <a:br>
              <a:rPr lang="en-US" dirty="0"/>
            </a:br>
            <a:r>
              <a:rPr lang="en-US" sz="4000" u="sng" dirty="0"/>
              <a:t>Goals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latin typeface="+mn-lt"/>
              </a:rPr>
              <a:t>Developing a strategy for Blockbuster in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order to launch itself into the online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streaming services market.</a:t>
            </a:r>
            <a:br>
              <a:rPr lang="en-US" sz="20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000" u="sng" dirty="0"/>
              <a:t>Tools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latin typeface="+mn-lt"/>
              </a:rPr>
              <a:t>SQL – To perform calculations within database.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Excel – To notate queries and outputs.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Tableau – To create Data Visualizations for Stakeholders. 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AAE889-231E-3249-906A-8F880DFFA5C3}"/>
              </a:ext>
            </a:extLst>
          </p:cNvPr>
          <p:cNvSpPr txBox="1">
            <a:spLocks/>
          </p:cNvSpPr>
          <p:nvPr/>
        </p:nvSpPr>
        <p:spPr>
          <a:xfrm>
            <a:off x="7994904" y="251619"/>
            <a:ext cx="1862328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3754BB-F70F-1AF5-CE91-4FA54AD9BC3B}"/>
              </a:ext>
            </a:extLst>
          </p:cNvPr>
          <p:cNvSpPr txBox="1">
            <a:spLocks/>
          </p:cNvSpPr>
          <p:nvPr/>
        </p:nvSpPr>
        <p:spPr>
          <a:xfrm>
            <a:off x="459962" y="130920"/>
            <a:ext cx="6295644" cy="1026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1) OVERVIEW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3E94A3-4503-4461-CBC0-CB50F6DDA476}"/>
                  </a:ext>
                </a:extLst>
              </p14:cNvPr>
              <p14:cNvContentPartPr/>
              <p14:nvPr/>
            </p14:nvContentPartPr>
            <p14:xfrm>
              <a:off x="5623920" y="1934949"/>
              <a:ext cx="360" cy="487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3E94A3-4503-4461-CBC0-CB50F6DDA4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7920" y="1898949"/>
                <a:ext cx="72000" cy="49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119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97" y="286448"/>
            <a:ext cx="9692640" cy="925473"/>
          </a:xfrm>
        </p:spPr>
        <p:txBody>
          <a:bodyPr>
            <a:normAutofit/>
          </a:bodyPr>
          <a:lstStyle/>
          <a:p>
            <a:r>
              <a:rPr lang="en-US" sz="4000" b="1" dirty="0"/>
              <a:t>KEY BUSINESS QUESTIONS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EA9ADF-4980-208F-DEC8-A9FD17BB9813}"/>
              </a:ext>
            </a:extLst>
          </p:cNvPr>
          <p:cNvSpPr/>
          <p:nvPr/>
        </p:nvSpPr>
        <p:spPr>
          <a:xfrm>
            <a:off x="238028" y="3922464"/>
            <a:ext cx="723499" cy="723500"/>
          </a:xfrm>
          <a:custGeom>
            <a:avLst/>
            <a:gdLst>
              <a:gd name="connsiteX0" fmla="*/ 361750 w 723499"/>
              <a:gd name="connsiteY0" fmla="*/ 19050 h 723500"/>
              <a:gd name="connsiteX1" fmla="*/ 704450 w 723499"/>
              <a:gd name="connsiteY1" fmla="*/ 361750 h 723500"/>
              <a:gd name="connsiteX2" fmla="*/ 361750 w 723499"/>
              <a:gd name="connsiteY2" fmla="*/ 704450 h 723500"/>
              <a:gd name="connsiteX3" fmla="*/ 19050 w 723499"/>
              <a:gd name="connsiteY3" fmla="*/ 361750 h 723500"/>
              <a:gd name="connsiteX4" fmla="*/ 361750 w 723499"/>
              <a:gd name="connsiteY4" fmla="*/ 19050 h 723500"/>
              <a:gd name="connsiteX5" fmla="*/ 361750 w 723499"/>
              <a:gd name="connsiteY5" fmla="*/ 0 h 723500"/>
              <a:gd name="connsiteX6" fmla="*/ 0 w 723499"/>
              <a:gd name="connsiteY6" fmla="*/ 361750 h 723500"/>
              <a:gd name="connsiteX7" fmla="*/ 361750 w 723499"/>
              <a:gd name="connsiteY7" fmla="*/ 723500 h 723500"/>
              <a:gd name="connsiteX8" fmla="*/ 723500 w 723499"/>
              <a:gd name="connsiteY8" fmla="*/ 361750 h 723500"/>
              <a:gd name="connsiteX9" fmla="*/ 362093 w 723499"/>
              <a:gd name="connsiteY9" fmla="*/ 0 h 723500"/>
              <a:gd name="connsiteX10" fmla="*/ 361750 w 723499"/>
              <a:gd name="connsiteY10" fmla="*/ 0 h 72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3499" h="723500">
                <a:moveTo>
                  <a:pt x="361750" y="19050"/>
                </a:moveTo>
                <a:cubicBezTo>
                  <a:pt x="551018" y="19050"/>
                  <a:pt x="704450" y="172482"/>
                  <a:pt x="704450" y="361750"/>
                </a:cubicBezTo>
                <a:cubicBezTo>
                  <a:pt x="704450" y="551019"/>
                  <a:pt x="551018" y="704450"/>
                  <a:pt x="361750" y="704450"/>
                </a:cubicBezTo>
                <a:cubicBezTo>
                  <a:pt x="172482" y="704450"/>
                  <a:pt x="19050" y="551019"/>
                  <a:pt x="19050" y="361750"/>
                </a:cubicBezTo>
                <a:cubicBezTo>
                  <a:pt x="19265" y="172571"/>
                  <a:pt x="172571" y="19265"/>
                  <a:pt x="361750" y="19050"/>
                </a:cubicBezTo>
                <a:moveTo>
                  <a:pt x="361750" y="0"/>
                </a:moveTo>
                <a:cubicBezTo>
                  <a:pt x="161961" y="0"/>
                  <a:pt x="0" y="161961"/>
                  <a:pt x="0" y="361750"/>
                </a:cubicBezTo>
                <a:cubicBezTo>
                  <a:pt x="0" y="561539"/>
                  <a:pt x="161961" y="723500"/>
                  <a:pt x="361750" y="723500"/>
                </a:cubicBezTo>
                <a:cubicBezTo>
                  <a:pt x="561539" y="723500"/>
                  <a:pt x="723500" y="561539"/>
                  <a:pt x="723500" y="361750"/>
                </a:cubicBezTo>
                <a:cubicBezTo>
                  <a:pt x="723594" y="162056"/>
                  <a:pt x="561787" y="94"/>
                  <a:pt x="362093" y="0"/>
                </a:cubicBezTo>
                <a:cubicBezTo>
                  <a:pt x="361979" y="0"/>
                  <a:pt x="361864" y="0"/>
                  <a:pt x="36175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7EFCF-0EAE-045C-D633-8F0A86AC969B}"/>
              </a:ext>
            </a:extLst>
          </p:cNvPr>
          <p:cNvSpPr/>
          <p:nvPr/>
        </p:nvSpPr>
        <p:spPr>
          <a:xfrm>
            <a:off x="319721" y="5876248"/>
            <a:ext cx="723499" cy="723500"/>
          </a:xfrm>
          <a:custGeom>
            <a:avLst/>
            <a:gdLst>
              <a:gd name="connsiteX0" fmla="*/ 361750 w 723499"/>
              <a:gd name="connsiteY0" fmla="*/ 19050 h 723500"/>
              <a:gd name="connsiteX1" fmla="*/ 704450 w 723499"/>
              <a:gd name="connsiteY1" fmla="*/ 361750 h 723500"/>
              <a:gd name="connsiteX2" fmla="*/ 361750 w 723499"/>
              <a:gd name="connsiteY2" fmla="*/ 704450 h 723500"/>
              <a:gd name="connsiteX3" fmla="*/ 19050 w 723499"/>
              <a:gd name="connsiteY3" fmla="*/ 361750 h 723500"/>
              <a:gd name="connsiteX4" fmla="*/ 361750 w 723499"/>
              <a:gd name="connsiteY4" fmla="*/ 19050 h 723500"/>
              <a:gd name="connsiteX5" fmla="*/ 361750 w 723499"/>
              <a:gd name="connsiteY5" fmla="*/ 0 h 723500"/>
              <a:gd name="connsiteX6" fmla="*/ 0 w 723499"/>
              <a:gd name="connsiteY6" fmla="*/ 361750 h 723500"/>
              <a:gd name="connsiteX7" fmla="*/ 361750 w 723499"/>
              <a:gd name="connsiteY7" fmla="*/ 723500 h 723500"/>
              <a:gd name="connsiteX8" fmla="*/ 723500 w 723499"/>
              <a:gd name="connsiteY8" fmla="*/ 361750 h 723500"/>
              <a:gd name="connsiteX9" fmla="*/ 362093 w 723499"/>
              <a:gd name="connsiteY9" fmla="*/ 0 h 723500"/>
              <a:gd name="connsiteX10" fmla="*/ 361750 w 723499"/>
              <a:gd name="connsiteY10" fmla="*/ 0 h 72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3499" h="723500">
                <a:moveTo>
                  <a:pt x="361750" y="19050"/>
                </a:moveTo>
                <a:cubicBezTo>
                  <a:pt x="551018" y="19050"/>
                  <a:pt x="704450" y="172482"/>
                  <a:pt x="704450" y="361750"/>
                </a:cubicBezTo>
                <a:cubicBezTo>
                  <a:pt x="704450" y="551019"/>
                  <a:pt x="551018" y="704450"/>
                  <a:pt x="361750" y="704450"/>
                </a:cubicBezTo>
                <a:cubicBezTo>
                  <a:pt x="172482" y="704450"/>
                  <a:pt x="19050" y="551019"/>
                  <a:pt x="19050" y="361750"/>
                </a:cubicBezTo>
                <a:cubicBezTo>
                  <a:pt x="19265" y="172571"/>
                  <a:pt x="172571" y="19265"/>
                  <a:pt x="361750" y="19050"/>
                </a:cubicBezTo>
                <a:moveTo>
                  <a:pt x="361750" y="0"/>
                </a:moveTo>
                <a:cubicBezTo>
                  <a:pt x="161961" y="0"/>
                  <a:pt x="0" y="161961"/>
                  <a:pt x="0" y="361750"/>
                </a:cubicBezTo>
                <a:cubicBezTo>
                  <a:pt x="0" y="561539"/>
                  <a:pt x="161961" y="723500"/>
                  <a:pt x="361750" y="723500"/>
                </a:cubicBezTo>
                <a:cubicBezTo>
                  <a:pt x="561539" y="723500"/>
                  <a:pt x="723500" y="561539"/>
                  <a:pt x="723500" y="361750"/>
                </a:cubicBezTo>
                <a:cubicBezTo>
                  <a:pt x="723594" y="162056"/>
                  <a:pt x="561787" y="94"/>
                  <a:pt x="362093" y="0"/>
                </a:cubicBezTo>
                <a:cubicBezTo>
                  <a:pt x="361979" y="0"/>
                  <a:pt x="361864" y="0"/>
                  <a:pt x="36175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F5A8D01-47F3-D128-3107-23BED170873E}"/>
              </a:ext>
            </a:extLst>
          </p:cNvPr>
          <p:cNvSpPr/>
          <p:nvPr/>
        </p:nvSpPr>
        <p:spPr>
          <a:xfrm>
            <a:off x="257272" y="1969917"/>
            <a:ext cx="723503" cy="723503"/>
          </a:xfrm>
          <a:custGeom>
            <a:avLst/>
            <a:gdLst>
              <a:gd name="connsiteX0" fmla="*/ 361753 w 723503"/>
              <a:gd name="connsiteY0" fmla="*/ 19050 h 723503"/>
              <a:gd name="connsiteX1" fmla="*/ 704455 w 723503"/>
              <a:gd name="connsiteY1" fmla="*/ 361752 h 723503"/>
              <a:gd name="connsiteX2" fmla="*/ 361753 w 723503"/>
              <a:gd name="connsiteY2" fmla="*/ 704454 h 723503"/>
              <a:gd name="connsiteX3" fmla="*/ 19051 w 723503"/>
              <a:gd name="connsiteY3" fmla="*/ 361752 h 723503"/>
              <a:gd name="connsiteX4" fmla="*/ 361753 w 723503"/>
              <a:gd name="connsiteY4" fmla="*/ 19052 h 723503"/>
              <a:gd name="connsiteX5" fmla="*/ 361753 w 723503"/>
              <a:gd name="connsiteY5" fmla="*/ 0 h 723503"/>
              <a:gd name="connsiteX6" fmla="*/ 0 w 723503"/>
              <a:gd name="connsiteY6" fmla="*/ 361751 h 723503"/>
              <a:gd name="connsiteX7" fmla="*/ 361751 w 723503"/>
              <a:gd name="connsiteY7" fmla="*/ 723504 h 723503"/>
              <a:gd name="connsiteX8" fmla="*/ 723504 w 723503"/>
              <a:gd name="connsiteY8" fmla="*/ 361753 h 723503"/>
              <a:gd name="connsiteX9" fmla="*/ 362076 w 723503"/>
              <a:gd name="connsiteY9" fmla="*/ 3 h 723503"/>
              <a:gd name="connsiteX10" fmla="*/ 361753 w 723503"/>
              <a:gd name="connsiteY10" fmla="*/ 3 h 723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3503" h="723503">
                <a:moveTo>
                  <a:pt x="361753" y="19050"/>
                </a:moveTo>
                <a:cubicBezTo>
                  <a:pt x="551022" y="19050"/>
                  <a:pt x="704455" y="172483"/>
                  <a:pt x="704455" y="361752"/>
                </a:cubicBezTo>
                <a:cubicBezTo>
                  <a:pt x="704455" y="551021"/>
                  <a:pt x="551022" y="704454"/>
                  <a:pt x="361753" y="704454"/>
                </a:cubicBezTo>
                <a:cubicBezTo>
                  <a:pt x="172483" y="704454"/>
                  <a:pt x="19051" y="551021"/>
                  <a:pt x="19051" y="361752"/>
                </a:cubicBezTo>
                <a:cubicBezTo>
                  <a:pt x="19266" y="172572"/>
                  <a:pt x="172573" y="19266"/>
                  <a:pt x="361753" y="19052"/>
                </a:cubicBezTo>
                <a:moveTo>
                  <a:pt x="361753" y="0"/>
                </a:moveTo>
                <a:cubicBezTo>
                  <a:pt x="161963" y="-1"/>
                  <a:pt x="1" y="161961"/>
                  <a:pt x="0" y="361751"/>
                </a:cubicBezTo>
                <a:cubicBezTo>
                  <a:pt x="-1" y="561541"/>
                  <a:pt x="161961" y="723503"/>
                  <a:pt x="361751" y="723504"/>
                </a:cubicBezTo>
                <a:cubicBezTo>
                  <a:pt x="561541" y="723505"/>
                  <a:pt x="723503" y="561543"/>
                  <a:pt x="723504" y="361753"/>
                </a:cubicBezTo>
                <a:cubicBezTo>
                  <a:pt x="723592" y="162053"/>
                  <a:pt x="561776" y="91"/>
                  <a:pt x="362076" y="3"/>
                </a:cubicBezTo>
                <a:cubicBezTo>
                  <a:pt x="361968" y="3"/>
                  <a:pt x="361860" y="3"/>
                  <a:pt x="361753" y="3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71660FE-24B4-E686-EBFE-E3CD890F7A6F}"/>
              </a:ext>
            </a:extLst>
          </p:cNvPr>
          <p:cNvSpPr/>
          <p:nvPr/>
        </p:nvSpPr>
        <p:spPr>
          <a:xfrm>
            <a:off x="1152428" y="2915540"/>
            <a:ext cx="723499" cy="723500"/>
          </a:xfrm>
          <a:custGeom>
            <a:avLst/>
            <a:gdLst>
              <a:gd name="connsiteX0" fmla="*/ 361750 w 723499"/>
              <a:gd name="connsiteY0" fmla="*/ 19050 h 723500"/>
              <a:gd name="connsiteX1" fmla="*/ 704450 w 723499"/>
              <a:gd name="connsiteY1" fmla="*/ 361750 h 723500"/>
              <a:gd name="connsiteX2" fmla="*/ 361750 w 723499"/>
              <a:gd name="connsiteY2" fmla="*/ 704450 h 723500"/>
              <a:gd name="connsiteX3" fmla="*/ 19050 w 723499"/>
              <a:gd name="connsiteY3" fmla="*/ 361750 h 723500"/>
              <a:gd name="connsiteX4" fmla="*/ 361750 w 723499"/>
              <a:gd name="connsiteY4" fmla="*/ 19050 h 723500"/>
              <a:gd name="connsiteX5" fmla="*/ 361750 w 723499"/>
              <a:gd name="connsiteY5" fmla="*/ 0 h 723500"/>
              <a:gd name="connsiteX6" fmla="*/ 0 w 723499"/>
              <a:gd name="connsiteY6" fmla="*/ 361750 h 723500"/>
              <a:gd name="connsiteX7" fmla="*/ 361750 w 723499"/>
              <a:gd name="connsiteY7" fmla="*/ 723500 h 723500"/>
              <a:gd name="connsiteX8" fmla="*/ 723500 w 723499"/>
              <a:gd name="connsiteY8" fmla="*/ 361750 h 723500"/>
              <a:gd name="connsiteX9" fmla="*/ 362093 w 723499"/>
              <a:gd name="connsiteY9" fmla="*/ 0 h 723500"/>
              <a:gd name="connsiteX10" fmla="*/ 361750 w 723499"/>
              <a:gd name="connsiteY10" fmla="*/ 0 h 72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3499" h="723500">
                <a:moveTo>
                  <a:pt x="361750" y="19050"/>
                </a:moveTo>
                <a:cubicBezTo>
                  <a:pt x="551018" y="19050"/>
                  <a:pt x="704450" y="172482"/>
                  <a:pt x="704450" y="361750"/>
                </a:cubicBezTo>
                <a:cubicBezTo>
                  <a:pt x="704450" y="551019"/>
                  <a:pt x="551018" y="704450"/>
                  <a:pt x="361750" y="704450"/>
                </a:cubicBezTo>
                <a:cubicBezTo>
                  <a:pt x="172482" y="704450"/>
                  <a:pt x="19050" y="551019"/>
                  <a:pt x="19050" y="361750"/>
                </a:cubicBezTo>
                <a:cubicBezTo>
                  <a:pt x="19265" y="172571"/>
                  <a:pt x="172571" y="19265"/>
                  <a:pt x="361750" y="19050"/>
                </a:cubicBezTo>
                <a:moveTo>
                  <a:pt x="361750" y="0"/>
                </a:moveTo>
                <a:cubicBezTo>
                  <a:pt x="161961" y="0"/>
                  <a:pt x="0" y="161961"/>
                  <a:pt x="0" y="361750"/>
                </a:cubicBezTo>
                <a:cubicBezTo>
                  <a:pt x="0" y="561539"/>
                  <a:pt x="161961" y="723500"/>
                  <a:pt x="361750" y="723500"/>
                </a:cubicBezTo>
                <a:cubicBezTo>
                  <a:pt x="561539" y="723500"/>
                  <a:pt x="723500" y="561539"/>
                  <a:pt x="723500" y="361750"/>
                </a:cubicBezTo>
                <a:cubicBezTo>
                  <a:pt x="723594" y="162056"/>
                  <a:pt x="561787" y="94"/>
                  <a:pt x="362093" y="0"/>
                </a:cubicBezTo>
                <a:cubicBezTo>
                  <a:pt x="361979" y="0"/>
                  <a:pt x="361864" y="0"/>
                  <a:pt x="36175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59DBF1C-EDD7-67A2-A74D-366AF999C0CA}"/>
              </a:ext>
            </a:extLst>
          </p:cNvPr>
          <p:cNvSpPr/>
          <p:nvPr/>
        </p:nvSpPr>
        <p:spPr>
          <a:xfrm>
            <a:off x="1152428" y="4883126"/>
            <a:ext cx="723499" cy="723500"/>
          </a:xfrm>
          <a:custGeom>
            <a:avLst/>
            <a:gdLst>
              <a:gd name="connsiteX0" fmla="*/ 361750 w 723499"/>
              <a:gd name="connsiteY0" fmla="*/ 19050 h 723500"/>
              <a:gd name="connsiteX1" fmla="*/ 704450 w 723499"/>
              <a:gd name="connsiteY1" fmla="*/ 361750 h 723500"/>
              <a:gd name="connsiteX2" fmla="*/ 361750 w 723499"/>
              <a:gd name="connsiteY2" fmla="*/ 704450 h 723500"/>
              <a:gd name="connsiteX3" fmla="*/ 19050 w 723499"/>
              <a:gd name="connsiteY3" fmla="*/ 361750 h 723500"/>
              <a:gd name="connsiteX4" fmla="*/ 361750 w 723499"/>
              <a:gd name="connsiteY4" fmla="*/ 19050 h 723500"/>
              <a:gd name="connsiteX5" fmla="*/ 361750 w 723499"/>
              <a:gd name="connsiteY5" fmla="*/ 0 h 723500"/>
              <a:gd name="connsiteX6" fmla="*/ 0 w 723499"/>
              <a:gd name="connsiteY6" fmla="*/ 361750 h 723500"/>
              <a:gd name="connsiteX7" fmla="*/ 361750 w 723499"/>
              <a:gd name="connsiteY7" fmla="*/ 723500 h 723500"/>
              <a:gd name="connsiteX8" fmla="*/ 723500 w 723499"/>
              <a:gd name="connsiteY8" fmla="*/ 361750 h 723500"/>
              <a:gd name="connsiteX9" fmla="*/ 362093 w 723499"/>
              <a:gd name="connsiteY9" fmla="*/ 0 h 723500"/>
              <a:gd name="connsiteX10" fmla="*/ 361750 w 723499"/>
              <a:gd name="connsiteY10" fmla="*/ 0 h 72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3499" h="723500">
                <a:moveTo>
                  <a:pt x="361750" y="19050"/>
                </a:moveTo>
                <a:cubicBezTo>
                  <a:pt x="551018" y="19050"/>
                  <a:pt x="704450" y="172482"/>
                  <a:pt x="704450" y="361750"/>
                </a:cubicBezTo>
                <a:cubicBezTo>
                  <a:pt x="704450" y="551019"/>
                  <a:pt x="551018" y="704450"/>
                  <a:pt x="361750" y="704450"/>
                </a:cubicBezTo>
                <a:cubicBezTo>
                  <a:pt x="172482" y="704450"/>
                  <a:pt x="19050" y="551019"/>
                  <a:pt x="19050" y="361750"/>
                </a:cubicBezTo>
                <a:cubicBezTo>
                  <a:pt x="19265" y="172571"/>
                  <a:pt x="172571" y="19265"/>
                  <a:pt x="361750" y="19050"/>
                </a:cubicBezTo>
                <a:moveTo>
                  <a:pt x="361750" y="0"/>
                </a:moveTo>
                <a:cubicBezTo>
                  <a:pt x="161961" y="0"/>
                  <a:pt x="0" y="161961"/>
                  <a:pt x="0" y="361750"/>
                </a:cubicBezTo>
                <a:cubicBezTo>
                  <a:pt x="0" y="561539"/>
                  <a:pt x="161961" y="723500"/>
                  <a:pt x="361750" y="723500"/>
                </a:cubicBezTo>
                <a:cubicBezTo>
                  <a:pt x="561539" y="723500"/>
                  <a:pt x="723500" y="561539"/>
                  <a:pt x="723500" y="361750"/>
                </a:cubicBezTo>
                <a:cubicBezTo>
                  <a:pt x="723594" y="162056"/>
                  <a:pt x="561787" y="94"/>
                  <a:pt x="362093" y="0"/>
                </a:cubicBezTo>
                <a:cubicBezTo>
                  <a:pt x="361979" y="0"/>
                  <a:pt x="361864" y="0"/>
                  <a:pt x="36175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67DBC80-01A9-84BF-5CC3-6826DCE4AEAA}"/>
                  </a:ext>
                </a:extLst>
              </p14:cNvPr>
              <p14:cNvContentPartPr/>
              <p14:nvPr/>
            </p14:nvContentPartPr>
            <p14:xfrm>
              <a:off x="898186" y="3587253"/>
              <a:ext cx="355680" cy="395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67DBC80-01A9-84BF-5CC3-6826DCE4AE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0546" y="3569613"/>
                <a:ext cx="3913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67831CD-6C48-A5AE-B857-E3AD7EB8E75C}"/>
                  </a:ext>
                </a:extLst>
              </p14:cNvPr>
              <p14:cNvContentPartPr/>
              <p14:nvPr/>
            </p14:nvContentPartPr>
            <p14:xfrm>
              <a:off x="951826" y="5577093"/>
              <a:ext cx="333720" cy="370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67831CD-6C48-A5AE-B857-E3AD7EB8E75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3826" y="5559453"/>
                <a:ext cx="3693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62F5305-2CF2-9B96-F86B-2C8CE517FEE4}"/>
                  </a:ext>
                </a:extLst>
              </p14:cNvPr>
              <p14:cNvContentPartPr/>
              <p14:nvPr/>
            </p14:nvContentPartPr>
            <p14:xfrm>
              <a:off x="910426" y="4573053"/>
              <a:ext cx="341640" cy="37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62F5305-2CF2-9B96-F86B-2C8CE517FEE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2426" y="4555053"/>
                <a:ext cx="3772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1EA2E1C-9119-3003-1E3D-F5830D5A8539}"/>
                  </a:ext>
                </a:extLst>
              </p14:cNvPr>
              <p14:cNvContentPartPr/>
              <p14:nvPr/>
            </p14:nvContentPartPr>
            <p14:xfrm>
              <a:off x="903226" y="2612493"/>
              <a:ext cx="350280" cy="388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1EA2E1C-9119-3003-1E3D-F5830D5A85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5226" y="2594853"/>
                <a:ext cx="3859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188D16C-A02C-2915-EDE9-4D4BC8C99091}"/>
              </a:ext>
            </a:extLst>
          </p:cNvPr>
          <p:cNvSpPr txBox="1"/>
          <p:nvPr/>
        </p:nvSpPr>
        <p:spPr>
          <a:xfrm>
            <a:off x="1138471" y="2101036"/>
            <a:ext cx="7425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movies contributed the most/least revenue?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A27BB-E984-C2E6-B08B-21B57A46CC42}"/>
              </a:ext>
            </a:extLst>
          </p:cNvPr>
          <p:cNvSpPr txBox="1"/>
          <p:nvPr/>
        </p:nvSpPr>
        <p:spPr>
          <a:xfrm>
            <a:off x="1987744" y="3020079"/>
            <a:ext cx="7653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was the average rental duration for all videos?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1C5BA-5FFE-7578-4742-68DCC7B5DE65}"/>
              </a:ext>
            </a:extLst>
          </p:cNvPr>
          <p:cNvSpPr txBox="1"/>
          <p:nvPr/>
        </p:nvSpPr>
        <p:spPr>
          <a:xfrm>
            <a:off x="1118686" y="4023355"/>
            <a:ext cx="767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countries are </a:t>
            </a:r>
            <a:r>
              <a:rPr lang="en-US" sz="2400" dirty="0" err="1"/>
              <a:t>Rockbuster</a:t>
            </a:r>
            <a:r>
              <a:rPr lang="en-US" sz="2400" dirty="0"/>
              <a:t> customers based in?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94FA2D-FE4A-1EB9-42AE-076E11E9AC78}"/>
              </a:ext>
            </a:extLst>
          </p:cNvPr>
          <p:cNvSpPr txBox="1"/>
          <p:nvPr/>
        </p:nvSpPr>
        <p:spPr>
          <a:xfrm>
            <a:off x="1987744" y="4983467"/>
            <a:ext cx="797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are customers with a high lifetime value based?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04FC62-CCE5-B25F-2DD2-3AF9F7DA8134}"/>
              </a:ext>
            </a:extLst>
          </p:cNvPr>
          <p:cNvSpPr txBox="1"/>
          <p:nvPr/>
        </p:nvSpPr>
        <p:spPr>
          <a:xfrm>
            <a:off x="1138471" y="5970703"/>
            <a:ext cx="731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 sales figures vary between geographic regions?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829852-619C-E345-DEF0-76D1DD19DD1A}"/>
              </a:ext>
            </a:extLst>
          </p:cNvPr>
          <p:cNvSpPr txBox="1"/>
          <p:nvPr/>
        </p:nvSpPr>
        <p:spPr>
          <a:xfrm>
            <a:off x="415281" y="2050748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3776E-7F19-CCD2-5DC8-C9E16D2D2666}"/>
              </a:ext>
            </a:extLst>
          </p:cNvPr>
          <p:cNvSpPr txBox="1"/>
          <p:nvPr/>
        </p:nvSpPr>
        <p:spPr>
          <a:xfrm>
            <a:off x="1310435" y="304645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EF7671-786C-340E-3EEE-E0C743DC73D9}"/>
              </a:ext>
            </a:extLst>
          </p:cNvPr>
          <p:cNvSpPr txBox="1"/>
          <p:nvPr/>
        </p:nvSpPr>
        <p:spPr>
          <a:xfrm>
            <a:off x="395836" y="4053381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485B28-E331-A767-AD2D-839EE666B011}"/>
              </a:ext>
            </a:extLst>
          </p:cNvPr>
          <p:cNvSpPr txBox="1"/>
          <p:nvPr/>
        </p:nvSpPr>
        <p:spPr>
          <a:xfrm>
            <a:off x="1301619" y="500865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A9D7AC-95F6-B3A6-74FF-B885DA8F2A5A}"/>
              </a:ext>
            </a:extLst>
          </p:cNvPr>
          <p:cNvSpPr txBox="1"/>
          <p:nvPr/>
        </p:nvSpPr>
        <p:spPr>
          <a:xfrm>
            <a:off x="477728" y="6007165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37761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94" y="0"/>
            <a:ext cx="9692640" cy="1000402"/>
          </a:xfrm>
        </p:spPr>
        <p:txBody>
          <a:bodyPr>
            <a:normAutofit/>
          </a:bodyPr>
          <a:lstStyle/>
          <a:p>
            <a:r>
              <a:rPr lang="en-US" sz="3200" b="1" dirty="0"/>
              <a:t>2A) MOVIE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0A1B6-8C28-90E2-2676-FD7B97096DA2}"/>
              </a:ext>
            </a:extLst>
          </p:cNvPr>
          <p:cNvSpPr txBox="1"/>
          <p:nvPr/>
        </p:nvSpPr>
        <p:spPr>
          <a:xfrm>
            <a:off x="677434" y="4287931"/>
            <a:ext cx="4062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movie genres with the MOST revenue are:</a:t>
            </a:r>
          </a:p>
          <a:p>
            <a:pPr marL="342900" indent="-342900">
              <a:buAutoNum type="arabicPeriod"/>
            </a:pPr>
            <a:r>
              <a:rPr lang="en-US" sz="1400" dirty="0"/>
              <a:t>Sports </a:t>
            </a:r>
          </a:p>
          <a:p>
            <a:pPr marL="342900" indent="-342900">
              <a:buAutoNum type="arabicPeriod"/>
            </a:pPr>
            <a:r>
              <a:rPr lang="en-US" sz="1400" dirty="0"/>
              <a:t>Animation</a:t>
            </a:r>
          </a:p>
          <a:p>
            <a:pPr marL="342900" indent="-342900">
              <a:buAutoNum type="arabicPeriod"/>
            </a:pPr>
            <a:r>
              <a:rPr lang="en-US" sz="1400" dirty="0"/>
              <a:t>Action</a:t>
            </a:r>
          </a:p>
          <a:p>
            <a:pPr marL="342900" indent="-342900">
              <a:buAutoNum type="arabicPeriod"/>
            </a:pPr>
            <a:r>
              <a:rPr lang="en-US" sz="1400" dirty="0"/>
              <a:t>Sci-Fi</a:t>
            </a:r>
          </a:p>
          <a:p>
            <a:pPr marL="342900" indent="-342900">
              <a:buAutoNum type="arabicPeriod"/>
            </a:pPr>
            <a:r>
              <a:rPr lang="en-US" sz="1400" dirty="0"/>
              <a:t>Drama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3F940-3FBE-601F-9970-CF91AFC527FF}"/>
              </a:ext>
            </a:extLst>
          </p:cNvPr>
          <p:cNvSpPr txBox="1"/>
          <p:nvPr/>
        </p:nvSpPr>
        <p:spPr>
          <a:xfrm>
            <a:off x="5417199" y="4352217"/>
            <a:ext cx="61844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movie genres with the LEAST revenue are:</a:t>
            </a:r>
          </a:p>
          <a:p>
            <a:pPr marL="342900" indent="-342900">
              <a:buAutoNum type="arabicPeriod"/>
            </a:pPr>
            <a:r>
              <a:rPr lang="en-US" sz="1400" dirty="0"/>
              <a:t>Classics</a:t>
            </a:r>
          </a:p>
          <a:p>
            <a:pPr marL="342900" indent="-342900">
              <a:buAutoNum type="arabicPeriod"/>
            </a:pPr>
            <a:r>
              <a:rPr lang="en-US" sz="1400" dirty="0"/>
              <a:t>Horror</a:t>
            </a:r>
          </a:p>
          <a:p>
            <a:pPr marL="342900" indent="-342900">
              <a:buAutoNum type="arabicPeriod"/>
            </a:pPr>
            <a:r>
              <a:rPr lang="en-US" sz="1400" dirty="0"/>
              <a:t>Documentary</a:t>
            </a:r>
          </a:p>
          <a:p>
            <a:pPr marL="342900" indent="-342900">
              <a:buAutoNum type="arabicPeriod"/>
            </a:pPr>
            <a:r>
              <a:rPr lang="en-US" sz="1400" dirty="0"/>
              <a:t>Family</a:t>
            </a:r>
          </a:p>
          <a:p>
            <a:pPr marL="342900" indent="-342900">
              <a:buAutoNum type="arabicPeriod"/>
            </a:pPr>
            <a:r>
              <a:rPr lang="en-US" sz="1400" dirty="0"/>
              <a:t>Games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E710C6-9F10-7813-2E3A-ED747F7A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360" y="1120788"/>
            <a:ext cx="4348480" cy="30120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2A149C-BB66-35F0-E046-A2E304A6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2" y="1120788"/>
            <a:ext cx="6705598" cy="30134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6DB017-B7CC-9948-3476-22AA3A2385C5}"/>
              </a:ext>
            </a:extLst>
          </p:cNvPr>
          <p:cNvSpPr txBox="1"/>
          <p:nvPr/>
        </p:nvSpPr>
        <p:spPr>
          <a:xfrm>
            <a:off x="677434" y="6003853"/>
            <a:ext cx="7738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PG-13 Movies are the most popular with $13,855.56 in revenue, whereas G rated movies are the least popular with $10,511.88 in revenue.</a:t>
            </a:r>
          </a:p>
        </p:txBody>
      </p:sp>
    </p:spTree>
    <p:extLst>
      <p:ext uri="{BB962C8B-B14F-4D97-AF65-F5344CB8AC3E}">
        <p14:creationId xmlns:p14="http://schemas.microsoft.com/office/powerpoint/2010/main" val="2601180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25" y="0"/>
            <a:ext cx="9692640" cy="1000402"/>
          </a:xfrm>
        </p:spPr>
        <p:txBody>
          <a:bodyPr>
            <a:normAutofit/>
          </a:bodyPr>
          <a:lstStyle/>
          <a:p>
            <a:r>
              <a:rPr lang="en-US" sz="3200" b="1" dirty="0"/>
              <a:t>MOVIE GENERAL 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14FBD8-FF95-861B-AAD6-A18CE87BD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97752"/>
              </p:ext>
            </p:extLst>
          </p:nvPr>
        </p:nvGraphicFramePr>
        <p:xfrm>
          <a:off x="396568" y="156396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54435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4256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9662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1255405"/>
                    </a:ext>
                  </a:extLst>
                </a:gridCol>
              </a:tblGrid>
              <a:tr h="387304">
                <a:tc>
                  <a:txBody>
                    <a:bodyPr/>
                    <a:lstStyle/>
                    <a:p>
                      <a:r>
                        <a:rPr lang="en-US" sz="1600" dirty="0"/>
                        <a:t>Movie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Language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Language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Release </a:t>
                      </a:r>
                    </a:p>
                    <a:p>
                      <a:r>
                        <a:rPr lang="en-US" sz="1600" dirty="0"/>
                        <a:t>Year(s)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416301"/>
                  </a:ext>
                </a:extLst>
              </a:tr>
              <a:tr h="238160">
                <a:tc>
                  <a:txBody>
                    <a:bodyPr/>
                    <a:lstStyle/>
                    <a:p>
                      <a:r>
                        <a:rPr lang="en-US" sz="16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14,596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$61,312.04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023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05E303-E458-25CD-D047-F8C3F7C32346}"/>
              </a:ext>
            </a:extLst>
          </p:cNvPr>
          <p:cNvSpPr txBox="1"/>
          <p:nvPr/>
        </p:nvSpPr>
        <p:spPr>
          <a:xfrm>
            <a:off x="396568" y="3122317"/>
            <a:ext cx="9221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14,596 movies in </a:t>
            </a:r>
            <a:r>
              <a:rPr lang="en-US" dirty="0" err="1"/>
              <a:t>Rockbuster’s</a:t>
            </a:r>
            <a:r>
              <a:rPr lang="en-US" dirty="0"/>
              <a:t> inventory are in English from the year 2006.</a:t>
            </a:r>
          </a:p>
          <a:p>
            <a:r>
              <a:rPr lang="en-US" dirty="0"/>
              <a:t>The total revenue from all the movies are $61,312.04.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recommendation is to check with the other departments to see if there is a data-type issue to make sure if all our movies are in English from the year 2006. In this presentation we will continue as if general movie information is correct.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Another recommendation to break into the online streaming market is to expand consumer options by potentially adding movies in different languages and movies from other years as well.</a:t>
            </a:r>
          </a:p>
        </p:txBody>
      </p:sp>
    </p:spTree>
    <p:extLst>
      <p:ext uri="{BB962C8B-B14F-4D97-AF65-F5344CB8AC3E}">
        <p14:creationId xmlns:p14="http://schemas.microsoft.com/office/powerpoint/2010/main" val="1579651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0" y="0"/>
            <a:ext cx="9692640" cy="1000402"/>
          </a:xfrm>
        </p:spPr>
        <p:txBody>
          <a:bodyPr>
            <a:normAutofit/>
          </a:bodyPr>
          <a:lstStyle/>
          <a:p>
            <a:r>
              <a:rPr lang="en-US" sz="3200" b="1" dirty="0"/>
              <a:t>2B) MOVIE DURATIONS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246C4D6C-E31D-EC51-1A03-55849CBE4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97309"/>
              </p:ext>
            </p:extLst>
          </p:nvPr>
        </p:nvGraphicFramePr>
        <p:xfrm>
          <a:off x="452285" y="1414801"/>
          <a:ext cx="6027173" cy="1959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258">
                  <a:extLst>
                    <a:ext uri="{9D8B030D-6E8A-4147-A177-3AD203B41FA5}">
                      <a16:colId xmlns:a16="http://schemas.microsoft.com/office/drawing/2014/main" val="453765181"/>
                    </a:ext>
                  </a:extLst>
                </a:gridCol>
                <a:gridCol w="1150374">
                  <a:extLst>
                    <a:ext uri="{9D8B030D-6E8A-4147-A177-3AD203B41FA5}">
                      <a16:colId xmlns:a16="http://schemas.microsoft.com/office/drawing/2014/main" val="747673404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9511217"/>
                    </a:ext>
                  </a:extLst>
                </a:gridCol>
                <a:gridCol w="1366683">
                  <a:extLst>
                    <a:ext uri="{9D8B030D-6E8A-4147-A177-3AD203B41FA5}">
                      <a16:colId xmlns:a16="http://schemas.microsoft.com/office/drawing/2014/main" val="888637719"/>
                    </a:ext>
                  </a:extLst>
                </a:gridCol>
              </a:tblGrid>
              <a:tr h="35727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Rental Duration (in days)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17085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96021"/>
                  </a:ext>
                </a:extLst>
              </a:tr>
              <a:tr h="358385">
                <a:tc>
                  <a:txBody>
                    <a:bodyPr/>
                    <a:lstStyle/>
                    <a:p>
                      <a:r>
                        <a:rPr lang="en-US" sz="1600" dirty="0"/>
                        <a:t>Expected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38650"/>
                  </a:ext>
                </a:extLst>
              </a:tr>
              <a:tr h="357279">
                <a:tc>
                  <a:txBody>
                    <a:bodyPr/>
                    <a:lstStyle/>
                    <a:p>
                      <a:r>
                        <a:rPr lang="en-US" sz="1600" dirty="0"/>
                        <a:t>Actual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34403"/>
                  </a:ext>
                </a:extLst>
              </a:tr>
              <a:tr h="201496">
                <a:tc>
                  <a:txBody>
                    <a:bodyPr/>
                    <a:lstStyle/>
                    <a:p>
                      <a:r>
                        <a:rPr lang="en-US" sz="16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$4.49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54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78DDB6-02EE-8AC7-D251-434F513F50E1}"/>
              </a:ext>
            </a:extLst>
          </p:cNvPr>
          <p:cNvSpPr txBox="1"/>
          <p:nvPr/>
        </p:nvSpPr>
        <p:spPr>
          <a:xfrm>
            <a:off x="452285" y="4023154"/>
            <a:ext cx="8932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actual rental duration differs from expected duration, meaning a fraction of total revenue comes from revenue accrued by late charges.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online streaming services, late charges are no longer accrued. However, through online streaming services products become more accessible and cheaper to distribute using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022463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4" y="0"/>
            <a:ext cx="9692640" cy="1000402"/>
          </a:xfrm>
        </p:spPr>
        <p:txBody>
          <a:bodyPr>
            <a:normAutofit/>
          </a:bodyPr>
          <a:lstStyle/>
          <a:p>
            <a:r>
              <a:rPr lang="en-US" sz="3200" b="1" dirty="0"/>
              <a:t>2C) CUSTOMER DEMOGRAPHIC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48B70-36D1-020A-DC3F-278E39BA0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820" y="2421694"/>
            <a:ext cx="6557332" cy="382327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762F96-0854-2785-5F95-6B9CF22C1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46138"/>
              </p:ext>
            </p:extLst>
          </p:nvPr>
        </p:nvGraphicFramePr>
        <p:xfrm>
          <a:off x="202068" y="2421694"/>
          <a:ext cx="4339304" cy="232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652">
                  <a:extLst>
                    <a:ext uri="{9D8B030D-6E8A-4147-A177-3AD203B41FA5}">
                      <a16:colId xmlns:a16="http://schemas.microsoft.com/office/drawing/2014/main" val="643409184"/>
                    </a:ext>
                  </a:extLst>
                </a:gridCol>
                <a:gridCol w="2169652">
                  <a:extLst>
                    <a:ext uri="{9D8B030D-6E8A-4147-A177-3AD203B41FA5}">
                      <a16:colId xmlns:a16="http://schemas.microsoft.com/office/drawing/2014/main" val="4073578480"/>
                    </a:ext>
                  </a:extLst>
                </a:gridCol>
              </a:tblGrid>
              <a:tr h="386925">
                <a:tc>
                  <a:txBody>
                    <a:bodyPr/>
                    <a:lstStyle/>
                    <a:p>
                      <a:r>
                        <a:rPr lang="en-US" sz="14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Customer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10193"/>
                  </a:ext>
                </a:extLst>
              </a:tr>
              <a:tr h="386925"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209742"/>
                  </a:ext>
                </a:extLst>
              </a:tr>
              <a:tr h="386925"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4379"/>
                  </a:ext>
                </a:extLst>
              </a:tr>
              <a:tr h="386925">
                <a:tc>
                  <a:txBody>
                    <a:bodyPr/>
                    <a:lstStyle/>
                    <a:p>
                      <a:r>
                        <a:rPr lang="en-US" sz="140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50607"/>
                  </a:ext>
                </a:extLst>
              </a:tr>
              <a:tr h="386925">
                <a:tc>
                  <a:txBody>
                    <a:bodyPr/>
                    <a:lstStyle/>
                    <a:p>
                      <a:r>
                        <a:rPr lang="en-US" sz="1400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2978"/>
                  </a:ext>
                </a:extLst>
              </a:tr>
              <a:tr h="386925">
                <a:tc>
                  <a:txBody>
                    <a:bodyPr/>
                    <a:lstStyle/>
                    <a:p>
                      <a:r>
                        <a:rPr lang="en-US" sz="1400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419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236AD3-844A-CC33-FB8B-4CE43DB636D9}"/>
              </a:ext>
            </a:extLst>
          </p:cNvPr>
          <p:cNvSpPr txBox="1"/>
          <p:nvPr/>
        </p:nvSpPr>
        <p:spPr>
          <a:xfrm>
            <a:off x="422787" y="1599877"/>
            <a:ext cx="4322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Top 5 countries with highest customer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462EF-8768-6411-0DAE-01397A5A0043}"/>
              </a:ext>
            </a:extLst>
          </p:cNvPr>
          <p:cNvSpPr txBox="1"/>
          <p:nvPr/>
        </p:nvSpPr>
        <p:spPr>
          <a:xfrm>
            <a:off x="5078361" y="1559920"/>
            <a:ext cx="61097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 total, </a:t>
            </a:r>
            <a:r>
              <a:rPr lang="en-US" sz="1600" dirty="0" err="1"/>
              <a:t>Rockbuster</a:t>
            </a:r>
            <a:r>
              <a:rPr lang="en-US" sz="1600" dirty="0"/>
              <a:t> Stealth LLC has customers in 108 different countries.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8293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Web4C60</Template>
  <TotalTime>771</TotalTime>
  <Words>934</Words>
  <Application>Microsoft Office PowerPoint</Application>
  <PresentationFormat>Widescreen</PresentationFormat>
  <Paragraphs>202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Rockbuster Stealth Data Analysis</vt:lpstr>
      <vt:lpstr>INTRODUCTION</vt:lpstr>
      <vt:lpstr>TABLE OF CONTENTS</vt:lpstr>
      <vt:lpstr> Goals  Developing a strategy for Blockbuster in  order to launch itself into the online  streaming services market.       Tools  SQL – To perform calculations within database.   Excel – To notate queries and outputs.   Tableau – To create Data Visualizations for Stakeholders.  </vt:lpstr>
      <vt:lpstr>KEY BUSINESS QUESTIONS</vt:lpstr>
      <vt:lpstr>2A) MOVIE REVENUE</vt:lpstr>
      <vt:lpstr>MOVIE GENERAL INFORMATION</vt:lpstr>
      <vt:lpstr>2B) MOVIE DURATIONS</vt:lpstr>
      <vt:lpstr>2C) CUSTOMER DEMOGRAPHIC</vt:lpstr>
      <vt:lpstr>2D) HIGH LIFELINE CUSTOMER DEMOGRAPHIC</vt:lpstr>
      <vt:lpstr>2E) REGIONAL SALES FIGURES</vt:lpstr>
      <vt:lpstr>3) RECCOMENDATIONS</vt:lpstr>
      <vt:lpstr>Thank you!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Data Analysis</dc:title>
  <dc:creator>Albert Tran</dc:creator>
  <cp:lastModifiedBy>albert tran</cp:lastModifiedBy>
  <cp:revision>21</cp:revision>
  <dcterms:created xsi:type="dcterms:W3CDTF">2022-07-15T15:33:56Z</dcterms:created>
  <dcterms:modified xsi:type="dcterms:W3CDTF">2022-08-25T03:56:23Z</dcterms:modified>
</cp:coreProperties>
</file>