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0"/>
  </p:notesMasterIdLst>
  <p:sldIdLst>
    <p:sldId id="256" r:id="rId2"/>
    <p:sldId id="261" r:id="rId3"/>
    <p:sldId id="260" r:id="rId4"/>
    <p:sldId id="302" r:id="rId5"/>
    <p:sldId id="258" r:id="rId6"/>
    <p:sldId id="259" r:id="rId7"/>
    <p:sldId id="303" r:id="rId8"/>
    <p:sldId id="280" r:id="rId9"/>
    <p:sldId id="304" r:id="rId10"/>
    <p:sldId id="305" r:id="rId11"/>
    <p:sldId id="306" r:id="rId12"/>
    <p:sldId id="307" r:id="rId13"/>
    <p:sldId id="308" r:id="rId14"/>
    <p:sldId id="309" r:id="rId15"/>
    <p:sldId id="310" r:id="rId16"/>
    <p:sldId id="311" r:id="rId17"/>
    <p:sldId id="312" r:id="rId18"/>
    <p:sldId id="313" r:id="rId19"/>
    <p:sldId id="314" r:id="rId20"/>
    <p:sldId id="270" r:id="rId21"/>
    <p:sldId id="316" r:id="rId22"/>
    <p:sldId id="315" r:id="rId23"/>
    <p:sldId id="317" r:id="rId24"/>
    <p:sldId id="318" r:id="rId25"/>
    <p:sldId id="319" r:id="rId26"/>
    <p:sldId id="320" r:id="rId27"/>
    <p:sldId id="321" r:id="rId28"/>
    <p:sldId id="281" r:id="rId29"/>
  </p:sldIdLst>
  <p:sldSz cx="9144000" cy="5143500" type="screen16x9"/>
  <p:notesSz cx="6858000" cy="9144000"/>
  <p:embeddedFontLst>
    <p:embeddedFont>
      <p:font typeface="Bebas Neue" panose="020B0604020202020204" charset="0"/>
      <p:regular r:id="rId31"/>
    </p:embeddedFont>
    <p:embeddedFont>
      <p:font typeface="Modern No. 20" panose="02070704070505020303" pitchFamily="18" charset="0"/>
      <p:regular r:id="rId32"/>
    </p:embeddedFont>
    <p:embeddedFont>
      <p:font typeface="Montserrat" panose="020B0604020202020204" charset="-93"/>
      <p:regular r:id="rId33"/>
      <p:bold r:id="rId34"/>
      <p:italic r:id="rId35"/>
      <p:boldItalic r:id="rId36"/>
    </p:embeddedFont>
    <p:embeddedFont>
      <p:font typeface="Montserrat Black" panose="020B0604020202020204" charset="-93"/>
      <p:bold r:id="rId37"/>
      <p:boldItalic r:id="rId38"/>
    </p:embeddedFont>
    <p:embeddedFont>
      <p:font typeface="Montserrat Medium" panose="020B0604020202020204" charset="-93"/>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97F51-D364-4864-BF8C-815BFF8D2802}">
  <a:tblStyle styleId="{93E97F51-D364-4864-BF8C-815BFF8D28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64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141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1043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770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0468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739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8821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931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530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166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78fe0731a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78fe0731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578fe0731a_1_3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578fe0731a_1_3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776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62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4746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2120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205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883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e4957916e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e4957916e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837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97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1578fe0731a_1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1578fe0731a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739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p:nvPr/>
        </p:nvSpPr>
        <p:spPr>
          <a:xfrm>
            <a:off x="6347525" y="1636751"/>
            <a:ext cx="2796434" cy="3502398"/>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txBox="1">
            <a:spLocks noGrp="1"/>
          </p:cNvSpPr>
          <p:nvPr>
            <p:ph type="subTitle" idx="1"/>
          </p:nvPr>
        </p:nvSpPr>
        <p:spPr>
          <a:xfrm>
            <a:off x="720000" y="3056550"/>
            <a:ext cx="3924000" cy="831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7" name="Google Shape;47;p7"/>
          <p:cNvSpPr txBox="1">
            <a:spLocks noGrp="1"/>
          </p:cNvSpPr>
          <p:nvPr>
            <p:ph type="title"/>
          </p:nvPr>
        </p:nvSpPr>
        <p:spPr>
          <a:xfrm>
            <a:off x="720000" y="1255650"/>
            <a:ext cx="3924000" cy="180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7"/>
          <p:cNvSpPr>
            <a:spLocks noGrp="1"/>
          </p:cNvSpPr>
          <p:nvPr>
            <p:ph type="pic" idx="2"/>
          </p:nvPr>
        </p:nvSpPr>
        <p:spPr>
          <a:xfrm>
            <a:off x="4824000" y="771750"/>
            <a:ext cx="3600000" cy="3600000"/>
          </a:xfrm>
          <a:prstGeom prst="ellipse">
            <a:avLst/>
          </a:prstGeom>
          <a:noFill/>
          <a:ln>
            <a:noFill/>
          </a:ln>
        </p:spPr>
      </p:sp>
      <p:sp>
        <p:nvSpPr>
          <p:cNvPr id="49" name="Google Shape;49;p7"/>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04"/>
        <p:cNvGrpSpPr/>
        <p:nvPr/>
      </p:nvGrpSpPr>
      <p:grpSpPr>
        <a:xfrm>
          <a:off x="0" y="0"/>
          <a:ext cx="0" cy="0"/>
          <a:chOff x="0" y="0"/>
          <a:chExt cx="0" cy="0"/>
        </a:xfrm>
      </p:grpSpPr>
      <p:sp>
        <p:nvSpPr>
          <p:cNvPr id="105" name="Google Shape;105;p14"/>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txBox="1">
            <a:spLocks noGrp="1"/>
          </p:cNvSpPr>
          <p:nvPr>
            <p:ph type="title"/>
          </p:nvPr>
        </p:nvSpPr>
        <p:spPr>
          <a:xfrm>
            <a:off x="2898000" y="3325200"/>
            <a:ext cx="55260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4"/>
          <p:cNvSpPr txBox="1">
            <a:spLocks noGrp="1"/>
          </p:cNvSpPr>
          <p:nvPr>
            <p:ph type="subTitle" idx="1"/>
          </p:nvPr>
        </p:nvSpPr>
        <p:spPr>
          <a:xfrm>
            <a:off x="2898000" y="1264200"/>
            <a:ext cx="5526000" cy="1908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500"/>
              <a:buFont typeface="Montserrat Medium"/>
              <a:buNone/>
              <a:defRPr sz="2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2500"/>
              <a:buNone/>
              <a:defRPr sz="2500">
                <a:solidFill>
                  <a:schemeClr val="dk1"/>
                </a:solidFill>
              </a:defRPr>
            </a:lvl2pPr>
            <a:lvl3pPr lvl="2" algn="ctr" rtl="0">
              <a:lnSpc>
                <a:spcPct val="100000"/>
              </a:lnSpc>
              <a:spcBef>
                <a:spcPts val="0"/>
              </a:spcBef>
              <a:spcAft>
                <a:spcPts val="0"/>
              </a:spcAft>
              <a:buClr>
                <a:schemeClr val="dk1"/>
              </a:buClr>
              <a:buSzPts val="2500"/>
              <a:buNone/>
              <a:defRPr sz="2500">
                <a:solidFill>
                  <a:schemeClr val="dk1"/>
                </a:solidFill>
              </a:defRPr>
            </a:lvl3pPr>
            <a:lvl4pPr lvl="3" algn="ctr" rtl="0">
              <a:lnSpc>
                <a:spcPct val="100000"/>
              </a:lnSpc>
              <a:spcBef>
                <a:spcPts val="0"/>
              </a:spcBef>
              <a:spcAft>
                <a:spcPts val="0"/>
              </a:spcAft>
              <a:buClr>
                <a:schemeClr val="dk1"/>
              </a:buClr>
              <a:buSzPts val="2500"/>
              <a:buNone/>
              <a:defRPr sz="2500">
                <a:solidFill>
                  <a:schemeClr val="dk1"/>
                </a:solidFill>
              </a:defRPr>
            </a:lvl4pPr>
            <a:lvl5pPr lvl="4" algn="ctr" rtl="0">
              <a:lnSpc>
                <a:spcPct val="100000"/>
              </a:lnSpc>
              <a:spcBef>
                <a:spcPts val="0"/>
              </a:spcBef>
              <a:spcAft>
                <a:spcPts val="0"/>
              </a:spcAft>
              <a:buClr>
                <a:schemeClr val="dk1"/>
              </a:buClr>
              <a:buSzPts val="2500"/>
              <a:buNone/>
              <a:defRPr sz="2500">
                <a:solidFill>
                  <a:schemeClr val="dk1"/>
                </a:solidFill>
              </a:defRPr>
            </a:lvl5pPr>
            <a:lvl6pPr lvl="5" algn="ctr" rtl="0">
              <a:lnSpc>
                <a:spcPct val="100000"/>
              </a:lnSpc>
              <a:spcBef>
                <a:spcPts val="0"/>
              </a:spcBef>
              <a:spcAft>
                <a:spcPts val="0"/>
              </a:spcAft>
              <a:buClr>
                <a:schemeClr val="dk1"/>
              </a:buClr>
              <a:buSzPts val="2500"/>
              <a:buNone/>
              <a:defRPr sz="2500">
                <a:solidFill>
                  <a:schemeClr val="dk1"/>
                </a:solidFill>
              </a:defRPr>
            </a:lvl6pPr>
            <a:lvl7pPr lvl="6" algn="ctr" rtl="0">
              <a:lnSpc>
                <a:spcPct val="100000"/>
              </a:lnSpc>
              <a:spcBef>
                <a:spcPts val="0"/>
              </a:spcBef>
              <a:spcAft>
                <a:spcPts val="0"/>
              </a:spcAft>
              <a:buClr>
                <a:schemeClr val="dk1"/>
              </a:buClr>
              <a:buSzPts val="2500"/>
              <a:buNone/>
              <a:defRPr sz="2500">
                <a:solidFill>
                  <a:schemeClr val="dk1"/>
                </a:solidFill>
              </a:defRPr>
            </a:lvl7pPr>
            <a:lvl8pPr lvl="7" algn="ctr" rtl="0">
              <a:lnSpc>
                <a:spcPct val="100000"/>
              </a:lnSpc>
              <a:spcBef>
                <a:spcPts val="0"/>
              </a:spcBef>
              <a:spcAft>
                <a:spcPts val="0"/>
              </a:spcAft>
              <a:buClr>
                <a:schemeClr val="dk1"/>
              </a:buClr>
              <a:buSzPts val="2500"/>
              <a:buNone/>
              <a:defRPr sz="2500">
                <a:solidFill>
                  <a:schemeClr val="dk1"/>
                </a:solidFill>
              </a:defRPr>
            </a:lvl8pPr>
            <a:lvl9pPr lvl="8" algn="ctr" rtl="0">
              <a:lnSpc>
                <a:spcPct val="100000"/>
              </a:lnSpc>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_1_1">
    <p:spTree>
      <p:nvGrpSpPr>
        <p:cNvPr id="1" name="Shape 136"/>
        <p:cNvGrpSpPr/>
        <p:nvPr/>
      </p:nvGrpSpPr>
      <p:grpSpPr>
        <a:xfrm>
          <a:off x="0" y="0"/>
          <a:ext cx="0" cy="0"/>
          <a:chOff x="0" y="0"/>
          <a:chExt cx="0" cy="0"/>
        </a:xfrm>
      </p:grpSpPr>
      <p:sp>
        <p:nvSpPr>
          <p:cNvPr id="137" name="Google Shape;137;p20"/>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txBox="1">
            <a:spLocks noGrp="1"/>
          </p:cNvSpPr>
          <p:nvPr>
            <p:ph type="subTitle" idx="1"/>
          </p:nvPr>
        </p:nvSpPr>
        <p:spPr>
          <a:xfrm>
            <a:off x="720000" y="2679450"/>
            <a:ext cx="2988000" cy="1046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139" name="Google Shape;139;p20"/>
          <p:cNvSpPr txBox="1">
            <a:spLocks noGrp="1"/>
          </p:cNvSpPr>
          <p:nvPr>
            <p:ph type="title"/>
          </p:nvPr>
        </p:nvSpPr>
        <p:spPr>
          <a:xfrm>
            <a:off x="720000" y="1417350"/>
            <a:ext cx="2988000" cy="126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0"/>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0" y="9975"/>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rot="-5400000">
            <a:off x="1641575" y="-1282437"/>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21"/>
        <p:cNvGrpSpPr/>
        <p:nvPr/>
      </p:nvGrpSpPr>
      <p:grpSpPr>
        <a:xfrm>
          <a:off x="0" y="0"/>
          <a:ext cx="0" cy="0"/>
          <a:chOff x="0" y="0"/>
          <a:chExt cx="0" cy="0"/>
        </a:xfrm>
      </p:grpSpPr>
      <p:sp>
        <p:nvSpPr>
          <p:cNvPr id="222" name="Google Shape;222;p28"/>
          <p:cNvSpPr/>
          <p:nvPr/>
        </p:nvSpPr>
        <p:spPr>
          <a:xfrm>
            <a:off x="6504219" y="1833001"/>
            <a:ext cx="2639742" cy="330615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txBox="1">
            <a:spLocks noGrp="1"/>
          </p:cNvSpPr>
          <p:nvPr>
            <p:ph type="ctrTitle"/>
          </p:nvPr>
        </p:nvSpPr>
        <p:spPr>
          <a:xfrm>
            <a:off x="720000" y="540000"/>
            <a:ext cx="4680000" cy="129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4" name="Google Shape;224;p28"/>
          <p:cNvSpPr txBox="1">
            <a:spLocks noGrp="1"/>
          </p:cNvSpPr>
          <p:nvPr>
            <p:ph type="subTitle" idx="1"/>
          </p:nvPr>
        </p:nvSpPr>
        <p:spPr>
          <a:xfrm>
            <a:off x="720000" y="1680600"/>
            <a:ext cx="4680000" cy="117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9pPr>
          </a:lstStyle>
          <a:p>
            <a:endParaRPr/>
          </a:p>
        </p:txBody>
      </p:sp>
      <p:sp>
        <p:nvSpPr>
          <p:cNvPr id="225" name="Google Shape;225;p28"/>
          <p:cNvSpPr txBox="1"/>
          <p:nvPr/>
        </p:nvSpPr>
        <p:spPr>
          <a:xfrm>
            <a:off x="1138800" y="3495300"/>
            <a:ext cx="3842400" cy="738900"/>
          </a:xfrm>
          <a:prstGeom prst="rect">
            <a:avLst/>
          </a:prstGeom>
          <a:noFill/>
          <a:ln>
            <a:noFill/>
          </a:ln>
        </p:spPr>
        <p:txBody>
          <a:bodyPr spcFirstLastPara="1" wrap="square" lIns="90000" tIns="91425" rIns="90000" bIns="91425" anchor="t" anchorCtr="0">
            <a:noAutofit/>
          </a:bodyPr>
          <a:lstStyle/>
          <a:p>
            <a:pPr marL="0" lvl="0" indent="0" algn="ctr" rtl="0">
              <a:lnSpc>
                <a:spcPct val="100000"/>
              </a:lnSpc>
              <a:spcBef>
                <a:spcPts val="300"/>
              </a:spcBef>
              <a:spcAft>
                <a:spcPts val="0"/>
              </a:spcAft>
              <a:buNone/>
            </a:pPr>
            <a:r>
              <a:rPr lang="en" sz="1200" b="1">
                <a:solidFill>
                  <a:schemeClr val="dk1"/>
                </a:solidFill>
                <a:latin typeface="Montserrat"/>
                <a:ea typeface="Montserrat"/>
                <a:cs typeface="Montserrat"/>
                <a:sym typeface="Montserrat"/>
              </a:rPr>
              <a:t>CREDITS: </a:t>
            </a:r>
            <a:r>
              <a:rPr lang="en" sz="1200">
                <a:solidFill>
                  <a:schemeClr val="dk1"/>
                </a:solidFill>
                <a:latin typeface="Montserrat Medium"/>
                <a:ea typeface="Montserrat Medium"/>
                <a:cs typeface="Montserrat Medium"/>
                <a:sym typeface="Montserrat Medium"/>
              </a:rPr>
              <a:t>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Medium"/>
                <a:ea typeface="Montserrat Medium"/>
                <a:cs typeface="Montserrat Medium"/>
                <a:sym typeface="Montserrat Medium"/>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Medium"/>
                <a:ea typeface="Montserrat Medium"/>
                <a:cs typeface="Montserrat Medium"/>
                <a:sym typeface="Montserrat Medium"/>
              </a:rPr>
              <a:t>,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
        <p:nvSpPr>
          <p:cNvPr id="226" name="Google Shape;226;p28"/>
          <p:cNvSpPr/>
          <p:nvPr/>
        </p:nvSpPr>
        <p:spPr>
          <a:xfrm flipH="1">
            <a:off x="4736150" y="615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flipH="1">
            <a:off x="5445825"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rot="5400000" flipH="1">
            <a:off x="-1385450" y="299702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5400000" flipH="1">
            <a:off x="-1210600" y="34913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6"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720000" y="540000"/>
            <a:ext cx="5505600" cy="23703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 sz="4900" b="1" dirty="0">
                <a:solidFill>
                  <a:schemeClr val="dk2"/>
                </a:solidFill>
                <a:latin typeface="Montserrat"/>
                <a:sym typeface="Montserrat"/>
              </a:rPr>
              <a:t>CHƯƠNG 4: TÌM HIỂU VỀ SOA</a:t>
            </a:r>
            <a:r>
              <a:rPr lang="en" sz="3600" dirty="0">
                <a:latin typeface="Modern No. 20" panose="02070704070505020303" pitchFamily="18" charset="0"/>
              </a:rPr>
              <a:t> </a:t>
            </a:r>
            <a:r>
              <a:rPr lang="en" sz="4400" dirty="0"/>
              <a:t>NHÓM 08</a:t>
            </a:r>
            <a:endParaRPr sz="4400" dirty="0"/>
          </a:p>
        </p:txBody>
      </p:sp>
      <p:sp>
        <p:nvSpPr>
          <p:cNvPr id="247" name="Google Shape;247;p34"/>
          <p:cNvSpPr txBox="1">
            <a:spLocks noGrp="1"/>
          </p:cNvSpPr>
          <p:nvPr>
            <p:ph type="subTitle" idx="1"/>
          </p:nvPr>
        </p:nvSpPr>
        <p:spPr>
          <a:xfrm>
            <a:off x="720000" y="2910299"/>
            <a:ext cx="5505600" cy="1692823"/>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US" dirty="0" err="1"/>
              <a:t>Thành</a:t>
            </a:r>
            <a:r>
              <a:rPr lang="en-US" dirty="0"/>
              <a:t> </a:t>
            </a:r>
            <a:r>
              <a:rPr lang="en-US" dirty="0" err="1"/>
              <a:t>viên</a:t>
            </a:r>
            <a:r>
              <a:rPr lang="en-US" dirty="0"/>
              <a:t>:</a:t>
            </a:r>
          </a:p>
          <a:p>
            <a:pPr marL="0" lvl="0" indent="0" algn="l" rtl="0">
              <a:lnSpc>
                <a:spcPct val="150000"/>
              </a:lnSpc>
              <a:spcBef>
                <a:spcPts val="0"/>
              </a:spcBef>
              <a:spcAft>
                <a:spcPts val="0"/>
              </a:spcAft>
              <a:buNone/>
            </a:pPr>
            <a:r>
              <a:rPr lang="en-US" sz="1600" dirty="0" err="1"/>
              <a:t>Đinh</a:t>
            </a:r>
            <a:r>
              <a:rPr lang="en-US" sz="1600" dirty="0"/>
              <a:t> Quang Vinh – B19DCCN717</a:t>
            </a:r>
          </a:p>
          <a:p>
            <a:pPr marL="0" lvl="0" indent="0" algn="l" rtl="0">
              <a:lnSpc>
                <a:spcPct val="150000"/>
              </a:lnSpc>
              <a:spcBef>
                <a:spcPts val="0"/>
              </a:spcBef>
              <a:spcAft>
                <a:spcPts val="0"/>
              </a:spcAft>
              <a:buNone/>
            </a:pPr>
            <a:r>
              <a:rPr lang="en-US" sz="1600" dirty="0" err="1"/>
              <a:t>Trịnh</a:t>
            </a:r>
            <a:r>
              <a:rPr lang="en-US" sz="1600" dirty="0"/>
              <a:t> </a:t>
            </a:r>
            <a:r>
              <a:rPr lang="en-US" sz="1600" dirty="0" err="1"/>
              <a:t>Quốc</a:t>
            </a:r>
            <a:r>
              <a:rPr lang="en-US" sz="1600" dirty="0"/>
              <a:t> </a:t>
            </a:r>
            <a:r>
              <a:rPr lang="en-US" sz="1600" dirty="0" err="1"/>
              <a:t>Trọng</a:t>
            </a:r>
            <a:r>
              <a:rPr lang="en-US" sz="1600" dirty="0"/>
              <a:t> – B19DCCN695</a:t>
            </a:r>
          </a:p>
          <a:p>
            <a:pPr marL="0" lvl="0" indent="0" algn="l" rtl="0">
              <a:lnSpc>
                <a:spcPct val="150000"/>
              </a:lnSpc>
              <a:spcBef>
                <a:spcPts val="0"/>
              </a:spcBef>
              <a:spcAft>
                <a:spcPts val="0"/>
              </a:spcAft>
              <a:buNone/>
            </a:pPr>
            <a:r>
              <a:rPr lang="en-US" sz="1600" dirty="0" err="1"/>
              <a:t>Trần</a:t>
            </a:r>
            <a:r>
              <a:rPr lang="en-US" sz="1600" dirty="0"/>
              <a:t> </a:t>
            </a:r>
            <a:r>
              <a:rPr lang="en-US" sz="1600" dirty="0" err="1"/>
              <a:t>Đức</a:t>
            </a:r>
            <a:r>
              <a:rPr lang="en-US" sz="1600" dirty="0"/>
              <a:t> Thanh – B19DCCN647</a:t>
            </a:r>
          </a:p>
          <a:p>
            <a:pPr marL="0" lvl="0" indent="0" algn="l" rtl="0">
              <a:spcBef>
                <a:spcPts val="0"/>
              </a:spcBef>
              <a:spcAft>
                <a:spcPts val="0"/>
              </a:spcAft>
              <a:buNone/>
            </a:pPr>
            <a:endParaRPr lang="en-US" dirty="0"/>
          </a:p>
          <a:p>
            <a:pPr marL="0" lvl="0" indent="0" algn="l" rtl="0">
              <a:spcBef>
                <a:spcPts val="0"/>
              </a:spcBef>
              <a:spcAft>
                <a:spcPts val="0"/>
              </a:spcAft>
              <a:buNone/>
            </a:pPr>
            <a:endParaRPr lang="en-US" sz="1600" dirty="0"/>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342407"/>
            <a:ext cx="4644000" cy="613366"/>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500" dirty="0" err="1">
                <a:effectLst/>
                <a:latin typeface="Montserrat Black" panose="00000A00000000000000" pitchFamily="2" charset="0"/>
                <a:ea typeface="Calibri" panose="020F0502020204030204" pitchFamily="34" charset="0"/>
              </a:rPr>
              <a:t>Định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hướng</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kinh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doanh</a:t>
            </a:r>
            <a:r>
              <a:rPr lang="en-US" sz="2500" dirty="0">
                <a:effectLst/>
                <a:latin typeface="Montserrat Black" panose="00000A00000000000000" pitchFamily="2" charset="0"/>
                <a:ea typeface="Calibri" panose="020F0502020204030204" pitchFamily="34" charset="0"/>
              </a:rPr>
              <a:t> (Business driven)</a:t>
            </a:r>
            <a:endParaRPr sz="2500" dirty="0"/>
          </a:p>
        </p:txBody>
      </p:sp>
      <p:sp>
        <p:nvSpPr>
          <p:cNvPr id="447" name="Google Shape;447;p38"/>
          <p:cNvSpPr txBox="1">
            <a:spLocks noGrp="1"/>
          </p:cNvSpPr>
          <p:nvPr>
            <p:ph type="subTitle" idx="1"/>
          </p:nvPr>
        </p:nvSpPr>
        <p:spPr>
          <a:xfrm>
            <a:off x="720000" y="2271600"/>
            <a:ext cx="4644000" cy="1416000"/>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vi-VN" b="1" dirty="0">
                <a:effectLst/>
                <a:latin typeface="Montserrat Medium" panose="00000600000000000000" pitchFamily="2" charset="0"/>
                <a:ea typeface="Calibri" panose="020F0502020204030204" pitchFamily="34" charset="0"/>
              </a:rPr>
              <a:t>Tóm lại đặc điểm</a:t>
            </a:r>
            <a:r>
              <a:rPr lang="vi-VN" dirty="0">
                <a:effectLst/>
                <a:latin typeface="Montserrat Medium" panose="00000600000000000000" pitchFamily="2" charset="0"/>
                <a:ea typeface="Calibri" panose="020F0502020204030204" pitchFamily="34" charset="0"/>
              </a:rPr>
              <a:t>, cách xác định phạm vi chiến lược, lấy doanh nghiệp làm trung tâm cho kiến trúc công nghệ, nó có thể được giữ đồng bộ liên tục với cách doanh nghiệp phát triển theo thời gian.</a:t>
            </a:r>
            <a:endParaRPr lang="vi-VN" dirty="0">
              <a:solidFill>
                <a:schemeClr val="bg2"/>
              </a:solidFill>
              <a:latin typeface="Montserrat Medium" panose="00000600000000000000" pitchFamily="2" charset="0"/>
            </a:endParaRP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 name="Google Shape;337;p36">
            <a:extLst>
              <a:ext uri="{FF2B5EF4-FFF2-40B4-BE49-F238E27FC236}">
                <a16:creationId xmlns:a16="http://schemas.microsoft.com/office/drawing/2014/main" id="{174CE70A-D28D-4CC1-A0C2-62B63E9E32FE}"/>
              </a:ext>
            </a:extLst>
          </p:cNvPr>
          <p:cNvSpPr/>
          <p:nvPr/>
        </p:nvSpPr>
        <p:spPr>
          <a:xfrm>
            <a:off x="81825" y="95575"/>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6"/>
                </a:solidFill>
                <a:latin typeface="Montserrat Black" panose="00000A00000000000000" pitchFamily="2" charset="0"/>
              </a:rPr>
              <a:t>4.1.1</a:t>
            </a:r>
            <a:endParaRPr lang="en" sz="1400" dirty="0">
              <a:solidFill>
                <a:schemeClr val="accent6"/>
              </a:solidFill>
              <a:latin typeface="Montserrat Black" panose="00000A00000000000000" pitchFamily="2" charset="0"/>
            </a:endParaRPr>
          </a:p>
        </p:txBody>
      </p:sp>
    </p:spTree>
    <p:extLst>
      <p:ext uri="{BB962C8B-B14F-4D97-AF65-F5344CB8AC3E}">
        <p14:creationId xmlns:p14="http://schemas.microsoft.com/office/powerpoint/2010/main" val="53812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357064" y="-904875"/>
            <a:ext cx="6260123" cy="7391401"/>
            <a:chOff x="3637554" y="536390"/>
            <a:chExt cx="4786456" cy="4066742"/>
          </a:xfrm>
        </p:grpSpPr>
        <p:sp>
          <p:nvSpPr>
            <p:cNvPr id="1705" name="Google Shape;1705;p58"/>
            <p:cNvSpPr/>
            <p:nvPr/>
          </p:nvSpPr>
          <p:spPr>
            <a:xfrm>
              <a:off x="3637554" y="1145545"/>
              <a:ext cx="556597" cy="457373"/>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8"/>
            <p:cNvSpPr/>
            <p:nvPr/>
          </p:nvSpPr>
          <p:spPr>
            <a:xfrm>
              <a:off x="7400486" y="3286508"/>
              <a:ext cx="1023524" cy="766174"/>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521365" y="1417350"/>
            <a:ext cx="3186635" cy="1262100"/>
          </a:xfrm>
          <a:prstGeom prst="rect">
            <a:avLst/>
          </a:prstGeom>
        </p:spPr>
        <p:txBody>
          <a:bodyPr spcFirstLastPara="1" wrap="square" lIns="90000" tIns="91425" rIns="90000" bIns="91425" anchor="t" anchorCtr="0">
            <a:noAutofit/>
          </a:bodyPr>
          <a:lstStyle/>
          <a:p>
            <a:pPr marL="0" lvl="0" indent="0" rtl="0">
              <a:spcBef>
                <a:spcPts val="0"/>
              </a:spcBef>
              <a:spcAft>
                <a:spcPts val="0"/>
              </a:spcAft>
              <a:buNone/>
            </a:pPr>
            <a:r>
              <a:rPr lang="en-US" sz="2500" dirty="0" err="1"/>
              <a:t>Nhà</a:t>
            </a:r>
            <a:r>
              <a:rPr lang="en-US" sz="2500" dirty="0"/>
              <a:t> </a:t>
            </a:r>
            <a:r>
              <a:rPr lang="en-US" sz="2500" dirty="0" err="1"/>
              <a:t>cung</a:t>
            </a:r>
            <a:r>
              <a:rPr lang="en-US" sz="2500" dirty="0"/>
              <a:t> </a:t>
            </a:r>
            <a:r>
              <a:rPr lang="en-US" sz="2500" dirty="0" err="1"/>
              <a:t>cấp</a:t>
            </a:r>
            <a:r>
              <a:rPr lang="en-US" sz="2500" dirty="0"/>
              <a:t> </a:t>
            </a:r>
            <a:r>
              <a:rPr lang="en-US" sz="2500" dirty="0" err="1"/>
              <a:t>trung</a:t>
            </a:r>
            <a:r>
              <a:rPr lang="en-US" sz="2500" dirty="0"/>
              <a:t> </a:t>
            </a:r>
            <a:r>
              <a:rPr lang="en-US" sz="2500" dirty="0" err="1"/>
              <a:t>lập</a:t>
            </a:r>
            <a:endParaRPr lang="en-US" sz="2500" dirty="0"/>
          </a:p>
        </p:txBody>
      </p:sp>
      <p:sp>
        <p:nvSpPr>
          <p:cNvPr id="1718" name="Google Shape;1718;p58"/>
          <p:cNvSpPr txBox="1">
            <a:spLocks noGrp="1"/>
          </p:cNvSpPr>
          <p:nvPr>
            <p:ph type="subTitle" idx="1"/>
          </p:nvPr>
        </p:nvSpPr>
        <p:spPr>
          <a:xfrm>
            <a:off x="568253" y="2544933"/>
            <a:ext cx="2988000" cy="141820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vi-VN" dirty="0"/>
              <a:t>Một kiến trúc công nghệ ức chế không thể phát triển và mở rộng để đáp ứng được các yêu cầu tự động hóa thay đổi, thì kiến trúc đó sẽ dần bị thay thế bởi kiến trúc mới phù hợp hơn</a:t>
            </a:r>
            <a:endParaRPr lang="en-US" dirty="0"/>
          </a:p>
        </p:txBody>
      </p:sp>
      <p:sp>
        <p:nvSpPr>
          <p:cNvPr id="19" name="Google Shape;337;p36">
            <a:extLst>
              <a:ext uri="{FF2B5EF4-FFF2-40B4-BE49-F238E27FC236}">
                <a16:creationId xmlns:a16="http://schemas.microsoft.com/office/drawing/2014/main" id="{6AC65FF0-D7D1-4FE3-8919-31E7B35CA4F8}"/>
              </a:ext>
            </a:extLst>
          </p:cNvPr>
          <p:cNvSpPr/>
          <p:nvPr/>
        </p:nvSpPr>
        <p:spPr>
          <a:xfrm>
            <a:off x="116365" y="92636"/>
            <a:ext cx="778986"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Montserrat Black" panose="00000A00000000000000" pitchFamily="2" charset="0"/>
              </a:rPr>
              <a:t>4.1.2</a:t>
            </a:r>
          </a:p>
        </p:txBody>
      </p:sp>
      <p:pic>
        <p:nvPicPr>
          <p:cNvPr id="20" name="Picture 19">
            <a:extLst>
              <a:ext uri="{FF2B5EF4-FFF2-40B4-BE49-F238E27FC236}">
                <a16:creationId xmlns:a16="http://schemas.microsoft.com/office/drawing/2014/main" id="{F003448D-0418-4907-A8A8-37101BAF75F1}"/>
              </a:ext>
            </a:extLst>
          </p:cNvPr>
          <p:cNvPicPr/>
          <p:nvPr/>
        </p:nvPicPr>
        <p:blipFill>
          <a:blip r:embed="rId3">
            <a:extLst>
              <a:ext uri="{28A0092B-C50C-407E-A947-70E740481C1C}">
                <a14:useLocalDpi xmlns:a14="http://schemas.microsoft.com/office/drawing/2010/main" val="0"/>
              </a:ext>
            </a:extLst>
          </a:blip>
          <a:stretch>
            <a:fillRect/>
          </a:stretch>
        </p:blipFill>
        <p:spPr>
          <a:xfrm>
            <a:off x="4341982" y="676382"/>
            <a:ext cx="3994618" cy="3790735"/>
          </a:xfrm>
          <a:prstGeom prst="rect">
            <a:avLst/>
          </a:prstGeom>
        </p:spPr>
      </p:pic>
    </p:spTree>
    <p:extLst>
      <p:ext uri="{BB962C8B-B14F-4D97-AF65-F5344CB8AC3E}">
        <p14:creationId xmlns:p14="http://schemas.microsoft.com/office/powerpoint/2010/main" val="232274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357064" y="-904875"/>
            <a:ext cx="6260123" cy="7391401"/>
            <a:chOff x="3637554" y="536390"/>
            <a:chExt cx="4786456" cy="4066742"/>
          </a:xfrm>
        </p:grpSpPr>
        <p:sp>
          <p:nvSpPr>
            <p:cNvPr id="1705" name="Google Shape;1705;p58"/>
            <p:cNvSpPr/>
            <p:nvPr/>
          </p:nvSpPr>
          <p:spPr>
            <a:xfrm>
              <a:off x="3637554" y="1145545"/>
              <a:ext cx="556597" cy="457373"/>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8"/>
            <p:cNvSpPr/>
            <p:nvPr/>
          </p:nvSpPr>
          <p:spPr>
            <a:xfrm>
              <a:off x="7400486" y="3286508"/>
              <a:ext cx="1023524" cy="766174"/>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270070" y="647036"/>
            <a:ext cx="3186635" cy="1262100"/>
          </a:xfrm>
          <a:prstGeom prst="rect">
            <a:avLst/>
          </a:prstGeom>
        </p:spPr>
        <p:txBody>
          <a:bodyPr spcFirstLastPara="1" wrap="square" lIns="90000" tIns="91425" rIns="90000" bIns="91425" anchor="t" anchorCtr="0">
            <a:noAutofit/>
          </a:bodyPr>
          <a:lstStyle/>
          <a:p>
            <a:pPr marL="0" lvl="0" indent="0" rtl="0">
              <a:spcBef>
                <a:spcPts val="0"/>
              </a:spcBef>
              <a:spcAft>
                <a:spcPts val="0"/>
              </a:spcAft>
              <a:buNone/>
            </a:pPr>
            <a:r>
              <a:rPr lang="en-US" sz="2500" dirty="0" err="1"/>
              <a:t>Nhà</a:t>
            </a:r>
            <a:r>
              <a:rPr lang="en-US" sz="2500" dirty="0"/>
              <a:t> </a:t>
            </a:r>
            <a:r>
              <a:rPr lang="en-US" sz="2500" dirty="0" err="1"/>
              <a:t>cung</a:t>
            </a:r>
            <a:r>
              <a:rPr lang="en-US" sz="2500" dirty="0"/>
              <a:t> </a:t>
            </a:r>
            <a:r>
              <a:rPr lang="en-US" sz="2500" dirty="0" err="1"/>
              <a:t>cấp</a:t>
            </a:r>
            <a:r>
              <a:rPr lang="en-US" sz="2500" dirty="0"/>
              <a:t> </a:t>
            </a:r>
            <a:r>
              <a:rPr lang="en-US" sz="2500" dirty="0" err="1"/>
              <a:t>trung</a:t>
            </a:r>
            <a:r>
              <a:rPr lang="en-US" sz="2500" dirty="0"/>
              <a:t> </a:t>
            </a:r>
            <a:r>
              <a:rPr lang="en-US" sz="2500" dirty="0" err="1"/>
              <a:t>lập</a:t>
            </a:r>
            <a:endParaRPr lang="en-US" sz="2500" dirty="0"/>
          </a:p>
        </p:txBody>
      </p:sp>
      <p:sp>
        <p:nvSpPr>
          <p:cNvPr id="1718" name="Google Shape;1718;p58"/>
          <p:cNvSpPr txBox="1">
            <a:spLocks noGrp="1"/>
          </p:cNvSpPr>
          <p:nvPr>
            <p:ph type="subTitle" idx="1"/>
          </p:nvPr>
        </p:nvSpPr>
        <p:spPr>
          <a:xfrm>
            <a:off x="369064" y="1587965"/>
            <a:ext cx="2988000" cy="311542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vi-VN" dirty="0"/>
              <a:t>Vì vậy, cách tốt nhất của một tổ chức là thiết kế kiến trúc hướng dịch vụ dựa trên một mô hình phù hợp với các nền tảng của nhà cung cấp SOA chính, nhưng trung lập với tất cả chúng.</a:t>
            </a:r>
            <a:endParaRPr lang="en-US" dirty="0"/>
          </a:p>
          <a:p>
            <a:pPr marL="0" lvl="0" indent="0" algn="ctr" rtl="0">
              <a:spcBef>
                <a:spcPts val="0"/>
              </a:spcBef>
              <a:spcAft>
                <a:spcPts val="0"/>
              </a:spcAft>
              <a:buNone/>
            </a:pPr>
            <a:r>
              <a:rPr lang="vi-VN" dirty="0"/>
              <a:t>Đó là một mô hình kiến trúc trung lập với nhà cung cấp có thể bắt nguồn từ một mô hình thiết kế trung lập với nhà cung cấp được sử dụng để xây dựng logic giải pháp mà kiến trúc sẽ chịu trách nhiệm hỗ trợ</a:t>
            </a:r>
            <a:endParaRPr lang="en-US" dirty="0"/>
          </a:p>
        </p:txBody>
      </p:sp>
      <p:sp>
        <p:nvSpPr>
          <p:cNvPr id="19" name="Google Shape;337;p36">
            <a:extLst>
              <a:ext uri="{FF2B5EF4-FFF2-40B4-BE49-F238E27FC236}">
                <a16:creationId xmlns:a16="http://schemas.microsoft.com/office/drawing/2014/main" id="{6AC65FF0-D7D1-4FE3-8919-31E7B35CA4F8}"/>
              </a:ext>
            </a:extLst>
          </p:cNvPr>
          <p:cNvSpPr/>
          <p:nvPr/>
        </p:nvSpPr>
        <p:spPr>
          <a:xfrm>
            <a:off x="116365" y="92636"/>
            <a:ext cx="778986"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Montserrat Black" panose="00000A00000000000000" pitchFamily="2" charset="0"/>
              </a:rPr>
              <a:t>4.1.2</a:t>
            </a:r>
          </a:p>
        </p:txBody>
      </p:sp>
      <p:pic>
        <p:nvPicPr>
          <p:cNvPr id="21" name="Picture 20" descr="Chart, bubble chart&#10;&#10;Description automatically generated">
            <a:extLst>
              <a:ext uri="{FF2B5EF4-FFF2-40B4-BE49-F238E27FC236}">
                <a16:creationId xmlns:a16="http://schemas.microsoft.com/office/drawing/2014/main" id="{EA4C8105-4F45-4FAC-A421-DA4447274396}"/>
              </a:ext>
            </a:extLst>
          </p:cNvPr>
          <p:cNvPicPr/>
          <p:nvPr/>
        </p:nvPicPr>
        <p:blipFill>
          <a:blip r:embed="rId3"/>
          <a:stretch>
            <a:fillRect/>
          </a:stretch>
        </p:blipFill>
        <p:spPr>
          <a:xfrm>
            <a:off x="4294793" y="592607"/>
            <a:ext cx="4175854" cy="3904581"/>
          </a:xfrm>
          <a:prstGeom prst="rect">
            <a:avLst/>
          </a:prstGeom>
        </p:spPr>
      </p:pic>
    </p:spTree>
    <p:extLst>
      <p:ext uri="{BB962C8B-B14F-4D97-AF65-F5344CB8AC3E}">
        <p14:creationId xmlns:p14="http://schemas.microsoft.com/office/powerpoint/2010/main" val="46531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342407"/>
            <a:ext cx="4644000" cy="613366"/>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500" dirty="0" err="1"/>
              <a:t>Nhà</a:t>
            </a:r>
            <a:r>
              <a:rPr lang="en-US" sz="2500" dirty="0"/>
              <a:t> </a:t>
            </a:r>
            <a:r>
              <a:rPr lang="en-US" sz="2500" dirty="0" err="1"/>
              <a:t>cung</a:t>
            </a:r>
            <a:r>
              <a:rPr lang="en-US" sz="2500" dirty="0"/>
              <a:t> </a:t>
            </a:r>
            <a:r>
              <a:rPr lang="en-US" sz="2500" dirty="0" err="1"/>
              <a:t>cấp</a:t>
            </a:r>
            <a:r>
              <a:rPr lang="en-US" sz="2500" dirty="0"/>
              <a:t> </a:t>
            </a:r>
            <a:r>
              <a:rPr lang="en-US" sz="2500" dirty="0" err="1"/>
              <a:t>trung</a:t>
            </a:r>
            <a:r>
              <a:rPr lang="en-US" sz="2500" dirty="0"/>
              <a:t> </a:t>
            </a:r>
            <a:r>
              <a:rPr lang="en-US" sz="2500" dirty="0" err="1"/>
              <a:t>lập</a:t>
            </a:r>
            <a:endParaRPr sz="2500" dirty="0"/>
          </a:p>
        </p:txBody>
      </p:sp>
      <p:sp>
        <p:nvSpPr>
          <p:cNvPr id="447" name="Google Shape;447;p38"/>
          <p:cNvSpPr txBox="1">
            <a:spLocks noGrp="1"/>
          </p:cNvSpPr>
          <p:nvPr>
            <p:ph type="subTitle" idx="1"/>
          </p:nvPr>
        </p:nvSpPr>
        <p:spPr>
          <a:xfrm>
            <a:off x="720000" y="2271600"/>
            <a:ext cx="4644000" cy="1635138"/>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vi-VN" b="1" dirty="0">
                <a:effectLst/>
                <a:latin typeface="Montserrat Medium" panose="00000600000000000000" pitchFamily="2" charset="0"/>
                <a:ea typeface="Calibri" panose="020F0502020204030204" pitchFamily="34" charset="0"/>
              </a:rPr>
              <a:t>Tóm lại đặc điểm: </a:t>
            </a:r>
            <a:r>
              <a:rPr lang="vi-VN" dirty="0">
                <a:effectLst/>
                <a:latin typeface="Montserrat Medium" panose="00000600000000000000" pitchFamily="2" charset="0"/>
                <a:ea typeface="Calibri" panose="020F0502020204030204" pitchFamily="34" charset="0"/>
              </a:rPr>
              <a:t>Mô hình kiến trúc được thiết kế và duy trì tính trung lập với các nền tảng của nhà cung cấp, Điều này làm tăng tuổi thọ của kiến trúc vì nó được phép tăng cường và phát triển để đáp ứng các yêu cầu thay đổi.</a:t>
            </a:r>
            <a:endParaRPr lang="vi-VN" dirty="0">
              <a:solidFill>
                <a:schemeClr val="bg2"/>
              </a:solidFill>
              <a:latin typeface="Montserrat Medium" panose="00000600000000000000" pitchFamily="2" charset="0"/>
            </a:endParaRP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 name="Google Shape;337;p36">
            <a:extLst>
              <a:ext uri="{FF2B5EF4-FFF2-40B4-BE49-F238E27FC236}">
                <a16:creationId xmlns:a16="http://schemas.microsoft.com/office/drawing/2014/main" id="{174CE70A-D28D-4CC1-A0C2-62B63E9E32FE}"/>
              </a:ext>
            </a:extLst>
          </p:cNvPr>
          <p:cNvSpPr/>
          <p:nvPr/>
        </p:nvSpPr>
        <p:spPr>
          <a:xfrm>
            <a:off x="81825" y="95575"/>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4.1.2</a:t>
            </a:r>
          </a:p>
        </p:txBody>
      </p:sp>
    </p:spTree>
    <p:extLst>
      <p:ext uri="{BB962C8B-B14F-4D97-AF65-F5344CB8AC3E}">
        <p14:creationId xmlns:p14="http://schemas.microsoft.com/office/powerpoint/2010/main" val="320011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726681" y="152207"/>
            <a:ext cx="5417319" cy="4879414"/>
            <a:chOff x="3637553" y="536390"/>
            <a:chExt cx="4786456" cy="4066741"/>
          </a:xfrm>
        </p:grpSpPr>
        <p:sp>
          <p:nvSpPr>
            <p:cNvPr id="1705" name="Google Shape;1705;p58"/>
            <p:cNvSpPr/>
            <p:nvPr/>
          </p:nvSpPr>
          <p:spPr>
            <a:xfrm>
              <a:off x="3637553" y="90945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8"/>
            <p:cNvSpPr/>
            <p:nvPr/>
          </p:nvSpPr>
          <p:spPr>
            <a:xfrm>
              <a:off x="7400486" y="328650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369618" y="930982"/>
            <a:ext cx="3186635" cy="1262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500" dirty="0" err="1">
                <a:effectLst/>
                <a:latin typeface="Montserrat Black" panose="00000A00000000000000" pitchFamily="2" charset="0"/>
                <a:ea typeface="Calibri" panose="020F0502020204030204" pitchFamily="34" charset="0"/>
              </a:rPr>
              <a:t>Lấy</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doanh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nghiệp</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làm</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trung</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tâm</a:t>
            </a:r>
            <a:endParaRPr sz="2500" dirty="0">
              <a:latin typeface="Montserrat Black" panose="00000A00000000000000" pitchFamily="2" charset="0"/>
            </a:endParaRPr>
          </a:p>
        </p:txBody>
      </p:sp>
      <p:sp>
        <p:nvSpPr>
          <p:cNvPr id="1718" name="Google Shape;1718;p58"/>
          <p:cNvSpPr txBox="1">
            <a:spLocks noGrp="1"/>
          </p:cNvSpPr>
          <p:nvPr>
            <p:ph type="subTitle" idx="1"/>
          </p:nvPr>
        </p:nvSpPr>
        <p:spPr>
          <a:xfrm>
            <a:off x="505858" y="2443424"/>
            <a:ext cx="2988000" cy="141820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vi-VN" dirty="0"/>
              <a:t>Khi xây dựng các dịch vụ được thiết kế kém, các giải pháp hướng dịch vụ dựa trên kiến trúc phân tán có nguy cơ tạo ra các silo mới trong doanh nghiệp.</a:t>
            </a:r>
            <a:endParaRPr lang="en-US" dirty="0"/>
          </a:p>
        </p:txBody>
      </p:sp>
      <p:sp>
        <p:nvSpPr>
          <p:cNvPr id="19" name="Google Shape;337;p36">
            <a:extLst>
              <a:ext uri="{FF2B5EF4-FFF2-40B4-BE49-F238E27FC236}">
                <a16:creationId xmlns:a16="http://schemas.microsoft.com/office/drawing/2014/main" id="{6AC65FF0-D7D1-4FE3-8919-31E7B35CA4F8}"/>
              </a:ext>
            </a:extLst>
          </p:cNvPr>
          <p:cNvSpPr/>
          <p:nvPr/>
        </p:nvSpPr>
        <p:spPr>
          <a:xfrm>
            <a:off x="116365" y="92636"/>
            <a:ext cx="778986"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Montserrat Black" panose="00000A00000000000000" pitchFamily="2" charset="0"/>
              </a:rPr>
              <a:t>4.1.3</a:t>
            </a:r>
          </a:p>
        </p:txBody>
      </p:sp>
      <p:pic>
        <p:nvPicPr>
          <p:cNvPr id="21" name="Picture 20" descr="A picture containing diagram&#10;&#10;Description automatically generated">
            <a:extLst>
              <a:ext uri="{FF2B5EF4-FFF2-40B4-BE49-F238E27FC236}">
                <a16:creationId xmlns:a16="http://schemas.microsoft.com/office/drawing/2014/main" id="{5D772F23-510E-42C9-9A54-89CF2C4BF9E6}"/>
              </a:ext>
            </a:extLst>
          </p:cNvPr>
          <p:cNvPicPr/>
          <p:nvPr/>
        </p:nvPicPr>
        <p:blipFill>
          <a:blip r:embed="rId3"/>
          <a:stretch>
            <a:fillRect/>
          </a:stretch>
        </p:blipFill>
        <p:spPr>
          <a:xfrm>
            <a:off x="4158091" y="1191799"/>
            <a:ext cx="4295775" cy="2522300"/>
          </a:xfrm>
          <a:prstGeom prst="rect">
            <a:avLst/>
          </a:prstGeom>
        </p:spPr>
      </p:pic>
    </p:spTree>
    <p:extLst>
      <p:ext uri="{BB962C8B-B14F-4D97-AF65-F5344CB8AC3E}">
        <p14:creationId xmlns:p14="http://schemas.microsoft.com/office/powerpoint/2010/main" val="45908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726681" y="152207"/>
            <a:ext cx="5417319" cy="4879414"/>
            <a:chOff x="3637553" y="536390"/>
            <a:chExt cx="4786456" cy="4066741"/>
          </a:xfrm>
        </p:grpSpPr>
        <p:sp>
          <p:nvSpPr>
            <p:cNvPr id="1705" name="Google Shape;1705;p58"/>
            <p:cNvSpPr/>
            <p:nvPr/>
          </p:nvSpPr>
          <p:spPr>
            <a:xfrm>
              <a:off x="3637553" y="90945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8"/>
            <p:cNvSpPr/>
            <p:nvPr/>
          </p:nvSpPr>
          <p:spPr>
            <a:xfrm>
              <a:off x="7400486" y="328650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367673" y="668832"/>
            <a:ext cx="3186635" cy="1262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500" dirty="0" err="1">
                <a:effectLst/>
                <a:latin typeface="Montserrat Black" panose="00000A00000000000000" pitchFamily="2" charset="0"/>
                <a:ea typeface="Calibri" panose="020F0502020204030204" pitchFamily="34" charset="0"/>
              </a:rPr>
              <a:t>Lấy</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doanh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nghiệp</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làm</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trung</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tâm</a:t>
            </a:r>
            <a:endParaRPr sz="2500" dirty="0">
              <a:latin typeface="Montserrat Black" panose="00000A00000000000000" pitchFamily="2" charset="0"/>
            </a:endParaRPr>
          </a:p>
        </p:txBody>
      </p:sp>
      <p:sp>
        <p:nvSpPr>
          <p:cNvPr id="1718" name="Google Shape;1718;p58"/>
          <p:cNvSpPr txBox="1">
            <a:spLocks noGrp="1"/>
          </p:cNvSpPr>
          <p:nvPr>
            <p:ph type="subTitle" idx="1"/>
          </p:nvPr>
        </p:nvSpPr>
        <p:spPr>
          <a:xfrm>
            <a:off x="534361" y="1952728"/>
            <a:ext cx="2988000" cy="141820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vi-VN" dirty="0"/>
              <a:t>Để tận dụng các dịch vụ làm tài nguyên doanh nghiệp, </a:t>
            </a:r>
            <a:r>
              <a:rPr lang="vi-VN" b="1" dirty="0"/>
              <a:t>kiến trúc công nghệ cơ bản phải thiết lập một mô hình vốn dựa trên giả định rằng các chương trình phần mềm được phân phối dưới dạng dịch vụ sẽ được chia sẻ bởi các bộ phận khác của doanh nghiệp</a:t>
            </a:r>
            <a:r>
              <a:rPr lang="vi-VN" dirty="0"/>
              <a:t> hoặc sẽ là một phần của các giải pháp lớn hơn bao gồm các dịch vụ được chia sẻ</a:t>
            </a:r>
            <a:endParaRPr lang="en-US" dirty="0"/>
          </a:p>
        </p:txBody>
      </p:sp>
      <p:sp>
        <p:nvSpPr>
          <p:cNvPr id="19" name="Google Shape;337;p36">
            <a:extLst>
              <a:ext uri="{FF2B5EF4-FFF2-40B4-BE49-F238E27FC236}">
                <a16:creationId xmlns:a16="http://schemas.microsoft.com/office/drawing/2014/main" id="{6AC65FF0-D7D1-4FE3-8919-31E7B35CA4F8}"/>
              </a:ext>
            </a:extLst>
          </p:cNvPr>
          <p:cNvSpPr/>
          <p:nvPr/>
        </p:nvSpPr>
        <p:spPr>
          <a:xfrm>
            <a:off x="116365" y="92636"/>
            <a:ext cx="778986"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Montserrat Black" panose="00000A00000000000000" pitchFamily="2" charset="0"/>
              </a:rPr>
              <a:t>4.1.3</a:t>
            </a:r>
          </a:p>
        </p:txBody>
      </p:sp>
      <p:pic>
        <p:nvPicPr>
          <p:cNvPr id="20" name="Picture 19" descr="A picture containing diagram&#10;&#10;Description automatically generated">
            <a:extLst>
              <a:ext uri="{FF2B5EF4-FFF2-40B4-BE49-F238E27FC236}">
                <a16:creationId xmlns:a16="http://schemas.microsoft.com/office/drawing/2014/main" id="{38266C9E-8874-426B-BC67-153CD443D6A8}"/>
              </a:ext>
            </a:extLst>
          </p:cNvPr>
          <p:cNvPicPr/>
          <p:nvPr/>
        </p:nvPicPr>
        <p:blipFill>
          <a:blip r:embed="rId3"/>
          <a:stretch>
            <a:fillRect/>
          </a:stretch>
        </p:blipFill>
        <p:spPr>
          <a:xfrm>
            <a:off x="4153329" y="1219200"/>
            <a:ext cx="4305300" cy="2515878"/>
          </a:xfrm>
          <a:prstGeom prst="rect">
            <a:avLst/>
          </a:prstGeom>
        </p:spPr>
      </p:pic>
    </p:spTree>
    <p:extLst>
      <p:ext uri="{BB962C8B-B14F-4D97-AF65-F5344CB8AC3E}">
        <p14:creationId xmlns:p14="http://schemas.microsoft.com/office/powerpoint/2010/main" val="1339174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181350" y="-695325"/>
            <a:ext cx="6026008" cy="6943727"/>
            <a:chOff x="3637553" y="536390"/>
            <a:chExt cx="4481659" cy="4066742"/>
          </a:xfrm>
        </p:grpSpPr>
        <p:sp>
          <p:nvSpPr>
            <p:cNvPr id="1705" name="Google Shape;1705;p58"/>
            <p:cNvSpPr/>
            <p:nvPr/>
          </p:nvSpPr>
          <p:spPr>
            <a:xfrm>
              <a:off x="3637553" y="993828"/>
              <a:ext cx="644637" cy="609089"/>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8"/>
            <p:cNvSpPr/>
            <p:nvPr/>
          </p:nvSpPr>
          <p:spPr>
            <a:xfrm>
              <a:off x="7400486" y="3286508"/>
              <a:ext cx="619659" cy="496581"/>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199495" y="1841907"/>
            <a:ext cx="3186635" cy="1262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500" dirty="0" err="1">
                <a:effectLst/>
                <a:latin typeface="Montserrat Black" panose="00000A00000000000000" pitchFamily="2" charset="0"/>
                <a:ea typeface="Calibri" panose="020F0502020204030204" pitchFamily="34" charset="0"/>
              </a:rPr>
              <a:t>Thành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phần</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trung</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tâm</a:t>
            </a:r>
            <a:endParaRPr sz="2500" dirty="0">
              <a:latin typeface="Montserrat Black" panose="00000A00000000000000" pitchFamily="2" charset="0"/>
            </a:endParaRPr>
          </a:p>
        </p:txBody>
      </p:sp>
      <p:sp>
        <p:nvSpPr>
          <p:cNvPr id="19" name="Google Shape;337;p36">
            <a:extLst>
              <a:ext uri="{FF2B5EF4-FFF2-40B4-BE49-F238E27FC236}">
                <a16:creationId xmlns:a16="http://schemas.microsoft.com/office/drawing/2014/main" id="{8EAC4A8A-0F8E-43F8-995F-40B43085A878}"/>
              </a:ext>
            </a:extLst>
          </p:cNvPr>
          <p:cNvSpPr/>
          <p:nvPr/>
        </p:nvSpPr>
        <p:spPr>
          <a:xfrm>
            <a:off x="91833" y="91197"/>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4.1.4</a:t>
            </a:r>
          </a:p>
        </p:txBody>
      </p:sp>
      <p:pic>
        <p:nvPicPr>
          <p:cNvPr id="20" name="Picture 8" descr="Chart, diagram&#10;&#10;Description automatically generated">
            <a:extLst>
              <a:ext uri="{FF2B5EF4-FFF2-40B4-BE49-F238E27FC236}">
                <a16:creationId xmlns:a16="http://schemas.microsoft.com/office/drawing/2014/main" id="{6D66F44E-A677-476F-B022-0321B617BACD}"/>
              </a:ext>
            </a:extLst>
          </p:cNvPr>
          <p:cNvPicPr/>
          <p:nvPr/>
        </p:nvPicPr>
        <p:blipFill>
          <a:blip r:embed="rId3"/>
          <a:stretch>
            <a:fillRect/>
          </a:stretch>
        </p:blipFill>
        <p:spPr>
          <a:xfrm>
            <a:off x="3693228" y="544176"/>
            <a:ext cx="5082062" cy="3924649"/>
          </a:xfrm>
          <a:prstGeom prst="rect">
            <a:avLst/>
          </a:prstGeom>
        </p:spPr>
      </p:pic>
    </p:spTree>
    <p:extLst>
      <p:ext uri="{BB962C8B-B14F-4D97-AF65-F5344CB8AC3E}">
        <p14:creationId xmlns:p14="http://schemas.microsoft.com/office/powerpoint/2010/main" val="147193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04382" y="657658"/>
            <a:ext cx="4644000" cy="613366"/>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500" dirty="0" err="1">
                <a:effectLst/>
                <a:latin typeface="Montserrat Black" panose="00000A00000000000000" pitchFamily="2" charset="0"/>
                <a:ea typeface="Calibri" panose="020F0502020204030204" pitchFamily="34" charset="0"/>
              </a:rPr>
              <a:t>Thành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phần</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trung</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tâm</a:t>
            </a:r>
            <a:endParaRPr sz="2500" dirty="0"/>
          </a:p>
        </p:txBody>
      </p:sp>
      <p:sp>
        <p:nvSpPr>
          <p:cNvPr id="447" name="Google Shape;447;p38"/>
          <p:cNvSpPr txBox="1">
            <a:spLocks noGrp="1"/>
          </p:cNvSpPr>
          <p:nvPr>
            <p:ph type="subTitle" idx="1"/>
          </p:nvPr>
        </p:nvSpPr>
        <p:spPr>
          <a:xfrm>
            <a:off x="720000" y="1395300"/>
            <a:ext cx="4644000" cy="1635138"/>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vi-VN" dirty="0">
                <a:effectLst/>
                <a:latin typeface="Montserrat Medium" panose="00000600000000000000" pitchFamily="2" charset="0"/>
                <a:ea typeface="Calibri" panose="020F0502020204030204" pitchFamily="34" charset="0"/>
              </a:rPr>
              <a:t>Tóm lại, hướng dịch vụ đặt trọng tâm vào việc thiết kế các chương trình phần mềm không chỉ là các tài nguyên có thể tái sử dụng mà còn là các tài nguyên linh hoạt có thể được cắm vào các cấu trúc tổng hợp khác nhau cho nhiều giải pháp hướng dịch vụ.</a:t>
            </a:r>
            <a:endParaRPr lang="en-US" dirty="0">
              <a:effectLst/>
              <a:latin typeface="Montserrat Medium" panose="00000600000000000000" pitchFamily="2" charset="0"/>
              <a:ea typeface="Calibri" panose="020F0502020204030204" pitchFamily="34" charset="0"/>
            </a:endParaRPr>
          </a:p>
          <a:p>
            <a:pPr marL="0" lvl="0" indent="0" algn="just" rtl="0">
              <a:spcBef>
                <a:spcPts val="0"/>
              </a:spcBef>
              <a:spcAft>
                <a:spcPts val="0"/>
              </a:spcAft>
              <a:buNone/>
            </a:pPr>
            <a:r>
              <a:rPr lang="vi-VN" dirty="0">
                <a:effectLst/>
                <a:latin typeface="Montserrat Medium" panose="00000600000000000000" pitchFamily="2" charset="0"/>
                <a:ea typeface="Calibri" panose="020F0502020204030204" pitchFamily="34" charset="0"/>
              </a:rPr>
              <a:t>Các dịch vụ phải có khả năng được đưa vào nhiều thiết kế tổng hợp khác nhau, bất kể ban đầu chúng có được yêu cầu tham gia vào một tổng hợp khi chúng được phân phối lần đầu hay không</a:t>
            </a:r>
            <a:endParaRPr lang="vi-VN" dirty="0">
              <a:solidFill>
                <a:schemeClr val="bg2"/>
              </a:solidFill>
              <a:latin typeface="Montserrat Medium" panose="00000600000000000000" pitchFamily="2" charset="0"/>
            </a:endParaRP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 name="Google Shape;337;p36">
            <a:extLst>
              <a:ext uri="{FF2B5EF4-FFF2-40B4-BE49-F238E27FC236}">
                <a16:creationId xmlns:a16="http://schemas.microsoft.com/office/drawing/2014/main" id="{174CE70A-D28D-4CC1-A0C2-62B63E9E32FE}"/>
              </a:ext>
            </a:extLst>
          </p:cNvPr>
          <p:cNvSpPr/>
          <p:nvPr/>
        </p:nvSpPr>
        <p:spPr>
          <a:xfrm>
            <a:off x="81825" y="95575"/>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4.1.4</a:t>
            </a:r>
          </a:p>
        </p:txBody>
      </p:sp>
    </p:spTree>
    <p:extLst>
      <p:ext uri="{BB962C8B-B14F-4D97-AF65-F5344CB8AC3E}">
        <p14:creationId xmlns:p14="http://schemas.microsoft.com/office/powerpoint/2010/main" val="4209023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4.2</a:t>
            </a:r>
            <a:endParaRPr dirty="0"/>
          </a:p>
        </p:txBody>
      </p:sp>
      <p:sp>
        <p:nvSpPr>
          <p:cNvPr id="404" name="Google Shape;404;p37"/>
          <p:cNvSpPr txBox="1">
            <a:spLocks noGrp="1"/>
          </p:cNvSpPr>
          <p:nvPr>
            <p:ph type="subTitle" idx="1"/>
          </p:nvPr>
        </p:nvSpPr>
        <p:spPr>
          <a:xfrm>
            <a:off x="3203994" y="3641069"/>
            <a:ext cx="5220000" cy="431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rtl="0">
              <a:spcBef>
                <a:spcPts val="0"/>
              </a:spcBef>
              <a:spcAft>
                <a:spcPts val="0"/>
              </a:spcAft>
              <a:buNone/>
            </a:pPr>
            <a:r>
              <a:rPr lang="en-US" b="1" dirty="0" err="1"/>
              <a:t>Các</a:t>
            </a:r>
            <a:r>
              <a:rPr lang="en-US" b="1" dirty="0"/>
              <a:t> </a:t>
            </a:r>
            <a:r>
              <a:rPr lang="en-US" b="1" dirty="0" err="1"/>
              <a:t>loại</a:t>
            </a:r>
            <a:r>
              <a:rPr lang="en-US" b="1" dirty="0"/>
              <a:t> SOA </a:t>
            </a:r>
            <a:r>
              <a:rPr lang="en-US" b="1" dirty="0" err="1"/>
              <a:t>phổ</a:t>
            </a:r>
            <a:r>
              <a:rPr lang="en-US" b="1" dirty="0"/>
              <a:t> </a:t>
            </a:r>
            <a:r>
              <a:rPr lang="en-US" b="1" dirty="0" err="1"/>
              <a:t>biến</a:t>
            </a:r>
            <a:endParaRPr lang="en-US" b="1"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6758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1518900" y="20228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275613" y="2864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113700" y="37251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1529700" y="1172200"/>
            <a:ext cx="497341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effectLst/>
                <a:latin typeface="Montserrat Black" panose="00000A00000000000000" pitchFamily="2" charset="0"/>
                <a:ea typeface="Calibri" panose="020F0502020204030204" pitchFamily="34" charset="0"/>
              </a:rPr>
              <a:t>Service Architecture</a:t>
            </a:r>
            <a:endParaRPr dirty="0">
              <a:latin typeface="Montserrat Black" panose="00000A00000000000000" pitchFamily="2" charset="0"/>
            </a:endParaRPr>
          </a:p>
        </p:txBody>
      </p:sp>
      <p:sp>
        <p:nvSpPr>
          <p:cNvPr id="339" name="Google Shape;339;p36"/>
          <p:cNvSpPr txBox="1">
            <a:spLocks noGrp="1"/>
          </p:cNvSpPr>
          <p:nvPr>
            <p:ph type="title" idx="2"/>
          </p:nvPr>
        </p:nvSpPr>
        <p:spPr>
          <a:xfrm>
            <a:off x="679438" y="1172200"/>
            <a:ext cx="850262"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2000" dirty="0"/>
              <a:t>4.2.1</a:t>
            </a:r>
            <a:endParaRPr sz="2000" dirty="0"/>
          </a:p>
        </p:txBody>
      </p:sp>
      <p:sp>
        <p:nvSpPr>
          <p:cNvPr id="340" name="Google Shape;340;p36"/>
          <p:cNvSpPr txBox="1">
            <a:spLocks noGrp="1"/>
          </p:cNvSpPr>
          <p:nvPr>
            <p:ph type="subTitle" idx="1"/>
          </p:nvPr>
        </p:nvSpPr>
        <p:spPr>
          <a:xfrm>
            <a:off x="1529700" y="157390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US" dirty="0" err="1">
                <a:effectLst/>
                <a:latin typeface="Montserrat Medium" panose="00000600000000000000" pitchFamily="2" charset="0"/>
                <a:ea typeface="Calibri" panose="020F0502020204030204" pitchFamily="34" charset="0"/>
              </a:rPr>
              <a:t>Kiến</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trúc</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dịch</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vụ</a:t>
            </a:r>
            <a:endParaRPr dirty="0">
              <a:latin typeface="Montserrat Medium" panose="00000600000000000000" pitchFamily="2" charset="0"/>
            </a:endParaRPr>
          </a:p>
        </p:txBody>
      </p:sp>
      <p:sp>
        <p:nvSpPr>
          <p:cNvPr id="341" name="Google Shape;341;p36"/>
          <p:cNvSpPr txBox="1">
            <a:spLocks noGrp="1"/>
          </p:cNvSpPr>
          <p:nvPr>
            <p:ph type="title" idx="3"/>
          </p:nvPr>
        </p:nvSpPr>
        <p:spPr>
          <a:xfrm>
            <a:off x="2328900" y="2023100"/>
            <a:ext cx="58245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Service Composition Architecture</a:t>
            </a:r>
            <a:endParaRPr dirty="0"/>
          </a:p>
        </p:txBody>
      </p:sp>
      <p:sp>
        <p:nvSpPr>
          <p:cNvPr id="342" name="Google Shape;342;p36"/>
          <p:cNvSpPr txBox="1">
            <a:spLocks noGrp="1"/>
          </p:cNvSpPr>
          <p:nvPr>
            <p:ph type="title" idx="4"/>
          </p:nvPr>
        </p:nvSpPr>
        <p:spPr>
          <a:xfrm>
            <a:off x="1454826" y="2018550"/>
            <a:ext cx="924755"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2000" dirty="0"/>
              <a:t>4.2.2</a:t>
            </a:r>
            <a:endParaRPr sz="2000" dirty="0"/>
          </a:p>
        </p:txBody>
      </p:sp>
      <p:sp>
        <p:nvSpPr>
          <p:cNvPr id="343" name="Google Shape;343;p36"/>
          <p:cNvSpPr txBox="1">
            <a:spLocks noGrp="1"/>
          </p:cNvSpPr>
          <p:nvPr>
            <p:ph type="subTitle" idx="5"/>
          </p:nvPr>
        </p:nvSpPr>
        <p:spPr>
          <a:xfrm>
            <a:off x="2328900" y="242480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Clr>
                <a:schemeClr val="dk1"/>
              </a:buClr>
              <a:buSzPts val="1100"/>
              <a:buFont typeface="Arial"/>
              <a:buNone/>
            </a:pPr>
            <a:r>
              <a:rPr lang="en-US" dirty="0" err="1"/>
              <a:t>Kiến</a:t>
            </a:r>
            <a:r>
              <a:rPr lang="en-US" dirty="0"/>
              <a:t> </a:t>
            </a:r>
            <a:r>
              <a:rPr lang="en-US" dirty="0" err="1"/>
              <a:t>trúc</a:t>
            </a:r>
            <a:r>
              <a:rPr lang="en-US" dirty="0"/>
              <a:t> </a:t>
            </a:r>
            <a:r>
              <a:rPr lang="en-US" dirty="0" err="1"/>
              <a:t>thành</a:t>
            </a:r>
            <a:r>
              <a:rPr lang="en-US" dirty="0"/>
              <a:t> </a:t>
            </a:r>
            <a:r>
              <a:rPr lang="en-US" dirty="0" err="1"/>
              <a:t>phần</a:t>
            </a:r>
            <a:r>
              <a:rPr lang="en-US" dirty="0"/>
              <a:t> </a:t>
            </a:r>
            <a:r>
              <a:rPr lang="en-US" dirty="0" err="1"/>
              <a:t>dịch</a:t>
            </a:r>
            <a:r>
              <a:rPr lang="en-US" dirty="0"/>
              <a:t> </a:t>
            </a:r>
            <a:r>
              <a:rPr lang="en-US" dirty="0" err="1"/>
              <a:t>vụ</a:t>
            </a:r>
            <a:endParaRPr dirty="0"/>
          </a:p>
        </p:txBody>
      </p:sp>
      <p:sp>
        <p:nvSpPr>
          <p:cNvPr id="344" name="Google Shape;344;p36"/>
          <p:cNvSpPr txBox="1">
            <a:spLocks noGrp="1"/>
          </p:cNvSpPr>
          <p:nvPr>
            <p:ph type="title" idx="6"/>
          </p:nvPr>
        </p:nvSpPr>
        <p:spPr>
          <a:xfrm>
            <a:off x="3124499" y="2875750"/>
            <a:ext cx="5721883"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Clr>
                <a:schemeClr val="dk1"/>
              </a:buClr>
              <a:buSzPts val="1100"/>
              <a:buFont typeface="Arial"/>
              <a:buNone/>
            </a:pPr>
            <a:r>
              <a:rPr lang="en-US" dirty="0"/>
              <a:t>Service Inventory Architecture</a:t>
            </a:r>
            <a:endParaRPr dirty="0"/>
          </a:p>
        </p:txBody>
      </p:sp>
      <p:sp>
        <p:nvSpPr>
          <p:cNvPr id="345" name="Google Shape;345;p36"/>
          <p:cNvSpPr txBox="1">
            <a:spLocks noGrp="1"/>
          </p:cNvSpPr>
          <p:nvPr>
            <p:ph type="title" idx="7"/>
          </p:nvPr>
        </p:nvSpPr>
        <p:spPr>
          <a:xfrm>
            <a:off x="2221210" y="2875750"/>
            <a:ext cx="90329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2000" dirty="0"/>
              <a:t>4.2.3</a:t>
            </a:r>
            <a:endParaRPr sz="2000" dirty="0"/>
          </a:p>
        </p:txBody>
      </p:sp>
      <p:sp>
        <p:nvSpPr>
          <p:cNvPr id="346" name="Google Shape;346;p36"/>
          <p:cNvSpPr txBox="1">
            <a:spLocks noGrp="1"/>
          </p:cNvSpPr>
          <p:nvPr>
            <p:ph type="subTitle" idx="8"/>
          </p:nvPr>
        </p:nvSpPr>
        <p:spPr>
          <a:xfrm>
            <a:off x="3124500" y="327745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347" name="Google Shape;347;p36"/>
          <p:cNvSpPr txBox="1">
            <a:spLocks noGrp="1"/>
          </p:cNvSpPr>
          <p:nvPr>
            <p:ph type="title" idx="9"/>
          </p:nvPr>
        </p:nvSpPr>
        <p:spPr>
          <a:xfrm>
            <a:off x="519467" y="419219"/>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BỐN LOẠI SOA PHỔ BIẾN</a:t>
            </a:r>
          </a:p>
        </p:txBody>
      </p:sp>
      <p:sp>
        <p:nvSpPr>
          <p:cNvPr id="348" name="Google Shape;348;p36"/>
          <p:cNvSpPr txBox="1">
            <a:spLocks noGrp="1"/>
          </p:cNvSpPr>
          <p:nvPr>
            <p:ph type="title" idx="13"/>
          </p:nvPr>
        </p:nvSpPr>
        <p:spPr>
          <a:xfrm>
            <a:off x="3923700" y="4097362"/>
            <a:ext cx="7115776"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Service-Oriented Enterprise</a:t>
            </a:r>
            <a:br>
              <a:rPr lang="en-US" dirty="0"/>
            </a:br>
            <a:r>
              <a:rPr lang="en-US" dirty="0"/>
              <a:t>Architecture</a:t>
            </a:r>
            <a:endParaRPr dirty="0"/>
          </a:p>
        </p:txBody>
      </p:sp>
      <p:sp>
        <p:nvSpPr>
          <p:cNvPr id="349" name="Google Shape;349;p36"/>
          <p:cNvSpPr txBox="1">
            <a:spLocks noGrp="1"/>
          </p:cNvSpPr>
          <p:nvPr>
            <p:ph type="title" idx="14"/>
          </p:nvPr>
        </p:nvSpPr>
        <p:spPr>
          <a:xfrm>
            <a:off x="3015118" y="3725250"/>
            <a:ext cx="96309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4.2.4</a:t>
            </a:r>
            <a:endParaRPr sz="2000" dirty="0"/>
          </a:p>
        </p:txBody>
      </p:sp>
      <p:sp>
        <p:nvSpPr>
          <p:cNvPr id="350" name="Google Shape;350;p36"/>
          <p:cNvSpPr txBox="1">
            <a:spLocks noGrp="1"/>
          </p:cNvSpPr>
          <p:nvPr>
            <p:ph type="subTitle" idx="15"/>
          </p:nvPr>
        </p:nvSpPr>
        <p:spPr>
          <a:xfrm>
            <a:off x="3938669" y="4126850"/>
            <a:ext cx="45000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9898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9"/>
          <p:cNvSpPr txBox="1">
            <a:spLocks noGrp="1"/>
          </p:cNvSpPr>
          <p:nvPr>
            <p:ph type="title"/>
          </p:nvPr>
        </p:nvSpPr>
        <p:spPr>
          <a:xfrm>
            <a:off x="2898000" y="3325200"/>
            <a:ext cx="552600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—Mục tiêu chương</a:t>
            </a:r>
            <a:endParaRPr dirty="0"/>
          </a:p>
        </p:txBody>
      </p:sp>
      <p:sp>
        <p:nvSpPr>
          <p:cNvPr id="515" name="Google Shape;515;p39"/>
          <p:cNvSpPr txBox="1">
            <a:spLocks noGrp="1"/>
          </p:cNvSpPr>
          <p:nvPr>
            <p:ph type="subTitle" idx="1"/>
          </p:nvPr>
        </p:nvSpPr>
        <p:spPr>
          <a:xfrm>
            <a:off x="2898000" y="1264200"/>
            <a:ext cx="5526000" cy="1908600"/>
          </a:xfrm>
          <a:prstGeom prst="rect">
            <a:avLst/>
          </a:prstGeom>
        </p:spPr>
        <p:txBody>
          <a:bodyPr spcFirstLastPara="1" wrap="square" lIns="91425" tIns="91425" rIns="91425" bIns="91425" anchor="t" anchorCtr="0">
            <a:noAutofit/>
          </a:bodyPr>
          <a:lstStyle/>
          <a:p>
            <a:pPr marL="0" indent="0"/>
            <a:r>
              <a:rPr lang="en" sz="2000" dirty="0"/>
              <a:t>“</a:t>
            </a:r>
            <a:r>
              <a:rPr lang="en-US" sz="2000" kern="100" dirty="0" err="1">
                <a:effectLst/>
                <a:latin typeface="Montserrat Medium" panose="00000600000000000000" pitchFamily="2" charset="0"/>
                <a:ea typeface="Calibri" panose="020F0502020204030204" pitchFamily="34" charset="0"/>
              </a:rPr>
              <a:t>Mục</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tiêu</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của</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chương</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Trọng</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tâm</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của</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chương</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này</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là</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thiết</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lập</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mối</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liên</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kết</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giữa</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định</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hướng</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dịch</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vụ</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và</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kiến</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trúc</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công</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nghệ</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thiết</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lập</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các</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đặc</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điểm</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và</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kiểu</a:t>
            </a:r>
            <a:r>
              <a:rPr lang="en-US" sz="2000" kern="100" dirty="0">
                <a:effectLst/>
                <a:latin typeface="Montserrat Medium" panose="00000600000000000000" pitchFamily="2" charset="0"/>
                <a:ea typeface="Calibri" panose="020F0502020204030204" pitchFamily="34" charset="0"/>
              </a:rPr>
              <a:t> SOA </a:t>
            </a:r>
            <a:r>
              <a:rPr lang="en-US" sz="2000" kern="100" dirty="0" err="1">
                <a:effectLst/>
                <a:latin typeface="Montserrat Medium" panose="00000600000000000000" pitchFamily="2" charset="0"/>
                <a:ea typeface="Calibri" panose="020F0502020204030204" pitchFamily="34" charset="0"/>
              </a:rPr>
              <a:t>riêng</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biệt</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và</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nâng</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cao</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cân</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nhắc</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chuyển</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giao</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dự</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án</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quan</a:t>
            </a:r>
            <a:r>
              <a:rPr lang="en-US" sz="2000" kern="100" dirty="0">
                <a:effectLst/>
                <a:latin typeface="Montserrat Medium" panose="00000600000000000000" pitchFamily="2" charset="0"/>
                <a:ea typeface="Calibri" panose="020F0502020204030204" pitchFamily="34" charset="0"/>
              </a:rPr>
              <a:t> </a:t>
            </a:r>
            <a:r>
              <a:rPr lang="en-US" sz="2000" kern="100" dirty="0" err="1">
                <a:effectLst/>
                <a:latin typeface="Montserrat Medium" panose="00000600000000000000" pitchFamily="2" charset="0"/>
                <a:ea typeface="Calibri" panose="020F0502020204030204" pitchFamily="34" charset="0"/>
              </a:rPr>
              <a:t>trọng</a:t>
            </a:r>
            <a:r>
              <a:rPr lang="en-US" sz="2000" kern="100" dirty="0">
                <a:effectLst/>
                <a:latin typeface="Montserrat Medium" panose="00000600000000000000" pitchFamily="2" charset="0"/>
                <a:ea typeface="Calibri" panose="020F0502020204030204" pitchFamily="34" charset="0"/>
              </a:rPr>
              <a:t>.</a:t>
            </a:r>
            <a:r>
              <a:rPr lang="en" sz="2000" dirty="0"/>
              <a:t>”</a:t>
            </a:r>
            <a:endParaRPr sz="2000" dirty="0"/>
          </a:p>
        </p:txBody>
      </p:sp>
      <p:grpSp>
        <p:nvGrpSpPr>
          <p:cNvPr id="516" name="Google Shape;516;p39"/>
          <p:cNvGrpSpPr/>
          <p:nvPr/>
        </p:nvGrpSpPr>
        <p:grpSpPr>
          <a:xfrm>
            <a:off x="-1527048" y="1579815"/>
            <a:ext cx="4620746" cy="3556754"/>
            <a:chOff x="5527089" y="1579815"/>
            <a:chExt cx="4620746" cy="3556754"/>
          </a:xfrm>
        </p:grpSpPr>
        <p:sp>
          <p:nvSpPr>
            <p:cNvPr id="517" name="Google Shape;517;p39"/>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9"/>
            <p:cNvGrpSpPr/>
            <p:nvPr/>
          </p:nvGrpSpPr>
          <p:grpSpPr>
            <a:xfrm>
              <a:off x="6419268" y="2175276"/>
              <a:ext cx="3428123" cy="2427848"/>
              <a:chOff x="6419268" y="2175276"/>
              <a:chExt cx="3428123" cy="2427848"/>
            </a:xfrm>
          </p:grpSpPr>
          <p:sp>
            <p:nvSpPr>
              <p:cNvPr id="526" name="Google Shape;526;p39"/>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8"/>
          <p:cNvSpPr txBox="1">
            <a:spLocks noGrp="1"/>
          </p:cNvSpPr>
          <p:nvPr>
            <p:ph type="title"/>
          </p:nvPr>
        </p:nvSpPr>
        <p:spPr>
          <a:xfrm>
            <a:off x="720000" y="1862025"/>
            <a:ext cx="3924000" cy="18009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BỐN LOẠI SOA PHỔ BIẾN</a:t>
            </a:r>
          </a:p>
        </p:txBody>
      </p:sp>
      <p:sp>
        <p:nvSpPr>
          <p:cNvPr id="1061" name="Google Shape;1061;p48"/>
          <p:cNvSpPr txBox="1">
            <a:spLocks noGrp="1"/>
          </p:cNvSpPr>
          <p:nvPr>
            <p:ph type="subTitle" idx="1"/>
          </p:nvPr>
        </p:nvSpPr>
        <p:spPr>
          <a:xfrm>
            <a:off x="720000" y="3056550"/>
            <a:ext cx="3924000" cy="8313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dirty="0"/>
          </a:p>
        </p:txBody>
      </p:sp>
      <p:sp>
        <p:nvSpPr>
          <p:cNvPr id="3" name="Picture Placeholder 2">
            <a:extLst>
              <a:ext uri="{FF2B5EF4-FFF2-40B4-BE49-F238E27FC236}">
                <a16:creationId xmlns:a16="http://schemas.microsoft.com/office/drawing/2014/main" id="{F0A1A848-5AB2-4971-99E2-7D10341F446E}"/>
              </a:ext>
            </a:extLst>
          </p:cNvPr>
          <p:cNvSpPr>
            <a:spLocks noGrp="1"/>
          </p:cNvSpPr>
          <p:nvPr>
            <p:ph type="pic" idx="2"/>
          </p:nvPr>
        </p:nvSpPr>
        <p:spPr/>
      </p:sp>
      <p:pic>
        <p:nvPicPr>
          <p:cNvPr id="7" name="Picture 6" descr="Chart&#10;&#10;Description automatically generated with medium confidence">
            <a:extLst>
              <a:ext uri="{FF2B5EF4-FFF2-40B4-BE49-F238E27FC236}">
                <a16:creationId xmlns:a16="http://schemas.microsoft.com/office/drawing/2014/main" id="{DB7E3F4E-91FB-480D-8DF9-60B514061C7E}"/>
              </a:ext>
            </a:extLst>
          </p:cNvPr>
          <p:cNvPicPr/>
          <p:nvPr/>
        </p:nvPicPr>
        <p:blipFill>
          <a:blip r:embed="rId3"/>
          <a:stretch>
            <a:fillRect/>
          </a:stretch>
        </p:blipFill>
        <p:spPr>
          <a:xfrm>
            <a:off x="4823999" y="771750"/>
            <a:ext cx="3986625" cy="39814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04382" y="657658"/>
            <a:ext cx="4644000" cy="613366"/>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effectLst/>
                <a:latin typeface="Montserrat Black" panose="00000A00000000000000" pitchFamily="2" charset="0"/>
                <a:ea typeface="Calibri" panose="020F0502020204030204" pitchFamily="34" charset="0"/>
              </a:rPr>
              <a:t>Service Architecture (</a:t>
            </a:r>
            <a:r>
              <a:rPr lang="en-US" sz="2800" dirty="0" err="1">
                <a:effectLst/>
                <a:latin typeface="Montserrat Black" panose="00000A00000000000000" pitchFamily="2" charset="0"/>
                <a:ea typeface="Calibri" panose="020F0502020204030204" pitchFamily="34" charset="0"/>
              </a:rPr>
              <a:t>Kiến</a:t>
            </a:r>
            <a:r>
              <a:rPr lang="en-US" sz="2800" dirty="0">
                <a:effectLst/>
                <a:latin typeface="Montserrat Black" panose="00000A00000000000000" pitchFamily="2" charset="0"/>
                <a:ea typeface="Calibri" panose="020F0502020204030204" pitchFamily="34" charset="0"/>
              </a:rPr>
              <a:t> </a:t>
            </a:r>
            <a:r>
              <a:rPr lang="en-US" sz="2800" dirty="0" err="1">
                <a:effectLst/>
                <a:latin typeface="Montserrat Black" panose="00000A00000000000000" pitchFamily="2" charset="0"/>
                <a:ea typeface="Calibri" panose="020F0502020204030204" pitchFamily="34" charset="0"/>
              </a:rPr>
              <a:t>trúc</a:t>
            </a:r>
            <a:r>
              <a:rPr lang="en-US" sz="2800" dirty="0">
                <a:effectLst/>
                <a:latin typeface="Montserrat Black" panose="00000A00000000000000" pitchFamily="2" charset="0"/>
                <a:ea typeface="Calibri" panose="020F0502020204030204" pitchFamily="34" charset="0"/>
              </a:rPr>
              <a:t> </a:t>
            </a:r>
            <a:r>
              <a:rPr lang="en-US" sz="2800" dirty="0" err="1">
                <a:effectLst/>
                <a:latin typeface="Montserrat Black" panose="00000A00000000000000" pitchFamily="2" charset="0"/>
                <a:ea typeface="Calibri" panose="020F0502020204030204" pitchFamily="34" charset="0"/>
              </a:rPr>
              <a:t>dịch</a:t>
            </a:r>
            <a:r>
              <a:rPr lang="en-US" sz="2800" dirty="0">
                <a:effectLst/>
                <a:latin typeface="Montserrat Black" panose="00000A00000000000000" pitchFamily="2" charset="0"/>
                <a:ea typeface="Calibri" panose="020F0502020204030204" pitchFamily="34" charset="0"/>
              </a:rPr>
              <a:t> </a:t>
            </a:r>
            <a:r>
              <a:rPr lang="en-US" sz="2800" dirty="0" err="1">
                <a:effectLst/>
                <a:latin typeface="Montserrat Black" panose="00000A00000000000000" pitchFamily="2" charset="0"/>
                <a:ea typeface="Calibri" panose="020F0502020204030204" pitchFamily="34" charset="0"/>
              </a:rPr>
              <a:t>vụ</a:t>
            </a:r>
            <a:r>
              <a:rPr lang="en-US" sz="2800" dirty="0">
                <a:effectLst/>
                <a:latin typeface="Montserrat Black" panose="00000A00000000000000" pitchFamily="2" charset="0"/>
                <a:ea typeface="Calibri" panose="020F0502020204030204" pitchFamily="34" charset="0"/>
              </a:rPr>
              <a:t>)</a:t>
            </a:r>
            <a:endParaRPr sz="2500" dirty="0"/>
          </a:p>
        </p:txBody>
      </p:sp>
      <p:sp>
        <p:nvSpPr>
          <p:cNvPr id="447" name="Google Shape;447;p38"/>
          <p:cNvSpPr txBox="1">
            <a:spLocks noGrp="1"/>
          </p:cNvSpPr>
          <p:nvPr>
            <p:ph type="subTitle" idx="1"/>
          </p:nvPr>
        </p:nvSpPr>
        <p:spPr>
          <a:xfrm>
            <a:off x="720000" y="1681050"/>
            <a:ext cx="4644000" cy="1635138"/>
          </a:xfrm>
          <a:prstGeom prst="rect">
            <a:avLst/>
          </a:prstGeom>
        </p:spPr>
        <p:txBody>
          <a:bodyPr spcFirstLastPara="1" wrap="square" lIns="90000" tIns="91425" rIns="90000" bIns="91425" anchor="t" anchorCtr="0">
            <a:noAutofit/>
          </a:bodyPr>
          <a:lstStyle/>
          <a:p>
            <a:pPr marL="285750" lvl="0" indent="-285750" algn="l" rtl="0">
              <a:spcBef>
                <a:spcPts val="0"/>
              </a:spcBef>
              <a:spcAft>
                <a:spcPts val="0"/>
              </a:spcAft>
              <a:buFont typeface="Wingdings" panose="05000000000000000000" pitchFamily="2" charset="2"/>
              <a:buChar char="Ø"/>
            </a:pPr>
            <a:r>
              <a:rPr lang="vi-VN" b="1" dirty="0"/>
              <a:t>Khái niệm: Kiến trúc một dịch vụ duy nhất</a:t>
            </a:r>
            <a:endParaRPr lang="en-US" b="1" dirty="0"/>
          </a:p>
          <a:p>
            <a:pPr marL="285750" lvl="0" indent="-285750" algn="l" rtl="0">
              <a:spcBef>
                <a:spcPts val="0"/>
              </a:spcBef>
              <a:spcAft>
                <a:spcPts val="0"/>
              </a:spcAft>
              <a:buFont typeface="Wingdings" panose="05000000000000000000" pitchFamily="2" charset="2"/>
              <a:buChar char="Ø"/>
            </a:pPr>
            <a:r>
              <a:rPr lang="vi-VN" dirty="0"/>
              <a:t>Kiến trúc này có phạm vi tương đương kiến trúc thành phần, nhưng có lớn hơn các phần mở rộng cơ sở hạ tầng để hỗ trợ nhu cầu tăng độ tin cậy, hiệu suất , khả năng mở rộng và dự đoán hành vi, nhu cầu tăng quyền tự chủ</a:t>
            </a:r>
            <a:endParaRPr lang="en-US" b="1" dirty="0"/>
          </a:p>
          <a:p>
            <a:pPr marL="285750" lvl="0" indent="-285750" algn="l" rtl="0">
              <a:spcBef>
                <a:spcPts val="0"/>
              </a:spcBef>
              <a:spcAft>
                <a:spcPts val="0"/>
              </a:spcAft>
              <a:buFont typeface="Wingdings" panose="05000000000000000000" pitchFamily="2" charset="2"/>
              <a:buChar char="Ø"/>
            </a:pPr>
            <a:r>
              <a:rPr lang="vi-VN" dirty="0"/>
              <a:t>Các dịch vụ cần tồn tại dưới dạng các chương trình phần mềm khép kín và độc lập, có tính tự túc cao và đòi hỏi mỗi dịch vụ phải được thiết kế riêng lẻ.</a:t>
            </a:r>
            <a:endParaRPr lang="en-US" dirty="0"/>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 name="Google Shape;337;p36">
            <a:extLst>
              <a:ext uri="{FF2B5EF4-FFF2-40B4-BE49-F238E27FC236}">
                <a16:creationId xmlns:a16="http://schemas.microsoft.com/office/drawing/2014/main" id="{174CE70A-D28D-4CC1-A0C2-62B63E9E32FE}"/>
              </a:ext>
            </a:extLst>
          </p:cNvPr>
          <p:cNvSpPr/>
          <p:nvPr/>
        </p:nvSpPr>
        <p:spPr>
          <a:xfrm>
            <a:off x="81825" y="95575"/>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4.2.1</a:t>
            </a:r>
          </a:p>
        </p:txBody>
      </p:sp>
    </p:spTree>
    <p:extLst>
      <p:ext uri="{BB962C8B-B14F-4D97-AF65-F5344CB8AC3E}">
        <p14:creationId xmlns:p14="http://schemas.microsoft.com/office/powerpoint/2010/main" val="413152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295650" y="-695325"/>
            <a:ext cx="5911708" cy="6943727"/>
            <a:chOff x="3637553" y="536390"/>
            <a:chExt cx="4481659" cy="4066742"/>
          </a:xfrm>
        </p:grpSpPr>
        <p:sp>
          <p:nvSpPr>
            <p:cNvPr id="1705" name="Google Shape;1705;p58"/>
            <p:cNvSpPr/>
            <p:nvPr/>
          </p:nvSpPr>
          <p:spPr>
            <a:xfrm>
              <a:off x="3637553" y="993828"/>
              <a:ext cx="644637" cy="609089"/>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8"/>
            <p:cNvSpPr/>
            <p:nvPr/>
          </p:nvSpPr>
          <p:spPr>
            <a:xfrm>
              <a:off x="7400486" y="3286508"/>
              <a:ext cx="619659" cy="496581"/>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230686" y="471602"/>
            <a:ext cx="3186635" cy="1262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300" dirty="0">
                <a:effectLst/>
                <a:latin typeface="Montserrat Black" panose="00000A00000000000000" pitchFamily="2" charset="0"/>
                <a:ea typeface="Calibri" panose="020F0502020204030204" pitchFamily="34" charset="0"/>
              </a:rPr>
              <a:t>Service Architecture (</a:t>
            </a:r>
            <a:r>
              <a:rPr lang="en-US" sz="2300" dirty="0" err="1">
                <a:effectLst/>
                <a:latin typeface="Montserrat Black" panose="00000A00000000000000" pitchFamily="2" charset="0"/>
                <a:ea typeface="Calibri" panose="020F0502020204030204" pitchFamily="34" charset="0"/>
              </a:rPr>
              <a:t>Kiến</a:t>
            </a:r>
            <a:r>
              <a:rPr lang="en-US" sz="2300" dirty="0">
                <a:effectLst/>
                <a:latin typeface="Montserrat Black" panose="00000A00000000000000" pitchFamily="2" charset="0"/>
                <a:ea typeface="Calibri" panose="020F0502020204030204" pitchFamily="34" charset="0"/>
              </a:rPr>
              <a:t> </a:t>
            </a:r>
            <a:r>
              <a:rPr lang="en-US" sz="2300" dirty="0" err="1">
                <a:effectLst/>
                <a:latin typeface="Montserrat Black" panose="00000A00000000000000" pitchFamily="2" charset="0"/>
                <a:ea typeface="Calibri" panose="020F0502020204030204" pitchFamily="34" charset="0"/>
              </a:rPr>
              <a:t>trúc</a:t>
            </a:r>
            <a:r>
              <a:rPr lang="en-US" sz="2300" dirty="0">
                <a:effectLst/>
                <a:latin typeface="Montserrat Black" panose="00000A00000000000000" pitchFamily="2" charset="0"/>
                <a:ea typeface="Calibri" panose="020F0502020204030204" pitchFamily="34" charset="0"/>
              </a:rPr>
              <a:t> </a:t>
            </a:r>
            <a:r>
              <a:rPr lang="en-US" sz="2300" dirty="0" err="1">
                <a:effectLst/>
                <a:latin typeface="Montserrat Black" panose="00000A00000000000000" pitchFamily="2" charset="0"/>
                <a:ea typeface="Calibri" panose="020F0502020204030204" pitchFamily="34" charset="0"/>
              </a:rPr>
              <a:t>dịch</a:t>
            </a:r>
            <a:r>
              <a:rPr lang="en-US" sz="2300" dirty="0">
                <a:effectLst/>
                <a:latin typeface="Montserrat Black" panose="00000A00000000000000" pitchFamily="2" charset="0"/>
                <a:ea typeface="Calibri" panose="020F0502020204030204" pitchFamily="34" charset="0"/>
              </a:rPr>
              <a:t> </a:t>
            </a:r>
            <a:r>
              <a:rPr lang="en-US" sz="2300" dirty="0" err="1">
                <a:effectLst/>
                <a:latin typeface="Montserrat Black" panose="00000A00000000000000" pitchFamily="2" charset="0"/>
                <a:ea typeface="Calibri" panose="020F0502020204030204" pitchFamily="34" charset="0"/>
              </a:rPr>
              <a:t>vụ</a:t>
            </a:r>
            <a:r>
              <a:rPr lang="en-US" sz="2300" dirty="0">
                <a:effectLst/>
                <a:latin typeface="Montserrat Black" panose="00000A00000000000000" pitchFamily="2" charset="0"/>
                <a:ea typeface="Calibri" panose="020F0502020204030204" pitchFamily="34" charset="0"/>
              </a:rPr>
              <a:t>)</a:t>
            </a:r>
            <a:endParaRPr lang="en-US" sz="2300" dirty="0">
              <a:latin typeface="Montserrat Black" panose="00000A00000000000000" pitchFamily="2" charset="0"/>
            </a:endParaRPr>
          </a:p>
        </p:txBody>
      </p:sp>
      <p:sp>
        <p:nvSpPr>
          <p:cNvPr id="1718" name="Google Shape;1718;p58"/>
          <p:cNvSpPr txBox="1">
            <a:spLocks noGrp="1"/>
          </p:cNvSpPr>
          <p:nvPr>
            <p:ph type="subTitle" idx="1"/>
          </p:nvPr>
        </p:nvSpPr>
        <p:spPr>
          <a:xfrm>
            <a:off x="243437" y="1705127"/>
            <a:ext cx="3173884" cy="1046700"/>
          </a:xfrm>
          <a:prstGeom prst="rect">
            <a:avLst/>
          </a:prstGeom>
        </p:spPr>
        <p:txBody>
          <a:bodyPr spcFirstLastPara="1" wrap="square" lIns="90000" tIns="91425" rIns="90000" bIns="91425" anchor="t" anchorCtr="0">
            <a:noAutofit/>
          </a:bodyPr>
          <a:lstStyle/>
          <a:p>
            <a:pPr marL="0" lvl="0" indent="0" rtl="0">
              <a:spcBef>
                <a:spcPts val="0"/>
              </a:spcBef>
              <a:spcAft>
                <a:spcPts val="0"/>
              </a:spcAft>
              <a:buNone/>
            </a:pPr>
            <a:r>
              <a:rPr lang="vi-VN" dirty="0"/>
              <a:t>Một ví dụ về chế độ xem kiến trúc dịch vụ cấp cao cho dịch vụ Tài khoản, mô tả các phần của cơ sở hạ tầng xung quanh được sử dụng để đáp ứng các yêu cầu chức năng của tất cả các chức năng. Các dạng xem bổ sung có thể được tạo để chỉ hiển thị các phần tử kiến trúc liên quan đến việc xử lý các khả năng cụ thể. Các chi tiết khác, chẳng hạn như các yêu cầu về luồng dữ liệu và bảo mật, thường cũng sẽ được đưa vào.</a:t>
            </a:r>
            <a:endParaRPr lang="en-US" dirty="0"/>
          </a:p>
        </p:txBody>
      </p:sp>
      <p:sp>
        <p:nvSpPr>
          <p:cNvPr id="19" name="Google Shape;337;p36">
            <a:extLst>
              <a:ext uri="{FF2B5EF4-FFF2-40B4-BE49-F238E27FC236}">
                <a16:creationId xmlns:a16="http://schemas.microsoft.com/office/drawing/2014/main" id="{8EAC4A8A-0F8E-43F8-995F-40B43085A878}"/>
              </a:ext>
            </a:extLst>
          </p:cNvPr>
          <p:cNvSpPr/>
          <p:nvPr/>
        </p:nvSpPr>
        <p:spPr>
          <a:xfrm>
            <a:off x="91833" y="91197"/>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4.2.1</a:t>
            </a:r>
          </a:p>
        </p:txBody>
      </p:sp>
      <p:pic>
        <p:nvPicPr>
          <p:cNvPr id="20" name="Picture 19" descr="Diagram&#10;&#10;Description automatically generated">
            <a:extLst>
              <a:ext uri="{FF2B5EF4-FFF2-40B4-BE49-F238E27FC236}">
                <a16:creationId xmlns:a16="http://schemas.microsoft.com/office/drawing/2014/main" id="{4A29A85B-A39E-4EFC-993C-2A1349335234}"/>
              </a:ext>
            </a:extLst>
          </p:cNvPr>
          <p:cNvPicPr/>
          <p:nvPr/>
        </p:nvPicPr>
        <p:blipFill>
          <a:blip r:embed="rId3"/>
          <a:stretch>
            <a:fillRect/>
          </a:stretch>
        </p:blipFill>
        <p:spPr>
          <a:xfrm>
            <a:off x="3933825" y="543740"/>
            <a:ext cx="4769877" cy="3961585"/>
          </a:xfrm>
          <a:prstGeom prst="rect">
            <a:avLst/>
          </a:prstGeom>
        </p:spPr>
      </p:pic>
    </p:spTree>
    <p:extLst>
      <p:ext uri="{BB962C8B-B14F-4D97-AF65-F5344CB8AC3E}">
        <p14:creationId xmlns:p14="http://schemas.microsoft.com/office/powerpoint/2010/main" val="1131174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295650" y="-695325"/>
            <a:ext cx="5911708" cy="6943727"/>
            <a:chOff x="3637553" y="536390"/>
            <a:chExt cx="4481659" cy="4066742"/>
          </a:xfrm>
        </p:grpSpPr>
        <p:sp>
          <p:nvSpPr>
            <p:cNvPr id="1705" name="Google Shape;1705;p58"/>
            <p:cNvSpPr/>
            <p:nvPr/>
          </p:nvSpPr>
          <p:spPr>
            <a:xfrm>
              <a:off x="3637553" y="993828"/>
              <a:ext cx="644637" cy="609089"/>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8"/>
            <p:cNvSpPr/>
            <p:nvPr/>
          </p:nvSpPr>
          <p:spPr>
            <a:xfrm>
              <a:off x="7400486" y="3286508"/>
              <a:ext cx="619659" cy="496581"/>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230686" y="471602"/>
            <a:ext cx="3186635" cy="1262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300" dirty="0">
                <a:effectLst/>
                <a:latin typeface="Montserrat Black" panose="00000A00000000000000" pitchFamily="2" charset="0"/>
                <a:ea typeface="Calibri" panose="020F0502020204030204" pitchFamily="34" charset="0"/>
              </a:rPr>
              <a:t>Service Architecture (</a:t>
            </a:r>
            <a:r>
              <a:rPr lang="en-US" sz="2300" dirty="0" err="1">
                <a:effectLst/>
                <a:latin typeface="Montserrat Black" panose="00000A00000000000000" pitchFamily="2" charset="0"/>
                <a:ea typeface="Calibri" panose="020F0502020204030204" pitchFamily="34" charset="0"/>
              </a:rPr>
              <a:t>Kiến</a:t>
            </a:r>
            <a:r>
              <a:rPr lang="en-US" sz="2300" dirty="0">
                <a:effectLst/>
                <a:latin typeface="Montserrat Black" panose="00000A00000000000000" pitchFamily="2" charset="0"/>
                <a:ea typeface="Calibri" panose="020F0502020204030204" pitchFamily="34" charset="0"/>
              </a:rPr>
              <a:t> </a:t>
            </a:r>
            <a:r>
              <a:rPr lang="en-US" sz="2300" dirty="0" err="1">
                <a:effectLst/>
                <a:latin typeface="Montserrat Black" panose="00000A00000000000000" pitchFamily="2" charset="0"/>
                <a:ea typeface="Calibri" panose="020F0502020204030204" pitchFamily="34" charset="0"/>
              </a:rPr>
              <a:t>trúc</a:t>
            </a:r>
            <a:r>
              <a:rPr lang="en-US" sz="2300" dirty="0">
                <a:effectLst/>
                <a:latin typeface="Montserrat Black" panose="00000A00000000000000" pitchFamily="2" charset="0"/>
                <a:ea typeface="Calibri" panose="020F0502020204030204" pitchFamily="34" charset="0"/>
              </a:rPr>
              <a:t> </a:t>
            </a:r>
            <a:r>
              <a:rPr lang="en-US" sz="2300" dirty="0" err="1">
                <a:effectLst/>
                <a:latin typeface="Montserrat Black" panose="00000A00000000000000" pitchFamily="2" charset="0"/>
                <a:ea typeface="Calibri" panose="020F0502020204030204" pitchFamily="34" charset="0"/>
              </a:rPr>
              <a:t>dịch</a:t>
            </a:r>
            <a:r>
              <a:rPr lang="en-US" sz="2300" dirty="0">
                <a:effectLst/>
                <a:latin typeface="Montserrat Black" panose="00000A00000000000000" pitchFamily="2" charset="0"/>
                <a:ea typeface="Calibri" panose="020F0502020204030204" pitchFamily="34" charset="0"/>
              </a:rPr>
              <a:t> </a:t>
            </a:r>
            <a:r>
              <a:rPr lang="en-US" sz="2300" dirty="0" err="1">
                <a:effectLst/>
                <a:latin typeface="Montserrat Black" panose="00000A00000000000000" pitchFamily="2" charset="0"/>
                <a:ea typeface="Calibri" panose="020F0502020204030204" pitchFamily="34" charset="0"/>
              </a:rPr>
              <a:t>vụ</a:t>
            </a:r>
            <a:r>
              <a:rPr lang="en-US" sz="2300" dirty="0">
                <a:effectLst/>
                <a:latin typeface="Montserrat Black" panose="00000A00000000000000" pitchFamily="2" charset="0"/>
                <a:ea typeface="Calibri" panose="020F0502020204030204" pitchFamily="34" charset="0"/>
              </a:rPr>
              <a:t>)</a:t>
            </a:r>
            <a:endParaRPr sz="2300" dirty="0">
              <a:latin typeface="Montserrat Black" panose="00000A00000000000000" pitchFamily="2" charset="0"/>
            </a:endParaRPr>
          </a:p>
        </p:txBody>
      </p:sp>
      <p:sp>
        <p:nvSpPr>
          <p:cNvPr id="1718" name="Google Shape;1718;p58"/>
          <p:cNvSpPr txBox="1">
            <a:spLocks noGrp="1"/>
          </p:cNvSpPr>
          <p:nvPr>
            <p:ph type="subTitle" idx="1"/>
          </p:nvPr>
        </p:nvSpPr>
        <p:spPr>
          <a:xfrm>
            <a:off x="243437" y="1705127"/>
            <a:ext cx="3173884" cy="1046700"/>
          </a:xfrm>
          <a:prstGeom prst="rect">
            <a:avLst/>
          </a:prstGeom>
        </p:spPr>
        <p:txBody>
          <a:bodyPr spcFirstLastPara="1" wrap="square" lIns="90000" tIns="91425" rIns="90000" bIns="91425" anchor="t" anchorCtr="0">
            <a:noAutofit/>
          </a:bodyPr>
          <a:lstStyle/>
          <a:p>
            <a:pPr marL="0" lvl="0" indent="0" rtl="0">
              <a:spcBef>
                <a:spcPts val="0"/>
              </a:spcBef>
              <a:spcAft>
                <a:spcPts val="0"/>
              </a:spcAft>
              <a:buNone/>
            </a:pPr>
            <a:r>
              <a:rPr lang="vi-VN" dirty="0"/>
              <a:t>Việc áp dụng các tiêu chuẩn thiết kế và các nguyên tắc thiết kế hướng dịch vụ khác còn ảnh hưởng đến độ sâu và chi tiết mà kiến trúc công nghệ của dịch vụ có thể cần được xác định.</a:t>
            </a:r>
            <a:endParaRPr lang="en-US" dirty="0"/>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vi-VN" sz="1200" dirty="0">
                <a:solidFill>
                  <a:schemeClr val="bg2"/>
                </a:solidFill>
              </a:rPr>
              <a:t>(Ảnh minh họa: Các tiêu chuẩn thiết kế tùy chỉnh và nguyên tắc thiết kế hướng dịch vụ được áp dụng để thiếtl ập một bộ đặc điểm thiết kế cụ thể trong kiến trúc dịch vụ Tài khoản)</a:t>
            </a:r>
            <a:endParaRPr lang="en-US" sz="1200" dirty="0">
              <a:solidFill>
                <a:schemeClr val="bg2"/>
              </a:solidFill>
            </a:endParaRPr>
          </a:p>
        </p:txBody>
      </p:sp>
      <p:sp>
        <p:nvSpPr>
          <p:cNvPr id="19" name="Google Shape;337;p36">
            <a:extLst>
              <a:ext uri="{FF2B5EF4-FFF2-40B4-BE49-F238E27FC236}">
                <a16:creationId xmlns:a16="http://schemas.microsoft.com/office/drawing/2014/main" id="{8EAC4A8A-0F8E-43F8-995F-40B43085A878}"/>
              </a:ext>
            </a:extLst>
          </p:cNvPr>
          <p:cNvSpPr/>
          <p:nvPr/>
        </p:nvSpPr>
        <p:spPr>
          <a:xfrm>
            <a:off x="91833" y="91197"/>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4.2.1</a:t>
            </a:r>
          </a:p>
        </p:txBody>
      </p:sp>
      <p:pic>
        <p:nvPicPr>
          <p:cNvPr id="21" name="Picture 20" descr="Diagram&#10;&#10;Description automatically generated">
            <a:extLst>
              <a:ext uri="{FF2B5EF4-FFF2-40B4-BE49-F238E27FC236}">
                <a16:creationId xmlns:a16="http://schemas.microsoft.com/office/drawing/2014/main" id="{7A41063E-42B5-4274-98ED-F10D74B75F3E}"/>
              </a:ext>
            </a:extLst>
          </p:cNvPr>
          <p:cNvPicPr/>
          <p:nvPr/>
        </p:nvPicPr>
        <p:blipFill>
          <a:blip r:embed="rId3"/>
          <a:stretch>
            <a:fillRect/>
          </a:stretch>
        </p:blipFill>
        <p:spPr>
          <a:xfrm>
            <a:off x="3845966" y="511290"/>
            <a:ext cx="4926559" cy="4000500"/>
          </a:xfrm>
          <a:prstGeom prst="rect">
            <a:avLst/>
          </a:prstGeom>
        </p:spPr>
      </p:pic>
    </p:spTree>
    <p:extLst>
      <p:ext uri="{BB962C8B-B14F-4D97-AF65-F5344CB8AC3E}">
        <p14:creationId xmlns:p14="http://schemas.microsoft.com/office/powerpoint/2010/main" val="3777799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04382" y="676708"/>
            <a:ext cx="6572718" cy="613366"/>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400" dirty="0">
                <a:effectLst/>
                <a:latin typeface="Montserrat Black" panose="00000A00000000000000" pitchFamily="2" charset="0"/>
                <a:ea typeface="Calibri" panose="020F0502020204030204" pitchFamily="34" charset="0"/>
              </a:rPr>
              <a:t>Service Composition Architecture (</a:t>
            </a:r>
            <a:r>
              <a:rPr lang="en-US" sz="2400" dirty="0" err="1">
                <a:effectLst/>
                <a:latin typeface="Montserrat Black" panose="00000A00000000000000" pitchFamily="2" charset="0"/>
                <a:ea typeface="Calibri" panose="020F0502020204030204" pitchFamily="34" charset="0"/>
              </a:rPr>
              <a:t>Kiến</a:t>
            </a:r>
            <a:r>
              <a:rPr lang="en-US" sz="2400" dirty="0">
                <a:effectLst/>
                <a:latin typeface="Montserrat Black" panose="00000A00000000000000" pitchFamily="2" charset="0"/>
                <a:ea typeface="Calibri" panose="020F0502020204030204" pitchFamily="34" charset="0"/>
              </a:rPr>
              <a:t> </a:t>
            </a:r>
            <a:r>
              <a:rPr lang="en-US" sz="2400" dirty="0" err="1">
                <a:effectLst/>
                <a:latin typeface="Montserrat Black" panose="00000A00000000000000" pitchFamily="2" charset="0"/>
                <a:ea typeface="Calibri" panose="020F0502020204030204" pitchFamily="34" charset="0"/>
              </a:rPr>
              <a:t>trúc</a:t>
            </a:r>
            <a:r>
              <a:rPr lang="en-US" sz="2400" dirty="0">
                <a:effectLst/>
                <a:latin typeface="Montserrat Black" panose="00000A00000000000000" pitchFamily="2" charset="0"/>
                <a:ea typeface="Calibri" panose="020F0502020204030204" pitchFamily="34" charset="0"/>
              </a:rPr>
              <a:t> </a:t>
            </a:r>
            <a:r>
              <a:rPr lang="en-US" sz="2400" dirty="0" err="1">
                <a:effectLst/>
                <a:latin typeface="Montserrat Black" panose="00000A00000000000000" pitchFamily="2" charset="0"/>
                <a:ea typeface="Calibri" panose="020F0502020204030204" pitchFamily="34" charset="0"/>
              </a:rPr>
              <a:t>thành</a:t>
            </a:r>
            <a:r>
              <a:rPr lang="en-US" sz="2400" dirty="0">
                <a:effectLst/>
                <a:latin typeface="Montserrat Black" panose="00000A00000000000000" pitchFamily="2" charset="0"/>
                <a:ea typeface="Calibri" panose="020F0502020204030204" pitchFamily="34" charset="0"/>
              </a:rPr>
              <a:t> </a:t>
            </a:r>
            <a:r>
              <a:rPr lang="en-US" sz="2400" dirty="0" err="1">
                <a:effectLst/>
                <a:latin typeface="Montserrat Black" panose="00000A00000000000000" pitchFamily="2" charset="0"/>
                <a:ea typeface="Calibri" panose="020F0502020204030204" pitchFamily="34" charset="0"/>
              </a:rPr>
              <a:t>phần</a:t>
            </a:r>
            <a:r>
              <a:rPr lang="en-US" sz="2400" dirty="0">
                <a:effectLst/>
                <a:latin typeface="Montserrat Black" panose="00000A00000000000000" pitchFamily="2" charset="0"/>
                <a:ea typeface="Calibri" panose="020F0502020204030204" pitchFamily="34" charset="0"/>
              </a:rPr>
              <a:t> </a:t>
            </a:r>
            <a:r>
              <a:rPr lang="en-US" sz="2400" dirty="0" err="1">
                <a:effectLst/>
                <a:latin typeface="Montserrat Black" panose="00000A00000000000000" pitchFamily="2" charset="0"/>
                <a:ea typeface="Calibri" panose="020F0502020204030204" pitchFamily="34" charset="0"/>
              </a:rPr>
              <a:t>dịch</a:t>
            </a:r>
            <a:r>
              <a:rPr lang="en-US" sz="2400" dirty="0">
                <a:effectLst/>
                <a:latin typeface="Montserrat Black" panose="00000A00000000000000" pitchFamily="2" charset="0"/>
                <a:ea typeface="Calibri" panose="020F0502020204030204" pitchFamily="34" charset="0"/>
              </a:rPr>
              <a:t> </a:t>
            </a:r>
            <a:r>
              <a:rPr lang="en-US" sz="2400" dirty="0" err="1">
                <a:effectLst/>
                <a:latin typeface="Montserrat Black" panose="00000A00000000000000" pitchFamily="2" charset="0"/>
                <a:ea typeface="Calibri" panose="020F0502020204030204" pitchFamily="34" charset="0"/>
              </a:rPr>
              <a:t>vụ</a:t>
            </a:r>
            <a:r>
              <a:rPr lang="en-US" sz="2400" dirty="0">
                <a:effectLst/>
                <a:latin typeface="Montserrat Black" panose="00000A00000000000000" pitchFamily="2" charset="0"/>
                <a:ea typeface="Calibri" panose="020F0502020204030204" pitchFamily="34" charset="0"/>
              </a:rPr>
              <a:t>)</a:t>
            </a:r>
            <a:endParaRPr sz="2400" dirty="0"/>
          </a:p>
        </p:txBody>
      </p:sp>
      <p:sp>
        <p:nvSpPr>
          <p:cNvPr id="447" name="Google Shape;447;p38"/>
          <p:cNvSpPr txBox="1">
            <a:spLocks noGrp="1"/>
          </p:cNvSpPr>
          <p:nvPr>
            <p:ph type="subTitle" idx="1"/>
          </p:nvPr>
        </p:nvSpPr>
        <p:spPr>
          <a:xfrm>
            <a:off x="720000" y="1681050"/>
            <a:ext cx="6328500" cy="1635138"/>
          </a:xfrm>
          <a:prstGeom prst="rect">
            <a:avLst/>
          </a:prstGeom>
        </p:spPr>
        <p:txBody>
          <a:bodyPr spcFirstLastPara="1" wrap="square" lIns="90000" tIns="91425" rIns="90000" bIns="91425" anchor="t" anchorCtr="0">
            <a:noAutofit/>
          </a:bodyPr>
          <a:lstStyle/>
          <a:p>
            <a:pPr marL="285750" lvl="0" indent="-285750" algn="l" rtl="0">
              <a:spcBef>
                <a:spcPts val="0"/>
              </a:spcBef>
              <a:spcAft>
                <a:spcPts val="0"/>
              </a:spcAft>
              <a:buFont typeface="Wingdings" panose="05000000000000000000" pitchFamily="2" charset="2"/>
              <a:buChar char="Ø"/>
            </a:pPr>
            <a:r>
              <a:rPr lang="vi-VN" b="1" dirty="0"/>
              <a:t>Khái niệm: Kiến trúc một tập hợp các dịch vụ rồi được tổ hợp lại thành một thành phần dịch vụ</a:t>
            </a:r>
            <a:r>
              <a:rPr lang="en-US" b="1" dirty="0"/>
              <a:t>.</a:t>
            </a:r>
          </a:p>
          <a:p>
            <a:pPr marL="285750" lvl="0" indent="-285750" algn="l" rtl="0">
              <a:spcBef>
                <a:spcPts val="0"/>
              </a:spcBef>
              <a:spcAft>
                <a:spcPts val="0"/>
              </a:spcAft>
              <a:buFont typeface="Wingdings" panose="05000000000000000000" pitchFamily="2" charset="2"/>
              <a:buChar char="Ø"/>
            </a:pPr>
            <a:r>
              <a:rPr lang="vi-VN" dirty="0"/>
              <a:t>Một kiến trúc ứng dụng cho một hệ thống phân tán bao gồm các định nghĩa kiến trúc riêng lẻ của các thành phần của nó, dạng kiến trúc này bao gồm các kiến trúc dịch vụ của tất cả các dịch vụ tham gia</a:t>
            </a:r>
            <a:endParaRPr lang="en-US" b="1" dirty="0"/>
          </a:p>
          <a:p>
            <a:pPr marL="285750" lvl="0" indent="-285750" algn="l" rtl="0">
              <a:spcBef>
                <a:spcPts val="0"/>
              </a:spcBef>
              <a:spcAft>
                <a:spcPts val="0"/>
              </a:spcAft>
              <a:buFont typeface="Wingdings" panose="05000000000000000000" pitchFamily="2" charset="2"/>
              <a:buChar char="Ø"/>
            </a:pPr>
            <a:r>
              <a:rPr lang="vi-VN" dirty="0"/>
              <a:t>Kiến trúc thành phần dịch vụ là một thành phần có thể thấy chính nó là một phần lồng nhau của thành phần cha lớn hơn, và do đó một kiến trúc thành phần có thể bao gồm hoặc tham chiếu đến một thành phần khác</a:t>
            </a:r>
            <a:endParaRPr lang="en-US" dirty="0"/>
          </a:p>
        </p:txBody>
      </p:sp>
      <p:sp>
        <p:nvSpPr>
          <p:cNvPr id="66" name="Google Shape;337;p36">
            <a:extLst>
              <a:ext uri="{FF2B5EF4-FFF2-40B4-BE49-F238E27FC236}">
                <a16:creationId xmlns:a16="http://schemas.microsoft.com/office/drawing/2014/main" id="{174CE70A-D28D-4CC1-A0C2-62B63E9E32FE}"/>
              </a:ext>
            </a:extLst>
          </p:cNvPr>
          <p:cNvSpPr/>
          <p:nvPr/>
        </p:nvSpPr>
        <p:spPr>
          <a:xfrm>
            <a:off x="81825" y="95575"/>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4.2.2</a:t>
            </a:r>
          </a:p>
        </p:txBody>
      </p:sp>
    </p:spTree>
    <p:extLst>
      <p:ext uri="{BB962C8B-B14F-4D97-AF65-F5344CB8AC3E}">
        <p14:creationId xmlns:p14="http://schemas.microsoft.com/office/powerpoint/2010/main" val="62586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295650" y="-695325"/>
            <a:ext cx="5911708" cy="6943727"/>
            <a:chOff x="3637553" y="536390"/>
            <a:chExt cx="4481659" cy="4066742"/>
          </a:xfrm>
        </p:grpSpPr>
        <p:sp>
          <p:nvSpPr>
            <p:cNvPr id="1705" name="Google Shape;1705;p58"/>
            <p:cNvSpPr/>
            <p:nvPr/>
          </p:nvSpPr>
          <p:spPr>
            <a:xfrm>
              <a:off x="3637553" y="993828"/>
              <a:ext cx="644637" cy="609089"/>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8"/>
            <p:cNvSpPr/>
            <p:nvPr/>
          </p:nvSpPr>
          <p:spPr>
            <a:xfrm>
              <a:off x="7400486" y="3286508"/>
              <a:ext cx="619659" cy="496581"/>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230686" y="633527"/>
            <a:ext cx="3186635" cy="1262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000" dirty="0">
                <a:effectLst/>
                <a:latin typeface="Montserrat Black" panose="00000A00000000000000" pitchFamily="2" charset="0"/>
                <a:ea typeface="Calibri" panose="020F0502020204030204" pitchFamily="34" charset="0"/>
              </a:rPr>
              <a:t>Service Composition Architecture (</a:t>
            </a:r>
            <a:r>
              <a:rPr lang="en-US" sz="2000" dirty="0" err="1">
                <a:effectLst/>
                <a:latin typeface="Montserrat Black" panose="00000A00000000000000" pitchFamily="2" charset="0"/>
                <a:ea typeface="Calibri" panose="020F0502020204030204" pitchFamily="34" charset="0"/>
              </a:rPr>
              <a:t>Kiến</a:t>
            </a:r>
            <a:r>
              <a:rPr lang="en-US" sz="2000" dirty="0">
                <a:effectLst/>
                <a:latin typeface="Montserrat Black" panose="00000A00000000000000" pitchFamily="2" charset="0"/>
                <a:ea typeface="Calibri" panose="020F0502020204030204" pitchFamily="34" charset="0"/>
              </a:rPr>
              <a:t> </a:t>
            </a:r>
            <a:r>
              <a:rPr lang="en-US" sz="2000" dirty="0" err="1">
                <a:effectLst/>
                <a:latin typeface="Montserrat Black" panose="00000A00000000000000" pitchFamily="2" charset="0"/>
                <a:ea typeface="Calibri" panose="020F0502020204030204" pitchFamily="34" charset="0"/>
              </a:rPr>
              <a:t>trúc</a:t>
            </a:r>
            <a:r>
              <a:rPr lang="en-US" sz="2000" dirty="0">
                <a:effectLst/>
                <a:latin typeface="Montserrat Black" panose="00000A00000000000000" pitchFamily="2" charset="0"/>
                <a:ea typeface="Calibri" panose="020F0502020204030204" pitchFamily="34" charset="0"/>
              </a:rPr>
              <a:t> </a:t>
            </a:r>
            <a:r>
              <a:rPr lang="en-US" sz="2000" dirty="0" err="1">
                <a:effectLst/>
                <a:latin typeface="Montserrat Black" panose="00000A00000000000000" pitchFamily="2" charset="0"/>
                <a:ea typeface="Calibri" panose="020F0502020204030204" pitchFamily="34" charset="0"/>
              </a:rPr>
              <a:t>thành</a:t>
            </a:r>
            <a:r>
              <a:rPr lang="en-US" sz="2000" dirty="0">
                <a:effectLst/>
                <a:latin typeface="Montserrat Black" panose="00000A00000000000000" pitchFamily="2" charset="0"/>
                <a:ea typeface="Calibri" panose="020F0502020204030204" pitchFamily="34" charset="0"/>
              </a:rPr>
              <a:t> </a:t>
            </a:r>
            <a:r>
              <a:rPr lang="en-US" sz="2000" dirty="0" err="1">
                <a:effectLst/>
                <a:latin typeface="Montserrat Black" panose="00000A00000000000000" pitchFamily="2" charset="0"/>
                <a:ea typeface="Calibri" panose="020F0502020204030204" pitchFamily="34" charset="0"/>
              </a:rPr>
              <a:t>phần</a:t>
            </a:r>
            <a:r>
              <a:rPr lang="en-US" sz="2000" dirty="0">
                <a:effectLst/>
                <a:latin typeface="Montserrat Black" panose="00000A00000000000000" pitchFamily="2" charset="0"/>
                <a:ea typeface="Calibri" panose="020F0502020204030204" pitchFamily="34" charset="0"/>
              </a:rPr>
              <a:t> </a:t>
            </a:r>
            <a:r>
              <a:rPr lang="en-US" sz="2000" dirty="0" err="1">
                <a:effectLst/>
                <a:latin typeface="Montserrat Black" panose="00000A00000000000000" pitchFamily="2" charset="0"/>
                <a:ea typeface="Calibri" panose="020F0502020204030204" pitchFamily="34" charset="0"/>
              </a:rPr>
              <a:t>dịch</a:t>
            </a:r>
            <a:r>
              <a:rPr lang="en-US" sz="2000" dirty="0">
                <a:effectLst/>
                <a:latin typeface="Montserrat Black" panose="00000A00000000000000" pitchFamily="2" charset="0"/>
                <a:ea typeface="Calibri" panose="020F0502020204030204" pitchFamily="34" charset="0"/>
              </a:rPr>
              <a:t> </a:t>
            </a:r>
            <a:r>
              <a:rPr lang="en-US" sz="2000" dirty="0" err="1">
                <a:effectLst/>
                <a:latin typeface="Montserrat Black" panose="00000A00000000000000" pitchFamily="2" charset="0"/>
                <a:ea typeface="Calibri" panose="020F0502020204030204" pitchFamily="34" charset="0"/>
              </a:rPr>
              <a:t>vụ</a:t>
            </a:r>
            <a:r>
              <a:rPr lang="en-US" sz="2000" dirty="0">
                <a:effectLst/>
                <a:latin typeface="Montserrat Black" panose="00000A00000000000000" pitchFamily="2" charset="0"/>
                <a:ea typeface="Calibri" panose="020F0502020204030204" pitchFamily="34" charset="0"/>
              </a:rPr>
              <a:t>)</a:t>
            </a:r>
            <a:endParaRPr sz="2300" dirty="0">
              <a:latin typeface="Montserrat Black" panose="00000A00000000000000" pitchFamily="2" charset="0"/>
            </a:endParaRPr>
          </a:p>
        </p:txBody>
      </p:sp>
      <p:sp>
        <p:nvSpPr>
          <p:cNvPr id="1718" name="Google Shape;1718;p58"/>
          <p:cNvSpPr txBox="1">
            <a:spLocks noGrp="1"/>
          </p:cNvSpPr>
          <p:nvPr>
            <p:ph type="subTitle" idx="1"/>
          </p:nvPr>
        </p:nvSpPr>
        <p:spPr>
          <a:xfrm>
            <a:off x="243437" y="1971827"/>
            <a:ext cx="3173884" cy="1046700"/>
          </a:xfrm>
          <a:prstGeom prst="rect">
            <a:avLst/>
          </a:prstGeom>
        </p:spPr>
        <p:txBody>
          <a:bodyPr spcFirstLastPara="1" wrap="square" lIns="90000" tIns="91425" rIns="90000" bIns="91425" anchor="t" anchorCtr="0">
            <a:noAutofit/>
          </a:bodyPr>
          <a:lstStyle/>
          <a:p>
            <a:pPr marL="0" lvl="0" indent="0" rtl="0">
              <a:spcBef>
                <a:spcPts val="0"/>
              </a:spcBef>
              <a:spcAft>
                <a:spcPts val="0"/>
              </a:spcAft>
              <a:buNone/>
            </a:pPr>
            <a:r>
              <a:rPr lang="vi-VN" dirty="0"/>
              <a:t>Thành phần sẽ dựa vào khả năng quản lý hoạt động của môi trường thời gian chạy bên dưới chịu trách nhiệm lưu trữ các thành viên thành phần. Bảo mật, quản lý giao dịch, nhắn tin đáng tin cậy và các tiện ích mở rộng cơ sở hạ tầng khác, chẳng hạn như hỗ trợ định tuyến tin nhắn tinh vi, tất cả đều có thể tìm đường vào một đặc tả kiến trúc thành phần.</a:t>
            </a:r>
            <a:endParaRPr lang="en-US" dirty="0"/>
          </a:p>
        </p:txBody>
      </p:sp>
      <p:sp>
        <p:nvSpPr>
          <p:cNvPr id="19" name="Google Shape;337;p36">
            <a:extLst>
              <a:ext uri="{FF2B5EF4-FFF2-40B4-BE49-F238E27FC236}">
                <a16:creationId xmlns:a16="http://schemas.microsoft.com/office/drawing/2014/main" id="{8EAC4A8A-0F8E-43F8-995F-40B43085A878}"/>
              </a:ext>
            </a:extLst>
          </p:cNvPr>
          <p:cNvSpPr/>
          <p:nvPr/>
        </p:nvSpPr>
        <p:spPr>
          <a:xfrm>
            <a:off x="91833" y="91197"/>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4.2.2</a:t>
            </a:r>
          </a:p>
        </p:txBody>
      </p:sp>
      <p:pic>
        <p:nvPicPr>
          <p:cNvPr id="20" name="Picture 19">
            <a:extLst>
              <a:ext uri="{FF2B5EF4-FFF2-40B4-BE49-F238E27FC236}">
                <a16:creationId xmlns:a16="http://schemas.microsoft.com/office/drawing/2014/main" id="{0D5BE6DF-B62E-4955-B11D-1D7EEA7E86AA}"/>
              </a:ext>
            </a:extLst>
          </p:cNvPr>
          <p:cNvPicPr/>
          <p:nvPr/>
        </p:nvPicPr>
        <p:blipFill>
          <a:blip r:embed="rId3"/>
          <a:stretch>
            <a:fillRect/>
          </a:stretch>
        </p:blipFill>
        <p:spPr>
          <a:xfrm>
            <a:off x="3819114" y="605717"/>
            <a:ext cx="4962936" cy="3914932"/>
          </a:xfrm>
          <a:prstGeom prst="rect">
            <a:avLst/>
          </a:prstGeom>
        </p:spPr>
      </p:pic>
    </p:spTree>
    <p:extLst>
      <p:ext uri="{BB962C8B-B14F-4D97-AF65-F5344CB8AC3E}">
        <p14:creationId xmlns:p14="http://schemas.microsoft.com/office/powerpoint/2010/main" val="186820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04382" y="400483"/>
            <a:ext cx="6572718" cy="613366"/>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400" dirty="0">
                <a:effectLst/>
                <a:latin typeface="Montserrat Black" panose="00000A00000000000000" pitchFamily="2" charset="0"/>
                <a:ea typeface="Calibri" panose="020F0502020204030204" pitchFamily="34" charset="0"/>
              </a:rPr>
              <a:t>Service Inventory Architecture</a:t>
            </a:r>
            <a:endParaRPr sz="2400" dirty="0"/>
          </a:p>
        </p:txBody>
      </p:sp>
      <p:sp>
        <p:nvSpPr>
          <p:cNvPr id="447" name="Google Shape;447;p38"/>
          <p:cNvSpPr txBox="1">
            <a:spLocks noGrp="1"/>
          </p:cNvSpPr>
          <p:nvPr>
            <p:ph type="subTitle" idx="1"/>
          </p:nvPr>
        </p:nvSpPr>
        <p:spPr>
          <a:xfrm>
            <a:off x="720000" y="928575"/>
            <a:ext cx="6690450" cy="1635138"/>
          </a:xfrm>
          <a:prstGeom prst="rect">
            <a:avLst/>
          </a:prstGeom>
        </p:spPr>
        <p:txBody>
          <a:bodyPr spcFirstLastPara="1" wrap="square" lIns="90000" tIns="91425" rIns="90000" bIns="91425" anchor="t" anchorCtr="0">
            <a:noAutofit/>
          </a:bodyPr>
          <a:lstStyle/>
          <a:p>
            <a:pPr marL="285750" lvl="0" indent="-285750" algn="l" rtl="0">
              <a:spcBef>
                <a:spcPts val="0"/>
              </a:spcBef>
              <a:spcAft>
                <a:spcPts val="0"/>
              </a:spcAft>
              <a:buFont typeface="Wingdings" panose="05000000000000000000" pitchFamily="2" charset="2"/>
              <a:buChar char="Ø"/>
            </a:pPr>
            <a:r>
              <a:rPr lang="vi-VN" b="1" dirty="0"/>
              <a:t>Khái niệm: Kiến trúc hỗ trợ tập hợp các dịch vụ liên quan được tiêu chuẩn hóa và quản lý độc lập</a:t>
            </a:r>
            <a:r>
              <a:rPr lang="en-US" b="1" dirty="0"/>
              <a:t>.</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vi-VN" dirty="0"/>
              <a:t>Service Inventory Architecture  là một phần không thể thiếu của kiến trúc hướng dịch vụ (SOA), là một mẫu kiến trúc trong thiết kế phần mềm máy tính nhằm cung cấp các dịch vụ khác nhau cho các thành phần khác của hệ thống với mục đích cải thiện quy trình kinh doanh và tăng hiệu quả</a:t>
            </a:r>
            <a:r>
              <a:rPr lang="en-US" dirty="0"/>
              <a:t>.</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vi-VN" dirty="0"/>
              <a:t>Tùy thuộc vào loại hình tổ chức, loại sản phẩm hoặc dịch vụ mà nó cung cấp cho khách hàng và cách nó thực sự áp dụng SOA, các bản kiểm kê dịch vụ khác nhau được triển khai trong toàn tổ chức sẽ khác nhau. Ví dụ, Service Inventory trong một công ty sản xuất sẽ hoàn toàn khác với Service Inventory mà một công ty bảo hiểm sẽ thực hiện</a:t>
            </a:r>
            <a:r>
              <a:rPr lang="en-US" dirty="0"/>
              <a:t>.</a:t>
            </a:r>
          </a:p>
        </p:txBody>
      </p:sp>
      <p:sp>
        <p:nvSpPr>
          <p:cNvPr id="66" name="Google Shape;337;p36">
            <a:extLst>
              <a:ext uri="{FF2B5EF4-FFF2-40B4-BE49-F238E27FC236}">
                <a16:creationId xmlns:a16="http://schemas.microsoft.com/office/drawing/2014/main" id="{174CE70A-D28D-4CC1-A0C2-62B63E9E32FE}"/>
              </a:ext>
            </a:extLst>
          </p:cNvPr>
          <p:cNvSpPr/>
          <p:nvPr/>
        </p:nvSpPr>
        <p:spPr>
          <a:xfrm>
            <a:off x="81825" y="95575"/>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4.2.3</a:t>
            </a:r>
          </a:p>
        </p:txBody>
      </p:sp>
    </p:spTree>
    <p:extLst>
      <p:ext uri="{BB962C8B-B14F-4D97-AF65-F5344CB8AC3E}">
        <p14:creationId xmlns:p14="http://schemas.microsoft.com/office/powerpoint/2010/main" val="264703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04381" y="600508"/>
            <a:ext cx="7058493" cy="613366"/>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400" dirty="0">
                <a:effectLst/>
                <a:latin typeface="Montserrat Black" panose="00000A00000000000000" pitchFamily="2" charset="0"/>
                <a:ea typeface="Calibri" panose="020F0502020204030204" pitchFamily="34" charset="0"/>
              </a:rPr>
              <a:t>Service-Oriented Enterprise Architecture</a:t>
            </a:r>
            <a:endParaRPr sz="2400" dirty="0"/>
          </a:p>
        </p:txBody>
      </p:sp>
      <p:sp>
        <p:nvSpPr>
          <p:cNvPr id="447" name="Google Shape;447;p38"/>
          <p:cNvSpPr txBox="1">
            <a:spLocks noGrp="1"/>
          </p:cNvSpPr>
          <p:nvPr>
            <p:ph type="subTitle" idx="1"/>
          </p:nvPr>
        </p:nvSpPr>
        <p:spPr>
          <a:xfrm>
            <a:off x="720000" y="1157175"/>
            <a:ext cx="6690450" cy="1635138"/>
          </a:xfrm>
          <a:prstGeom prst="rect">
            <a:avLst/>
          </a:prstGeom>
        </p:spPr>
        <p:txBody>
          <a:bodyPr spcFirstLastPara="1" wrap="square" lIns="90000" tIns="91425" rIns="90000" bIns="91425" anchor="t" anchorCtr="0">
            <a:noAutofit/>
          </a:bodyPr>
          <a:lstStyle/>
          <a:p>
            <a:pPr marL="285750" lvl="0" indent="-285750" algn="l" rtl="0">
              <a:spcBef>
                <a:spcPts val="0"/>
              </a:spcBef>
              <a:spcAft>
                <a:spcPts val="0"/>
              </a:spcAft>
              <a:buFont typeface="Wingdings" panose="05000000000000000000" pitchFamily="2" charset="2"/>
              <a:buChar char="Ø"/>
            </a:pPr>
            <a:r>
              <a:rPr lang="vi-VN" b="1" dirty="0"/>
              <a:t>Khái niệm: Bản thân kiến trúc của doanh nghiệp, ở bất kì mức độ nào đều hướng dịch vụ</a:t>
            </a:r>
            <a:r>
              <a:rPr lang="en-US" b="1" dirty="0"/>
              <a:t>.</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vi-VN" dirty="0"/>
              <a:t>Hình thức kiến trúc công nghệ này về cơ bản đại diện cho tất cả các SOA Service Architecture, Service Composition Architecture, Service Inventory Architecture nằm trong một doanh nghiệp cụ thể</a:t>
            </a:r>
            <a:r>
              <a:rPr lang="en-US" dirty="0"/>
              <a:t>.</a:t>
            </a:r>
          </a:p>
          <a:p>
            <a:pPr marL="285750" lvl="0" indent="-285750" algn="l" rtl="0">
              <a:spcBef>
                <a:spcPts val="0"/>
              </a:spcBef>
              <a:spcAft>
                <a:spcPts val="0"/>
              </a:spcAft>
              <a:buFont typeface="Wingdings" panose="05000000000000000000" pitchFamily="2" charset="2"/>
              <a:buChar char="Ø"/>
            </a:pPr>
            <a:endParaRPr lang="en-US" b="1" dirty="0"/>
          </a:p>
          <a:p>
            <a:pPr marL="285750" lvl="0" indent="-285750" algn="l" rtl="0">
              <a:spcBef>
                <a:spcPts val="0"/>
              </a:spcBef>
              <a:spcAft>
                <a:spcPts val="0"/>
              </a:spcAft>
              <a:buFont typeface="Wingdings" panose="05000000000000000000" pitchFamily="2" charset="2"/>
              <a:buChar char="Ø"/>
            </a:pPr>
            <a:r>
              <a:rPr lang="vi-VN" dirty="0"/>
              <a:t>Service-Oriented Enterprise Architecture  có thể thiết lập thêm các tiêu chuẩn và quy ước thiết kế toàn doanh nghiệp mà tất cả các triển khai các SOA cần phải tuân thủ và cũng có thể cần được tham chiếu trong các thông số kỹ thuật kiến trúc tương ứng.</a:t>
            </a:r>
            <a:endParaRPr lang="en-US" dirty="0"/>
          </a:p>
        </p:txBody>
      </p:sp>
      <p:sp>
        <p:nvSpPr>
          <p:cNvPr id="66" name="Google Shape;337;p36">
            <a:extLst>
              <a:ext uri="{FF2B5EF4-FFF2-40B4-BE49-F238E27FC236}">
                <a16:creationId xmlns:a16="http://schemas.microsoft.com/office/drawing/2014/main" id="{174CE70A-D28D-4CC1-A0C2-62B63E9E32FE}"/>
              </a:ext>
            </a:extLst>
          </p:cNvPr>
          <p:cNvSpPr/>
          <p:nvPr/>
        </p:nvSpPr>
        <p:spPr>
          <a:xfrm>
            <a:off x="81825" y="95575"/>
            <a:ext cx="82305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4.2.4</a:t>
            </a:r>
          </a:p>
        </p:txBody>
      </p:sp>
    </p:spTree>
    <p:extLst>
      <p:ext uri="{BB962C8B-B14F-4D97-AF65-F5344CB8AC3E}">
        <p14:creationId xmlns:p14="http://schemas.microsoft.com/office/powerpoint/2010/main" val="1082053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59"/>
          <p:cNvSpPr txBox="1">
            <a:spLocks noGrp="1"/>
          </p:cNvSpPr>
          <p:nvPr>
            <p:ph type="ctrTitle"/>
          </p:nvPr>
        </p:nvSpPr>
        <p:spPr>
          <a:xfrm>
            <a:off x="720000" y="540000"/>
            <a:ext cx="4680000" cy="1293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THANKS!</a:t>
            </a:r>
            <a:endParaRPr/>
          </a:p>
        </p:txBody>
      </p:sp>
      <p:sp>
        <p:nvSpPr>
          <p:cNvPr id="1725" name="Google Shape;1725;p59"/>
          <p:cNvSpPr txBox="1">
            <a:spLocks noGrp="1"/>
          </p:cNvSpPr>
          <p:nvPr>
            <p:ph type="subTitle" idx="1"/>
          </p:nvPr>
        </p:nvSpPr>
        <p:spPr>
          <a:xfrm>
            <a:off x="720000" y="1680600"/>
            <a:ext cx="4680000" cy="1174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b="1">
                <a:latin typeface="Montserrat"/>
                <a:ea typeface="Montserrat"/>
                <a:cs typeface="Montserrat"/>
                <a:sym typeface="Montserrat"/>
              </a:rPr>
              <a:t>Do you have any questions?</a:t>
            </a:r>
            <a:endParaRPr b="1">
              <a:latin typeface="Montserrat"/>
              <a:ea typeface="Montserrat"/>
              <a:cs typeface="Montserrat"/>
              <a:sym typeface="Montserrat"/>
            </a:endParaRPr>
          </a:p>
          <a:p>
            <a:pPr marL="0" lvl="0" indent="0" algn="ctr" rtl="0">
              <a:spcBef>
                <a:spcPts val="1000"/>
              </a:spcBef>
              <a:spcAft>
                <a:spcPts val="0"/>
              </a:spcAft>
              <a:buNone/>
            </a:pPr>
            <a:r>
              <a:rPr lang="en"/>
              <a:t>youremail@freepik.com </a:t>
            </a:r>
            <a:endParaRPr/>
          </a:p>
          <a:p>
            <a:pPr marL="0" lvl="0" indent="0" algn="ctr" rtl="0">
              <a:spcBef>
                <a:spcPts val="0"/>
              </a:spcBef>
              <a:spcAft>
                <a:spcPts val="0"/>
              </a:spcAft>
              <a:buNone/>
            </a:pPr>
            <a:r>
              <a:rPr lang="en"/>
              <a:t>+91  620 421 838 </a:t>
            </a:r>
            <a:endParaRPr/>
          </a:p>
          <a:p>
            <a:pPr marL="0" lvl="0" indent="0" algn="ctr" rtl="0">
              <a:spcBef>
                <a:spcPts val="0"/>
              </a:spcBef>
              <a:spcAft>
                <a:spcPts val="0"/>
              </a:spcAft>
              <a:buNone/>
            </a:pPr>
            <a:r>
              <a:rPr lang="en"/>
              <a:t>yourwebsite.com</a:t>
            </a:r>
            <a:endParaRPr/>
          </a:p>
        </p:txBody>
      </p:sp>
      <p:sp>
        <p:nvSpPr>
          <p:cNvPr id="1726" name="Google Shape;1726;p59"/>
          <p:cNvSpPr txBox="1"/>
          <p:nvPr/>
        </p:nvSpPr>
        <p:spPr>
          <a:xfrm>
            <a:off x="720000" y="4234200"/>
            <a:ext cx="4680000" cy="369300"/>
          </a:xfrm>
          <a:prstGeom prst="rect">
            <a:avLst/>
          </a:prstGeom>
          <a:noFill/>
          <a:ln>
            <a:noFill/>
          </a:ln>
        </p:spPr>
        <p:txBody>
          <a:bodyPr spcFirstLastPara="1" wrap="square" lIns="90000" tIns="91425" rIns="90000" bIns="91425" anchor="t" anchorCtr="0">
            <a:noAutofit/>
          </a:bodyPr>
          <a:lstStyle/>
          <a:p>
            <a:pPr marL="0" lvl="0" indent="0" algn="ctr" rtl="0">
              <a:spcBef>
                <a:spcPts val="0"/>
              </a:spcBef>
              <a:spcAft>
                <a:spcPts val="0"/>
              </a:spcAft>
              <a:buNone/>
            </a:pPr>
            <a:r>
              <a:rPr lang="en" sz="1200">
                <a:solidFill>
                  <a:schemeClr val="dk1"/>
                </a:solidFill>
                <a:latin typeface="Montserrat Medium"/>
                <a:ea typeface="Montserrat Medium"/>
                <a:cs typeface="Montserrat Medium"/>
                <a:sym typeface="Montserrat Medium"/>
              </a:rPr>
              <a:t>Please keep this slide for attribution</a:t>
            </a:r>
            <a:endParaRPr sz="1200">
              <a:solidFill>
                <a:schemeClr val="dk1"/>
              </a:solidFill>
              <a:latin typeface="Montserrat Medium"/>
              <a:ea typeface="Montserrat Medium"/>
              <a:cs typeface="Montserrat Medium"/>
              <a:sym typeface="Montserrat Medium"/>
            </a:endParaRPr>
          </a:p>
        </p:txBody>
      </p:sp>
      <p:sp>
        <p:nvSpPr>
          <p:cNvPr id="1727" name="Google Shape;1727;p59"/>
          <p:cNvSpPr/>
          <p:nvPr/>
        </p:nvSpPr>
        <p:spPr>
          <a:xfrm>
            <a:off x="1917550" y="2928950"/>
            <a:ext cx="504600" cy="50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2510983" y="2928950"/>
            <a:ext cx="504600" cy="50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3104417" y="2928950"/>
            <a:ext cx="504600" cy="50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3697850" y="2928950"/>
            <a:ext cx="504600" cy="50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1" name="Google Shape;1731;p59"/>
          <p:cNvGrpSpPr/>
          <p:nvPr/>
        </p:nvGrpSpPr>
        <p:grpSpPr>
          <a:xfrm>
            <a:off x="2025847" y="3036955"/>
            <a:ext cx="288005" cy="287990"/>
            <a:chOff x="266768" y="1721375"/>
            <a:chExt cx="397907" cy="397887"/>
          </a:xfrm>
        </p:grpSpPr>
        <p:sp>
          <p:nvSpPr>
            <p:cNvPr id="1732" name="Google Shape;1732;p59"/>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59"/>
          <p:cNvGrpSpPr/>
          <p:nvPr/>
        </p:nvGrpSpPr>
        <p:grpSpPr>
          <a:xfrm>
            <a:off x="3212722" y="3036955"/>
            <a:ext cx="287990" cy="287990"/>
            <a:chOff x="1379798" y="1723250"/>
            <a:chExt cx="397887" cy="397887"/>
          </a:xfrm>
        </p:grpSpPr>
        <p:sp>
          <p:nvSpPr>
            <p:cNvPr id="1735" name="Google Shape;1735;p59"/>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59"/>
          <p:cNvGrpSpPr/>
          <p:nvPr/>
        </p:nvGrpSpPr>
        <p:grpSpPr>
          <a:xfrm>
            <a:off x="2619276" y="3036955"/>
            <a:ext cx="288015" cy="287990"/>
            <a:chOff x="864491" y="1723250"/>
            <a:chExt cx="397866" cy="397887"/>
          </a:xfrm>
        </p:grpSpPr>
        <p:sp>
          <p:nvSpPr>
            <p:cNvPr id="1740" name="Google Shape;1740;p5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59"/>
          <p:cNvGrpSpPr/>
          <p:nvPr/>
        </p:nvGrpSpPr>
        <p:grpSpPr>
          <a:xfrm>
            <a:off x="3806186" y="3036985"/>
            <a:ext cx="287929" cy="287929"/>
            <a:chOff x="1190625" y="238125"/>
            <a:chExt cx="5235075" cy="5235075"/>
          </a:xfrm>
        </p:grpSpPr>
        <p:sp>
          <p:nvSpPr>
            <p:cNvPr id="1744" name="Google Shape;1744;p59"/>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6" name="Google Shape;1746;p59"/>
          <p:cNvGrpSpPr/>
          <p:nvPr/>
        </p:nvGrpSpPr>
        <p:grpSpPr>
          <a:xfrm>
            <a:off x="5247768" y="1375799"/>
            <a:ext cx="3481584" cy="2782199"/>
            <a:chOff x="5247768" y="1375799"/>
            <a:chExt cx="3481584" cy="2782199"/>
          </a:xfrm>
        </p:grpSpPr>
        <p:sp>
          <p:nvSpPr>
            <p:cNvPr id="1747" name="Google Shape;1747;p59"/>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5" name="Google Shape;1755;p59"/>
            <p:cNvGrpSpPr/>
            <p:nvPr/>
          </p:nvGrpSpPr>
          <p:grpSpPr>
            <a:xfrm>
              <a:off x="5628768" y="1611607"/>
              <a:ext cx="2795229" cy="1920286"/>
              <a:chOff x="5628768" y="1611607"/>
              <a:chExt cx="2795229" cy="1920286"/>
            </a:xfrm>
          </p:grpSpPr>
          <p:sp>
            <p:nvSpPr>
              <p:cNvPr id="1756" name="Google Shape;1756;p59"/>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9"/>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9"/>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9"/>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9"/>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9"/>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9"/>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9"/>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9"/>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9"/>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9"/>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9"/>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9"/>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9"/>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9"/>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9"/>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9"/>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9"/>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9"/>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9"/>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9"/>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9"/>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9"/>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9"/>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9"/>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9"/>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9"/>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9"/>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9"/>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9"/>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9"/>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9"/>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9"/>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9"/>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9"/>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9"/>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9"/>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9"/>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455900"/>
            <a:ext cx="4644000" cy="613366"/>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3000" dirty="0"/>
              <a:t>GIỚI THIỆU CHUNG</a:t>
            </a:r>
            <a:endParaRPr sz="3000" dirty="0"/>
          </a:p>
        </p:txBody>
      </p:sp>
      <p:sp>
        <p:nvSpPr>
          <p:cNvPr id="447" name="Google Shape;447;p38"/>
          <p:cNvSpPr txBox="1">
            <a:spLocks noGrp="1"/>
          </p:cNvSpPr>
          <p:nvPr>
            <p:ph type="subTitle" idx="1"/>
          </p:nvPr>
        </p:nvSpPr>
        <p:spPr>
          <a:xfrm>
            <a:off x="720000" y="2271600"/>
            <a:ext cx="4644000" cy="1416000"/>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en-US" dirty="0" err="1">
                <a:effectLst/>
                <a:latin typeface="Montserrat Medium" panose="00000600000000000000" pitchFamily="2" charset="0"/>
                <a:ea typeface="Calibri" panose="020F0502020204030204" pitchFamily="34" charset="0"/>
              </a:rPr>
              <a:t>Để</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xây</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dựng</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các</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giải</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pháp</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hướng</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dịch</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vụ</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thành</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công</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chúng</a:t>
            </a:r>
            <a:r>
              <a:rPr lang="en-US" dirty="0">
                <a:effectLst/>
                <a:latin typeface="Montserrat Medium" panose="00000600000000000000" pitchFamily="2" charset="0"/>
                <a:ea typeface="Calibri" panose="020F0502020204030204" pitchFamily="34" charset="0"/>
              </a:rPr>
              <a:t> ta </a:t>
            </a:r>
            <a:r>
              <a:rPr lang="en-US" dirty="0" err="1">
                <a:effectLst/>
                <a:latin typeface="Montserrat Medium" panose="00000600000000000000" pitchFamily="2" charset="0"/>
                <a:ea typeface="Calibri" panose="020F0502020204030204" pitchFamily="34" charset="0"/>
              </a:rPr>
              <a:t>cần</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một</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công</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nghệ</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phân</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tán</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kiến</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trúc</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mang</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tính</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chất</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đặc</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thù</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Những</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đặc</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điểm</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này</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phân</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biệt</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kiến</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trúc</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công</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nghệ</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là</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hướng</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dịch</a:t>
            </a:r>
            <a:r>
              <a:rPr lang="en-US" dirty="0">
                <a:effectLst/>
                <a:latin typeface="Montserrat Medium" panose="00000600000000000000" pitchFamily="2" charset="0"/>
                <a:ea typeface="Calibri" panose="020F0502020204030204" pitchFamily="34" charset="0"/>
              </a:rPr>
              <a:t> </a:t>
            </a:r>
            <a:r>
              <a:rPr lang="en-US" dirty="0" err="1">
                <a:effectLst/>
                <a:latin typeface="Montserrat Medium" panose="00000600000000000000" pitchFamily="2" charset="0"/>
                <a:ea typeface="Calibri" panose="020F0502020204030204" pitchFamily="34" charset="0"/>
              </a:rPr>
              <a:t>vụ</a:t>
            </a:r>
            <a:r>
              <a:rPr lang="en-US" dirty="0">
                <a:effectLst/>
                <a:latin typeface="Montserrat Medium" panose="00000600000000000000" pitchFamily="2" charset="0"/>
                <a:ea typeface="Calibri" panose="020F0502020204030204" pitchFamily="34" charset="0"/>
              </a:rPr>
              <a:t>. </a:t>
            </a:r>
            <a:r>
              <a:rPr lang="en-US" dirty="0" err="1">
                <a:solidFill>
                  <a:schemeClr val="bg2"/>
                </a:solidFill>
                <a:effectLst/>
                <a:latin typeface="Montserrat Medium" panose="00000600000000000000" pitchFamily="2" charset="0"/>
                <a:ea typeface="Calibri" panose="020F0502020204030204" pitchFamily="34" charset="0"/>
              </a:rPr>
              <a:t>Đây</a:t>
            </a:r>
            <a:r>
              <a:rPr lang="en-US" dirty="0">
                <a:solidFill>
                  <a:schemeClr val="bg2"/>
                </a:solidFill>
                <a:effectLst/>
                <a:latin typeface="Montserrat Medium" panose="00000600000000000000" pitchFamily="2" charset="0"/>
                <a:ea typeface="Calibri" panose="020F0502020204030204" pitchFamily="34" charset="0"/>
              </a:rPr>
              <a:t> </a:t>
            </a:r>
            <a:r>
              <a:rPr lang="en-US" dirty="0" err="1">
                <a:solidFill>
                  <a:schemeClr val="bg2"/>
                </a:solidFill>
                <a:effectLst/>
                <a:latin typeface="Montserrat Medium" panose="00000600000000000000" pitchFamily="2" charset="0"/>
                <a:ea typeface="Calibri" panose="020F0502020204030204" pitchFamily="34" charset="0"/>
              </a:rPr>
              <a:t>là</a:t>
            </a:r>
            <a:r>
              <a:rPr lang="en-US" dirty="0">
                <a:solidFill>
                  <a:schemeClr val="bg2"/>
                </a:solidFill>
                <a:effectLst/>
                <a:latin typeface="Montserrat Medium" panose="00000600000000000000" pitchFamily="2" charset="0"/>
                <a:ea typeface="Calibri" panose="020F0502020204030204" pitchFamily="34" charset="0"/>
              </a:rPr>
              <a:t> SOA.</a:t>
            </a:r>
            <a:endParaRPr dirty="0">
              <a:solidFill>
                <a:schemeClr val="bg2"/>
              </a:solidFill>
              <a:latin typeface="Montserrat Medium" panose="00000600000000000000" pitchFamily="2" charset="0"/>
            </a:endParaRP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455900"/>
            <a:ext cx="4644000" cy="613366"/>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3000" dirty="0"/>
              <a:t>ĐỊNH NGHĨA</a:t>
            </a:r>
            <a:endParaRPr sz="3000" dirty="0"/>
          </a:p>
        </p:txBody>
      </p:sp>
      <p:sp>
        <p:nvSpPr>
          <p:cNvPr id="447" name="Google Shape;447;p38"/>
          <p:cNvSpPr txBox="1">
            <a:spLocks noGrp="1"/>
          </p:cNvSpPr>
          <p:nvPr>
            <p:ph type="subTitle" idx="1"/>
          </p:nvPr>
        </p:nvSpPr>
        <p:spPr>
          <a:xfrm>
            <a:off x="720000" y="2271600"/>
            <a:ext cx="4644000" cy="1416000"/>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vi-VN" dirty="0">
                <a:effectLst/>
                <a:latin typeface="Montserrat Medium" panose="00000600000000000000" pitchFamily="2" charset="0"/>
                <a:ea typeface="Calibri" panose="020F0502020204030204" pitchFamily="34" charset="0"/>
              </a:rPr>
              <a:t>SOA được định nghĩa là kiểu kiến trúc trong phần mềm bao gồm nhiều thành phần đơn lẻ. Chúng tập trung lại và tạo thành những dịch vụ, mỗi dịch vụ thực hiện một nhiệm vụ, quy trình khác nhau.</a:t>
            </a:r>
            <a:endParaRPr lang="vi-VN" dirty="0">
              <a:solidFill>
                <a:schemeClr val="bg2"/>
              </a:solidFill>
              <a:latin typeface="Montserrat Medium" panose="00000600000000000000" pitchFamily="2" charset="0"/>
            </a:endParaRP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9815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1518900" y="20228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314500" y="287545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113700" y="37251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1529700" y="11722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C</a:t>
            </a:r>
            <a:r>
              <a:rPr lang="en" dirty="0"/>
              <a:t>ác đặc điểm của SOA</a:t>
            </a:r>
            <a:endParaRPr dirty="0"/>
          </a:p>
        </p:txBody>
      </p:sp>
      <p:sp>
        <p:nvSpPr>
          <p:cNvPr id="339" name="Google Shape;339;p36"/>
          <p:cNvSpPr txBox="1">
            <a:spLocks noGrp="1"/>
          </p:cNvSpPr>
          <p:nvPr>
            <p:ph type="title" idx="2"/>
          </p:nvPr>
        </p:nvSpPr>
        <p:spPr>
          <a:xfrm>
            <a:off x="720000" y="1172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4.1</a:t>
            </a:r>
            <a:endParaRPr dirty="0"/>
          </a:p>
        </p:txBody>
      </p:sp>
      <p:sp>
        <p:nvSpPr>
          <p:cNvPr id="340" name="Google Shape;340;p36"/>
          <p:cNvSpPr txBox="1">
            <a:spLocks noGrp="1"/>
          </p:cNvSpPr>
          <p:nvPr>
            <p:ph type="subTitle" idx="1"/>
          </p:nvPr>
        </p:nvSpPr>
        <p:spPr>
          <a:xfrm>
            <a:off x="1529700" y="157390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endParaRPr dirty="0"/>
          </a:p>
        </p:txBody>
      </p:sp>
      <p:sp>
        <p:nvSpPr>
          <p:cNvPr id="341" name="Google Shape;341;p36"/>
          <p:cNvSpPr txBox="1">
            <a:spLocks noGrp="1"/>
          </p:cNvSpPr>
          <p:nvPr>
            <p:ph type="title" idx="3"/>
          </p:nvPr>
        </p:nvSpPr>
        <p:spPr>
          <a:xfrm>
            <a:off x="2328900" y="20231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err="1"/>
              <a:t>Các</a:t>
            </a:r>
            <a:r>
              <a:rPr lang="en-US" dirty="0"/>
              <a:t> </a:t>
            </a:r>
            <a:r>
              <a:rPr lang="en-US" dirty="0" err="1"/>
              <a:t>loại</a:t>
            </a:r>
            <a:r>
              <a:rPr lang="en-US" dirty="0"/>
              <a:t> SOA </a:t>
            </a:r>
            <a:r>
              <a:rPr lang="en-US" dirty="0" err="1"/>
              <a:t>phổ</a:t>
            </a:r>
            <a:r>
              <a:rPr lang="en-US" dirty="0"/>
              <a:t> </a:t>
            </a:r>
            <a:r>
              <a:rPr lang="en-US" dirty="0" err="1"/>
              <a:t>biến</a:t>
            </a:r>
            <a:endParaRPr dirty="0"/>
          </a:p>
        </p:txBody>
      </p:sp>
      <p:sp>
        <p:nvSpPr>
          <p:cNvPr id="342" name="Google Shape;342;p36"/>
          <p:cNvSpPr txBox="1">
            <a:spLocks noGrp="1"/>
          </p:cNvSpPr>
          <p:nvPr>
            <p:ph type="title" idx="4"/>
          </p:nvPr>
        </p:nvSpPr>
        <p:spPr>
          <a:xfrm>
            <a:off x="1519200" y="20231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4.2</a:t>
            </a:r>
            <a:endParaRPr dirty="0"/>
          </a:p>
        </p:txBody>
      </p:sp>
      <p:sp>
        <p:nvSpPr>
          <p:cNvPr id="343" name="Google Shape;343;p36"/>
          <p:cNvSpPr txBox="1">
            <a:spLocks noGrp="1"/>
          </p:cNvSpPr>
          <p:nvPr>
            <p:ph type="subTitle" idx="5"/>
          </p:nvPr>
        </p:nvSpPr>
        <p:spPr>
          <a:xfrm>
            <a:off x="2328900" y="242480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344" name="Google Shape;344;p36"/>
          <p:cNvSpPr txBox="1">
            <a:spLocks noGrp="1"/>
          </p:cNvSpPr>
          <p:nvPr>
            <p:ph type="title" idx="6"/>
          </p:nvPr>
        </p:nvSpPr>
        <p:spPr>
          <a:xfrm>
            <a:off x="3124500" y="287575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Clr>
                <a:schemeClr val="dk1"/>
              </a:buClr>
              <a:buSzPts val="1100"/>
              <a:buFont typeface="Arial"/>
              <a:buNone/>
            </a:pPr>
            <a:r>
              <a:rPr lang="en" dirty="0"/>
              <a:t>Kết quả của HDV và SOA</a:t>
            </a:r>
            <a:endParaRPr dirty="0"/>
          </a:p>
        </p:txBody>
      </p:sp>
      <p:sp>
        <p:nvSpPr>
          <p:cNvPr id="345" name="Google Shape;345;p36"/>
          <p:cNvSpPr txBox="1">
            <a:spLocks noGrp="1"/>
          </p:cNvSpPr>
          <p:nvPr>
            <p:ph type="title" idx="7"/>
          </p:nvPr>
        </p:nvSpPr>
        <p:spPr>
          <a:xfrm>
            <a:off x="2314800" y="287575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4.3</a:t>
            </a:r>
            <a:endParaRPr dirty="0"/>
          </a:p>
        </p:txBody>
      </p:sp>
      <p:sp>
        <p:nvSpPr>
          <p:cNvPr id="346" name="Google Shape;346;p36"/>
          <p:cNvSpPr txBox="1">
            <a:spLocks noGrp="1"/>
          </p:cNvSpPr>
          <p:nvPr>
            <p:ph type="subTitle" idx="8"/>
          </p:nvPr>
        </p:nvSpPr>
        <p:spPr>
          <a:xfrm>
            <a:off x="3124500" y="327745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347" name="Google Shape;347;p36"/>
          <p:cNvSpPr txBox="1">
            <a:spLocks noGrp="1"/>
          </p:cNvSpPr>
          <p:nvPr>
            <p:ph type="title" idx="9"/>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err="1"/>
              <a:t>Nội</a:t>
            </a:r>
            <a:r>
              <a:rPr lang="en-US" dirty="0"/>
              <a:t> dung </a:t>
            </a:r>
            <a:r>
              <a:rPr lang="en-US" dirty="0" err="1"/>
              <a:t>chính</a:t>
            </a:r>
            <a:endParaRPr dirty="0"/>
          </a:p>
        </p:txBody>
      </p:sp>
      <p:sp>
        <p:nvSpPr>
          <p:cNvPr id="348" name="Google Shape;348;p36"/>
          <p:cNvSpPr txBox="1">
            <a:spLocks noGrp="1"/>
          </p:cNvSpPr>
          <p:nvPr>
            <p:ph type="title" idx="13"/>
          </p:nvPr>
        </p:nvSpPr>
        <p:spPr>
          <a:xfrm>
            <a:off x="3923699" y="3725400"/>
            <a:ext cx="4689089"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Dự án SOA và các vòng đời</a:t>
            </a:r>
            <a:endParaRPr dirty="0"/>
          </a:p>
        </p:txBody>
      </p:sp>
      <p:sp>
        <p:nvSpPr>
          <p:cNvPr id="349" name="Google Shape;349;p36"/>
          <p:cNvSpPr txBox="1">
            <a:spLocks noGrp="1"/>
          </p:cNvSpPr>
          <p:nvPr>
            <p:ph type="title" idx="14"/>
          </p:nvPr>
        </p:nvSpPr>
        <p:spPr>
          <a:xfrm>
            <a:off x="3114000" y="3725400"/>
            <a:ext cx="80970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4.4</a:t>
            </a:r>
            <a:endParaRPr dirty="0"/>
          </a:p>
        </p:txBody>
      </p:sp>
      <p:sp>
        <p:nvSpPr>
          <p:cNvPr id="350" name="Google Shape;350;p36"/>
          <p:cNvSpPr txBox="1">
            <a:spLocks noGrp="1"/>
          </p:cNvSpPr>
          <p:nvPr>
            <p:ph type="subTitle" idx="15"/>
          </p:nvPr>
        </p:nvSpPr>
        <p:spPr>
          <a:xfrm>
            <a:off x="3923700" y="4127100"/>
            <a:ext cx="45000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4.1</a:t>
            </a:r>
            <a:endParaRPr dirty="0"/>
          </a:p>
        </p:txBody>
      </p:sp>
      <p:sp>
        <p:nvSpPr>
          <p:cNvPr id="404" name="Google Shape;404;p37"/>
          <p:cNvSpPr txBox="1">
            <a:spLocks noGrp="1"/>
          </p:cNvSpPr>
          <p:nvPr>
            <p:ph type="subTitle" idx="1"/>
          </p:nvPr>
        </p:nvSpPr>
        <p:spPr>
          <a:xfrm>
            <a:off x="3203994" y="3641069"/>
            <a:ext cx="5220000" cy="431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CÁC ĐẶC ĐIỂM CỦA SOA</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1518900" y="20228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275613" y="2864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113700" y="37251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1529700" y="1172200"/>
            <a:ext cx="497341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err="1">
                <a:effectLst/>
                <a:latin typeface="Montserrat Black" panose="00000A00000000000000" pitchFamily="2" charset="0"/>
                <a:ea typeface="Calibri" panose="020F0502020204030204" pitchFamily="34" charset="0"/>
              </a:rPr>
              <a:t>Định</a:t>
            </a:r>
            <a:r>
              <a:rPr lang="en-US" dirty="0">
                <a:effectLst/>
                <a:latin typeface="Montserrat Black" panose="00000A00000000000000" pitchFamily="2" charset="0"/>
                <a:ea typeface="Calibri" panose="020F0502020204030204" pitchFamily="34" charset="0"/>
              </a:rPr>
              <a:t> </a:t>
            </a:r>
            <a:r>
              <a:rPr lang="en-US" dirty="0" err="1">
                <a:effectLst/>
                <a:latin typeface="Montserrat Black" panose="00000A00000000000000" pitchFamily="2" charset="0"/>
                <a:ea typeface="Calibri" panose="020F0502020204030204" pitchFamily="34" charset="0"/>
              </a:rPr>
              <a:t>hướng</a:t>
            </a:r>
            <a:r>
              <a:rPr lang="en-US" dirty="0">
                <a:effectLst/>
                <a:latin typeface="Montserrat Black" panose="00000A00000000000000" pitchFamily="2" charset="0"/>
                <a:ea typeface="Calibri" panose="020F0502020204030204" pitchFamily="34" charset="0"/>
              </a:rPr>
              <a:t> </a:t>
            </a:r>
            <a:r>
              <a:rPr lang="en-US" dirty="0" err="1">
                <a:effectLst/>
                <a:latin typeface="Montserrat Black" panose="00000A00000000000000" pitchFamily="2" charset="0"/>
                <a:ea typeface="Calibri" panose="020F0502020204030204" pitchFamily="34" charset="0"/>
              </a:rPr>
              <a:t>kinh</a:t>
            </a:r>
            <a:r>
              <a:rPr lang="en-US" dirty="0">
                <a:effectLst/>
                <a:latin typeface="Montserrat Black" panose="00000A00000000000000" pitchFamily="2" charset="0"/>
                <a:ea typeface="Calibri" panose="020F0502020204030204" pitchFamily="34" charset="0"/>
              </a:rPr>
              <a:t> </a:t>
            </a:r>
            <a:r>
              <a:rPr lang="en-US" dirty="0" err="1">
                <a:effectLst/>
                <a:latin typeface="Montserrat Black" panose="00000A00000000000000" pitchFamily="2" charset="0"/>
                <a:ea typeface="Calibri" panose="020F0502020204030204" pitchFamily="34" charset="0"/>
              </a:rPr>
              <a:t>doanh</a:t>
            </a:r>
            <a:endParaRPr dirty="0">
              <a:latin typeface="Montserrat Black" panose="00000A00000000000000" pitchFamily="2" charset="0"/>
            </a:endParaRPr>
          </a:p>
        </p:txBody>
      </p:sp>
      <p:sp>
        <p:nvSpPr>
          <p:cNvPr id="339" name="Google Shape;339;p36"/>
          <p:cNvSpPr txBox="1">
            <a:spLocks noGrp="1"/>
          </p:cNvSpPr>
          <p:nvPr>
            <p:ph type="title" idx="2"/>
          </p:nvPr>
        </p:nvSpPr>
        <p:spPr>
          <a:xfrm>
            <a:off x="679438" y="1172200"/>
            <a:ext cx="850262"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4.1.1</a:t>
            </a:r>
            <a:endParaRPr dirty="0"/>
          </a:p>
        </p:txBody>
      </p:sp>
      <p:sp>
        <p:nvSpPr>
          <p:cNvPr id="340" name="Google Shape;340;p36"/>
          <p:cNvSpPr txBox="1">
            <a:spLocks noGrp="1"/>
          </p:cNvSpPr>
          <p:nvPr>
            <p:ph type="subTitle" idx="1"/>
          </p:nvPr>
        </p:nvSpPr>
        <p:spPr>
          <a:xfrm>
            <a:off x="1529700" y="157390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US" dirty="0">
                <a:effectLst/>
                <a:latin typeface="Montserrat Medium" panose="00000600000000000000" pitchFamily="2" charset="0"/>
                <a:ea typeface="Calibri" panose="020F0502020204030204" pitchFamily="34" charset="0"/>
              </a:rPr>
              <a:t>(Business driven)</a:t>
            </a:r>
            <a:endParaRPr dirty="0">
              <a:latin typeface="Montserrat Medium" panose="00000600000000000000" pitchFamily="2" charset="0"/>
            </a:endParaRPr>
          </a:p>
        </p:txBody>
      </p:sp>
      <p:sp>
        <p:nvSpPr>
          <p:cNvPr id="341" name="Google Shape;341;p36"/>
          <p:cNvSpPr txBox="1">
            <a:spLocks noGrp="1"/>
          </p:cNvSpPr>
          <p:nvPr>
            <p:ph type="title" idx="3"/>
          </p:nvPr>
        </p:nvSpPr>
        <p:spPr>
          <a:xfrm>
            <a:off x="2328900" y="202310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err="1"/>
              <a:t>Nhà</a:t>
            </a:r>
            <a:r>
              <a:rPr lang="en-US" dirty="0"/>
              <a:t> </a:t>
            </a:r>
            <a:r>
              <a:rPr lang="en-US" dirty="0" err="1"/>
              <a:t>cung</a:t>
            </a:r>
            <a:r>
              <a:rPr lang="en-US" dirty="0"/>
              <a:t> </a:t>
            </a:r>
            <a:r>
              <a:rPr lang="en-US" dirty="0" err="1"/>
              <a:t>cấp</a:t>
            </a:r>
            <a:r>
              <a:rPr lang="en-US" dirty="0"/>
              <a:t> </a:t>
            </a:r>
            <a:r>
              <a:rPr lang="en-US" dirty="0" err="1"/>
              <a:t>trung</a:t>
            </a:r>
            <a:r>
              <a:rPr lang="en-US" dirty="0"/>
              <a:t> </a:t>
            </a:r>
            <a:r>
              <a:rPr lang="en-US" dirty="0" err="1"/>
              <a:t>lập</a:t>
            </a:r>
            <a:endParaRPr dirty="0"/>
          </a:p>
        </p:txBody>
      </p:sp>
      <p:sp>
        <p:nvSpPr>
          <p:cNvPr id="342" name="Google Shape;342;p36"/>
          <p:cNvSpPr txBox="1">
            <a:spLocks noGrp="1"/>
          </p:cNvSpPr>
          <p:nvPr>
            <p:ph type="title" idx="4"/>
          </p:nvPr>
        </p:nvSpPr>
        <p:spPr>
          <a:xfrm>
            <a:off x="1454826" y="2018550"/>
            <a:ext cx="924755"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4.1.2</a:t>
            </a:r>
            <a:endParaRPr dirty="0"/>
          </a:p>
        </p:txBody>
      </p:sp>
      <p:sp>
        <p:nvSpPr>
          <p:cNvPr id="343" name="Google Shape;343;p36"/>
          <p:cNvSpPr txBox="1">
            <a:spLocks noGrp="1"/>
          </p:cNvSpPr>
          <p:nvPr>
            <p:ph type="subTitle" idx="5"/>
          </p:nvPr>
        </p:nvSpPr>
        <p:spPr>
          <a:xfrm>
            <a:off x="2328900" y="242480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344" name="Google Shape;344;p36"/>
          <p:cNvSpPr txBox="1">
            <a:spLocks noGrp="1"/>
          </p:cNvSpPr>
          <p:nvPr>
            <p:ph type="title" idx="6"/>
          </p:nvPr>
        </p:nvSpPr>
        <p:spPr>
          <a:xfrm>
            <a:off x="3124499" y="2875750"/>
            <a:ext cx="5721883"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Clr>
                <a:schemeClr val="dk1"/>
              </a:buClr>
              <a:buSzPts val="1100"/>
              <a:buFont typeface="Arial"/>
              <a:buNone/>
            </a:pPr>
            <a:r>
              <a:rPr lang="en" dirty="0"/>
              <a:t>Lấy doanh nghiệp làm trung tâm</a:t>
            </a:r>
            <a:endParaRPr dirty="0"/>
          </a:p>
        </p:txBody>
      </p:sp>
      <p:sp>
        <p:nvSpPr>
          <p:cNvPr id="345" name="Google Shape;345;p36"/>
          <p:cNvSpPr txBox="1">
            <a:spLocks noGrp="1"/>
          </p:cNvSpPr>
          <p:nvPr>
            <p:ph type="title" idx="7"/>
          </p:nvPr>
        </p:nvSpPr>
        <p:spPr>
          <a:xfrm>
            <a:off x="2221210" y="2875750"/>
            <a:ext cx="90329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4.1.3</a:t>
            </a:r>
            <a:endParaRPr dirty="0"/>
          </a:p>
        </p:txBody>
      </p:sp>
      <p:sp>
        <p:nvSpPr>
          <p:cNvPr id="346" name="Google Shape;346;p36"/>
          <p:cNvSpPr txBox="1">
            <a:spLocks noGrp="1"/>
          </p:cNvSpPr>
          <p:nvPr>
            <p:ph type="subTitle" idx="8"/>
          </p:nvPr>
        </p:nvSpPr>
        <p:spPr>
          <a:xfrm>
            <a:off x="3124500" y="3277450"/>
            <a:ext cx="4500000" cy="4002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347" name="Google Shape;347;p36"/>
          <p:cNvSpPr txBox="1">
            <a:spLocks noGrp="1"/>
          </p:cNvSpPr>
          <p:nvPr>
            <p:ph type="title" idx="9"/>
          </p:nvPr>
        </p:nvSpPr>
        <p:spPr>
          <a:xfrm>
            <a:off x="519467" y="419219"/>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BỐN ĐẶC ĐIỂM CỦA SOA</a:t>
            </a:r>
          </a:p>
        </p:txBody>
      </p:sp>
      <p:sp>
        <p:nvSpPr>
          <p:cNvPr id="348" name="Google Shape;348;p36"/>
          <p:cNvSpPr txBox="1">
            <a:spLocks noGrp="1"/>
          </p:cNvSpPr>
          <p:nvPr>
            <p:ph type="title" idx="13"/>
          </p:nvPr>
        </p:nvSpPr>
        <p:spPr>
          <a:xfrm>
            <a:off x="3923699" y="3725400"/>
            <a:ext cx="4689089"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Thành phần trung tâm</a:t>
            </a:r>
            <a:endParaRPr dirty="0"/>
          </a:p>
        </p:txBody>
      </p:sp>
      <p:sp>
        <p:nvSpPr>
          <p:cNvPr id="349" name="Google Shape;349;p36"/>
          <p:cNvSpPr txBox="1">
            <a:spLocks noGrp="1"/>
          </p:cNvSpPr>
          <p:nvPr>
            <p:ph type="title" idx="14"/>
          </p:nvPr>
        </p:nvSpPr>
        <p:spPr>
          <a:xfrm>
            <a:off x="3015118" y="3725250"/>
            <a:ext cx="96309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4.1.4</a:t>
            </a:r>
            <a:endParaRPr dirty="0"/>
          </a:p>
        </p:txBody>
      </p:sp>
      <p:sp>
        <p:nvSpPr>
          <p:cNvPr id="350" name="Google Shape;350;p36"/>
          <p:cNvSpPr txBox="1">
            <a:spLocks noGrp="1"/>
          </p:cNvSpPr>
          <p:nvPr>
            <p:ph type="subTitle" idx="15"/>
          </p:nvPr>
        </p:nvSpPr>
        <p:spPr>
          <a:xfrm>
            <a:off x="3923700" y="4127100"/>
            <a:ext cx="4500000" cy="4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8929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357063" y="-230199"/>
            <a:ext cx="6260123" cy="5959586"/>
            <a:chOff x="3637553" y="536390"/>
            <a:chExt cx="4786456" cy="4066741"/>
          </a:xfrm>
        </p:grpSpPr>
        <p:sp>
          <p:nvSpPr>
            <p:cNvPr id="1705" name="Google Shape;1705;p58"/>
            <p:cNvSpPr/>
            <p:nvPr/>
          </p:nvSpPr>
          <p:spPr>
            <a:xfrm>
              <a:off x="3637553" y="90945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8"/>
            <p:cNvSpPr/>
            <p:nvPr/>
          </p:nvSpPr>
          <p:spPr>
            <a:xfrm>
              <a:off x="7400486" y="328650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521365" y="1417350"/>
            <a:ext cx="3186635" cy="1262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500" dirty="0" err="1">
                <a:effectLst/>
                <a:latin typeface="Montserrat Black" panose="00000A00000000000000" pitchFamily="2" charset="0"/>
                <a:ea typeface="Calibri" panose="020F0502020204030204" pitchFamily="34" charset="0"/>
              </a:rPr>
              <a:t>Định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hướng</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kinh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doanh</a:t>
            </a:r>
            <a:r>
              <a:rPr lang="en-US" sz="2500" dirty="0">
                <a:effectLst/>
                <a:latin typeface="Montserrat Black" panose="00000A00000000000000" pitchFamily="2" charset="0"/>
                <a:ea typeface="Calibri" panose="020F0502020204030204" pitchFamily="34" charset="0"/>
              </a:rPr>
              <a:t> (Business driven)</a:t>
            </a:r>
            <a:endParaRPr sz="2500" dirty="0">
              <a:latin typeface="Montserrat Black" panose="00000A00000000000000" pitchFamily="2" charset="0"/>
            </a:endParaRPr>
          </a:p>
        </p:txBody>
      </p:sp>
      <p:sp>
        <p:nvSpPr>
          <p:cNvPr id="1718" name="Google Shape;1718;p58"/>
          <p:cNvSpPr txBox="1">
            <a:spLocks noGrp="1"/>
          </p:cNvSpPr>
          <p:nvPr>
            <p:ph type="subTitle" idx="1"/>
          </p:nvPr>
        </p:nvSpPr>
        <p:spPr>
          <a:xfrm>
            <a:off x="720000" y="2679449"/>
            <a:ext cx="2988000" cy="1418205"/>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vi-VN" b="1" dirty="0"/>
              <a:t>Kiến trúc công nghệ thông thường </a:t>
            </a:r>
            <a:r>
              <a:rPr lang="vi-VN" dirty="0"/>
              <a:t>thường được thiết kế để hỗ trợ các giải pháp được cung cấp nhằm đáp ứng các yêu cầu kinh doanh mang </a:t>
            </a:r>
            <a:r>
              <a:rPr lang="vi-VN" b="1" dirty="0"/>
              <a:t>tính chiến thuật (ngắn hạn)</a:t>
            </a:r>
            <a:r>
              <a:rPr lang="vi-VN" dirty="0"/>
              <a:t>.</a:t>
            </a:r>
            <a:endParaRPr lang="en-US" dirty="0"/>
          </a:p>
        </p:txBody>
      </p:sp>
      <p:pic>
        <p:nvPicPr>
          <p:cNvPr id="1719" name="Google Shape;1719;p58"/>
          <p:cNvPicPr preferRelativeResize="0"/>
          <p:nvPr/>
        </p:nvPicPr>
        <p:blipFill rotWithShape="1">
          <a:blip r:embed="rId3">
            <a:alphaModFix/>
          </a:blip>
          <a:srcRect l="109" r="109"/>
          <a:stretch/>
        </p:blipFill>
        <p:spPr>
          <a:xfrm>
            <a:off x="4081884" y="1359827"/>
            <a:ext cx="3669427" cy="2068616"/>
          </a:xfrm>
          <a:prstGeom prst="rect">
            <a:avLst/>
          </a:prstGeom>
          <a:noFill/>
          <a:ln>
            <a:noFill/>
          </a:ln>
        </p:spPr>
      </p:pic>
      <p:pic>
        <p:nvPicPr>
          <p:cNvPr id="18" name="Picture 17">
            <a:extLst>
              <a:ext uri="{FF2B5EF4-FFF2-40B4-BE49-F238E27FC236}">
                <a16:creationId xmlns:a16="http://schemas.microsoft.com/office/drawing/2014/main" id="{C7AD44E3-0279-49C3-A9F5-411356A3B779}"/>
              </a:ext>
            </a:extLst>
          </p:cNvPr>
          <p:cNvPicPr/>
          <p:nvPr/>
        </p:nvPicPr>
        <p:blipFill>
          <a:blip r:embed="rId4"/>
          <a:stretch>
            <a:fillRect/>
          </a:stretch>
        </p:blipFill>
        <p:spPr>
          <a:xfrm>
            <a:off x="3939950" y="904966"/>
            <a:ext cx="4772660" cy="3216935"/>
          </a:xfrm>
          <a:prstGeom prst="rect">
            <a:avLst/>
          </a:prstGeom>
        </p:spPr>
      </p:pic>
      <p:sp>
        <p:nvSpPr>
          <p:cNvPr id="19" name="Google Shape;337;p36">
            <a:extLst>
              <a:ext uri="{FF2B5EF4-FFF2-40B4-BE49-F238E27FC236}">
                <a16:creationId xmlns:a16="http://schemas.microsoft.com/office/drawing/2014/main" id="{6AC65FF0-D7D1-4FE3-8919-31E7B35CA4F8}"/>
              </a:ext>
            </a:extLst>
          </p:cNvPr>
          <p:cNvSpPr/>
          <p:nvPr/>
        </p:nvSpPr>
        <p:spPr>
          <a:xfrm>
            <a:off x="116365" y="92636"/>
            <a:ext cx="778986"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solidFill>
                <a:latin typeface="Montserrat Black" panose="00000A00000000000000" pitchFamily="2" charset="0"/>
              </a:rPr>
              <a:t>4.1.1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4" name="Google Shape;1704;p58"/>
          <p:cNvGrpSpPr/>
          <p:nvPr/>
        </p:nvGrpSpPr>
        <p:grpSpPr>
          <a:xfrm>
            <a:off x="3181350" y="-695325"/>
            <a:ext cx="6026008" cy="6943727"/>
            <a:chOff x="3637553" y="536390"/>
            <a:chExt cx="4481659" cy="4066742"/>
          </a:xfrm>
        </p:grpSpPr>
        <p:sp>
          <p:nvSpPr>
            <p:cNvPr id="1705" name="Google Shape;1705;p58"/>
            <p:cNvSpPr/>
            <p:nvPr/>
          </p:nvSpPr>
          <p:spPr>
            <a:xfrm>
              <a:off x="3637553" y="993828"/>
              <a:ext cx="644637" cy="609089"/>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8"/>
            <p:cNvSpPr/>
            <p:nvPr/>
          </p:nvSpPr>
          <p:spPr>
            <a:xfrm>
              <a:off x="7400486" y="3286508"/>
              <a:ext cx="619659" cy="496581"/>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58"/>
            <p:cNvGrpSpPr/>
            <p:nvPr/>
          </p:nvGrpSpPr>
          <p:grpSpPr>
            <a:xfrm>
              <a:off x="3713757" y="1214253"/>
              <a:ext cx="4405454" cy="2714993"/>
              <a:chOff x="3637557" y="1214253"/>
              <a:chExt cx="4405454" cy="2714993"/>
            </a:xfrm>
          </p:grpSpPr>
          <p:sp>
            <p:nvSpPr>
              <p:cNvPr id="1708" name="Google Shape;1708;p58"/>
              <p:cNvSpPr/>
              <p:nvPr/>
            </p:nvSpPr>
            <p:spPr>
              <a:xfrm>
                <a:off x="3865952" y="1214253"/>
                <a:ext cx="3948891" cy="2646285"/>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8"/>
              <p:cNvSpPr/>
              <p:nvPr/>
            </p:nvSpPr>
            <p:spPr>
              <a:xfrm>
                <a:off x="3637557" y="3591236"/>
                <a:ext cx="4405454" cy="33801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8"/>
              <p:cNvSpPr/>
              <p:nvPr/>
            </p:nvSpPr>
            <p:spPr>
              <a:xfrm>
                <a:off x="5405581" y="3592805"/>
                <a:ext cx="874330" cy="11026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1" name="Google Shape;1711;p58"/>
            <p:cNvSpPr/>
            <p:nvPr/>
          </p:nvSpPr>
          <p:spPr>
            <a:xfrm flipH="1">
              <a:off x="7737391" y="758289"/>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58"/>
            <p:cNvSpPr/>
            <p:nvPr/>
          </p:nvSpPr>
          <p:spPr>
            <a:xfrm flipH="1">
              <a:off x="7441345" y="536390"/>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8"/>
            <p:cNvSpPr/>
            <p:nvPr/>
          </p:nvSpPr>
          <p:spPr>
            <a:xfrm flipH="1">
              <a:off x="7254114" y="85449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8"/>
            <p:cNvSpPr/>
            <p:nvPr/>
          </p:nvSpPr>
          <p:spPr>
            <a:xfrm>
              <a:off x="3713739" y="40014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8"/>
            <p:cNvSpPr/>
            <p:nvPr/>
          </p:nvSpPr>
          <p:spPr>
            <a:xfrm>
              <a:off x="4170175" y="43828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8"/>
            <p:cNvSpPr/>
            <p:nvPr/>
          </p:nvSpPr>
          <p:spPr>
            <a:xfrm>
              <a:off x="4390617" y="40976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8"/>
          <p:cNvSpPr txBox="1">
            <a:spLocks noGrp="1"/>
          </p:cNvSpPr>
          <p:nvPr>
            <p:ph type="title"/>
          </p:nvPr>
        </p:nvSpPr>
        <p:spPr>
          <a:xfrm>
            <a:off x="230686" y="728777"/>
            <a:ext cx="3186635" cy="1262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500" dirty="0" err="1">
                <a:effectLst/>
                <a:latin typeface="Montserrat Black" panose="00000A00000000000000" pitchFamily="2" charset="0"/>
                <a:ea typeface="Calibri" panose="020F0502020204030204" pitchFamily="34" charset="0"/>
              </a:rPr>
              <a:t>Định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hướng</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kinh</a:t>
            </a:r>
            <a:r>
              <a:rPr lang="en-US" sz="2500" dirty="0">
                <a:effectLst/>
                <a:latin typeface="Montserrat Black" panose="00000A00000000000000" pitchFamily="2" charset="0"/>
                <a:ea typeface="Calibri" panose="020F0502020204030204" pitchFamily="34" charset="0"/>
              </a:rPr>
              <a:t> </a:t>
            </a:r>
            <a:r>
              <a:rPr lang="en-US" sz="2500" dirty="0" err="1">
                <a:effectLst/>
                <a:latin typeface="Montserrat Black" panose="00000A00000000000000" pitchFamily="2" charset="0"/>
                <a:ea typeface="Calibri" panose="020F0502020204030204" pitchFamily="34" charset="0"/>
              </a:rPr>
              <a:t>doanh</a:t>
            </a:r>
            <a:r>
              <a:rPr lang="en-US" sz="2500" dirty="0">
                <a:effectLst/>
                <a:latin typeface="Montserrat Black" panose="00000A00000000000000" pitchFamily="2" charset="0"/>
                <a:ea typeface="Calibri" panose="020F0502020204030204" pitchFamily="34" charset="0"/>
              </a:rPr>
              <a:t> (Business driven)</a:t>
            </a:r>
            <a:endParaRPr sz="2500" dirty="0">
              <a:latin typeface="Montserrat Black" panose="00000A00000000000000" pitchFamily="2" charset="0"/>
            </a:endParaRPr>
          </a:p>
        </p:txBody>
      </p:sp>
      <p:sp>
        <p:nvSpPr>
          <p:cNvPr id="1718" name="Google Shape;1718;p58"/>
          <p:cNvSpPr txBox="1">
            <a:spLocks noGrp="1"/>
          </p:cNvSpPr>
          <p:nvPr>
            <p:ph type="subTitle" idx="1"/>
          </p:nvPr>
        </p:nvSpPr>
        <p:spPr>
          <a:xfrm>
            <a:off x="429321" y="1990877"/>
            <a:ext cx="2988000" cy="1046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vi-VN" b="1" dirty="0"/>
              <a:t>kiến trúc công nghệ được định hướng kinh doanh</a:t>
            </a:r>
            <a:r>
              <a:rPr lang="vi-VN" dirty="0"/>
              <a:t>, thì tầm nhìn, mục tiêu và yêu cầu kinh doanh tổng thể được định vị làm cơ sở và ảnh hưởng chính của mô hình kiến trúc. Điều này tối đa hóa khả năng liên kết giữa công nghệ và kinh doanh và cho phép một kiến trúc công nghệ có thể phát triển đồng bộ và song song với toàn bộ tổ chức.</a:t>
            </a:r>
            <a:endParaRPr dirty="0"/>
          </a:p>
        </p:txBody>
      </p:sp>
      <p:pic>
        <p:nvPicPr>
          <p:cNvPr id="1719" name="Google Shape;1719;p58"/>
          <p:cNvPicPr preferRelativeResize="0"/>
          <p:nvPr/>
        </p:nvPicPr>
        <p:blipFill rotWithShape="1">
          <a:blip r:embed="rId3">
            <a:alphaModFix/>
          </a:blip>
          <a:srcRect l="109" r="109"/>
          <a:stretch/>
        </p:blipFill>
        <p:spPr>
          <a:xfrm>
            <a:off x="4081884" y="1359827"/>
            <a:ext cx="3669427" cy="2068616"/>
          </a:xfrm>
          <a:prstGeom prst="rect">
            <a:avLst/>
          </a:prstGeom>
          <a:noFill/>
          <a:ln>
            <a:noFill/>
          </a:ln>
        </p:spPr>
      </p:pic>
      <p:pic>
        <p:nvPicPr>
          <p:cNvPr id="18" name="Picture 17">
            <a:extLst>
              <a:ext uri="{FF2B5EF4-FFF2-40B4-BE49-F238E27FC236}">
                <a16:creationId xmlns:a16="http://schemas.microsoft.com/office/drawing/2014/main" id="{8DA69FCE-6D51-443F-B983-4BAA60DAE5A1}"/>
              </a:ext>
            </a:extLst>
          </p:cNvPr>
          <p:cNvPicPr/>
          <p:nvPr/>
        </p:nvPicPr>
        <p:blipFill>
          <a:blip r:embed="rId4"/>
          <a:stretch>
            <a:fillRect/>
          </a:stretch>
        </p:blipFill>
        <p:spPr>
          <a:xfrm>
            <a:off x="3826882" y="645597"/>
            <a:ext cx="4820285" cy="3810000"/>
          </a:xfrm>
          <a:prstGeom prst="rect">
            <a:avLst/>
          </a:prstGeom>
        </p:spPr>
      </p:pic>
      <p:sp>
        <p:nvSpPr>
          <p:cNvPr id="19" name="Google Shape;337;p36">
            <a:extLst>
              <a:ext uri="{FF2B5EF4-FFF2-40B4-BE49-F238E27FC236}">
                <a16:creationId xmlns:a16="http://schemas.microsoft.com/office/drawing/2014/main" id="{8EAC4A8A-0F8E-43F8-995F-40B43085A878}"/>
              </a:ext>
            </a:extLst>
          </p:cNvPr>
          <p:cNvSpPr/>
          <p:nvPr/>
        </p:nvSpPr>
        <p:spPr>
          <a:xfrm>
            <a:off x="91833" y="91197"/>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6"/>
                </a:solidFill>
                <a:latin typeface="Montserrat Black" panose="00000A00000000000000" pitchFamily="2" charset="0"/>
              </a:rPr>
              <a:t>4.1.1</a:t>
            </a:r>
          </a:p>
        </p:txBody>
      </p:sp>
    </p:spTree>
    <p:extLst>
      <p:ext uri="{BB962C8B-B14F-4D97-AF65-F5344CB8AC3E}">
        <p14:creationId xmlns:p14="http://schemas.microsoft.com/office/powerpoint/2010/main" val="2267280931"/>
      </p:ext>
    </p:extLst>
  </p:cSld>
  <p:clrMapOvr>
    <a:masterClrMapping/>
  </p:clrMapOvr>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1752</Words>
  <Application>Microsoft Office PowerPoint</Application>
  <PresentationFormat>Trình chiếu Trên màn hình (16:9)</PresentationFormat>
  <Paragraphs>119</Paragraphs>
  <Slides>28</Slides>
  <Notes>28</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28</vt:i4>
      </vt:variant>
    </vt:vector>
  </HeadingPairs>
  <TitlesOfParts>
    <vt:vector size="36" baseType="lpstr">
      <vt:lpstr>Arial</vt:lpstr>
      <vt:lpstr>Montserrat</vt:lpstr>
      <vt:lpstr>Montserrat Medium</vt:lpstr>
      <vt:lpstr>Modern No. 20</vt:lpstr>
      <vt:lpstr>Wingdings</vt:lpstr>
      <vt:lpstr>Montserrat Black</vt:lpstr>
      <vt:lpstr>Bebas Neue</vt:lpstr>
      <vt:lpstr>Software Development School Center by Slidesgo</vt:lpstr>
      <vt:lpstr>CHƯƠNG 4: TÌM HIỂU VỀ SOA NHÓM 08</vt:lpstr>
      <vt:lpstr>—Mục tiêu chương</vt:lpstr>
      <vt:lpstr>GIỚI THIỆU CHUNG</vt:lpstr>
      <vt:lpstr>ĐỊNH NGHĨA</vt:lpstr>
      <vt:lpstr>Các đặc điểm của SOA</vt:lpstr>
      <vt:lpstr>4.1</vt:lpstr>
      <vt:lpstr>Định hướng kinh doanh</vt:lpstr>
      <vt:lpstr>Định hướng kinh doanh (Business driven)</vt:lpstr>
      <vt:lpstr>Định hướng kinh doanh (Business driven)</vt:lpstr>
      <vt:lpstr>Định hướng kinh doanh (Business driven)</vt:lpstr>
      <vt:lpstr>Nhà cung cấp trung lập</vt:lpstr>
      <vt:lpstr>Nhà cung cấp trung lập</vt:lpstr>
      <vt:lpstr>Nhà cung cấp trung lập</vt:lpstr>
      <vt:lpstr>Lấy doanh nghiệp làm trung tâm</vt:lpstr>
      <vt:lpstr>Lấy doanh nghiệp làm trung tâm</vt:lpstr>
      <vt:lpstr>Thành phần trung tâm</vt:lpstr>
      <vt:lpstr>Thành phần trung tâm</vt:lpstr>
      <vt:lpstr>4.2</vt:lpstr>
      <vt:lpstr>Service Architecture</vt:lpstr>
      <vt:lpstr>BỐN LOẠI SOA PHỔ BIẾN</vt:lpstr>
      <vt:lpstr>Service Architecture (Kiến trúc dịch vụ)</vt:lpstr>
      <vt:lpstr>Service Architecture (Kiến trúc dịch vụ)</vt:lpstr>
      <vt:lpstr>Service Architecture (Kiến trúc dịch vụ)</vt:lpstr>
      <vt:lpstr>Service Composition Architecture (Kiến trúc thành phần dịch vụ)</vt:lpstr>
      <vt:lpstr>Service Composition Architecture (Kiến trúc thành phần dịch vụ)</vt:lpstr>
      <vt:lpstr>Service Inventory Architecture</vt:lpstr>
      <vt:lpstr>Service-Oriented Enterprise Architecture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TÌM HIỂU VỀ SOA NHÓM 08</dc:title>
  <cp:lastModifiedBy>Trần Đức Tâm - 61QD2</cp:lastModifiedBy>
  <cp:revision>44</cp:revision>
  <dcterms:modified xsi:type="dcterms:W3CDTF">2023-02-08T01:25:16Z</dcterms:modified>
</cp:coreProperties>
</file>