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85" r:id="rId3"/>
    <p:sldId id="307" r:id="rId4"/>
    <p:sldId id="300" r:id="rId5"/>
    <p:sldId id="299" r:id="rId6"/>
    <p:sldId id="286" r:id="rId7"/>
    <p:sldId id="304" r:id="rId8"/>
    <p:sldId id="301" r:id="rId9"/>
    <p:sldId id="302" r:id="rId10"/>
    <p:sldId id="303" r:id="rId11"/>
    <p:sldId id="305" r:id="rId12"/>
    <p:sldId id="306" r:id="rId13"/>
    <p:sldId id="308" r:id="rId14"/>
    <p:sldId id="309" r:id="rId15"/>
    <p:sldId id="310" r:id="rId16"/>
    <p:sldId id="294" r:id="rId17"/>
    <p:sldId id="295" r:id="rId18"/>
    <p:sldId id="296" r:id="rId19"/>
    <p:sldId id="297" r:id="rId20"/>
    <p:sldId id="293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68"/>
    <p:restoredTop sz="79405" autoAdjust="0"/>
  </p:normalViewPr>
  <p:slideViewPr>
    <p:cSldViewPr snapToGrid="0" snapToObjects="1">
      <p:cViewPr>
        <p:scale>
          <a:sx n="84" d="100"/>
          <a:sy n="84" d="100"/>
        </p:scale>
        <p:origin x="-7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F32F2-921B-44C9-B9D2-EA80C7B5F03D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FF8A3-FFF8-4775-BC0C-AA72F6AA1F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697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00250" lvl="4" indent="-171450">
              <a:buFontTx/>
              <a:buChar char="-"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FF8A3-FFF8-4775-BC0C-AA72F6AA1FE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537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FF8A3-FFF8-4775-BC0C-AA72F6AA1FE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768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Câu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hỏi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đặt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ra</a:t>
            </a:r>
            <a:r>
              <a:rPr lang="en-GB" baseline="0" dirty="0" smtClean="0"/>
              <a:t> computer vision </a:t>
            </a:r>
            <a:r>
              <a:rPr lang="en-GB" baseline="0" dirty="0" err="1" smtClean="0"/>
              <a:t>là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gì</a:t>
            </a:r>
            <a:r>
              <a:rPr lang="en-GB" baseline="0" dirty="0" smtClean="0"/>
              <a:t>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FF8A3-FFF8-4775-BC0C-AA72F6AA1FE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533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FF8A3-FFF8-4775-BC0C-AA72F6AA1FE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83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674" y="137847"/>
            <a:ext cx="1539467" cy="365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674" y="173026"/>
            <a:ext cx="1539467" cy="365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674" y="173026"/>
            <a:ext cx="1539467" cy="365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674" y="173026"/>
            <a:ext cx="1539467" cy="365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674" y="137847"/>
            <a:ext cx="1539467" cy="365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153633" y="4768355"/>
            <a:ext cx="1539467" cy="365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674" y="137847"/>
            <a:ext cx="1539467" cy="365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674" y="137847"/>
            <a:ext cx="1539467" cy="365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674" y="137847"/>
            <a:ext cx="1539467" cy="365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674" y="137847"/>
            <a:ext cx="1539467" cy="365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674" y="137847"/>
            <a:ext cx="1539467" cy="365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674" y="173026"/>
            <a:ext cx="1539467" cy="365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674" y="173026"/>
            <a:ext cx="1539467" cy="365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674" y="173026"/>
            <a:ext cx="1539467" cy="36576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916" y="740979"/>
            <a:ext cx="11272345" cy="3953085"/>
          </a:xfrm>
        </p:spPr>
        <p:txBody>
          <a:bodyPr/>
          <a:lstStyle/>
          <a:p>
            <a:pPr algn="ctr"/>
            <a:r>
              <a:rPr lang="en-US" altLang="ko-KR" dirty="0"/>
              <a:t>Computer </a:t>
            </a:r>
            <a:r>
              <a:rPr lang="en-US" altLang="ko-KR" dirty="0" smtClean="0"/>
              <a:t>Vision</a:t>
            </a:r>
            <a:br>
              <a:rPr lang="en-US" altLang="ko-KR" dirty="0" smtClean="0"/>
            </a:br>
            <a:r>
              <a:rPr lang="en-US" altLang="ko-KR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ko-KR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ko-KR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ko-KR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ko-KR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536" y="5147212"/>
            <a:ext cx="7727824" cy="1526122"/>
          </a:xfrm>
        </p:spPr>
        <p:txBody>
          <a:bodyPr>
            <a:noAutofit/>
          </a:bodyPr>
          <a:lstStyle/>
          <a:p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Buổi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6: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tiền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ngưỡng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histograme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nhị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contour, convex hull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48227" y="4513457"/>
            <a:ext cx="132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26.01.2018</a:t>
            </a:r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102" y="4891104"/>
            <a:ext cx="4217438" cy="19668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63808" y="648866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Hữu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Biên</a:t>
            </a:r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4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21" y="447188"/>
            <a:ext cx="11032677" cy="1268596"/>
          </a:xfrm>
        </p:spPr>
        <p:txBody>
          <a:bodyPr/>
          <a:lstStyle/>
          <a:p>
            <a:r>
              <a:rPr lang="en-GB" dirty="0" smtClean="0"/>
              <a:t>1.6 </a:t>
            </a:r>
            <a:r>
              <a:rPr lang="en-GB" dirty="0" err="1" smtClean="0"/>
              <a:t>Bộ</a:t>
            </a:r>
            <a:r>
              <a:rPr lang="en-GB" dirty="0" smtClean="0"/>
              <a:t> </a:t>
            </a:r>
            <a:r>
              <a:rPr lang="en-GB" dirty="0" err="1" smtClean="0"/>
              <a:t>lọc</a:t>
            </a:r>
            <a:r>
              <a:rPr lang="en-GB" dirty="0" smtClean="0"/>
              <a:t> Gaussian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876" y="2239765"/>
            <a:ext cx="4291594" cy="4453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68" y="2036566"/>
            <a:ext cx="3300134" cy="2300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21" y="4466689"/>
            <a:ext cx="3300135" cy="239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838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089" y="447187"/>
            <a:ext cx="11065909" cy="1212279"/>
          </a:xfrm>
        </p:spPr>
        <p:txBody>
          <a:bodyPr/>
          <a:lstStyle/>
          <a:p>
            <a:r>
              <a:rPr lang="en-GB" dirty="0" smtClean="0"/>
              <a:t>1.7 Threshold</a:t>
            </a:r>
            <a:endParaRPr lang="en-GB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79" y="2209753"/>
            <a:ext cx="3783718" cy="464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844" y="3029107"/>
            <a:ext cx="4584878" cy="37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024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447188"/>
            <a:ext cx="11043331" cy="1234856"/>
          </a:xfrm>
        </p:spPr>
        <p:txBody>
          <a:bodyPr/>
          <a:lstStyle/>
          <a:p>
            <a:r>
              <a:rPr lang="en-GB" dirty="0" smtClean="0"/>
              <a:t>1.8 </a:t>
            </a:r>
            <a:r>
              <a:rPr lang="en-GB" dirty="0" err="1"/>
              <a:t>X</a:t>
            </a:r>
            <a:r>
              <a:rPr lang="en-GB" dirty="0" err="1" smtClean="0"/>
              <a:t>ử</a:t>
            </a:r>
            <a:r>
              <a:rPr lang="en-GB" dirty="0" smtClean="0"/>
              <a:t> </a:t>
            </a:r>
            <a:r>
              <a:rPr lang="en-GB" dirty="0" err="1" smtClean="0"/>
              <a:t>lý</a:t>
            </a:r>
            <a:r>
              <a:rPr lang="en-GB" dirty="0" smtClean="0"/>
              <a:t> </a:t>
            </a:r>
            <a:r>
              <a:rPr lang="en-GB" dirty="0" err="1" smtClean="0"/>
              <a:t>ảnh</a:t>
            </a:r>
            <a:r>
              <a:rPr lang="en-GB" dirty="0" smtClean="0"/>
              <a:t> </a:t>
            </a:r>
            <a:r>
              <a:rPr lang="en-GB" dirty="0" err="1" smtClean="0"/>
              <a:t>nhị</a:t>
            </a:r>
            <a:r>
              <a:rPr lang="en-GB" dirty="0" smtClean="0"/>
              <a:t> </a:t>
            </a:r>
            <a:r>
              <a:rPr lang="en-GB" dirty="0" err="1" smtClean="0"/>
              <a:t>phân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56" y="3006670"/>
            <a:ext cx="5973009" cy="33056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902" y="3193094"/>
            <a:ext cx="4914286" cy="32095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8356" y="2235200"/>
            <a:ext cx="156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Dilation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885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89" y="447188"/>
            <a:ext cx="11269109" cy="1381612"/>
          </a:xfrm>
        </p:spPr>
        <p:txBody>
          <a:bodyPr/>
          <a:lstStyle/>
          <a:p>
            <a:r>
              <a:rPr lang="en-GB" dirty="0"/>
              <a:t>1.8 </a:t>
            </a:r>
            <a:r>
              <a:rPr lang="en-GB" dirty="0" err="1"/>
              <a:t>Xử</a:t>
            </a:r>
            <a:r>
              <a:rPr lang="en-GB" dirty="0"/>
              <a:t> </a:t>
            </a:r>
            <a:r>
              <a:rPr lang="en-GB" dirty="0" err="1"/>
              <a:t>lý</a:t>
            </a:r>
            <a:r>
              <a:rPr lang="en-GB" dirty="0"/>
              <a:t> </a:t>
            </a:r>
            <a:r>
              <a:rPr lang="en-GB" dirty="0" err="1"/>
              <a:t>ảnh</a:t>
            </a:r>
            <a:r>
              <a:rPr lang="en-GB" dirty="0"/>
              <a:t> </a:t>
            </a:r>
            <a:r>
              <a:rPr lang="en-GB" dirty="0" err="1"/>
              <a:t>nhị</a:t>
            </a:r>
            <a:r>
              <a:rPr lang="en-GB" dirty="0"/>
              <a:t> </a:t>
            </a:r>
            <a:r>
              <a:rPr lang="en-GB" dirty="0" err="1" smtClean="0"/>
              <a:t>phân</a:t>
            </a:r>
            <a:r>
              <a:rPr lang="en-GB" dirty="0" smtClean="0"/>
              <a:t>(next)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9" y="2080683"/>
            <a:ext cx="5668513" cy="200589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402" y="3198722"/>
            <a:ext cx="6219048" cy="3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41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56" y="447188"/>
            <a:ext cx="11133642" cy="1336456"/>
          </a:xfrm>
        </p:spPr>
        <p:txBody>
          <a:bodyPr/>
          <a:lstStyle/>
          <a:p>
            <a:r>
              <a:rPr lang="en-GB" dirty="0"/>
              <a:t>1.8 </a:t>
            </a:r>
            <a:r>
              <a:rPr lang="en-GB" dirty="0" err="1"/>
              <a:t>Xử</a:t>
            </a:r>
            <a:r>
              <a:rPr lang="en-GB" dirty="0"/>
              <a:t> </a:t>
            </a:r>
            <a:r>
              <a:rPr lang="en-GB" dirty="0" err="1"/>
              <a:t>lý</a:t>
            </a:r>
            <a:r>
              <a:rPr lang="en-GB" dirty="0"/>
              <a:t> </a:t>
            </a:r>
            <a:r>
              <a:rPr lang="en-GB" dirty="0" err="1"/>
              <a:t>ảnh</a:t>
            </a:r>
            <a:r>
              <a:rPr lang="en-GB" dirty="0"/>
              <a:t> </a:t>
            </a:r>
            <a:r>
              <a:rPr lang="en-GB" dirty="0" err="1"/>
              <a:t>nhị</a:t>
            </a:r>
            <a:r>
              <a:rPr lang="en-GB" dirty="0"/>
              <a:t> </a:t>
            </a:r>
            <a:r>
              <a:rPr lang="en-GB" dirty="0" err="1"/>
              <a:t>phân</a:t>
            </a:r>
            <a:r>
              <a:rPr lang="en-GB" dirty="0"/>
              <a:t>(next)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4266"/>
            <a:ext cx="4256112" cy="226906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08047"/>
            <a:ext cx="6705600" cy="254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33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378" y="447187"/>
            <a:ext cx="11054620" cy="1065523"/>
          </a:xfrm>
        </p:spPr>
        <p:txBody>
          <a:bodyPr/>
          <a:lstStyle/>
          <a:p>
            <a:r>
              <a:rPr lang="en-GB" dirty="0" smtClean="0"/>
              <a:t>1.9 Contour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78" y="2271632"/>
            <a:ext cx="8116846" cy="440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8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90" y="575353"/>
            <a:ext cx="11258708" cy="1171253"/>
          </a:xfrm>
        </p:spPr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2.1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quen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openCV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289" y="2003461"/>
            <a:ext cx="11938571" cy="4705564"/>
          </a:xfrm>
        </p:spPr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Task 1 - Image Read, Display and Write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HelloWorld</a:t>
            </a:r>
            <a:r>
              <a:rPr lang="en-US" dirty="0"/>
              <a:t> application in </a:t>
            </a:r>
            <a:r>
              <a:rPr lang="en-US" dirty="0" err="1"/>
              <a:t>opencv</a:t>
            </a:r>
            <a:r>
              <a:rPr lang="en-US" dirty="0"/>
              <a:t>. It is a simple image read from your directory and display in a separate window.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#</a:t>
            </a:r>
            <a:r>
              <a:rPr lang="en-US" b="1" dirty="0" err="1">
                <a:solidFill>
                  <a:srgbClr val="FF0000"/>
                </a:solidFill>
              </a:rPr>
              <a:t>imread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filepath</a:t>
            </a:r>
            <a:r>
              <a:rPr lang="en-US" b="1" dirty="0">
                <a:solidFill>
                  <a:srgbClr val="FF0000"/>
                </a:solidFill>
              </a:rPr>
              <a:t>, [</a:t>
            </a:r>
            <a:r>
              <a:rPr lang="en-US" b="1" dirty="0" err="1">
                <a:solidFill>
                  <a:srgbClr val="FF0000"/>
                </a:solidFill>
              </a:rPr>
              <a:t>grayFlag</a:t>
            </a:r>
            <a:r>
              <a:rPr lang="en-US" b="1" dirty="0">
                <a:solidFill>
                  <a:srgbClr val="FF0000"/>
                </a:solidFill>
              </a:rPr>
              <a:t>])</a:t>
            </a:r>
          </a:p>
          <a:p>
            <a:endParaRPr lang="en-US" dirty="0"/>
          </a:p>
          <a:p>
            <a:r>
              <a:rPr lang="en-US" dirty="0" err="1"/>
              <a:t>grayFlag</a:t>
            </a:r>
            <a:r>
              <a:rPr lang="en-US" dirty="0"/>
              <a:t> = 0 for </a:t>
            </a:r>
            <a:r>
              <a:rPr lang="en-US" dirty="0" err="1"/>
              <a:t>grayscale</a:t>
            </a:r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#</a:t>
            </a:r>
            <a:r>
              <a:rPr lang="en-US" b="1" dirty="0" err="1">
                <a:solidFill>
                  <a:srgbClr val="FF0000"/>
                </a:solidFill>
              </a:rPr>
              <a:t>imwrite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filepath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imageObject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/>
              <a:t>'''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8906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9" y="2013735"/>
            <a:ext cx="11989942" cy="4746661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Task 2 - Drawing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Functions</a:t>
            </a:r>
          </a:p>
          <a:p>
            <a:pPr>
              <a:lnSpc>
                <a:spcPct val="200000"/>
              </a:lnSpc>
            </a:pPr>
            <a:r>
              <a:rPr lang="en-GB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line(</a:t>
            </a:r>
            <a:r>
              <a:rPr lang="en-GB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imageObject</a:t>
            </a:r>
            <a:r>
              <a:rPr lang="en-GB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startPoint</a:t>
            </a:r>
            <a:r>
              <a:rPr lang="en-GB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endPoint</a:t>
            </a:r>
            <a:r>
              <a:rPr lang="en-GB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GB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thickness) </a:t>
            </a:r>
            <a:r>
              <a:rPr lang="en-GB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GB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imageObject</a:t>
            </a:r>
            <a:endParaRPr lang="en-GB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r>
              <a:rPr lang="en-GB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rectangle(</a:t>
            </a:r>
            <a:r>
              <a:rPr lang="en-GB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imageObject</a:t>
            </a:r>
            <a:r>
              <a:rPr lang="en-GB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startPoint</a:t>
            </a:r>
            <a:r>
              <a:rPr lang="en-GB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endPoint</a:t>
            </a:r>
            <a:r>
              <a:rPr lang="en-GB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GB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thickness) -&gt; </a:t>
            </a:r>
            <a:r>
              <a:rPr lang="en-GB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imageObject</a:t>
            </a:r>
            <a:endParaRPr lang="en-GB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r>
              <a:rPr lang="en-GB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circle(</a:t>
            </a:r>
            <a:r>
              <a:rPr lang="en-GB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imageObject</a:t>
            </a:r>
            <a:r>
              <a:rPr lang="en-GB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center</a:t>
            </a:r>
            <a:r>
              <a:rPr lang="en-GB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radius, </a:t>
            </a:r>
            <a:r>
              <a:rPr lang="en-GB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GB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thickness) -&gt; </a:t>
            </a:r>
            <a:r>
              <a:rPr lang="en-GB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imageObject</a:t>
            </a:r>
            <a:endParaRPr lang="en-GB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r>
              <a:rPr lang="en-GB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putText</a:t>
            </a:r>
            <a:r>
              <a:rPr lang="en-GB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imageObject</a:t>
            </a:r>
            <a:r>
              <a:rPr lang="en-GB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text, </a:t>
            </a:r>
            <a:r>
              <a:rPr lang="en-GB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startPoint</a:t>
            </a:r>
            <a:r>
              <a:rPr lang="en-GB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font, scale, </a:t>
            </a:r>
            <a:r>
              <a:rPr lang="en-GB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GB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thickness, </a:t>
            </a:r>
            <a:r>
              <a:rPr lang="en-GB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lineType</a:t>
            </a:r>
            <a:r>
              <a:rPr lang="en-GB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GB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1919" y="932413"/>
            <a:ext cx="11743362" cy="970450"/>
          </a:xfrm>
        </p:spPr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2.2 -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quen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openCV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91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447187"/>
            <a:ext cx="12113231" cy="1443257"/>
          </a:xfrm>
        </p:spPr>
        <p:txBody>
          <a:bodyPr/>
          <a:lstStyle/>
          <a:p>
            <a:r>
              <a:rPr lang="en-GB" smtClean="0">
                <a:latin typeface="Times New Roman" pitchFamily="18" charset="0"/>
                <a:cs typeface="Times New Roman" pitchFamily="18" charset="0"/>
              </a:rPr>
              <a:t>2.3-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quen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openCV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62365"/>
            <a:ext cx="12000216" cy="475693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Task 3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Arithmetic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Operations</a:t>
            </a:r>
          </a:p>
          <a:p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addWeighted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(Image1Object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weight, Image2Object, weight,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GammaFactor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ROI (Region of interested )</a:t>
            </a:r>
          </a:p>
          <a:p>
            <a:r>
              <a:rPr lang="en-GB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GB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roi_img</a:t>
            </a:r>
            <a:r>
              <a:rPr lang="en-GB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GB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GB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GB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start_y</a:t>
            </a:r>
            <a:r>
              <a:rPr lang="en-GB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start_y</a:t>
            </a:r>
            <a:r>
              <a:rPr lang="en-GB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 height, </a:t>
            </a:r>
            <a:r>
              <a:rPr lang="en-GB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start_x+width</a:t>
            </a:r>
            <a:r>
              <a:rPr lang="en-GB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roi_gray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gray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y:y+h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, x:x+w]</a:t>
            </a:r>
          </a:p>
        </p:txBody>
      </p:sp>
    </p:spTree>
    <p:extLst>
      <p:ext uri="{BB962C8B-B14F-4D97-AF65-F5344CB8AC3E}">
        <p14:creationId xmlns:p14="http://schemas.microsoft.com/office/powerpoint/2010/main" val="3367999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7" y="775961"/>
            <a:ext cx="11590908" cy="970450"/>
          </a:xfrm>
        </p:spPr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2.7-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quen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openCV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931543"/>
            <a:ext cx="11928296" cy="4839128"/>
          </a:xfrm>
        </p:spPr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4 </a:t>
            </a:r>
            <a:r>
              <a:rPr lang="en-US" dirty="0"/>
              <a:t>- Video Read and </a:t>
            </a:r>
            <a:r>
              <a:rPr lang="en-US" dirty="0" smtClean="0"/>
              <a:t>Write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 err="1">
                <a:solidFill>
                  <a:srgbClr val="FF0000"/>
                </a:solidFill>
              </a:rPr>
              <a:t>VideoCapture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DeviceIndex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 smtClean="0"/>
              <a:t>Video </a:t>
            </a:r>
            <a:r>
              <a:rPr lang="en-US" dirty="0"/>
              <a:t>read is a simple task and requires no external resources. </a:t>
            </a:r>
            <a:endParaRPr lang="en-US" dirty="0" smtClean="0"/>
          </a:p>
          <a:p>
            <a:r>
              <a:rPr lang="en-US" i="1" dirty="0" err="1" smtClean="0"/>
              <a:t>DeviceIndices</a:t>
            </a:r>
            <a:r>
              <a:rPr lang="en-US" i="1" dirty="0" smtClean="0"/>
              <a:t>:</a:t>
            </a:r>
          </a:p>
          <a:p>
            <a:r>
              <a:rPr lang="en-US" i="1" dirty="0" smtClean="0"/>
              <a:t>0 -&gt; Refers to the primary camera/webcam.</a:t>
            </a:r>
          </a:p>
          <a:p>
            <a:r>
              <a:rPr lang="en-US" i="1" dirty="0" smtClean="0"/>
              <a:t>1 </a:t>
            </a:r>
            <a:r>
              <a:rPr lang="en-US" i="1" dirty="0"/>
              <a:t>-&gt; Refers to the secondary camera/webcam....&lt;</a:t>
            </a:r>
            <a:r>
              <a:rPr lang="en-US" i="1" dirty="0" err="1"/>
              <a:t>file_path</a:t>
            </a:r>
            <a:r>
              <a:rPr lang="en-US" i="1" dirty="0"/>
              <a:t>&gt; </a:t>
            </a:r>
            <a:r>
              <a:rPr lang="en-US" i="1" dirty="0" smtClean="0"/>
              <a:t>-&gt;</a:t>
            </a:r>
          </a:p>
          <a:p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VideoWrite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(Path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FOURCC,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frameRate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frameSize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isColor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smtClean="0"/>
              <a:t>Video </a:t>
            </a:r>
            <a:r>
              <a:rPr lang="en-US" dirty="0"/>
              <a:t>write is a bit more complicated as you need to specify the video codec for your system.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other arguments are simply </a:t>
            </a:r>
            <a:r>
              <a:rPr lang="en-US" dirty="0" smtClean="0"/>
              <a:t>the file </a:t>
            </a:r>
            <a:r>
              <a:rPr lang="en-US" dirty="0"/>
              <a:t>path, frame rate, frame size and the </a:t>
            </a:r>
            <a:r>
              <a:rPr lang="en-US" dirty="0" err="1"/>
              <a:t>isColor</a:t>
            </a:r>
            <a:r>
              <a:rPr lang="en-US" dirty="0"/>
              <a:t> variable to indicate if the frame is in color or not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Fedora: DIVX, XVID, MJPG, X264, WMV1, WMV2. (XVID is more preferable. MJPG results in high size video. X264 gives very small size video)In Windows: </a:t>
            </a:r>
            <a:r>
              <a:rPr lang="en-US" dirty="0" err="1"/>
              <a:t>DIVXIn</a:t>
            </a:r>
            <a:r>
              <a:rPr lang="en-US" dirty="0"/>
              <a:t> OSX: MJPG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422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16" y="452064"/>
            <a:ext cx="11928296" cy="1058042"/>
          </a:xfrm>
        </p:spPr>
        <p:txBody>
          <a:bodyPr/>
          <a:lstStyle/>
          <a:p>
            <a:r>
              <a:rPr lang="en-US" altLang="ko-KR" sz="28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800" dirty="0" err="1" smtClean="0"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800" dirty="0" err="1" smtClean="0"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80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endParaRPr lang="en-GB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429" y="2147780"/>
            <a:ext cx="2732927" cy="363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786" y="2056283"/>
            <a:ext cx="4477714" cy="381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17834" y="6113124"/>
            <a:ext cx="2856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thấy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?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20329" y="6080858"/>
            <a:ext cx="2856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thấy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73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71415"/>
            <a:ext cx="10599301" cy="714380"/>
          </a:xfrm>
        </p:spPr>
        <p:txBody>
          <a:bodyPr/>
          <a:lstStyle/>
          <a:p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PHỤ LỤC-   </a:t>
            </a:r>
            <a:r>
              <a:rPr lang="en-US" altLang="ko-KR" sz="2800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800" dirty="0" err="1" smtClean="0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800" dirty="0" err="1" smtClean="0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800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endParaRPr lang="en-GB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2344" y="1604085"/>
            <a:ext cx="11247040" cy="4991067"/>
          </a:xfrm>
        </p:spPr>
        <p:txBody>
          <a:bodyPr/>
          <a:lstStyle/>
          <a:p>
            <a:r>
              <a:rPr lang="en-US" altLang="ko-KR" sz="2700" b="1" i="1" dirty="0">
                <a:latin typeface="Times New Roman" pitchFamily="18" charset="0"/>
                <a:cs typeface="Times New Roman" pitchFamily="18" charset="0"/>
              </a:rPr>
              <a:t>2.1 </a:t>
            </a:r>
            <a:r>
              <a:rPr lang="en-US" altLang="ko-KR" sz="2700" b="1" i="1" dirty="0" err="1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altLang="ko-KR" sz="27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700" b="1" i="1" dirty="0" err="1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altLang="ko-KR" sz="27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700" b="1" i="1" dirty="0" err="1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altLang="ko-KR" sz="27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700" b="1" i="1" dirty="0" err="1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altLang="ko-KR" sz="2700" b="1" i="1" dirty="0">
                <a:latin typeface="Times New Roman" pitchFamily="18" charset="0"/>
                <a:cs typeface="Times New Roman" pitchFamily="18" charset="0"/>
              </a:rPr>
              <a:t> OpenCV3.x </a:t>
            </a:r>
            <a:r>
              <a:rPr lang="en-US" altLang="ko-KR" sz="2700" b="1" i="1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altLang="ko-KR" sz="2700" b="1" i="1" dirty="0">
                <a:latin typeface="Times New Roman" pitchFamily="18" charset="0"/>
                <a:cs typeface="Times New Roman" pitchFamily="18" charset="0"/>
              </a:rPr>
              <a:t> Python</a:t>
            </a:r>
          </a:p>
          <a:p>
            <a:pPr marL="0" indent="0">
              <a:buNone/>
            </a:pPr>
            <a:r>
              <a:rPr lang="en-GB" sz="2700" i="1" dirty="0">
                <a:latin typeface="Times New Roman" pitchFamily="18" charset="0"/>
                <a:cs typeface="Times New Roman" pitchFamily="18" charset="0"/>
              </a:rPr>
              <a:t>Step1:  </a:t>
            </a:r>
            <a:r>
              <a:rPr lang="en-GB" sz="2700" i="1" dirty="0" err="1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GB" sz="27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700" i="1" dirty="0" err="1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GB" sz="27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700" i="1" dirty="0">
                <a:latin typeface="Times New Roman" pitchFamily="18" charset="0"/>
                <a:cs typeface="Times New Roman" pitchFamily="18" charset="0"/>
              </a:rPr>
              <a:t>Microsoft Visual C++ 2015 Redistributable</a:t>
            </a:r>
            <a:r>
              <a:rPr lang="pt-BR" sz="27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GB" sz="27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7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GB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700" dirty="0" err="1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GB" sz="2700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pt-BR" sz="2700" i="1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https://www.microsoft.com/en-us/download</a:t>
            </a:r>
          </a:p>
          <a:p>
            <a:pPr marL="0" indent="0">
              <a:buNone/>
            </a:pPr>
            <a:r>
              <a:rPr lang="pt-BR" sz="2700" dirty="0">
                <a:latin typeface="Times New Roman" pitchFamily="18" charset="0"/>
                <a:cs typeface="Times New Roman" pitchFamily="18" charset="0"/>
              </a:rPr>
              <a:t> Tìm                   </a:t>
            </a:r>
            <a:r>
              <a:rPr lang="pt-BR" sz="2700" i="1" dirty="0">
                <a:latin typeface="Times New Roman" pitchFamily="18" charset="0"/>
                <a:cs typeface="Times New Roman" pitchFamily="18" charset="0"/>
              </a:rPr>
              <a:t>Microsoft Visual C++ 2015 Redistributable </a:t>
            </a:r>
          </a:p>
          <a:p>
            <a:pPr marL="0" indent="0">
              <a:buNone/>
            </a:pPr>
            <a:r>
              <a:rPr lang="pt-BR" sz="2700" i="1" dirty="0">
                <a:latin typeface="Times New Roman" pitchFamily="18" charset="0"/>
                <a:cs typeface="Times New Roman" pitchFamily="18" charset="0"/>
              </a:rPr>
              <a:t>Step2: Cài đặt Numpy và Open CV</a:t>
            </a:r>
          </a:p>
          <a:p>
            <a:pPr marL="0" indent="0">
              <a:buNone/>
            </a:pPr>
            <a:r>
              <a:rPr lang="pt-BR" sz="2700" i="1" dirty="0">
                <a:latin typeface="Times New Roman" pitchFamily="18" charset="0"/>
                <a:cs typeface="Times New Roman" pitchFamily="18" charset="0"/>
              </a:rPr>
              <a:t> Vào trang http://www.lfd.uci.edu/~gohlke/pythonlibs/</a:t>
            </a:r>
          </a:p>
          <a:p>
            <a:pPr marL="0" indent="0">
              <a:buNone/>
            </a:pPr>
            <a:r>
              <a:rPr lang="pt-BR" sz="27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GB" sz="27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97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31371" y="1028733"/>
            <a:ext cx="11151029" cy="4991067"/>
          </a:xfrm>
        </p:spPr>
        <p:txBody>
          <a:bodyPr/>
          <a:lstStyle/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sz="4300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8232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56" y="447187"/>
            <a:ext cx="11133642" cy="1268723"/>
          </a:xfrm>
        </p:spPr>
        <p:txBody>
          <a:bodyPr/>
          <a:lstStyle/>
          <a:p>
            <a:r>
              <a:rPr lang="en-GB" dirty="0" smtClean="0"/>
              <a:t>1. </a:t>
            </a:r>
            <a:r>
              <a:rPr lang="en-GB" dirty="0" err="1" smtClean="0"/>
              <a:t>Khái</a:t>
            </a:r>
            <a:r>
              <a:rPr lang="en-GB" dirty="0" smtClean="0"/>
              <a:t> </a:t>
            </a:r>
            <a:r>
              <a:rPr lang="en-GB" dirty="0" err="1" smtClean="0"/>
              <a:t>niệm</a:t>
            </a:r>
            <a:r>
              <a:rPr lang="en-GB" dirty="0" smtClean="0"/>
              <a:t> </a:t>
            </a:r>
            <a:r>
              <a:rPr lang="en-GB" dirty="0" err="1" smtClean="0"/>
              <a:t>xử</a:t>
            </a:r>
            <a:r>
              <a:rPr lang="en-GB" dirty="0" smtClean="0"/>
              <a:t> </a:t>
            </a:r>
            <a:r>
              <a:rPr lang="en-GB" dirty="0" err="1" smtClean="0"/>
              <a:t>lý</a:t>
            </a:r>
            <a:r>
              <a:rPr lang="en-GB" dirty="0" smtClean="0"/>
              <a:t> </a:t>
            </a:r>
            <a:r>
              <a:rPr lang="en-GB" dirty="0" err="1" smtClean="0"/>
              <a:t>ảnh</a:t>
            </a:r>
            <a:r>
              <a:rPr lang="en-GB" dirty="0" smtClean="0"/>
              <a:t>(next)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00" y="2782572"/>
            <a:ext cx="7050342" cy="259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5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57" y="447187"/>
            <a:ext cx="11166241" cy="1309693"/>
          </a:xfrm>
        </p:spPr>
        <p:txBody>
          <a:bodyPr/>
          <a:lstStyle/>
          <a:p>
            <a:r>
              <a:rPr lang="en-GB" dirty="0" smtClean="0"/>
              <a:t>1.1Ảnh </a:t>
            </a:r>
            <a:r>
              <a:rPr lang="en-GB" dirty="0" err="1" smtClean="0"/>
              <a:t>xám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60" y="5773863"/>
            <a:ext cx="10253983" cy="100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03" y="2174942"/>
            <a:ext cx="3429000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608" y="2267409"/>
            <a:ext cx="2440404" cy="3241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281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12" y="447187"/>
            <a:ext cx="11227886" cy="1309693"/>
          </a:xfrm>
        </p:spPr>
        <p:txBody>
          <a:bodyPr/>
          <a:lstStyle/>
          <a:p>
            <a:r>
              <a:rPr lang="en-GB" dirty="0" smtClean="0"/>
              <a:t>1.2 </a:t>
            </a:r>
            <a:r>
              <a:rPr lang="en-GB" dirty="0" err="1" smtClean="0"/>
              <a:t>Ảnh</a:t>
            </a:r>
            <a:r>
              <a:rPr lang="en-GB" dirty="0" smtClean="0"/>
              <a:t> </a:t>
            </a:r>
            <a:r>
              <a:rPr lang="en-GB" dirty="0" err="1" smtClean="0"/>
              <a:t>màu</a:t>
            </a:r>
            <a:endParaRPr lang="en-GB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344" y="4581349"/>
            <a:ext cx="3310661" cy="211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00" y="2122125"/>
            <a:ext cx="2030965" cy="2020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018" y="2280863"/>
            <a:ext cx="4128474" cy="1862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686" y="2327890"/>
            <a:ext cx="3496647" cy="181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4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773" y="657547"/>
            <a:ext cx="11291299" cy="945222"/>
          </a:xfrm>
        </p:spPr>
        <p:txBody>
          <a:bodyPr/>
          <a:lstStyle/>
          <a:p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1.3 </a:t>
            </a:r>
            <a:r>
              <a:rPr lang="en-US" altLang="ko-KR" sz="2800" dirty="0" err="1" smtClean="0">
                <a:latin typeface="Times New Roman" pitchFamily="18" charset="0"/>
                <a:cs typeface="Times New Roman" pitchFamily="18" charset="0"/>
              </a:rPr>
              <a:t>Tiền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8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8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endParaRPr lang="en-GB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50" y="2119545"/>
            <a:ext cx="2592244" cy="218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50" y="4572000"/>
            <a:ext cx="2684753" cy="2150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987" y="2212012"/>
            <a:ext cx="2816992" cy="2135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873" y="4595486"/>
            <a:ext cx="2899219" cy="2126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030876" y="3051425"/>
            <a:ext cx="513708" cy="228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Arrow 9"/>
          <p:cNvSpPr/>
          <p:nvPr/>
        </p:nvSpPr>
        <p:spPr>
          <a:xfrm>
            <a:off x="3070260" y="5419012"/>
            <a:ext cx="513708" cy="228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33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44" y="447188"/>
            <a:ext cx="11020754" cy="1234856"/>
          </a:xfrm>
        </p:spPr>
        <p:txBody>
          <a:bodyPr/>
          <a:lstStyle/>
          <a:p>
            <a:r>
              <a:rPr lang="en-GB" dirty="0" err="1" smtClean="0"/>
              <a:t>Phân</a:t>
            </a:r>
            <a:r>
              <a:rPr lang="en-GB" dirty="0" smtClean="0"/>
              <a:t> </a:t>
            </a:r>
            <a:r>
              <a:rPr lang="en-GB" dirty="0" err="1" smtClean="0"/>
              <a:t>tích</a:t>
            </a:r>
            <a:r>
              <a:rPr lang="en-GB" dirty="0" smtClean="0"/>
              <a:t> </a:t>
            </a:r>
            <a:r>
              <a:rPr lang="en-GB" dirty="0" err="1" smtClean="0"/>
              <a:t>nhiễu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49" y="3107412"/>
            <a:ext cx="607695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165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70" y="447187"/>
            <a:ext cx="11012128" cy="1196677"/>
          </a:xfrm>
        </p:spPr>
        <p:txBody>
          <a:bodyPr/>
          <a:lstStyle/>
          <a:p>
            <a:r>
              <a:rPr lang="en-GB" dirty="0" smtClean="0"/>
              <a:t>1.4 </a:t>
            </a:r>
            <a:r>
              <a:rPr lang="en-GB" dirty="0" err="1" smtClean="0"/>
              <a:t>Bộ</a:t>
            </a:r>
            <a:r>
              <a:rPr lang="en-GB" dirty="0" smtClean="0"/>
              <a:t> </a:t>
            </a:r>
            <a:r>
              <a:rPr lang="en-GB" dirty="0" err="1" smtClean="0"/>
              <a:t>lọc</a:t>
            </a:r>
            <a:r>
              <a:rPr lang="en-GB" dirty="0" smtClean="0"/>
              <a:t> Mean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110" y="2483456"/>
            <a:ext cx="6905625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760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21" y="447188"/>
            <a:ext cx="11032677" cy="1237774"/>
          </a:xfrm>
        </p:spPr>
        <p:txBody>
          <a:bodyPr/>
          <a:lstStyle/>
          <a:p>
            <a:r>
              <a:rPr lang="en-GB" dirty="0" smtClean="0"/>
              <a:t>1.5 </a:t>
            </a:r>
            <a:r>
              <a:rPr lang="en-GB" dirty="0" err="1"/>
              <a:t>Bộ</a:t>
            </a:r>
            <a:r>
              <a:rPr lang="en-GB" dirty="0"/>
              <a:t> </a:t>
            </a:r>
            <a:r>
              <a:rPr lang="en-GB" dirty="0" err="1"/>
              <a:t>lọc</a:t>
            </a:r>
            <a:r>
              <a:rPr lang="en-GB"/>
              <a:t> </a:t>
            </a:r>
            <a:r>
              <a:rPr lang="en-GB" smtClean="0"/>
              <a:t>Median</a:t>
            </a:r>
            <a:endParaRPr lang="en-GB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21" y="2451724"/>
            <a:ext cx="4076700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61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774</TotalTime>
  <Words>506</Words>
  <Application>Microsoft Office PowerPoint</Application>
  <PresentationFormat>Custom</PresentationFormat>
  <Paragraphs>73</Paragraphs>
  <Slides>21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Quotable</vt:lpstr>
      <vt:lpstr>Computer Vision     </vt:lpstr>
      <vt:lpstr>1. Khái niệm ảnh</vt:lpstr>
      <vt:lpstr>1. Khái niệm xử lý ảnh(next)</vt:lpstr>
      <vt:lpstr>1.1Ảnh xám</vt:lpstr>
      <vt:lpstr>1.2 Ảnh màu</vt:lpstr>
      <vt:lpstr>1.3 Tiền xử lý</vt:lpstr>
      <vt:lpstr>Phân tích nhiễu</vt:lpstr>
      <vt:lpstr>1.4 Bộ lọc Mean</vt:lpstr>
      <vt:lpstr>1.5 Bộ lọc Median</vt:lpstr>
      <vt:lpstr>1.6 Bộ lọc Gaussian</vt:lpstr>
      <vt:lpstr>1.7 Threshold</vt:lpstr>
      <vt:lpstr>1.8 Xử lý ảnh nhị phân</vt:lpstr>
      <vt:lpstr>1.8 Xử lý ảnh nhị phân(next)</vt:lpstr>
      <vt:lpstr>1.8 Xử lý ảnh nhị phân(next)</vt:lpstr>
      <vt:lpstr>1.9 Contour</vt:lpstr>
      <vt:lpstr>2.1 Làm quen với các thao tác cơ bản về openCV</vt:lpstr>
      <vt:lpstr>2.2 - Làm quen với các thao tác cơ bản về openCV</vt:lpstr>
      <vt:lpstr>2.3- Làm quen với các thao tác cơ bản về openCV</vt:lpstr>
      <vt:lpstr>2.7- Làm quen với các thao tác cơ bản về openCV</vt:lpstr>
      <vt:lpstr>PHỤ LỤC-   Hướng dẫn cài đặt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name</dc:title>
  <dc:creator>Microsoft Office User</dc:creator>
  <cp:lastModifiedBy>Windows User</cp:lastModifiedBy>
  <cp:revision>121</cp:revision>
  <dcterms:created xsi:type="dcterms:W3CDTF">2017-10-15T21:55:47Z</dcterms:created>
  <dcterms:modified xsi:type="dcterms:W3CDTF">2018-05-04T14:35:04Z</dcterms:modified>
</cp:coreProperties>
</file>