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5" r:id="rId1"/>
  </p:sldMasterIdLst>
  <p:notesMasterIdLst>
    <p:notesMasterId r:id="rId12"/>
  </p:notesMasterIdLst>
  <p:sldIdLst>
    <p:sldId id="256" r:id="rId2"/>
    <p:sldId id="257" r:id="rId3"/>
    <p:sldId id="319" r:id="rId4"/>
    <p:sldId id="307" r:id="rId5"/>
    <p:sldId id="318" r:id="rId6"/>
    <p:sldId id="310" r:id="rId7"/>
    <p:sldId id="311" r:id="rId8"/>
    <p:sldId id="313" r:id="rId9"/>
    <p:sldId id="320" r:id="rId10"/>
    <p:sldId id="321" r:id="rId11"/>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8" autoAdjust="0"/>
    <p:restoredTop sz="94625" autoAdjust="0"/>
  </p:normalViewPr>
  <p:slideViewPr>
    <p:cSldViewPr snapToGrid="0" snapToObjects="1">
      <p:cViewPr varScale="1">
        <p:scale>
          <a:sx n="88" d="100"/>
          <a:sy n="88" d="100"/>
        </p:scale>
        <p:origin x="-1408"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2B19F2E-EF50-DE4D-908B-6C00CF9B5377}" type="datetimeFigureOut">
              <a:rPr lang="en-US" smtClean="0"/>
              <a:pPr/>
              <a:t>3/26/13</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8F27159-1397-7C40-AA42-0E7F51D4E7F9}" type="slidenum">
              <a:rPr lang="en-US" smtClean="0"/>
              <a:pPr/>
              <a:t>‹#›</a:t>
            </a:fld>
            <a:endParaRPr lang="en-US"/>
          </a:p>
        </p:txBody>
      </p:sp>
    </p:spTree>
    <p:extLst>
      <p:ext uri="{BB962C8B-B14F-4D97-AF65-F5344CB8AC3E}">
        <p14:creationId xmlns:p14="http://schemas.microsoft.com/office/powerpoint/2010/main" val="31723851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F27159-1397-7C40-AA42-0E7F51D4E7F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AU"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AU"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50F8758-A08F-1348-96F2-3E0A00C94667}" type="datetimeFigureOut">
              <a:rPr lang="en-US" smtClean="0"/>
              <a:pPr/>
              <a:t>3/26/13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9E29E33-B620-47F9-BB04-8846C2A5AFC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Date Placeholder 3"/>
          <p:cNvSpPr>
            <a:spLocks noGrp="1"/>
          </p:cNvSpPr>
          <p:nvPr>
            <p:ph type="dt" sz="half" idx="10"/>
          </p:nvPr>
        </p:nvSpPr>
        <p:spPr/>
        <p:txBody>
          <a:bodyPr/>
          <a:lstStyle/>
          <a:p>
            <a:fld id="{B50F8758-A08F-1348-96F2-3E0A00C94667}" type="datetimeFigureOut">
              <a:rPr lang="en-US" smtClean="0"/>
              <a:pPr/>
              <a:t>3/26/13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44F2-E358-F445-9BE6-5C1CD9B6F9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AU"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50F8758-A08F-1348-96F2-3E0A00C94667}" type="datetimeFigureOut">
              <a:rPr lang="en-US" smtClean="0"/>
              <a:pPr/>
              <a:t>3/26/13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DE044F2-E358-F445-9BE6-5C1CD9B6F9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AU" smtClean="0"/>
              <a:t>Click to edit Master title style</a:t>
            </a:r>
            <a:endParaRPr kumimoji="0" lang="en-US"/>
          </a:p>
        </p:txBody>
      </p:sp>
      <p:sp>
        <p:nvSpPr>
          <p:cNvPr id="4" name="Date Placeholder 3"/>
          <p:cNvSpPr>
            <a:spLocks noGrp="1"/>
          </p:cNvSpPr>
          <p:nvPr>
            <p:ph type="dt" sz="half" idx="10"/>
          </p:nvPr>
        </p:nvSpPr>
        <p:spPr/>
        <p:txBody>
          <a:bodyPr/>
          <a:lstStyle/>
          <a:p>
            <a:fld id="{B50F8758-A08F-1348-96F2-3E0A00C94667}" type="datetimeFigureOut">
              <a:rPr lang="en-US" smtClean="0"/>
              <a:pPr/>
              <a:t>3/26/13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DE044F2-E358-F445-9BE6-5C1CD9B6F9D8}"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AU"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p:txBody>
          <a:bodyPr/>
          <a:lstStyle/>
          <a:p>
            <a:fld id="{B50F8758-A08F-1348-96F2-3E0A00C94667}" type="datetimeFigureOut">
              <a:rPr lang="en-US" smtClean="0"/>
              <a:pPr/>
              <a:t>3/26/13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DE044F2-E358-F445-9BE6-5C1CD9B6F9D8}"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8" name="Date Placeholder 7"/>
          <p:cNvSpPr>
            <a:spLocks noGrp="1"/>
          </p:cNvSpPr>
          <p:nvPr>
            <p:ph type="dt" sz="half" idx="15"/>
          </p:nvPr>
        </p:nvSpPr>
        <p:spPr/>
        <p:txBody>
          <a:bodyPr rtlCol="0"/>
          <a:lstStyle/>
          <a:p>
            <a:fld id="{B50F8758-A08F-1348-96F2-3E0A00C94667}" type="datetimeFigureOut">
              <a:rPr lang="en-US" smtClean="0"/>
              <a:pPr/>
              <a:t>3/26/13</a:t>
            </a:fld>
            <a:endParaRPr lang="en-US"/>
          </a:p>
        </p:txBody>
      </p:sp>
      <p:sp>
        <p:nvSpPr>
          <p:cNvPr id="10" name="Slide Number Placeholder 9"/>
          <p:cNvSpPr>
            <a:spLocks noGrp="1"/>
          </p:cNvSpPr>
          <p:nvPr>
            <p:ph type="sldNum" sz="quarter" idx="16"/>
          </p:nvPr>
        </p:nvSpPr>
        <p:spPr/>
        <p:txBody>
          <a:bodyPr rtlCol="0"/>
          <a:lstStyle/>
          <a:p>
            <a:fld id="{3DE044F2-E358-F445-9BE6-5C1CD9B6F9D8}"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AU"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0" name="Date Placeholder 9"/>
          <p:cNvSpPr>
            <a:spLocks noGrp="1"/>
          </p:cNvSpPr>
          <p:nvPr>
            <p:ph type="dt" sz="half" idx="15"/>
          </p:nvPr>
        </p:nvSpPr>
        <p:spPr/>
        <p:txBody>
          <a:bodyPr rtlCol="0"/>
          <a:lstStyle/>
          <a:p>
            <a:fld id="{B50F8758-A08F-1348-96F2-3E0A00C94667}" type="datetimeFigureOut">
              <a:rPr lang="en-US" smtClean="0"/>
              <a:pPr/>
              <a:t>3/26/13</a:t>
            </a:fld>
            <a:endParaRPr lang="en-US"/>
          </a:p>
        </p:txBody>
      </p:sp>
      <p:sp>
        <p:nvSpPr>
          <p:cNvPr id="12" name="Slide Number Placeholder 11"/>
          <p:cNvSpPr>
            <a:spLocks noGrp="1"/>
          </p:cNvSpPr>
          <p:nvPr>
            <p:ph type="sldNum" sz="quarter" idx="16"/>
          </p:nvPr>
        </p:nvSpPr>
        <p:spPr/>
        <p:txBody>
          <a:bodyPr rtlCol="0"/>
          <a:lstStyle/>
          <a:p>
            <a:fld id="{3DE044F2-E358-F445-9BE6-5C1CD9B6F9D8}"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AU"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AU"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3" name="Date Placeholder 2"/>
          <p:cNvSpPr>
            <a:spLocks noGrp="1"/>
          </p:cNvSpPr>
          <p:nvPr>
            <p:ph type="dt" sz="half" idx="10"/>
          </p:nvPr>
        </p:nvSpPr>
        <p:spPr/>
        <p:txBody>
          <a:bodyPr/>
          <a:lstStyle/>
          <a:p>
            <a:fld id="{B50F8758-A08F-1348-96F2-3E0A00C94667}" type="datetimeFigureOut">
              <a:rPr lang="en-US" smtClean="0"/>
              <a:pPr/>
              <a:t>3/26/13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DE044F2-E358-F445-9BE6-5C1CD9B6F9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0F8758-A08F-1348-96F2-3E0A00C94667}" type="datetimeFigureOut">
              <a:rPr lang="en-US" smtClean="0"/>
              <a:pPr/>
              <a:t>3/26/13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DE044F2-E358-F445-9BE6-5C1CD9B6F9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AU" smtClean="0"/>
              <a:t>Click to edit Master title style</a:t>
            </a:r>
            <a:endParaRPr kumimoji="0" lang="en-US"/>
          </a:p>
        </p:txBody>
      </p:sp>
      <p:sp>
        <p:nvSpPr>
          <p:cNvPr id="5" name="Date Placeholder 4"/>
          <p:cNvSpPr>
            <a:spLocks noGrp="1"/>
          </p:cNvSpPr>
          <p:nvPr>
            <p:ph type="dt" sz="half" idx="10"/>
          </p:nvPr>
        </p:nvSpPr>
        <p:spPr/>
        <p:txBody>
          <a:bodyPr/>
          <a:lstStyle/>
          <a:p>
            <a:fld id="{B50F8758-A08F-1348-96F2-3E0A00C94667}" type="datetimeFigureOut">
              <a:rPr lang="en-US" smtClean="0"/>
              <a:pPr/>
              <a:t>3/26/13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9E29E33-B620-47F9-BB04-8846C2A5AFCC}" type="slidenum">
              <a:rPr kumimoji="0" lang="en-US" smtClean="0"/>
              <a:pPr/>
              <a:t>‹#›</a:t>
            </a:fld>
            <a:endParaRPr kumimoji="0"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AU"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AU"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AU"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B50F8758-A08F-1348-96F2-3E0A00C94667}" type="datetimeFigureOut">
              <a:rPr lang="en-US" smtClean="0"/>
              <a:pPr/>
              <a:t>3/26/13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DE044F2-E358-F445-9BE6-5C1CD9B6F9D8}"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AU"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AU"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AU" smtClean="0"/>
              <a:t>Click to edit Master text styles</a:t>
            </a:r>
          </a:p>
          <a:p>
            <a:pPr lvl="1" eaLnBrk="1" latinLnBrk="0" hangingPunct="1"/>
            <a:r>
              <a:rPr kumimoji="0" lang="en-AU" smtClean="0"/>
              <a:t>Second level</a:t>
            </a:r>
          </a:p>
          <a:p>
            <a:pPr lvl="2" eaLnBrk="1" latinLnBrk="0" hangingPunct="1"/>
            <a:r>
              <a:rPr kumimoji="0" lang="en-AU" smtClean="0"/>
              <a:t>Third level</a:t>
            </a:r>
          </a:p>
          <a:p>
            <a:pPr lvl="3" eaLnBrk="1" latinLnBrk="0" hangingPunct="1"/>
            <a:r>
              <a:rPr kumimoji="0" lang="en-AU" smtClean="0"/>
              <a:t>Fourth level</a:t>
            </a:r>
          </a:p>
          <a:p>
            <a:pPr lvl="4" eaLnBrk="1" latinLnBrk="0" hangingPunct="1"/>
            <a:r>
              <a:rPr kumimoji="0" lang="en-AU"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50F8758-A08F-1348-96F2-3E0A00C94667}" type="datetimeFigureOut">
              <a:rPr lang="en-US" smtClean="0"/>
              <a:pPr/>
              <a:t>3/26/13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DE044F2-E358-F445-9BE6-5C1CD9B6F9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ubtitle 95"/>
          <p:cNvSpPr>
            <a:spLocks noGrp="1"/>
          </p:cNvSpPr>
          <p:nvPr>
            <p:ph type="body" idx="1"/>
          </p:nvPr>
        </p:nvSpPr>
        <p:spPr>
          <a:xfrm>
            <a:off x="1371600" y="2863393"/>
            <a:ext cx="7123113" cy="1553032"/>
          </a:xfrm>
        </p:spPr>
        <p:txBody>
          <a:bodyPr>
            <a:normAutofit fontScale="92500" lnSpcReduction="10000"/>
          </a:bodyPr>
          <a:lstStyle/>
          <a:p>
            <a:r>
              <a:rPr lang="en-US" sz="3200" dirty="0" err="1" smtClean="0"/>
              <a:t>NeCTAR</a:t>
            </a:r>
            <a:r>
              <a:rPr lang="en-US" sz="3200" dirty="0" smtClean="0"/>
              <a:t> </a:t>
            </a:r>
            <a:r>
              <a:rPr lang="en-US" sz="3200" dirty="0" err="1" smtClean="0"/>
              <a:t>eResearch</a:t>
            </a:r>
            <a:r>
              <a:rPr lang="en-US" sz="3200" dirty="0" smtClean="0"/>
              <a:t> Tools</a:t>
            </a:r>
          </a:p>
          <a:p>
            <a:r>
              <a:rPr lang="en-US" sz="3200" dirty="0" smtClean="0"/>
              <a:t>Cloud-based Bioinformatics Tools Project</a:t>
            </a:r>
          </a:p>
          <a:p>
            <a:r>
              <a:rPr lang="en-US" sz="3200" dirty="0" smtClean="0"/>
              <a:t>Steering Committee Meeting 27 March 2013</a:t>
            </a:r>
          </a:p>
          <a:p>
            <a:endParaRPr lang="en-US" dirty="0" smtClean="0"/>
          </a:p>
          <a:p>
            <a:endParaRPr lang="en-US" dirty="0" smtClean="0"/>
          </a:p>
        </p:txBody>
      </p:sp>
      <p:pic>
        <p:nvPicPr>
          <p:cNvPr id="8" name="Picture 7" descr="WAI401-Logo.jpg"/>
          <p:cNvPicPr>
            <a:picLocks noChangeAspect="1"/>
          </p:cNvPicPr>
          <p:nvPr/>
        </p:nvPicPr>
        <p:blipFill>
          <a:blip r:embed="rId3"/>
          <a:stretch>
            <a:fillRect/>
          </a:stretch>
        </p:blipFill>
        <p:spPr>
          <a:xfrm>
            <a:off x="1494148" y="1263193"/>
            <a:ext cx="3533564" cy="1600200"/>
          </a:xfrm>
          <a:prstGeom prst="rect">
            <a:avLst/>
          </a:prstGeom>
        </p:spPr>
      </p:pic>
      <p:pic>
        <p:nvPicPr>
          <p:cNvPr id="40962" name="Picture 2" descr="nectar"/>
          <p:cNvPicPr>
            <a:picLocks noChangeAspect="1" noChangeArrowheads="1"/>
          </p:cNvPicPr>
          <p:nvPr/>
        </p:nvPicPr>
        <p:blipFill>
          <a:blip r:embed="rId4"/>
          <a:srcRect/>
          <a:stretch>
            <a:fillRect/>
          </a:stretch>
        </p:blipFill>
        <p:spPr bwMode="auto">
          <a:xfrm>
            <a:off x="6421939" y="293179"/>
            <a:ext cx="2495550" cy="419101"/>
          </a:xfrm>
          <a:prstGeom prst="rect">
            <a:avLst/>
          </a:prstGeom>
          <a:noFill/>
        </p:spPr>
      </p:pic>
      <p:pic>
        <p:nvPicPr>
          <p:cNvPr id="40964" name="Picture 4" descr="Home"/>
          <p:cNvPicPr>
            <a:picLocks noChangeAspect="1" noChangeArrowheads="1"/>
          </p:cNvPicPr>
          <p:nvPr/>
        </p:nvPicPr>
        <p:blipFill>
          <a:blip r:embed="rId5"/>
          <a:srcRect/>
          <a:stretch>
            <a:fillRect/>
          </a:stretch>
        </p:blipFill>
        <p:spPr bwMode="auto">
          <a:xfrm>
            <a:off x="5120854" y="149279"/>
            <a:ext cx="1133475" cy="857251"/>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normAutofit/>
          </a:bodyPr>
          <a:lstStyle/>
          <a:p>
            <a:r>
              <a:rPr lang="en-AU" dirty="0" smtClean="0"/>
              <a:t>Prioritization – this project is already at or beyond full capacity.  Feature requests are welcomed via the JIRA system.  However </a:t>
            </a:r>
            <a:r>
              <a:rPr lang="en-AU" b="1" dirty="0" smtClean="0"/>
              <a:t>everything</a:t>
            </a:r>
            <a:r>
              <a:rPr lang="en-AU" dirty="0" smtClean="0"/>
              <a:t> will need to be prioritized.  </a:t>
            </a:r>
          </a:p>
          <a:p>
            <a:pPr lvl="1"/>
            <a:r>
              <a:rPr lang="en-AU" dirty="0" smtClean="0"/>
              <a:t>If we keep a good track on priorities we don’t see opportunity cost of small superficial changes add up at the cost of larger key functionality missing deadlines.</a:t>
            </a:r>
          </a:p>
          <a:p>
            <a:pPr lvl="1"/>
            <a:r>
              <a:rPr lang="en-AU" dirty="0" smtClean="0"/>
              <a:t>Direct access to developers is not a recommended practice if we want priorities clear and time well managed.</a:t>
            </a:r>
            <a:endParaRPr lang="en-A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Agenda</a:t>
            </a:r>
            <a:endParaRPr lang="en-US" dirty="0"/>
          </a:p>
        </p:txBody>
      </p:sp>
      <p:sp>
        <p:nvSpPr>
          <p:cNvPr id="88" name="Content Placeholder 87"/>
          <p:cNvSpPr>
            <a:spLocks noGrp="1"/>
          </p:cNvSpPr>
          <p:nvPr>
            <p:ph sz="quarter" idx="1"/>
          </p:nvPr>
        </p:nvSpPr>
        <p:spPr/>
        <p:txBody>
          <a:bodyPr>
            <a:normAutofit/>
          </a:bodyPr>
          <a:lstStyle/>
          <a:p>
            <a:pPr marL="514350" lvl="0" indent="-514350">
              <a:buFont typeface="+mj-lt"/>
              <a:buAutoNum type="arabicPeriod"/>
            </a:pPr>
            <a:r>
              <a:rPr lang="en-AU" dirty="0" smtClean="0"/>
              <a:t>Project Report</a:t>
            </a:r>
          </a:p>
          <a:p>
            <a:pPr marL="834390" lvl="1" indent="-514350"/>
            <a:r>
              <a:rPr lang="en-AU" dirty="0" smtClean="0"/>
              <a:t>Progress against milestones</a:t>
            </a:r>
          </a:p>
          <a:p>
            <a:pPr marL="834390" lvl="1" indent="-514350"/>
            <a:r>
              <a:rPr lang="en-AU" dirty="0" smtClean="0"/>
              <a:t>Finance summary</a:t>
            </a:r>
          </a:p>
          <a:p>
            <a:pPr marL="834390" lvl="1" indent="-514350"/>
            <a:r>
              <a:rPr lang="en-AU" dirty="0" smtClean="0"/>
              <a:t>Project Risks and Issues</a:t>
            </a:r>
          </a:p>
          <a:p>
            <a:pPr marL="834390" lvl="1" indent="-514350"/>
            <a:r>
              <a:rPr lang="en-AU" dirty="0" smtClean="0"/>
              <a:t>External Dependencies</a:t>
            </a:r>
          </a:p>
          <a:p>
            <a:pPr marL="514350" lvl="0" indent="-514350">
              <a:buFont typeface="+mj-lt"/>
              <a:buAutoNum type="arabicPeriod"/>
            </a:pPr>
            <a:r>
              <a:rPr lang="en-AU" dirty="0" smtClean="0"/>
              <a:t>Other Business</a:t>
            </a:r>
          </a:p>
          <a:p>
            <a:pPr marL="514350" lvl="0" indent="-514350">
              <a:buFont typeface="+mj-lt"/>
              <a:buAutoNum type="arabicPeriod"/>
            </a:pPr>
            <a:r>
              <a:rPr lang="en-AU" dirty="0" smtClean="0"/>
              <a:t>Approach going forward</a:t>
            </a:r>
          </a:p>
          <a:p>
            <a:pPr marL="560070" indent="-514350"/>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Action items from last meeting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66506043"/>
              </p:ext>
            </p:extLst>
          </p:nvPr>
        </p:nvGraphicFramePr>
        <p:xfrm>
          <a:off x="612645" y="1193277"/>
          <a:ext cx="8344542" cy="4973319"/>
        </p:xfrm>
        <a:graphic>
          <a:graphicData uri="http://schemas.openxmlformats.org/drawingml/2006/table">
            <a:tbl>
              <a:tblPr firstRow="1" bandRow="1">
                <a:tableStyleId>{5C22544A-7EE6-4342-B048-85BDC9FD1C3A}</a:tableStyleId>
              </a:tblPr>
              <a:tblGrid>
                <a:gridCol w="5129394"/>
                <a:gridCol w="3215148"/>
              </a:tblGrid>
              <a:tr h="370840">
                <a:tc>
                  <a:txBody>
                    <a:bodyPr/>
                    <a:lstStyle/>
                    <a:p>
                      <a:r>
                        <a:rPr lang="en-AU" sz="1600" dirty="0" smtClean="0"/>
                        <a:t>Action Item</a:t>
                      </a:r>
                      <a:endParaRPr lang="en-AU" sz="1600" dirty="0"/>
                    </a:p>
                  </a:txBody>
                  <a:tcPr/>
                </a:tc>
                <a:tc>
                  <a:txBody>
                    <a:bodyPr/>
                    <a:lstStyle/>
                    <a:p>
                      <a:r>
                        <a:rPr lang="en-AU" sz="1600" dirty="0" smtClean="0"/>
                        <a:t>Status</a:t>
                      </a:r>
                      <a:endParaRPr lang="en-AU" sz="1600" dirty="0"/>
                    </a:p>
                  </a:txBody>
                  <a:tcPr/>
                </a:tc>
              </a:tr>
              <a:tr h="370840">
                <a:tc>
                  <a:txBody>
                    <a:bodyPr/>
                    <a:lstStyle/>
                    <a:p>
                      <a:r>
                        <a:rPr kumimoji="0" lang="en-AU" sz="1600" kern="1200" dirty="0" smtClean="0">
                          <a:solidFill>
                            <a:schemeClr val="dk1"/>
                          </a:solidFill>
                          <a:latin typeface="+mn-lt"/>
                          <a:ea typeface="+mn-ea"/>
                          <a:cs typeface="+mn-cs"/>
                        </a:rPr>
                        <a:t>Paul White to investigate starting a BLOG for the project</a:t>
                      </a:r>
                      <a:endParaRPr kumimoji="0" lang="en-AU" sz="1600" kern="1200" dirty="0" smtClean="0">
                        <a:solidFill>
                          <a:schemeClr val="dk1"/>
                        </a:solidFill>
                        <a:latin typeface="+mn-lt"/>
                        <a:ea typeface="+mn-ea"/>
                        <a:cs typeface="+mn-cs"/>
                      </a:endParaRPr>
                    </a:p>
                  </a:txBody>
                  <a:tcPr/>
                </a:tc>
                <a:tc>
                  <a:txBody>
                    <a:bodyPr/>
                    <a:lstStyle/>
                    <a:p>
                      <a:r>
                        <a:rPr lang="en-AU" sz="1600" dirty="0" smtClean="0"/>
                        <a:t>Completed.  Expanded, and project documents updated on </a:t>
                      </a:r>
                      <a:r>
                        <a:rPr lang="en-AU" sz="1600" dirty="0" err="1" smtClean="0"/>
                        <a:t>NeCTAR</a:t>
                      </a:r>
                      <a:r>
                        <a:rPr lang="en-AU" sz="1600" baseline="0" dirty="0" smtClean="0"/>
                        <a:t> page.  Will update at least monthly</a:t>
                      </a:r>
                      <a:endParaRPr lang="en-AU" sz="1600" dirty="0"/>
                    </a:p>
                  </a:txBody>
                  <a:tcPr/>
                </a:tc>
              </a:tr>
              <a:tr h="370840">
                <a:tc>
                  <a:txBody>
                    <a:bodyPr/>
                    <a:lstStyle/>
                    <a:p>
                      <a:r>
                        <a:rPr kumimoji="0" lang="en-AU" sz="1400" kern="1200" dirty="0" err="1" smtClean="0">
                          <a:solidFill>
                            <a:schemeClr val="dk1"/>
                          </a:solidFill>
                          <a:effectLst/>
                          <a:latin typeface="+mn-lt"/>
                          <a:ea typeface="+mn-ea"/>
                          <a:cs typeface="+mn-cs"/>
                        </a:rPr>
                        <a:t>Nik</a:t>
                      </a:r>
                      <a:r>
                        <a:rPr kumimoji="0" lang="en-AU" sz="1400" kern="1200" dirty="0" smtClean="0">
                          <a:solidFill>
                            <a:schemeClr val="dk1"/>
                          </a:solidFill>
                          <a:effectLst/>
                          <a:latin typeface="+mn-lt"/>
                          <a:ea typeface="+mn-ea"/>
                          <a:cs typeface="+mn-cs"/>
                        </a:rPr>
                        <a:t> </a:t>
                      </a:r>
                      <a:r>
                        <a:rPr kumimoji="0" lang="en-AU" sz="1400" kern="1200" dirty="0" err="1" smtClean="0">
                          <a:solidFill>
                            <a:schemeClr val="dk1"/>
                          </a:solidFill>
                          <a:effectLst/>
                          <a:latin typeface="+mn-lt"/>
                          <a:ea typeface="+mn-ea"/>
                          <a:cs typeface="+mn-cs"/>
                        </a:rPr>
                        <a:t>Zeps</a:t>
                      </a:r>
                      <a:r>
                        <a:rPr kumimoji="0" lang="en-AU" sz="1400" kern="1200" dirty="0" smtClean="0">
                          <a:solidFill>
                            <a:schemeClr val="dk1"/>
                          </a:solidFill>
                          <a:effectLst/>
                          <a:latin typeface="+mn-lt"/>
                          <a:ea typeface="+mn-ea"/>
                          <a:cs typeface="+mn-cs"/>
                        </a:rPr>
                        <a:t> and Paul White to submit a proposal to COSA requesting Project Officer time for early 2013 to attempt to identify what systems are being used by cancer </a:t>
                      </a:r>
                      <a:r>
                        <a:rPr kumimoji="0" lang="en-AU" sz="1400" kern="1200" dirty="0" err="1" smtClean="0">
                          <a:solidFill>
                            <a:schemeClr val="dk1"/>
                          </a:solidFill>
                          <a:effectLst/>
                          <a:latin typeface="+mn-lt"/>
                          <a:ea typeface="+mn-ea"/>
                          <a:cs typeface="+mn-cs"/>
                        </a:rPr>
                        <a:t>biobanks</a:t>
                      </a:r>
                      <a:r>
                        <a:rPr kumimoji="0" lang="en-AU" sz="1400" kern="1200" dirty="0" smtClean="0">
                          <a:solidFill>
                            <a:schemeClr val="dk1"/>
                          </a:solidFill>
                          <a:effectLst/>
                          <a:latin typeface="+mn-lt"/>
                          <a:ea typeface="+mn-ea"/>
                          <a:cs typeface="+mn-cs"/>
                        </a:rPr>
                        <a:t> in Australia.</a:t>
                      </a:r>
                      <a:endParaRPr kumimoji="0" lang="en-US" sz="1400" kern="1200" dirty="0" smtClean="0">
                        <a:solidFill>
                          <a:schemeClr val="dk1"/>
                        </a:solidFill>
                        <a:effectLst/>
                        <a:latin typeface="+mn-lt"/>
                        <a:ea typeface="+mn-ea"/>
                        <a:cs typeface="+mn-cs"/>
                      </a:endParaRPr>
                    </a:p>
                  </a:txBody>
                  <a:tcPr/>
                </a:tc>
                <a:tc>
                  <a:txBody>
                    <a:bodyPr/>
                    <a:lstStyle/>
                    <a:p>
                      <a:r>
                        <a:rPr lang="en-AU" sz="1600" dirty="0" smtClean="0"/>
                        <a:t>?</a:t>
                      </a:r>
                      <a:endParaRPr lang="en-AU" sz="1600" dirty="0"/>
                    </a:p>
                  </a:txBody>
                  <a:tcPr/>
                </a:tc>
              </a:tr>
              <a:tr h="370840">
                <a:tc>
                  <a:txBody>
                    <a:bodyPr/>
                    <a:lstStyle/>
                    <a:p>
                      <a:r>
                        <a:rPr kumimoji="0" lang="en-AU" sz="1600" kern="1200" dirty="0" smtClean="0">
                          <a:solidFill>
                            <a:schemeClr val="dk1"/>
                          </a:solidFill>
                          <a:effectLst/>
                          <a:latin typeface="+mn-lt"/>
                          <a:ea typeface="+mn-ea"/>
                          <a:cs typeface="+mn-cs"/>
                        </a:rPr>
                        <a:t>Paul White to send targeted communications to potential candidates for the tools.</a:t>
                      </a:r>
                      <a:endParaRPr kumimoji="0" lang="en-US" sz="1600" kern="1200" dirty="0" smtClean="0">
                        <a:solidFill>
                          <a:schemeClr val="dk1"/>
                        </a:solidFill>
                        <a:effectLst/>
                        <a:latin typeface="+mn-lt"/>
                        <a:ea typeface="+mn-ea"/>
                        <a:cs typeface="+mn-cs"/>
                      </a:endParaRPr>
                    </a:p>
                  </a:txBody>
                  <a:tcPr/>
                </a:tc>
                <a:tc>
                  <a:txBody>
                    <a:bodyPr/>
                    <a:lstStyle/>
                    <a:p>
                      <a:r>
                        <a:rPr lang="en-AU" sz="1600" dirty="0" smtClean="0"/>
                        <a:t>It</a:t>
                      </a:r>
                      <a:r>
                        <a:rPr lang="en-AU" sz="1600" baseline="0" dirty="0" smtClean="0"/>
                        <a:t> has been agreed that there is an initial need to concentrate the limited staffing on completing the current tasks and working with current groups before taking on work we are understaffed to handle.</a:t>
                      </a:r>
                      <a:endParaRPr lang="en-AU" sz="1600" dirty="0"/>
                    </a:p>
                  </a:txBody>
                  <a:tcPr/>
                </a:tc>
              </a:tr>
              <a:tr h="370840">
                <a:tc>
                  <a:txBody>
                    <a:bodyPr/>
                    <a:lstStyle/>
                    <a:p>
                      <a:r>
                        <a:rPr kumimoji="0" lang="en-AU" sz="1600" kern="1200" dirty="0" smtClean="0">
                          <a:solidFill>
                            <a:schemeClr val="dk1"/>
                          </a:solidFill>
                          <a:effectLst/>
                          <a:latin typeface="+mn-lt"/>
                          <a:ea typeface="+mn-ea"/>
                          <a:cs typeface="+mn-cs"/>
                        </a:rPr>
                        <a:t>Paul White to develop a timeline for broader user access to the tools.</a:t>
                      </a:r>
                      <a:endParaRPr kumimoji="0" lang="en-US" sz="1600" kern="1200" dirty="0">
                        <a:solidFill>
                          <a:schemeClr val="dk1"/>
                        </a:solidFill>
                        <a:effectLst/>
                        <a:latin typeface="+mn-lt"/>
                        <a:ea typeface="+mn-ea"/>
                        <a:cs typeface="+mn-cs"/>
                      </a:endParaRPr>
                    </a:p>
                  </a:txBody>
                  <a:tcPr/>
                </a:tc>
                <a:tc>
                  <a:txBody>
                    <a:bodyPr/>
                    <a:lstStyle/>
                    <a:p>
                      <a:r>
                        <a:rPr lang="en-AU" sz="1600" dirty="0" smtClean="0"/>
                        <a:t>?</a:t>
                      </a:r>
                      <a:endParaRPr lang="en-AU" sz="1600" dirty="0"/>
                    </a:p>
                  </a:txBody>
                  <a:tcPr/>
                </a:tc>
              </a:tr>
              <a:tr h="2955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800" kern="1200" dirty="0" smtClean="0">
                          <a:solidFill>
                            <a:schemeClr val="dk1"/>
                          </a:solidFill>
                          <a:effectLst/>
                          <a:latin typeface="+mn-lt"/>
                          <a:ea typeface="+mn-ea"/>
                          <a:cs typeface="+mn-cs"/>
                        </a:rPr>
                        <a:t>Paul White to scan and distribute the completed UAT documents to the Steering Committee members as they are signed off.</a:t>
                      </a:r>
                      <a:r>
                        <a:rPr lang="en-US" sz="1600" dirty="0" smtClean="0">
                          <a:effectLst/>
                        </a:rPr>
                        <a:t> </a:t>
                      </a:r>
                      <a:endParaRPr lang="en-AU" sz="1600" dirty="0" smtClean="0"/>
                    </a:p>
                  </a:txBody>
                  <a:tcPr/>
                </a:tc>
                <a:tc>
                  <a:txBody>
                    <a:bodyPr/>
                    <a:lstStyle/>
                    <a:p>
                      <a:r>
                        <a:rPr lang="en-AU" sz="1600" dirty="0" smtClean="0"/>
                        <a:t> ?</a:t>
                      </a:r>
                      <a:endParaRPr lang="en-AU" sz="1600"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Project Report - Milestones</a:t>
            </a:r>
            <a:endParaRPr lang="en-US" dirty="0"/>
          </a:p>
        </p:txBody>
      </p:sp>
      <p:sp>
        <p:nvSpPr>
          <p:cNvPr id="15" name="Content Placeholder 2"/>
          <p:cNvSpPr>
            <a:spLocks noGrp="1"/>
          </p:cNvSpPr>
          <p:nvPr>
            <p:ph sz="quarter" idx="1"/>
          </p:nvPr>
        </p:nvSpPr>
        <p:spPr>
          <a:xfrm>
            <a:off x="612648" y="1600200"/>
            <a:ext cx="8153400" cy="5078498"/>
          </a:xfrm>
        </p:spPr>
        <p:txBody>
          <a:bodyPr>
            <a:normAutofit fontScale="92500" lnSpcReduction="20000"/>
          </a:bodyPr>
          <a:lstStyle/>
          <a:p>
            <a:pPr lvl="1"/>
            <a:r>
              <a:rPr lang="en-AU" dirty="0" smtClean="0"/>
              <a:t>Funding Milestone 1 – Payment received</a:t>
            </a:r>
          </a:p>
          <a:p>
            <a:pPr lvl="1"/>
            <a:r>
              <a:rPr lang="en-AU" dirty="0" smtClean="0"/>
              <a:t>Funding Milestone 2 – Achieved and payment received</a:t>
            </a:r>
          </a:p>
          <a:p>
            <a:pPr lvl="2"/>
            <a:r>
              <a:rPr lang="en-AU" dirty="0" smtClean="0"/>
              <a:t>Supported Tools and Processes;</a:t>
            </a:r>
          </a:p>
          <a:p>
            <a:pPr lvl="2"/>
            <a:r>
              <a:rPr lang="en-AU" dirty="0" smtClean="0"/>
              <a:t>Integration with the AAF authentication services;</a:t>
            </a:r>
          </a:p>
          <a:p>
            <a:pPr lvl="3"/>
            <a:r>
              <a:rPr lang="en-AU" dirty="0" smtClean="0"/>
              <a:t>Deployed in the AAF Test Environment</a:t>
            </a:r>
          </a:p>
          <a:p>
            <a:pPr lvl="3"/>
            <a:r>
              <a:rPr lang="en-AU" dirty="0" smtClean="0"/>
              <a:t>Have finally received permission to use UWA’s AAF Account to move this into Production at with no ongoing charges</a:t>
            </a:r>
          </a:p>
          <a:p>
            <a:pPr lvl="1"/>
            <a:r>
              <a:rPr lang="en-AU" dirty="0" smtClean="0"/>
              <a:t>Funding Milestone 3 (scheduled 31</a:t>
            </a:r>
            <a:r>
              <a:rPr lang="en-AU" baseline="30000" dirty="0" smtClean="0"/>
              <a:t>st</a:t>
            </a:r>
            <a:r>
              <a:rPr lang="en-AU" dirty="0" smtClean="0"/>
              <a:t> August)</a:t>
            </a:r>
          </a:p>
          <a:p>
            <a:pPr lvl="2"/>
            <a:r>
              <a:rPr lang="en-AU" dirty="0" smtClean="0"/>
              <a:t>Integrated invoicing and billing module</a:t>
            </a:r>
          </a:p>
          <a:p>
            <a:pPr lvl="3"/>
            <a:r>
              <a:rPr lang="en-AU" dirty="0" smtClean="0"/>
              <a:t>Completed</a:t>
            </a:r>
            <a:endParaRPr lang="en-AU" dirty="0" smtClean="0">
              <a:solidFill>
                <a:srgbClr val="FF0000"/>
              </a:solidFill>
            </a:endParaRPr>
          </a:p>
          <a:p>
            <a:pPr lvl="2"/>
            <a:r>
              <a:rPr lang="en-AU" dirty="0" smtClean="0"/>
              <a:t>Initial Production Research Cloud Deployment (scheduled 31</a:t>
            </a:r>
            <a:r>
              <a:rPr lang="en-AU" baseline="30000" dirty="0" smtClean="0"/>
              <a:t>st</a:t>
            </a:r>
            <a:r>
              <a:rPr lang="en-AU" dirty="0" smtClean="0"/>
              <a:t> August)</a:t>
            </a:r>
          </a:p>
          <a:p>
            <a:pPr lvl="3"/>
            <a:r>
              <a:rPr lang="en-AU" dirty="0" smtClean="0"/>
              <a:t>LIMS, Phenotypic and Billing modules on Production </a:t>
            </a:r>
            <a:r>
              <a:rPr lang="en-AU" dirty="0" err="1" smtClean="0"/>
              <a:t>NeCTAR</a:t>
            </a:r>
            <a:r>
              <a:rPr lang="en-AU" dirty="0" smtClean="0"/>
              <a:t> hardware currently undergoing acceptance testing by </a:t>
            </a:r>
            <a:r>
              <a:rPr lang="en-AU" dirty="0" err="1" smtClean="0"/>
              <a:t>LifePool</a:t>
            </a:r>
            <a:r>
              <a:rPr lang="en-AU" dirty="0" smtClean="0"/>
              <a:t> staff using production data</a:t>
            </a:r>
          </a:p>
          <a:p>
            <a:pPr lvl="3"/>
            <a:r>
              <a:rPr lang="en-AU" dirty="0" smtClean="0"/>
              <a:t>WARTN production data migrated to Production server and undergoing acceptance testing by SJOG staff</a:t>
            </a:r>
          </a:p>
          <a:p>
            <a:endParaRPr lang="en-US" dirty="0" smtClean="0"/>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Project Report - Milestones</a:t>
            </a:r>
            <a:endParaRPr lang="en-US" dirty="0"/>
          </a:p>
        </p:txBody>
      </p:sp>
      <p:sp>
        <p:nvSpPr>
          <p:cNvPr id="15" name="Content Placeholder 2"/>
          <p:cNvSpPr>
            <a:spLocks noGrp="1"/>
          </p:cNvSpPr>
          <p:nvPr>
            <p:ph sz="quarter" idx="1"/>
          </p:nvPr>
        </p:nvSpPr>
        <p:spPr>
          <a:xfrm>
            <a:off x="612648" y="1600200"/>
            <a:ext cx="8153400" cy="5078498"/>
          </a:xfrm>
        </p:spPr>
        <p:txBody>
          <a:bodyPr>
            <a:normAutofit/>
          </a:bodyPr>
          <a:lstStyle/>
          <a:p>
            <a:pPr lvl="1"/>
            <a:r>
              <a:rPr lang="en-AU" sz="2000" dirty="0" smtClean="0"/>
              <a:t>Funding Milestone 4 (Scheduled 30</a:t>
            </a:r>
            <a:r>
              <a:rPr lang="en-AU" sz="2000" baseline="30000" dirty="0" smtClean="0"/>
              <a:t>th</a:t>
            </a:r>
            <a:r>
              <a:rPr lang="en-AU" sz="2000" dirty="0" smtClean="0"/>
              <a:t> November)</a:t>
            </a:r>
          </a:p>
          <a:p>
            <a:pPr lvl="2"/>
            <a:r>
              <a:rPr lang="en-AU" sz="1800" dirty="0" smtClean="0"/>
              <a:t>A data extraction for analysis module;</a:t>
            </a:r>
          </a:p>
          <a:p>
            <a:pPr lvl="3"/>
            <a:r>
              <a:rPr lang="en-AU" sz="1600" dirty="0" smtClean="0"/>
              <a:t>75% Complete – expect completion of first production release by 30</a:t>
            </a:r>
            <a:r>
              <a:rPr lang="en-AU" sz="1600" baseline="30000" dirty="0" smtClean="0"/>
              <a:t>th</a:t>
            </a:r>
            <a:r>
              <a:rPr lang="en-AU" sz="1600" dirty="0" smtClean="0"/>
              <a:t> April, 2013. </a:t>
            </a:r>
          </a:p>
          <a:p>
            <a:pPr lvl="2"/>
            <a:r>
              <a:rPr lang="en-AU" sz="1800" dirty="0" smtClean="0"/>
              <a:t>A pedigree (family) data management and visualisation module;</a:t>
            </a:r>
          </a:p>
          <a:p>
            <a:pPr lvl="3"/>
            <a:r>
              <a:rPr lang="en-AU" sz="1600" dirty="0" smtClean="0"/>
              <a:t>20% Complete – expect completion by 10</a:t>
            </a:r>
            <a:r>
              <a:rPr lang="en-AU" sz="1600" baseline="30000" dirty="0" smtClean="0"/>
              <a:t>th</a:t>
            </a:r>
            <a:r>
              <a:rPr lang="en-AU" sz="1600" dirty="0" smtClean="0"/>
              <a:t> May, 2013</a:t>
            </a:r>
          </a:p>
          <a:p>
            <a:pPr lvl="1"/>
            <a:r>
              <a:rPr lang="en-AU" sz="2000" dirty="0" smtClean="0"/>
              <a:t>Funding Milestone 5 (Scheduled 1</a:t>
            </a:r>
            <a:r>
              <a:rPr lang="en-AU" sz="2000" baseline="30000" dirty="0" smtClean="0"/>
              <a:t>st</a:t>
            </a:r>
            <a:r>
              <a:rPr lang="en-AU" sz="2000" dirty="0" smtClean="0"/>
              <a:t> March 2013)</a:t>
            </a:r>
          </a:p>
          <a:p>
            <a:pPr lvl="2"/>
            <a:r>
              <a:rPr lang="en-AU" sz="1800" dirty="0" smtClean="0"/>
              <a:t>Enhanced reporting functionality;</a:t>
            </a:r>
          </a:p>
          <a:p>
            <a:pPr lvl="3"/>
            <a:r>
              <a:rPr lang="en-AU" sz="1600" dirty="0" smtClean="0"/>
              <a:t>50% Complete</a:t>
            </a:r>
          </a:p>
          <a:p>
            <a:pPr lvl="2"/>
            <a:r>
              <a:rPr lang="en-AU" sz="1800" dirty="0" smtClean="0"/>
              <a:t>Registry Management functionality for managing participant registries, such as the Australian Twin Registry</a:t>
            </a:r>
          </a:p>
          <a:p>
            <a:pPr lvl="3"/>
            <a:r>
              <a:rPr lang="en-AU" sz="1600" dirty="0" smtClean="0"/>
              <a:t>80% Complete – was required to support SJOG data migration</a:t>
            </a:r>
          </a:p>
          <a:p>
            <a:pPr lvl="2"/>
            <a:r>
              <a:rPr lang="en-AU" sz="1800" dirty="0" smtClean="0"/>
              <a:t>A Genotypic Data management module</a:t>
            </a:r>
          </a:p>
          <a:p>
            <a:pPr lvl="3"/>
            <a:r>
              <a:rPr lang="en-AU" sz="1600" dirty="0" smtClean="0"/>
              <a:t>Have commenced discussions with GVL participants to determine best way to implement this</a:t>
            </a:r>
            <a:endParaRPr lang="en-US" sz="1600" dirty="0" smtClean="0"/>
          </a:p>
          <a:p>
            <a:endParaRPr lang="en-US" sz="2400" dirty="0" smtClean="0"/>
          </a:p>
          <a:p>
            <a:endParaRPr lang="en-US" sz="2400" dirty="0" smtClean="0"/>
          </a:p>
          <a:p>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smtClean="0"/>
              <a:t>Project Report - Financial</a:t>
            </a:r>
            <a:endParaRPr lang="en-US" dirty="0"/>
          </a:p>
        </p:txBody>
      </p:sp>
      <p:sp>
        <p:nvSpPr>
          <p:cNvPr id="15" name="Content Placeholder 2"/>
          <p:cNvSpPr>
            <a:spLocks noGrp="1"/>
          </p:cNvSpPr>
          <p:nvPr>
            <p:ph sz="quarter" idx="1"/>
          </p:nvPr>
        </p:nvSpPr>
        <p:spPr>
          <a:xfrm>
            <a:off x="612648" y="1600200"/>
            <a:ext cx="8153400" cy="5078498"/>
          </a:xfrm>
        </p:spPr>
        <p:txBody>
          <a:bodyPr>
            <a:normAutofit/>
          </a:bodyPr>
          <a:lstStyle/>
          <a:p>
            <a:pPr lvl="0"/>
            <a:r>
              <a:rPr lang="en-AU" dirty="0" smtClean="0"/>
              <a:t>Total </a:t>
            </a:r>
            <a:r>
              <a:rPr lang="en-AU" sz="2800" dirty="0" smtClean="0"/>
              <a:t>project budget: $614,490</a:t>
            </a:r>
          </a:p>
          <a:p>
            <a:pPr lvl="0"/>
            <a:r>
              <a:rPr lang="en-AU" sz="2800" dirty="0" smtClean="0"/>
              <a:t>Total </a:t>
            </a:r>
            <a:r>
              <a:rPr lang="en-AU" sz="2800" dirty="0" err="1" smtClean="0"/>
              <a:t>NeCTAR</a:t>
            </a:r>
            <a:r>
              <a:rPr lang="en-AU" sz="2800" dirty="0" smtClean="0"/>
              <a:t> contribution: $290,598</a:t>
            </a:r>
          </a:p>
          <a:p>
            <a:pPr lvl="0"/>
            <a:r>
              <a:rPr lang="en-AU" sz="2800" dirty="0" smtClean="0"/>
              <a:t>Total co-investment: $323,892</a:t>
            </a:r>
          </a:p>
          <a:p>
            <a:pPr lvl="0"/>
            <a:r>
              <a:rPr lang="en-AU" sz="2800" dirty="0" smtClean="0"/>
              <a:t>Funds received to-date $104,000</a:t>
            </a:r>
          </a:p>
          <a:p>
            <a:pPr lvl="0"/>
            <a:r>
              <a:rPr lang="en-AU" sz="2800" dirty="0" smtClean="0"/>
              <a:t>Planned EIF expenditure to 30 November $208,000</a:t>
            </a:r>
          </a:p>
          <a:p>
            <a:pPr lvl="0"/>
            <a:r>
              <a:rPr lang="en-AU" sz="2800" dirty="0" smtClean="0"/>
              <a:t>Actual EIF expenditure to-date $169,000</a:t>
            </a:r>
          </a:p>
          <a:p>
            <a:r>
              <a:rPr lang="en-AU" sz="2800" dirty="0" smtClean="0"/>
              <a:t>Planned Co-investment to 30 November $135,000</a:t>
            </a:r>
          </a:p>
          <a:p>
            <a:pPr lvl="0"/>
            <a:r>
              <a:rPr lang="en-AU" sz="2800" dirty="0" smtClean="0"/>
              <a:t>Actual Co-investment to-date $114,000</a:t>
            </a:r>
          </a:p>
          <a:p>
            <a:pPr>
              <a:buNone/>
            </a:pPr>
            <a:endParaRPr lang="en-US" dirty="0" smtClean="0"/>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err="1" smtClean="0"/>
              <a:t>NeCTAR</a:t>
            </a:r>
            <a:r>
              <a:rPr lang="en-US" dirty="0" smtClean="0"/>
              <a:t> Reporting – Risks</a:t>
            </a:r>
            <a:endParaRPr lang="en-US" dirty="0"/>
          </a:p>
        </p:txBody>
      </p:sp>
      <p:pic>
        <p:nvPicPr>
          <p:cNvPr id="8193" name="Picture 1"/>
          <p:cNvPicPr>
            <a:picLocks noChangeAspect="1" noChangeArrowheads="1"/>
          </p:cNvPicPr>
          <p:nvPr/>
        </p:nvPicPr>
        <p:blipFill>
          <a:blip r:embed="rId2"/>
          <a:srcRect/>
          <a:stretch>
            <a:fillRect/>
          </a:stretch>
        </p:blipFill>
        <p:spPr bwMode="auto">
          <a:xfrm>
            <a:off x="789629" y="2198432"/>
            <a:ext cx="7572375" cy="35623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smtClean="0"/>
              <a:t>Other Business</a:t>
            </a:r>
            <a:endParaRPr lang="en-US" dirty="0"/>
          </a:p>
        </p:txBody>
      </p:sp>
      <p:sp>
        <p:nvSpPr>
          <p:cNvPr id="4" name="Content Placeholder 2"/>
          <p:cNvSpPr>
            <a:spLocks noGrp="1"/>
          </p:cNvSpPr>
          <p:nvPr>
            <p:ph sz="quarter" idx="1"/>
          </p:nvPr>
        </p:nvSpPr>
        <p:spPr>
          <a:xfrm>
            <a:off x="612648" y="1600200"/>
            <a:ext cx="8153400" cy="5078498"/>
          </a:xfrm>
        </p:spPr>
        <p:txBody>
          <a:bodyPr>
            <a:normAutofit/>
          </a:bodyPr>
          <a:lstStyle/>
          <a:p>
            <a:pPr lvl="0"/>
            <a:r>
              <a:rPr lang="en-AU" dirty="0" smtClean="0"/>
              <a:t>???????????????????????SPARL?????????????????</a:t>
            </a:r>
          </a:p>
          <a:p>
            <a:pPr lvl="0"/>
            <a:r>
              <a:rPr lang="en-AU" dirty="0" smtClean="0"/>
              <a:t>Date for next meeting – propose mid June, 2013.</a:t>
            </a:r>
            <a:endParaRPr lang="en-US" dirty="0" smtClean="0"/>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lstStyle/>
          <a:p>
            <a:r>
              <a:rPr lang="en-AU" dirty="0" smtClean="0"/>
              <a:t>Transparency – all projects and subcomponents will be estimated and tracked on </a:t>
            </a:r>
            <a:r>
              <a:rPr lang="en-AU" dirty="0" err="1" smtClean="0"/>
              <a:t>Atlassian</a:t>
            </a:r>
            <a:r>
              <a:rPr lang="en-AU" dirty="0" smtClean="0"/>
              <a:t>/JIRA.</a:t>
            </a:r>
          </a:p>
          <a:p>
            <a:pPr lvl="1"/>
            <a:r>
              <a:rPr lang="en-AU" dirty="0" smtClean="0"/>
              <a:t>All participants and committee members are welcome to view progress and make feature requests</a:t>
            </a:r>
          </a:p>
          <a:p>
            <a:pPr lvl="1"/>
            <a:r>
              <a:rPr lang="en-AU" dirty="0" smtClean="0"/>
              <a:t>All coders will be required to update these estimates each time they advance (or regress) in their goals/tasks</a:t>
            </a:r>
          </a:p>
          <a:p>
            <a:pPr lvl="1"/>
            <a:r>
              <a:rPr lang="en-AU" dirty="0" smtClean="0"/>
              <a:t>For those seeking a less proactive view, a manually produced summary email could be sent on some regular interval (monthly or fortnightly) if required.</a:t>
            </a:r>
          </a:p>
          <a:p>
            <a:endParaRPr lang="en-AU"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30276</TotalTime>
  <Words>704</Words>
  <Application>Microsoft Macintosh PowerPoint</Application>
  <PresentationFormat>On-screen Show (4:3)</PresentationFormat>
  <Paragraphs>76</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Median</vt:lpstr>
      <vt:lpstr>PowerPoint Presentation</vt:lpstr>
      <vt:lpstr>Agenda</vt:lpstr>
      <vt:lpstr>Action items from last meeting</vt:lpstr>
      <vt:lpstr>Project Report - Milestones</vt:lpstr>
      <vt:lpstr>Project Report - Milestones</vt:lpstr>
      <vt:lpstr>Project Report - Financial</vt:lpstr>
      <vt:lpstr>NeCTAR Reporting – Risks</vt:lpstr>
      <vt:lpstr>Other Business</vt:lpstr>
      <vt:lpstr>Approach Going Forward</vt:lpstr>
      <vt:lpstr>Approach Going Forward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lad</dc:creator>
  <cp:lastModifiedBy>Raelene Endersby</cp:lastModifiedBy>
  <cp:revision>1322</cp:revision>
  <dcterms:created xsi:type="dcterms:W3CDTF">2012-05-07T01:12:09Z</dcterms:created>
  <dcterms:modified xsi:type="dcterms:W3CDTF">2013-03-25T19:55:16Z</dcterms:modified>
</cp:coreProperties>
</file>