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88" d="100"/>
          <a:sy n="88" d="100"/>
        </p:scale>
        <p:origin x="-1408" y="-112"/>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3/26/13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3/26/13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3/26/13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3/26/13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3/26/13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3/26/13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3/26/13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3/26/13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3/26/13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27 March 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a:t>
            </a:r>
            <a:r>
              <a:rPr lang="en-AU" dirty="0" smtClean="0"/>
              <a:t>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Knowledge Sharing and Documentation</a:t>
            </a:r>
          </a:p>
          <a:p>
            <a:pPr lvl="1"/>
            <a:r>
              <a:rPr lang="en-AU" dirty="0" smtClean="0"/>
              <a:t>We will try to ensure there is not one human point of failure for the system.</a:t>
            </a:r>
            <a:endParaRPr lang="en-AU" dirty="0" smtClean="0"/>
          </a:p>
          <a:p>
            <a:pPr lvl="1"/>
            <a:r>
              <a:rPr lang="en-AU" dirty="0" smtClean="0"/>
              <a:t>The system should be able to be managed by anyone with access to the documentation.</a:t>
            </a:r>
          </a:p>
          <a:p>
            <a:pPr lvl="1"/>
            <a:r>
              <a:rPr lang="en-AU" dirty="0" smtClean="0"/>
              <a:t>We are not there yet, but are putting these processes in place.</a:t>
            </a:r>
            <a:endParaRPr lang="en-AU" dirty="0"/>
          </a:p>
        </p:txBody>
      </p:sp>
    </p:spTree>
    <p:extLst>
      <p:ext uri="{BB962C8B-B14F-4D97-AF65-F5344CB8AC3E}">
        <p14:creationId xmlns:p14="http://schemas.microsoft.com/office/powerpoint/2010/main" val="165220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66506043"/>
              </p:ext>
            </p:extLst>
          </p:nvPr>
        </p:nvGraphicFramePr>
        <p:xfrm>
          <a:off x="612645" y="1193277"/>
          <a:ext cx="8344542" cy="497331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AU" sz="1600" kern="1200" dirty="0" smtClean="0">
                          <a:solidFill>
                            <a:schemeClr val="dk1"/>
                          </a:solidFill>
                          <a:latin typeface="+mn-lt"/>
                          <a:ea typeface="+mn-ea"/>
                          <a:cs typeface="+mn-cs"/>
                        </a:rPr>
                        <a:t>Paul White to investigate starting a BLOG for the project</a:t>
                      </a:r>
                      <a:endParaRPr kumimoji="0" lang="en-AU" sz="1600" kern="1200" dirty="0" smtClean="0">
                        <a:solidFill>
                          <a:schemeClr val="dk1"/>
                        </a:solidFill>
                        <a:latin typeface="+mn-lt"/>
                        <a:ea typeface="+mn-ea"/>
                        <a:cs typeface="+mn-cs"/>
                      </a:endParaRPr>
                    </a:p>
                  </a:txBody>
                  <a:tcPr/>
                </a:tc>
                <a:tc>
                  <a:txBody>
                    <a:bodyPr/>
                    <a:lstStyle/>
                    <a:p>
                      <a:r>
                        <a:rPr lang="en-AU" sz="1600" dirty="0" smtClean="0"/>
                        <a:t>Completed.  Expanded, and project documents updated on </a:t>
                      </a:r>
                      <a:r>
                        <a:rPr lang="en-AU" sz="1600" dirty="0" err="1" smtClean="0"/>
                        <a:t>NeCTAR</a:t>
                      </a:r>
                      <a:r>
                        <a:rPr lang="en-AU" sz="1600" baseline="0" dirty="0" smtClean="0"/>
                        <a:t> page.  Will update at least monthly</a:t>
                      </a:r>
                      <a:endParaRPr lang="en-AU" sz="1600" dirty="0"/>
                    </a:p>
                  </a:txBody>
                  <a:tcPr/>
                </a:tc>
              </a:tr>
              <a:tr h="370840">
                <a:tc>
                  <a:txBody>
                    <a:bodyPr/>
                    <a:lstStyle/>
                    <a:p>
                      <a:r>
                        <a:rPr kumimoji="0" lang="en-AU" sz="1400" kern="1200" dirty="0" err="1" smtClean="0">
                          <a:solidFill>
                            <a:schemeClr val="dk1"/>
                          </a:solidFill>
                          <a:effectLst/>
                          <a:latin typeface="+mn-lt"/>
                          <a:ea typeface="+mn-ea"/>
                          <a:cs typeface="+mn-cs"/>
                        </a:rPr>
                        <a:t>Nik</a:t>
                      </a:r>
                      <a:r>
                        <a:rPr kumimoji="0" lang="en-AU" sz="1400" kern="1200" dirty="0" smtClean="0">
                          <a:solidFill>
                            <a:schemeClr val="dk1"/>
                          </a:solidFill>
                          <a:effectLst/>
                          <a:latin typeface="+mn-lt"/>
                          <a:ea typeface="+mn-ea"/>
                          <a:cs typeface="+mn-cs"/>
                        </a:rPr>
                        <a:t> </a:t>
                      </a:r>
                      <a:r>
                        <a:rPr kumimoji="0" lang="en-AU" sz="1400" kern="1200" dirty="0" err="1" smtClean="0">
                          <a:solidFill>
                            <a:schemeClr val="dk1"/>
                          </a:solidFill>
                          <a:effectLst/>
                          <a:latin typeface="+mn-lt"/>
                          <a:ea typeface="+mn-ea"/>
                          <a:cs typeface="+mn-cs"/>
                        </a:rPr>
                        <a:t>Zeps</a:t>
                      </a:r>
                      <a:r>
                        <a:rPr kumimoji="0" lang="en-AU" sz="1400" kern="1200" dirty="0" smtClean="0">
                          <a:solidFill>
                            <a:schemeClr val="dk1"/>
                          </a:solidFill>
                          <a:effectLst/>
                          <a:latin typeface="+mn-lt"/>
                          <a:ea typeface="+mn-ea"/>
                          <a:cs typeface="+mn-cs"/>
                        </a:rPr>
                        <a:t> and Paul White to submit a proposal to COSA requesting Project Officer time for early 2013 to attempt to identify what systems are being used by cancer </a:t>
                      </a:r>
                      <a:r>
                        <a:rPr kumimoji="0" lang="en-AU" sz="1400" kern="1200" dirty="0" err="1" smtClean="0">
                          <a:solidFill>
                            <a:schemeClr val="dk1"/>
                          </a:solidFill>
                          <a:effectLst/>
                          <a:latin typeface="+mn-lt"/>
                          <a:ea typeface="+mn-ea"/>
                          <a:cs typeface="+mn-cs"/>
                        </a:rPr>
                        <a:t>biobanks</a:t>
                      </a:r>
                      <a:r>
                        <a:rPr kumimoji="0" lang="en-AU" sz="1400" kern="1200" dirty="0" smtClean="0">
                          <a:solidFill>
                            <a:schemeClr val="dk1"/>
                          </a:solidFill>
                          <a:effectLst/>
                          <a:latin typeface="+mn-lt"/>
                          <a:ea typeface="+mn-ea"/>
                          <a:cs typeface="+mn-cs"/>
                        </a:rPr>
                        <a:t> in Australia.</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send targeted communications to potential candidates for the tools.</a:t>
                      </a:r>
                      <a:endParaRPr kumimoji="0" lang="en-US" sz="1600" kern="1200" dirty="0" smtClean="0">
                        <a:solidFill>
                          <a:schemeClr val="dk1"/>
                        </a:solidFill>
                        <a:effectLst/>
                        <a:latin typeface="+mn-lt"/>
                        <a:ea typeface="+mn-ea"/>
                        <a:cs typeface="+mn-cs"/>
                      </a:endParaRPr>
                    </a:p>
                  </a:txBody>
                  <a:tcPr/>
                </a:tc>
                <a:tc>
                  <a:txBody>
                    <a:bodyPr/>
                    <a:lstStyle/>
                    <a:p>
                      <a:r>
                        <a:rPr lang="en-AU" sz="1600" dirty="0" smtClean="0"/>
                        <a:t>It</a:t>
                      </a:r>
                      <a:r>
                        <a:rPr lang="en-AU" sz="1600" baseline="0" dirty="0" smtClean="0"/>
                        <a:t> has been agreed that there is an initial need to concentrate the limited staffing on completing the current tasks and working with current groups before taking on work we are understaffed to handle.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Paul White to develop 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Paul White to 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 ?</a:t>
                      </a:r>
                      <a:endParaRPr lang="en-AU"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t>
            </a:r>
            <a:r>
              <a:rPr lang="en-AU" dirty="0" smtClean="0"/>
              <a:t>Achieved and Payment </a:t>
            </a:r>
            <a:r>
              <a:rPr lang="en-AU" dirty="0" smtClean="0"/>
              <a:t>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a:t>
            </a:r>
            <a:endParaRPr lang="en-AU" dirty="0" smtClean="0">
              <a:solidFill>
                <a:srgbClr val="FF0000"/>
              </a:solidFill>
            </a:endParaRPr>
          </a:p>
          <a:p>
            <a:pPr lvl="2"/>
            <a:r>
              <a:rPr lang="en-AU" dirty="0" smtClean="0"/>
              <a:t>Initial Production Research Cloud </a:t>
            </a:r>
            <a:r>
              <a:rPr lang="en-AU" dirty="0" smtClean="0"/>
              <a:t>Deployment</a:t>
            </a:r>
            <a:endParaRPr lang="en-AU" dirty="0" smtClean="0"/>
          </a:p>
          <a:p>
            <a:pPr lvl="3"/>
            <a:r>
              <a:rPr lang="en-AU" dirty="0" smtClean="0"/>
              <a:t>Code base has been approved in test environment</a:t>
            </a:r>
            <a:endParaRPr lang="en-AU" dirty="0" smtClean="0"/>
          </a:p>
          <a:p>
            <a:pPr lvl="3"/>
            <a:r>
              <a:rPr lang="en-AU" dirty="0" smtClean="0"/>
              <a:t>WARTN production data migrated to Production server and undergoing acceptance testing by SJOG staff</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1"/>
            <a:r>
              <a:rPr lang="en-AU" sz="2000" dirty="0" smtClean="0"/>
              <a:t>Funding Milestone 4 (Scheduled 30</a:t>
            </a:r>
            <a:r>
              <a:rPr lang="en-AU" sz="2000" baseline="30000" dirty="0" smtClean="0"/>
              <a:t>th</a:t>
            </a:r>
            <a:r>
              <a:rPr lang="en-AU" sz="2000" dirty="0" smtClean="0"/>
              <a:t> November)</a:t>
            </a:r>
          </a:p>
          <a:p>
            <a:pPr lvl="2"/>
            <a:r>
              <a:rPr lang="en-AU" sz="1800" dirty="0" smtClean="0"/>
              <a:t>A data extraction for analysis module;</a:t>
            </a:r>
          </a:p>
          <a:p>
            <a:pPr lvl="3"/>
            <a:r>
              <a:rPr lang="en-AU" sz="1600" dirty="0" smtClean="0"/>
              <a:t>75% Complete – expect completion of first production release by 30</a:t>
            </a:r>
            <a:r>
              <a:rPr lang="en-AU" sz="1600" baseline="30000" dirty="0" smtClean="0"/>
              <a:t>th</a:t>
            </a:r>
            <a:r>
              <a:rPr lang="en-AU" sz="1600" dirty="0" smtClean="0"/>
              <a:t> April, 2013. </a:t>
            </a:r>
          </a:p>
          <a:p>
            <a:pPr lvl="2"/>
            <a:r>
              <a:rPr lang="en-AU" sz="1800" dirty="0" smtClean="0"/>
              <a:t>A pedigree (family) data management and visualisation module;</a:t>
            </a:r>
          </a:p>
          <a:p>
            <a:pPr lvl="3"/>
            <a:r>
              <a:rPr lang="en-AU" sz="1600" dirty="0" smtClean="0"/>
              <a:t>20% Complete – expect completion by 10</a:t>
            </a:r>
            <a:r>
              <a:rPr lang="en-AU" sz="1600" baseline="30000" dirty="0" smtClean="0"/>
              <a:t>th</a:t>
            </a:r>
            <a:r>
              <a:rPr lang="en-AU" sz="1600" dirty="0" smtClean="0"/>
              <a:t> May, 2013</a:t>
            </a:r>
          </a:p>
          <a:p>
            <a:pPr lvl="1"/>
            <a:r>
              <a:rPr lang="en-AU" sz="2000" dirty="0" smtClean="0"/>
              <a:t>Funding Milestone 5 (Scheduled 1</a:t>
            </a:r>
            <a:r>
              <a:rPr lang="en-AU" sz="2000" baseline="30000" dirty="0" smtClean="0"/>
              <a:t>st</a:t>
            </a:r>
            <a:r>
              <a:rPr lang="en-AU" sz="2000" dirty="0" smtClean="0"/>
              <a:t> March 2013)</a:t>
            </a:r>
          </a:p>
          <a:p>
            <a:pPr lvl="2"/>
            <a:r>
              <a:rPr lang="en-AU" sz="1800" dirty="0" smtClean="0"/>
              <a:t>Enhanced reporting functionality;</a:t>
            </a:r>
          </a:p>
          <a:p>
            <a:pPr lvl="3"/>
            <a:r>
              <a:rPr lang="en-AU" sz="1600" dirty="0" smtClean="0"/>
              <a:t>50% Complete</a:t>
            </a:r>
          </a:p>
          <a:p>
            <a:pPr lvl="2"/>
            <a:r>
              <a:rPr lang="en-AU" sz="1800" dirty="0" smtClean="0"/>
              <a:t>Registry Management functionality for managing participant registries, such as the Australian Twin Registry</a:t>
            </a:r>
          </a:p>
          <a:p>
            <a:pPr lvl="3"/>
            <a:r>
              <a:rPr lang="en-AU" sz="1600" dirty="0" smtClean="0"/>
              <a:t>100</a:t>
            </a:r>
            <a:r>
              <a:rPr lang="en-AU" sz="1600" dirty="0" smtClean="0"/>
              <a:t>% Complete </a:t>
            </a:r>
            <a:r>
              <a:rPr lang="en-AU" sz="1600" dirty="0" smtClean="0"/>
              <a:t>(subject to user acceptance) – </a:t>
            </a:r>
            <a:r>
              <a:rPr lang="en-AU" sz="1600" dirty="0" smtClean="0"/>
              <a:t>was required to support SJOG data </a:t>
            </a:r>
            <a:r>
              <a:rPr lang="en-AU" sz="1600" dirty="0" smtClean="0"/>
              <a:t>migration.    </a:t>
            </a:r>
            <a:endParaRPr lang="en-AU" sz="1600" dirty="0" smtClean="0"/>
          </a:p>
          <a:p>
            <a:pPr lvl="2"/>
            <a:r>
              <a:rPr lang="en-AU" sz="1800" dirty="0" smtClean="0"/>
              <a:t>A Genotypic Data management module</a:t>
            </a:r>
          </a:p>
          <a:p>
            <a:pPr lvl="3"/>
            <a:r>
              <a:rPr lang="en-AU" sz="1600" dirty="0" smtClean="0"/>
              <a:t>Have commenced discussions with GVL participants to determine best way to implement this</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a:t>
            </a:r>
            <a:r>
              <a:rPr lang="en-AU" sz="2800" dirty="0" smtClean="0"/>
              <a:t>$289,00 (note revised down from initial request)</a:t>
            </a:r>
            <a:endParaRPr lang="en-AU" sz="2800" dirty="0" smtClean="0"/>
          </a:p>
          <a:p>
            <a:pPr lvl="0"/>
            <a:r>
              <a:rPr lang="en-AU" sz="2800" dirty="0" smtClean="0"/>
              <a:t>Total co-investment: </a:t>
            </a:r>
            <a:r>
              <a:rPr lang="en-AU" sz="2800" dirty="0" smtClean="0"/>
              <a:t>$324,965</a:t>
            </a:r>
            <a:endParaRPr lang="en-AU" sz="2800" dirty="0" smtClean="0"/>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04" t="-4583"/>
          <a:stretch/>
        </p:blipFill>
        <p:spPr>
          <a:xfrm>
            <a:off x="101019" y="1219200"/>
            <a:ext cx="9042981" cy="5100309"/>
          </a:xfrm>
        </p:spPr>
      </p:pic>
    </p:spTree>
    <p:extLst>
      <p:ext uri="{BB962C8B-B14F-4D97-AF65-F5344CB8AC3E}">
        <p14:creationId xmlns:p14="http://schemas.microsoft.com/office/powerpoint/2010/main" val="48457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endParaRPr lang="en-AU" dirty="0" smtClean="0"/>
          </a:p>
          <a:p>
            <a:pPr lvl="0"/>
            <a:r>
              <a:rPr lang="en-AU" dirty="0" smtClean="0"/>
              <a:t>Date for next meeting – propose mid June, 2013</a:t>
            </a:r>
            <a:r>
              <a:rPr lang="en-AU" dirty="0" smtClean="0"/>
              <a:t>.</a:t>
            </a:r>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30309</TotalTime>
  <Words>743</Words>
  <Application>Microsoft Macintosh PowerPoint</Application>
  <PresentationFormat>On-screen Show (4:3)</PresentationFormat>
  <Paragraphs>80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1325</cp:revision>
  <dcterms:created xsi:type="dcterms:W3CDTF">2012-05-07T01:12:09Z</dcterms:created>
  <dcterms:modified xsi:type="dcterms:W3CDTF">2013-03-25T20:28:20Z</dcterms:modified>
</cp:coreProperties>
</file>