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138" d="100"/>
          <a:sy n="138" d="100"/>
        </p:scale>
        <p:origin x="-584" y="-104"/>
      </p:cViewPr>
      <p:guideLst>
        <p:guide orient="horz" pos="2195"/>
        <p:guide pos="28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7/11/13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7/11/13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7/11/13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a:t>
            </a:r>
            <a:r>
              <a:rPr lang="en-US" sz="3200" dirty="0" smtClean="0"/>
              <a:t>15 July </a:t>
            </a:r>
            <a:r>
              <a:rPr lang="en-US" sz="3200" dirty="0" smtClean="0"/>
              <a:t>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pPr lvl="1"/>
            <a:r>
              <a:rPr lang="en-AU" dirty="0" smtClean="0"/>
              <a:t>Hopefully part of a fundamental philosophy/ethos: dealing with issues upfront and openly to get the best outcome</a:t>
            </a:r>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57334032"/>
              </p:ext>
            </p:extLst>
          </p:nvPr>
        </p:nvGraphicFramePr>
        <p:xfrm>
          <a:off x="612645" y="1193277"/>
          <a:ext cx="8344542" cy="561339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US" sz="1800" kern="1200" dirty="0" smtClean="0">
                          <a:solidFill>
                            <a:schemeClr val="dk1"/>
                          </a:solidFill>
                          <a:effectLst/>
                          <a:latin typeface="+mn-lt"/>
                          <a:ea typeface="+mn-ea"/>
                          <a:cs typeface="+mn-cs"/>
                        </a:rPr>
                        <a:t>Travis Endersby to begin blogging, will continue to blog significant milestones and progress</a:t>
                      </a:r>
                      <a:r>
                        <a:rPr lang="en-US" sz="1600" dirty="0" smtClean="0">
                          <a:effectLst/>
                        </a:rPr>
                        <a:t> </a:t>
                      </a:r>
                      <a:endParaRPr kumimoji="0" lang="en-AU" sz="1600" kern="1200" dirty="0" smtClean="0">
                        <a:solidFill>
                          <a:schemeClr val="dk1"/>
                        </a:solidFill>
                        <a:latin typeface="+mn-lt"/>
                        <a:ea typeface="+mn-ea"/>
                        <a:cs typeface="+mn-cs"/>
                      </a:endParaRPr>
                    </a:p>
                  </a:txBody>
                  <a:tcPr/>
                </a:tc>
                <a:tc>
                  <a:txBody>
                    <a:bodyPr/>
                    <a:lstStyle/>
                    <a:p>
                      <a:r>
                        <a:rPr lang="en-AU" sz="1600" dirty="0" smtClean="0"/>
                        <a:t>4 blogs in past 3</a:t>
                      </a:r>
                      <a:r>
                        <a:rPr lang="en-AU" sz="1600" baseline="0" dirty="0" smtClean="0"/>
                        <a:t> months.  This is adequate for now given the current readership.  I have concluded new tools are necessary to get further reach.  </a:t>
                      </a:r>
                      <a:r>
                        <a:rPr lang="en-AU" sz="1600" baseline="0" dirty="0" err="1" smtClean="0"/>
                        <a:t>GOHaD</a:t>
                      </a:r>
                      <a:r>
                        <a:rPr lang="en-AU" sz="1600" baseline="0" dirty="0" smtClean="0"/>
                        <a:t> will begin twitter and </a:t>
                      </a:r>
                      <a:r>
                        <a:rPr lang="en-AU" sz="1600" baseline="0" dirty="0" err="1" smtClean="0"/>
                        <a:t>facebook</a:t>
                      </a:r>
                      <a:r>
                        <a:rPr lang="en-AU" sz="1600" baseline="0" dirty="0" smtClean="0"/>
                        <a:t> communications also, which our group will contribute to regularly</a:t>
                      </a:r>
                      <a:endParaRPr lang="en-AU" sz="1600" dirty="0"/>
                    </a:p>
                  </a:txBody>
                  <a:tcPr/>
                </a:tc>
              </a:tr>
              <a:tr h="370840">
                <a:tc>
                  <a:txBody>
                    <a:bodyPr/>
                    <a:lstStyle/>
                    <a:p>
                      <a:r>
                        <a:rPr kumimoji="0" lang="en-AU" sz="1400" kern="1200" dirty="0" smtClean="0">
                          <a:solidFill>
                            <a:schemeClr val="dk1"/>
                          </a:solidFill>
                          <a:effectLst/>
                          <a:latin typeface="+mn-lt"/>
                          <a:ea typeface="+mn-ea"/>
                          <a:cs typeface="+mn-cs"/>
                        </a:rPr>
                        <a:t>Nigel suggested Travis Endersby provide an interim</a:t>
                      </a:r>
                      <a:r>
                        <a:rPr kumimoji="0" lang="en-AU" sz="1400" kern="1200" baseline="0" dirty="0" smtClean="0">
                          <a:solidFill>
                            <a:schemeClr val="dk1"/>
                          </a:solidFill>
                          <a:effectLst/>
                          <a:latin typeface="+mn-lt"/>
                          <a:ea typeface="+mn-ea"/>
                          <a:cs typeface="+mn-cs"/>
                        </a:rPr>
                        <a:t> report to ensure project was back on the newly revised schedule upon the next due milestone. </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Done.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Once</a:t>
                      </a:r>
                      <a:r>
                        <a:rPr kumimoji="0" lang="en-AU" sz="1600" kern="1200" baseline="0" dirty="0" smtClean="0">
                          <a:solidFill>
                            <a:schemeClr val="dk1"/>
                          </a:solidFill>
                          <a:effectLst/>
                          <a:latin typeface="+mn-lt"/>
                          <a:ea typeface="+mn-ea"/>
                          <a:cs typeface="+mn-cs"/>
                        </a:rPr>
                        <a:t> project back on schedule, d</a:t>
                      </a:r>
                      <a:r>
                        <a:rPr kumimoji="0" lang="en-AU" sz="1600" kern="1200" dirty="0" smtClean="0">
                          <a:solidFill>
                            <a:schemeClr val="dk1"/>
                          </a:solidFill>
                          <a:effectLst/>
                          <a:latin typeface="+mn-lt"/>
                          <a:ea typeface="+mn-ea"/>
                          <a:cs typeface="+mn-cs"/>
                        </a:rPr>
                        <a:t>evelop </a:t>
                      </a:r>
                      <a:r>
                        <a:rPr kumimoji="0" lang="en-AU" sz="1600" kern="1200" dirty="0" smtClean="0">
                          <a:solidFill>
                            <a:schemeClr val="dk1"/>
                          </a:solidFill>
                          <a:effectLst/>
                          <a:latin typeface="+mn-lt"/>
                          <a:ea typeface="+mn-ea"/>
                          <a:cs typeface="+mn-cs"/>
                        </a:rPr>
                        <a:t>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Travis and the </a:t>
                      </a:r>
                      <a:r>
                        <a:rPr lang="en-AU" sz="1600" dirty="0" err="1" smtClean="0"/>
                        <a:t>dev</a:t>
                      </a:r>
                      <a:r>
                        <a:rPr lang="en-AU" sz="1600" dirty="0" smtClean="0"/>
                        <a:t> team</a:t>
                      </a:r>
                      <a:r>
                        <a:rPr lang="en-AU" sz="1600" baseline="0" dirty="0" smtClean="0"/>
                        <a:t> took initiatives to get project back on schedule and has begun meetings with parties.  </a:t>
                      </a:r>
                      <a:r>
                        <a:rPr lang="en-AU" sz="1600" baseline="0" dirty="0" err="1" smtClean="0"/>
                        <a:t>Tegan</a:t>
                      </a:r>
                      <a:r>
                        <a:rPr lang="en-AU" sz="1600" baseline="0" dirty="0" smtClean="0"/>
                        <a:t> </a:t>
                      </a:r>
                      <a:r>
                        <a:rPr lang="en-AU" sz="1600" baseline="0" dirty="0" err="1" smtClean="0"/>
                        <a:t>McNab</a:t>
                      </a:r>
                      <a:r>
                        <a:rPr lang="en-AU" sz="1600" baseline="0" dirty="0" smtClean="0"/>
                        <a:t> has undertaken survey’s on current LIMS usage.</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Travis Endersby to </a:t>
                      </a:r>
                      <a:r>
                        <a:rPr kumimoji="0" lang="en-AU" sz="1800" kern="1200" dirty="0" smtClean="0">
                          <a:solidFill>
                            <a:schemeClr val="dk1"/>
                          </a:solidFill>
                          <a:effectLst/>
                          <a:latin typeface="+mn-lt"/>
                          <a:ea typeface="+mn-ea"/>
                          <a:cs typeface="+mn-cs"/>
                        </a:rPr>
                        <a:t>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Done.</a:t>
                      </a:r>
                      <a:endParaRPr lang="en-AU"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Code base has been approved in test environment</a:t>
            </a:r>
          </a:p>
          <a:p>
            <a:pPr lvl="3"/>
            <a:r>
              <a:rPr lang="en-AU" dirty="0" smtClean="0"/>
              <a:t>WARTN production data migrated to Production server and undergoing acceptance testing by SJOG staff.  Intended to be complete for upcoming </a:t>
            </a:r>
            <a:r>
              <a:rPr lang="en-AU" dirty="0" err="1" smtClean="0"/>
              <a:t>NeCTAR</a:t>
            </a:r>
            <a:r>
              <a:rPr lang="en-AU" dirty="0" smtClean="0"/>
              <a:t> report.</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a:bodyPr>
          <a:lstStyle/>
          <a:p>
            <a:pPr lvl="1"/>
            <a:r>
              <a:rPr lang="en-AU" sz="2000" dirty="0" smtClean="0"/>
              <a:t>Funding Milestone </a:t>
            </a:r>
            <a:r>
              <a:rPr lang="en-AU" sz="2000" dirty="0" smtClean="0"/>
              <a:t>4</a:t>
            </a:r>
            <a:endParaRPr lang="en-AU" sz="2000" dirty="0" smtClean="0"/>
          </a:p>
          <a:p>
            <a:pPr lvl="2"/>
            <a:r>
              <a:rPr lang="en-AU" sz="1800" dirty="0" smtClean="0"/>
              <a:t>A data extraction for analysis module;</a:t>
            </a:r>
          </a:p>
          <a:p>
            <a:pPr lvl="3"/>
            <a:r>
              <a:rPr lang="en-AU" sz="1600" dirty="0" smtClean="0"/>
              <a:t>100% </a:t>
            </a:r>
            <a:r>
              <a:rPr lang="en-AU" sz="1600" dirty="0" smtClean="0"/>
              <a:t>Complete – </a:t>
            </a:r>
            <a:r>
              <a:rPr lang="en-AU" sz="1600" dirty="0" smtClean="0"/>
              <a:t>signed off.</a:t>
            </a:r>
            <a:endParaRPr lang="en-AU" sz="1600" dirty="0" smtClean="0"/>
          </a:p>
          <a:p>
            <a:pPr lvl="2"/>
            <a:r>
              <a:rPr lang="en-AU" sz="1800" dirty="0" smtClean="0"/>
              <a:t>A pedigree (family) data management and visualisation module</a:t>
            </a:r>
            <a:r>
              <a:rPr lang="en-AU" sz="1800" dirty="0" smtClean="0"/>
              <a:t>;</a:t>
            </a:r>
          </a:p>
          <a:p>
            <a:pPr lvl="3"/>
            <a:r>
              <a:rPr lang="en-AU" sz="1300" dirty="0" smtClean="0"/>
              <a:t>8</a:t>
            </a:r>
            <a:r>
              <a:rPr lang="en-AU" sz="1300" dirty="0" smtClean="0"/>
              <a:t>0</a:t>
            </a:r>
            <a:r>
              <a:rPr lang="en-AU" sz="1300" dirty="0" smtClean="0"/>
              <a:t>% </a:t>
            </a:r>
            <a:r>
              <a:rPr lang="en-AU" sz="1300" dirty="0" smtClean="0"/>
              <a:t>Complete – delayed while PhD student has 1 day a week </a:t>
            </a:r>
            <a:r>
              <a:rPr lang="en-AU" sz="1300" dirty="0" err="1" smtClean="0"/>
              <a:t>availbility</a:t>
            </a:r>
            <a:r>
              <a:rPr lang="en-AU" sz="1300" dirty="0" smtClean="0"/>
              <a:t> while writing.  I have complete belief he will get this done but obviously at 1 day per week progress will be slow.  </a:t>
            </a:r>
            <a:r>
              <a:rPr lang="en-AU" sz="1300" dirty="0" smtClean="0"/>
              <a:t>Also</a:t>
            </a:r>
            <a:r>
              <a:rPr lang="en-AU" sz="1300" dirty="0" smtClean="0"/>
              <a:t> have asked him to have some contiguous days to finish it off sooner.</a:t>
            </a:r>
          </a:p>
          <a:p>
            <a:pPr lvl="3"/>
            <a:r>
              <a:rPr lang="en-AU" sz="1300" dirty="0" smtClean="0"/>
              <a:t>In a pinch this could be finished off much sooner if I were to chip in, BUT doing this as part of his PhD is important for him AND the project as he has many “upgrades” or contributions to this project as part of his PhD.</a:t>
            </a:r>
            <a:endParaRPr lang="en-AU" sz="1300" dirty="0" smtClean="0"/>
          </a:p>
          <a:p>
            <a:pPr lvl="1"/>
            <a:r>
              <a:rPr lang="en-AU" sz="2000" dirty="0" smtClean="0"/>
              <a:t>Funding Milestone </a:t>
            </a:r>
            <a:r>
              <a:rPr lang="en-AU" sz="2000" dirty="0" smtClean="0"/>
              <a:t>5</a:t>
            </a:r>
            <a:endParaRPr lang="en-AU" sz="2000" dirty="0" smtClean="0"/>
          </a:p>
          <a:p>
            <a:pPr lvl="2"/>
            <a:r>
              <a:rPr lang="en-AU" sz="1800" dirty="0" smtClean="0"/>
              <a:t>Enhanced reporting functionality;</a:t>
            </a:r>
          </a:p>
          <a:p>
            <a:pPr lvl="3"/>
            <a:r>
              <a:rPr lang="en-AU" sz="1600" dirty="0" smtClean="0"/>
              <a:t>100</a:t>
            </a:r>
            <a:r>
              <a:rPr lang="en-AU" sz="1600" dirty="0" smtClean="0"/>
              <a:t>% </a:t>
            </a:r>
            <a:r>
              <a:rPr lang="en-AU" sz="1600" dirty="0" smtClean="0"/>
              <a:t>Complete – brought ahead of new schedule to balance for pedigree delay</a:t>
            </a:r>
            <a:endParaRPr lang="en-AU" sz="1600" dirty="0" smtClean="0"/>
          </a:p>
          <a:p>
            <a:pPr lvl="2"/>
            <a:r>
              <a:rPr lang="en-AU" sz="1800" dirty="0" smtClean="0"/>
              <a:t>Registry Management </a:t>
            </a:r>
            <a:r>
              <a:rPr lang="en-AU" sz="1800" dirty="0" smtClean="0"/>
              <a:t>functionality</a:t>
            </a:r>
          </a:p>
          <a:p>
            <a:pPr lvl="3"/>
            <a:r>
              <a:rPr lang="en-AU" sz="1300" dirty="0" smtClean="0"/>
              <a:t>100</a:t>
            </a:r>
            <a:r>
              <a:rPr lang="en-AU" sz="1300" dirty="0" smtClean="0"/>
              <a:t>% Complete </a:t>
            </a:r>
            <a:r>
              <a:rPr lang="en-AU" sz="1300" dirty="0" smtClean="0"/>
              <a:t>(signed off individually now in addition to test cases in Initial Production Deploy sign off)    </a:t>
            </a:r>
            <a:endParaRPr lang="en-AU" sz="1300" dirty="0" smtClean="0"/>
          </a:p>
          <a:p>
            <a:pPr lvl="2"/>
            <a:r>
              <a:rPr lang="en-AU" sz="1800" dirty="0" smtClean="0"/>
              <a:t>A Genotypic Data management </a:t>
            </a:r>
            <a:r>
              <a:rPr lang="en-AU" sz="1800" dirty="0" smtClean="0"/>
              <a:t>module</a:t>
            </a:r>
          </a:p>
          <a:p>
            <a:pPr lvl="3"/>
            <a:r>
              <a:rPr lang="en-AU" sz="1500" dirty="0" smtClean="0"/>
              <a:t>20% complete</a:t>
            </a:r>
          </a:p>
          <a:p>
            <a:pPr lvl="3"/>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9" name="Content Placeholder 8" descr="Screen shot 2013-07-12 at 5.27.59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486" r="8662"/>
          <a:stretch/>
        </p:blipFill>
        <p:spPr>
          <a:xfrm>
            <a:off x="-1364074" y="1600200"/>
            <a:ext cx="11551426" cy="4495800"/>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62437775"/>
              </p:ext>
            </p:extLst>
          </p:nvPr>
        </p:nvGraphicFramePr>
        <p:xfrm>
          <a:off x="165648" y="1684018"/>
          <a:ext cx="8760939" cy="4904817"/>
        </p:xfrm>
        <a:graphic>
          <a:graphicData uri="http://schemas.openxmlformats.org/drawingml/2006/table">
            <a:tbl>
              <a:tblPr/>
              <a:tblGrid>
                <a:gridCol w="1025717"/>
                <a:gridCol w="2973638"/>
                <a:gridCol w="3557073"/>
                <a:gridCol w="1204511"/>
              </a:tblGrid>
              <a:tr h="893398">
                <a:tc>
                  <a:txBody>
                    <a:bodyPr/>
                    <a:lstStyle/>
                    <a:p>
                      <a:pPr algn="l" fontAlgn="ctr"/>
                      <a:r>
                        <a:rPr lang="en-US" sz="700" b="0" i="0" u="none" strike="noStrike">
                          <a:solidFill>
                            <a:srgbClr val="000000"/>
                          </a:solidFill>
                          <a:effectLst/>
                          <a:latin typeface="Calibri"/>
                        </a:rPr>
                        <a:t>Ark-628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The impact of the reduced $ and delay of the GVL project on genomics storage is unknown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 Genomic Data Repository (installed at UNSW) determined not to be suitable so will be developing a solution in-house.  GVL project continues to be delayed.   UWA staff developed a solution which bypassed GVL.  Travis will do some research to check that GVL may be back as an option, and if timeline permits we can head back in that direction.  The reduced dollars is obviously always a risk given that the original estimates are what they are and reducing dollars means reducing hours of developer 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1331225">
                <a:tc>
                  <a:txBody>
                    <a:bodyPr/>
                    <a:lstStyle/>
                    <a:p>
                      <a:pPr algn="l" fontAlgn="ctr"/>
                      <a:r>
                        <a:rPr lang="en-US" sz="7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of appropriately skilled development resources.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One developer has been ill and may need extended sick leave.  Have submitted an RFC to adjust milestone dates and have identified another part time develop to assist.  Developer did take leave, cannot be sure of the future availability of developer, but as of today he is back.  A tight timeline still exists, and part-time developer has not had the time available initially indicated to us. In the interim an increased output from some key members has allowed the project to make up for this shortfall as staff roll back into productivity.  A member of UWA team took on an extra day a week and has worked significantly over time to get back on (revised) schedule.  PhD student Thilina is also having to adjust his schedule to meet his writing and other needs, so his availability is a little less than originally thought but his productivity is still good at times he is available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Ongoing availability of partner organisation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Resourcing is not currently an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3398">
                <a:tc>
                  <a:txBody>
                    <a:bodyPr/>
                    <a:lstStyle/>
                    <a:p>
                      <a:pPr algn="l" fontAlgn="ctr"/>
                      <a:r>
                        <a:rPr lang="en-US" sz="7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Availability RDSI, AAF and the Research Cloud.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NSP stability is good. UWA will support use of UWA AAF services for production authentication.  This is going well but we now have a lot of studies and data and will need more processing power.  Travis to address this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3398">
                <a:tc>
                  <a:txBody>
                    <a:bodyPr/>
                    <a:lstStyle/>
                    <a:p>
                      <a:pPr algn="l" fontAlgn="ctr"/>
                      <a:r>
                        <a:rPr lang="en-US" sz="7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Completeness of configuration documentation for new studies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Pushing back on deployment dates to ensure clients have clearly documented their configuration requirements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p>
          <a:p>
            <a:pPr lvl="0"/>
            <a:r>
              <a:rPr lang="en-AU" dirty="0" smtClean="0"/>
              <a:t>Date for next meeting – propose mid June, 2013.</a:t>
            </a:r>
          </a:p>
          <a:p>
            <a:pPr lvl="0"/>
            <a:r>
              <a:rPr lang="en-AU" dirty="0" err="1" smtClean="0"/>
              <a:t>Updaqte</a:t>
            </a:r>
            <a:r>
              <a:rPr lang="en-AU" dirty="0" smtClean="0"/>
              <a:t> via email next report milestone</a:t>
            </a:r>
          </a:p>
          <a:p>
            <a:r>
              <a:rPr lang="en-US" dirty="0" smtClean="0"/>
              <a:t>I have proposed some operational improvements going forward;</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32822</TotalTime>
  <Words>1284</Words>
  <Application>Microsoft Macintosh PowerPoint</Application>
  <PresentationFormat>On-screen Show (4:3)</PresentationFormat>
  <Paragraphs>104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1497</cp:revision>
  <dcterms:created xsi:type="dcterms:W3CDTF">2013-04-28T15:17:43Z</dcterms:created>
  <dcterms:modified xsi:type="dcterms:W3CDTF">2013-07-11T21:37:03Z</dcterms:modified>
</cp:coreProperties>
</file>