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4"/>
  </p:notesMasterIdLst>
  <p:sldIdLst>
    <p:sldId id="256" r:id="rId2"/>
    <p:sldId id="257" r:id="rId3"/>
    <p:sldId id="319" r:id="rId4"/>
    <p:sldId id="307" r:id="rId5"/>
    <p:sldId id="318" r:id="rId6"/>
    <p:sldId id="310" r:id="rId7"/>
    <p:sldId id="322" r:id="rId8"/>
    <p:sldId id="311" r:id="rId9"/>
    <p:sldId id="313" r:id="rId10"/>
    <p:sldId id="320" r:id="rId11"/>
    <p:sldId id="321" r:id="rId12"/>
    <p:sldId id="323" r:id="rId1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88" d="100"/>
          <a:sy n="88" d="100"/>
        </p:scale>
        <p:origin x="-1044" y="360"/>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3/27/2013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xmlns=""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3/27/2013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3/27/2013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3/27/2013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3/27/2013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3/27/2013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3/27/2013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3/27/2013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3/27/2013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3/27/2013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3/27/2013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27 March 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fontScale="92500" lnSpcReduction="10000"/>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p>
          <a:p>
            <a:pPr lvl="1"/>
            <a:r>
              <a:rPr lang="en-AU" dirty="0" smtClean="0"/>
              <a:t>Hopefully part of a fundamental philosophy/ethos: dealing with issues upfront and openly to get the best outcome</a:t>
            </a:r>
          </a:p>
          <a:p>
            <a:endParaRPr lang="en-A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Knowledge Sharing and Documentation</a:t>
            </a:r>
          </a:p>
          <a:p>
            <a:pPr lvl="1"/>
            <a:r>
              <a:rPr lang="en-AU" dirty="0" smtClean="0"/>
              <a:t>We will try to ensure there is not one human point of failure for the system.</a:t>
            </a:r>
          </a:p>
          <a:p>
            <a:pPr lvl="1"/>
            <a:r>
              <a:rPr lang="en-AU" dirty="0" smtClean="0"/>
              <a:t>The system should be able to be managed by anyone with access to the documentation.</a:t>
            </a:r>
          </a:p>
          <a:p>
            <a:pPr lvl="1"/>
            <a:r>
              <a:rPr lang="en-AU" dirty="0" smtClean="0"/>
              <a:t>We are not there yet, but are putting these processes in place.</a:t>
            </a:r>
          </a:p>
          <a:p>
            <a:pPr lvl="1"/>
            <a:r>
              <a:rPr lang="en-AU" dirty="0" smtClean="0"/>
              <a:t>I also see a clear need to establish adequate User Documentation and training.  Ideally we would like to try to establish a community of users also to share knowledge.</a:t>
            </a:r>
            <a:endParaRPr lang="en-AU" dirty="0"/>
          </a:p>
        </p:txBody>
      </p:sp>
    </p:spTree>
    <p:extLst>
      <p:ext uri="{BB962C8B-B14F-4D97-AF65-F5344CB8AC3E}">
        <p14:creationId xmlns:p14="http://schemas.microsoft.com/office/powerpoint/2010/main" xmlns="" val="1652202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Action Items from </a:t>
            </a:r>
            <a:r>
              <a:rPr lang="en-AU" dirty="0" smtClean="0"/>
              <a:t>P</a:t>
            </a:r>
            <a:r>
              <a:rPr lang="en-AU" dirty="0" smtClean="0"/>
              <a:t>revious Meeting</a:t>
            </a:r>
          </a:p>
          <a:p>
            <a:pPr marL="514350" lvl="0" indent="-514350">
              <a:buFont typeface="+mj-lt"/>
              <a:buAutoNum type="arabicPeriod"/>
            </a:pPr>
            <a:r>
              <a:rPr lang="en-AU" dirty="0" smtClean="0"/>
              <a:t>Project </a:t>
            </a:r>
            <a:r>
              <a:rPr lang="en-AU" dirty="0" smtClean="0"/>
              <a:t>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334576338"/>
              </p:ext>
            </p:extLst>
          </p:nvPr>
        </p:nvGraphicFramePr>
        <p:xfrm>
          <a:off x="612645" y="1193277"/>
          <a:ext cx="8344542" cy="4973320"/>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AU" sz="1600" kern="1200" dirty="0" smtClean="0">
                          <a:solidFill>
                            <a:schemeClr val="dk1"/>
                          </a:solidFill>
                          <a:latin typeface="+mn-lt"/>
                          <a:ea typeface="+mn-ea"/>
                          <a:cs typeface="+mn-cs"/>
                        </a:rPr>
                        <a:t>Paul White to investigate starting a BLOG for the project</a:t>
                      </a:r>
                    </a:p>
                  </a:txBody>
                  <a:tcPr/>
                </a:tc>
                <a:tc>
                  <a:txBody>
                    <a:bodyPr/>
                    <a:lstStyle/>
                    <a:p>
                      <a:r>
                        <a:rPr lang="en-AU" sz="1600" dirty="0" smtClean="0"/>
                        <a:t>Completed.  Expanded, and project documents updated on </a:t>
                      </a:r>
                      <a:r>
                        <a:rPr lang="en-AU" sz="1600" dirty="0" err="1" smtClean="0"/>
                        <a:t>NeCTAR</a:t>
                      </a:r>
                      <a:r>
                        <a:rPr lang="en-AU" sz="1600" baseline="0" dirty="0" smtClean="0"/>
                        <a:t> page.  Will update at least monthly</a:t>
                      </a:r>
                      <a:endParaRPr lang="en-AU" sz="1600" dirty="0"/>
                    </a:p>
                  </a:txBody>
                  <a:tcPr/>
                </a:tc>
              </a:tr>
              <a:tr h="370840">
                <a:tc>
                  <a:txBody>
                    <a:bodyPr/>
                    <a:lstStyle/>
                    <a:p>
                      <a:r>
                        <a:rPr kumimoji="0" lang="en-AU" sz="1400" kern="1200" dirty="0" err="1" smtClean="0">
                          <a:solidFill>
                            <a:schemeClr val="dk1"/>
                          </a:solidFill>
                          <a:effectLst/>
                          <a:latin typeface="+mn-lt"/>
                          <a:ea typeface="+mn-ea"/>
                          <a:cs typeface="+mn-cs"/>
                        </a:rPr>
                        <a:t>Nik</a:t>
                      </a:r>
                      <a:r>
                        <a:rPr kumimoji="0" lang="en-AU" sz="1400" kern="1200" dirty="0" smtClean="0">
                          <a:solidFill>
                            <a:schemeClr val="dk1"/>
                          </a:solidFill>
                          <a:effectLst/>
                          <a:latin typeface="+mn-lt"/>
                          <a:ea typeface="+mn-ea"/>
                          <a:cs typeface="+mn-cs"/>
                        </a:rPr>
                        <a:t> </a:t>
                      </a:r>
                      <a:r>
                        <a:rPr kumimoji="0" lang="en-AU" sz="1400" kern="1200" dirty="0" err="1" smtClean="0">
                          <a:solidFill>
                            <a:schemeClr val="dk1"/>
                          </a:solidFill>
                          <a:effectLst/>
                          <a:latin typeface="+mn-lt"/>
                          <a:ea typeface="+mn-ea"/>
                          <a:cs typeface="+mn-cs"/>
                        </a:rPr>
                        <a:t>Zeps</a:t>
                      </a:r>
                      <a:r>
                        <a:rPr kumimoji="0" lang="en-AU" sz="1400" kern="1200" dirty="0" smtClean="0">
                          <a:solidFill>
                            <a:schemeClr val="dk1"/>
                          </a:solidFill>
                          <a:effectLst/>
                          <a:latin typeface="+mn-lt"/>
                          <a:ea typeface="+mn-ea"/>
                          <a:cs typeface="+mn-cs"/>
                        </a:rPr>
                        <a:t> and Paul White to submit a proposal to COSA requesting Project Officer time for early 2013 to attempt to identify what systems are being used by cancer </a:t>
                      </a:r>
                      <a:r>
                        <a:rPr kumimoji="0" lang="en-AU" sz="1400" kern="1200" dirty="0" err="1" smtClean="0">
                          <a:solidFill>
                            <a:schemeClr val="dk1"/>
                          </a:solidFill>
                          <a:effectLst/>
                          <a:latin typeface="+mn-lt"/>
                          <a:ea typeface="+mn-ea"/>
                          <a:cs typeface="+mn-cs"/>
                        </a:rPr>
                        <a:t>biobanks</a:t>
                      </a:r>
                      <a:r>
                        <a:rPr kumimoji="0" lang="en-AU" sz="1400" kern="1200" dirty="0" smtClean="0">
                          <a:solidFill>
                            <a:schemeClr val="dk1"/>
                          </a:solidFill>
                          <a:effectLst/>
                          <a:latin typeface="+mn-lt"/>
                          <a:ea typeface="+mn-ea"/>
                          <a:cs typeface="+mn-cs"/>
                        </a:rPr>
                        <a:t> in Australia.</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send targeted communications to potential candidates for the tools.</a:t>
                      </a:r>
                      <a:endParaRPr kumimoji="0" lang="en-US" sz="1600" kern="1200" dirty="0" smtClean="0">
                        <a:solidFill>
                          <a:schemeClr val="dk1"/>
                        </a:solidFill>
                        <a:effectLst/>
                        <a:latin typeface="+mn-lt"/>
                        <a:ea typeface="+mn-ea"/>
                        <a:cs typeface="+mn-cs"/>
                      </a:endParaRPr>
                    </a:p>
                  </a:txBody>
                  <a:tcPr/>
                </a:tc>
                <a:tc>
                  <a:txBody>
                    <a:bodyPr/>
                    <a:lstStyle/>
                    <a:p>
                      <a:r>
                        <a:rPr lang="en-AU" sz="1600" dirty="0" smtClean="0"/>
                        <a:t>It</a:t>
                      </a:r>
                      <a:r>
                        <a:rPr lang="en-AU" sz="1600" baseline="0" dirty="0" smtClean="0"/>
                        <a:t> has been agreed that there is an initial need to concentrate the limited staffing on completing the current tasks and working with current groups before taking on work we are understaffed to handle.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develop 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Travis will take these?</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Paul White to 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Travis</a:t>
                      </a:r>
                      <a:r>
                        <a:rPr lang="en-AU" sz="1600" baseline="0" dirty="0" smtClean="0"/>
                        <a:t> will take these</a:t>
                      </a:r>
                      <a:r>
                        <a:rPr lang="en-AU" sz="1600" dirty="0" smtClean="0"/>
                        <a:t>?</a:t>
                      </a:r>
                      <a:endParaRPr lang="en-AU" sz="16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lnSpcReduction="10000"/>
          </a:bodyPr>
          <a:lstStyle/>
          <a:p>
            <a:pPr lvl="1"/>
            <a:r>
              <a:rPr lang="en-AU" dirty="0" smtClean="0"/>
              <a:t>Funding Milestone 1 – Achieved and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Deployment</a:t>
            </a:r>
          </a:p>
          <a:p>
            <a:pPr lvl="3"/>
            <a:r>
              <a:rPr lang="en-AU" dirty="0" smtClean="0"/>
              <a:t>Code base has been approved in test environment</a:t>
            </a:r>
          </a:p>
          <a:p>
            <a:pPr lvl="3"/>
            <a:r>
              <a:rPr lang="en-AU" dirty="0" smtClean="0"/>
              <a:t>WARTN production data migrated to Production server and undergoing acceptance testing by SJOG staff.  Intended to be complete for upcoming </a:t>
            </a:r>
            <a:r>
              <a:rPr lang="en-AU" dirty="0" err="1" smtClean="0"/>
              <a:t>NeCTAR</a:t>
            </a:r>
            <a:r>
              <a:rPr lang="en-AU" dirty="0" smtClean="0"/>
              <a:t> report.</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sz="2000" dirty="0" smtClean="0"/>
              <a:t>Funding Milestone 4 (Scheduled 30</a:t>
            </a:r>
            <a:r>
              <a:rPr lang="en-AU" sz="2000" baseline="30000" dirty="0" smtClean="0"/>
              <a:t>th</a:t>
            </a:r>
            <a:r>
              <a:rPr lang="en-AU" sz="2000" dirty="0" smtClean="0"/>
              <a:t> November)</a:t>
            </a:r>
          </a:p>
          <a:p>
            <a:pPr lvl="2"/>
            <a:r>
              <a:rPr lang="en-AU" sz="1800" dirty="0" smtClean="0"/>
              <a:t>A data extraction for analysis module;</a:t>
            </a:r>
          </a:p>
          <a:p>
            <a:pPr lvl="3"/>
            <a:r>
              <a:rPr lang="en-AU" sz="1600" dirty="0" smtClean="0"/>
              <a:t>75% Complete – expect completion of first production release by 30</a:t>
            </a:r>
            <a:r>
              <a:rPr lang="en-AU" sz="1600" baseline="30000" dirty="0" smtClean="0"/>
              <a:t>th</a:t>
            </a:r>
            <a:r>
              <a:rPr lang="en-AU" sz="1600" dirty="0" smtClean="0"/>
              <a:t> April, 2013.</a:t>
            </a:r>
          </a:p>
          <a:p>
            <a:pPr lvl="2"/>
            <a:r>
              <a:rPr lang="en-AU" sz="1800" dirty="0" smtClean="0"/>
              <a:t>A pedigree (family) data management and visualisation module;</a:t>
            </a:r>
          </a:p>
          <a:p>
            <a:pPr lvl="3"/>
            <a:r>
              <a:rPr lang="en-AU" sz="1600" dirty="0" smtClean="0"/>
              <a:t>20% Complete – expect completion by 10</a:t>
            </a:r>
            <a:r>
              <a:rPr lang="en-AU" sz="1600" baseline="30000" dirty="0" smtClean="0"/>
              <a:t>th</a:t>
            </a:r>
            <a:r>
              <a:rPr lang="en-AU" sz="1600" dirty="0" smtClean="0"/>
              <a:t> May, 2013</a:t>
            </a:r>
          </a:p>
          <a:p>
            <a:pPr lvl="1"/>
            <a:r>
              <a:rPr lang="en-AU" sz="2000" dirty="0" smtClean="0"/>
              <a:t>Funding Milestone 5 (Scheduled 1</a:t>
            </a:r>
            <a:r>
              <a:rPr lang="en-AU" sz="2000" baseline="30000" dirty="0" smtClean="0"/>
              <a:t>st</a:t>
            </a:r>
            <a:r>
              <a:rPr lang="en-AU" sz="2000" dirty="0" smtClean="0"/>
              <a:t> March 2013)</a:t>
            </a:r>
          </a:p>
          <a:p>
            <a:pPr lvl="2"/>
            <a:r>
              <a:rPr lang="en-AU" sz="1800" dirty="0" smtClean="0"/>
              <a:t>Enhanced reporting functionality;</a:t>
            </a:r>
          </a:p>
          <a:p>
            <a:pPr lvl="3"/>
            <a:r>
              <a:rPr lang="en-AU" sz="1600" dirty="0" smtClean="0"/>
              <a:t>50% Complete</a:t>
            </a:r>
          </a:p>
          <a:p>
            <a:pPr lvl="2"/>
            <a:r>
              <a:rPr lang="en-AU" sz="1800" dirty="0" smtClean="0"/>
              <a:t>Registry Management functionality for managing participant registries, such as the Australian Twin Registry</a:t>
            </a:r>
          </a:p>
          <a:p>
            <a:pPr lvl="3"/>
            <a:r>
              <a:rPr lang="en-AU" sz="1600" dirty="0" smtClean="0"/>
              <a:t>100% Complete (subject to user acceptance) – was required to support SJOG data migration.    </a:t>
            </a:r>
          </a:p>
          <a:p>
            <a:pPr lvl="2"/>
            <a:r>
              <a:rPr lang="en-AU" sz="1800" dirty="0" smtClean="0"/>
              <a:t>A Genotypic Data management module</a:t>
            </a:r>
          </a:p>
          <a:p>
            <a:pPr lvl="3"/>
            <a:r>
              <a:rPr lang="en-AU" sz="1600" dirty="0" smtClean="0"/>
              <a:t>Have commenced discussions with GVL participants to determine best way to implement this</a:t>
            </a:r>
            <a:endParaRPr lang="en-US" sz="16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a:t>
            </a:r>
            <a:r>
              <a:rPr lang="en-AU" sz="2800" dirty="0" smtClean="0"/>
              <a:t>289,000 </a:t>
            </a:r>
            <a:r>
              <a:rPr lang="en-AU" sz="2800" dirty="0" smtClean="0"/>
              <a:t>(note revised down from initial request)</a:t>
            </a:r>
          </a:p>
          <a:p>
            <a:pPr lvl="0"/>
            <a:r>
              <a:rPr lang="en-AU" sz="2800" dirty="0" smtClean="0"/>
              <a:t>Total co-investment: $324,965</a:t>
            </a:r>
          </a:p>
          <a:p>
            <a:pPr lvl="0"/>
            <a:r>
              <a:rPr lang="en-AU" sz="2800" dirty="0" smtClean="0"/>
              <a:t>Funds received to-date $104,000</a:t>
            </a:r>
          </a:p>
          <a:p>
            <a:pPr lvl="0"/>
            <a:r>
              <a:rPr lang="en-AU" sz="2800" dirty="0" smtClean="0"/>
              <a:t>See </a:t>
            </a:r>
            <a:r>
              <a:rPr lang="en-AU" sz="2800" dirty="0" err="1" smtClean="0"/>
              <a:t>attched</a:t>
            </a:r>
            <a:r>
              <a:rPr lang="en-AU" sz="2800" dirty="0" smtClean="0"/>
              <a:t> </a:t>
            </a:r>
            <a:r>
              <a:rPr lang="en-AU" sz="2800" dirty="0" err="1" smtClean="0"/>
              <a:t>NeCTAR</a:t>
            </a:r>
            <a:r>
              <a:rPr lang="en-AU" sz="2800" dirty="0" smtClean="0"/>
              <a:t> financial report </a:t>
            </a:r>
            <a:endParaRPr lang="en-AU" sz="2800" dirty="0"/>
          </a:p>
          <a:p>
            <a:pPr lvl="0"/>
            <a:r>
              <a:rPr lang="en-AU" dirty="0" smtClean="0"/>
              <a:t>A </a:t>
            </a:r>
            <a:r>
              <a:rPr lang="en-AU" dirty="0"/>
              <a:t>restructuring of funding milestones was made due to staffing and dependencies, we are awaiting the response, but all seems to be in order</a:t>
            </a:r>
            <a:r>
              <a:rPr lang="en-AU" dirty="0" smtClean="0"/>
              <a:t>.  For now we are reporting against existing milestones.</a:t>
            </a:r>
            <a:endParaRPr lang="en-US" dirty="0"/>
          </a:p>
          <a:p>
            <a:pPr>
              <a:buNone/>
            </a:pP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4" name="Content Placeholder 3" descr="Screen shot 2013-03-26 at 4.16.22 AM.png"/>
          <p:cNvPicPr>
            <a:picLocks noGrp="1" noChangeAspect="1"/>
          </p:cNvPicPr>
          <p:nvPr>
            <p:ph sz="quarter" idx="1"/>
          </p:nvPr>
        </p:nvPicPr>
        <p:blipFill rotWithShape="1">
          <a:blip r:embed="rId2">
            <a:extLst>
              <a:ext uri="{28A0092B-C50C-407E-A947-70E740481C1C}">
                <a14:useLocalDpi xmlns:a14="http://schemas.microsoft.com/office/drawing/2010/main" xmlns="" val="0"/>
              </a:ext>
            </a:extLst>
          </a:blip>
          <a:srcRect l="1104" t="-4583"/>
          <a:stretch/>
        </p:blipFill>
        <p:spPr>
          <a:xfrm>
            <a:off x="101019" y="1219200"/>
            <a:ext cx="9042981" cy="5100309"/>
          </a:xfrm>
        </p:spPr>
      </p:pic>
    </p:spTree>
    <p:extLst>
      <p:ext uri="{BB962C8B-B14F-4D97-AF65-F5344CB8AC3E}">
        <p14:creationId xmlns:p14="http://schemas.microsoft.com/office/powerpoint/2010/main" xmlns="" val="484579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337951" y="1572903"/>
            <a:ext cx="8468098" cy="417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err="1" smtClean="0"/>
              <a:t>SPArk</a:t>
            </a:r>
            <a:r>
              <a:rPr lang="en-AU" dirty="0" smtClean="0"/>
              <a:t> Grant under way to facilitate super computer analysis routines from within the ARK.</a:t>
            </a:r>
          </a:p>
          <a:p>
            <a:pPr lvl="0"/>
            <a:r>
              <a:rPr lang="en-AU" dirty="0" smtClean="0"/>
              <a:t>Date for next meeting – propose mid June, 2013</a:t>
            </a:r>
            <a:r>
              <a:rPr lang="en-AU" dirty="0" smtClean="0"/>
              <a:t>.</a:t>
            </a:r>
          </a:p>
          <a:p>
            <a:pPr lvl="0"/>
            <a:r>
              <a:rPr lang="en-AU" dirty="0" err="1" smtClean="0"/>
              <a:t>Updaqte</a:t>
            </a:r>
            <a:r>
              <a:rPr lang="en-AU" dirty="0" smtClean="0"/>
              <a:t> via email next report milestone</a:t>
            </a:r>
            <a:endParaRPr lang="en-AU" dirty="0" smtClean="0"/>
          </a:p>
          <a:p>
            <a:r>
              <a:rPr lang="en-US" dirty="0" smtClean="0"/>
              <a:t>I have proposed some operational improvements going forward;</a:t>
            </a:r>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31942</TotalTime>
  <Words>822</Words>
  <Application>Microsoft Office PowerPoint</Application>
  <PresentationFormat>On-screen Show (4:3)</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Slide 1</vt:lpstr>
      <vt:lpstr>Agenda</vt:lpstr>
      <vt:lpstr>Action items from last meeting</vt:lpstr>
      <vt:lpstr>Project Report - Milestones</vt:lpstr>
      <vt:lpstr>Project Report - Milestones</vt:lpstr>
      <vt:lpstr>Project Report - Financial</vt:lpstr>
      <vt:lpstr>NeCTAR Financial Reporting</vt:lpstr>
      <vt:lpstr>NeCTAR Reporting – Risks</vt:lpstr>
      <vt:lpstr>Other Business</vt:lpstr>
      <vt:lpstr>Approach Going Forward</vt:lpstr>
      <vt:lpstr>Approach Going Forward</vt:lpstr>
      <vt:lpstr>Approach Going Forward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chellis</cp:lastModifiedBy>
  <cp:revision>1489</cp:revision>
  <dcterms:created xsi:type="dcterms:W3CDTF">2012-05-07T01:12:09Z</dcterms:created>
  <dcterms:modified xsi:type="dcterms:W3CDTF">2013-03-28T07:14:33Z</dcterms:modified>
</cp:coreProperties>
</file>