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2"/>
  </p:notesMasterIdLst>
  <p:sldIdLst>
    <p:sldId id="256" r:id="rId2"/>
    <p:sldId id="257" r:id="rId3"/>
    <p:sldId id="319" r:id="rId4"/>
    <p:sldId id="307" r:id="rId5"/>
    <p:sldId id="318" r:id="rId6"/>
    <p:sldId id="310" r:id="rId7"/>
    <p:sldId id="311" r:id="rId8"/>
    <p:sldId id="313" r:id="rId9"/>
    <p:sldId id="320" r:id="rId10"/>
    <p:sldId id="321" r:id="rId1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88" d="100"/>
          <a:sy n="88" d="100"/>
        </p:scale>
        <p:origin x="-1408" y="-112"/>
      </p:cViewPr>
      <p:guideLst>
        <p:guide orient="horz" pos="2160"/>
        <p:guide pos="28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3/26/13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3/26/13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3/26/13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3/26/13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3/26/13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3/26/13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3/26/13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3/26/13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3/26/13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3/26/13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27 March 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However </a:t>
            </a:r>
            <a:r>
              <a:rPr lang="en-AU" b="1" dirty="0" smtClean="0"/>
              <a:t>everything</a:t>
            </a:r>
            <a:r>
              <a:rPr lang="en-AU" dirty="0" smtClean="0"/>
              <a:t> will need to be prioritized.  </a:t>
            </a:r>
          </a:p>
          <a:p>
            <a:pPr lvl="1"/>
            <a:r>
              <a:rPr lang="en-AU" dirty="0" smtClean="0"/>
              <a:t>If we keep a good track on priorities we don’t see opportunity cost of small superficial changes add up at the cost of larger key functionality missing deadlines.</a:t>
            </a:r>
          </a:p>
          <a:p>
            <a:pPr lvl="1"/>
            <a:r>
              <a:rPr lang="en-AU" dirty="0" smtClean="0"/>
              <a:t>Direct access to developers is not a recommended practice if we want priorities clear and time well managed.</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a:t>
            </a:r>
          </a:p>
          <a:p>
            <a:pPr marL="560070" indent="-514350"/>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66506043"/>
              </p:ext>
            </p:extLst>
          </p:nvPr>
        </p:nvGraphicFramePr>
        <p:xfrm>
          <a:off x="612645" y="1193277"/>
          <a:ext cx="8344542" cy="4973319"/>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AU" sz="1600" kern="1200" dirty="0" smtClean="0">
                          <a:solidFill>
                            <a:schemeClr val="dk1"/>
                          </a:solidFill>
                          <a:latin typeface="+mn-lt"/>
                          <a:ea typeface="+mn-ea"/>
                          <a:cs typeface="+mn-cs"/>
                        </a:rPr>
                        <a:t>Paul White to investigate starting a BLOG for the project</a:t>
                      </a:r>
                      <a:endParaRPr kumimoji="0" lang="en-AU" sz="1600" kern="1200" dirty="0" smtClean="0">
                        <a:solidFill>
                          <a:schemeClr val="dk1"/>
                        </a:solidFill>
                        <a:latin typeface="+mn-lt"/>
                        <a:ea typeface="+mn-ea"/>
                        <a:cs typeface="+mn-cs"/>
                      </a:endParaRPr>
                    </a:p>
                  </a:txBody>
                  <a:tcPr/>
                </a:tc>
                <a:tc>
                  <a:txBody>
                    <a:bodyPr/>
                    <a:lstStyle/>
                    <a:p>
                      <a:r>
                        <a:rPr lang="en-AU" sz="1600" dirty="0" smtClean="0"/>
                        <a:t>Completed.  Expanded, and project documents updated on </a:t>
                      </a:r>
                      <a:r>
                        <a:rPr lang="en-AU" sz="1600" dirty="0" err="1" smtClean="0"/>
                        <a:t>NeCTAR</a:t>
                      </a:r>
                      <a:r>
                        <a:rPr lang="en-AU" sz="1600" baseline="0" dirty="0" smtClean="0"/>
                        <a:t> page.  Will update at least monthly</a:t>
                      </a:r>
                      <a:endParaRPr lang="en-AU" sz="1600" dirty="0"/>
                    </a:p>
                  </a:txBody>
                  <a:tcPr/>
                </a:tc>
              </a:tr>
              <a:tr h="370840">
                <a:tc>
                  <a:txBody>
                    <a:bodyPr/>
                    <a:lstStyle/>
                    <a:p>
                      <a:r>
                        <a:rPr kumimoji="0" lang="en-AU" sz="1400" kern="1200" dirty="0" err="1" smtClean="0">
                          <a:solidFill>
                            <a:schemeClr val="dk1"/>
                          </a:solidFill>
                          <a:effectLst/>
                          <a:latin typeface="+mn-lt"/>
                          <a:ea typeface="+mn-ea"/>
                          <a:cs typeface="+mn-cs"/>
                        </a:rPr>
                        <a:t>Nik</a:t>
                      </a:r>
                      <a:r>
                        <a:rPr kumimoji="0" lang="en-AU" sz="1400" kern="1200" dirty="0" smtClean="0">
                          <a:solidFill>
                            <a:schemeClr val="dk1"/>
                          </a:solidFill>
                          <a:effectLst/>
                          <a:latin typeface="+mn-lt"/>
                          <a:ea typeface="+mn-ea"/>
                          <a:cs typeface="+mn-cs"/>
                        </a:rPr>
                        <a:t> </a:t>
                      </a:r>
                      <a:r>
                        <a:rPr kumimoji="0" lang="en-AU" sz="1400" kern="1200" dirty="0" err="1" smtClean="0">
                          <a:solidFill>
                            <a:schemeClr val="dk1"/>
                          </a:solidFill>
                          <a:effectLst/>
                          <a:latin typeface="+mn-lt"/>
                          <a:ea typeface="+mn-ea"/>
                          <a:cs typeface="+mn-cs"/>
                        </a:rPr>
                        <a:t>Zeps</a:t>
                      </a:r>
                      <a:r>
                        <a:rPr kumimoji="0" lang="en-AU" sz="1400" kern="1200" dirty="0" smtClean="0">
                          <a:solidFill>
                            <a:schemeClr val="dk1"/>
                          </a:solidFill>
                          <a:effectLst/>
                          <a:latin typeface="+mn-lt"/>
                          <a:ea typeface="+mn-ea"/>
                          <a:cs typeface="+mn-cs"/>
                        </a:rPr>
                        <a:t> and Paul White to submit a proposal to COSA requesting Project Officer time for early 2013 to attempt to identify what systems are being used by cancer </a:t>
                      </a:r>
                      <a:r>
                        <a:rPr kumimoji="0" lang="en-AU" sz="1400" kern="1200" dirty="0" err="1" smtClean="0">
                          <a:solidFill>
                            <a:schemeClr val="dk1"/>
                          </a:solidFill>
                          <a:effectLst/>
                          <a:latin typeface="+mn-lt"/>
                          <a:ea typeface="+mn-ea"/>
                          <a:cs typeface="+mn-cs"/>
                        </a:rPr>
                        <a:t>biobanks</a:t>
                      </a:r>
                      <a:r>
                        <a:rPr kumimoji="0" lang="en-AU" sz="1400" kern="1200" dirty="0" smtClean="0">
                          <a:solidFill>
                            <a:schemeClr val="dk1"/>
                          </a:solidFill>
                          <a:effectLst/>
                          <a:latin typeface="+mn-lt"/>
                          <a:ea typeface="+mn-ea"/>
                          <a:cs typeface="+mn-cs"/>
                        </a:rPr>
                        <a:t> in Australia.</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send targeted communications to potential candidates for the tools.</a:t>
                      </a:r>
                      <a:endParaRPr kumimoji="0" lang="en-US" sz="1600" kern="1200" dirty="0" smtClean="0">
                        <a:solidFill>
                          <a:schemeClr val="dk1"/>
                        </a:solidFill>
                        <a:effectLst/>
                        <a:latin typeface="+mn-lt"/>
                        <a:ea typeface="+mn-ea"/>
                        <a:cs typeface="+mn-cs"/>
                      </a:endParaRPr>
                    </a:p>
                  </a:txBody>
                  <a:tcPr/>
                </a:tc>
                <a:tc>
                  <a:txBody>
                    <a:bodyPr/>
                    <a:lstStyle/>
                    <a:p>
                      <a:r>
                        <a:rPr lang="en-AU" sz="1600" dirty="0" smtClean="0"/>
                        <a:t>It</a:t>
                      </a:r>
                      <a:r>
                        <a:rPr lang="en-AU" sz="1600" baseline="0" dirty="0" smtClean="0"/>
                        <a:t> has been agreed that there is an initial need to concentrate the limited staffing on completing the current tasks and working with current groups before taking on work we are understaffed to handle.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develop 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Paul White to 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 ?</a:t>
                      </a:r>
                      <a:endParaRPr lang="en-AU" sz="16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lnSpcReduction="10000"/>
          </a:bodyPr>
          <a:lstStyle/>
          <a:p>
            <a:pPr lvl="1"/>
            <a:r>
              <a:rPr lang="en-AU" dirty="0" smtClean="0"/>
              <a:t>Funding Milestone 1 – </a:t>
            </a:r>
            <a:r>
              <a:rPr lang="en-AU" dirty="0" smtClean="0"/>
              <a:t>Achieved and Payment </a:t>
            </a:r>
            <a:r>
              <a:rPr lang="en-AU" dirty="0" smtClean="0"/>
              <a:t>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(scheduled 31</a:t>
            </a:r>
            <a:r>
              <a:rPr lang="en-AU" baseline="30000" dirty="0" smtClean="0"/>
              <a:t>st</a:t>
            </a:r>
            <a:r>
              <a:rPr lang="en-AU" dirty="0" smtClean="0"/>
              <a:t> August)</a:t>
            </a:r>
          </a:p>
          <a:p>
            <a:pPr lvl="2"/>
            <a:r>
              <a:rPr lang="en-AU" dirty="0" smtClean="0"/>
              <a:t>Integrated invoicing and billing module</a:t>
            </a:r>
          </a:p>
          <a:p>
            <a:pPr lvl="3"/>
            <a:r>
              <a:rPr lang="en-AU" dirty="0" smtClean="0"/>
              <a:t>Completed</a:t>
            </a:r>
            <a:endParaRPr lang="en-AU" dirty="0" smtClean="0">
              <a:solidFill>
                <a:srgbClr val="FF0000"/>
              </a:solidFill>
            </a:endParaRPr>
          </a:p>
          <a:p>
            <a:pPr lvl="2"/>
            <a:r>
              <a:rPr lang="en-AU" dirty="0" smtClean="0"/>
              <a:t>Initial Production Research Cloud </a:t>
            </a:r>
            <a:r>
              <a:rPr lang="en-AU" dirty="0" smtClean="0"/>
              <a:t>Deployment</a:t>
            </a:r>
            <a:endParaRPr lang="en-AU" dirty="0" smtClean="0"/>
          </a:p>
          <a:p>
            <a:pPr lvl="3"/>
            <a:r>
              <a:rPr lang="en-AU" dirty="0" smtClean="0"/>
              <a:t>Code base has been approved in test environment</a:t>
            </a:r>
            <a:endParaRPr lang="en-AU" dirty="0" smtClean="0"/>
          </a:p>
          <a:p>
            <a:pPr lvl="3"/>
            <a:r>
              <a:rPr lang="en-AU" dirty="0" smtClean="0"/>
              <a:t>WARTN production data migrated to Production server and undergoing acceptance testing by SJOG staff</a:t>
            </a:r>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sz="2000" dirty="0" smtClean="0"/>
              <a:t>Funding Milestone 4 (Scheduled 30</a:t>
            </a:r>
            <a:r>
              <a:rPr lang="en-AU" sz="2000" baseline="30000" dirty="0" smtClean="0"/>
              <a:t>th</a:t>
            </a:r>
            <a:r>
              <a:rPr lang="en-AU" sz="2000" dirty="0" smtClean="0"/>
              <a:t> November)</a:t>
            </a:r>
          </a:p>
          <a:p>
            <a:pPr lvl="2"/>
            <a:r>
              <a:rPr lang="en-AU" sz="1800" dirty="0" smtClean="0"/>
              <a:t>A data extraction for analysis module;</a:t>
            </a:r>
          </a:p>
          <a:p>
            <a:pPr lvl="3"/>
            <a:r>
              <a:rPr lang="en-AU" sz="1600" dirty="0" smtClean="0"/>
              <a:t>75% Complete – expect completion of first production release by 30</a:t>
            </a:r>
            <a:r>
              <a:rPr lang="en-AU" sz="1600" baseline="30000" dirty="0" smtClean="0"/>
              <a:t>th</a:t>
            </a:r>
            <a:r>
              <a:rPr lang="en-AU" sz="1600" dirty="0" smtClean="0"/>
              <a:t> April, 2013. </a:t>
            </a:r>
          </a:p>
          <a:p>
            <a:pPr lvl="2"/>
            <a:r>
              <a:rPr lang="en-AU" sz="1800" dirty="0" smtClean="0"/>
              <a:t>A pedigree (family) data management and visualisation module;</a:t>
            </a:r>
          </a:p>
          <a:p>
            <a:pPr lvl="3"/>
            <a:r>
              <a:rPr lang="en-AU" sz="1600" dirty="0" smtClean="0"/>
              <a:t>20% Complete – expect completion by 10</a:t>
            </a:r>
            <a:r>
              <a:rPr lang="en-AU" sz="1600" baseline="30000" dirty="0" smtClean="0"/>
              <a:t>th</a:t>
            </a:r>
            <a:r>
              <a:rPr lang="en-AU" sz="1600" dirty="0" smtClean="0"/>
              <a:t> May, 2013</a:t>
            </a:r>
          </a:p>
          <a:p>
            <a:pPr lvl="1"/>
            <a:r>
              <a:rPr lang="en-AU" sz="2000" dirty="0" smtClean="0"/>
              <a:t>Funding Milestone 5 (Scheduled 1</a:t>
            </a:r>
            <a:r>
              <a:rPr lang="en-AU" sz="2000" baseline="30000" dirty="0" smtClean="0"/>
              <a:t>st</a:t>
            </a:r>
            <a:r>
              <a:rPr lang="en-AU" sz="2000" dirty="0" smtClean="0"/>
              <a:t> March 2013)</a:t>
            </a:r>
          </a:p>
          <a:p>
            <a:pPr lvl="2"/>
            <a:r>
              <a:rPr lang="en-AU" sz="1800" dirty="0" smtClean="0"/>
              <a:t>Enhanced reporting functionality;</a:t>
            </a:r>
          </a:p>
          <a:p>
            <a:pPr lvl="3"/>
            <a:r>
              <a:rPr lang="en-AU" sz="1600" dirty="0" smtClean="0"/>
              <a:t>50% Complete</a:t>
            </a:r>
          </a:p>
          <a:p>
            <a:pPr lvl="2"/>
            <a:r>
              <a:rPr lang="en-AU" sz="1800" dirty="0" smtClean="0"/>
              <a:t>Registry Management functionality for managing participant registries, such as the Australian Twin Registry</a:t>
            </a:r>
          </a:p>
          <a:p>
            <a:pPr lvl="3"/>
            <a:r>
              <a:rPr lang="en-AU" sz="1600" dirty="0" smtClean="0"/>
              <a:t>80% Complete – was required to support SJOG data migration</a:t>
            </a:r>
          </a:p>
          <a:p>
            <a:pPr lvl="2"/>
            <a:r>
              <a:rPr lang="en-AU" sz="1800" dirty="0" smtClean="0"/>
              <a:t>A Genotypic Data management module</a:t>
            </a:r>
          </a:p>
          <a:p>
            <a:pPr lvl="3"/>
            <a:r>
              <a:rPr lang="en-AU" sz="1600" dirty="0" smtClean="0"/>
              <a:t>Have commenced discussions with GVL participants to determine best way to implement this</a:t>
            </a:r>
            <a:endParaRPr lang="en-US" sz="1600" dirty="0" smtClean="0"/>
          </a:p>
          <a:p>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$290,598</a:t>
            </a:r>
          </a:p>
          <a:p>
            <a:pPr lvl="0"/>
            <a:r>
              <a:rPr lang="en-AU" sz="2800" dirty="0" smtClean="0"/>
              <a:t>Total co-investment: $323,892</a:t>
            </a:r>
          </a:p>
          <a:p>
            <a:pPr lvl="0"/>
            <a:r>
              <a:rPr lang="en-AU" sz="2800" dirty="0" smtClean="0"/>
              <a:t>Funds received to-date $104,000</a:t>
            </a:r>
          </a:p>
          <a:p>
            <a:pPr lvl="0"/>
            <a:r>
              <a:rPr lang="en-AU" sz="2800" dirty="0" smtClean="0"/>
              <a:t>Planned EIF expenditure to 30 November $208,000</a:t>
            </a:r>
          </a:p>
          <a:p>
            <a:pPr lvl="0"/>
            <a:r>
              <a:rPr lang="en-AU" sz="2800" dirty="0" smtClean="0"/>
              <a:t>Actual EIF expenditure to-date $169,000</a:t>
            </a:r>
          </a:p>
          <a:p>
            <a:r>
              <a:rPr lang="en-AU" sz="2800" dirty="0" smtClean="0"/>
              <a:t>Planned Co-investment to 30 November $135,000</a:t>
            </a:r>
          </a:p>
          <a:p>
            <a:pPr lvl="0"/>
            <a:r>
              <a:rPr lang="en-AU" sz="2800" dirty="0" smtClean="0"/>
              <a:t>Actual Co-investment to-date $114,000</a:t>
            </a:r>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7951" y="1572903"/>
            <a:ext cx="8468098" cy="41779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612648" y="1600200"/>
            <a:ext cx="8153400" cy="5078498"/>
          </a:xfrm>
        </p:spPr>
        <p:txBody>
          <a:bodyPr>
            <a:normAutofit/>
          </a:bodyPr>
          <a:lstStyle/>
          <a:p>
            <a:pPr lvl="0"/>
            <a:r>
              <a:rPr lang="en-AU" dirty="0" err="1" smtClean="0"/>
              <a:t>SPArk</a:t>
            </a:r>
            <a:r>
              <a:rPr lang="en-AU" dirty="0" smtClean="0"/>
              <a:t> Grant under way to facilitate super </a:t>
            </a:r>
            <a:r>
              <a:rPr lang="en-AU" smtClean="0"/>
              <a:t>computer analysis </a:t>
            </a:r>
            <a:r>
              <a:rPr lang="en-AU" dirty="0" smtClean="0"/>
              <a:t>routines from within the ARK.</a:t>
            </a:r>
            <a:endParaRPr lang="en-AU" dirty="0" smtClean="0"/>
          </a:p>
          <a:p>
            <a:pPr lvl="0"/>
            <a:r>
              <a:rPr lang="en-AU" dirty="0" smtClean="0"/>
              <a:t>Date for next meeting – propose mid June, 2013.</a:t>
            </a: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All participants and committee members are welcome to view progress and make feature requests</a:t>
            </a:r>
          </a:p>
          <a:p>
            <a:pPr lvl="1"/>
            <a:r>
              <a:rPr lang="en-AU" dirty="0" smtClean="0"/>
              <a:t>All coders will be required to update these estimates each time they advance (or regress) in their goals/tasks</a:t>
            </a:r>
          </a:p>
          <a:p>
            <a:pPr lvl="1"/>
            <a:r>
              <a:rPr lang="en-AU" dirty="0" smtClean="0"/>
              <a:t>For those seeking a less proactive view, a manually produced summary email could be sent on some regular interval (monthly or fortnightly) if required.</a:t>
            </a:r>
          </a:p>
          <a:p>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30286</TotalTime>
  <Words>663</Words>
  <Application>Microsoft Macintosh PowerPoint</Application>
  <PresentationFormat>On-screen Show (4:3)</PresentationFormat>
  <Paragraphs>76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PowerPoint Presentation</vt:lpstr>
      <vt:lpstr>Agenda</vt:lpstr>
      <vt:lpstr>Action items from last meeting</vt:lpstr>
      <vt:lpstr>Project Report - Milestones</vt:lpstr>
      <vt:lpstr>Project Report - Milestones</vt:lpstr>
      <vt:lpstr>Project Report - Financial</vt:lpstr>
      <vt:lpstr>NeCTAR Reporting – Risks</vt:lpstr>
      <vt:lpstr>Other Business</vt:lpstr>
      <vt:lpstr>Approach Going Forward</vt:lpstr>
      <vt:lpstr>Approach 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1323</cp:revision>
  <dcterms:created xsi:type="dcterms:W3CDTF">2012-05-07T01:12:09Z</dcterms:created>
  <dcterms:modified xsi:type="dcterms:W3CDTF">2013-03-25T20:05:40Z</dcterms:modified>
</cp:coreProperties>
</file>