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5" r:id="rId1"/>
  </p:sldMasterIdLst>
  <p:notesMasterIdLst>
    <p:notesMasterId r:id="rId12"/>
  </p:notesMasterIdLst>
  <p:sldIdLst>
    <p:sldId id="256" r:id="rId2"/>
    <p:sldId id="257" r:id="rId3"/>
    <p:sldId id="319" r:id="rId4"/>
    <p:sldId id="307" r:id="rId5"/>
    <p:sldId id="318" r:id="rId6"/>
    <p:sldId id="310" r:id="rId7"/>
    <p:sldId id="311" r:id="rId8"/>
    <p:sldId id="313" r:id="rId9"/>
    <p:sldId id="320" r:id="rId10"/>
    <p:sldId id="321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4625" autoAdjust="0"/>
  </p:normalViewPr>
  <p:slideViewPr>
    <p:cSldViewPr snapToGrid="0" snapToObjects="1">
      <p:cViewPr varScale="1">
        <p:scale>
          <a:sx n="88" d="100"/>
          <a:sy n="88" d="100"/>
        </p:scale>
        <p:origin x="-10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9F2E-EF50-DE4D-908B-6C00CF9B537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7159-1397-7C40-AA42-0E7F51D4E7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7159-1397-7C40-AA42-0E7F51D4E7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AU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0F8758-A08F-1348-96F2-3E0A00C94667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E044F2-E358-F445-9BE6-5C1CD9B6F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ubtitle 95"/>
          <p:cNvSpPr>
            <a:spLocks noGrp="1"/>
          </p:cNvSpPr>
          <p:nvPr>
            <p:ph type="body" idx="1"/>
          </p:nvPr>
        </p:nvSpPr>
        <p:spPr>
          <a:xfrm>
            <a:off x="1371600" y="2863393"/>
            <a:ext cx="7123113" cy="155303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NeCTAR</a:t>
            </a:r>
            <a:r>
              <a:rPr lang="en-US" sz="3200" dirty="0" smtClean="0"/>
              <a:t> </a:t>
            </a:r>
            <a:r>
              <a:rPr lang="en-US" sz="3200" dirty="0" err="1" smtClean="0"/>
              <a:t>eResearch</a:t>
            </a:r>
            <a:r>
              <a:rPr lang="en-US" sz="3200" dirty="0" smtClean="0"/>
              <a:t> Tools</a:t>
            </a:r>
          </a:p>
          <a:p>
            <a:r>
              <a:rPr lang="en-US" sz="3200" dirty="0" smtClean="0"/>
              <a:t>Cloud-based Bioinformatics Tools Project</a:t>
            </a:r>
          </a:p>
          <a:p>
            <a:r>
              <a:rPr lang="en-US" sz="3200" dirty="0" smtClean="0"/>
              <a:t>Steering Committee Meeting </a:t>
            </a:r>
            <a:r>
              <a:rPr lang="en-US" sz="3200" dirty="0" smtClean="0"/>
              <a:t>27 March 2013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WAI401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8" y="1263193"/>
            <a:ext cx="3533564" cy="1600200"/>
          </a:xfrm>
          <a:prstGeom prst="rect">
            <a:avLst/>
          </a:prstGeom>
        </p:spPr>
      </p:pic>
      <p:pic>
        <p:nvPicPr>
          <p:cNvPr id="40962" name="Picture 2" descr="nect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1939" y="293179"/>
            <a:ext cx="2495550" cy="419101"/>
          </a:xfrm>
          <a:prstGeom prst="rect">
            <a:avLst/>
          </a:prstGeom>
          <a:noFill/>
        </p:spPr>
      </p:pic>
      <p:pic>
        <p:nvPicPr>
          <p:cNvPr id="40964" name="Picture 4" descr="H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20854" y="149279"/>
            <a:ext cx="1133475" cy="85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Approach Going Forward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Prioritization – this project is already at or beyond full capacity.  Feature requests are welcomed via the JIRA system.  However </a:t>
            </a:r>
            <a:r>
              <a:rPr lang="en-AU" b="1" dirty="0" smtClean="0"/>
              <a:t>everything</a:t>
            </a:r>
            <a:r>
              <a:rPr lang="en-AU" dirty="0" smtClean="0"/>
              <a:t> will need to be prioritized.  </a:t>
            </a:r>
          </a:p>
          <a:p>
            <a:pPr lvl="1"/>
            <a:r>
              <a:rPr lang="en-AU" dirty="0" smtClean="0"/>
              <a:t>If we keep a good track on priorities we don’t see opportunity cost of small superficial changes add up at the cost of larger key functionality missing deadlines.</a:t>
            </a:r>
          </a:p>
          <a:p>
            <a:pPr lvl="1"/>
            <a:r>
              <a:rPr lang="en-AU" dirty="0" smtClean="0"/>
              <a:t>Direct access to developers is not a recommended practice if we want priorities clear and time well managed.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Project </a:t>
            </a:r>
            <a:r>
              <a:rPr lang="en-AU" dirty="0" smtClean="0"/>
              <a:t>Report</a:t>
            </a:r>
          </a:p>
          <a:p>
            <a:pPr marL="834390" lvl="1" indent="-514350"/>
            <a:r>
              <a:rPr lang="en-AU" dirty="0" smtClean="0"/>
              <a:t>Progress against milestones</a:t>
            </a:r>
          </a:p>
          <a:p>
            <a:pPr marL="834390" lvl="1" indent="-514350"/>
            <a:r>
              <a:rPr lang="en-AU" dirty="0" smtClean="0"/>
              <a:t>Finance summary</a:t>
            </a:r>
          </a:p>
          <a:p>
            <a:pPr marL="834390" lvl="1" indent="-514350"/>
            <a:r>
              <a:rPr lang="en-AU" dirty="0" smtClean="0"/>
              <a:t>Project Risks and Issues</a:t>
            </a:r>
          </a:p>
          <a:p>
            <a:pPr marL="834390" lvl="1" indent="-514350"/>
            <a:r>
              <a:rPr lang="en-AU" dirty="0" smtClean="0"/>
              <a:t>External </a:t>
            </a:r>
            <a:r>
              <a:rPr lang="en-AU" dirty="0" smtClean="0"/>
              <a:t>Dependencies</a:t>
            </a:r>
            <a:endParaRPr lang="en-AU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Other Business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AU" dirty="0" smtClean="0"/>
              <a:t>Approach going forward</a:t>
            </a:r>
            <a:endParaRPr lang="en-AU" dirty="0" smtClean="0"/>
          </a:p>
          <a:p>
            <a:pPr marL="560070" indent="-514350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items from last meeting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2645" y="1720645"/>
          <a:ext cx="834454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94"/>
                <a:gridCol w="321514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Action Item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Status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investigate starting a BLOG for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http://thearktools.blogspot.com.au/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establish quantitative measures by which the project’s success can be measured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Zeps to discuss trial candidates with David Goldstein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and </a:t>
                      </a:r>
                      <a:r>
                        <a:rPr kumimoji="0" lang="en-AU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Zeps to meet with chosen trial representatives in Sydney on July 4</a:t>
                      </a:r>
                      <a:r>
                        <a:rPr kumimoji="0" lang="en-AU" sz="16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5</a:t>
                      </a:r>
                      <a:r>
                        <a:rPr kumimoji="0" lang="en-AU" sz="16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kumimoji="0" lang="en-AU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verbal update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prepare a one page overview of The Ark for circulation to the projects’ collaborators.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see attached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determine impact of AAF cost model on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Completed – no cost impact</a:t>
                      </a:r>
                      <a:endParaRPr lang="en-A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Paul White to meet with Lin Fritschi to determine if there is sufficient epidemiological study representation in the set of pilot projects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TBC</a:t>
                      </a: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 - Milestones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AU" dirty="0" smtClean="0"/>
              <a:t>Funding Milestone 1 – Payment received</a:t>
            </a:r>
          </a:p>
          <a:p>
            <a:pPr lvl="1"/>
            <a:r>
              <a:rPr lang="en-AU" dirty="0" smtClean="0"/>
              <a:t>Funding Milestone 2 – Achieved and payment received</a:t>
            </a:r>
          </a:p>
          <a:p>
            <a:pPr lvl="2"/>
            <a:r>
              <a:rPr lang="en-AU" dirty="0" smtClean="0"/>
              <a:t>Supported Tools and Processes;</a:t>
            </a:r>
          </a:p>
          <a:p>
            <a:pPr lvl="2"/>
            <a:r>
              <a:rPr lang="en-AU" dirty="0" smtClean="0"/>
              <a:t>Integration with the AAF authentication services;</a:t>
            </a:r>
          </a:p>
          <a:p>
            <a:pPr lvl="3"/>
            <a:r>
              <a:rPr lang="en-AU" dirty="0" smtClean="0"/>
              <a:t>Deployed in the AAF Test Environment</a:t>
            </a:r>
          </a:p>
          <a:p>
            <a:pPr lvl="3"/>
            <a:r>
              <a:rPr lang="en-AU" dirty="0" smtClean="0"/>
              <a:t>Have finally received permission to use UWA’s AAF Account to move this into Production at with no ongoing charges</a:t>
            </a:r>
          </a:p>
          <a:p>
            <a:pPr lvl="1"/>
            <a:r>
              <a:rPr lang="en-AU" dirty="0" smtClean="0"/>
              <a:t>Funding Milestone 3 (scheduled 31</a:t>
            </a:r>
            <a:r>
              <a:rPr lang="en-AU" baseline="30000" dirty="0" smtClean="0"/>
              <a:t>st</a:t>
            </a:r>
            <a:r>
              <a:rPr lang="en-AU" dirty="0" smtClean="0"/>
              <a:t> August)</a:t>
            </a:r>
          </a:p>
          <a:p>
            <a:pPr lvl="2"/>
            <a:r>
              <a:rPr lang="en-AU" dirty="0" smtClean="0"/>
              <a:t>Integrated invoicing and billing module</a:t>
            </a:r>
          </a:p>
          <a:p>
            <a:pPr lvl="3"/>
            <a:r>
              <a:rPr lang="en-AU" dirty="0" smtClean="0"/>
              <a:t>Completed</a:t>
            </a:r>
            <a:endParaRPr lang="en-AU" dirty="0" smtClean="0">
              <a:solidFill>
                <a:srgbClr val="FF0000"/>
              </a:solidFill>
            </a:endParaRPr>
          </a:p>
          <a:p>
            <a:pPr lvl="2"/>
            <a:r>
              <a:rPr lang="en-AU" dirty="0" smtClean="0"/>
              <a:t>Initial Production Research Cloud Deployment (scheduled 31</a:t>
            </a:r>
            <a:r>
              <a:rPr lang="en-AU" baseline="30000" dirty="0" smtClean="0"/>
              <a:t>st</a:t>
            </a:r>
            <a:r>
              <a:rPr lang="en-AU" dirty="0" smtClean="0"/>
              <a:t> August)</a:t>
            </a:r>
          </a:p>
          <a:p>
            <a:pPr lvl="3"/>
            <a:r>
              <a:rPr lang="en-AU" dirty="0" smtClean="0"/>
              <a:t>LIMS, Phenotypic and Billing modules on Production </a:t>
            </a:r>
            <a:r>
              <a:rPr lang="en-AU" dirty="0" err="1" smtClean="0"/>
              <a:t>NeCTAR</a:t>
            </a:r>
            <a:r>
              <a:rPr lang="en-AU" dirty="0" smtClean="0"/>
              <a:t> hardware currently undergoing acceptance testing by </a:t>
            </a:r>
            <a:r>
              <a:rPr lang="en-AU" dirty="0" err="1" smtClean="0"/>
              <a:t>LifePool</a:t>
            </a:r>
            <a:r>
              <a:rPr lang="en-AU" dirty="0" smtClean="0"/>
              <a:t> staff using production data</a:t>
            </a:r>
          </a:p>
          <a:p>
            <a:pPr lvl="3"/>
            <a:r>
              <a:rPr lang="en-AU" dirty="0" smtClean="0"/>
              <a:t>WARTN production data migrated to Production server and undergoing acceptance testing by SJOG staff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 - Milestones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1"/>
            <a:r>
              <a:rPr lang="en-AU" sz="2000" dirty="0" smtClean="0"/>
              <a:t>Funding Milestone 4 (Scheduled 30</a:t>
            </a:r>
            <a:r>
              <a:rPr lang="en-AU" sz="2000" baseline="30000" dirty="0" smtClean="0"/>
              <a:t>th</a:t>
            </a:r>
            <a:r>
              <a:rPr lang="en-AU" sz="2000" dirty="0" smtClean="0"/>
              <a:t> November)</a:t>
            </a:r>
          </a:p>
          <a:p>
            <a:pPr lvl="2"/>
            <a:r>
              <a:rPr lang="en-AU" sz="1800" dirty="0" smtClean="0"/>
              <a:t>A data extraction for analysis module;</a:t>
            </a:r>
          </a:p>
          <a:p>
            <a:pPr lvl="3"/>
            <a:r>
              <a:rPr lang="en-AU" sz="1600" dirty="0" smtClean="0"/>
              <a:t>75</a:t>
            </a:r>
            <a:r>
              <a:rPr lang="en-AU" sz="1600" dirty="0" smtClean="0"/>
              <a:t>% </a:t>
            </a:r>
            <a:r>
              <a:rPr lang="en-AU" sz="1600" dirty="0" smtClean="0"/>
              <a:t>Complete – expect completion of first production release by </a:t>
            </a:r>
            <a:r>
              <a:rPr lang="en-AU" sz="1600" dirty="0" smtClean="0"/>
              <a:t>30</a:t>
            </a:r>
            <a:r>
              <a:rPr lang="en-AU" sz="1600" baseline="30000" dirty="0" smtClean="0"/>
              <a:t>th</a:t>
            </a:r>
            <a:r>
              <a:rPr lang="en-AU" sz="1600" dirty="0" smtClean="0"/>
              <a:t> April, 2013. </a:t>
            </a:r>
            <a:endParaRPr lang="en-AU" sz="1600" dirty="0" smtClean="0"/>
          </a:p>
          <a:p>
            <a:pPr lvl="2"/>
            <a:r>
              <a:rPr lang="en-AU" sz="1800" dirty="0" smtClean="0"/>
              <a:t>A pedigree (family) data management and visualisation module;</a:t>
            </a:r>
          </a:p>
          <a:p>
            <a:pPr lvl="3"/>
            <a:r>
              <a:rPr lang="en-AU" sz="1600" dirty="0" smtClean="0"/>
              <a:t>20% Complete – expect completion by </a:t>
            </a:r>
            <a:r>
              <a:rPr lang="en-AU" sz="1600" dirty="0" smtClean="0"/>
              <a:t>10</a:t>
            </a:r>
            <a:r>
              <a:rPr lang="en-AU" sz="1600" baseline="30000" dirty="0" smtClean="0"/>
              <a:t>th</a:t>
            </a:r>
            <a:r>
              <a:rPr lang="en-AU" sz="1600" dirty="0" smtClean="0"/>
              <a:t> May, 2013</a:t>
            </a:r>
            <a:endParaRPr lang="en-AU" sz="1600" dirty="0" smtClean="0"/>
          </a:p>
          <a:p>
            <a:pPr lvl="1"/>
            <a:r>
              <a:rPr lang="en-AU" sz="2000" dirty="0" smtClean="0"/>
              <a:t>Funding Milestone 5 (Scheduled 1</a:t>
            </a:r>
            <a:r>
              <a:rPr lang="en-AU" sz="2000" baseline="30000" dirty="0" smtClean="0"/>
              <a:t>st</a:t>
            </a:r>
            <a:r>
              <a:rPr lang="en-AU" sz="2000" dirty="0" smtClean="0"/>
              <a:t> March 2013)</a:t>
            </a:r>
          </a:p>
          <a:p>
            <a:pPr lvl="2"/>
            <a:r>
              <a:rPr lang="en-AU" sz="1800" dirty="0" smtClean="0"/>
              <a:t>Enhanced reporting functionality;</a:t>
            </a:r>
          </a:p>
          <a:p>
            <a:pPr lvl="3"/>
            <a:r>
              <a:rPr lang="en-AU" sz="1600" dirty="0" smtClean="0"/>
              <a:t>50</a:t>
            </a:r>
            <a:r>
              <a:rPr lang="en-AU" sz="1600" dirty="0" smtClean="0"/>
              <a:t>% Complete</a:t>
            </a:r>
          </a:p>
          <a:p>
            <a:pPr lvl="2"/>
            <a:r>
              <a:rPr lang="en-AU" sz="1800" dirty="0" smtClean="0"/>
              <a:t>Registry Management functionality for managing participant registries, such as the Australian Twin Registry</a:t>
            </a:r>
          </a:p>
          <a:p>
            <a:pPr lvl="3"/>
            <a:r>
              <a:rPr lang="en-AU" sz="1600" dirty="0" smtClean="0"/>
              <a:t>80% Complete – was required to support SJOG data migration</a:t>
            </a:r>
          </a:p>
          <a:p>
            <a:pPr lvl="2"/>
            <a:r>
              <a:rPr lang="en-AU" sz="1800" dirty="0" smtClean="0"/>
              <a:t>A Genotypic Data management module</a:t>
            </a:r>
          </a:p>
          <a:p>
            <a:pPr lvl="3"/>
            <a:r>
              <a:rPr lang="en-AU" sz="1600" dirty="0" smtClean="0"/>
              <a:t>Have commenced discussions with GVL participants to determine best way to implement this</a:t>
            </a:r>
            <a:endParaRPr lang="en-US" sz="16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Report - Financial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Total </a:t>
            </a:r>
            <a:r>
              <a:rPr lang="en-AU" sz="2800" dirty="0" smtClean="0"/>
              <a:t>project budget: $614,490</a:t>
            </a:r>
          </a:p>
          <a:p>
            <a:pPr lvl="0"/>
            <a:r>
              <a:rPr lang="en-AU" sz="2800" dirty="0" smtClean="0"/>
              <a:t>Total </a:t>
            </a:r>
            <a:r>
              <a:rPr lang="en-AU" sz="2800" dirty="0" err="1" smtClean="0"/>
              <a:t>NeCTAR</a:t>
            </a:r>
            <a:r>
              <a:rPr lang="en-AU" sz="2800" dirty="0" smtClean="0"/>
              <a:t> contribution: $290,598</a:t>
            </a:r>
          </a:p>
          <a:p>
            <a:pPr lvl="0"/>
            <a:r>
              <a:rPr lang="en-AU" sz="2800" dirty="0" smtClean="0"/>
              <a:t>Total co-investment: $323,892</a:t>
            </a:r>
          </a:p>
          <a:p>
            <a:pPr lvl="0"/>
            <a:r>
              <a:rPr lang="en-AU" sz="2800" dirty="0" smtClean="0"/>
              <a:t>Funds received to-date $104,000</a:t>
            </a:r>
          </a:p>
          <a:p>
            <a:pPr lvl="0"/>
            <a:r>
              <a:rPr lang="en-AU" sz="2800" dirty="0" smtClean="0"/>
              <a:t>Planned EIF expenditure to 30 November $208,000</a:t>
            </a:r>
          </a:p>
          <a:p>
            <a:pPr lvl="0"/>
            <a:r>
              <a:rPr lang="en-AU" sz="2800" dirty="0" smtClean="0"/>
              <a:t>Actual EIF expenditure to-date $169,000</a:t>
            </a:r>
          </a:p>
          <a:p>
            <a:r>
              <a:rPr lang="en-AU" sz="2800" dirty="0" smtClean="0"/>
              <a:t>Planned Co-investment to 30 November $135,000</a:t>
            </a:r>
          </a:p>
          <a:p>
            <a:pPr lvl="0"/>
            <a:r>
              <a:rPr lang="en-AU" sz="2800" dirty="0" smtClean="0"/>
              <a:t>Actual Co-investment to-date $114,000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NeCTAR</a:t>
            </a:r>
            <a:r>
              <a:rPr lang="en-US" dirty="0" smtClean="0"/>
              <a:t> Reporting – Risks</a:t>
            </a:r>
            <a:endParaRPr lang="en-US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629" y="2198432"/>
            <a:ext cx="75723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Business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78498"/>
          </a:xfrm>
        </p:spPr>
        <p:txBody>
          <a:bodyPr>
            <a:normAutofit/>
          </a:bodyPr>
          <a:lstStyle/>
          <a:p>
            <a:pPr lvl="0"/>
            <a:r>
              <a:rPr lang="en-AU" dirty="0" smtClean="0"/>
              <a:t>???????????????????????SPARL?????????????????</a:t>
            </a:r>
            <a:endParaRPr lang="en-AU" dirty="0" smtClean="0"/>
          </a:p>
          <a:p>
            <a:pPr lvl="0"/>
            <a:r>
              <a:rPr lang="en-AU" dirty="0" smtClean="0"/>
              <a:t>Date for next meeting – propose mid </a:t>
            </a:r>
            <a:r>
              <a:rPr lang="en-AU" dirty="0" smtClean="0"/>
              <a:t>June, 2013.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Approach Going Forward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Transparency – all projects and subcomponents will be estimated and tracked on </a:t>
            </a:r>
            <a:r>
              <a:rPr lang="en-AU" dirty="0" err="1" smtClean="0"/>
              <a:t>Atlassian</a:t>
            </a:r>
            <a:r>
              <a:rPr lang="en-AU" dirty="0" smtClean="0"/>
              <a:t>/JIRA.</a:t>
            </a:r>
          </a:p>
          <a:p>
            <a:pPr lvl="1"/>
            <a:r>
              <a:rPr lang="en-AU" dirty="0" smtClean="0"/>
              <a:t>All participants and committee members are welcome to view progress and make feature requests</a:t>
            </a:r>
          </a:p>
          <a:p>
            <a:pPr lvl="1"/>
            <a:r>
              <a:rPr lang="en-AU" dirty="0" smtClean="0"/>
              <a:t>All coders will be required to update these estimates each time they advance (or regress) in their goals/tasks</a:t>
            </a:r>
          </a:p>
          <a:p>
            <a:pPr lvl="1"/>
            <a:r>
              <a:rPr lang="en-AU" dirty="0" smtClean="0"/>
              <a:t>For those seeking a less proactive view, a manually produced summary email could be sent on some regular interval (monthly or fortnightly) if required.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30263</TotalTime>
  <Words>625</Words>
  <Application>Microsoft Office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Slide 1</vt:lpstr>
      <vt:lpstr>Agenda</vt:lpstr>
      <vt:lpstr>Action items from last meeting</vt:lpstr>
      <vt:lpstr>Project Report - Milestones</vt:lpstr>
      <vt:lpstr>Project Report - Milestones</vt:lpstr>
      <vt:lpstr>Project Report - Financial</vt:lpstr>
      <vt:lpstr>NeCTAR Reporting – Risks</vt:lpstr>
      <vt:lpstr>Other Business</vt:lpstr>
      <vt:lpstr>Approach Going Forward</vt:lpstr>
      <vt:lpstr>Approach Going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lad</dc:creator>
  <cp:lastModifiedBy>chellis</cp:lastModifiedBy>
  <cp:revision>1320</cp:revision>
  <dcterms:created xsi:type="dcterms:W3CDTF">2012-05-07T01:12:09Z</dcterms:created>
  <dcterms:modified xsi:type="dcterms:W3CDTF">2013-03-25T08:10:15Z</dcterms:modified>
</cp:coreProperties>
</file>