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5" r:id="rId1"/>
  </p:sldMasterIdLst>
  <p:notesMasterIdLst>
    <p:notesMasterId r:id="rId14"/>
  </p:notesMasterIdLst>
  <p:sldIdLst>
    <p:sldId id="256" r:id="rId2"/>
    <p:sldId id="257" r:id="rId3"/>
    <p:sldId id="319" r:id="rId4"/>
    <p:sldId id="307" r:id="rId5"/>
    <p:sldId id="318" r:id="rId6"/>
    <p:sldId id="310" r:id="rId7"/>
    <p:sldId id="322" r:id="rId8"/>
    <p:sldId id="311" r:id="rId9"/>
    <p:sldId id="313" r:id="rId10"/>
    <p:sldId id="320" r:id="rId11"/>
    <p:sldId id="321" r:id="rId12"/>
    <p:sldId id="323" r:id="rId13"/>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8" autoAdjust="0"/>
    <p:restoredTop sz="94625" autoAdjust="0"/>
  </p:normalViewPr>
  <p:slideViewPr>
    <p:cSldViewPr snapToGrid="0" snapToObjects="1">
      <p:cViewPr varScale="1">
        <p:scale>
          <a:sx n="138" d="100"/>
          <a:sy n="138" d="100"/>
        </p:scale>
        <p:origin x="-584" y="-104"/>
      </p:cViewPr>
      <p:guideLst>
        <p:guide orient="horz" pos="2195"/>
        <p:guide pos="286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2B19F2E-EF50-DE4D-908B-6C00CF9B5377}" type="datetimeFigureOut">
              <a:rPr lang="en-US" smtClean="0"/>
              <a:pPr/>
              <a:t>7/11/13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8F27159-1397-7C40-AA42-0E7F51D4E7F9}" type="slidenum">
              <a:rPr lang="en-US" smtClean="0"/>
              <a:pPr/>
              <a:t>‹#›</a:t>
            </a:fld>
            <a:endParaRPr lang="en-US"/>
          </a:p>
        </p:txBody>
      </p:sp>
    </p:spTree>
    <p:extLst>
      <p:ext uri="{BB962C8B-B14F-4D97-AF65-F5344CB8AC3E}">
        <p14:creationId xmlns:p14="http://schemas.microsoft.com/office/powerpoint/2010/main" val="31723851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8F27159-1397-7C40-AA42-0E7F51D4E7F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AU"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AU"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50F8758-A08F-1348-96F2-3E0A00C94667}" type="datetimeFigureOut">
              <a:rPr lang="en-US" smtClean="0"/>
              <a:pPr/>
              <a:t>7/11/13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9E29E33-B620-47F9-BB04-8846C2A5AFC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7/11/13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044F2-E358-F445-9BE6-5C1CD9B6F9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50F8758-A08F-1348-96F2-3E0A00C94667}" type="datetimeFigureOut">
              <a:rPr lang="en-US" smtClean="0"/>
              <a:pPr/>
              <a:t>7/11/13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DE044F2-E358-F445-9BE6-5C1CD9B6F9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AU" smtClean="0"/>
              <a:t>Click to edit Master title style</a:t>
            </a:r>
            <a:endParaRPr kumimoji="0" lang="en-US"/>
          </a:p>
        </p:txBody>
      </p:sp>
      <p:sp>
        <p:nvSpPr>
          <p:cNvPr id="4" name="Date Placeholder 3"/>
          <p:cNvSpPr>
            <a:spLocks noGrp="1"/>
          </p:cNvSpPr>
          <p:nvPr>
            <p:ph type="dt" sz="half" idx="10"/>
          </p:nvPr>
        </p:nvSpPr>
        <p:spPr/>
        <p:txBody>
          <a:bodyPr/>
          <a:lstStyle/>
          <a:p>
            <a:fld id="{B50F8758-A08F-1348-96F2-3E0A00C94667}" type="datetimeFigureOut">
              <a:rPr lang="en-US" smtClean="0"/>
              <a:pPr/>
              <a:t>7/11/13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AU"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p:txBody>
          <a:bodyPr/>
          <a:lstStyle/>
          <a:p>
            <a:fld id="{B50F8758-A08F-1348-96F2-3E0A00C94667}" type="datetimeFigureOut">
              <a:rPr lang="en-US" smtClean="0"/>
              <a:pPr/>
              <a:t>7/11/13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8" name="Date Placeholder 7"/>
          <p:cNvSpPr>
            <a:spLocks noGrp="1"/>
          </p:cNvSpPr>
          <p:nvPr>
            <p:ph type="dt" sz="half" idx="15"/>
          </p:nvPr>
        </p:nvSpPr>
        <p:spPr/>
        <p:txBody>
          <a:bodyPr rtlCol="0"/>
          <a:lstStyle/>
          <a:p>
            <a:fld id="{B50F8758-A08F-1348-96F2-3E0A00C94667}" type="datetimeFigureOut">
              <a:rPr lang="en-US" smtClean="0"/>
              <a:pPr/>
              <a:t>7/11/13</a:t>
            </a:fld>
            <a:endParaRPr lang="en-US"/>
          </a:p>
        </p:txBody>
      </p:sp>
      <p:sp>
        <p:nvSpPr>
          <p:cNvPr id="10" name="Slide Number Placeholder 9"/>
          <p:cNvSpPr>
            <a:spLocks noGrp="1"/>
          </p:cNvSpPr>
          <p:nvPr>
            <p:ph type="sldNum" sz="quarter" idx="16"/>
          </p:nvPr>
        </p:nvSpPr>
        <p:spPr/>
        <p:txBody>
          <a:bodyPr rtlCol="0"/>
          <a:lstStyle/>
          <a:p>
            <a:fld id="{3DE044F2-E358-F445-9BE6-5C1CD9B6F9D8}"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AU"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10" name="Date Placeholder 9"/>
          <p:cNvSpPr>
            <a:spLocks noGrp="1"/>
          </p:cNvSpPr>
          <p:nvPr>
            <p:ph type="dt" sz="half" idx="15"/>
          </p:nvPr>
        </p:nvSpPr>
        <p:spPr/>
        <p:txBody>
          <a:bodyPr rtlCol="0"/>
          <a:lstStyle/>
          <a:p>
            <a:fld id="{B50F8758-A08F-1348-96F2-3E0A00C94667}" type="datetimeFigureOut">
              <a:rPr lang="en-US" smtClean="0"/>
              <a:pPr/>
              <a:t>7/11/13</a:t>
            </a:fld>
            <a:endParaRPr lang="en-US"/>
          </a:p>
        </p:txBody>
      </p:sp>
      <p:sp>
        <p:nvSpPr>
          <p:cNvPr id="12" name="Slide Number Placeholder 11"/>
          <p:cNvSpPr>
            <a:spLocks noGrp="1"/>
          </p:cNvSpPr>
          <p:nvPr>
            <p:ph type="sldNum" sz="quarter" idx="16"/>
          </p:nvPr>
        </p:nvSpPr>
        <p:spPr/>
        <p:txBody>
          <a:bodyPr rtlCol="0"/>
          <a:lstStyle/>
          <a:p>
            <a:fld id="{3DE044F2-E358-F445-9BE6-5C1CD9B6F9D8}"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AU"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AU" smtClean="0"/>
              <a:t>Click to edit Master title style</a:t>
            </a:r>
            <a:endParaRPr kumimoji="0" lang="en-US"/>
          </a:p>
        </p:txBody>
      </p:sp>
      <p:sp>
        <p:nvSpPr>
          <p:cNvPr id="3" name="Date Placeholder 2"/>
          <p:cNvSpPr>
            <a:spLocks noGrp="1"/>
          </p:cNvSpPr>
          <p:nvPr>
            <p:ph type="dt" sz="half" idx="10"/>
          </p:nvPr>
        </p:nvSpPr>
        <p:spPr/>
        <p:txBody>
          <a:bodyPr/>
          <a:lstStyle/>
          <a:p>
            <a:fld id="{B50F8758-A08F-1348-96F2-3E0A00C94667}" type="datetimeFigureOut">
              <a:rPr lang="en-US" smtClean="0"/>
              <a:pPr/>
              <a:t>7/11/13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DE044F2-E358-F445-9BE6-5C1CD9B6F9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F8758-A08F-1348-96F2-3E0A00C94667}" type="datetimeFigureOut">
              <a:rPr lang="en-US" smtClean="0"/>
              <a:pPr/>
              <a:t>7/11/13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DE044F2-E358-F445-9BE6-5C1CD9B6F9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AU" smtClean="0"/>
              <a:t>Click to edit Master title style</a:t>
            </a:r>
            <a:endParaRPr kumimoji="0" lang="en-US"/>
          </a:p>
        </p:txBody>
      </p:sp>
      <p:sp>
        <p:nvSpPr>
          <p:cNvPr id="5" name="Date Placeholder 4"/>
          <p:cNvSpPr>
            <a:spLocks noGrp="1"/>
          </p:cNvSpPr>
          <p:nvPr>
            <p:ph type="dt" sz="half" idx="10"/>
          </p:nvPr>
        </p:nvSpPr>
        <p:spPr/>
        <p:txBody>
          <a:bodyPr/>
          <a:lstStyle/>
          <a:p>
            <a:fld id="{B50F8758-A08F-1348-96F2-3E0A00C94667}" type="datetimeFigureOut">
              <a:rPr lang="en-US" smtClean="0"/>
              <a:pPr/>
              <a:t>7/11/13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E29E33-B620-47F9-BB04-8846C2A5AFCC}" type="slidenum">
              <a:rPr kumimoji="0" lang="en-US" smtClean="0"/>
              <a:pPr/>
              <a:t>‹#›</a:t>
            </a:fld>
            <a:endParaRPr kumimoji="0"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AU"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AU"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AU"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50F8758-A08F-1348-96F2-3E0A00C94667}" type="datetimeFigureOut">
              <a:rPr lang="en-US" smtClean="0"/>
              <a:pPr/>
              <a:t>7/11/13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DE044F2-E358-F445-9BE6-5C1CD9B6F9D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AU"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AU"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AU" smtClean="0"/>
              <a:t>Click to edit Master text styles</a:t>
            </a:r>
          </a:p>
          <a:p>
            <a:pPr lvl="1" eaLnBrk="1" latinLnBrk="0" hangingPunct="1"/>
            <a:r>
              <a:rPr kumimoji="0" lang="en-AU" smtClean="0"/>
              <a:t>Second level</a:t>
            </a:r>
          </a:p>
          <a:p>
            <a:pPr lvl="2" eaLnBrk="1" latinLnBrk="0" hangingPunct="1"/>
            <a:r>
              <a:rPr kumimoji="0" lang="en-AU" smtClean="0"/>
              <a:t>Third level</a:t>
            </a:r>
          </a:p>
          <a:p>
            <a:pPr lvl="3" eaLnBrk="1" latinLnBrk="0" hangingPunct="1"/>
            <a:r>
              <a:rPr kumimoji="0" lang="en-AU" smtClean="0"/>
              <a:t>Fourth level</a:t>
            </a:r>
          </a:p>
          <a:p>
            <a:pPr lvl="4" eaLnBrk="1" latinLnBrk="0" hangingPunct="1"/>
            <a:r>
              <a:rPr kumimoji="0" lang="en-AU"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50F8758-A08F-1348-96F2-3E0A00C94667}" type="datetimeFigureOut">
              <a:rPr lang="en-US" smtClean="0"/>
              <a:pPr/>
              <a:t>7/11/13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DE044F2-E358-F445-9BE6-5C1CD9B6F9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ubtitle 95"/>
          <p:cNvSpPr>
            <a:spLocks noGrp="1"/>
          </p:cNvSpPr>
          <p:nvPr>
            <p:ph type="body" idx="1"/>
          </p:nvPr>
        </p:nvSpPr>
        <p:spPr>
          <a:xfrm>
            <a:off x="1371600" y="2863393"/>
            <a:ext cx="7123113" cy="1553032"/>
          </a:xfrm>
        </p:spPr>
        <p:txBody>
          <a:bodyPr>
            <a:normAutofit fontScale="92500" lnSpcReduction="10000"/>
          </a:bodyPr>
          <a:lstStyle/>
          <a:p>
            <a:r>
              <a:rPr lang="en-US" sz="3200" dirty="0" err="1" smtClean="0"/>
              <a:t>NeCTAR</a:t>
            </a:r>
            <a:r>
              <a:rPr lang="en-US" sz="3200" dirty="0" smtClean="0"/>
              <a:t> </a:t>
            </a:r>
            <a:r>
              <a:rPr lang="en-US" sz="3200" dirty="0" err="1" smtClean="0"/>
              <a:t>eResearch</a:t>
            </a:r>
            <a:r>
              <a:rPr lang="en-US" sz="3200" dirty="0" smtClean="0"/>
              <a:t> Tools</a:t>
            </a:r>
          </a:p>
          <a:p>
            <a:r>
              <a:rPr lang="en-US" sz="3200" dirty="0" smtClean="0"/>
              <a:t>Cloud-based Bioinformatics Tools Project</a:t>
            </a:r>
          </a:p>
          <a:p>
            <a:r>
              <a:rPr lang="en-US" sz="3200" dirty="0" smtClean="0"/>
              <a:t>Steering Committee Meeting </a:t>
            </a:r>
            <a:r>
              <a:rPr lang="en-US" sz="3200" dirty="0" smtClean="0"/>
              <a:t>15 July </a:t>
            </a:r>
            <a:r>
              <a:rPr lang="en-US" sz="3200" dirty="0" smtClean="0"/>
              <a:t>2013</a:t>
            </a:r>
          </a:p>
          <a:p>
            <a:endParaRPr lang="en-US" dirty="0" smtClean="0"/>
          </a:p>
          <a:p>
            <a:endParaRPr lang="en-US" dirty="0" smtClean="0"/>
          </a:p>
        </p:txBody>
      </p:sp>
      <p:pic>
        <p:nvPicPr>
          <p:cNvPr id="8" name="Picture 7" descr="WAI401-Logo.jpg"/>
          <p:cNvPicPr>
            <a:picLocks noChangeAspect="1"/>
          </p:cNvPicPr>
          <p:nvPr/>
        </p:nvPicPr>
        <p:blipFill>
          <a:blip r:embed="rId3"/>
          <a:stretch>
            <a:fillRect/>
          </a:stretch>
        </p:blipFill>
        <p:spPr>
          <a:xfrm>
            <a:off x="1494148" y="1263193"/>
            <a:ext cx="3533564" cy="1600200"/>
          </a:xfrm>
          <a:prstGeom prst="rect">
            <a:avLst/>
          </a:prstGeom>
        </p:spPr>
      </p:pic>
      <p:pic>
        <p:nvPicPr>
          <p:cNvPr id="40962" name="Picture 2" descr="nectar"/>
          <p:cNvPicPr>
            <a:picLocks noChangeAspect="1" noChangeArrowheads="1"/>
          </p:cNvPicPr>
          <p:nvPr/>
        </p:nvPicPr>
        <p:blipFill>
          <a:blip r:embed="rId4"/>
          <a:srcRect/>
          <a:stretch>
            <a:fillRect/>
          </a:stretch>
        </p:blipFill>
        <p:spPr bwMode="auto">
          <a:xfrm>
            <a:off x="6421939" y="293179"/>
            <a:ext cx="2495550" cy="419101"/>
          </a:xfrm>
          <a:prstGeom prst="rect">
            <a:avLst/>
          </a:prstGeom>
          <a:noFill/>
        </p:spPr>
      </p:pic>
      <p:pic>
        <p:nvPicPr>
          <p:cNvPr id="40964" name="Picture 4" descr="Home"/>
          <p:cNvPicPr>
            <a:picLocks noChangeAspect="1" noChangeArrowheads="1"/>
          </p:cNvPicPr>
          <p:nvPr/>
        </p:nvPicPr>
        <p:blipFill>
          <a:blip r:embed="rId5"/>
          <a:srcRect/>
          <a:stretch>
            <a:fillRect/>
          </a:stretch>
        </p:blipFill>
        <p:spPr bwMode="auto">
          <a:xfrm>
            <a:off x="5120854" y="149279"/>
            <a:ext cx="1133475" cy="857251"/>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fontScale="92500"/>
          </a:bodyPr>
          <a:lstStyle/>
          <a:p>
            <a:r>
              <a:rPr lang="en-AU" dirty="0" smtClean="0"/>
              <a:t>Transparency – all projects and subcomponents will be estimated and tracked on </a:t>
            </a:r>
            <a:r>
              <a:rPr lang="en-AU" dirty="0" err="1" smtClean="0"/>
              <a:t>Atlassian</a:t>
            </a:r>
            <a:r>
              <a:rPr lang="en-AU" dirty="0" smtClean="0"/>
              <a:t>/JIRA.</a:t>
            </a:r>
          </a:p>
          <a:p>
            <a:pPr lvl="1"/>
            <a:r>
              <a:rPr lang="en-AU" dirty="0" smtClean="0"/>
              <a:t>All participants and committee members are welcome to view progress and make feature requests</a:t>
            </a:r>
          </a:p>
          <a:p>
            <a:pPr lvl="1"/>
            <a:r>
              <a:rPr lang="en-AU" dirty="0" smtClean="0"/>
              <a:t>All coders will be required to update these estimates each time they advance (or regress) in their goals/tasks</a:t>
            </a:r>
          </a:p>
          <a:p>
            <a:pPr lvl="1"/>
            <a:r>
              <a:rPr lang="en-AU" dirty="0" smtClean="0"/>
              <a:t>For those seeking a less proactive view, a manually produced summary email could be sent on some regular interval (monthly or fortnightly) if required.</a:t>
            </a:r>
          </a:p>
          <a:p>
            <a:pPr lvl="1"/>
            <a:r>
              <a:rPr lang="en-AU" dirty="0" smtClean="0"/>
              <a:t>Hopefully part of a fundamental philosophy/ethos: dealing with issues upfront and openly to get the best outcome</a:t>
            </a:r>
          </a:p>
          <a:p>
            <a:endParaRPr lang="en-AU"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a:bodyPr>
          <a:lstStyle/>
          <a:p>
            <a:r>
              <a:rPr lang="en-AU" dirty="0" smtClean="0"/>
              <a:t>Prioritization – this project is already at or beyond full capacity.  Feature requests are welcomed via the JIRA system.  However, </a:t>
            </a:r>
            <a:r>
              <a:rPr lang="en-AU" b="1" dirty="0" smtClean="0"/>
              <a:t>everything</a:t>
            </a:r>
            <a:r>
              <a:rPr lang="en-AU" dirty="0" smtClean="0"/>
              <a:t> will need to be prioritized.  </a:t>
            </a:r>
          </a:p>
          <a:p>
            <a:pPr lvl="1"/>
            <a:r>
              <a:rPr lang="en-AU" dirty="0" smtClean="0"/>
              <a:t>If we keep a good track on priorities we don’t see opportunity cost of small superficial changes add up at the cost of larger key functionality missing deadlines.</a:t>
            </a:r>
          </a:p>
          <a:p>
            <a:pPr lvl="1"/>
            <a:r>
              <a:rPr lang="en-AU" dirty="0" smtClean="0"/>
              <a:t>Direct access to developers is not a recommended practice if we want priorities clear and time well managed.</a:t>
            </a:r>
            <a:endParaRPr lang="en-AU"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Going Forward</a:t>
            </a:r>
            <a:endParaRPr lang="en-AU" dirty="0"/>
          </a:p>
        </p:txBody>
      </p:sp>
      <p:sp>
        <p:nvSpPr>
          <p:cNvPr id="3" name="Content Placeholder 2"/>
          <p:cNvSpPr>
            <a:spLocks noGrp="1"/>
          </p:cNvSpPr>
          <p:nvPr>
            <p:ph sz="quarter" idx="1"/>
          </p:nvPr>
        </p:nvSpPr>
        <p:spPr/>
        <p:txBody>
          <a:bodyPr>
            <a:normAutofit lnSpcReduction="10000"/>
          </a:bodyPr>
          <a:lstStyle/>
          <a:p>
            <a:r>
              <a:rPr lang="en-AU" dirty="0" smtClean="0"/>
              <a:t>Knowledge Sharing and Documentation</a:t>
            </a:r>
          </a:p>
          <a:p>
            <a:pPr lvl="1"/>
            <a:r>
              <a:rPr lang="en-AU" dirty="0" smtClean="0"/>
              <a:t>We will try to ensure there is not one human point of failure for the system.</a:t>
            </a:r>
          </a:p>
          <a:p>
            <a:pPr lvl="1"/>
            <a:r>
              <a:rPr lang="en-AU" dirty="0" smtClean="0"/>
              <a:t>The system should be able to be managed by anyone with access to the documentation.</a:t>
            </a:r>
          </a:p>
          <a:p>
            <a:pPr lvl="1"/>
            <a:r>
              <a:rPr lang="en-AU" dirty="0" smtClean="0"/>
              <a:t>We are not there yet, but are putting these processes in place.</a:t>
            </a:r>
          </a:p>
          <a:p>
            <a:pPr lvl="1"/>
            <a:r>
              <a:rPr lang="en-AU" dirty="0" smtClean="0"/>
              <a:t>I also see a clear need to establish adequate User Documentation and training.  Ideally we would like to try to establish a community of users also to share knowledge.</a:t>
            </a:r>
            <a:endParaRPr lang="en-AU" dirty="0"/>
          </a:p>
        </p:txBody>
      </p:sp>
    </p:spTree>
    <p:extLst>
      <p:ext uri="{BB962C8B-B14F-4D97-AF65-F5344CB8AC3E}">
        <p14:creationId xmlns:p14="http://schemas.microsoft.com/office/powerpoint/2010/main" val="16522027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Agenda</a:t>
            </a:r>
            <a:endParaRPr lang="en-US" dirty="0"/>
          </a:p>
        </p:txBody>
      </p:sp>
      <p:sp>
        <p:nvSpPr>
          <p:cNvPr id="88" name="Content Placeholder 87"/>
          <p:cNvSpPr>
            <a:spLocks noGrp="1"/>
          </p:cNvSpPr>
          <p:nvPr>
            <p:ph sz="quarter" idx="1"/>
          </p:nvPr>
        </p:nvSpPr>
        <p:spPr/>
        <p:txBody>
          <a:bodyPr>
            <a:normAutofit/>
          </a:bodyPr>
          <a:lstStyle/>
          <a:p>
            <a:pPr marL="514350" lvl="0" indent="-514350">
              <a:buFont typeface="+mj-lt"/>
              <a:buAutoNum type="arabicPeriod"/>
            </a:pPr>
            <a:r>
              <a:rPr lang="en-AU" dirty="0" smtClean="0"/>
              <a:t>Action Items from Previous Meeting</a:t>
            </a:r>
          </a:p>
          <a:p>
            <a:pPr marL="514350" lvl="0" indent="-514350">
              <a:buFont typeface="+mj-lt"/>
              <a:buAutoNum type="arabicPeriod"/>
            </a:pPr>
            <a:r>
              <a:rPr lang="en-AU" dirty="0" smtClean="0"/>
              <a:t>Project Report</a:t>
            </a:r>
          </a:p>
          <a:p>
            <a:pPr marL="834390" lvl="1" indent="-514350"/>
            <a:r>
              <a:rPr lang="en-AU" dirty="0" smtClean="0"/>
              <a:t>Progress against milestones</a:t>
            </a:r>
          </a:p>
          <a:p>
            <a:pPr marL="834390" lvl="1" indent="-514350"/>
            <a:r>
              <a:rPr lang="en-AU" dirty="0" smtClean="0"/>
              <a:t>Finance summary</a:t>
            </a:r>
          </a:p>
          <a:p>
            <a:pPr marL="834390" lvl="1" indent="-514350"/>
            <a:r>
              <a:rPr lang="en-AU" dirty="0" smtClean="0"/>
              <a:t>Project Risks and Issues</a:t>
            </a:r>
          </a:p>
          <a:p>
            <a:pPr marL="834390" lvl="1" indent="-514350"/>
            <a:r>
              <a:rPr lang="en-AU" dirty="0" smtClean="0"/>
              <a:t>External Dependencies</a:t>
            </a:r>
          </a:p>
          <a:p>
            <a:pPr marL="514350" lvl="0" indent="-514350">
              <a:buFont typeface="+mj-lt"/>
              <a:buAutoNum type="arabicPeriod"/>
            </a:pPr>
            <a:r>
              <a:rPr lang="en-AU" dirty="0" smtClean="0"/>
              <a:t>Other Business</a:t>
            </a:r>
          </a:p>
          <a:p>
            <a:pPr marL="514350" lvl="0" indent="-514350">
              <a:buFont typeface="+mj-lt"/>
              <a:buAutoNum type="arabicPeriod"/>
            </a:pPr>
            <a:r>
              <a:rPr lang="en-AU" dirty="0" smtClean="0"/>
              <a:t>Approach going forward</a:t>
            </a:r>
          </a:p>
          <a:p>
            <a:pPr marL="560070" indent="-514350"/>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Action items from last meeting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57334032"/>
              </p:ext>
            </p:extLst>
          </p:nvPr>
        </p:nvGraphicFramePr>
        <p:xfrm>
          <a:off x="612645" y="1193277"/>
          <a:ext cx="8344542" cy="5613399"/>
        </p:xfrm>
        <a:graphic>
          <a:graphicData uri="http://schemas.openxmlformats.org/drawingml/2006/table">
            <a:tbl>
              <a:tblPr firstRow="1" bandRow="1">
                <a:tableStyleId>{5C22544A-7EE6-4342-B048-85BDC9FD1C3A}</a:tableStyleId>
              </a:tblPr>
              <a:tblGrid>
                <a:gridCol w="5129394"/>
                <a:gridCol w="3215148"/>
              </a:tblGrid>
              <a:tr h="370840">
                <a:tc>
                  <a:txBody>
                    <a:bodyPr/>
                    <a:lstStyle/>
                    <a:p>
                      <a:r>
                        <a:rPr lang="en-AU" sz="1600" dirty="0" smtClean="0"/>
                        <a:t>Action Item</a:t>
                      </a:r>
                      <a:endParaRPr lang="en-AU" sz="1600" dirty="0"/>
                    </a:p>
                  </a:txBody>
                  <a:tcPr/>
                </a:tc>
                <a:tc>
                  <a:txBody>
                    <a:bodyPr/>
                    <a:lstStyle/>
                    <a:p>
                      <a:r>
                        <a:rPr lang="en-AU" sz="1600" dirty="0" smtClean="0"/>
                        <a:t>Status</a:t>
                      </a:r>
                      <a:endParaRPr lang="en-AU" sz="1600" dirty="0"/>
                    </a:p>
                  </a:txBody>
                  <a:tcPr/>
                </a:tc>
              </a:tr>
              <a:tr h="370840">
                <a:tc>
                  <a:txBody>
                    <a:bodyPr/>
                    <a:lstStyle/>
                    <a:p>
                      <a:r>
                        <a:rPr kumimoji="0" lang="en-US" sz="1800" kern="1200" dirty="0" smtClean="0">
                          <a:solidFill>
                            <a:schemeClr val="dk1"/>
                          </a:solidFill>
                          <a:effectLst/>
                          <a:latin typeface="+mn-lt"/>
                          <a:ea typeface="+mn-ea"/>
                          <a:cs typeface="+mn-cs"/>
                        </a:rPr>
                        <a:t>Travis Endersby to begin blogging, will continue to blog significant milestones and progress</a:t>
                      </a:r>
                      <a:r>
                        <a:rPr lang="en-US" sz="1600" dirty="0" smtClean="0">
                          <a:effectLst/>
                        </a:rPr>
                        <a:t> </a:t>
                      </a:r>
                      <a:endParaRPr kumimoji="0" lang="en-AU" sz="1600" kern="1200" dirty="0" smtClean="0">
                        <a:solidFill>
                          <a:schemeClr val="dk1"/>
                        </a:solidFill>
                        <a:latin typeface="+mn-lt"/>
                        <a:ea typeface="+mn-ea"/>
                        <a:cs typeface="+mn-cs"/>
                      </a:endParaRPr>
                    </a:p>
                  </a:txBody>
                  <a:tcPr/>
                </a:tc>
                <a:tc>
                  <a:txBody>
                    <a:bodyPr/>
                    <a:lstStyle/>
                    <a:p>
                      <a:r>
                        <a:rPr lang="en-AU" sz="1600" dirty="0" smtClean="0"/>
                        <a:t>4 blogs in past 3</a:t>
                      </a:r>
                      <a:r>
                        <a:rPr lang="en-AU" sz="1600" baseline="0" dirty="0" smtClean="0"/>
                        <a:t> months.  This is adequate for now given the current readership.  I have concluded new tools are necessary to get further reach.  </a:t>
                      </a:r>
                      <a:r>
                        <a:rPr lang="en-AU" sz="1600" baseline="0" dirty="0" err="1" smtClean="0"/>
                        <a:t>GOHaD</a:t>
                      </a:r>
                      <a:r>
                        <a:rPr lang="en-AU" sz="1600" baseline="0" dirty="0" smtClean="0"/>
                        <a:t> will begin twitter and </a:t>
                      </a:r>
                      <a:r>
                        <a:rPr lang="en-AU" sz="1600" baseline="0" dirty="0" err="1" smtClean="0"/>
                        <a:t>facebook</a:t>
                      </a:r>
                      <a:r>
                        <a:rPr lang="en-AU" sz="1600" baseline="0" dirty="0" smtClean="0"/>
                        <a:t> communications also, which our group will contribute to regularly</a:t>
                      </a:r>
                      <a:endParaRPr lang="en-AU" sz="1600" dirty="0"/>
                    </a:p>
                  </a:txBody>
                  <a:tcPr/>
                </a:tc>
              </a:tr>
              <a:tr h="370840">
                <a:tc>
                  <a:txBody>
                    <a:bodyPr/>
                    <a:lstStyle/>
                    <a:p>
                      <a:r>
                        <a:rPr kumimoji="0" lang="en-AU" sz="1400" kern="1200" dirty="0" smtClean="0">
                          <a:solidFill>
                            <a:schemeClr val="dk1"/>
                          </a:solidFill>
                          <a:effectLst/>
                          <a:latin typeface="+mn-lt"/>
                          <a:ea typeface="+mn-ea"/>
                          <a:cs typeface="+mn-cs"/>
                        </a:rPr>
                        <a:t>Nigel suggested Travis Endersby provide an interim</a:t>
                      </a:r>
                      <a:r>
                        <a:rPr kumimoji="0" lang="en-AU" sz="1400" kern="1200" baseline="0" dirty="0" smtClean="0">
                          <a:solidFill>
                            <a:schemeClr val="dk1"/>
                          </a:solidFill>
                          <a:effectLst/>
                          <a:latin typeface="+mn-lt"/>
                          <a:ea typeface="+mn-ea"/>
                          <a:cs typeface="+mn-cs"/>
                        </a:rPr>
                        <a:t> report to ensure project was back on the newly revised schedule upon the next due milestone. </a:t>
                      </a:r>
                      <a:endParaRPr kumimoji="0" lang="en-US" sz="1400" kern="1200" dirty="0" smtClean="0">
                        <a:solidFill>
                          <a:schemeClr val="dk1"/>
                        </a:solidFill>
                        <a:effectLst/>
                        <a:latin typeface="+mn-lt"/>
                        <a:ea typeface="+mn-ea"/>
                        <a:cs typeface="+mn-cs"/>
                      </a:endParaRPr>
                    </a:p>
                  </a:txBody>
                  <a:tcPr/>
                </a:tc>
                <a:tc>
                  <a:txBody>
                    <a:bodyPr/>
                    <a:lstStyle/>
                    <a:p>
                      <a:r>
                        <a:rPr lang="en-AU" sz="1600" dirty="0" smtClean="0"/>
                        <a:t>Done.</a:t>
                      </a:r>
                      <a:endParaRPr lang="en-AU" sz="1600" dirty="0"/>
                    </a:p>
                  </a:txBody>
                  <a:tcPr/>
                </a:tc>
              </a:tr>
              <a:tr h="370840">
                <a:tc>
                  <a:txBody>
                    <a:bodyPr/>
                    <a:lstStyle/>
                    <a:p>
                      <a:r>
                        <a:rPr kumimoji="0" lang="en-AU" sz="1600" kern="1200" dirty="0" smtClean="0">
                          <a:solidFill>
                            <a:schemeClr val="dk1"/>
                          </a:solidFill>
                          <a:effectLst/>
                          <a:latin typeface="+mn-lt"/>
                          <a:ea typeface="+mn-ea"/>
                          <a:cs typeface="+mn-cs"/>
                        </a:rPr>
                        <a:t>Once</a:t>
                      </a:r>
                      <a:r>
                        <a:rPr kumimoji="0" lang="en-AU" sz="1600" kern="1200" baseline="0" dirty="0" smtClean="0">
                          <a:solidFill>
                            <a:schemeClr val="dk1"/>
                          </a:solidFill>
                          <a:effectLst/>
                          <a:latin typeface="+mn-lt"/>
                          <a:ea typeface="+mn-ea"/>
                          <a:cs typeface="+mn-cs"/>
                        </a:rPr>
                        <a:t> project back on schedule, d</a:t>
                      </a:r>
                      <a:r>
                        <a:rPr kumimoji="0" lang="en-AU" sz="1600" kern="1200" dirty="0" smtClean="0">
                          <a:solidFill>
                            <a:schemeClr val="dk1"/>
                          </a:solidFill>
                          <a:effectLst/>
                          <a:latin typeface="+mn-lt"/>
                          <a:ea typeface="+mn-ea"/>
                          <a:cs typeface="+mn-cs"/>
                        </a:rPr>
                        <a:t>evelop </a:t>
                      </a:r>
                      <a:r>
                        <a:rPr kumimoji="0" lang="en-AU" sz="1600" kern="1200" dirty="0" smtClean="0">
                          <a:solidFill>
                            <a:schemeClr val="dk1"/>
                          </a:solidFill>
                          <a:effectLst/>
                          <a:latin typeface="+mn-lt"/>
                          <a:ea typeface="+mn-ea"/>
                          <a:cs typeface="+mn-cs"/>
                        </a:rPr>
                        <a:t>a timeline for broader user access to the tools.</a:t>
                      </a:r>
                      <a:endParaRPr kumimoji="0" lang="en-US" sz="1600" kern="1200" dirty="0">
                        <a:solidFill>
                          <a:schemeClr val="dk1"/>
                        </a:solidFill>
                        <a:effectLst/>
                        <a:latin typeface="+mn-lt"/>
                        <a:ea typeface="+mn-ea"/>
                        <a:cs typeface="+mn-cs"/>
                      </a:endParaRPr>
                    </a:p>
                  </a:txBody>
                  <a:tcPr/>
                </a:tc>
                <a:tc>
                  <a:txBody>
                    <a:bodyPr/>
                    <a:lstStyle/>
                    <a:p>
                      <a:r>
                        <a:rPr lang="en-AU" sz="1600" dirty="0" smtClean="0"/>
                        <a:t>Travis and the </a:t>
                      </a:r>
                      <a:r>
                        <a:rPr lang="en-AU" sz="1600" dirty="0" err="1" smtClean="0"/>
                        <a:t>dev</a:t>
                      </a:r>
                      <a:r>
                        <a:rPr lang="en-AU" sz="1600" dirty="0" smtClean="0"/>
                        <a:t> team</a:t>
                      </a:r>
                      <a:r>
                        <a:rPr lang="en-AU" sz="1600" baseline="0" dirty="0" smtClean="0"/>
                        <a:t> took initiatives to get project back on schedule and has begun meetings with parties.  </a:t>
                      </a:r>
                      <a:r>
                        <a:rPr lang="en-AU" sz="1600" baseline="0" dirty="0" err="1" smtClean="0"/>
                        <a:t>Tegan</a:t>
                      </a:r>
                      <a:r>
                        <a:rPr lang="en-AU" sz="1600" baseline="0" dirty="0" smtClean="0"/>
                        <a:t> </a:t>
                      </a:r>
                      <a:r>
                        <a:rPr lang="en-AU" sz="1600" baseline="0" dirty="0" err="1" smtClean="0"/>
                        <a:t>McNab</a:t>
                      </a:r>
                      <a:r>
                        <a:rPr lang="en-AU" sz="1600" baseline="0" dirty="0" smtClean="0"/>
                        <a:t> has undertaken survey’s on current LIMS usage.</a:t>
                      </a:r>
                      <a:endParaRPr lang="en-AU" sz="1600" dirty="0"/>
                    </a:p>
                  </a:txBody>
                  <a:tcPr/>
                </a:tc>
              </a:tr>
              <a:tr h="2955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800" kern="1200" dirty="0" smtClean="0">
                          <a:solidFill>
                            <a:schemeClr val="dk1"/>
                          </a:solidFill>
                          <a:effectLst/>
                          <a:latin typeface="+mn-lt"/>
                          <a:ea typeface="+mn-ea"/>
                          <a:cs typeface="+mn-cs"/>
                        </a:rPr>
                        <a:t>Travis Endersby to </a:t>
                      </a:r>
                      <a:r>
                        <a:rPr kumimoji="0" lang="en-AU" sz="1800" kern="1200" dirty="0" smtClean="0">
                          <a:solidFill>
                            <a:schemeClr val="dk1"/>
                          </a:solidFill>
                          <a:effectLst/>
                          <a:latin typeface="+mn-lt"/>
                          <a:ea typeface="+mn-ea"/>
                          <a:cs typeface="+mn-cs"/>
                        </a:rPr>
                        <a:t>scan and distribute the completed UAT documents to the Steering Committee members as they are signed off.</a:t>
                      </a:r>
                      <a:r>
                        <a:rPr lang="en-US" sz="1600" dirty="0" smtClean="0">
                          <a:effectLst/>
                        </a:rPr>
                        <a:t> </a:t>
                      </a:r>
                      <a:endParaRPr lang="en-AU" sz="1600" dirty="0" smtClean="0"/>
                    </a:p>
                  </a:txBody>
                  <a:tcPr/>
                </a:tc>
                <a:tc>
                  <a:txBody>
                    <a:bodyPr/>
                    <a:lstStyle/>
                    <a:p>
                      <a:r>
                        <a:rPr lang="en-AU" sz="1600" dirty="0" smtClean="0"/>
                        <a:t>Done.</a:t>
                      </a:r>
                      <a:endParaRPr lang="en-AU" sz="160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612648" y="1600200"/>
            <a:ext cx="8153400" cy="5078498"/>
          </a:xfrm>
        </p:spPr>
        <p:txBody>
          <a:bodyPr>
            <a:normAutofit fontScale="92500" lnSpcReduction="10000"/>
          </a:bodyPr>
          <a:lstStyle/>
          <a:p>
            <a:pPr lvl="1"/>
            <a:r>
              <a:rPr lang="en-AU" dirty="0" smtClean="0"/>
              <a:t>Funding Milestone 1 – Achieved and Payment received</a:t>
            </a:r>
          </a:p>
          <a:p>
            <a:pPr lvl="1"/>
            <a:r>
              <a:rPr lang="en-AU" dirty="0" smtClean="0"/>
              <a:t>Funding Milestone 2 – Achieved and payment received</a:t>
            </a:r>
          </a:p>
          <a:p>
            <a:pPr lvl="2"/>
            <a:r>
              <a:rPr lang="en-AU" dirty="0" smtClean="0"/>
              <a:t>Supported Tools and Processes;</a:t>
            </a:r>
          </a:p>
          <a:p>
            <a:pPr lvl="2"/>
            <a:r>
              <a:rPr lang="en-AU" dirty="0" smtClean="0"/>
              <a:t>Integration with the AAF authentication services;</a:t>
            </a:r>
          </a:p>
          <a:p>
            <a:pPr lvl="3"/>
            <a:r>
              <a:rPr lang="en-AU" dirty="0" smtClean="0"/>
              <a:t>Deployed in the AAF Test Environment</a:t>
            </a:r>
          </a:p>
          <a:p>
            <a:pPr lvl="3"/>
            <a:r>
              <a:rPr lang="en-AU" dirty="0" smtClean="0"/>
              <a:t>Have finally received permission to use UWA’s AAF Account to move this into Production at with no ongoing charges</a:t>
            </a:r>
          </a:p>
          <a:p>
            <a:pPr lvl="1"/>
            <a:r>
              <a:rPr lang="en-AU" dirty="0" smtClean="0"/>
              <a:t>Funding Milestone 3 (scheduled 31</a:t>
            </a:r>
            <a:r>
              <a:rPr lang="en-AU" baseline="30000" dirty="0" smtClean="0"/>
              <a:t>st</a:t>
            </a:r>
            <a:r>
              <a:rPr lang="en-AU" dirty="0" smtClean="0"/>
              <a:t> August)</a:t>
            </a:r>
          </a:p>
          <a:p>
            <a:pPr lvl="2"/>
            <a:r>
              <a:rPr lang="en-AU" dirty="0" smtClean="0"/>
              <a:t>Integrated invoicing and billing module</a:t>
            </a:r>
          </a:p>
          <a:p>
            <a:pPr lvl="3"/>
            <a:r>
              <a:rPr lang="en-AU" dirty="0" smtClean="0"/>
              <a:t>Completed and Signed off</a:t>
            </a:r>
            <a:endParaRPr lang="en-AU" dirty="0" smtClean="0">
              <a:solidFill>
                <a:srgbClr val="FF0000"/>
              </a:solidFill>
            </a:endParaRPr>
          </a:p>
          <a:p>
            <a:pPr lvl="2"/>
            <a:r>
              <a:rPr lang="en-AU" dirty="0" smtClean="0"/>
              <a:t>Initial Production Research Cloud Deployment</a:t>
            </a:r>
          </a:p>
          <a:p>
            <a:pPr lvl="3"/>
            <a:r>
              <a:rPr lang="en-AU" dirty="0" smtClean="0"/>
              <a:t>Code base has been approved in test environment</a:t>
            </a:r>
          </a:p>
          <a:p>
            <a:pPr lvl="3"/>
            <a:r>
              <a:rPr lang="en-AU" dirty="0" smtClean="0"/>
              <a:t>WARTN production data migrated to Production server and undergoing acceptance testing by SJOG staff.  Intended to be complete for upcoming </a:t>
            </a:r>
            <a:r>
              <a:rPr lang="en-AU" dirty="0" err="1" smtClean="0"/>
              <a:t>NeCTAR</a:t>
            </a:r>
            <a:r>
              <a:rPr lang="en-AU" dirty="0" smtClean="0"/>
              <a:t> report.</a:t>
            </a:r>
          </a:p>
          <a:p>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lstStyle/>
          <a:p>
            <a:r>
              <a:rPr lang="en-US" dirty="0" smtClean="0"/>
              <a:t>Project Report - Milestones</a:t>
            </a:r>
            <a:endParaRPr lang="en-US" dirty="0"/>
          </a:p>
        </p:txBody>
      </p:sp>
      <p:sp>
        <p:nvSpPr>
          <p:cNvPr id="15" name="Content Placeholder 2"/>
          <p:cNvSpPr>
            <a:spLocks noGrp="1"/>
          </p:cNvSpPr>
          <p:nvPr>
            <p:ph sz="quarter" idx="1"/>
          </p:nvPr>
        </p:nvSpPr>
        <p:spPr>
          <a:xfrm>
            <a:off x="0" y="1600200"/>
            <a:ext cx="9144000" cy="5078498"/>
          </a:xfrm>
        </p:spPr>
        <p:txBody>
          <a:bodyPr>
            <a:normAutofit lnSpcReduction="10000"/>
          </a:bodyPr>
          <a:lstStyle/>
          <a:p>
            <a:pPr lvl="1"/>
            <a:r>
              <a:rPr lang="en-AU" sz="2000" dirty="0" smtClean="0"/>
              <a:t>Funding Milestone </a:t>
            </a:r>
            <a:r>
              <a:rPr lang="en-AU" sz="2000" dirty="0" smtClean="0"/>
              <a:t>4</a:t>
            </a:r>
            <a:endParaRPr lang="en-AU" sz="2000" dirty="0" smtClean="0"/>
          </a:p>
          <a:p>
            <a:pPr lvl="2"/>
            <a:r>
              <a:rPr lang="en-AU" sz="1800" dirty="0" smtClean="0"/>
              <a:t>A data extraction for analysis module;</a:t>
            </a:r>
          </a:p>
          <a:p>
            <a:pPr lvl="3"/>
            <a:r>
              <a:rPr lang="en-AU" sz="1600" dirty="0" smtClean="0"/>
              <a:t>100% </a:t>
            </a:r>
            <a:r>
              <a:rPr lang="en-AU" sz="1600" dirty="0" smtClean="0"/>
              <a:t>Complete – </a:t>
            </a:r>
            <a:r>
              <a:rPr lang="en-AU" sz="1600" dirty="0" smtClean="0"/>
              <a:t>signed off.</a:t>
            </a:r>
            <a:endParaRPr lang="en-AU" sz="1600" dirty="0" smtClean="0"/>
          </a:p>
          <a:p>
            <a:pPr lvl="2"/>
            <a:r>
              <a:rPr lang="en-AU" sz="1800" dirty="0" smtClean="0"/>
              <a:t>A pedigree (family) data management and visualisation module</a:t>
            </a:r>
            <a:r>
              <a:rPr lang="en-AU" sz="1800" dirty="0" smtClean="0"/>
              <a:t>;</a:t>
            </a:r>
          </a:p>
          <a:p>
            <a:pPr lvl="3"/>
            <a:r>
              <a:rPr lang="en-AU" sz="1300" dirty="0" smtClean="0"/>
              <a:t>8</a:t>
            </a:r>
            <a:r>
              <a:rPr lang="en-AU" sz="1300" dirty="0" smtClean="0"/>
              <a:t>0</a:t>
            </a:r>
            <a:r>
              <a:rPr lang="en-AU" sz="1300" dirty="0" smtClean="0"/>
              <a:t>% </a:t>
            </a:r>
            <a:r>
              <a:rPr lang="en-AU" sz="1300" dirty="0" smtClean="0"/>
              <a:t>Complete – delayed while PhD student has 1 day a week </a:t>
            </a:r>
            <a:r>
              <a:rPr lang="en-AU" sz="1300" dirty="0" err="1" smtClean="0"/>
              <a:t>availbility</a:t>
            </a:r>
            <a:r>
              <a:rPr lang="en-AU" sz="1300" dirty="0" smtClean="0"/>
              <a:t> while writing.  I have complete belief he will get this done but obviously at 1 day per week progress will be slow.  </a:t>
            </a:r>
            <a:r>
              <a:rPr lang="en-AU" sz="1300" dirty="0" smtClean="0"/>
              <a:t>Also</a:t>
            </a:r>
            <a:r>
              <a:rPr lang="en-AU" sz="1300" dirty="0" smtClean="0"/>
              <a:t> have asked him to have some contiguous days to finish it off sooner.</a:t>
            </a:r>
          </a:p>
          <a:p>
            <a:pPr lvl="3"/>
            <a:r>
              <a:rPr lang="en-AU" sz="1300" dirty="0" smtClean="0"/>
              <a:t>In a pinch this could be finished off much sooner if I were to chip in, BUT doing this as part of his PhD is important for him AND the project as he has many “upgrades” or contributions to this project as part of his PhD.</a:t>
            </a:r>
            <a:endParaRPr lang="en-AU" sz="1300" dirty="0" smtClean="0"/>
          </a:p>
          <a:p>
            <a:pPr lvl="1"/>
            <a:r>
              <a:rPr lang="en-AU" sz="2000" dirty="0" smtClean="0"/>
              <a:t>Funding Milestone </a:t>
            </a:r>
            <a:r>
              <a:rPr lang="en-AU" sz="2000" dirty="0" smtClean="0"/>
              <a:t>5</a:t>
            </a:r>
            <a:endParaRPr lang="en-AU" sz="2000" dirty="0" smtClean="0"/>
          </a:p>
          <a:p>
            <a:pPr lvl="2"/>
            <a:r>
              <a:rPr lang="en-AU" sz="1800" dirty="0" smtClean="0"/>
              <a:t>Enhanced reporting functionality;</a:t>
            </a:r>
          </a:p>
          <a:p>
            <a:pPr lvl="3"/>
            <a:r>
              <a:rPr lang="en-AU" sz="1600" dirty="0" smtClean="0"/>
              <a:t>100</a:t>
            </a:r>
            <a:r>
              <a:rPr lang="en-AU" sz="1600" dirty="0" smtClean="0"/>
              <a:t>% </a:t>
            </a:r>
            <a:r>
              <a:rPr lang="en-AU" sz="1600" dirty="0" smtClean="0"/>
              <a:t>Complete – brought ahead of new schedule to balance for pedigree delay</a:t>
            </a:r>
            <a:endParaRPr lang="en-AU" sz="1600" dirty="0" smtClean="0"/>
          </a:p>
          <a:p>
            <a:pPr lvl="2"/>
            <a:r>
              <a:rPr lang="en-AU" sz="1800" dirty="0" smtClean="0"/>
              <a:t>Registry Management </a:t>
            </a:r>
            <a:r>
              <a:rPr lang="en-AU" sz="1800" dirty="0" smtClean="0"/>
              <a:t>functionality</a:t>
            </a:r>
          </a:p>
          <a:p>
            <a:pPr lvl="3"/>
            <a:r>
              <a:rPr lang="en-AU" sz="1300" dirty="0" smtClean="0"/>
              <a:t>100</a:t>
            </a:r>
            <a:r>
              <a:rPr lang="en-AU" sz="1300" dirty="0" smtClean="0"/>
              <a:t>% Complete </a:t>
            </a:r>
            <a:r>
              <a:rPr lang="en-AU" sz="1300" dirty="0" smtClean="0"/>
              <a:t>(signed off individually now in addition to test cases in Initial Production Deploy sign off)    </a:t>
            </a:r>
            <a:endParaRPr lang="en-AU" sz="1300" dirty="0" smtClean="0"/>
          </a:p>
          <a:p>
            <a:pPr lvl="2"/>
            <a:r>
              <a:rPr lang="en-AU" sz="1800" dirty="0" smtClean="0"/>
              <a:t>A Genotypic Data management </a:t>
            </a:r>
            <a:r>
              <a:rPr lang="en-AU" sz="1800" dirty="0" smtClean="0"/>
              <a:t>module</a:t>
            </a:r>
          </a:p>
          <a:p>
            <a:pPr lvl="3"/>
            <a:r>
              <a:rPr lang="en-AU" sz="1500" dirty="0" smtClean="0"/>
              <a:t>20% complete</a:t>
            </a:r>
            <a:endParaRPr lang="en-AU" sz="1500" dirty="0" smtClean="0"/>
          </a:p>
          <a:p>
            <a:pPr lvl="3"/>
            <a:r>
              <a:rPr lang="en-US" sz="1600" dirty="0" smtClean="0"/>
              <a:t>Have planned out and briefly started on a solution which avoids GVL</a:t>
            </a:r>
          </a:p>
          <a:p>
            <a:pPr lvl="3"/>
            <a:r>
              <a:rPr lang="en-US" sz="1600" dirty="0" smtClean="0"/>
              <a:t>Will revisit GVL to see if suitability exists right now.</a:t>
            </a:r>
            <a:endParaRPr lang="en-US" sz="1600" dirty="0" smtClean="0"/>
          </a:p>
          <a:p>
            <a:endParaRPr lang="en-US" sz="2400" dirty="0" smtClean="0"/>
          </a:p>
          <a:p>
            <a:endParaRPr lang="en-US" sz="2400" dirty="0" smtClean="0"/>
          </a:p>
          <a:p>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Project Report - Financial</a:t>
            </a:r>
            <a:endParaRPr lang="en-US" dirty="0"/>
          </a:p>
        </p:txBody>
      </p:sp>
      <p:sp>
        <p:nvSpPr>
          <p:cNvPr id="15" name="Content Placeholder 2"/>
          <p:cNvSpPr>
            <a:spLocks noGrp="1"/>
          </p:cNvSpPr>
          <p:nvPr>
            <p:ph sz="quarter" idx="1"/>
          </p:nvPr>
        </p:nvSpPr>
        <p:spPr>
          <a:xfrm>
            <a:off x="612648" y="1600200"/>
            <a:ext cx="8153400" cy="5078498"/>
          </a:xfrm>
        </p:spPr>
        <p:txBody>
          <a:bodyPr>
            <a:normAutofit/>
          </a:bodyPr>
          <a:lstStyle/>
          <a:p>
            <a:pPr lvl="0"/>
            <a:r>
              <a:rPr lang="en-AU" dirty="0" smtClean="0"/>
              <a:t>Total </a:t>
            </a:r>
            <a:r>
              <a:rPr lang="en-AU" sz="2800" dirty="0" smtClean="0"/>
              <a:t>project budget: $614,490</a:t>
            </a:r>
          </a:p>
          <a:p>
            <a:pPr lvl="0"/>
            <a:r>
              <a:rPr lang="en-AU" sz="2800" dirty="0" smtClean="0"/>
              <a:t>Total </a:t>
            </a:r>
            <a:r>
              <a:rPr lang="en-AU" sz="2800" dirty="0" err="1" smtClean="0"/>
              <a:t>NeCTAR</a:t>
            </a:r>
            <a:r>
              <a:rPr lang="en-AU" sz="2800" dirty="0" smtClean="0"/>
              <a:t> contribution: $289,000 (note revised down from initial request)</a:t>
            </a:r>
          </a:p>
          <a:p>
            <a:pPr lvl="0"/>
            <a:r>
              <a:rPr lang="en-AU" sz="2800" dirty="0" smtClean="0"/>
              <a:t>Total co-investment: $324,965</a:t>
            </a:r>
          </a:p>
          <a:p>
            <a:pPr lvl="0"/>
            <a:r>
              <a:rPr lang="en-AU" sz="2800" dirty="0" smtClean="0"/>
              <a:t>Funds received to-date $104,000</a:t>
            </a:r>
          </a:p>
          <a:p>
            <a:pPr lvl="0"/>
            <a:r>
              <a:rPr lang="en-AU" sz="2800" dirty="0" smtClean="0"/>
              <a:t>See </a:t>
            </a:r>
            <a:r>
              <a:rPr lang="en-AU" sz="2800" dirty="0" err="1" smtClean="0"/>
              <a:t>attched</a:t>
            </a:r>
            <a:r>
              <a:rPr lang="en-AU" sz="2800" dirty="0" smtClean="0"/>
              <a:t> </a:t>
            </a:r>
            <a:r>
              <a:rPr lang="en-AU" sz="2800" dirty="0" err="1" smtClean="0"/>
              <a:t>NeCTAR</a:t>
            </a:r>
            <a:r>
              <a:rPr lang="en-AU" sz="2800" dirty="0" smtClean="0"/>
              <a:t> financial report </a:t>
            </a:r>
            <a:endParaRPr lang="en-AU" sz="2800" dirty="0"/>
          </a:p>
          <a:p>
            <a:pPr lvl="0"/>
            <a:r>
              <a:rPr lang="en-AU" dirty="0" smtClean="0"/>
              <a:t>A </a:t>
            </a:r>
            <a:r>
              <a:rPr lang="en-AU" dirty="0"/>
              <a:t>restructuring of funding milestones was made due to staffing and dependencies, we are awaiting the response, but all seems to be in order</a:t>
            </a:r>
            <a:r>
              <a:rPr lang="en-AU" dirty="0" smtClean="0"/>
              <a:t>.  For now we are reporting against existing milestones.</a:t>
            </a:r>
            <a:endParaRPr lang="en-US" dirty="0"/>
          </a:p>
          <a:p>
            <a:pPr>
              <a:buNone/>
            </a:pPr>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NeCTAR</a:t>
            </a:r>
            <a:r>
              <a:rPr lang="en-US" dirty="0" smtClean="0"/>
              <a:t> Financial Reporting</a:t>
            </a:r>
            <a:endParaRPr lang="en-US" dirty="0"/>
          </a:p>
        </p:txBody>
      </p:sp>
      <p:pic>
        <p:nvPicPr>
          <p:cNvPr id="4" name="Content Placeholder 3" descr="Screen shot 2013-03-26 at 4.16.22 AM.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104" t="-4583"/>
          <a:stretch/>
        </p:blipFill>
        <p:spPr>
          <a:xfrm>
            <a:off x="101019" y="1219200"/>
            <a:ext cx="9042981" cy="5100309"/>
          </a:xfrm>
        </p:spPr>
      </p:pic>
    </p:spTree>
    <p:extLst>
      <p:ext uri="{BB962C8B-B14F-4D97-AF65-F5344CB8AC3E}">
        <p14:creationId xmlns:p14="http://schemas.microsoft.com/office/powerpoint/2010/main" val="4845798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err="1" smtClean="0"/>
              <a:t>NeCTAR</a:t>
            </a:r>
            <a:r>
              <a:rPr lang="en-US" dirty="0" smtClean="0"/>
              <a:t> Reporting – Risks</a:t>
            </a:r>
            <a:endParaRPr lang="en-US" dirty="0"/>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7951" y="1572903"/>
            <a:ext cx="8468098" cy="41779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itle 86"/>
          <p:cNvSpPr>
            <a:spLocks noGrp="1"/>
          </p:cNvSpPr>
          <p:nvPr>
            <p:ph type="title"/>
          </p:nvPr>
        </p:nvSpPr>
        <p:spPr/>
        <p:txBody>
          <a:bodyPr>
            <a:normAutofit/>
          </a:bodyPr>
          <a:lstStyle/>
          <a:p>
            <a:r>
              <a:rPr lang="en-US" dirty="0" smtClean="0"/>
              <a:t>Other Business</a:t>
            </a:r>
            <a:endParaRPr lang="en-US" dirty="0"/>
          </a:p>
        </p:txBody>
      </p:sp>
      <p:sp>
        <p:nvSpPr>
          <p:cNvPr id="4" name="Content Placeholder 2"/>
          <p:cNvSpPr>
            <a:spLocks noGrp="1"/>
          </p:cNvSpPr>
          <p:nvPr>
            <p:ph sz="quarter" idx="1"/>
          </p:nvPr>
        </p:nvSpPr>
        <p:spPr>
          <a:xfrm>
            <a:off x="612648" y="1600200"/>
            <a:ext cx="8153400" cy="5078498"/>
          </a:xfrm>
        </p:spPr>
        <p:txBody>
          <a:bodyPr>
            <a:normAutofit/>
          </a:bodyPr>
          <a:lstStyle/>
          <a:p>
            <a:pPr lvl="0"/>
            <a:r>
              <a:rPr lang="en-AU" dirty="0" err="1" smtClean="0"/>
              <a:t>SPArk</a:t>
            </a:r>
            <a:r>
              <a:rPr lang="en-AU" dirty="0" smtClean="0"/>
              <a:t> Grant under way to facilitate super computer analysis routines from within the ARK.</a:t>
            </a:r>
          </a:p>
          <a:p>
            <a:pPr lvl="0"/>
            <a:r>
              <a:rPr lang="en-AU" dirty="0" smtClean="0"/>
              <a:t>Date for next meeting – propose mid June, 2013.</a:t>
            </a:r>
          </a:p>
          <a:p>
            <a:pPr lvl="0"/>
            <a:r>
              <a:rPr lang="en-AU" dirty="0" err="1" smtClean="0"/>
              <a:t>Updaqte</a:t>
            </a:r>
            <a:r>
              <a:rPr lang="en-AU" dirty="0" smtClean="0"/>
              <a:t> via email next report milestone</a:t>
            </a:r>
          </a:p>
          <a:p>
            <a:r>
              <a:rPr lang="en-US" dirty="0" smtClean="0"/>
              <a:t>I have proposed some operational improvements going forward;</a:t>
            </a:r>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32534</TotalTime>
  <Words>922</Words>
  <Application>Microsoft Macintosh PowerPoint</Application>
  <PresentationFormat>On-screen Show (4:3)</PresentationFormat>
  <Paragraphs>86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PowerPoint Presentation</vt:lpstr>
      <vt:lpstr>Agenda</vt:lpstr>
      <vt:lpstr>Action items from last meeting</vt:lpstr>
      <vt:lpstr>Project Report - Milestones</vt:lpstr>
      <vt:lpstr>Project Report - Milestones</vt:lpstr>
      <vt:lpstr>Project Report - Financial</vt:lpstr>
      <vt:lpstr>NeCTAR Financial Reporting</vt:lpstr>
      <vt:lpstr>NeCTAR Reporting – Risks</vt:lpstr>
      <vt:lpstr>Other Business</vt:lpstr>
      <vt:lpstr>Approach Going Forward</vt:lpstr>
      <vt:lpstr>Approach Going Forward</vt:lpstr>
      <vt:lpstr>Approach Going Forward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lad</dc:creator>
  <cp:lastModifiedBy>Raelene Endersby</cp:lastModifiedBy>
  <cp:revision>1495</cp:revision>
  <dcterms:created xsi:type="dcterms:W3CDTF">2013-04-28T15:17:43Z</dcterms:created>
  <dcterms:modified xsi:type="dcterms:W3CDTF">2013-07-11T16:48:46Z</dcterms:modified>
</cp:coreProperties>
</file>