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5" r:id="rId1"/>
  </p:sldMasterIdLst>
  <p:notesMasterIdLst>
    <p:notesMasterId r:id="rId14"/>
  </p:notesMasterIdLst>
  <p:sldIdLst>
    <p:sldId id="256" r:id="rId2"/>
    <p:sldId id="257" r:id="rId3"/>
    <p:sldId id="319" r:id="rId4"/>
    <p:sldId id="307" r:id="rId5"/>
    <p:sldId id="318" r:id="rId6"/>
    <p:sldId id="310" r:id="rId7"/>
    <p:sldId id="322" r:id="rId8"/>
    <p:sldId id="311" r:id="rId9"/>
    <p:sldId id="313" r:id="rId10"/>
    <p:sldId id="320" r:id="rId11"/>
    <p:sldId id="321" r:id="rId12"/>
    <p:sldId id="323" r:id="rId13"/>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25" autoAdjust="0"/>
  </p:normalViewPr>
  <p:slideViewPr>
    <p:cSldViewPr snapToGrid="0" snapToObjects="1">
      <p:cViewPr varScale="1">
        <p:scale>
          <a:sx n="88" d="100"/>
          <a:sy n="88" d="100"/>
        </p:scale>
        <p:origin x="-1408" y="-112"/>
      </p:cViewPr>
      <p:guideLst>
        <p:guide orient="horz" pos="2160"/>
        <p:guide pos="286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3/26/13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p14="http://schemas.microsoft.com/office/powerpoint/2010/main"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3/26/13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3/26/13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3/26/13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3/26/13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3/26/13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3/26/13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3/26/13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3/26/13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3/26/13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925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27 March 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fontScale="92500"/>
          </a:bodyPr>
          <a:lstStyle/>
          <a:p>
            <a:r>
              <a:rPr lang="en-AU" dirty="0" smtClean="0"/>
              <a:t>Transparency – all projects and subcomponents will be estimated and tracked on </a:t>
            </a:r>
            <a:r>
              <a:rPr lang="en-AU" dirty="0" err="1" smtClean="0"/>
              <a:t>Atlassian</a:t>
            </a:r>
            <a:r>
              <a:rPr lang="en-AU" dirty="0" smtClean="0"/>
              <a:t>/JIRA.</a:t>
            </a:r>
          </a:p>
          <a:p>
            <a:pPr lvl="1"/>
            <a:r>
              <a:rPr lang="en-AU" dirty="0" smtClean="0"/>
              <a:t>All </a:t>
            </a:r>
            <a:r>
              <a:rPr lang="en-AU" dirty="0" smtClean="0"/>
              <a:t>participants and committee members are welcome to view progress and make feature requests</a:t>
            </a:r>
          </a:p>
          <a:p>
            <a:pPr lvl="1"/>
            <a:r>
              <a:rPr lang="en-AU" dirty="0" smtClean="0"/>
              <a:t>All coders will be required to update these estimates each time they advance (or regress) in their goals/tasks</a:t>
            </a:r>
          </a:p>
          <a:p>
            <a:pPr lvl="1"/>
            <a:r>
              <a:rPr lang="en-AU" dirty="0" smtClean="0"/>
              <a:t>For those seeking a less proactive view, a manually produced summary email could be sent on some regular interval (monthly or fortnightly) if required</a:t>
            </a:r>
            <a:r>
              <a:rPr lang="en-AU" dirty="0" smtClean="0"/>
              <a:t>.</a:t>
            </a:r>
          </a:p>
          <a:p>
            <a:pPr lvl="1"/>
            <a:r>
              <a:rPr lang="en-AU" dirty="0" smtClean="0"/>
              <a:t>Hopefully part of a fundamental philosophy/ethos: dealing with issues upfront and openly to get the best outcome</a:t>
            </a:r>
            <a:endParaRPr lang="en-AU" dirty="0" smtClean="0"/>
          </a:p>
          <a:p>
            <a:endParaRPr lang="en-AU"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Prioritization – this project is already at or beyond full capacity.  Feature requests are welcomed via the JIRA system.  </a:t>
            </a:r>
            <a:r>
              <a:rPr lang="en-AU" dirty="0" smtClean="0"/>
              <a:t>However, </a:t>
            </a:r>
            <a:r>
              <a:rPr lang="en-AU" b="1" dirty="0" smtClean="0"/>
              <a:t>everything</a:t>
            </a:r>
            <a:r>
              <a:rPr lang="en-AU" dirty="0" smtClean="0"/>
              <a:t> will need to be prioritized.  </a:t>
            </a:r>
          </a:p>
          <a:p>
            <a:pPr lvl="1"/>
            <a:r>
              <a:rPr lang="en-AU" dirty="0" smtClean="0"/>
              <a:t>If we keep a good track on priorities we don’t see opportunity cost of small superficial changes add up at the cost of larger key functionality missing deadlines.</a:t>
            </a:r>
          </a:p>
          <a:p>
            <a:pPr lvl="1"/>
            <a:r>
              <a:rPr lang="en-AU" dirty="0" smtClean="0"/>
              <a:t>Direct access to developers is not a recommended practice if we want priorities clear and time well managed.</a:t>
            </a:r>
            <a:endParaRPr lang="en-AU"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lnSpcReduction="10000"/>
          </a:bodyPr>
          <a:lstStyle/>
          <a:p>
            <a:r>
              <a:rPr lang="en-AU" dirty="0" smtClean="0"/>
              <a:t>Knowledge Sharing and Documentation</a:t>
            </a:r>
          </a:p>
          <a:p>
            <a:pPr lvl="1"/>
            <a:r>
              <a:rPr lang="en-AU" dirty="0" smtClean="0"/>
              <a:t>We will try to ensure there is not one human point of failure for the system.</a:t>
            </a:r>
            <a:endParaRPr lang="en-AU" dirty="0" smtClean="0"/>
          </a:p>
          <a:p>
            <a:pPr lvl="1"/>
            <a:r>
              <a:rPr lang="en-AU" dirty="0" smtClean="0"/>
              <a:t>The system should be able to be managed by anyone with access to the documentation.</a:t>
            </a:r>
          </a:p>
          <a:p>
            <a:pPr lvl="1"/>
            <a:r>
              <a:rPr lang="en-AU" dirty="0" smtClean="0"/>
              <a:t>We are not there yet, but are putting these processes in place.</a:t>
            </a:r>
          </a:p>
          <a:p>
            <a:pPr lvl="1"/>
            <a:r>
              <a:rPr lang="en-AU" dirty="0" smtClean="0"/>
              <a:t>I also see a clear need to establish adequate User Documentation and training.  Ideally we would like to try to establish a community of users also to share knowledge.</a:t>
            </a:r>
            <a:endParaRPr lang="en-AU" dirty="0"/>
          </a:p>
        </p:txBody>
      </p:sp>
    </p:spTree>
    <p:extLst>
      <p:ext uri="{BB962C8B-B14F-4D97-AF65-F5344CB8AC3E}">
        <p14:creationId xmlns:p14="http://schemas.microsoft.com/office/powerpoint/2010/main" val="16522027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Project 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forward</a:t>
            </a:r>
          </a:p>
          <a:p>
            <a:pPr marL="560070" indent="-514350"/>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34576338"/>
              </p:ext>
            </p:extLst>
          </p:nvPr>
        </p:nvGraphicFramePr>
        <p:xfrm>
          <a:off x="612645" y="1193277"/>
          <a:ext cx="8344542" cy="4973319"/>
        </p:xfrm>
        <a:graphic>
          <a:graphicData uri="http://schemas.openxmlformats.org/drawingml/2006/table">
            <a:tbl>
              <a:tblPr firstRow="1" bandRow="1">
                <a:tableStyleId>{5C22544A-7EE6-4342-B048-85BDC9FD1C3A}</a:tableStyleId>
              </a:tblPr>
              <a:tblGrid>
                <a:gridCol w="5129394"/>
                <a:gridCol w="3215148"/>
              </a:tblGrid>
              <a:tr h="370840">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370840">
                <a:tc>
                  <a:txBody>
                    <a:bodyPr/>
                    <a:lstStyle/>
                    <a:p>
                      <a:r>
                        <a:rPr kumimoji="0" lang="en-AU" sz="1600" kern="1200" dirty="0" smtClean="0">
                          <a:solidFill>
                            <a:schemeClr val="dk1"/>
                          </a:solidFill>
                          <a:latin typeface="+mn-lt"/>
                          <a:ea typeface="+mn-ea"/>
                          <a:cs typeface="+mn-cs"/>
                        </a:rPr>
                        <a:t>Paul White to investigate starting a BLOG for the project</a:t>
                      </a:r>
                      <a:endParaRPr kumimoji="0" lang="en-AU" sz="1600" kern="1200" dirty="0" smtClean="0">
                        <a:solidFill>
                          <a:schemeClr val="dk1"/>
                        </a:solidFill>
                        <a:latin typeface="+mn-lt"/>
                        <a:ea typeface="+mn-ea"/>
                        <a:cs typeface="+mn-cs"/>
                      </a:endParaRPr>
                    </a:p>
                  </a:txBody>
                  <a:tcPr/>
                </a:tc>
                <a:tc>
                  <a:txBody>
                    <a:bodyPr/>
                    <a:lstStyle/>
                    <a:p>
                      <a:r>
                        <a:rPr lang="en-AU" sz="1600" dirty="0" smtClean="0"/>
                        <a:t>Completed.  Expanded, and project documents updated on </a:t>
                      </a:r>
                      <a:r>
                        <a:rPr lang="en-AU" sz="1600" dirty="0" err="1" smtClean="0"/>
                        <a:t>NeCTAR</a:t>
                      </a:r>
                      <a:r>
                        <a:rPr lang="en-AU" sz="1600" baseline="0" dirty="0" smtClean="0"/>
                        <a:t> page.  Will update at least monthly</a:t>
                      </a:r>
                      <a:endParaRPr lang="en-AU" sz="1600" dirty="0"/>
                    </a:p>
                  </a:txBody>
                  <a:tcPr/>
                </a:tc>
              </a:tr>
              <a:tr h="370840">
                <a:tc>
                  <a:txBody>
                    <a:bodyPr/>
                    <a:lstStyle/>
                    <a:p>
                      <a:r>
                        <a:rPr kumimoji="0" lang="en-AU" sz="1400" kern="1200" dirty="0" err="1" smtClean="0">
                          <a:solidFill>
                            <a:schemeClr val="dk1"/>
                          </a:solidFill>
                          <a:effectLst/>
                          <a:latin typeface="+mn-lt"/>
                          <a:ea typeface="+mn-ea"/>
                          <a:cs typeface="+mn-cs"/>
                        </a:rPr>
                        <a:t>Nik</a:t>
                      </a:r>
                      <a:r>
                        <a:rPr kumimoji="0" lang="en-AU" sz="1400" kern="1200" dirty="0" smtClean="0">
                          <a:solidFill>
                            <a:schemeClr val="dk1"/>
                          </a:solidFill>
                          <a:effectLst/>
                          <a:latin typeface="+mn-lt"/>
                          <a:ea typeface="+mn-ea"/>
                          <a:cs typeface="+mn-cs"/>
                        </a:rPr>
                        <a:t> </a:t>
                      </a:r>
                      <a:r>
                        <a:rPr kumimoji="0" lang="en-AU" sz="1400" kern="1200" dirty="0" err="1" smtClean="0">
                          <a:solidFill>
                            <a:schemeClr val="dk1"/>
                          </a:solidFill>
                          <a:effectLst/>
                          <a:latin typeface="+mn-lt"/>
                          <a:ea typeface="+mn-ea"/>
                          <a:cs typeface="+mn-cs"/>
                        </a:rPr>
                        <a:t>Zeps</a:t>
                      </a:r>
                      <a:r>
                        <a:rPr kumimoji="0" lang="en-AU" sz="1400" kern="1200" dirty="0" smtClean="0">
                          <a:solidFill>
                            <a:schemeClr val="dk1"/>
                          </a:solidFill>
                          <a:effectLst/>
                          <a:latin typeface="+mn-lt"/>
                          <a:ea typeface="+mn-ea"/>
                          <a:cs typeface="+mn-cs"/>
                        </a:rPr>
                        <a:t> and Paul White to submit a proposal to COSA requesting Project Officer time for early 2013 to attempt to identify what systems are being used by cancer </a:t>
                      </a:r>
                      <a:r>
                        <a:rPr kumimoji="0" lang="en-AU" sz="1400" kern="1200" dirty="0" err="1" smtClean="0">
                          <a:solidFill>
                            <a:schemeClr val="dk1"/>
                          </a:solidFill>
                          <a:effectLst/>
                          <a:latin typeface="+mn-lt"/>
                          <a:ea typeface="+mn-ea"/>
                          <a:cs typeface="+mn-cs"/>
                        </a:rPr>
                        <a:t>biobanks</a:t>
                      </a:r>
                      <a:r>
                        <a:rPr kumimoji="0" lang="en-AU" sz="1400" kern="1200" dirty="0" smtClean="0">
                          <a:solidFill>
                            <a:schemeClr val="dk1"/>
                          </a:solidFill>
                          <a:effectLst/>
                          <a:latin typeface="+mn-lt"/>
                          <a:ea typeface="+mn-ea"/>
                          <a:cs typeface="+mn-cs"/>
                        </a:rPr>
                        <a:t> in Australia.</a:t>
                      </a:r>
                      <a:endParaRPr kumimoji="0" lang="en-US" sz="1400" kern="1200" dirty="0" smtClean="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send targeted communications to potential candidates for the tools.</a:t>
                      </a:r>
                      <a:endParaRPr kumimoji="0" lang="en-US" sz="1600" kern="1200" dirty="0" smtClean="0">
                        <a:solidFill>
                          <a:schemeClr val="dk1"/>
                        </a:solidFill>
                        <a:effectLst/>
                        <a:latin typeface="+mn-lt"/>
                        <a:ea typeface="+mn-ea"/>
                        <a:cs typeface="+mn-cs"/>
                      </a:endParaRPr>
                    </a:p>
                  </a:txBody>
                  <a:tcPr/>
                </a:tc>
                <a:tc>
                  <a:txBody>
                    <a:bodyPr/>
                    <a:lstStyle/>
                    <a:p>
                      <a:r>
                        <a:rPr lang="en-AU" sz="1600" dirty="0" smtClean="0"/>
                        <a:t>It</a:t>
                      </a:r>
                      <a:r>
                        <a:rPr lang="en-AU" sz="1600" baseline="0" dirty="0" smtClean="0"/>
                        <a:t> has been agreed that there is an initial need to concentrate the limited staffing on completing the current tasks and working with current groups before taking on work we are understaffed to handle.</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develop a timeline for broader user access to the tools.</a:t>
                      </a:r>
                      <a:endParaRPr kumimoji="0" lang="en-US" sz="1600" kern="1200" dirty="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295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800" kern="1200" dirty="0" smtClean="0">
                          <a:solidFill>
                            <a:schemeClr val="dk1"/>
                          </a:solidFill>
                          <a:effectLst/>
                          <a:latin typeface="+mn-lt"/>
                          <a:ea typeface="+mn-ea"/>
                          <a:cs typeface="+mn-cs"/>
                        </a:rPr>
                        <a:t>Paul White to scan and distribute the completed UAT documents to the Steering Committee members as they are signed off.</a:t>
                      </a:r>
                      <a:r>
                        <a:rPr lang="en-US" sz="1600" dirty="0" smtClean="0">
                          <a:effectLst/>
                        </a:rPr>
                        <a:t> </a:t>
                      </a:r>
                      <a:endParaRPr lang="en-AU" sz="1600" dirty="0" smtClean="0"/>
                    </a:p>
                  </a:txBody>
                  <a:tcPr/>
                </a:tc>
                <a:tc>
                  <a:txBody>
                    <a:bodyPr/>
                    <a:lstStyle/>
                    <a:p>
                      <a:r>
                        <a:rPr lang="en-AU" sz="1600" dirty="0" smtClean="0"/>
                        <a:t>?</a:t>
                      </a:r>
                      <a:endParaRPr lang="en-AU" sz="16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fontScale="92500" lnSpcReduction="10000"/>
          </a:bodyPr>
          <a:lstStyle/>
          <a:p>
            <a:pPr lvl="1"/>
            <a:r>
              <a:rPr lang="en-AU" dirty="0" smtClean="0"/>
              <a:t>Funding Milestone 1 – </a:t>
            </a:r>
            <a:r>
              <a:rPr lang="en-AU" dirty="0" smtClean="0"/>
              <a:t>Achieved and Payment </a:t>
            </a:r>
            <a:r>
              <a:rPr lang="en-AU" dirty="0" smtClean="0"/>
              <a:t>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(scheduled 31</a:t>
            </a:r>
            <a:r>
              <a:rPr lang="en-AU" baseline="30000" dirty="0" smtClean="0"/>
              <a:t>st</a:t>
            </a:r>
            <a:r>
              <a:rPr lang="en-AU" dirty="0" smtClean="0"/>
              <a:t> August)</a:t>
            </a:r>
          </a:p>
          <a:p>
            <a:pPr lvl="2"/>
            <a:r>
              <a:rPr lang="en-AU" dirty="0" smtClean="0"/>
              <a:t>Integrated invoicing and billing module</a:t>
            </a:r>
          </a:p>
          <a:p>
            <a:pPr lvl="3"/>
            <a:r>
              <a:rPr lang="en-AU" dirty="0" smtClean="0"/>
              <a:t>Completed and Signed off</a:t>
            </a:r>
            <a:endParaRPr lang="en-AU" dirty="0" smtClean="0">
              <a:solidFill>
                <a:srgbClr val="FF0000"/>
              </a:solidFill>
            </a:endParaRPr>
          </a:p>
          <a:p>
            <a:pPr lvl="2"/>
            <a:r>
              <a:rPr lang="en-AU" dirty="0" smtClean="0"/>
              <a:t>Initial Production Research Cloud </a:t>
            </a:r>
            <a:r>
              <a:rPr lang="en-AU" dirty="0" smtClean="0"/>
              <a:t>Deployment</a:t>
            </a:r>
            <a:endParaRPr lang="en-AU" dirty="0" smtClean="0"/>
          </a:p>
          <a:p>
            <a:pPr lvl="3"/>
            <a:r>
              <a:rPr lang="en-AU" dirty="0" smtClean="0"/>
              <a:t>Code base has been approved in test environment</a:t>
            </a:r>
            <a:endParaRPr lang="en-AU" dirty="0" smtClean="0"/>
          </a:p>
          <a:p>
            <a:pPr lvl="3"/>
            <a:r>
              <a:rPr lang="en-AU" dirty="0" smtClean="0"/>
              <a:t>WARTN production data migrated to Production server and undergoing acceptance testing by SJOG </a:t>
            </a:r>
            <a:r>
              <a:rPr lang="en-AU" dirty="0" smtClean="0"/>
              <a:t>staff.  Intended to be complete for upcoming </a:t>
            </a:r>
            <a:r>
              <a:rPr lang="en-AU" dirty="0" err="1" smtClean="0"/>
              <a:t>NeCTAR</a:t>
            </a:r>
            <a:r>
              <a:rPr lang="en-AU" dirty="0" smtClean="0"/>
              <a:t> report.</a:t>
            </a:r>
            <a:endParaRPr lang="en-AU" dirty="0" smtClean="0"/>
          </a:p>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1"/>
            <a:r>
              <a:rPr lang="en-AU" sz="2000" dirty="0" smtClean="0"/>
              <a:t>Funding Milestone 4 (Scheduled 30</a:t>
            </a:r>
            <a:r>
              <a:rPr lang="en-AU" sz="2000" baseline="30000" dirty="0" smtClean="0"/>
              <a:t>th</a:t>
            </a:r>
            <a:r>
              <a:rPr lang="en-AU" sz="2000" dirty="0" smtClean="0"/>
              <a:t> November)</a:t>
            </a:r>
          </a:p>
          <a:p>
            <a:pPr lvl="2"/>
            <a:r>
              <a:rPr lang="en-AU" sz="1800" dirty="0" smtClean="0"/>
              <a:t>A data extraction for analysis module;</a:t>
            </a:r>
          </a:p>
          <a:p>
            <a:pPr lvl="3"/>
            <a:r>
              <a:rPr lang="en-AU" sz="1600" dirty="0" smtClean="0"/>
              <a:t>75% Complete – expect completion of first production release by 30</a:t>
            </a:r>
            <a:r>
              <a:rPr lang="en-AU" sz="1600" baseline="30000" dirty="0" smtClean="0"/>
              <a:t>th</a:t>
            </a:r>
            <a:r>
              <a:rPr lang="en-AU" sz="1600" dirty="0" smtClean="0"/>
              <a:t> April, 2013</a:t>
            </a:r>
            <a:r>
              <a:rPr lang="en-AU" sz="1600" dirty="0" smtClean="0"/>
              <a:t>.</a:t>
            </a:r>
            <a:endParaRPr lang="en-AU" sz="1600" dirty="0" smtClean="0"/>
          </a:p>
          <a:p>
            <a:pPr lvl="2"/>
            <a:r>
              <a:rPr lang="en-AU" sz="1800" dirty="0" smtClean="0"/>
              <a:t>A pedigree (family) data management and visualisation module;</a:t>
            </a:r>
          </a:p>
          <a:p>
            <a:pPr lvl="3"/>
            <a:r>
              <a:rPr lang="en-AU" sz="1600" dirty="0" smtClean="0"/>
              <a:t>20% Complete – expect completion by 10</a:t>
            </a:r>
            <a:r>
              <a:rPr lang="en-AU" sz="1600" baseline="30000" dirty="0" smtClean="0"/>
              <a:t>th</a:t>
            </a:r>
            <a:r>
              <a:rPr lang="en-AU" sz="1600" dirty="0" smtClean="0"/>
              <a:t> May, 2013</a:t>
            </a:r>
          </a:p>
          <a:p>
            <a:pPr lvl="1"/>
            <a:r>
              <a:rPr lang="en-AU" sz="2000" dirty="0" smtClean="0"/>
              <a:t>Funding Milestone 5 (Scheduled 1</a:t>
            </a:r>
            <a:r>
              <a:rPr lang="en-AU" sz="2000" baseline="30000" dirty="0" smtClean="0"/>
              <a:t>st</a:t>
            </a:r>
            <a:r>
              <a:rPr lang="en-AU" sz="2000" dirty="0" smtClean="0"/>
              <a:t> March 2013)</a:t>
            </a:r>
          </a:p>
          <a:p>
            <a:pPr lvl="2"/>
            <a:r>
              <a:rPr lang="en-AU" sz="1800" dirty="0" smtClean="0"/>
              <a:t>Enhanced reporting functionality;</a:t>
            </a:r>
          </a:p>
          <a:p>
            <a:pPr lvl="3"/>
            <a:r>
              <a:rPr lang="en-AU" sz="1600" dirty="0" smtClean="0"/>
              <a:t>50% Complete</a:t>
            </a:r>
          </a:p>
          <a:p>
            <a:pPr lvl="2"/>
            <a:r>
              <a:rPr lang="en-AU" sz="1800" dirty="0" smtClean="0"/>
              <a:t>Registry Management functionality for managing participant registries, such as the Australian Twin Registry</a:t>
            </a:r>
          </a:p>
          <a:p>
            <a:pPr lvl="3"/>
            <a:r>
              <a:rPr lang="en-AU" sz="1600" dirty="0" smtClean="0"/>
              <a:t>100</a:t>
            </a:r>
            <a:r>
              <a:rPr lang="en-AU" sz="1600" dirty="0" smtClean="0"/>
              <a:t>% Complete </a:t>
            </a:r>
            <a:r>
              <a:rPr lang="en-AU" sz="1600" dirty="0" smtClean="0"/>
              <a:t>(subject to user acceptance) – </a:t>
            </a:r>
            <a:r>
              <a:rPr lang="en-AU" sz="1600" dirty="0" smtClean="0"/>
              <a:t>was required to support SJOG data </a:t>
            </a:r>
            <a:r>
              <a:rPr lang="en-AU" sz="1600" dirty="0" smtClean="0"/>
              <a:t>migration.    </a:t>
            </a:r>
            <a:endParaRPr lang="en-AU" sz="1600" dirty="0" smtClean="0"/>
          </a:p>
          <a:p>
            <a:pPr lvl="2"/>
            <a:r>
              <a:rPr lang="en-AU" sz="1800" dirty="0" smtClean="0"/>
              <a:t>A Genotypic Data management module</a:t>
            </a:r>
          </a:p>
          <a:p>
            <a:pPr lvl="3"/>
            <a:r>
              <a:rPr lang="en-AU" sz="1600" dirty="0" smtClean="0"/>
              <a:t>Have commenced discussions with GVL participants to determine best way to implement this</a:t>
            </a:r>
            <a:endParaRPr lang="en-US" sz="1600" dirty="0" smtClean="0"/>
          </a:p>
          <a:p>
            <a:endParaRPr lang="en-US" sz="2400" dirty="0" smtClean="0"/>
          </a:p>
          <a:p>
            <a:endParaRPr lang="en-US" sz="2400" dirty="0" smtClean="0"/>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a:t>
            </a:r>
            <a:r>
              <a:rPr lang="en-AU" sz="2800" dirty="0" smtClean="0"/>
              <a:t>$289,00 (note revised down from initial request)</a:t>
            </a:r>
            <a:endParaRPr lang="en-AU" sz="2800" dirty="0" smtClean="0"/>
          </a:p>
          <a:p>
            <a:pPr lvl="0"/>
            <a:r>
              <a:rPr lang="en-AU" sz="2800" dirty="0" smtClean="0"/>
              <a:t>Total co-investment: </a:t>
            </a:r>
            <a:r>
              <a:rPr lang="en-AU" sz="2800" dirty="0" smtClean="0"/>
              <a:t>$324,965</a:t>
            </a:r>
            <a:endParaRPr lang="en-AU" sz="2800" dirty="0" smtClean="0"/>
          </a:p>
          <a:p>
            <a:pPr lvl="0"/>
            <a:r>
              <a:rPr lang="en-AU" sz="2800" dirty="0" smtClean="0"/>
              <a:t>Funds received to-date $104,000</a:t>
            </a:r>
          </a:p>
          <a:p>
            <a:pPr lvl="0"/>
            <a:r>
              <a:rPr lang="en-AU" sz="2800" dirty="0" smtClean="0"/>
              <a:t>See </a:t>
            </a:r>
            <a:r>
              <a:rPr lang="en-AU" sz="2800" dirty="0" err="1" smtClean="0"/>
              <a:t>attched</a:t>
            </a:r>
            <a:r>
              <a:rPr lang="en-AU" sz="2800" dirty="0" smtClean="0"/>
              <a:t> </a:t>
            </a:r>
            <a:r>
              <a:rPr lang="en-AU" sz="2800" dirty="0" err="1" smtClean="0"/>
              <a:t>NeCTAR</a:t>
            </a:r>
            <a:r>
              <a:rPr lang="en-AU" sz="2800" dirty="0" smtClean="0"/>
              <a:t> financial report </a:t>
            </a:r>
            <a:endParaRPr lang="en-AU" sz="2800" dirty="0"/>
          </a:p>
          <a:p>
            <a:pPr lvl="0"/>
            <a:r>
              <a:rPr lang="en-AU" dirty="0" smtClean="0"/>
              <a:t>A </a:t>
            </a:r>
            <a:r>
              <a:rPr lang="en-AU" dirty="0"/>
              <a:t>restructuring of funding milestones was made due to staffing and dependencies, we are awaiting the response, but all seems to be in order</a:t>
            </a:r>
            <a:r>
              <a:rPr lang="en-AU" dirty="0" smtClean="0"/>
              <a:t>.  For now we are reporting against existing milestones.</a:t>
            </a:r>
            <a:endParaRPr lang="en-US" dirty="0"/>
          </a:p>
          <a:p>
            <a:pPr>
              <a:buNone/>
            </a:pP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NeCTAR</a:t>
            </a:r>
            <a:r>
              <a:rPr lang="en-US" dirty="0" smtClean="0"/>
              <a:t> Financial Reporting</a:t>
            </a:r>
            <a:endParaRPr lang="en-US" dirty="0"/>
          </a:p>
        </p:txBody>
      </p:sp>
      <p:pic>
        <p:nvPicPr>
          <p:cNvPr id="4" name="Content Placeholder 3" descr="Screen shot 2013-03-26 at 4.16.22 A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104" t="-4583"/>
          <a:stretch/>
        </p:blipFill>
        <p:spPr>
          <a:xfrm>
            <a:off x="101019" y="1219200"/>
            <a:ext cx="9042981" cy="5100309"/>
          </a:xfrm>
        </p:spPr>
      </p:pic>
    </p:spTree>
    <p:extLst>
      <p:ext uri="{BB962C8B-B14F-4D97-AF65-F5344CB8AC3E}">
        <p14:creationId xmlns:p14="http://schemas.microsoft.com/office/powerpoint/2010/main" val="4845798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7951" y="1572903"/>
            <a:ext cx="8468098" cy="41779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612648" y="1600200"/>
            <a:ext cx="8153400" cy="5078498"/>
          </a:xfrm>
        </p:spPr>
        <p:txBody>
          <a:bodyPr>
            <a:normAutofit/>
          </a:bodyPr>
          <a:lstStyle/>
          <a:p>
            <a:pPr lvl="0"/>
            <a:r>
              <a:rPr lang="en-AU" dirty="0" err="1" smtClean="0"/>
              <a:t>SPArk</a:t>
            </a:r>
            <a:r>
              <a:rPr lang="en-AU" dirty="0" smtClean="0"/>
              <a:t> Grant under way to facilitate super computer analysis routines from within the ARK.</a:t>
            </a:r>
            <a:endParaRPr lang="en-AU" dirty="0" smtClean="0"/>
          </a:p>
          <a:p>
            <a:pPr lvl="0"/>
            <a:r>
              <a:rPr lang="en-AU" dirty="0" smtClean="0"/>
              <a:t>Date for next meeting – propose mid June, 2013</a:t>
            </a:r>
            <a:r>
              <a:rPr lang="en-AU" dirty="0" smtClean="0"/>
              <a:t>.</a:t>
            </a:r>
          </a:p>
          <a:p>
            <a:r>
              <a:rPr lang="en-US" dirty="0" smtClean="0"/>
              <a:t>I have proposed some operational improvements going forward;</a:t>
            </a:r>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30321</TotalTime>
  <Words>815</Words>
  <Application>Microsoft Macintosh PowerPoint</Application>
  <PresentationFormat>On-screen Show (4:3)</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PowerPoint Presentation</vt:lpstr>
      <vt:lpstr>Agenda</vt:lpstr>
      <vt:lpstr>Action items from last meeting</vt:lpstr>
      <vt:lpstr>Project Report - Milestones</vt:lpstr>
      <vt:lpstr>Project Report - Milestones</vt:lpstr>
      <vt:lpstr>Project Report - Financial</vt:lpstr>
      <vt:lpstr>NeCTAR Financial Reporting</vt:lpstr>
      <vt:lpstr>NeCTAR Reporting – Risks</vt:lpstr>
      <vt:lpstr>Other Business</vt:lpstr>
      <vt:lpstr>Approach Going Forward</vt:lpstr>
      <vt:lpstr>Approach Going Forward</vt:lpstr>
      <vt:lpstr>Approach Going Forward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Raelene Endersby</cp:lastModifiedBy>
  <cp:revision>1327</cp:revision>
  <dcterms:created xsi:type="dcterms:W3CDTF">2012-05-07T01:12:09Z</dcterms:created>
  <dcterms:modified xsi:type="dcterms:W3CDTF">2013-03-25T20:40:45Z</dcterms:modified>
</cp:coreProperties>
</file>