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notesMasterIdLst>
    <p:notesMasterId r:id="rId38"/>
  </p:notesMasterIdLst>
  <p:sldIdLst>
    <p:sldId id="265" r:id="rId2"/>
    <p:sldId id="319" r:id="rId3"/>
    <p:sldId id="325" r:id="rId4"/>
    <p:sldId id="277" r:id="rId5"/>
    <p:sldId id="314" r:id="rId6"/>
    <p:sldId id="321" r:id="rId7"/>
    <p:sldId id="322" r:id="rId8"/>
    <p:sldId id="302" r:id="rId9"/>
    <p:sldId id="303" r:id="rId10"/>
    <p:sldId id="304" r:id="rId11"/>
    <p:sldId id="305" r:id="rId12"/>
    <p:sldId id="306" r:id="rId13"/>
    <p:sldId id="307" r:id="rId14"/>
    <p:sldId id="316" r:id="rId15"/>
    <p:sldId id="269" r:id="rId16"/>
    <p:sldId id="281" r:id="rId17"/>
    <p:sldId id="283" r:id="rId18"/>
    <p:sldId id="284" r:id="rId19"/>
    <p:sldId id="285" r:id="rId20"/>
    <p:sldId id="327" r:id="rId21"/>
    <p:sldId id="328" r:id="rId22"/>
    <p:sldId id="326" r:id="rId23"/>
    <p:sldId id="270" r:id="rId24"/>
    <p:sldId id="271" r:id="rId25"/>
    <p:sldId id="288" r:id="rId26"/>
    <p:sldId id="289" r:id="rId27"/>
    <p:sldId id="292" r:id="rId28"/>
    <p:sldId id="290" r:id="rId29"/>
    <p:sldId id="272" r:id="rId30"/>
    <p:sldId id="295" r:id="rId31"/>
    <p:sldId id="300" r:id="rId32"/>
    <p:sldId id="301" r:id="rId33"/>
    <p:sldId id="296" r:id="rId34"/>
    <p:sldId id="297" r:id="rId35"/>
    <p:sldId id="298" r:id="rId36"/>
    <p:sldId id="299" r:id="rId37"/>
  </p:sldIdLst>
  <p:sldSz cx="9144000" cy="6858000" type="screen4x3"/>
  <p:notesSz cx="7102475" cy="1023302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3" autoAdjust="0"/>
    <p:restoredTop sz="89560" autoAdjust="0"/>
  </p:normalViewPr>
  <p:slideViewPr>
    <p:cSldViewPr>
      <p:cViewPr varScale="1">
        <p:scale>
          <a:sx n="53" d="100"/>
          <a:sy n="53" d="100"/>
        </p:scale>
        <p:origin x="1037"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018"/>
    </p:cViewPr>
  </p:sorterViewPr>
  <p:notesViewPr>
    <p:cSldViewPr>
      <p:cViewPr varScale="1">
        <p:scale>
          <a:sx n="58" d="100"/>
          <a:sy n="58" d="100"/>
        </p:scale>
        <p:origin x="-1812" y="-72"/>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1026"/>
          <p:cNvSpPr>
            <a:spLocks noGrp="1" noChangeArrowheads="1"/>
          </p:cNvSpPr>
          <p:nvPr>
            <p:ph type="hdr" sz="quarter"/>
          </p:nvPr>
        </p:nvSpPr>
        <p:spPr bwMode="auto">
          <a:xfrm>
            <a:off x="0" y="0"/>
            <a:ext cx="3077739" cy="511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7" tIns="49524" rIns="99047" bIns="49524"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91139" name="Rectangle 1027"/>
          <p:cNvSpPr>
            <a:spLocks noGrp="1" noChangeArrowheads="1"/>
          </p:cNvSpPr>
          <p:nvPr>
            <p:ph type="dt" idx="1"/>
          </p:nvPr>
        </p:nvSpPr>
        <p:spPr bwMode="auto">
          <a:xfrm>
            <a:off x="4024736" y="0"/>
            <a:ext cx="3077739" cy="511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7" tIns="49524" rIns="99047" bIns="49524" numCol="1" anchor="t" anchorCtr="0" compatLnSpc="1">
            <a:prstTxWarp prst="textNoShape">
              <a:avLst/>
            </a:prstTxWarp>
          </a:bodyPr>
          <a:lstStyle>
            <a:lvl1pPr algn="r">
              <a:defRPr sz="1300">
                <a:latin typeface="Times New Roman" pitchFamily="18" charset="0"/>
              </a:defRPr>
            </a:lvl1pPr>
          </a:lstStyle>
          <a:p>
            <a:pPr>
              <a:defRPr/>
            </a:pPr>
            <a:endParaRPr lang="en-US"/>
          </a:p>
        </p:txBody>
      </p:sp>
      <p:sp>
        <p:nvSpPr>
          <p:cNvPr id="51204" name="Rectangle 1028"/>
          <p:cNvSpPr>
            <a:spLocks noGrp="1" noRot="1" noChangeAspect="1" noChangeArrowheads="1" noTextEdit="1"/>
          </p:cNvSpPr>
          <p:nvPr>
            <p:ph type="sldImg" idx="2"/>
          </p:nvPr>
        </p:nvSpPr>
        <p:spPr bwMode="auto">
          <a:xfrm>
            <a:off x="993775" y="766763"/>
            <a:ext cx="5114925" cy="38369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41" name="Rectangle 1029"/>
          <p:cNvSpPr>
            <a:spLocks noGrp="1" noChangeArrowheads="1"/>
          </p:cNvSpPr>
          <p:nvPr>
            <p:ph type="body" sz="quarter" idx="3"/>
          </p:nvPr>
        </p:nvSpPr>
        <p:spPr bwMode="auto">
          <a:xfrm>
            <a:off x="946997" y="4860687"/>
            <a:ext cx="5208482" cy="46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7" tIns="49524" rIns="99047"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1142" name="Rectangle 1030"/>
          <p:cNvSpPr>
            <a:spLocks noGrp="1" noChangeArrowheads="1"/>
          </p:cNvSpPr>
          <p:nvPr>
            <p:ph type="ftr" sz="quarter" idx="4"/>
          </p:nvPr>
        </p:nvSpPr>
        <p:spPr bwMode="auto">
          <a:xfrm>
            <a:off x="0" y="9721374"/>
            <a:ext cx="3077739" cy="511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7" tIns="49524" rIns="99047" bIns="49524"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91143" name="Rectangle 1031"/>
          <p:cNvSpPr>
            <a:spLocks noGrp="1" noChangeArrowheads="1"/>
          </p:cNvSpPr>
          <p:nvPr>
            <p:ph type="sldNum" sz="quarter" idx="5"/>
          </p:nvPr>
        </p:nvSpPr>
        <p:spPr bwMode="auto">
          <a:xfrm>
            <a:off x="4024736" y="9721374"/>
            <a:ext cx="3077739" cy="511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7" tIns="49524" rIns="99047" bIns="49524" numCol="1" anchor="b" anchorCtr="0" compatLnSpc="1">
            <a:prstTxWarp prst="textNoShape">
              <a:avLst/>
            </a:prstTxWarp>
          </a:bodyPr>
          <a:lstStyle>
            <a:lvl1pPr algn="r">
              <a:defRPr sz="1300">
                <a:latin typeface="Times New Roman" pitchFamily="18" charset="0"/>
              </a:defRPr>
            </a:lvl1pPr>
          </a:lstStyle>
          <a:p>
            <a:pPr>
              <a:defRPr/>
            </a:pPr>
            <a:fld id="{68F1CE1C-9F40-46A3-A52D-22B01B4F8B21}" type="slidenum">
              <a:rPr lang="en-US"/>
              <a:pPr>
                <a:defRPr/>
              </a:pPr>
              <a:t>‹#›</a:t>
            </a:fld>
            <a:endParaRPr lang="en-US"/>
          </a:p>
        </p:txBody>
      </p:sp>
    </p:spTree>
    <p:extLst>
      <p:ext uri="{BB962C8B-B14F-4D97-AF65-F5344CB8AC3E}">
        <p14:creationId xmlns:p14="http://schemas.microsoft.com/office/powerpoint/2010/main" val="667662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hfac.uh.edu/COGSCI/lang/Entries/implementation.html" TargetMode="External"/><Relationship Id="rId3" Type="http://schemas.openxmlformats.org/officeDocument/2006/relationships/hyperlink" Target="http://www.hfac.uh.edu/COGSCI/lang/Entries/psychology.html" TargetMode="External"/><Relationship Id="rId7" Type="http://schemas.openxmlformats.org/officeDocument/2006/relationships/hyperlink" Target="http://www.hfac.uh.edu/COGSCI/lang/Entries/computation.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hfac.uh.edu/COGSCI/lang/Entries/representation.html" TargetMode="External"/><Relationship Id="rId5" Type="http://schemas.openxmlformats.org/officeDocument/2006/relationships/hyperlink" Target="http://www.hfac.uh.edu/COGSCI/lang/Entries/algorithm.html" TargetMode="External"/><Relationship Id="rId4" Type="http://schemas.openxmlformats.org/officeDocument/2006/relationships/hyperlink" Target="http://www.hfac.uh.edu/COGSCI/lang/Entries/neurophysiology.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D73C2396-2AAD-4B9F-A228-AAEEB5166FD6}" type="slidenum">
              <a:rPr kumimoji="0" lang="en-US" altLang="vi-VN" smtClean="0">
                <a:latin typeface="Times New Roman" pitchFamily="18" charset="0"/>
              </a:rPr>
              <a:pPr eaLnBrk="1" hangingPunct="1">
                <a:spcBef>
                  <a:spcPct val="0"/>
                </a:spcBef>
              </a:pPr>
              <a:t>1</a:t>
            </a:fld>
            <a:endParaRPr kumimoji="0" lang="en-US" altLang="vi-VN" smtClean="0">
              <a:latin typeface="Times New Roman" pitchFamily="18" charset="0"/>
            </a:endParaRPr>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noFill/>
        </p:spPr>
        <p:txBody>
          <a:bodyPr/>
          <a:lstStyle/>
          <a:p>
            <a:pPr eaLnBrk="1" hangingPunct="1"/>
            <a:endParaRPr lang="vi-VN" altLang="vi-VN" sz="1100">
              <a:latin typeface="Arial" pitchFamily="34" charset="0"/>
            </a:endParaRPr>
          </a:p>
        </p:txBody>
      </p:sp>
    </p:spTree>
    <p:extLst>
      <p:ext uri="{BB962C8B-B14F-4D97-AF65-F5344CB8AC3E}">
        <p14:creationId xmlns:p14="http://schemas.microsoft.com/office/powerpoint/2010/main" val="3711574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AB7433CB-92C1-43B6-B44A-1E2DD4D17FE4}" type="slidenum">
              <a:rPr kumimoji="0" lang="en-US" altLang="vi-VN" smtClean="0">
                <a:latin typeface="Times New Roman" pitchFamily="18" charset="0"/>
              </a:rPr>
              <a:pPr eaLnBrk="1" hangingPunct="1">
                <a:spcBef>
                  <a:spcPct val="0"/>
                </a:spcBef>
              </a:pPr>
              <a:t>12</a:t>
            </a:fld>
            <a:endParaRPr kumimoji="0" lang="en-US" altLang="vi-VN"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180595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EFA1E8CC-C9A9-42C0-BFCA-215D62996015}" type="slidenum">
              <a:rPr kumimoji="0" lang="en-US" altLang="vi-VN" smtClean="0">
                <a:latin typeface="Times New Roman" pitchFamily="18" charset="0"/>
              </a:rPr>
              <a:pPr eaLnBrk="1" hangingPunct="1">
                <a:spcBef>
                  <a:spcPct val="0"/>
                </a:spcBef>
              </a:pPr>
              <a:t>13</a:t>
            </a:fld>
            <a:endParaRPr kumimoji="0" lang="en-US" altLang="vi-VN"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349443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152075C7-3A4A-4118-85EB-E7AB91AEAF57}" type="slidenum">
              <a:rPr kumimoji="0" lang="en-US" altLang="vi-VN" smtClean="0">
                <a:latin typeface="Times New Roman" pitchFamily="18" charset="0"/>
              </a:rPr>
              <a:pPr eaLnBrk="1" hangingPunct="1">
                <a:spcBef>
                  <a:spcPct val="0"/>
                </a:spcBef>
              </a:pPr>
              <a:t>15</a:t>
            </a:fld>
            <a:endParaRPr kumimoji="0" lang="en-US" altLang="vi-VN"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734217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FCF8CD72-D787-4870-93CD-E5B2CE9A9796}" type="slidenum">
              <a:rPr kumimoji="0" lang="en-US" altLang="vi-VN" smtClean="0">
                <a:latin typeface="Times New Roman" pitchFamily="18" charset="0"/>
              </a:rPr>
              <a:pPr eaLnBrk="1" hangingPunct="1">
                <a:spcBef>
                  <a:spcPct val="0"/>
                </a:spcBef>
              </a:pPr>
              <a:t>16</a:t>
            </a:fld>
            <a:endParaRPr kumimoji="0" lang="en-US" altLang="vi-VN"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780522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E8D509EC-DCCE-4690-B3B9-DB13B39AAC99}" type="slidenum">
              <a:rPr kumimoji="0" lang="en-US" altLang="vi-VN" smtClean="0">
                <a:latin typeface="Times New Roman" pitchFamily="18" charset="0"/>
              </a:rPr>
              <a:pPr eaLnBrk="1" hangingPunct="1">
                <a:spcBef>
                  <a:spcPct val="0"/>
                </a:spcBef>
              </a:pPr>
              <a:t>17</a:t>
            </a:fld>
            <a:endParaRPr kumimoji="0" lang="en-US" altLang="vi-VN"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82891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89CFF5F9-F7C6-4A7D-8AEC-2A4BECF9ABC9}" type="slidenum">
              <a:rPr kumimoji="0" lang="en-US" altLang="vi-VN" smtClean="0">
                <a:latin typeface="Times New Roman" pitchFamily="18" charset="0"/>
              </a:rPr>
              <a:pPr eaLnBrk="1" hangingPunct="1">
                <a:spcBef>
                  <a:spcPct val="0"/>
                </a:spcBef>
              </a:pPr>
              <a:t>18</a:t>
            </a:fld>
            <a:endParaRPr kumimoji="0" lang="en-US" altLang="vi-VN"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altLang="vi-VN" smtClean="0">
                <a:latin typeface="Arial" pitchFamily="34" charset="0"/>
              </a:rPr>
              <a:t>DS: Microsoft Office Assistant in Office 97 provides customized help by decision-theoretic reasoning about an</a:t>
            </a:r>
          </a:p>
          <a:p>
            <a:pPr eaLnBrk="1" hangingPunct="1"/>
            <a:r>
              <a:rPr lang="en-US" altLang="vi-VN" smtClean="0">
                <a:latin typeface="Arial" pitchFamily="34" charset="0"/>
              </a:rPr>
              <a:t>       individual user. MYCIN system for diagnosing bacterial infections of the blood and suggesting treatments.</a:t>
            </a:r>
          </a:p>
          <a:p>
            <a:pPr eaLnBrk="1" hangingPunct="1"/>
            <a:r>
              <a:rPr lang="en-US" altLang="vi-VN" smtClean="0">
                <a:latin typeface="Arial" pitchFamily="34" charset="0"/>
              </a:rPr>
              <a:t>       Intellipath pathology diagnosis system (AMA approved). Pathfinder medical diagnosis system, which</a:t>
            </a:r>
          </a:p>
          <a:p>
            <a:pPr eaLnBrk="1" hangingPunct="1"/>
            <a:r>
              <a:rPr lang="en-US" altLang="vi-VN" smtClean="0">
                <a:latin typeface="Arial" pitchFamily="34" charset="0"/>
              </a:rPr>
              <a:t>       suggests tests and makes diagnoses. Whirlpool customer assistance center.</a:t>
            </a:r>
          </a:p>
          <a:p>
            <a:pPr eaLnBrk="1" hangingPunct="1"/>
            <a:r>
              <a:rPr lang="en-US" altLang="vi-VN" smtClean="0">
                <a:latin typeface="Arial" pitchFamily="34" charset="0"/>
              </a:rPr>
              <a:t>SC: DEC's XCON system for custom hardware configuration. Radiotherapy treatment planning.</a:t>
            </a:r>
          </a:p>
          <a:p>
            <a:pPr eaLnBrk="1" hangingPunct="1"/>
            <a:r>
              <a:rPr lang="en-US" altLang="vi-VN" smtClean="0">
                <a:latin typeface="Arial" pitchFamily="34" charset="0"/>
              </a:rPr>
              <a:t>FDM: Credit card companies, mortgage companies, banks, and the U.S. government employ AI systems to detect</a:t>
            </a:r>
          </a:p>
          <a:p>
            <a:pPr eaLnBrk="1" hangingPunct="1"/>
            <a:r>
              <a:rPr lang="en-US" altLang="vi-VN" smtClean="0">
                <a:latin typeface="Arial" pitchFamily="34" charset="0"/>
              </a:rPr>
              <a:t>       fraud and expedite financial transactions. For example, AMEX credit check. Systems often use learning</a:t>
            </a:r>
          </a:p>
          <a:p>
            <a:pPr eaLnBrk="1" hangingPunct="1"/>
            <a:r>
              <a:rPr lang="en-US" altLang="vi-VN" smtClean="0">
                <a:latin typeface="Arial" pitchFamily="34" charset="0"/>
              </a:rPr>
              <a:t>       algorithms to construct profiles of customer usage patterns, and then use these profiles to detect unusual</a:t>
            </a:r>
          </a:p>
          <a:p>
            <a:pPr eaLnBrk="1" hangingPunct="1"/>
            <a:r>
              <a:rPr lang="en-US" altLang="vi-VN" smtClean="0">
                <a:latin typeface="Arial" pitchFamily="34" charset="0"/>
              </a:rPr>
              <a:t>       patterns and take appropriate action.</a:t>
            </a:r>
          </a:p>
          <a:p>
            <a:pPr eaLnBrk="1" hangingPunct="1"/>
            <a:r>
              <a:rPr lang="en-US" altLang="vi-VN" smtClean="0">
                <a:latin typeface="Arial" pitchFamily="34" charset="0"/>
              </a:rPr>
              <a:t>CS: Put information into one of a fixed set of categories using several sources of information. E.g., financial</a:t>
            </a:r>
          </a:p>
          <a:p>
            <a:pPr eaLnBrk="1" hangingPunct="1"/>
            <a:r>
              <a:rPr lang="en-US" altLang="vi-VN" smtClean="0">
                <a:latin typeface="Arial" pitchFamily="34" charset="0"/>
              </a:rPr>
              <a:t>       decision making systems. NASA developed a system for classifying very faint areas in astronomical images</a:t>
            </a:r>
          </a:p>
          <a:p>
            <a:pPr eaLnBrk="1" hangingPunct="1"/>
            <a:r>
              <a:rPr lang="en-US" altLang="vi-VN" smtClean="0">
                <a:latin typeface="Arial" pitchFamily="34" charset="0"/>
              </a:rPr>
              <a:t>       into either stars or galaxies with very high accuracy by learning from human experts' classifications. </a:t>
            </a:r>
          </a:p>
        </p:txBody>
      </p:sp>
    </p:spTree>
    <p:extLst>
      <p:ext uri="{BB962C8B-B14F-4D97-AF65-F5344CB8AC3E}">
        <p14:creationId xmlns:p14="http://schemas.microsoft.com/office/powerpoint/2010/main" val="270776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CD61BC76-5813-4F8D-B97C-26B2CC7D741E}" type="slidenum">
              <a:rPr kumimoji="0" lang="en-US" altLang="vi-VN" smtClean="0">
                <a:latin typeface="Times New Roman" pitchFamily="18" charset="0"/>
              </a:rPr>
              <a:pPr eaLnBrk="1" hangingPunct="1">
                <a:spcBef>
                  <a:spcPct val="0"/>
                </a:spcBef>
              </a:pPr>
              <a:t>19</a:t>
            </a:fld>
            <a:endParaRPr kumimoji="0" lang="en-US" altLang="vi-VN"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413825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9F68E554-EA15-4CEB-BBAE-3AAADFA1CB16}" type="slidenum">
              <a:rPr kumimoji="0" lang="en-US" altLang="vi-VN" smtClean="0">
                <a:latin typeface="Times New Roman" pitchFamily="18" charset="0"/>
              </a:rPr>
              <a:pPr eaLnBrk="1" hangingPunct="1">
                <a:spcBef>
                  <a:spcPct val="0"/>
                </a:spcBef>
              </a:pPr>
              <a:t>23</a:t>
            </a:fld>
            <a:endParaRPr kumimoji="0" lang="en-US" altLang="vi-VN"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1436247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B7EC14A6-CFBF-4A18-AEDA-C98EE1B83061}" type="slidenum">
              <a:rPr kumimoji="0" lang="en-US" altLang="vi-VN" smtClean="0">
                <a:latin typeface="Times New Roman" pitchFamily="18" charset="0"/>
              </a:rPr>
              <a:pPr eaLnBrk="1" hangingPunct="1">
                <a:spcBef>
                  <a:spcPct val="0"/>
                </a:spcBef>
              </a:pPr>
              <a:t>24</a:t>
            </a:fld>
            <a:endParaRPr kumimoji="0" lang="en-US" altLang="vi-VN"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3098869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76BA8158-0C6C-4BDC-86C9-68467532D177}" type="slidenum">
              <a:rPr kumimoji="0" lang="en-US" altLang="vi-VN" smtClean="0">
                <a:latin typeface="Times New Roman" pitchFamily="18" charset="0"/>
              </a:rPr>
              <a:pPr eaLnBrk="1" hangingPunct="1">
                <a:spcBef>
                  <a:spcPct val="0"/>
                </a:spcBef>
              </a:pPr>
              <a:t>25</a:t>
            </a:fld>
            <a:endParaRPr kumimoji="0" lang="en-US" altLang="vi-VN"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351619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846FFE66-A2C9-4FD1-8925-E7A63142B505}" type="slidenum">
              <a:rPr kumimoji="0" lang="en-US" altLang="vi-VN" smtClean="0">
                <a:latin typeface="Times New Roman" pitchFamily="18" charset="0"/>
              </a:rPr>
              <a:pPr eaLnBrk="1" hangingPunct="1">
                <a:spcBef>
                  <a:spcPct val="0"/>
                </a:spcBef>
              </a:pPr>
              <a:t>3</a:t>
            </a:fld>
            <a:endParaRPr kumimoji="0" lang="en-US" altLang="vi-VN"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altLang="vi-VN" b="1" smtClean="0">
                <a:latin typeface="Arial" pitchFamily="34" charset="0"/>
              </a:rPr>
              <a:t>Professor Emeritus of CS at Stanford, Stanford, CA, </a:t>
            </a:r>
          </a:p>
          <a:p>
            <a:pPr eaLnBrk="1" hangingPunct="1"/>
            <a:r>
              <a:rPr lang="en-US" altLang="vi-VN" smtClean="0">
                <a:latin typeface="Arial" pitchFamily="34" charset="0"/>
              </a:rPr>
              <a:t>Research is mainly in artificial intelligence. He originated the Lisp programming language and the initial research on general purpose time-sharing computer systems. </a:t>
            </a:r>
          </a:p>
        </p:txBody>
      </p:sp>
    </p:spTree>
    <p:extLst>
      <p:ext uri="{BB962C8B-B14F-4D97-AF65-F5344CB8AC3E}">
        <p14:creationId xmlns:p14="http://schemas.microsoft.com/office/powerpoint/2010/main" val="3996074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537D7FCA-DDCE-42ED-A234-43254FC92117}" type="slidenum">
              <a:rPr kumimoji="0" lang="en-US" altLang="vi-VN" smtClean="0">
                <a:latin typeface="Times New Roman" pitchFamily="18" charset="0"/>
              </a:rPr>
              <a:pPr eaLnBrk="1" hangingPunct="1">
                <a:spcBef>
                  <a:spcPct val="0"/>
                </a:spcBef>
              </a:pPr>
              <a:t>26</a:t>
            </a:fld>
            <a:endParaRPr kumimoji="0" lang="en-US" altLang="vi-VN"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050319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98DC3856-A974-4EF2-89AA-2CBE72068DFA}" type="slidenum">
              <a:rPr kumimoji="0" lang="en-US" altLang="vi-VN" smtClean="0">
                <a:latin typeface="Times New Roman" pitchFamily="18" charset="0"/>
              </a:rPr>
              <a:pPr eaLnBrk="1" hangingPunct="1">
                <a:spcBef>
                  <a:spcPct val="0"/>
                </a:spcBef>
              </a:pPr>
              <a:t>27</a:t>
            </a:fld>
            <a:endParaRPr kumimoji="0" lang="en-US" altLang="vi-VN"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3710632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379C9A69-5DC2-44F1-AF1D-93019A42E6DD}" type="slidenum">
              <a:rPr kumimoji="0" lang="en-US" altLang="vi-VN" smtClean="0">
                <a:latin typeface="Times New Roman" pitchFamily="18" charset="0"/>
              </a:rPr>
              <a:pPr eaLnBrk="1" hangingPunct="1">
                <a:spcBef>
                  <a:spcPct val="0"/>
                </a:spcBef>
              </a:pPr>
              <a:t>28</a:t>
            </a:fld>
            <a:endParaRPr kumimoji="0" lang="en-US" altLang="vi-VN"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14240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4C3835E4-A08D-463A-A83F-96731C2C311C}" type="slidenum">
              <a:rPr kumimoji="0" lang="en-US" altLang="vi-VN" smtClean="0">
                <a:latin typeface="Times New Roman" pitchFamily="18" charset="0"/>
              </a:rPr>
              <a:pPr eaLnBrk="1" hangingPunct="1">
                <a:spcBef>
                  <a:spcPct val="0"/>
                </a:spcBef>
              </a:pPr>
              <a:t>29</a:t>
            </a:fld>
            <a:endParaRPr kumimoji="0" lang="en-US" altLang="vi-VN"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3136488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4B563598-7FF3-4E43-9AED-B93B7C0EE30A}" type="slidenum">
              <a:rPr kumimoji="0" lang="en-US" altLang="vi-VN" smtClean="0">
                <a:latin typeface="Times New Roman" pitchFamily="18" charset="0"/>
              </a:rPr>
              <a:pPr eaLnBrk="1" hangingPunct="1">
                <a:spcBef>
                  <a:spcPct val="0"/>
                </a:spcBef>
              </a:pPr>
              <a:t>30</a:t>
            </a:fld>
            <a:endParaRPr kumimoji="0" lang="en-US" altLang="vi-VN"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774564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2C87494B-5004-4B0B-BAF0-3EB86E8180D6}" type="slidenum">
              <a:rPr kumimoji="0" lang="en-US" altLang="vi-VN" smtClean="0">
                <a:latin typeface="Times New Roman" pitchFamily="18" charset="0"/>
              </a:rPr>
              <a:pPr eaLnBrk="1" hangingPunct="1">
                <a:spcBef>
                  <a:spcPct val="0"/>
                </a:spcBef>
              </a:pPr>
              <a:t>31</a:t>
            </a:fld>
            <a:endParaRPr kumimoji="0" lang="en-US" altLang="vi-VN"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941846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0479C89A-891E-446F-9760-2B70092174CF}" type="slidenum">
              <a:rPr kumimoji="0" lang="en-US" altLang="vi-VN" smtClean="0">
                <a:latin typeface="Times New Roman" pitchFamily="18" charset="0"/>
              </a:rPr>
              <a:pPr eaLnBrk="1" hangingPunct="1">
                <a:spcBef>
                  <a:spcPct val="0"/>
                </a:spcBef>
              </a:pPr>
              <a:t>32</a:t>
            </a:fld>
            <a:endParaRPr kumimoji="0" lang="en-US" altLang="vi-VN"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62774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4859F6CF-3D74-42B6-82D7-B9052F6168B1}" type="slidenum">
              <a:rPr kumimoji="0" lang="en-US" altLang="vi-VN" smtClean="0">
                <a:latin typeface="Times New Roman" pitchFamily="18" charset="0"/>
              </a:rPr>
              <a:pPr eaLnBrk="1" hangingPunct="1">
                <a:spcBef>
                  <a:spcPct val="0"/>
                </a:spcBef>
              </a:pPr>
              <a:t>33</a:t>
            </a:fld>
            <a:endParaRPr kumimoji="0" lang="en-US" altLang="vi-VN"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1674486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3F3730F1-F14D-4A8E-9A3F-C1C1296C5B5D}" type="slidenum">
              <a:rPr kumimoji="0" lang="en-US" altLang="vi-VN" smtClean="0">
                <a:latin typeface="Times New Roman" pitchFamily="18" charset="0"/>
              </a:rPr>
              <a:pPr eaLnBrk="1" hangingPunct="1">
                <a:spcBef>
                  <a:spcPct val="0"/>
                </a:spcBef>
              </a:pPr>
              <a:t>34</a:t>
            </a:fld>
            <a:endParaRPr kumimoji="0" lang="en-US" altLang="vi-VN"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721525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05F1E487-DC27-40B4-B876-C6C9F7FA7F64}" type="slidenum">
              <a:rPr kumimoji="0" lang="en-US" altLang="vi-VN" smtClean="0">
                <a:latin typeface="Times New Roman" pitchFamily="18" charset="0"/>
              </a:rPr>
              <a:pPr eaLnBrk="1" hangingPunct="1">
                <a:spcBef>
                  <a:spcPct val="0"/>
                </a:spcBef>
              </a:pPr>
              <a:t>35</a:t>
            </a:fld>
            <a:endParaRPr kumimoji="0" lang="en-US" altLang="vi-VN"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99849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F90DB565-A05C-43E9-BDF3-D48D02671B84}" type="slidenum">
              <a:rPr kumimoji="0" lang="en-US" altLang="vi-VN" smtClean="0">
                <a:latin typeface="Times New Roman" pitchFamily="18" charset="0"/>
              </a:rPr>
              <a:pPr eaLnBrk="1" hangingPunct="1">
                <a:spcBef>
                  <a:spcPct val="0"/>
                </a:spcBef>
              </a:pPr>
              <a:t>4</a:t>
            </a:fld>
            <a:endParaRPr kumimoji="0" lang="en-US" altLang="vi-VN"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vi-VN" b="1" smtClean="0">
                <a:latin typeface="Arial" pitchFamily="34" charset="0"/>
              </a:rPr>
              <a:t>Professor of CS at Brown University, Providence, RI</a:t>
            </a:r>
          </a:p>
          <a:p>
            <a:pPr eaLnBrk="1" hangingPunct="1"/>
            <a:r>
              <a:rPr lang="en-US" altLang="vi-VN" smtClean="0">
                <a:latin typeface="Arial" pitchFamily="34" charset="0"/>
              </a:rPr>
              <a:t>Research interests include temporal and spatial reasoning, automated planning, robotics, machine learning, and probabilistic inference. His current research is concerned with theories of temporal and spatial inference for reasoning about actions and processes. Of particular interest are problems in which the notion of risk is complicated by there being limited time for deliberation and action. </a:t>
            </a:r>
          </a:p>
        </p:txBody>
      </p:sp>
    </p:spTree>
    <p:extLst>
      <p:ext uri="{BB962C8B-B14F-4D97-AF65-F5344CB8AC3E}">
        <p14:creationId xmlns:p14="http://schemas.microsoft.com/office/powerpoint/2010/main" val="3072684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CF46455F-D603-4978-8090-E523B2ACE4A1}" type="slidenum">
              <a:rPr kumimoji="0" lang="en-US" altLang="vi-VN" smtClean="0">
                <a:latin typeface="Times New Roman" pitchFamily="18" charset="0"/>
              </a:rPr>
              <a:pPr eaLnBrk="1" hangingPunct="1">
                <a:spcBef>
                  <a:spcPct val="0"/>
                </a:spcBef>
              </a:pPr>
              <a:t>36</a:t>
            </a:fld>
            <a:endParaRPr kumimoji="0" lang="en-US" altLang="vi-VN"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418065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482AE2D9-27E6-4750-9A82-06ADFDB8EF46}" type="slidenum">
              <a:rPr kumimoji="0" lang="en-US" altLang="vi-VN" smtClean="0">
                <a:latin typeface="Times New Roman" pitchFamily="18" charset="0"/>
              </a:rPr>
              <a:pPr eaLnBrk="1" hangingPunct="1">
                <a:spcBef>
                  <a:spcPct val="0"/>
                </a:spcBef>
              </a:pPr>
              <a:t>5</a:t>
            </a:fld>
            <a:endParaRPr kumimoji="0" lang="en-US" altLang="vi-VN"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altLang="vi-VN" b="1" smtClean="0">
                <a:latin typeface="Arial" pitchFamily="34" charset="0"/>
              </a:rPr>
              <a:t>British neuroscientist and psychologist, joined MIT in the 70’s, computer vision</a:t>
            </a:r>
          </a:p>
          <a:p>
            <a:pPr eaLnBrk="1" hangingPunct="1"/>
            <a:r>
              <a:rPr lang="en-US" altLang="vi-VN" smtClean="0">
                <a:latin typeface="Arial" pitchFamily="34" charset="0"/>
              </a:rPr>
              <a:t>Marr was a British psychologist who made important contributions to the study of visual processing. In doing so, he integrated results from </a:t>
            </a:r>
            <a:r>
              <a:rPr lang="en-US" altLang="vi-VN" smtClean="0">
                <a:latin typeface="Arial" pitchFamily="34" charset="0"/>
                <a:hlinkClick r:id="rId3"/>
              </a:rPr>
              <a:t>psychology</a:t>
            </a:r>
            <a:r>
              <a:rPr lang="en-US" altLang="vi-VN" smtClean="0">
                <a:latin typeface="Arial" pitchFamily="34" charset="0"/>
              </a:rPr>
              <a:t>, AI, and </a:t>
            </a:r>
            <a:r>
              <a:rPr lang="en-US" altLang="vi-VN" smtClean="0">
                <a:latin typeface="Arial" pitchFamily="34" charset="0"/>
                <a:hlinkClick r:id="rId4"/>
              </a:rPr>
              <a:t>neurophysiology</a:t>
            </a:r>
            <a:r>
              <a:rPr lang="en-US" altLang="vi-VN" smtClean="0">
                <a:latin typeface="Arial" pitchFamily="34" charset="0"/>
              </a:rPr>
              <a:t>. His classic book, </a:t>
            </a:r>
            <a:r>
              <a:rPr lang="en-US" altLang="vi-VN" i="1" smtClean="0">
                <a:latin typeface="Arial" pitchFamily="34" charset="0"/>
              </a:rPr>
              <a:t>Vision: A computational investigation into the human representation and processing of visual information</a:t>
            </a:r>
            <a:r>
              <a:rPr lang="en-US" altLang="vi-VN" smtClean="0">
                <a:latin typeface="Arial" pitchFamily="34" charset="0"/>
              </a:rPr>
              <a:t>, is considered one of the most important works in cognitive science. In addition to his work on vision, Marr developed a general account of information-processing systems in terms of three levels of analysis: (1) the level of computational theory of the system, (2) the level of </a:t>
            </a:r>
            <a:r>
              <a:rPr lang="en-US" altLang="vi-VN" smtClean="0">
                <a:latin typeface="Arial" pitchFamily="34" charset="0"/>
                <a:hlinkClick r:id="rId5"/>
              </a:rPr>
              <a:t>algorithm</a:t>
            </a:r>
            <a:r>
              <a:rPr lang="en-US" altLang="vi-VN" smtClean="0">
                <a:latin typeface="Arial" pitchFamily="34" charset="0"/>
              </a:rPr>
              <a:t> and </a:t>
            </a:r>
            <a:r>
              <a:rPr lang="en-US" altLang="vi-VN" smtClean="0">
                <a:latin typeface="Arial" pitchFamily="34" charset="0"/>
                <a:hlinkClick r:id="rId6"/>
              </a:rPr>
              <a:t>representation</a:t>
            </a:r>
            <a:r>
              <a:rPr lang="en-US" altLang="vi-VN" smtClean="0">
                <a:latin typeface="Arial" pitchFamily="34" charset="0"/>
              </a:rPr>
              <a:t>, which are used make </a:t>
            </a:r>
            <a:r>
              <a:rPr lang="en-US" altLang="vi-VN" smtClean="0">
                <a:latin typeface="Arial" pitchFamily="34" charset="0"/>
                <a:hlinkClick r:id="rId7"/>
              </a:rPr>
              <a:t>computations</a:t>
            </a:r>
            <a:r>
              <a:rPr lang="en-US" altLang="vi-VN" smtClean="0">
                <a:latin typeface="Arial" pitchFamily="34" charset="0"/>
              </a:rPr>
              <a:t>, and (3) the level of </a:t>
            </a:r>
            <a:r>
              <a:rPr lang="en-US" altLang="vi-VN" smtClean="0">
                <a:latin typeface="Arial" pitchFamily="34" charset="0"/>
                <a:hlinkClick r:id="rId8"/>
              </a:rPr>
              <a:t>implementation</a:t>
            </a:r>
            <a:r>
              <a:rPr lang="en-US" altLang="vi-VN" smtClean="0">
                <a:latin typeface="Arial" pitchFamily="34" charset="0"/>
              </a:rPr>
              <a:t>: the underlying hardware or "machinery" on which the computations are carried out. </a:t>
            </a:r>
          </a:p>
        </p:txBody>
      </p:sp>
    </p:spTree>
    <p:extLst>
      <p:ext uri="{BB962C8B-B14F-4D97-AF65-F5344CB8AC3E}">
        <p14:creationId xmlns:p14="http://schemas.microsoft.com/office/powerpoint/2010/main" val="107315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F1CE1C-9F40-46A3-A52D-22B01B4F8B21}" type="slidenum">
              <a:rPr lang="en-US" smtClean="0"/>
              <a:pPr>
                <a:defRPr/>
              </a:pPr>
              <a:t>6</a:t>
            </a:fld>
            <a:endParaRPr lang="en-US"/>
          </a:p>
        </p:txBody>
      </p:sp>
    </p:spTree>
    <p:extLst>
      <p:ext uri="{BB962C8B-B14F-4D97-AF65-F5344CB8AC3E}">
        <p14:creationId xmlns:p14="http://schemas.microsoft.com/office/powerpoint/2010/main" val="152608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A0659A8F-642C-47D3-8D8B-9F26834D3C57}" type="slidenum">
              <a:rPr kumimoji="0" lang="en-US" altLang="vi-VN" smtClean="0">
                <a:latin typeface="Times New Roman" pitchFamily="18" charset="0"/>
              </a:rPr>
              <a:pPr eaLnBrk="1" hangingPunct="1">
                <a:spcBef>
                  <a:spcPct val="0"/>
                </a:spcBef>
              </a:pPr>
              <a:t>8</a:t>
            </a:fld>
            <a:endParaRPr kumimoji="0" lang="en-US" altLang="vi-VN"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85134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B804F821-207E-4BD5-9F34-4FB548469DFE}" type="slidenum">
              <a:rPr kumimoji="0" lang="en-US" altLang="vi-VN" smtClean="0">
                <a:latin typeface="Times New Roman" pitchFamily="18" charset="0"/>
              </a:rPr>
              <a:pPr eaLnBrk="1" hangingPunct="1">
                <a:spcBef>
                  <a:spcPct val="0"/>
                </a:spcBef>
              </a:pPr>
              <a:t>9</a:t>
            </a:fld>
            <a:endParaRPr kumimoji="0" lang="en-US" altLang="vi-VN"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419233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004D08B5-6A3B-43B1-B3CE-22300289CE2C}" type="slidenum">
              <a:rPr kumimoji="0" lang="en-US" altLang="vi-VN" smtClean="0">
                <a:latin typeface="Times New Roman" pitchFamily="18" charset="0"/>
              </a:rPr>
              <a:pPr eaLnBrk="1" hangingPunct="1">
                <a:spcBef>
                  <a:spcPct val="0"/>
                </a:spcBef>
              </a:pPr>
              <a:t>10</a:t>
            </a:fld>
            <a:endParaRPr kumimoji="0" lang="en-US" altLang="vi-VN"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247140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lvl1pPr eaLnBrk="0" hangingPunct="0">
              <a:spcBef>
                <a:spcPct val="30000"/>
              </a:spcBef>
              <a:defRPr kumimoji="1" sz="1300">
                <a:solidFill>
                  <a:schemeClr val="tx1"/>
                </a:solidFill>
                <a:latin typeface="Arial" pitchFamily="34" charset="0"/>
              </a:defRPr>
            </a:lvl1pPr>
            <a:lvl2pPr marL="804761" indent="-309523" eaLnBrk="0" hangingPunct="0">
              <a:spcBef>
                <a:spcPct val="30000"/>
              </a:spcBef>
              <a:defRPr kumimoji="1" sz="1300">
                <a:solidFill>
                  <a:schemeClr val="tx1"/>
                </a:solidFill>
                <a:latin typeface="Arial" pitchFamily="34" charset="0"/>
              </a:defRPr>
            </a:lvl2pPr>
            <a:lvl3pPr marL="1238094" indent="-247618" eaLnBrk="0" hangingPunct="0">
              <a:spcBef>
                <a:spcPct val="30000"/>
              </a:spcBef>
              <a:defRPr kumimoji="1" sz="1300">
                <a:solidFill>
                  <a:schemeClr val="tx1"/>
                </a:solidFill>
                <a:latin typeface="Arial" pitchFamily="34" charset="0"/>
              </a:defRPr>
            </a:lvl3pPr>
            <a:lvl4pPr marL="1733332" indent="-247618" eaLnBrk="0" hangingPunct="0">
              <a:spcBef>
                <a:spcPct val="30000"/>
              </a:spcBef>
              <a:defRPr kumimoji="1" sz="1300">
                <a:solidFill>
                  <a:schemeClr val="tx1"/>
                </a:solidFill>
                <a:latin typeface="Arial" pitchFamily="34" charset="0"/>
              </a:defRPr>
            </a:lvl4pPr>
            <a:lvl5pPr marL="2228570" indent="-247618" eaLnBrk="0" hangingPunct="0">
              <a:spcBef>
                <a:spcPct val="30000"/>
              </a:spcBef>
              <a:defRPr kumimoji="1" sz="1300">
                <a:solidFill>
                  <a:schemeClr val="tx1"/>
                </a:solidFill>
                <a:latin typeface="Arial" pitchFamily="34" charset="0"/>
              </a:defRPr>
            </a:lvl5pPr>
            <a:lvl6pPr marL="2723807" indent="-247618" eaLnBrk="0" fontAlgn="base" hangingPunct="0">
              <a:spcBef>
                <a:spcPct val="30000"/>
              </a:spcBef>
              <a:spcAft>
                <a:spcPct val="0"/>
              </a:spcAft>
              <a:defRPr kumimoji="1" sz="1300">
                <a:solidFill>
                  <a:schemeClr val="tx1"/>
                </a:solidFill>
                <a:latin typeface="Arial" pitchFamily="34" charset="0"/>
              </a:defRPr>
            </a:lvl6pPr>
            <a:lvl7pPr marL="3219045" indent="-247618" eaLnBrk="0" fontAlgn="base" hangingPunct="0">
              <a:spcBef>
                <a:spcPct val="30000"/>
              </a:spcBef>
              <a:spcAft>
                <a:spcPct val="0"/>
              </a:spcAft>
              <a:defRPr kumimoji="1" sz="1300">
                <a:solidFill>
                  <a:schemeClr val="tx1"/>
                </a:solidFill>
                <a:latin typeface="Arial" pitchFamily="34" charset="0"/>
              </a:defRPr>
            </a:lvl7pPr>
            <a:lvl8pPr marL="3714283" indent="-247618" eaLnBrk="0" fontAlgn="base" hangingPunct="0">
              <a:spcBef>
                <a:spcPct val="30000"/>
              </a:spcBef>
              <a:spcAft>
                <a:spcPct val="0"/>
              </a:spcAft>
              <a:defRPr kumimoji="1" sz="1300">
                <a:solidFill>
                  <a:schemeClr val="tx1"/>
                </a:solidFill>
                <a:latin typeface="Arial" pitchFamily="34" charset="0"/>
              </a:defRPr>
            </a:lvl8pPr>
            <a:lvl9pPr marL="4209520" indent="-247618" eaLnBrk="0" fontAlgn="base" hangingPunct="0">
              <a:spcBef>
                <a:spcPct val="30000"/>
              </a:spcBef>
              <a:spcAft>
                <a:spcPct val="0"/>
              </a:spcAft>
              <a:defRPr kumimoji="1" sz="1300">
                <a:solidFill>
                  <a:schemeClr val="tx1"/>
                </a:solidFill>
                <a:latin typeface="Arial" pitchFamily="34" charset="0"/>
              </a:defRPr>
            </a:lvl9pPr>
          </a:lstStyle>
          <a:p>
            <a:pPr eaLnBrk="1" hangingPunct="1">
              <a:spcBef>
                <a:spcPct val="0"/>
              </a:spcBef>
            </a:pPr>
            <a:fld id="{8E0FBFE0-0114-4876-80E7-355A10D88902}" type="slidenum">
              <a:rPr kumimoji="0" lang="en-US" altLang="vi-VN" smtClean="0">
                <a:latin typeface="Times New Roman" pitchFamily="18" charset="0"/>
              </a:rPr>
              <a:pPr eaLnBrk="1" hangingPunct="1">
                <a:spcBef>
                  <a:spcPct val="0"/>
                </a:spcBef>
              </a:pPr>
              <a:t>11</a:t>
            </a:fld>
            <a:endParaRPr kumimoji="0" lang="en-US" altLang="vi-VN"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vi-VN" altLang="vi-VN" smtClean="0">
              <a:latin typeface="Arial" pitchFamily="34" charset="0"/>
            </a:endParaRPr>
          </a:p>
        </p:txBody>
      </p:sp>
    </p:spTree>
    <p:extLst>
      <p:ext uri="{BB962C8B-B14F-4D97-AF65-F5344CB8AC3E}">
        <p14:creationId xmlns:p14="http://schemas.microsoft.com/office/powerpoint/2010/main" val="101335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vi-VN" altLang="vi-VN" sz="2100" smtClean="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grpSp>
      </p:grpSp>
      <p:sp>
        <p:nvSpPr>
          <p:cNvPr id="2" name="Title 1"/>
          <p:cNvSpPr>
            <a:spLocks noGrp="1"/>
          </p:cNvSpPr>
          <p:nvPr>
            <p:ph type="ctrTitle"/>
          </p:nvPr>
        </p:nvSpPr>
        <p:spPr>
          <a:xfrm>
            <a:off x="2867026" y="1690688"/>
            <a:ext cx="6276974" cy="2533649"/>
          </a:xfrm>
        </p:spPr>
        <p:txBody>
          <a:bodyPr>
            <a:normAutofit/>
          </a:bodyPr>
          <a:lstStyle>
            <a:lvl1pPr>
              <a:defRPr sz="48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2847431" y="4267200"/>
            <a:ext cx="6296569" cy="17526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8" name="Date Placeholder 3"/>
          <p:cNvSpPr>
            <a:spLocks noGrp="1"/>
          </p:cNvSpPr>
          <p:nvPr>
            <p:ph type="dt" sz="half" idx="10"/>
          </p:nvPr>
        </p:nvSpPr>
        <p:spPr/>
        <p:txBody>
          <a:bodyPr/>
          <a:lstStyle>
            <a:lvl1pPr>
              <a:defRPr/>
            </a:lvl1pPr>
          </a:lstStyle>
          <a:p>
            <a:pPr>
              <a:defRPr/>
            </a:pPr>
            <a:fld id="{3763F800-26B8-44C6-9680-13904482A3DC}" type="datetime1">
              <a:rPr lang="en-US" smtClean="0"/>
              <a:t>2/9/2017</a:t>
            </a:fld>
            <a:endParaRPr lang="en-US" altLang="en-US"/>
          </a:p>
        </p:txBody>
      </p:sp>
      <p:sp>
        <p:nvSpPr>
          <p:cNvPr id="19" name="Footer Placeholder 4"/>
          <p:cNvSpPr>
            <a:spLocks noGrp="1"/>
          </p:cNvSpPr>
          <p:nvPr>
            <p:ph type="ftr" sz="quarter" idx="11"/>
          </p:nvPr>
        </p:nvSpPr>
        <p:spPr/>
        <p:txBody>
          <a:bodyPr/>
          <a:lstStyle>
            <a:lvl1pPr>
              <a:defRPr/>
            </a:lvl1pPr>
          </a:lstStyle>
          <a:p>
            <a:pPr>
              <a:defRPr/>
            </a:pPr>
            <a:endParaRPr lang="en-US" altLang="en-US"/>
          </a:p>
        </p:txBody>
      </p:sp>
      <p:sp>
        <p:nvSpPr>
          <p:cNvPr id="20" name="Slide Number Placeholder 5"/>
          <p:cNvSpPr>
            <a:spLocks noGrp="1"/>
          </p:cNvSpPr>
          <p:nvPr>
            <p:ph type="sldNum" sz="quarter" idx="12"/>
          </p:nvPr>
        </p:nvSpPr>
        <p:spPr/>
        <p:txBody>
          <a:bodyPr/>
          <a:lstStyle>
            <a:lvl1pPr>
              <a:defRPr/>
            </a:lvl1pPr>
          </a:lstStyle>
          <a:p>
            <a:pPr>
              <a:defRPr/>
            </a:pPr>
            <a:fld id="{E7808DAC-BF72-4B89-9884-ED2E13945846}" type="slidenum">
              <a:rPr lang="en-US" smtClean="0"/>
              <a:pPr>
                <a:defRPr/>
              </a:pPr>
              <a:t>‹#›</a:t>
            </a:fld>
            <a:endParaRPr lang="en-US"/>
          </a:p>
        </p:txBody>
      </p:sp>
    </p:spTree>
    <p:extLst>
      <p:ext uri="{BB962C8B-B14F-4D97-AF65-F5344CB8AC3E}">
        <p14:creationId xmlns:p14="http://schemas.microsoft.com/office/powerpoint/2010/main" val="687290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534E870-90BF-4F3C-A9FD-DEF166356448}" type="datetime1">
              <a:rPr lang="en-US" smtClean="0"/>
              <a:t>2/9/2017</a:t>
            </a:fld>
            <a:endParaRPr lang="en-US" altLang="en-US"/>
          </a:p>
        </p:txBody>
      </p:sp>
      <p:sp>
        <p:nvSpPr>
          <p:cNvPr id="3" name="Footer Placeholder 2"/>
          <p:cNvSpPr>
            <a:spLocks noGrp="1"/>
          </p:cNvSpPr>
          <p:nvPr>
            <p:ph type="ftr" sz="quarter" idx="11"/>
          </p:nvPr>
        </p:nvSpPr>
        <p:spPr/>
        <p:txBody>
          <a:bodyPr/>
          <a:lstStyle>
            <a:lvl1pPr>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a:lvl1pPr>
          </a:lstStyle>
          <a:p>
            <a:pPr>
              <a:defRPr/>
            </a:pPr>
            <a:fld id="{7CB953CB-E38A-44E2-8DC4-EEA680EA1A2E}" type="slidenum">
              <a:rPr lang="en-US" smtClean="0"/>
              <a:pPr>
                <a:defRPr/>
              </a:pPr>
              <a:t>‹#›</a:t>
            </a:fld>
            <a:endParaRPr lang="en-US"/>
          </a:p>
        </p:txBody>
      </p:sp>
    </p:spTree>
    <p:extLst>
      <p:ext uri="{BB962C8B-B14F-4D97-AF65-F5344CB8AC3E}">
        <p14:creationId xmlns:p14="http://schemas.microsoft.com/office/powerpoint/2010/main" val="1961310731"/>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94063"/>
            <a:ext cx="82296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524000"/>
            <a:ext cx="8229600" cy="4648200"/>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p:txBody>
          <a:bodyPr/>
          <a:lstStyle>
            <a:lvl1pPr>
              <a:defRPr/>
            </a:lvl1pPr>
          </a:lstStyle>
          <a:p>
            <a:pPr>
              <a:defRPr/>
            </a:pPr>
            <a:fld id="{0FFA6841-1925-4774-A83B-7981652288BC}" type="datetime1">
              <a:rPr 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D1B1271-1BB1-424E-B4C9-5B396AAC9307}" type="slidenum">
              <a:rPr lang="en-US" smtClean="0"/>
              <a:pPr>
                <a:defRPr/>
              </a:pPr>
              <a:t>‹#›</a:t>
            </a:fld>
            <a:endParaRPr lang="en-US"/>
          </a:p>
        </p:txBody>
      </p:sp>
    </p:spTree>
    <p:extLst>
      <p:ext uri="{BB962C8B-B14F-4D97-AF65-F5344CB8AC3E}">
        <p14:creationId xmlns:p14="http://schemas.microsoft.com/office/powerpoint/2010/main" val="101476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F57A5F-D7FE-4DF9-8814-447B04955D90}" type="datetime1">
              <a:rPr 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E60E314-1A19-4355-B426-06CF49CB48C9}" type="slidenum">
              <a:rPr lang="en-US" smtClean="0"/>
              <a:pPr>
                <a:defRPr/>
              </a:pPr>
              <a:t>‹#›</a:t>
            </a:fld>
            <a:endParaRPr lang="en-US"/>
          </a:p>
        </p:txBody>
      </p:sp>
    </p:spTree>
    <p:extLst>
      <p:ext uri="{BB962C8B-B14F-4D97-AF65-F5344CB8AC3E}">
        <p14:creationId xmlns:p14="http://schemas.microsoft.com/office/powerpoint/2010/main" val="166339248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09575"/>
            <a:ext cx="8229600" cy="1190625"/>
          </a:xfrm>
        </p:spPr>
        <p:txBody>
          <a:bodyPr/>
          <a:lstStyle>
            <a:lvl1pPr>
              <a:defRPr lang="en-US"/>
            </a:lvl1pPr>
          </a:lstStyle>
          <a:p>
            <a:r>
              <a:rPr lang="en-US" smtClean="0"/>
              <a:t>Click to edit Master title style</a:t>
            </a:r>
            <a:endParaRPr lang="en-US"/>
          </a:p>
        </p:txBody>
      </p:sp>
      <p:sp>
        <p:nvSpPr>
          <p:cNvPr id="3" name="Content Placeholder 2"/>
          <p:cNvSpPr>
            <a:spLocks noGrp="1"/>
          </p:cNvSpPr>
          <p:nvPr>
            <p:ph idx="1"/>
          </p:nvPr>
        </p:nvSpPr>
        <p:spPr>
          <a:xfrm>
            <a:off x="457200" y="1717964"/>
            <a:ext cx="8229600" cy="4454236"/>
          </a:xfrm>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DA3FBD-7E6C-4E6B-B206-DF0E225E5293}" type="datetime1">
              <a:rPr 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C3B51B7-335F-44CE-A908-2627B8FC9D1F}" type="slidenum">
              <a:rPr lang="en-US" smtClean="0"/>
              <a:pPr>
                <a:defRPr/>
              </a:pPr>
              <a:t>‹#›</a:t>
            </a:fld>
            <a:endParaRPr lang="en-US"/>
          </a:p>
        </p:txBody>
      </p:sp>
    </p:spTree>
    <p:extLst>
      <p:ext uri="{BB962C8B-B14F-4D97-AF65-F5344CB8AC3E}">
        <p14:creationId xmlns:p14="http://schemas.microsoft.com/office/powerpoint/2010/main" val="216798408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2438400"/>
            <a:ext cx="9144001"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2828925"/>
            <a:ext cx="7772400" cy="1362075"/>
          </a:xfrm>
        </p:spPr>
        <p:txBody>
          <a:bodyPr/>
          <a:lstStyle>
            <a:lvl1pPr algn="ctr">
              <a:defRPr lang="en-US" sz="44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8CC33881-56F0-4618-AB8C-5304716BD621}" type="datetime1">
              <a:rPr lang="en-US" smtClean="0"/>
              <a:t>2/9/2017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DEBBFB4-8ADB-45C0-9571-90E6FF118642}" type="slidenum">
              <a:rPr lang="en-US" smtClean="0"/>
              <a:pPr>
                <a:defRPr/>
              </a:pPr>
              <a:t>‹#›</a:t>
            </a:fld>
            <a:endParaRPr lang="en-US"/>
          </a:p>
        </p:txBody>
      </p:sp>
    </p:spTree>
    <p:extLst>
      <p:ext uri="{BB962C8B-B14F-4D97-AF65-F5344CB8AC3E}">
        <p14:creationId xmlns:p14="http://schemas.microsoft.com/office/powerpoint/2010/main" val="189044474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24C57A1-5CC1-40F3-8B91-DC518CEE1AFB}" type="datetime1">
              <a:rPr lang="en-US" smtClean="0"/>
              <a:t>2/9/2017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4E9A6357-4849-40BE-988A-76264D096805}" type="slidenum">
              <a:rPr lang="en-US" smtClean="0"/>
              <a:pPr>
                <a:defRPr/>
              </a:pPr>
              <a:t>‹#›</a:t>
            </a:fld>
            <a:endParaRPr lang="en-US"/>
          </a:p>
        </p:txBody>
      </p:sp>
    </p:spTree>
    <p:extLst>
      <p:ext uri="{BB962C8B-B14F-4D97-AF65-F5344CB8AC3E}">
        <p14:creationId xmlns:p14="http://schemas.microsoft.com/office/powerpoint/2010/main" val="174662586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24000"/>
            <a:ext cx="40401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86000"/>
            <a:ext cx="4040188"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24000"/>
            <a:ext cx="4041775"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86000"/>
            <a:ext cx="4041775"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1946CBE-C47A-4BED-875E-973B4B6C30CF}" type="datetime1">
              <a:rPr lang="en-US" smtClean="0"/>
              <a:t>2/9/2017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DFC8845F-AC85-4A6F-844F-F2CD9327FB4A}" type="slidenum">
              <a:rPr lang="en-US" smtClean="0"/>
              <a:pPr>
                <a:defRPr/>
              </a:pPr>
              <a:t>‹#›</a:t>
            </a:fld>
            <a:endParaRPr lang="en-US"/>
          </a:p>
        </p:txBody>
      </p:sp>
    </p:spTree>
    <p:extLst>
      <p:ext uri="{BB962C8B-B14F-4D97-AF65-F5344CB8AC3E}">
        <p14:creationId xmlns:p14="http://schemas.microsoft.com/office/powerpoint/2010/main" val="143843141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3"/>
          </p:nvPr>
        </p:nvSpPr>
        <p:spPr>
          <a:xfrm>
            <a:off x="457200" y="15240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57200" y="3886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31329771-E089-4CFB-AEDC-4EBAEF144370}" type="datetime1">
              <a:rPr lang="en-US" smtClean="0"/>
              <a:t>2/9/2017</a:t>
            </a:fld>
            <a:endParaRPr lang="en-US" altLang="en-US"/>
          </a:p>
        </p:txBody>
      </p:sp>
      <p:sp>
        <p:nvSpPr>
          <p:cNvPr id="6" name="Footer Placeholder 4"/>
          <p:cNvSpPr>
            <a:spLocks noGrp="1"/>
          </p:cNvSpPr>
          <p:nvPr>
            <p:ph type="ftr" sz="quarter" idx="16"/>
          </p:nvPr>
        </p:nvSpPr>
        <p:spPr/>
        <p:txBody>
          <a:bodyPr/>
          <a:lstStyle>
            <a:lvl1pPr>
              <a:defRPr/>
            </a:lvl1pPr>
          </a:lstStyle>
          <a:p>
            <a:pPr>
              <a:defRPr/>
            </a:pPr>
            <a:endParaRPr lang="en-US" altLang="en-US"/>
          </a:p>
        </p:txBody>
      </p:sp>
      <p:sp>
        <p:nvSpPr>
          <p:cNvPr id="8" name="Slide Number Placeholder 5"/>
          <p:cNvSpPr>
            <a:spLocks noGrp="1"/>
          </p:cNvSpPr>
          <p:nvPr>
            <p:ph type="sldNum" sz="quarter" idx="17"/>
          </p:nvPr>
        </p:nvSpPr>
        <p:spPr/>
        <p:txBody>
          <a:bodyPr/>
          <a:lstStyle>
            <a:lvl1pPr>
              <a:defRPr/>
            </a:lvl1pPr>
          </a:lstStyle>
          <a:p>
            <a:pPr>
              <a:defRPr/>
            </a:pPr>
            <a:fld id="{FAB92493-6EF5-4489-A0D1-5095A67B2C9D}" type="slidenum">
              <a:rPr lang="en-US" smtClean="0"/>
              <a:pPr>
                <a:defRPr/>
              </a:pPr>
              <a:t>‹#›</a:t>
            </a:fld>
            <a:endParaRPr lang="en-US"/>
          </a:p>
        </p:txBody>
      </p:sp>
    </p:spTree>
    <p:extLst>
      <p:ext uri="{BB962C8B-B14F-4D97-AF65-F5344CB8AC3E}">
        <p14:creationId xmlns:p14="http://schemas.microsoft.com/office/powerpoint/2010/main" val="75578592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3"/>
          </p:nvPr>
        </p:nvSpPr>
        <p:spPr>
          <a:xfrm>
            <a:off x="457200" y="1524000"/>
            <a:ext cx="4038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648200" y="15240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8"/>
          <p:cNvSpPr>
            <a:spLocks noGrp="1"/>
          </p:cNvSpPr>
          <p:nvPr>
            <p:ph sz="quarter" idx="15"/>
          </p:nvPr>
        </p:nvSpPr>
        <p:spPr>
          <a:xfrm>
            <a:off x="4648200" y="38862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6"/>
          </p:nvPr>
        </p:nvSpPr>
        <p:spPr/>
        <p:txBody>
          <a:bodyPr/>
          <a:lstStyle>
            <a:lvl1pPr>
              <a:defRPr/>
            </a:lvl1pPr>
          </a:lstStyle>
          <a:p>
            <a:pPr>
              <a:defRPr/>
            </a:pPr>
            <a:fld id="{2F25AB9E-5E67-43F3-80AD-46C79A045B8A}" type="datetime1">
              <a:rPr lang="en-US" smtClean="0"/>
              <a:t>2/9/2017</a:t>
            </a:fld>
            <a:endParaRPr lang="en-US" altLang="en-US"/>
          </a:p>
        </p:txBody>
      </p:sp>
      <p:sp>
        <p:nvSpPr>
          <p:cNvPr id="8" name="Footer Placeholder 4"/>
          <p:cNvSpPr>
            <a:spLocks noGrp="1"/>
          </p:cNvSpPr>
          <p:nvPr>
            <p:ph type="ftr" sz="quarter" idx="17"/>
          </p:nvPr>
        </p:nvSpPr>
        <p:spPr/>
        <p:txBody>
          <a:bodyPr/>
          <a:lstStyle>
            <a:lvl1pPr>
              <a:defRPr/>
            </a:lvl1pPr>
          </a:lstStyle>
          <a:p>
            <a:pPr>
              <a:defRPr/>
            </a:pPr>
            <a:endParaRPr lang="en-US" altLang="en-US"/>
          </a:p>
        </p:txBody>
      </p:sp>
      <p:sp>
        <p:nvSpPr>
          <p:cNvPr id="11" name="Slide Number Placeholder 5"/>
          <p:cNvSpPr>
            <a:spLocks noGrp="1"/>
          </p:cNvSpPr>
          <p:nvPr>
            <p:ph type="sldNum" sz="quarter" idx="18"/>
          </p:nvPr>
        </p:nvSpPr>
        <p:spPr/>
        <p:txBody>
          <a:bodyPr/>
          <a:lstStyle>
            <a:lvl1pPr>
              <a:defRPr/>
            </a:lvl1pPr>
          </a:lstStyle>
          <a:p>
            <a:pPr>
              <a:defRPr/>
            </a:pPr>
            <a:fld id="{1FA6EC4F-A5A0-48AB-97A4-8118BE3C0E6C}" type="slidenum">
              <a:rPr lang="en-US" smtClean="0"/>
              <a:pPr>
                <a:defRPr/>
              </a:pPr>
              <a:t>‹#›</a:t>
            </a:fld>
            <a:endParaRPr lang="en-US"/>
          </a:p>
        </p:txBody>
      </p:sp>
    </p:spTree>
    <p:extLst>
      <p:ext uri="{BB962C8B-B14F-4D97-AF65-F5344CB8AC3E}">
        <p14:creationId xmlns:p14="http://schemas.microsoft.com/office/powerpoint/2010/main" val="2718506809"/>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22638"/>
            <a:ext cx="8229600" cy="962025"/>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214A05-E33C-4EA5-9585-7387BD7F639F}" type="datetime1">
              <a:rPr lang="en-US" smtClean="0"/>
              <a:t>2/9/2017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71C51EDD-6AA7-4A44-BE24-DB162B876C53}" type="slidenum">
              <a:rPr lang="en-US" smtClean="0"/>
              <a:pPr>
                <a:defRPr/>
              </a:pPr>
              <a:t>‹#›</a:t>
            </a:fld>
            <a:endParaRPr lang="en-US"/>
          </a:p>
        </p:txBody>
      </p:sp>
    </p:spTree>
    <p:extLst>
      <p:ext uri="{BB962C8B-B14F-4D97-AF65-F5344CB8AC3E}">
        <p14:creationId xmlns:p14="http://schemas.microsoft.com/office/powerpoint/2010/main" val="800762037"/>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09575"/>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
        <p:nvSpPr>
          <p:cNvPr id="3" name="Text Placeholder 2"/>
          <p:cNvSpPr>
            <a:spLocks noGrp="1"/>
          </p:cNvSpPr>
          <p:nvPr>
            <p:ph type="body"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4" name="Date Placeholder 3"/>
          <p:cNvSpPr>
            <a:spLocks noGrp="1"/>
          </p:cNvSpPr>
          <p:nvPr>
            <p:ph type="dt" sz="half" idx="2"/>
          </p:nvPr>
        </p:nvSpPr>
        <p:spPr>
          <a:xfrm>
            <a:off x="457200" y="6324600"/>
            <a:ext cx="2133600" cy="32067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mn-lt"/>
                <a:cs typeface="+mn-cs"/>
              </a:defRPr>
            </a:lvl1pPr>
          </a:lstStyle>
          <a:p>
            <a:pPr>
              <a:defRPr/>
            </a:pPr>
            <a:fld id="{EF76F530-E0F5-4408-A2AA-8BB24D33AD50}" type="datetime1">
              <a:rPr lang="en-US" smtClean="0"/>
              <a:t>2/9/2017</a:t>
            </a:fld>
            <a:endParaRPr lang="en-US" altLang="en-US"/>
          </a:p>
        </p:txBody>
      </p:sp>
      <p:sp>
        <p:nvSpPr>
          <p:cNvPr id="5" name="Footer Placeholder 4"/>
          <p:cNvSpPr>
            <a:spLocks noGrp="1"/>
          </p:cNvSpPr>
          <p:nvPr>
            <p:ph type="ftr" sz="quarter" idx="3"/>
          </p:nvPr>
        </p:nvSpPr>
        <p:spPr>
          <a:xfrm>
            <a:off x="3124200" y="6324600"/>
            <a:ext cx="2895600" cy="32067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tint val="75000"/>
                  </a:schemeClr>
                </a:solidFill>
                <a:latin typeface="+mn-lt"/>
                <a:cs typeface="+mn-cs"/>
              </a:defRPr>
            </a:lvl1pPr>
          </a:lstStyle>
          <a:p>
            <a:pPr>
              <a:defRPr/>
            </a:pPr>
            <a:endParaRPr lang="en-US" altLang="en-US"/>
          </a:p>
        </p:txBody>
      </p:sp>
      <p:sp>
        <p:nvSpPr>
          <p:cNvPr id="6" name="Slide Number Placeholder 5"/>
          <p:cNvSpPr>
            <a:spLocks noGrp="1"/>
          </p:cNvSpPr>
          <p:nvPr>
            <p:ph type="sldNum" sz="quarter" idx="4"/>
          </p:nvPr>
        </p:nvSpPr>
        <p:spPr>
          <a:xfrm>
            <a:off x="6553200" y="6324600"/>
            <a:ext cx="2133600" cy="3206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898989"/>
                </a:solidFill>
                <a:latin typeface="Calibri" panose="020F0502020204030204" pitchFamily="34" charset="0"/>
              </a:defRPr>
            </a:lvl1pPr>
          </a:lstStyle>
          <a:p>
            <a:pPr>
              <a:defRPr/>
            </a:pPr>
            <a:fld id="{3C3B51B7-335F-44CE-A908-2627B8FC9D1F}" type="slidenum">
              <a:rPr lang="en-US" smtClean="0"/>
              <a:pPr>
                <a:defRPr/>
              </a:pPr>
              <a:t>‹#›</a:t>
            </a:fld>
            <a:endParaRPr lang="en-US"/>
          </a:p>
        </p:txBody>
      </p:sp>
      <p:grpSp>
        <p:nvGrpSpPr>
          <p:cNvPr id="1031"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vi-VN" altLang="vi-VN" sz="2100" smtClean="0">
                <a:solidFill>
                  <a:srgbClr val="000000"/>
                </a:solidFill>
              </a:endParaRPr>
            </a:p>
          </p:txBody>
        </p:sp>
        <p:sp>
          <p:nvSpPr>
            <p:cNvPr id="1033" name="Rectangle 6"/>
            <p:cNvSpPr>
              <a:spLocks noChangeArrowheads="1"/>
            </p:cNvSpPr>
            <p:nvPr/>
          </p:nvSpPr>
          <p:spPr bwMode="auto">
            <a:xfrm>
              <a:off x="260" y="85"/>
              <a:ext cx="5500" cy="173"/>
            </a:xfrm>
            <a:prstGeom prst="rect">
              <a:avLst/>
            </a:prstGeom>
            <a:gradFill rotWithShape="0">
              <a:gsLst>
                <a:gs pos="0">
                  <a:srgbClr val="00007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034" name="Rectangle 7"/>
            <p:cNvSpPr>
              <a:spLocks noChangeArrowheads="1"/>
            </p:cNvSpPr>
            <p:nvPr/>
          </p:nvSpPr>
          <p:spPr bwMode="auto">
            <a:xfrm>
              <a:off x="258" y="85"/>
              <a:ext cx="87" cy="8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666699"/>
                </a:solidFill>
              </a:endParaRPr>
            </a:p>
          </p:txBody>
        </p:sp>
        <p:sp>
          <p:nvSpPr>
            <p:cNvPr id="1035" name="Rectangle 8"/>
            <p:cNvSpPr>
              <a:spLocks noChangeArrowheads="1"/>
            </p:cNvSpPr>
            <p:nvPr/>
          </p:nvSpPr>
          <p:spPr bwMode="auto">
            <a:xfrm>
              <a:off x="345" y="0"/>
              <a:ext cx="88"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039" name="Rectangle 12"/>
            <p:cNvSpPr>
              <a:spLocks noChangeArrowheads="1"/>
            </p:cNvSpPr>
            <p:nvPr/>
          </p:nvSpPr>
          <p:spPr bwMode="auto">
            <a:xfrm>
              <a:off x="258" y="171"/>
              <a:ext cx="87" cy="87"/>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9999CC"/>
                </a:solidFill>
              </a:endParaRPr>
            </a:p>
          </p:txBody>
        </p:sp>
      </p:grpSp>
    </p:spTree>
    <p:extLst>
      <p:ext uri="{BB962C8B-B14F-4D97-AF65-F5344CB8AC3E}">
        <p14:creationId xmlns:p14="http://schemas.microsoft.com/office/powerpoint/2010/main" val="1174059702"/>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hf hdr="0" ftr="0"/>
  <p:txStyles>
    <p:titleStyle>
      <a:lvl1pPr algn="l" rtl="0" eaLnBrk="1" fontAlgn="base" hangingPunct="1">
        <a:spcBef>
          <a:spcPct val="0"/>
        </a:spcBef>
        <a:spcAft>
          <a:spcPct val="0"/>
        </a:spcAft>
        <a:defRPr sz="4000" b="1" kern="1200">
          <a:solidFill>
            <a:schemeClr val="tx1"/>
          </a:solidFill>
          <a:latin typeface="Arial Narrow" pitchFamily="34" charset="0"/>
          <a:ea typeface="Arial Narrow" pitchFamily="34" charset="0"/>
          <a:cs typeface="Arial" pitchFamily="34" charset="0"/>
        </a:defRPr>
      </a:lvl1pPr>
      <a:lvl2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2pPr>
      <a:lvl3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3pPr>
      <a:lvl4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4pPr>
      <a:lvl5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5pPr>
      <a:lvl6pPr marL="457200" algn="ctr" rtl="0" eaLnBrk="1" fontAlgn="base" hangingPunct="1">
        <a:spcBef>
          <a:spcPct val="0"/>
        </a:spcBef>
        <a:spcAft>
          <a:spcPct val="0"/>
        </a:spcAft>
        <a:defRPr sz="4000" b="1">
          <a:solidFill>
            <a:schemeClr val="tx1"/>
          </a:solidFill>
          <a:latin typeface="Calibri" pitchFamily="34" charset="0"/>
        </a:defRPr>
      </a:lvl6pPr>
      <a:lvl7pPr marL="914400" algn="ctr" rtl="0" eaLnBrk="1" fontAlgn="base" hangingPunct="1">
        <a:spcBef>
          <a:spcPct val="0"/>
        </a:spcBef>
        <a:spcAft>
          <a:spcPct val="0"/>
        </a:spcAft>
        <a:defRPr sz="4000" b="1">
          <a:solidFill>
            <a:schemeClr val="tx1"/>
          </a:solidFill>
          <a:latin typeface="Calibri" pitchFamily="34" charset="0"/>
        </a:defRPr>
      </a:lvl7pPr>
      <a:lvl8pPr marL="1371600" algn="ctr" rtl="0" eaLnBrk="1" fontAlgn="base" hangingPunct="1">
        <a:spcBef>
          <a:spcPct val="0"/>
        </a:spcBef>
        <a:spcAft>
          <a:spcPct val="0"/>
        </a:spcAft>
        <a:defRPr sz="4000" b="1">
          <a:solidFill>
            <a:schemeClr val="tx1"/>
          </a:solidFill>
          <a:latin typeface="Calibri" pitchFamily="34" charset="0"/>
        </a:defRPr>
      </a:lvl8pPr>
      <a:lvl9pPr marL="1828800" algn="ctr"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ts val="800"/>
        </a:spcBef>
        <a:spcAft>
          <a:spcPct val="0"/>
        </a:spcAft>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sz="2200" kern="1200">
          <a:solidFill>
            <a:schemeClr val="tx1"/>
          </a:solidFill>
          <a:latin typeface="Arial" pitchFamily="34" charset="0"/>
          <a:ea typeface="Arial" pitchFamily="34" charset="0"/>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Arial" pitchFamily="34" charset="0"/>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Arial" pitchFamily="34" charset="0"/>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Arial"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altLang="vi-VN" smtClean="0"/>
              <a:t>What is AI (Artificial Intelligence)</a:t>
            </a:r>
          </a:p>
        </p:txBody>
      </p:sp>
      <p:sp>
        <p:nvSpPr>
          <p:cNvPr id="7" name="Subtitle 6"/>
          <p:cNvSpPr>
            <a:spLocks noGrp="1"/>
          </p:cNvSpPr>
          <p:nvPr>
            <p:ph type="subTitle" idx="1"/>
          </p:nvPr>
        </p:nvSpPr>
        <p:spPr/>
        <p:txBody>
          <a:bodyPr/>
          <a:lstStyle/>
          <a:p>
            <a:endParaRPr lang="en-US"/>
          </a:p>
        </p:txBody>
      </p:sp>
      <p:sp>
        <p:nvSpPr>
          <p:cNvPr id="4" name="Rectangle 4"/>
          <p:cNvSpPr>
            <a:spLocks noGrp="1" noChangeArrowheads="1"/>
          </p:cNvSpPr>
          <p:nvPr>
            <p:ph type="dt" sz="half" idx="10"/>
          </p:nvPr>
        </p:nvSpPr>
        <p:spPr/>
        <p:txBody>
          <a:bodyPr/>
          <a:lstStyle/>
          <a:p>
            <a:fld id="{4E2ADC03-F872-4C83-8234-0EABDF0DE63F}"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E7808DAC-BF72-4B89-9884-ED2E13945846}" type="slidenum">
              <a:rPr lang="en-US" smtClean="0"/>
              <a:pPr>
                <a:defRPr/>
              </a:pPr>
              <a:t>1</a:t>
            </a:fld>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vi-VN" smtClean="0"/>
              <a:t>Goals of and Approaches to AI</a:t>
            </a:r>
          </a:p>
        </p:txBody>
      </p:sp>
      <p:sp>
        <p:nvSpPr>
          <p:cNvPr id="149534" name="Rectangle 30"/>
          <p:cNvSpPr>
            <a:spLocks noGrp="1" noChangeArrowheads="1"/>
          </p:cNvSpPr>
          <p:nvPr>
            <p:ph idx="1"/>
          </p:nvPr>
        </p:nvSpPr>
        <p:spPr/>
        <p:txBody>
          <a:bodyPr/>
          <a:lstStyle/>
          <a:p>
            <a:r>
              <a:rPr lang="en-US" altLang="vi-VN" b="1" smtClean="0"/>
              <a:t>Box 1:</a:t>
            </a:r>
            <a:r>
              <a:rPr lang="en-US" altLang="vi-VN" smtClean="0"/>
              <a:t> Cognitive Science Approach</a:t>
            </a:r>
          </a:p>
          <a:p>
            <a:pPr lvl="1"/>
            <a:r>
              <a:rPr lang="en-US" altLang="vi-VN" smtClean="0"/>
              <a:t>Focus on behavior and I/O</a:t>
            </a:r>
          </a:p>
          <a:p>
            <a:pPr lvl="1"/>
            <a:r>
              <a:rPr lang="en-US" altLang="vi-VN" smtClean="0"/>
              <a:t>Model reasoning processes</a:t>
            </a:r>
          </a:p>
          <a:p>
            <a:pPr lvl="1"/>
            <a:r>
              <a:rPr lang="en-US" altLang="vi-VN" smtClean="0"/>
              <a:t>Computational model should reflect </a:t>
            </a:r>
            <a:br>
              <a:rPr lang="en-US" altLang="vi-VN" smtClean="0"/>
            </a:br>
            <a:r>
              <a:rPr lang="en-US" altLang="vi-VN" b="1" i="1" smtClean="0">
                <a:solidFill>
                  <a:srgbClr val="FF0000"/>
                </a:solidFill>
              </a:rPr>
              <a:t>how</a:t>
            </a:r>
            <a:r>
              <a:rPr lang="en-US" altLang="vi-VN" smtClean="0">
                <a:solidFill>
                  <a:srgbClr val="FF0000"/>
                </a:solidFill>
              </a:rPr>
              <a:t> </a:t>
            </a:r>
            <a:r>
              <a:rPr lang="en-US" altLang="vi-VN" smtClean="0"/>
              <a:t>results were obtained</a:t>
            </a:r>
          </a:p>
          <a:p>
            <a:pPr lvl="4"/>
            <a:endParaRPr lang="en-US" altLang="vi-VN" smtClean="0"/>
          </a:p>
          <a:p>
            <a:r>
              <a:rPr lang="en-US" altLang="vi-VN" smtClean="0"/>
              <a:t>Goal</a:t>
            </a:r>
          </a:p>
          <a:p>
            <a:pPr lvl="1"/>
            <a:r>
              <a:rPr lang="en-US" altLang="vi-VN" smtClean="0"/>
              <a:t>Not just to produce human like behavior (box 3) </a:t>
            </a:r>
            <a:br>
              <a:rPr lang="en-US" altLang="vi-VN" smtClean="0"/>
            </a:br>
            <a:r>
              <a:rPr lang="en-US" altLang="vi-VN" smtClean="0"/>
              <a:t>but to produce a reasoning process similar to the steps used by humans</a:t>
            </a:r>
          </a:p>
        </p:txBody>
      </p:sp>
      <p:sp>
        <p:nvSpPr>
          <p:cNvPr id="4" name="Date Placeholder 3"/>
          <p:cNvSpPr>
            <a:spLocks noGrp="1"/>
          </p:cNvSpPr>
          <p:nvPr>
            <p:ph type="dt" sz="half" idx="10"/>
          </p:nvPr>
        </p:nvSpPr>
        <p:spPr/>
        <p:txBody>
          <a:bodyPr/>
          <a:lstStyle/>
          <a:p>
            <a:pPr>
              <a:defRPr/>
            </a:pPr>
            <a:fld id="{7137E817-4555-411C-9997-1DBFC613EAFB}"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10</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3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53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953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95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3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vi-VN" smtClean="0"/>
              <a:t>Goals of and Approaches to AI</a:t>
            </a:r>
          </a:p>
        </p:txBody>
      </p:sp>
      <p:sp>
        <p:nvSpPr>
          <p:cNvPr id="151555" name="Rectangle 3"/>
          <p:cNvSpPr>
            <a:spLocks noGrp="1" noChangeArrowheads="1"/>
          </p:cNvSpPr>
          <p:nvPr>
            <p:ph idx="1"/>
          </p:nvPr>
        </p:nvSpPr>
        <p:spPr/>
        <p:txBody>
          <a:bodyPr/>
          <a:lstStyle/>
          <a:p>
            <a:r>
              <a:rPr lang="en-US" altLang="vi-VN" b="1" smtClean="0"/>
              <a:t>Box 2:</a:t>
            </a:r>
            <a:r>
              <a:rPr lang="en-US" altLang="vi-VN" smtClean="0"/>
              <a:t> Laws of Thought</a:t>
            </a:r>
          </a:p>
          <a:p>
            <a:pPr lvl="1"/>
            <a:r>
              <a:rPr lang="en-US" altLang="vi-VN" smtClean="0"/>
              <a:t>Focus on inference mechanisms that</a:t>
            </a:r>
            <a:br>
              <a:rPr lang="en-US" altLang="vi-VN" smtClean="0"/>
            </a:br>
            <a:r>
              <a:rPr lang="en-US" altLang="vi-VN" smtClean="0"/>
              <a:t>are provably correct and guarantee an optimal solution</a:t>
            </a:r>
          </a:p>
          <a:p>
            <a:endParaRPr lang="en-US" altLang="vi-VN" smtClean="0"/>
          </a:p>
          <a:p>
            <a:r>
              <a:rPr lang="en-US" altLang="vi-VN" smtClean="0"/>
              <a:t>Goal</a:t>
            </a:r>
          </a:p>
          <a:p>
            <a:pPr lvl="1"/>
            <a:r>
              <a:rPr lang="en-US" altLang="vi-VN" smtClean="0"/>
              <a:t>Formalize the reasoning process as a system of logical rules and procedures for inferencing</a:t>
            </a:r>
          </a:p>
          <a:p>
            <a:pPr lvl="1"/>
            <a:r>
              <a:rPr lang="en-US" altLang="vi-VN" smtClean="0"/>
              <a:t>Develop systems of representation to allow inferences to be performed</a:t>
            </a:r>
          </a:p>
        </p:txBody>
      </p:sp>
      <p:sp>
        <p:nvSpPr>
          <p:cNvPr id="4" name="Date Placeholder 3"/>
          <p:cNvSpPr>
            <a:spLocks noGrp="1"/>
          </p:cNvSpPr>
          <p:nvPr>
            <p:ph type="dt" sz="half" idx="10"/>
          </p:nvPr>
        </p:nvSpPr>
        <p:spPr/>
        <p:txBody>
          <a:bodyPr/>
          <a:lstStyle/>
          <a:p>
            <a:pPr>
              <a:defRPr/>
            </a:pPr>
            <a:fld id="{411C5CF6-D5BB-4A3E-8E1F-14681868DB78}"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11</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vi-VN" smtClean="0"/>
              <a:t>Goals of and Approaches to AI</a:t>
            </a:r>
          </a:p>
        </p:txBody>
      </p:sp>
      <p:sp>
        <p:nvSpPr>
          <p:cNvPr id="153603" name="Rectangle 3"/>
          <p:cNvSpPr>
            <a:spLocks noGrp="1" noChangeArrowheads="1"/>
          </p:cNvSpPr>
          <p:nvPr>
            <p:ph idx="1"/>
          </p:nvPr>
        </p:nvSpPr>
        <p:spPr/>
        <p:txBody>
          <a:bodyPr/>
          <a:lstStyle/>
          <a:p>
            <a:r>
              <a:rPr lang="en-US" altLang="vi-VN" b="1" smtClean="0"/>
              <a:t>Box 3:</a:t>
            </a:r>
            <a:r>
              <a:rPr lang="en-US" altLang="vi-VN" smtClean="0"/>
              <a:t> Behaviorist Approach</a:t>
            </a:r>
          </a:p>
          <a:p>
            <a:pPr lvl="1"/>
            <a:r>
              <a:rPr lang="en-US" altLang="vi-VN" smtClean="0"/>
              <a:t>Focus on action in the world, intelligent behavior</a:t>
            </a:r>
          </a:p>
          <a:p>
            <a:pPr lvl="1"/>
            <a:r>
              <a:rPr lang="en-US" altLang="vi-VN" smtClean="0"/>
              <a:t>Not centered around representation of the world</a:t>
            </a:r>
          </a:p>
          <a:p>
            <a:pPr lvl="4"/>
            <a:endParaRPr lang="en-US" altLang="vi-VN" smtClean="0"/>
          </a:p>
          <a:p>
            <a:r>
              <a:rPr lang="en-US" altLang="vi-VN" smtClean="0"/>
              <a:t>Goal</a:t>
            </a:r>
          </a:p>
          <a:p>
            <a:pPr lvl="1"/>
            <a:r>
              <a:rPr lang="en-US" altLang="vi-VN" smtClean="0"/>
              <a:t>Develop systems that are human-like</a:t>
            </a:r>
          </a:p>
          <a:p>
            <a:pPr lvl="4"/>
            <a:endParaRPr lang="en-US" altLang="vi-VN" smtClean="0"/>
          </a:p>
          <a:p>
            <a:r>
              <a:rPr lang="en-US" altLang="vi-VN" smtClean="0"/>
              <a:t>Turing Test</a:t>
            </a:r>
          </a:p>
          <a:p>
            <a:pPr lvl="1"/>
            <a:r>
              <a:rPr lang="en-US" altLang="vi-VN" smtClean="0"/>
              <a:t>Alan Turing 1950</a:t>
            </a:r>
          </a:p>
          <a:p>
            <a:pPr lvl="1"/>
            <a:r>
              <a:rPr lang="en-US" altLang="vi-VN" smtClean="0"/>
              <a:t>Can a machine fool an interrogator into</a:t>
            </a:r>
            <a:br>
              <a:rPr lang="en-US" altLang="vi-VN" smtClean="0"/>
            </a:br>
            <a:r>
              <a:rPr lang="en-US" altLang="vi-VN" smtClean="0"/>
              <a:t>believing that it is a human?</a:t>
            </a:r>
          </a:p>
        </p:txBody>
      </p:sp>
      <p:sp>
        <p:nvSpPr>
          <p:cNvPr id="4" name="Date Placeholder 3"/>
          <p:cNvSpPr>
            <a:spLocks noGrp="1"/>
          </p:cNvSpPr>
          <p:nvPr>
            <p:ph type="dt" sz="half" idx="10"/>
          </p:nvPr>
        </p:nvSpPr>
        <p:spPr/>
        <p:txBody>
          <a:bodyPr/>
          <a:lstStyle/>
          <a:p>
            <a:pPr>
              <a:defRPr/>
            </a:pPr>
            <a:fld id="{6123A0CB-E306-4F8A-9BA9-4394900D859B}"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0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0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0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vi-VN" smtClean="0"/>
              <a:t>Goals of and Approaches to AI</a:t>
            </a:r>
          </a:p>
        </p:txBody>
      </p:sp>
      <p:sp>
        <p:nvSpPr>
          <p:cNvPr id="155651" name="Rectangle 3"/>
          <p:cNvSpPr>
            <a:spLocks noGrp="1" noChangeArrowheads="1"/>
          </p:cNvSpPr>
          <p:nvPr>
            <p:ph idx="1"/>
          </p:nvPr>
        </p:nvSpPr>
        <p:spPr/>
        <p:txBody>
          <a:bodyPr/>
          <a:lstStyle/>
          <a:p>
            <a:r>
              <a:rPr lang="en-US" altLang="vi-VN" b="1" smtClean="0"/>
              <a:t>Box 4:</a:t>
            </a:r>
            <a:r>
              <a:rPr lang="en-US" altLang="vi-VN" smtClean="0"/>
              <a:t> Satisficing Methods</a:t>
            </a:r>
          </a:p>
          <a:p>
            <a:pPr lvl="1"/>
            <a:r>
              <a:rPr lang="en-US" altLang="vi-VN" smtClean="0"/>
              <a:t>Focus on systems that act sufficiently</a:t>
            </a:r>
            <a:br>
              <a:rPr lang="en-US" altLang="vi-VN" smtClean="0"/>
            </a:br>
            <a:r>
              <a:rPr lang="en-US" altLang="vi-VN" smtClean="0"/>
              <a:t>if not optimally in all situations</a:t>
            </a:r>
          </a:p>
          <a:p>
            <a:pPr lvl="1"/>
            <a:r>
              <a:rPr lang="en-US" altLang="vi-VN" smtClean="0"/>
              <a:t>It's OK to have imperfect reasoning</a:t>
            </a:r>
            <a:br>
              <a:rPr lang="en-US" altLang="vi-VN" smtClean="0"/>
            </a:br>
            <a:r>
              <a:rPr lang="en-US" altLang="vi-VN" smtClean="0"/>
              <a:t>if the job gets done</a:t>
            </a:r>
          </a:p>
          <a:p>
            <a:pPr lvl="4"/>
            <a:endParaRPr lang="en-US" altLang="vi-VN" smtClean="0"/>
          </a:p>
          <a:p>
            <a:r>
              <a:rPr lang="en-US" altLang="vi-VN" smtClean="0"/>
              <a:t>Goal</a:t>
            </a:r>
          </a:p>
          <a:p>
            <a:pPr lvl="1"/>
            <a:r>
              <a:rPr lang="en-US" altLang="vi-VN" smtClean="0"/>
              <a:t>Develop systems that are rational and sufficient</a:t>
            </a:r>
          </a:p>
        </p:txBody>
      </p:sp>
      <p:sp>
        <p:nvSpPr>
          <p:cNvPr id="4" name="Date Placeholder 3"/>
          <p:cNvSpPr>
            <a:spLocks noGrp="1"/>
          </p:cNvSpPr>
          <p:nvPr>
            <p:ph type="dt" sz="half" idx="10"/>
          </p:nvPr>
        </p:nvSpPr>
        <p:spPr/>
        <p:txBody>
          <a:bodyPr/>
          <a:lstStyle/>
          <a:p>
            <a:pPr>
              <a:defRPr/>
            </a:pPr>
            <a:fld id="{784B6EC3-7ECF-40DE-9A7D-BADB30B04A08}"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vi-VN" smtClean="0"/>
              <a:t>Goals of and Approaches to AI</a:t>
            </a:r>
          </a:p>
        </p:txBody>
      </p:sp>
      <p:sp>
        <p:nvSpPr>
          <p:cNvPr id="364547" name="Rectangle 3"/>
          <p:cNvSpPr>
            <a:spLocks noGrp="1" noChangeArrowheads="1"/>
          </p:cNvSpPr>
          <p:nvPr>
            <p:ph idx="1"/>
          </p:nvPr>
        </p:nvSpPr>
        <p:spPr/>
        <p:txBody>
          <a:bodyPr/>
          <a:lstStyle/>
          <a:p>
            <a:pPr marL="0" indent="0">
              <a:buNone/>
            </a:pPr>
            <a:r>
              <a:rPr lang="en-US" altLang="vi-VN" smtClean="0"/>
              <a:t>There are two kinds of people in the AI world:</a:t>
            </a:r>
          </a:p>
          <a:p>
            <a:r>
              <a:rPr lang="en-US" altLang="vi-VN" b="1" smtClean="0"/>
              <a:t>Classical AI</a:t>
            </a:r>
            <a:r>
              <a:rPr lang="en-US" altLang="vi-VN" smtClean="0"/>
              <a:t>, the symbol-processing approach</a:t>
            </a:r>
          </a:p>
          <a:p>
            <a:pPr lvl="1"/>
            <a:r>
              <a:rPr lang="en-US" altLang="vi-VN" smtClean="0"/>
              <a:t>Top down, knowledge to symbol to implementation</a:t>
            </a:r>
          </a:p>
          <a:p>
            <a:pPr lvl="1"/>
            <a:r>
              <a:rPr lang="en-US" altLang="vi-VN" smtClean="0"/>
              <a:t>Uses logical operations and</a:t>
            </a:r>
            <a:br>
              <a:rPr lang="en-US" altLang="vi-VN" smtClean="0"/>
            </a:br>
            <a:r>
              <a:rPr lang="en-US" altLang="vi-VN" smtClean="0"/>
              <a:t>declarative knowledge bases</a:t>
            </a:r>
          </a:p>
          <a:p>
            <a:pPr lvl="1"/>
            <a:r>
              <a:rPr lang="en-US" altLang="vi-VN" smtClean="0"/>
              <a:t>Newell and Simon’s physical symbol system</a:t>
            </a:r>
          </a:p>
          <a:p>
            <a:r>
              <a:rPr lang="en-US" altLang="vi-VN" b="1" smtClean="0"/>
              <a:t>Sub-symbolic AI</a:t>
            </a:r>
            <a:r>
              <a:rPr lang="en-US" altLang="vi-VN" smtClean="0"/>
              <a:t>, the animat approach</a:t>
            </a:r>
          </a:p>
          <a:p>
            <a:pPr lvl="1"/>
            <a:r>
              <a:rPr lang="en-US" altLang="vi-VN" smtClean="0"/>
              <a:t>Bottom up, from signal to symbol</a:t>
            </a:r>
          </a:p>
          <a:p>
            <a:pPr lvl="1"/>
            <a:r>
              <a:rPr lang="en-US" altLang="vi-VN" smtClean="0"/>
              <a:t>Design proceeds in steps of the evolutionary ladder</a:t>
            </a:r>
          </a:p>
          <a:p>
            <a:pPr lvl="1"/>
            <a:r>
              <a:rPr lang="en-US" altLang="vi-VN" smtClean="0"/>
              <a:t>Intelligence is an emergent property</a:t>
            </a:r>
            <a:br>
              <a:rPr lang="en-US" altLang="vi-VN" smtClean="0"/>
            </a:br>
            <a:r>
              <a:rPr lang="en-US" altLang="vi-VN" smtClean="0"/>
              <a:t>without requiring centralized models</a:t>
            </a:r>
          </a:p>
        </p:txBody>
      </p:sp>
      <p:sp>
        <p:nvSpPr>
          <p:cNvPr id="4" name="Date Placeholder 3"/>
          <p:cNvSpPr>
            <a:spLocks noGrp="1"/>
          </p:cNvSpPr>
          <p:nvPr>
            <p:ph type="dt" sz="half" idx="10"/>
          </p:nvPr>
        </p:nvSpPr>
        <p:spPr/>
        <p:txBody>
          <a:bodyPr/>
          <a:lstStyle/>
          <a:p>
            <a:fld id="{4288178A-8969-4C0E-A420-068D01471F63}" type="datetime1">
              <a:rPr lang="en-US" smtClean="0"/>
              <a:pPr/>
              <a:t>2/9/2017</a:t>
            </a:fld>
            <a:endParaRPr lang="en-US" altLang="en-US"/>
          </a:p>
        </p:txBody>
      </p:sp>
      <p:sp>
        <p:nvSpPr>
          <p:cNvPr id="2" name="Slide Number Placeholder 1"/>
          <p:cNvSpPr>
            <a:spLocks noGrp="1"/>
          </p:cNvSpPr>
          <p:nvPr>
            <p:ph type="sldNum" sz="quarter" idx="12"/>
          </p:nvPr>
        </p:nvSpPr>
        <p:spPr/>
        <p:txBody>
          <a:bodyPr/>
          <a:lstStyle/>
          <a:p>
            <a:fld id="{0E60E314-1A19-4355-B426-06CF49CB48C9}" type="slidenum">
              <a:rPr lang="en-US" smtClean="0"/>
              <a:pPr/>
              <a:t>14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5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4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4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45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45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45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45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45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vi-VN" smtClean="0"/>
              <a:t>Some Application Areas of AI</a:t>
            </a:r>
          </a:p>
        </p:txBody>
      </p:sp>
      <p:sp>
        <p:nvSpPr>
          <p:cNvPr id="25603" name="Rectangle 3"/>
          <p:cNvSpPr>
            <a:spLocks noGrp="1" noChangeArrowheads="1"/>
          </p:cNvSpPr>
          <p:nvPr>
            <p:ph idx="1"/>
          </p:nvPr>
        </p:nvSpPr>
        <p:spPr/>
        <p:txBody>
          <a:bodyPr/>
          <a:lstStyle/>
          <a:p>
            <a:r>
              <a:rPr lang="en-US" altLang="vi-VN" smtClean="0"/>
              <a:t>Game Playing</a:t>
            </a:r>
          </a:p>
          <a:p>
            <a:r>
              <a:rPr lang="en-US" altLang="vi-VN" smtClean="0"/>
              <a:t>Speech Recognition</a:t>
            </a:r>
          </a:p>
          <a:p>
            <a:r>
              <a:rPr lang="en-US" altLang="vi-VN" smtClean="0"/>
              <a:t>Computer Vision</a:t>
            </a:r>
          </a:p>
          <a:p>
            <a:r>
              <a:rPr lang="en-US" altLang="vi-VN" smtClean="0"/>
              <a:t>Expert Systems</a:t>
            </a:r>
          </a:p>
          <a:p>
            <a:r>
              <a:rPr lang="en-US" altLang="vi-VN" smtClean="0"/>
              <a:t>Heuristic Classification</a:t>
            </a:r>
          </a:p>
          <a:p>
            <a:r>
              <a:rPr lang="en-US" altLang="vi-VN" smtClean="0"/>
              <a:t>Natural Language Understanding</a:t>
            </a:r>
          </a:p>
          <a:p>
            <a:r>
              <a:rPr lang="en-US" altLang="vi-VN" smtClean="0"/>
              <a:t>Scheduling and Planning</a:t>
            </a:r>
          </a:p>
        </p:txBody>
      </p:sp>
      <p:sp>
        <p:nvSpPr>
          <p:cNvPr id="4" name="Date Placeholder 3"/>
          <p:cNvSpPr>
            <a:spLocks noGrp="1"/>
          </p:cNvSpPr>
          <p:nvPr>
            <p:ph type="dt" sz="half" idx="10"/>
          </p:nvPr>
        </p:nvSpPr>
        <p:spPr/>
        <p:txBody>
          <a:bodyPr/>
          <a:lstStyle/>
          <a:p>
            <a:pPr>
              <a:defRPr/>
            </a:pPr>
            <a:fld id="{43698C9A-57D6-4124-97E7-E0A982DC19FC}"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15</a:t>
            </a:fld>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r>
              <a:rPr lang="en-US" altLang="vi-VN" smtClean="0"/>
              <a:t>Some Application Areas of AI</a:t>
            </a:r>
          </a:p>
        </p:txBody>
      </p:sp>
      <p:sp>
        <p:nvSpPr>
          <p:cNvPr id="67587" name="Rectangle 1027"/>
          <p:cNvSpPr>
            <a:spLocks noGrp="1" noChangeArrowheads="1"/>
          </p:cNvSpPr>
          <p:nvPr>
            <p:ph idx="1"/>
          </p:nvPr>
        </p:nvSpPr>
        <p:spPr/>
        <p:txBody>
          <a:bodyPr/>
          <a:lstStyle/>
          <a:p>
            <a:r>
              <a:rPr lang="en-US" altLang="vi-VN" smtClean="0">
                <a:solidFill>
                  <a:srgbClr val="CC3300"/>
                </a:solidFill>
              </a:rPr>
              <a:t>Game Playing</a:t>
            </a:r>
          </a:p>
          <a:p>
            <a:pPr lvl="1"/>
            <a:r>
              <a:rPr lang="en-US" altLang="vi-VN" smtClean="0"/>
              <a:t>&lt;$100 for a machine that significantly uses AI</a:t>
            </a:r>
            <a:br>
              <a:rPr lang="en-US" altLang="vi-VN" smtClean="0"/>
            </a:br>
            <a:r>
              <a:rPr lang="en-US" altLang="vi-VN" smtClean="0"/>
              <a:t>playstation, game cube, etc.</a:t>
            </a:r>
          </a:p>
          <a:p>
            <a:pPr lvl="1"/>
            <a:r>
              <a:rPr lang="en-US" altLang="vi-VN" smtClean="0"/>
              <a:t>Deep Blue beat world champion Gary Kasparov by looking at hundreds of millions positions per second</a:t>
            </a:r>
          </a:p>
          <a:p>
            <a:pPr lvl="1"/>
            <a:endParaRPr lang="en-US" altLang="vi-VN" smtClean="0"/>
          </a:p>
          <a:p>
            <a:r>
              <a:rPr lang="en-US" altLang="vi-VN" smtClean="0">
                <a:solidFill>
                  <a:srgbClr val="CC3300"/>
                </a:solidFill>
              </a:rPr>
              <a:t>Speech Recognition</a:t>
            </a:r>
          </a:p>
          <a:p>
            <a:pPr lvl="1"/>
            <a:r>
              <a:rPr lang="en-US" altLang="vi-VN" smtClean="0"/>
              <a:t>PEGASUS allows users to obtain flight info and make reservations by speaking over the phone</a:t>
            </a:r>
          </a:p>
          <a:p>
            <a:pPr lvl="1"/>
            <a:r>
              <a:rPr lang="en-US" altLang="vi-VN" smtClean="0"/>
              <a:t>Significant advances in speech recognition (and processor speed) now make systems possible</a:t>
            </a:r>
          </a:p>
        </p:txBody>
      </p:sp>
      <p:sp>
        <p:nvSpPr>
          <p:cNvPr id="4" name="Date Placeholder 3"/>
          <p:cNvSpPr>
            <a:spLocks noGrp="1"/>
          </p:cNvSpPr>
          <p:nvPr>
            <p:ph type="dt" sz="half" idx="10"/>
          </p:nvPr>
        </p:nvSpPr>
        <p:spPr/>
        <p:txBody>
          <a:bodyPr/>
          <a:lstStyle/>
          <a:p>
            <a:pPr>
              <a:defRPr/>
            </a:pPr>
            <a:fld id="{1C1F1BC5-780E-40F2-8884-4B0EC62E95E3}"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vi-VN" smtClean="0"/>
              <a:t>Some Application Areas of AI</a:t>
            </a:r>
          </a:p>
        </p:txBody>
      </p:sp>
      <p:sp>
        <p:nvSpPr>
          <p:cNvPr id="69635" name="Rectangle 3"/>
          <p:cNvSpPr>
            <a:spLocks noGrp="1" noChangeArrowheads="1"/>
          </p:cNvSpPr>
          <p:nvPr>
            <p:ph idx="1"/>
          </p:nvPr>
        </p:nvSpPr>
        <p:spPr/>
        <p:txBody>
          <a:bodyPr/>
          <a:lstStyle/>
          <a:p>
            <a:r>
              <a:rPr lang="en-US" altLang="vi-VN" smtClean="0">
                <a:solidFill>
                  <a:srgbClr val="CC3300"/>
                </a:solidFill>
              </a:rPr>
              <a:t>Computer Vision</a:t>
            </a:r>
          </a:p>
          <a:p>
            <a:pPr lvl="1"/>
            <a:r>
              <a:rPr lang="en-US" altLang="vi-VN" smtClean="0"/>
              <a:t>Face recognition programs: banks, casinos, police</a:t>
            </a:r>
          </a:p>
          <a:p>
            <a:pPr lvl="1"/>
            <a:r>
              <a:rPr lang="en-US" altLang="vi-VN" smtClean="0"/>
              <a:t>CMU's ALVINN autonomously drove a van from Washington, D.C. to San Diego, averaging 63 mph day and night, in all weather conditions</a:t>
            </a:r>
          </a:p>
          <a:p>
            <a:pPr lvl="1"/>
            <a:r>
              <a:rPr lang="en-US" altLang="vi-VN" smtClean="0"/>
              <a:t>Handwriting recognition, electronics and manufacturing inspection, photo-interpretation, baggage inspection, reverse engineering to automatically construct a 3D geometric model</a:t>
            </a:r>
          </a:p>
          <a:p>
            <a:pPr lvl="1"/>
            <a:r>
              <a:rPr lang="en-US" altLang="vi-VN" smtClean="0"/>
              <a:t>Advances have been made, but humans are</a:t>
            </a:r>
            <a:br>
              <a:rPr lang="en-US" altLang="vi-VN" smtClean="0"/>
            </a:br>
            <a:r>
              <a:rPr lang="en-US" altLang="vi-VN" smtClean="0"/>
              <a:t>far better at understanding and representing 3D information</a:t>
            </a:r>
          </a:p>
        </p:txBody>
      </p:sp>
      <p:sp>
        <p:nvSpPr>
          <p:cNvPr id="4" name="Date Placeholder 3"/>
          <p:cNvSpPr>
            <a:spLocks noGrp="1"/>
          </p:cNvSpPr>
          <p:nvPr>
            <p:ph type="dt" sz="half" idx="10"/>
          </p:nvPr>
        </p:nvSpPr>
        <p:spPr/>
        <p:txBody>
          <a:bodyPr/>
          <a:lstStyle/>
          <a:p>
            <a:pPr>
              <a:defRPr/>
            </a:pPr>
            <a:fld id="{F7EF0432-DE51-4F89-9278-876B29F6EE87}"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96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96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96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9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vi-VN" smtClean="0"/>
              <a:t>Some Application Areas of AI</a:t>
            </a:r>
          </a:p>
        </p:txBody>
      </p:sp>
      <p:sp>
        <p:nvSpPr>
          <p:cNvPr id="70659" name="Rectangle 3"/>
          <p:cNvSpPr>
            <a:spLocks noGrp="1" noChangeArrowheads="1"/>
          </p:cNvSpPr>
          <p:nvPr>
            <p:ph idx="1"/>
          </p:nvPr>
        </p:nvSpPr>
        <p:spPr/>
        <p:txBody>
          <a:bodyPr/>
          <a:lstStyle/>
          <a:p>
            <a:r>
              <a:rPr lang="en-US" altLang="vi-VN" smtClean="0">
                <a:solidFill>
                  <a:srgbClr val="CC3300"/>
                </a:solidFill>
              </a:rPr>
              <a:t>Expert Systems</a:t>
            </a:r>
            <a:br>
              <a:rPr lang="en-US" altLang="vi-VN" smtClean="0">
                <a:solidFill>
                  <a:srgbClr val="CC3300"/>
                </a:solidFill>
              </a:rPr>
            </a:br>
            <a:r>
              <a:rPr lang="en-US" altLang="vi-VN" smtClean="0"/>
              <a:t>“knowledge engineer” tries to embody the knowledge of human experts in a computer program that is used to carry out some task</a:t>
            </a:r>
          </a:p>
          <a:p>
            <a:pPr lvl="1"/>
            <a:r>
              <a:rPr lang="en-US" altLang="vi-VN" smtClean="0"/>
              <a:t>Diagnostic systems </a:t>
            </a:r>
            <a:r>
              <a:rPr lang="en-US" altLang="vi-VN" smtClean="0"/>
              <a:t>(MYCIN 1974)</a:t>
            </a:r>
          </a:p>
          <a:p>
            <a:pPr lvl="1"/>
            <a:r>
              <a:rPr lang="en-US" altLang="vi-VN" smtClean="0"/>
              <a:t>System configuration </a:t>
            </a:r>
            <a:r>
              <a:rPr lang="en-US" altLang="vi-VN" smtClean="0"/>
              <a:t>(DEC)</a:t>
            </a:r>
          </a:p>
          <a:p>
            <a:pPr lvl="1"/>
            <a:r>
              <a:rPr lang="en-US" altLang="vi-VN" smtClean="0"/>
              <a:t>Financial decision </a:t>
            </a:r>
            <a:r>
              <a:rPr lang="en-US" altLang="vi-VN" smtClean="0"/>
              <a:t>making</a:t>
            </a:r>
          </a:p>
          <a:p>
            <a:pPr lvl="1"/>
            <a:endParaRPr lang="en-US" altLang="vi-VN" smtClean="0"/>
          </a:p>
          <a:p>
            <a:r>
              <a:rPr lang="en-US" altLang="vi-VN" smtClean="0">
                <a:solidFill>
                  <a:srgbClr val="CC3300"/>
                </a:solidFill>
              </a:rPr>
              <a:t>Heuristic Classification</a:t>
            </a:r>
            <a:br>
              <a:rPr lang="en-US" altLang="vi-VN" smtClean="0">
                <a:solidFill>
                  <a:srgbClr val="CC3300"/>
                </a:solidFill>
              </a:rPr>
            </a:br>
            <a:r>
              <a:rPr lang="en-US" altLang="vi-VN" smtClean="0">
                <a:solidFill>
                  <a:srgbClr val="CC3300"/>
                </a:solidFill>
              </a:rPr>
              <a:t> </a:t>
            </a:r>
            <a:r>
              <a:rPr lang="en-US" altLang="vi-VN" smtClean="0"/>
              <a:t>categorize examples based on guidelines </a:t>
            </a:r>
            <a:endParaRPr lang="en-US" altLang="vi-VN" smtClean="0">
              <a:solidFill>
                <a:srgbClr val="CC3300"/>
              </a:solidFill>
            </a:endParaRPr>
          </a:p>
          <a:p>
            <a:pPr lvl="1"/>
            <a:r>
              <a:rPr lang="en-US" altLang="vi-VN" smtClean="0"/>
              <a:t>Credit card </a:t>
            </a:r>
            <a:r>
              <a:rPr lang="en-US" altLang="vi-VN" smtClean="0"/>
              <a:t>purchases (Visa)</a:t>
            </a:r>
          </a:p>
          <a:p>
            <a:pPr lvl="1"/>
            <a:endParaRPr lang="en-US" altLang="vi-VN" smtClean="0"/>
          </a:p>
        </p:txBody>
      </p:sp>
      <p:sp>
        <p:nvSpPr>
          <p:cNvPr id="4" name="Date Placeholder 3"/>
          <p:cNvSpPr>
            <a:spLocks noGrp="1"/>
          </p:cNvSpPr>
          <p:nvPr>
            <p:ph type="dt" sz="half" idx="10"/>
          </p:nvPr>
        </p:nvSpPr>
        <p:spPr/>
        <p:txBody>
          <a:bodyPr/>
          <a:lstStyle/>
          <a:p>
            <a:pPr>
              <a:defRPr/>
            </a:pPr>
            <a:fld id="{62C60E23-3E93-4B17-9090-A96390406369}"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065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06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0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vi-VN" smtClean="0"/>
              <a:t>Some Application Areas of AI</a:t>
            </a:r>
          </a:p>
        </p:txBody>
      </p:sp>
      <p:sp>
        <p:nvSpPr>
          <p:cNvPr id="71683" name="Rectangle 3"/>
          <p:cNvSpPr>
            <a:spLocks noGrp="1" noChangeArrowheads="1"/>
          </p:cNvSpPr>
          <p:nvPr>
            <p:ph idx="1"/>
          </p:nvPr>
        </p:nvSpPr>
        <p:spPr/>
        <p:txBody>
          <a:bodyPr/>
          <a:lstStyle/>
          <a:p>
            <a:r>
              <a:rPr lang="en-US" altLang="vi-VN" smtClean="0">
                <a:solidFill>
                  <a:srgbClr val="CC3300"/>
                </a:solidFill>
              </a:rPr>
              <a:t>Natural Language Understanding</a:t>
            </a:r>
          </a:p>
          <a:p>
            <a:pPr lvl="1"/>
            <a:r>
              <a:rPr lang="en-US" altLang="vi-VN" smtClean="0"/>
              <a:t>Web page </a:t>
            </a:r>
            <a:r>
              <a:rPr lang="en-US" altLang="vi-VN" smtClean="0"/>
              <a:t>translators (AltaVista)</a:t>
            </a:r>
          </a:p>
          <a:p>
            <a:pPr lvl="1"/>
            <a:r>
              <a:rPr lang="en-US" altLang="vi-VN" smtClean="0"/>
              <a:t>Catepillar's truck manuals translated</a:t>
            </a:r>
            <a:br>
              <a:rPr lang="en-US" altLang="vi-VN" smtClean="0"/>
            </a:br>
            <a:r>
              <a:rPr lang="en-US" altLang="vi-VN" smtClean="0"/>
              <a:t>into 20 languages by machine</a:t>
            </a:r>
          </a:p>
          <a:p>
            <a:pPr lvl="1"/>
            <a:r>
              <a:rPr lang="en-US" altLang="vi-VN" smtClean="0"/>
              <a:t>Getting a </a:t>
            </a:r>
            <a:r>
              <a:rPr lang="en-US" altLang="vi-VN" smtClean="0"/>
              <a:t>sequence of words and parsing sentences isn’t enough, understanding requires knowledge of the domain, so present systems are quite limited</a:t>
            </a:r>
          </a:p>
          <a:p>
            <a:r>
              <a:rPr lang="en-US" altLang="vi-VN" smtClean="0">
                <a:solidFill>
                  <a:srgbClr val="CC3300"/>
                </a:solidFill>
              </a:rPr>
              <a:t>Scheduling and Planning</a:t>
            </a:r>
          </a:p>
          <a:p>
            <a:pPr lvl="1"/>
            <a:r>
              <a:rPr lang="en-US" altLang="vi-VN" smtClean="0"/>
              <a:t>Automatic scheduling </a:t>
            </a:r>
            <a:r>
              <a:rPr lang="en-US" altLang="vi-VN" smtClean="0"/>
              <a:t>for manufacturing</a:t>
            </a:r>
          </a:p>
          <a:p>
            <a:pPr lvl="1"/>
            <a:r>
              <a:rPr lang="en-US" altLang="vi-VN" smtClean="0"/>
              <a:t>American Airlines rerouting contingency planner</a:t>
            </a:r>
          </a:p>
          <a:p>
            <a:pPr lvl="1"/>
            <a:r>
              <a:rPr lang="en-US" altLang="vi-VN" smtClean="0"/>
              <a:t>European Space Agency planning and scheduling of spacecraft assembly, integration and verification</a:t>
            </a:r>
          </a:p>
          <a:p>
            <a:pPr lvl="4"/>
            <a:endParaRPr lang="en-US" altLang="vi-VN" smtClean="0"/>
          </a:p>
          <a:p>
            <a:pPr lvl="1">
              <a:buFont typeface="Wingdings" pitchFamily="2" charset="2"/>
              <a:buNone/>
            </a:pPr>
            <a:endParaRPr lang="en-US" altLang="vi-VN" smtClean="0">
              <a:solidFill>
                <a:srgbClr val="CC3300"/>
              </a:solidFill>
            </a:endParaRPr>
          </a:p>
        </p:txBody>
      </p:sp>
      <p:sp>
        <p:nvSpPr>
          <p:cNvPr id="4" name="Date Placeholder 3"/>
          <p:cNvSpPr>
            <a:spLocks noGrp="1"/>
          </p:cNvSpPr>
          <p:nvPr>
            <p:ph type="dt" sz="half" idx="10"/>
          </p:nvPr>
        </p:nvSpPr>
        <p:spPr/>
        <p:txBody>
          <a:bodyPr/>
          <a:lstStyle/>
          <a:p>
            <a:pPr>
              <a:defRPr/>
            </a:pPr>
            <a:fld id="{DD89737A-D398-4830-81F1-96D1F70B6EC2}"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19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6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6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vi-VN" smtClean="0"/>
              <a:t>Topics</a:t>
            </a:r>
          </a:p>
        </p:txBody>
      </p:sp>
      <p:sp>
        <p:nvSpPr>
          <p:cNvPr id="10243" name="Content Placeholder 2"/>
          <p:cNvSpPr>
            <a:spLocks noGrp="1"/>
          </p:cNvSpPr>
          <p:nvPr>
            <p:ph idx="1"/>
          </p:nvPr>
        </p:nvSpPr>
        <p:spPr/>
        <p:txBody>
          <a:bodyPr/>
          <a:lstStyle/>
          <a:p>
            <a:r>
              <a:rPr lang="en-US" altLang="vi-VN" smtClean="0"/>
              <a:t>Quotes &amp; Concepts</a:t>
            </a:r>
          </a:p>
          <a:p>
            <a:pPr>
              <a:buClr>
                <a:schemeClr val="tx2"/>
              </a:buClr>
              <a:buFontTx/>
              <a:buChar char="•"/>
            </a:pPr>
            <a:r>
              <a:rPr lang="en-US" altLang="vi-VN" smtClean="0"/>
              <a:t>Goals &amp; Approaches</a:t>
            </a:r>
          </a:p>
          <a:p>
            <a:pPr>
              <a:buClr>
                <a:schemeClr val="tx2"/>
              </a:buClr>
              <a:buFontTx/>
              <a:buChar char="•"/>
            </a:pPr>
            <a:r>
              <a:rPr lang="en-US" altLang="vi-VN" smtClean="0"/>
              <a:t>Application Areas</a:t>
            </a:r>
          </a:p>
          <a:p>
            <a:pPr>
              <a:buClr>
                <a:schemeClr val="tx2"/>
              </a:buClr>
              <a:buFontTx/>
              <a:buChar char="•"/>
            </a:pPr>
            <a:r>
              <a:rPr lang="en-US" altLang="vi-VN" smtClean="0"/>
              <a:t>Framework for AI Systems</a:t>
            </a:r>
          </a:p>
          <a:p>
            <a:pPr>
              <a:buClr>
                <a:schemeClr val="tx2"/>
              </a:buClr>
              <a:buFontTx/>
              <a:buChar char="•"/>
            </a:pPr>
            <a:r>
              <a:rPr lang="en-US" altLang="vi-VN" smtClean="0"/>
              <a:t>Fundamental Issues for AI Problems</a:t>
            </a:r>
          </a:p>
        </p:txBody>
      </p:sp>
      <p:sp>
        <p:nvSpPr>
          <p:cNvPr id="4" name="Date Placeholder 3"/>
          <p:cNvSpPr>
            <a:spLocks noGrp="1"/>
          </p:cNvSpPr>
          <p:nvPr>
            <p:ph type="dt" sz="half" idx="10"/>
          </p:nvPr>
        </p:nvSpPr>
        <p:spPr/>
        <p:txBody>
          <a:bodyPr/>
          <a:lstStyle/>
          <a:p>
            <a:pPr>
              <a:defRPr/>
            </a:pPr>
            <a:fld id="{7998D2DC-D435-4B24-B4F3-65913A6D2A73}"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Natural Language:  </a:t>
            </a:r>
            <a:r>
              <a:rPr lang="en-US" smtClean="0"/>
              <a:t>Chatbots</a:t>
            </a:r>
            <a:endParaRPr lang="en-US"/>
          </a:p>
        </p:txBody>
      </p:sp>
      <p:sp>
        <p:nvSpPr>
          <p:cNvPr id="3" name="Content Placeholder 2"/>
          <p:cNvSpPr>
            <a:spLocks noGrp="1"/>
          </p:cNvSpPr>
          <p:nvPr>
            <p:ph idx="1"/>
          </p:nvPr>
        </p:nvSpPr>
        <p:spPr/>
        <p:txBody>
          <a:bodyPr/>
          <a:lstStyle/>
          <a:p>
            <a:r>
              <a:rPr lang="en-US" smtClean="0"/>
              <a:t>ALICE</a:t>
            </a:r>
            <a:r>
              <a:rPr lang="en-US"/>
              <a:t>: 2004 Loebner Prize winner</a:t>
            </a:r>
          </a:p>
          <a:p>
            <a:r>
              <a:rPr lang="en-US"/>
              <a:t>ELIZA: psychotherapist </a:t>
            </a:r>
          </a:p>
          <a:p>
            <a:r>
              <a:rPr lang="en-US"/>
              <a:t>Valerie: CMU Robot Receptionist</a:t>
            </a:r>
          </a:p>
          <a:p>
            <a:endParaRPr lang="en-US" smtClean="0"/>
          </a:p>
          <a:p>
            <a:r>
              <a:rPr lang="en-US" smtClean="0"/>
              <a:t>Natural </a:t>
            </a:r>
            <a:r>
              <a:rPr lang="en-US"/>
              <a:t>language processing, </a:t>
            </a:r>
            <a:r>
              <a:rPr lang="en-US" smtClean="0"/>
              <a:t>pattern </a:t>
            </a:r>
            <a:r>
              <a:rPr lang="en-US"/>
              <a:t>matching</a:t>
            </a:r>
          </a:p>
          <a:p>
            <a:r>
              <a:rPr lang="en-US" smtClean="0"/>
              <a:t>Loebner  </a:t>
            </a:r>
            <a:r>
              <a:rPr lang="en-US"/>
              <a:t>Prize gold medal, </a:t>
            </a:r>
            <a:r>
              <a:rPr lang="en-US" smtClean="0"/>
              <a:t>awarded </a:t>
            </a:r>
            <a:r>
              <a:rPr lang="en-US"/>
              <a:t>annually to best AI </a:t>
            </a:r>
            <a:r>
              <a:rPr lang="en-US" smtClean="0"/>
              <a:t>program </a:t>
            </a:r>
            <a:endParaRPr lang="en-US"/>
          </a:p>
        </p:txBody>
      </p:sp>
      <p:sp>
        <p:nvSpPr>
          <p:cNvPr id="4" name="Date Placeholder 3"/>
          <p:cNvSpPr>
            <a:spLocks noGrp="1"/>
          </p:cNvSpPr>
          <p:nvPr>
            <p:ph type="dt" sz="half" idx="10"/>
          </p:nvPr>
        </p:nvSpPr>
        <p:spPr/>
        <p:txBody>
          <a:bodyPr/>
          <a:lstStyle/>
          <a:p>
            <a:pPr>
              <a:defRPr/>
            </a:pPr>
            <a:fld id="{A4F57A5F-D7FE-4DF9-8814-447B04955D90}" type="datetime1">
              <a:rPr lang="en-US" smtClean="0"/>
              <a:t>2/9/2017</a:t>
            </a:fld>
            <a:endParaRPr lang="en-US" altLang="en-US"/>
          </a:p>
        </p:txBody>
      </p:sp>
      <p:sp>
        <p:nvSpPr>
          <p:cNvPr id="5" name="Slide Number Placeholder 4"/>
          <p:cNvSpPr>
            <a:spLocks noGrp="1"/>
          </p:cNvSpPr>
          <p:nvPr>
            <p:ph type="sldNum" sz="quarter" idx="12"/>
          </p:nvPr>
        </p:nvSpPr>
        <p:spPr/>
        <p:txBody>
          <a:bodyPr/>
          <a:lstStyle/>
          <a:p>
            <a:pPr>
              <a:defRPr/>
            </a:pPr>
            <a:fld id="{0E60E314-1A19-4355-B426-06CF49CB48C9}" type="slidenum">
              <a:rPr lang="en-US" smtClean="0"/>
              <a:pPr>
                <a:defRPr/>
              </a:pPr>
              <a:t>20</a:t>
            </a:fld>
            <a:endParaRPr lang="en-US"/>
          </a:p>
        </p:txBody>
      </p:sp>
    </p:spTree>
    <p:extLst>
      <p:ext uri="{BB962C8B-B14F-4D97-AF65-F5344CB8AC3E}">
        <p14:creationId xmlns:p14="http://schemas.microsoft.com/office/powerpoint/2010/main" val="191308421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A.L.I.C.E. </a:t>
            </a:r>
            <a:r>
              <a:rPr lang="en-US" smtClean="0"/>
              <a:t>Chatbot (www.alicebot.org)</a:t>
            </a:r>
            <a:endParaRPr lang="en-US"/>
          </a:p>
        </p:txBody>
      </p:sp>
      <p:sp>
        <p:nvSpPr>
          <p:cNvPr id="3" name="Content Placeholder 2"/>
          <p:cNvSpPr>
            <a:spLocks noGrp="1"/>
          </p:cNvSpPr>
          <p:nvPr>
            <p:ph idx="1"/>
          </p:nvPr>
        </p:nvSpPr>
        <p:spPr>
          <a:xfrm>
            <a:off x="457200" y="1524000"/>
            <a:ext cx="8229600" cy="4800600"/>
          </a:xfrm>
        </p:spPr>
        <p:txBody>
          <a:bodyPr>
            <a:normAutofit fontScale="77500" lnSpcReduction="20000"/>
          </a:bodyPr>
          <a:lstStyle/>
          <a:p>
            <a:pPr marL="0" indent="0">
              <a:lnSpc>
                <a:spcPct val="120000"/>
              </a:lnSpc>
              <a:spcBef>
                <a:spcPts val="200"/>
              </a:spcBef>
              <a:buNone/>
            </a:pPr>
            <a:r>
              <a:rPr lang="en-US" b="1" smtClean="0">
                <a:solidFill>
                  <a:srgbClr val="0000CC"/>
                </a:solidFill>
              </a:rPr>
              <a:t>Jerry</a:t>
            </a:r>
            <a:r>
              <a:rPr lang="en-US"/>
              <a:t>: my name is jerry.</a:t>
            </a:r>
          </a:p>
          <a:p>
            <a:pPr marL="0" indent="0">
              <a:lnSpc>
                <a:spcPct val="120000"/>
              </a:lnSpc>
              <a:spcBef>
                <a:spcPts val="200"/>
              </a:spcBef>
              <a:buNone/>
            </a:pPr>
            <a:r>
              <a:rPr lang="en-US" b="1">
                <a:solidFill>
                  <a:srgbClr val="0000CC"/>
                </a:solidFill>
              </a:rPr>
              <a:t>ALICE</a:t>
            </a:r>
            <a:r>
              <a:rPr lang="en-US"/>
              <a:t>: Hey jerry. </a:t>
            </a:r>
          </a:p>
          <a:p>
            <a:pPr marL="0" indent="0">
              <a:lnSpc>
                <a:spcPct val="120000"/>
              </a:lnSpc>
              <a:spcBef>
                <a:spcPts val="200"/>
              </a:spcBef>
              <a:buNone/>
            </a:pPr>
            <a:r>
              <a:rPr lang="en-US" b="1">
                <a:solidFill>
                  <a:srgbClr val="0000CC"/>
                </a:solidFill>
              </a:rPr>
              <a:t>Jerry</a:t>
            </a:r>
            <a:r>
              <a:rPr lang="en-US"/>
              <a:t>: </a:t>
            </a:r>
            <a:r>
              <a:rPr lang="en-US" smtClean="0"/>
              <a:t>Do you </a:t>
            </a:r>
            <a:r>
              <a:rPr lang="en-US"/>
              <a:t>know Turing?</a:t>
            </a:r>
          </a:p>
          <a:p>
            <a:pPr marL="0" indent="0">
              <a:lnSpc>
                <a:spcPct val="120000"/>
              </a:lnSpc>
              <a:spcBef>
                <a:spcPts val="200"/>
              </a:spcBef>
              <a:buNone/>
            </a:pPr>
            <a:r>
              <a:rPr lang="en-US" b="1">
                <a:solidFill>
                  <a:srgbClr val="0000CC"/>
                </a:solidFill>
              </a:rPr>
              <a:t>ALICE</a:t>
            </a:r>
            <a:r>
              <a:rPr lang="en-US"/>
              <a:t>: A brilliant and tragic figure in the history of computer science. </a:t>
            </a:r>
          </a:p>
          <a:p>
            <a:pPr marL="0" indent="0">
              <a:lnSpc>
                <a:spcPct val="120000"/>
              </a:lnSpc>
              <a:spcBef>
                <a:spcPts val="200"/>
              </a:spcBef>
              <a:buNone/>
            </a:pPr>
            <a:r>
              <a:rPr lang="en-US" b="1">
                <a:solidFill>
                  <a:srgbClr val="0000CC"/>
                </a:solidFill>
              </a:rPr>
              <a:t>Jerry</a:t>
            </a:r>
            <a:r>
              <a:rPr lang="en-US"/>
              <a:t>: </a:t>
            </a:r>
            <a:r>
              <a:rPr lang="en-US" smtClean="0"/>
              <a:t>Who else </a:t>
            </a:r>
            <a:r>
              <a:rPr lang="en-US"/>
              <a:t>do you know?</a:t>
            </a:r>
          </a:p>
          <a:p>
            <a:pPr marL="0" indent="0">
              <a:lnSpc>
                <a:spcPct val="120000"/>
              </a:lnSpc>
              <a:spcBef>
                <a:spcPts val="200"/>
              </a:spcBef>
              <a:buNone/>
            </a:pPr>
            <a:r>
              <a:rPr lang="en-US" b="1">
                <a:solidFill>
                  <a:srgbClr val="0000CC"/>
                </a:solidFill>
              </a:rPr>
              <a:t>ALICE</a:t>
            </a:r>
            <a:r>
              <a:rPr lang="en-US"/>
              <a:t>: Hugh Loebner, Robby Garner, and Steven Spielberg </a:t>
            </a:r>
          </a:p>
          <a:p>
            <a:pPr marL="0" indent="0">
              <a:lnSpc>
                <a:spcPct val="120000"/>
              </a:lnSpc>
              <a:spcBef>
                <a:spcPts val="200"/>
              </a:spcBef>
              <a:buNone/>
            </a:pPr>
            <a:r>
              <a:rPr lang="en-US" b="1">
                <a:solidFill>
                  <a:srgbClr val="0000CC"/>
                </a:solidFill>
              </a:rPr>
              <a:t>Jerry</a:t>
            </a:r>
            <a:r>
              <a:rPr lang="en-US"/>
              <a:t>: </a:t>
            </a:r>
            <a:r>
              <a:rPr lang="en-US" smtClean="0"/>
              <a:t>Which film </a:t>
            </a:r>
            <a:r>
              <a:rPr lang="en-US"/>
              <a:t>do you like?</a:t>
            </a:r>
          </a:p>
          <a:p>
            <a:pPr marL="0" indent="0">
              <a:lnSpc>
                <a:spcPct val="120000"/>
              </a:lnSpc>
              <a:spcBef>
                <a:spcPts val="200"/>
              </a:spcBef>
              <a:buNone/>
            </a:pPr>
            <a:r>
              <a:rPr lang="en-US" b="1">
                <a:solidFill>
                  <a:srgbClr val="0000CC"/>
                </a:solidFill>
              </a:rPr>
              <a:t>ALICE</a:t>
            </a:r>
            <a:r>
              <a:rPr lang="en-US"/>
              <a:t>: My favorite movie is Teknolust. Have you seen it?</a:t>
            </a:r>
          </a:p>
          <a:p>
            <a:pPr marL="0" indent="0">
              <a:lnSpc>
                <a:spcPct val="120000"/>
              </a:lnSpc>
              <a:spcBef>
                <a:spcPts val="200"/>
              </a:spcBef>
              <a:buNone/>
            </a:pPr>
            <a:r>
              <a:rPr lang="en-US" b="1">
                <a:solidFill>
                  <a:srgbClr val="0000CC"/>
                </a:solidFill>
              </a:rPr>
              <a:t>Jerry</a:t>
            </a:r>
            <a:r>
              <a:rPr lang="en-US"/>
              <a:t>: </a:t>
            </a:r>
            <a:r>
              <a:rPr lang="en-US" smtClean="0"/>
              <a:t>No.</a:t>
            </a:r>
            <a:endParaRPr lang="en-US"/>
          </a:p>
          <a:p>
            <a:pPr marL="0" indent="0">
              <a:lnSpc>
                <a:spcPct val="120000"/>
              </a:lnSpc>
              <a:spcBef>
                <a:spcPts val="200"/>
              </a:spcBef>
              <a:buNone/>
            </a:pPr>
            <a:r>
              <a:rPr lang="en-US" b="1">
                <a:solidFill>
                  <a:srgbClr val="0000CC"/>
                </a:solidFill>
              </a:rPr>
              <a:t>ALICE</a:t>
            </a:r>
            <a:r>
              <a:rPr lang="en-US"/>
              <a:t>: I would recommend you check it out.</a:t>
            </a:r>
          </a:p>
          <a:p>
            <a:pPr marL="0" indent="0">
              <a:lnSpc>
                <a:spcPct val="120000"/>
              </a:lnSpc>
              <a:spcBef>
                <a:spcPts val="200"/>
              </a:spcBef>
              <a:buNone/>
            </a:pPr>
            <a:r>
              <a:rPr lang="en-US" b="1">
                <a:solidFill>
                  <a:srgbClr val="0000CC"/>
                </a:solidFill>
              </a:rPr>
              <a:t>Jerry</a:t>
            </a:r>
            <a:r>
              <a:rPr lang="en-US"/>
              <a:t>: </a:t>
            </a:r>
            <a:r>
              <a:rPr lang="en-US" smtClean="0"/>
              <a:t>What is </a:t>
            </a:r>
            <a:r>
              <a:rPr lang="en-US"/>
              <a:t>it about?</a:t>
            </a:r>
          </a:p>
          <a:p>
            <a:pPr marL="0" indent="0">
              <a:lnSpc>
                <a:spcPct val="120000"/>
              </a:lnSpc>
              <a:spcBef>
                <a:spcPts val="200"/>
              </a:spcBef>
              <a:buNone/>
            </a:pPr>
            <a:r>
              <a:rPr lang="en-US" b="1">
                <a:solidFill>
                  <a:srgbClr val="0000CC"/>
                </a:solidFill>
              </a:rPr>
              <a:t>ALICE</a:t>
            </a:r>
            <a:r>
              <a:rPr lang="en-US"/>
              <a:t>: Science fiction.  </a:t>
            </a:r>
          </a:p>
          <a:p>
            <a:pPr marL="0" indent="0">
              <a:lnSpc>
                <a:spcPct val="120000"/>
              </a:lnSpc>
              <a:spcBef>
                <a:spcPts val="200"/>
              </a:spcBef>
              <a:buNone/>
            </a:pPr>
            <a:r>
              <a:rPr lang="en-US" b="1">
                <a:solidFill>
                  <a:srgbClr val="0000CC"/>
                </a:solidFill>
              </a:rPr>
              <a:t>Jerry</a:t>
            </a:r>
            <a:r>
              <a:rPr lang="en-US"/>
              <a:t>: </a:t>
            </a:r>
            <a:r>
              <a:rPr lang="en-US" smtClean="0"/>
              <a:t>Do you </a:t>
            </a:r>
            <a:r>
              <a:rPr lang="en-US"/>
              <a:t>remember my name?</a:t>
            </a:r>
          </a:p>
          <a:p>
            <a:pPr marL="0" indent="0">
              <a:lnSpc>
                <a:spcPct val="120000"/>
              </a:lnSpc>
              <a:spcBef>
                <a:spcPts val="200"/>
              </a:spcBef>
              <a:buNone/>
            </a:pPr>
            <a:r>
              <a:rPr lang="en-US" b="1">
                <a:solidFill>
                  <a:srgbClr val="0000CC"/>
                </a:solidFill>
              </a:rPr>
              <a:t>ALICE</a:t>
            </a:r>
            <a:r>
              <a:rPr lang="en-US"/>
              <a:t>: Your name is jerry, seeker.</a:t>
            </a:r>
          </a:p>
        </p:txBody>
      </p:sp>
      <p:sp>
        <p:nvSpPr>
          <p:cNvPr id="4" name="Date Placeholder 3"/>
          <p:cNvSpPr>
            <a:spLocks noGrp="1"/>
          </p:cNvSpPr>
          <p:nvPr>
            <p:ph type="dt" sz="half" idx="10"/>
          </p:nvPr>
        </p:nvSpPr>
        <p:spPr/>
        <p:txBody>
          <a:bodyPr/>
          <a:lstStyle/>
          <a:p>
            <a:pPr>
              <a:defRPr/>
            </a:pPr>
            <a:fld id="{A4F57A5F-D7FE-4DF9-8814-447B04955D90}" type="datetime1">
              <a:rPr lang="en-US" smtClean="0"/>
              <a:t>2/9/2017</a:t>
            </a:fld>
            <a:endParaRPr lang="en-US" altLang="en-US"/>
          </a:p>
        </p:txBody>
      </p:sp>
      <p:sp>
        <p:nvSpPr>
          <p:cNvPr id="5" name="Slide Number Placeholder 4"/>
          <p:cNvSpPr>
            <a:spLocks noGrp="1"/>
          </p:cNvSpPr>
          <p:nvPr>
            <p:ph type="sldNum" sz="quarter" idx="12"/>
          </p:nvPr>
        </p:nvSpPr>
        <p:spPr/>
        <p:txBody>
          <a:bodyPr/>
          <a:lstStyle/>
          <a:p>
            <a:pPr>
              <a:defRPr/>
            </a:pPr>
            <a:fld id="{0E60E314-1A19-4355-B426-06CF49CB48C9}" type="slidenum">
              <a:rPr lang="en-US" smtClean="0"/>
              <a:pPr>
                <a:defRPr/>
              </a:pPr>
              <a:t>21</a:t>
            </a:fld>
            <a:endParaRPr lang="en-US"/>
          </a:p>
        </p:txBody>
      </p:sp>
    </p:spTree>
    <p:extLst>
      <p:ext uri="{BB962C8B-B14F-4D97-AF65-F5344CB8AC3E}">
        <p14:creationId xmlns:p14="http://schemas.microsoft.com/office/powerpoint/2010/main" val="178471718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AI Apps Top-10 </a:t>
            </a:r>
            <a:r>
              <a:rPr lang="en-US" smtClean="0"/>
              <a:t>List</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1</a:t>
            </a:r>
            <a:r>
              <a:rPr lang="en-US"/>
              <a:t>. Language translation services (Google)</a:t>
            </a:r>
          </a:p>
          <a:p>
            <a:pPr marL="0" indent="0">
              <a:buNone/>
            </a:pPr>
            <a:r>
              <a:rPr lang="en-US"/>
              <a:t>2. News aggregation and summarization (Google)</a:t>
            </a:r>
          </a:p>
          <a:p>
            <a:pPr marL="0" indent="0">
              <a:buNone/>
            </a:pPr>
            <a:r>
              <a:rPr lang="en-US"/>
              <a:t>3. Speech recognition (Nuance)</a:t>
            </a:r>
          </a:p>
          <a:p>
            <a:pPr marL="0" indent="0">
              <a:buNone/>
            </a:pPr>
            <a:r>
              <a:rPr lang="en-US"/>
              <a:t>4. Song recognition (Shazam)</a:t>
            </a:r>
          </a:p>
          <a:p>
            <a:pPr marL="0" indent="0">
              <a:buNone/>
            </a:pPr>
            <a:r>
              <a:rPr lang="en-US"/>
              <a:t>5. Face recognition (Recognizr)</a:t>
            </a:r>
          </a:p>
          <a:p>
            <a:pPr marL="0" indent="0">
              <a:buNone/>
            </a:pPr>
            <a:r>
              <a:rPr lang="en-US"/>
              <a:t>6. Image recognition (Google Goggles)</a:t>
            </a:r>
          </a:p>
          <a:p>
            <a:pPr marL="0" indent="0">
              <a:buNone/>
            </a:pPr>
            <a:r>
              <a:rPr lang="en-US"/>
              <a:t>7. Question answering (Apple Siri, IBM Watson)</a:t>
            </a:r>
          </a:p>
          <a:p>
            <a:pPr marL="0" indent="0">
              <a:buNone/>
            </a:pPr>
            <a:r>
              <a:rPr lang="en-US"/>
              <a:t>8. Chess playing (IBM Deep Blue)</a:t>
            </a:r>
          </a:p>
          <a:p>
            <a:pPr marL="0" indent="0">
              <a:buNone/>
            </a:pPr>
            <a:r>
              <a:rPr lang="en-US"/>
              <a:t>9. 3D scene modeling from images (Microsoft Photosynth)</a:t>
            </a:r>
          </a:p>
          <a:p>
            <a:pPr marL="0" indent="0">
              <a:buNone/>
            </a:pPr>
            <a:r>
              <a:rPr lang="en-US"/>
              <a:t>10.  Driverless cars (Google) </a:t>
            </a:r>
          </a:p>
        </p:txBody>
      </p:sp>
      <p:sp>
        <p:nvSpPr>
          <p:cNvPr id="4" name="Date Placeholder 3"/>
          <p:cNvSpPr>
            <a:spLocks noGrp="1"/>
          </p:cNvSpPr>
          <p:nvPr>
            <p:ph type="dt" sz="half" idx="10"/>
          </p:nvPr>
        </p:nvSpPr>
        <p:spPr/>
        <p:txBody>
          <a:bodyPr/>
          <a:lstStyle/>
          <a:p>
            <a:pPr>
              <a:defRPr/>
            </a:pPr>
            <a:fld id="{A4F57A5F-D7FE-4DF9-8814-447B04955D90}" type="datetime1">
              <a:rPr lang="en-US" smtClean="0"/>
              <a:t>2/9/2017</a:t>
            </a:fld>
            <a:endParaRPr lang="en-US" altLang="en-US"/>
          </a:p>
        </p:txBody>
      </p:sp>
      <p:sp>
        <p:nvSpPr>
          <p:cNvPr id="5" name="Slide Number Placeholder 4"/>
          <p:cNvSpPr>
            <a:spLocks noGrp="1"/>
          </p:cNvSpPr>
          <p:nvPr>
            <p:ph type="sldNum" sz="quarter" idx="12"/>
          </p:nvPr>
        </p:nvSpPr>
        <p:spPr/>
        <p:txBody>
          <a:bodyPr/>
          <a:lstStyle/>
          <a:p>
            <a:pPr>
              <a:defRPr/>
            </a:pPr>
            <a:fld id="{0E60E314-1A19-4355-B426-06CF49CB48C9}" type="slidenum">
              <a:rPr lang="en-US" smtClean="0"/>
              <a:pPr>
                <a:defRPr/>
              </a:pPr>
              <a:t>22</a:t>
            </a:fld>
            <a:endParaRPr lang="en-US"/>
          </a:p>
        </p:txBody>
      </p:sp>
    </p:spTree>
    <p:extLst>
      <p:ext uri="{BB962C8B-B14F-4D97-AF65-F5344CB8AC3E}">
        <p14:creationId xmlns:p14="http://schemas.microsoft.com/office/powerpoint/2010/main" val="3787398161"/>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vi-VN" smtClean="0"/>
              <a:t>Some AI "Grand Challenge" Problems</a:t>
            </a:r>
          </a:p>
        </p:txBody>
      </p:sp>
      <p:sp>
        <p:nvSpPr>
          <p:cNvPr id="31747" name="Rectangle 3"/>
          <p:cNvSpPr>
            <a:spLocks noGrp="1" noChangeArrowheads="1"/>
          </p:cNvSpPr>
          <p:nvPr>
            <p:ph idx="1"/>
          </p:nvPr>
        </p:nvSpPr>
        <p:spPr>
          <a:xfrm>
            <a:off x="457200" y="1371600"/>
            <a:ext cx="8229600" cy="4800600"/>
          </a:xfrm>
        </p:spPr>
        <p:txBody>
          <a:bodyPr>
            <a:normAutofit lnSpcReduction="10000"/>
          </a:bodyPr>
          <a:lstStyle/>
          <a:p>
            <a:r>
              <a:rPr lang="en-US" altLang="vi-VN" smtClean="0"/>
              <a:t>Intelligent Agents</a:t>
            </a:r>
          </a:p>
          <a:p>
            <a:r>
              <a:rPr lang="en-US" altLang="vi-VN" smtClean="0"/>
              <a:t>Smart Clothes</a:t>
            </a:r>
          </a:p>
          <a:p>
            <a:r>
              <a:rPr lang="en-US" altLang="vi-VN" smtClean="0"/>
              <a:t>Aids for the Disabled</a:t>
            </a:r>
          </a:p>
          <a:p>
            <a:r>
              <a:rPr lang="en-US" altLang="vi-VN" smtClean="0"/>
              <a:t>Tutors</a:t>
            </a:r>
          </a:p>
          <a:p>
            <a:r>
              <a:rPr lang="en-US" altLang="vi-VN" smtClean="0"/>
              <a:t>Accident-Avoiding Vehicles</a:t>
            </a:r>
          </a:p>
          <a:p>
            <a:r>
              <a:rPr lang="en-US" altLang="vi-VN" smtClean="0"/>
              <a:t>Self-Organizing Systems</a:t>
            </a:r>
          </a:p>
          <a:p>
            <a:r>
              <a:rPr lang="en-US" altLang="vi-VN" smtClean="0"/>
              <a:t>Translating Telephone Conversations</a:t>
            </a:r>
          </a:p>
          <a:p>
            <a:r>
              <a:rPr lang="en-US" altLang="vi-VN" smtClean="0"/>
              <a:t>Extracting and representing information from lots of data</a:t>
            </a:r>
          </a:p>
          <a:p>
            <a:pPr lvl="1"/>
            <a:r>
              <a:rPr lang="en-US" altLang="vi-VN" smtClean="0"/>
              <a:t>Neural networks, hidden Markov models, </a:t>
            </a:r>
          </a:p>
          <a:p>
            <a:pPr lvl="1"/>
            <a:r>
              <a:rPr lang="en-US" altLang="vi-VN" smtClean="0"/>
              <a:t>Bayesian networks, heuristic search, logic, …</a:t>
            </a:r>
          </a:p>
          <a:p>
            <a:endParaRPr lang="en-US" altLang="vi-VN" smtClean="0"/>
          </a:p>
        </p:txBody>
      </p:sp>
      <p:sp>
        <p:nvSpPr>
          <p:cNvPr id="4" name="Date Placeholder 3"/>
          <p:cNvSpPr>
            <a:spLocks noGrp="1"/>
          </p:cNvSpPr>
          <p:nvPr>
            <p:ph type="dt" sz="half" idx="10"/>
          </p:nvPr>
        </p:nvSpPr>
        <p:spPr/>
        <p:txBody>
          <a:bodyPr/>
          <a:lstStyle/>
          <a:p>
            <a:fld id="{40D5A1A0-4850-48A4-ACED-1ED6E542467D}" type="datetime1">
              <a:rPr lang="en-US" smtClean="0"/>
              <a:pPr/>
              <a:t>2/9/2017</a:t>
            </a:fld>
            <a:endParaRPr lang="en-US" altLang="en-US"/>
          </a:p>
        </p:txBody>
      </p:sp>
      <p:sp>
        <p:nvSpPr>
          <p:cNvPr id="2" name="Slide Number Placeholder 1"/>
          <p:cNvSpPr>
            <a:spLocks noGrp="1"/>
          </p:cNvSpPr>
          <p:nvPr>
            <p:ph type="sldNum" sz="quarter" idx="12"/>
          </p:nvPr>
        </p:nvSpPr>
        <p:spPr/>
        <p:txBody>
          <a:bodyPr/>
          <a:lstStyle/>
          <a:p>
            <a:fld id="{0E60E314-1A19-4355-B426-06CF49CB48C9}" type="slidenum">
              <a:rPr lang="en-US" smtClean="0"/>
              <a:pPr/>
              <a:t>23</a:t>
            </a:fld>
            <a:endParaRPr lang="en-US"/>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vi-VN" smtClean="0"/>
              <a:t>A Framework for Building AI Systems</a:t>
            </a:r>
          </a:p>
        </p:txBody>
      </p:sp>
      <p:sp>
        <p:nvSpPr>
          <p:cNvPr id="32771" name="Rectangle 3"/>
          <p:cNvSpPr>
            <a:spLocks noGrp="1" noChangeArrowheads="1"/>
          </p:cNvSpPr>
          <p:nvPr>
            <p:ph idx="1"/>
          </p:nvPr>
        </p:nvSpPr>
        <p:spPr/>
        <p:txBody>
          <a:bodyPr/>
          <a:lstStyle/>
          <a:p>
            <a:r>
              <a:rPr lang="en-US" altLang="vi-VN" smtClean="0"/>
              <a:t>Perception</a:t>
            </a:r>
          </a:p>
          <a:p>
            <a:r>
              <a:rPr lang="en-US" altLang="vi-VN" smtClean="0"/>
              <a:t>Reasoning</a:t>
            </a:r>
          </a:p>
          <a:p>
            <a:r>
              <a:rPr lang="en-US" altLang="vi-VN" smtClean="0"/>
              <a:t>Action</a:t>
            </a:r>
          </a:p>
        </p:txBody>
      </p:sp>
      <p:sp>
        <p:nvSpPr>
          <p:cNvPr id="4" name="Date Placeholder 3"/>
          <p:cNvSpPr>
            <a:spLocks noGrp="1"/>
          </p:cNvSpPr>
          <p:nvPr>
            <p:ph type="dt" sz="half" idx="10"/>
          </p:nvPr>
        </p:nvSpPr>
        <p:spPr/>
        <p:txBody>
          <a:bodyPr/>
          <a:lstStyle/>
          <a:p>
            <a:pPr>
              <a:defRPr/>
            </a:pPr>
            <a:fld id="{3E752B76-26EA-4D00-9850-6FBFFAC26C6A}"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24</a:t>
            </a:fld>
            <a:endParaRPr lang="en-US"/>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vi-VN"/>
              <a:t>Perception</a:t>
            </a:r>
          </a:p>
        </p:txBody>
      </p:sp>
      <p:sp>
        <p:nvSpPr>
          <p:cNvPr id="74755" name="Rectangle 3"/>
          <p:cNvSpPr>
            <a:spLocks noGrp="1" noChangeArrowheads="1"/>
          </p:cNvSpPr>
          <p:nvPr>
            <p:ph idx="1"/>
          </p:nvPr>
        </p:nvSpPr>
        <p:spPr/>
        <p:txBody>
          <a:bodyPr/>
          <a:lstStyle/>
          <a:p>
            <a:r>
              <a:rPr lang="en-US" altLang="vi-VN" b="0" smtClean="0"/>
              <a:t>Biological systems experience the world</a:t>
            </a:r>
            <a:br>
              <a:rPr lang="en-US" altLang="vi-VN" b="0" smtClean="0"/>
            </a:br>
            <a:r>
              <a:rPr lang="en-US" altLang="vi-VN" b="0" smtClean="0"/>
              <a:t>through their senses</a:t>
            </a:r>
            <a:endParaRPr lang="en-US" altLang="vi-VN" smtClean="0"/>
          </a:p>
          <a:p>
            <a:r>
              <a:rPr lang="en-US" altLang="vi-VN" smtClean="0"/>
              <a:t>What perceptions would be needed by:</a:t>
            </a:r>
          </a:p>
          <a:p>
            <a:pPr lvl="1"/>
            <a:r>
              <a:rPr lang="en-US" altLang="vi-VN" smtClean="0"/>
              <a:t>autonomous vehicle? camera images and range data</a:t>
            </a:r>
          </a:p>
          <a:p>
            <a:pPr lvl="1"/>
            <a:r>
              <a:rPr lang="en-US" altLang="vi-VN" smtClean="0"/>
              <a:t>medical diagnosis system? symptoms and test results</a:t>
            </a:r>
            <a:endParaRPr lang="en-US" altLang="vi-VN"/>
          </a:p>
          <a:p>
            <a:r>
              <a:rPr lang="en-US" altLang="vi-VN"/>
              <a:t>Includes areas of</a:t>
            </a:r>
          </a:p>
          <a:p>
            <a:pPr lvl="1"/>
            <a:r>
              <a:rPr lang="en-US" altLang="vi-VN"/>
              <a:t>vision</a:t>
            </a:r>
          </a:p>
          <a:p>
            <a:pPr lvl="1"/>
            <a:r>
              <a:rPr lang="en-US" altLang="vi-VN"/>
              <a:t>speech processing</a:t>
            </a:r>
          </a:p>
          <a:p>
            <a:pPr lvl="1"/>
            <a:r>
              <a:rPr lang="en-US" altLang="vi-VN"/>
              <a:t>natural language processing</a:t>
            </a:r>
          </a:p>
          <a:p>
            <a:pPr lvl="1"/>
            <a:r>
              <a:rPr lang="en-US" altLang="vi-VN"/>
              <a:t>signal processing, eg</a:t>
            </a:r>
            <a:r>
              <a:rPr lang="en-US" altLang="vi-VN" smtClean="0"/>
              <a:t>: market data, acoustic </a:t>
            </a:r>
            <a:r>
              <a:rPr lang="en-US" altLang="vi-VN"/>
              <a:t>data</a:t>
            </a:r>
          </a:p>
          <a:p>
            <a:pPr>
              <a:buFont typeface="Wingdings" pitchFamily="2" charset="2"/>
              <a:buNone/>
            </a:pPr>
            <a:endParaRPr lang="en-US" altLang="vi-VN" smtClean="0"/>
          </a:p>
        </p:txBody>
      </p:sp>
      <p:sp>
        <p:nvSpPr>
          <p:cNvPr id="4" name="Date Placeholder 3"/>
          <p:cNvSpPr>
            <a:spLocks noGrp="1"/>
          </p:cNvSpPr>
          <p:nvPr>
            <p:ph type="dt" sz="half" idx="10"/>
          </p:nvPr>
        </p:nvSpPr>
        <p:spPr/>
        <p:txBody>
          <a:bodyPr/>
          <a:lstStyle/>
          <a:p>
            <a:pPr>
              <a:defRPr/>
            </a:pPr>
            <a:fld id="{9C386A47-68F9-4867-8B34-568E45B322C6}"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25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7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47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475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475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475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475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bldLvl="3"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vi-VN"/>
              <a:t>Reasoning</a:t>
            </a:r>
          </a:p>
        </p:txBody>
      </p:sp>
      <p:sp>
        <p:nvSpPr>
          <p:cNvPr id="75779" name="Rectangle 3"/>
          <p:cNvSpPr>
            <a:spLocks noGrp="1" noChangeArrowheads="1"/>
          </p:cNvSpPr>
          <p:nvPr>
            <p:ph idx="1"/>
          </p:nvPr>
        </p:nvSpPr>
        <p:spPr/>
        <p:txBody>
          <a:bodyPr/>
          <a:lstStyle/>
          <a:p>
            <a:r>
              <a:rPr lang="en-US" altLang="vi-VN" smtClean="0"/>
              <a:t>Includes inferencing, decision-making, classifying</a:t>
            </a:r>
            <a:br>
              <a:rPr lang="en-US" altLang="vi-VN" smtClean="0"/>
            </a:br>
            <a:r>
              <a:rPr lang="en-US" altLang="vi-VN" smtClean="0"/>
              <a:t>from what is sensed and state of internal "model" of the world</a:t>
            </a:r>
          </a:p>
          <a:p>
            <a:r>
              <a:rPr lang="en-US" altLang="vi-VN" smtClean="0"/>
              <a:t>AI systems use:</a:t>
            </a:r>
          </a:p>
          <a:p>
            <a:pPr lvl="1"/>
            <a:r>
              <a:rPr lang="en-US" altLang="vi-VN" smtClean="0"/>
              <a:t>heuristic search in a problem space</a:t>
            </a:r>
          </a:p>
          <a:p>
            <a:pPr lvl="1"/>
            <a:r>
              <a:rPr lang="en-US" altLang="vi-VN" smtClean="0"/>
              <a:t>logical deduction system</a:t>
            </a:r>
          </a:p>
          <a:p>
            <a:pPr lvl="1"/>
            <a:r>
              <a:rPr lang="en-US" altLang="vi-VN" smtClean="0"/>
              <a:t>neural networks</a:t>
            </a:r>
          </a:p>
          <a:p>
            <a:pPr lvl="1"/>
            <a:r>
              <a:rPr lang="en-US" altLang="vi-VN" smtClean="0"/>
              <a:t>genetic algorithms</a:t>
            </a:r>
          </a:p>
          <a:p>
            <a:pPr lvl="1"/>
            <a:r>
              <a:rPr lang="en-US" altLang="vi-VN" smtClean="0"/>
              <a:t>hidden Markov model induction</a:t>
            </a:r>
          </a:p>
          <a:p>
            <a:pPr lvl="1"/>
            <a:r>
              <a:rPr lang="en-US" altLang="vi-VN" smtClean="0"/>
              <a:t>Bayes network inferencing</a:t>
            </a:r>
          </a:p>
        </p:txBody>
      </p:sp>
      <p:sp>
        <p:nvSpPr>
          <p:cNvPr id="4" name="Date Placeholder 3"/>
          <p:cNvSpPr>
            <a:spLocks noGrp="1"/>
          </p:cNvSpPr>
          <p:nvPr>
            <p:ph type="dt" sz="half" idx="10"/>
          </p:nvPr>
        </p:nvSpPr>
        <p:spPr/>
        <p:txBody>
          <a:bodyPr/>
          <a:lstStyle/>
          <a:p>
            <a:pPr>
              <a:defRPr/>
            </a:pPr>
            <a:fld id="{34C2F981-6931-48E3-80C0-69CF4C567DCD}"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26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5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5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5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5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5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vi-VN" smtClean="0"/>
              <a:t>Reasoning (cont)</a:t>
            </a:r>
            <a:endParaRPr lang="en-US" altLang="vi-VN"/>
          </a:p>
        </p:txBody>
      </p:sp>
      <p:sp>
        <p:nvSpPr>
          <p:cNvPr id="36867" name="Rectangle 3"/>
          <p:cNvSpPr>
            <a:spLocks noGrp="1" noChangeArrowheads="1"/>
          </p:cNvSpPr>
          <p:nvPr>
            <p:ph idx="1"/>
          </p:nvPr>
        </p:nvSpPr>
        <p:spPr/>
        <p:txBody>
          <a:bodyPr/>
          <a:lstStyle/>
          <a:p>
            <a:pPr marL="0" indent="0">
              <a:buNone/>
            </a:pPr>
            <a:r>
              <a:rPr lang="en-US" altLang="vi-VN" smtClean="0"/>
              <a:t>Includes areas of:</a:t>
            </a:r>
          </a:p>
          <a:p>
            <a:r>
              <a:rPr lang="en-US" altLang="vi-VN" smtClean="0"/>
              <a:t>knowledge representation</a:t>
            </a:r>
          </a:p>
          <a:p>
            <a:r>
              <a:rPr lang="en-US" altLang="vi-VN" smtClean="0"/>
              <a:t>problem solving</a:t>
            </a:r>
          </a:p>
          <a:p>
            <a:r>
              <a:rPr lang="en-US" altLang="vi-VN" smtClean="0"/>
              <a:t>decision theory</a:t>
            </a:r>
          </a:p>
          <a:p>
            <a:r>
              <a:rPr lang="en-US" altLang="vi-VN" smtClean="0"/>
              <a:t>planning</a:t>
            </a:r>
          </a:p>
          <a:p>
            <a:r>
              <a:rPr lang="en-US" altLang="vi-VN" smtClean="0"/>
              <a:t>game theory</a:t>
            </a:r>
          </a:p>
          <a:p>
            <a:r>
              <a:rPr lang="en-US" altLang="vi-VN" smtClean="0"/>
              <a:t>machine learning</a:t>
            </a:r>
          </a:p>
          <a:p>
            <a:r>
              <a:rPr lang="en-US" altLang="vi-VN" smtClean="0"/>
              <a:t>uncertainty reasoning</a:t>
            </a:r>
          </a:p>
        </p:txBody>
      </p:sp>
      <p:sp>
        <p:nvSpPr>
          <p:cNvPr id="4" name="Date Placeholder 3"/>
          <p:cNvSpPr>
            <a:spLocks noGrp="1"/>
          </p:cNvSpPr>
          <p:nvPr>
            <p:ph type="dt" sz="half" idx="10"/>
          </p:nvPr>
        </p:nvSpPr>
        <p:spPr/>
        <p:txBody>
          <a:bodyPr/>
          <a:lstStyle/>
          <a:p>
            <a:fld id="{AAE6CFD2-2D8A-4659-9433-67F898968FAC}" type="datetime1">
              <a:rPr lang="en-US" smtClean="0"/>
              <a:pPr/>
              <a:t>2/9/2017</a:t>
            </a:fld>
            <a:endParaRPr lang="en-US" altLang="en-US"/>
          </a:p>
        </p:txBody>
      </p:sp>
      <p:sp>
        <p:nvSpPr>
          <p:cNvPr id="2" name="Slide Number Placeholder 1"/>
          <p:cNvSpPr>
            <a:spLocks noGrp="1"/>
          </p:cNvSpPr>
          <p:nvPr>
            <p:ph type="sldNum" sz="quarter" idx="12"/>
          </p:nvPr>
        </p:nvSpPr>
        <p:spPr/>
        <p:txBody>
          <a:bodyPr/>
          <a:lstStyle/>
          <a:p>
            <a:fld id="{0E60E314-1A19-4355-B426-06CF49CB48C9}" type="slidenum">
              <a:rPr lang="en-US" smtClean="0"/>
              <a:pPr/>
              <a:t>27</a:t>
            </a:fld>
            <a:endParaRPr lang="en-US"/>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vi-VN"/>
              <a:t>Action</a:t>
            </a:r>
          </a:p>
        </p:txBody>
      </p:sp>
      <p:sp>
        <p:nvSpPr>
          <p:cNvPr id="76803" name="Rectangle 3"/>
          <p:cNvSpPr>
            <a:spLocks noGrp="1" noChangeArrowheads="1"/>
          </p:cNvSpPr>
          <p:nvPr>
            <p:ph idx="1"/>
          </p:nvPr>
        </p:nvSpPr>
        <p:spPr/>
        <p:txBody>
          <a:bodyPr>
            <a:normAutofit fontScale="92500" lnSpcReduction="10000"/>
          </a:bodyPr>
          <a:lstStyle/>
          <a:p>
            <a:r>
              <a:rPr lang="en-US" altLang="vi-VN" b="0" smtClean="0"/>
              <a:t>Biological systems interact with the world</a:t>
            </a:r>
            <a:br>
              <a:rPr lang="en-US" altLang="vi-VN" b="0" smtClean="0"/>
            </a:br>
            <a:r>
              <a:rPr lang="en-US" altLang="vi-VN" b="0" smtClean="0"/>
              <a:t>through their movements, sounds, other behaviors</a:t>
            </a:r>
          </a:p>
          <a:p>
            <a:r>
              <a:rPr lang="en-US" altLang="vi-VN" smtClean="0"/>
              <a:t>What actions are needed by:</a:t>
            </a:r>
          </a:p>
          <a:p>
            <a:pPr lvl="1"/>
            <a:r>
              <a:rPr lang="en-US" altLang="vi-VN" smtClean="0"/>
              <a:t>autonomous vehicle? steering and speed control, sensor positioning, …</a:t>
            </a:r>
          </a:p>
          <a:p>
            <a:pPr lvl="1"/>
            <a:r>
              <a:rPr lang="en-US" altLang="vi-VN" smtClean="0"/>
              <a:t>medical diagnosis system? make prescriptions, suggest further tests, …</a:t>
            </a:r>
          </a:p>
          <a:p>
            <a:r>
              <a:rPr lang="en-US" altLang="vi-VN"/>
              <a:t>Includes areas of:</a:t>
            </a:r>
          </a:p>
          <a:p>
            <a:pPr lvl="1"/>
            <a:r>
              <a:rPr lang="en-US" altLang="vi-VN"/>
              <a:t>robot actuation</a:t>
            </a:r>
          </a:p>
          <a:p>
            <a:pPr lvl="1"/>
            <a:r>
              <a:rPr lang="en-US" altLang="vi-VN"/>
              <a:t>natural language generation</a:t>
            </a:r>
          </a:p>
          <a:p>
            <a:pPr lvl="1"/>
            <a:r>
              <a:rPr lang="en-US" altLang="vi-VN"/>
              <a:t>speech synthesis</a:t>
            </a:r>
          </a:p>
          <a:p>
            <a:pPr lvl="1"/>
            <a:r>
              <a:rPr lang="en-US" altLang="vi-VN"/>
              <a:t>computer graphics</a:t>
            </a:r>
          </a:p>
          <a:p>
            <a:pPr lvl="1"/>
            <a:r>
              <a:rPr lang="en-US" altLang="vi-VN"/>
              <a:t>sound synthesis</a:t>
            </a:r>
          </a:p>
          <a:p>
            <a:pPr lvl="2">
              <a:buFont typeface="Wingdings" pitchFamily="2" charset="2"/>
              <a:buNone/>
            </a:pPr>
            <a:endParaRPr lang="en-US" altLang="vi-VN" smtClean="0"/>
          </a:p>
        </p:txBody>
      </p:sp>
      <p:sp>
        <p:nvSpPr>
          <p:cNvPr id="4" name="Date Placeholder 3"/>
          <p:cNvSpPr>
            <a:spLocks noGrp="1"/>
          </p:cNvSpPr>
          <p:nvPr>
            <p:ph type="dt" sz="half" idx="10"/>
          </p:nvPr>
        </p:nvSpPr>
        <p:spPr/>
        <p:txBody>
          <a:bodyPr/>
          <a:lstStyle/>
          <a:p>
            <a:pPr>
              <a:defRPr/>
            </a:pPr>
            <a:fld id="{B52E4DA7-8FE8-4733-A6E8-5AFA44E361B9}"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28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680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680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680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680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680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68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vi-VN" smtClean="0"/>
              <a:t>Fundamental Issues for AI Problems</a:t>
            </a:r>
          </a:p>
        </p:txBody>
      </p:sp>
      <p:sp>
        <p:nvSpPr>
          <p:cNvPr id="39939" name="Rectangle 3"/>
          <p:cNvSpPr>
            <a:spLocks noGrp="1" noChangeArrowheads="1"/>
          </p:cNvSpPr>
          <p:nvPr>
            <p:ph idx="1"/>
          </p:nvPr>
        </p:nvSpPr>
        <p:spPr/>
        <p:txBody>
          <a:bodyPr/>
          <a:lstStyle/>
          <a:p>
            <a:r>
              <a:rPr lang="en-US" altLang="vi-VN" smtClean="0"/>
              <a:t>Representation</a:t>
            </a:r>
          </a:p>
          <a:p>
            <a:r>
              <a:rPr lang="en-US" altLang="vi-VN" smtClean="0"/>
              <a:t>Search</a:t>
            </a:r>
          </a:p>
          <a:p>
            <a:r>
              <a:rPr lang="en-US" altLang="vi-VN" smtClean="0"/>
              <a:t>Inference</a:t>
            </a:r>
          </a:p>
          <a:p>
            <a:r>
              <a:rPr lang="en-US" altLang="vi-VN" smtClean="0"/>
              <a:t>Learning</a:t>
            </a:r>
          </a:p>
          <a:p>
            <a:r>
              <a:rPr lang="en-US" altLang="vi-VN" smtClean="0"/>
              <a:t>Planning</a:t>
            </a:r>
          </a:p>
        </p:txBody>
      </p:sp>
      <p:sp>
        <p:nvSpPr>
          <p:cNvPr id="4" name="Date Placeholder 3"/>
          <p:cNvSpPr>
            <a:spLocks noGrp="1"/>
          </p:cNvSpPr>
          <p:nvPr>
            <p:ph type="dt" sz="half" idx="10"/>
          </p:nvPr>
        </p:nvSpPr>
        <p:spPr/>
        <p:txBody>
          <a:bodyPr/>
          <a:lstStyle/>
          <a:p>
            <a:pPr>
              <a:defRPr/>
            </a:pPr>
            <a:fld id="{CFFD7CD1-D385-4E1D-9BA0-976D8A74EC4F}"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29</a:t>
            </a:fld>
            <a:endParaRPr lang="en-U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vi-VN" smtClean="0"/>
              <a:t>What is AI?</a:t>
            </a:r>
            <a:endParaRPr lang="en-US" altLang="vi-VN" sz="3600" b="0" smtClean="0"/>
          </a:p>
        </p:txBody>
      </p:sp>
      <p:pic>
        <p:nvPicPr>
          <p:cNvPr id="8198" name="Picture 8" descr="jmccolorsmall"/>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81000" y="1524000"/>
            <a:ext cx="2209800" cy="3063264"/>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7" name="Rectangle 3"/>
          <p:cNvSpPr>
            <a:spLocks noGrp="1" noChangeArrowheads="1"/>
          </p:cNvSpPr>
          <p:nvPr>
            <p:ph sz="half" idx="2"/>
          </p:nvPr>
        </p:nvSpPr>
        <p:spPr>
          <a:xfrm>
            <a:off x="2514600" y="1227138"/>
            <a:ext cx="6477000" cy="5097462"/>
          </a:xfrm>
        </p:spPr>
        <p:txBody>
          <a:bodyPr>
            <a:noAutofit/>
          </a:bodyPr>
          <a:lstStyle/>
          <a:p>
            <a:pPr algn="ctr">
              <a:buFont typeface="Wingdings" pitchFamily="2" charset="2"/>
              <a:buNone/>
              <a:defRPr/>
            </a:pPr>
            <a:r>
              <a:rPr lang="en-US" b="0"/>
              <a:t>“It is the science and </a:t>
            </a:r>
            <a:r>
              <a:rPr lang="en-US" b="0" smtClean="0"/>
              <a:t>engineering of </a:t>
            </a:r>
            <a:r>
              <a:rPr lang="en-US" b="0"/>
              <a:t>making intelligent machines</a:t>
            </a:r>
            <a:r>
              <a:rPr lang="en-US" b="0" smtClean="0"/>
              <a:t>, especially </a:t>
            </a:r>
            <a:r>
              <a:rPr lang="en-US" b="0"/>
              <a:t>intelligent computer </a:t>
            </a:r>
            <a:r>
              <a:rPr lang="en-US" b="0" smtClean="0"/>
              <a:t>programs</a:t>
            </a:r>
            <a:r>
              <a:rPr lang="en-US" b="0"/>
              <a:t>.</a:t>
            </a:r>
            <a:br>
              <a:rPr lang="en-US" b="0"/>
            </a:br>
            <a:r>
              <a:rPr lang="en-US" b="0"/>
              <a:t>It is related to the similar task of using computers to understand human intelligence, but AI does not have to confine itself to methods that are biologically observable.”</a:t>
            </a:r>
          </a:p>
          <a:p>
            <a:pPr algn="ctr">
              <a:buFont typeface="Wingdings" pitchFamily="2" charset="2"/>
              <a:buNone/>
              <a:defRPr/>
            </a:pPr>
            <a:r>
              <a:rPr lang="en-US" b="0"/>
              <a:t>“Intelligence is the computational part of the ability to achieve goals in the world</a:t>
            </a:r>
            <a:r>
              <a:rPr lang="en-US" b="0" smtClean="0"/>
              <a:t>.”</a:t>
            </a:r>
          </a:p>
          <a:p>
            <a:pPr algn="ctr">
              <a:buFont typeface="Wingdings" pitchFamily="2" charset="2"/>
              <a:buNone/>
              <a:defRPr/>
            </a:pPr>
            <a:endParaRPr lang="en-US" b="0"/>
          </a:p>
          <a:p>
            <a:pPr algn="ctr">
              <a:buFont typeface="Wingdings" pitchFamily="2" charset="2"/>
              <a:buNone/>
              <a:defRPr/>
            </a:pPr>
            <a:r>
              <a:rPr lang="en-US" b="1" i="1" smtClean="0"/>
              <a:t>J</a:t>
            </a:r>
            <a:r>
              <a:rPr lang="en-US" b="1" i="1"/>
              <a:t>. McCarthy</a:t>
            </a:r>
          </a:p>
        </p:txBody>
      </p:sp>
      <p:sp>
        <p:nvSpPr>
          <p:cNvPr id="6" name="Date Placeholder 4"/>
          <p:cNvSpPr>
            <a:spLocks noGrp="1"/>
          </p:cNvSpPr>
          <p:nvPr>
            <p:ph type="dt" sz="half" idx="10"/>
          </p:nvPr>
        </p:nvSpPr>
        <p:spPr/>
        <p:txBody>
          <a:bodyPr/>
          <a:lstStyle/>
          <a:p>
            <a:pPr>
              <a:defRPr/>
            </a:pPr>
            <a:fld id="{D88FE0BB-926F-4F31-B54F-791F25251519}"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4E9A6357-4849-40BE-988A-76264D096805}" type="slidenum">
              <a:rPr lang="en-US" smtClean="0"/>
              <a:pPr>
                <a:defRPr/>
              </a:pPr>
              <a:t>3</a:t>
            </a:fld>
            <a:endParaRPr lang="en-US"/>
          </a:p>
        </p:txBody>
      </p:sp>
    </p:spTree>
    <p:extLst>
      <p:ext uri="{BB962C8B-B14F-4D97-AF65-F5344CB8AC3E}">
        <p14:creationId xmlns:p14="http://schemas.microsoft.com/office/powerpoint/2010/main" val="32221716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down)">
                                      <p:cBhvr>
                                        <p:cTn id="7" dur="500"/>
                                        <p:tgtEl>
                                          <p:spTgt spid="81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97">
                                            <p:txEl>
                                              <p:pRg st="0" end="0"/>
                                            </p:txEl>
                                          </p:spTgt>
                                        </p:tgtEl>
                                        <p:attrNameLst>
                                          <p:attrName>style.visibility</p:attrName>
                                        </p:attrNameLst>
                                      </p:cBhvr>
                                      <p:to>
                                        <p:strVal val="visible"/>
                                      </p:to>
                                    </p:set>
                                    <p:animEffect transition="in" filter="wipe(down)">
                                      <p:cBhvr>
                                        <p:cTn id="10" dur="500"/>
                                        <p:tgtEl>
                                          <p:spTgt spid="8197">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197">
                                            <p:txEl>
                                              <p:pRg st="1" end="1"/>
                                            </p:txEl>
                                          </p:spTgt>
                                        </p:tgtEl>
                                        <p:attrNameLst>
                                          <p:attrName>style.visibility</p:attrName>
                                        </p:attrNameLst>
                                      </p:cBhvr>
                                      <p:to>
                                        <p:strVal val="visible"/>
                                      </p:to>
                                    </p:set>
                                    <p:animEffect transition="in" filter="wipe(down)">
                                      <p:cBhvr>
                                        <p:cTn id="13" dur="500"/>
                                        <p:tgtEl>
                                          <p:spTgt spid="819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197">
                                            <p:txEl>
                                              <p:pRg st="3" end="3"/>
                                            </p:txEl>
                                          </p:spTgt>
                                        </p:tgtEl>
                                        <p:attrNameLst>
                                          <p:attrName>style.visibility</p:attrName>
                                        </p:attrNameLst>
                                      </p:cBhvr>
                                      <p:to>
                                        <p:strVal val="visible"/>
                                      </p:to>
                                    </p:set>
                                    <p:animEffect transition="in" filter="wipe(down)">
                                      <p:cBhvr>
                                        <p:cTn id="18"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vi-VN"/>
              <a:t>Representation</a:t>
            </a:r>
          </a:p>
        </p:txBody>
      </p:sp>
      <p:sp>
        <p:nvSpPr>
          <p:cNvPr id="81923" name="Rectangle 3"/>
          <p:cNvSpPr>
            <a:spLocks noGrp="1" noChangeArrowheads="1"/>
          </p:cNvSpPr>
          <p:nvPr>
            <p:ph idx="1"/>
          </p:nvPr>
        </p:nvSpPr>
        <p:spPr/>
        <p:txBody>
          <a:bodyPr/>
          <a:lstStyle/>
          <a:p>
            <a:pPr marL="0" indent="0">
              <a:buNone/>
            </a:pPr>
            <a:r>
              <a:rPr lang="en-US" altLang="vi-VN" smtClean="0"/>
              <a:t>Facts about the world are remembered</a:t>
            </a:r>
          </a:p>
          <a:p>
            <a:r>
              <a:rPr lang="en-US" altLang="vi-VN" smtClean="0"/>
              <a:t>How do we represent facts?</a:t>
            </a:r>
          </a:p>
          <a:p>
            <a:r>
              <a:rPr lang="en-US" altLang="vi-VN" smtClean="0"/>
              <a:t>What should we store?</a:t>
            </a:r>
          </a:p>
          <a:p>
            <a:r>
              <a:rPr lang="en-US" altLang="vi-VN" smtClean="0"/>
              <a:t>How do we structure this knowledge?</a:t>
            </a:r>
          </a:p>
          <a:p>
            <a:r>
              <a:rPr lang="en-US" altLang="vi-VN" smtClean="0"/>
              <a:t>What is explicit? What is inferred?</a:t>
            </a:r>
          </a:p>
          <a:p>
            <a:r>
              <a:rPr lang="en-US" altLang="vi-VN" smtClean="0"/>
              <a:t>How are inference rules encoded?</a:t>
            </a:r>
          </a:p>
          <a:p>
            <a:r>
              <a:rPr lang="en-US" altLang="vi-VN" smtClean="0"/>
              <a:t>How should inconsistent, incomplete, and probabilistic knowledge be dealt with?</a:t>
            </a:r>
          </a:p>
        </p:txBody>
      </p:sp>
      <p:sp>
        <p:nvSpPr>
          <p:cNvPr id="4" name="Date Placeholder 3"/>
          <p:cNvSpPr>
            <a:spLocks noGrp="1"/>
          </p:cNvSpPr>
          <p:nvPr>
            <p:ph type="dt" sz="half" idx="10"/>
          </p:nvPr>
        </p:nvSpPr>
        <p:spPr/>
        <p:txBody>
          <a:bodyPr/>
          <a:lstStyle/>
          <a:p>
            <a:pPr>
              <a:defRPr/>
            </a:pPr>
            <a:fld id="{44265D4C-DC34-4113-A123-BABF30EF5819}"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30</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vi-VN" smtClean="0"/>
              <a:t>Representation</a:t>
            </a:r>
            <a:endParaRPr lang="en-US" altLang="vi-VN"/>
          </a:p>
        </p:txBody>
      </p:sp>
      <p:sp>
        <p:nvSpPr>
          <p:cNvPr id="87043" name="Rectangle 3"/>
          <p:cNvSpPr>
            <a:spLocks noGrp="1" noChangeArrowheads="1"/>
          </p:cNvSpPr>
          <p:nvPr>
            <p:ph idx="1"/>
          </p:nvPr>
        </p:nvSpPr>
        <p:spPr/>
        <p:txBody>
          <a:bodyPr/>
          <a:lstStyle/>
          <a:p>
            <a:r>
              <a:rPr lang="en-US" altLang="vi-VN" smtClean="0"/>
              <a:t>Example:</a:t>
            </a:r>
            <a:br>
              <a:rPr lang="en-US" altLang="vi-VN" smtClean="0"/>
            </a:br>
            <a:r>
              <a:rPr lang="en-US" altLang="vi-VN" smtClean="0"/>
              <a:t>"The fly buzzed irritatingly on the window pane.</a:t>
            </a:r>
            <a:br>
              <a:rPr lang="en-US" altLang="vi-VN" smtClean="0"/>
            </a:br>
            <a:r>
              <a:rPr lang="en-US" altLang="vi-VN" smtClean="0"/>
              <a:t>Jill quickly picked up a newspaper."</a:t>
            </a:r>
          </a:p>
          <a:p>
            <a:pPr lvl="1"/>
            <a:endParaRPr lang="en-US" altLang="vi-VN" smtClean="0"/>
          </a:p>
          <a:p>
            <a:r>
              <a:rPr lang="en-US" altLang="vi-VN" smtClean="0"/>
              <a:t>What is the inference?</a:t>
            </a:r>
          </a:p>
          <a:p>
            <a:pPr lvl="1"/>
            <a:r>
              <a:rPr lang="en-US" altLang="vi-VN" smtClean="0"/>
              <a:t>Jill is going to start a fire?</a:t>
            </a:r>
          </a:p>
          <a:p>
            <a:pPr lvl="1"/>
            <a:r>
              <a:rPr lang="en-US" altLang="vi-VN" smtClean="0"/>
              <a:t>Jill is going to start a papiermache project?</a:t>
            </a:r>
          </a:p>
          <a:p>
            <a:pPr lvl="1"/>
            <a:r>
              <a:rPr lang="en-US" altLang="vi-VN" smtClean="0"/>
              <a:t>Jill is going to exterminate the fly?</a:t>
            </a:r>
          </a:p>
        </p:txBody>
      </p:sp>
      <p:sp>
        <p:nvSpPr>
          <p:cNvPr id="4" name="Date Placeholder 3"/>
          <p:cNvSpPr>
            <a:spLocks noGrp="1"/>
          </p:cNvSpPr>
          <p:nvPr>
            <p:ph type="dt" sz="half" idx="10"/>
          </p:nvPr>
        </p:nvSpPr>
        <p:spPr/>
        <p:txBody>
          <a:bodyPr/>
          <a:lstStyle/>
          <a:p>
            <a:fld id="{77BCCDF6-DB4A-46B3-8FC2-AD58804E3C7D}" type="datetime1">
              <a:rPr lang="en-US" smtClean="0"/>
              <a:pPr/>
              <a:t>2/9/2017</a:t>
            </a:fld>
            <a:endParaRPr lang="en-US" altLang="en-US"/>
          </a:p>
        </p:txBody>
      </p:sp>
      <p:sp>
        <p:nvSpPr>
          <p:cNvPr id="2" name="Slide Number Placeholder 1"/>
          <p:cNvSpPr>
            <a:spLocks noGrp="1"/>
          </p:cNvSpPr>
          <p:nvPr>
            <p:ph type="sldNum" sz="quarter" idx="12"/>
          </p:nvPr>
        </p:nvSpPr>
        <p:spPr/>
        <p:txBody>
          <a:bodyPr/>
          <a:lstStyle/>
          <a:p>
            <a:fld id="{0E60E314-1A19-4355-B426-06CF49CB48C9}" type="slidenum">
              <a:rPr lang="en-US" smtClean="0"/>
              <a:pPr/>
              <a:t>31</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0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vi-VN"/>
              <a:t>Representation</a:t>
            </a:r>
          </a:p>
        </p:txBody>
      </p:sp>
      <p:sp>
        <p:nvSpPr>
          <p:cNvPr id="88067" name="Rectangle 3"/>
          <p:cNvSpPr>
            <a:spLocks noGrp="1" noChangeArrowheads="1"/>
          </p:cNvSpPr>
          <p:nvPr>
            <p:ph idx="1"/>
          </p:nvPr>
        </p:nvSpPr>
        <p:spPr>
          <a:xfrm>
            <a:off x="457200" y="1371600"/>
            <a:ext cx="8458200" cy="2457450"/>
          </a:xfrm>
        </p:spPr>
        <p:txBody>
          <a:bodyPr/>
          <a:lstStyle/>
          <a:p>
            <a:r>
              <a:rPr lang="en-US" altLang="vi-VN" b="0" smtClean="0"/>
              <a:t>Example:</a:t>
            </a:r>
          </a:p>
          <a:p>
            <a:pPr marL="57150" indent="0">
              <a:buNone/>
            </a:pPr>
            <a:r>
              <a:rPr lang="en-US" altLang="vi-VN" smtClean="0"/>
              <a:t>"Given 12 sticks in a 2 by 2 grid, </a:t>
            </a:r>
            <a:br>
              <a:rPr lang="en-US" altLang="vi-VN" smtClean="0"/>
            </a:br>
            <a:r>
              <a:rPr lang="en-US" altLang="vi-VN" smtClean="0"/>
              <a:t>move 3 to leave exactly 3 boxes."</a:t>
            </a:r>
          </a:p>
        </p:txBody>
      </p:sp>
      <p:sp>
        <p:nvSpPr>
          <p:cNvPr id="30" name="Date Placeholder 3"/>
          <p:cNvSpPr>
            <a:spLocks noGrp="1"/>
          </p:cNvSpPr>
          <p:nvPr>
            <p:ph type="dt" sz="half" idx="10"/>
          </p:nvPr>
        </p:nvSpPr>
        <p:spPr/>
        <p:txBody>
          <a:bodyPr/>
          <a:lstStyle/>
          <a:p>
            <a:pPr>
              <a:defRPr/>
            </a:pPr>
            <a:fld id="{883B5B11-DD64-4476-AC95-1F24617BF805}" type="datetime1">
              <a:rPr lang="en-US" smtClean="0"/>
              <a:t>2/9/2017</a:t>
            </a:fld>
            <a:endParaRPr lang="en-US" altLang="en-US"/>
          </a:p>
        </p:txBody>
      </p:sp>
      <p:grpSp>
        <p:nvGrpSpPr>
          <p:cNvPr id="88083" name="Group 19"/>
          <p:cNvGrpSpPr>
            <a:grpSpLocks/>
          </p:cNvGrpSpPr>
          <p:nvPr/>
        </p:nvGrpSpPr>
        <p:grpSpPr bwMode="auto">
          <a:xfrm>
            <a:off x="1905000" y="3962400"/>
            <a:ext cx="1524000" cy="1524000"/>
            <a:chOff x="1776" y="2687"/>
            <a:chExt cx="960" cy="960"/>
          </a:xfrm>
        </p:grpSpPr>
        <p:sp>
          <p:nvSpPr>
            <p:cNvPr id="43028" name="Line 4"/>
            <p:cNvSpPr>
              <a:spLocks noChangeShapeType="1"/>
            </p:cNvSpPr>
            <p:nvPr/>
          </p:nvSpPr>
          <p:spPr bwMode="auto">
            <a:xfrm>
              <a:off x="1776" y="273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9" name="Line 5"/>
            <p:cNvSpPr>
              <a:spLocks noChangeShapeType="1"/>
            </p:cNvSpPr>
            <p:nvPr/>
          </p:nvSpPr>
          <p:spPr bwMode="auto">
            <a:xfrm>
              <a:off x="1776" y="321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0" name="Line 6"/>
            <p:cNvSpPr>
              <a:spLocks noChangeShapeType="1"/>
            </p:cNvSpPr>
            <p:nvPr/>
          </p:nvSpPr>
          <p:spPr bwMode="auto">
            <a:xfrm>
              <a:off x="2256" y="273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1" name="Line 7"/>
            <p:cNvSpPr>
              <a:spLocks noChangeShapeType="1"/>
            </p:cNvSpPr>
            <p:nvPr/>
          </p:nvSpPr>
          <p:spPr bwMode="auto">
            <a:xfrm>
              <a:off x="2256" y="321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2" name="Line 8"/>
            <p:cNvSpPr>
              <a:spLocks noChangeShapeType="1"/>
            </p:cNvSpPr>
            <p:nvPr/>
          </p:nvSpPr>
          <p:spPr bwMode="auto">
            <a:xfrm>
              <a:off x="2736" y="273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3" name="Line 9"/>
            <p:cNvSpPr>
              <a:spLocks noChangeShapeType="1"/>
            </p:cNvSpPr>
            <p:nvPr/>
          </p:nvSpPr>
          <p:spPr bwMode="auto">
            <a:xfrm>
              <a:off x="2736" y="321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4" name="Line 10"/>
            <p:cNvSpPr>
              <a:spLocks noChangeShapeType="1"/>
            </p:cNvSpPr>
            <p:nvPr/>
          </p:nvSpPr>
          <p:spPr bwMode="auto">
            <a:xfrm rot="-5400000">
              <a:off x="2015" y="2495"/>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5" name="Line 11"/>
            <p:cNvSpPr>
              <a:spLocks noChangeShapeType="1"/>
            </p:cNvSpPr>
            <p:nvPr/>
          </p:nvSpPr>
          <p:spPr bwMode="auto">
            <a:xfrm rot="-5400000">
              <a:off x="2495" y="2495"/>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6" name="Line 14"/>
            <p:cNvSpPr>
              <a:spLocks noChangeShapeType="1"/>
            </p:cNvSpPr>
            <p:nvPr/>
          </p:nvSpPr>
          <p:spPr bwMode="auto">
            <a:xfrm rot="-5400000">
              <a:off x="2015" y="2975"/>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7" name="Line 15"/>
            <p:cNvSpPr>
              <a:spLocks noChangeShapeType="1"/>
            </p:cNvSpPr>
            <p:nvPr/>
          </p:nvSpPr>
          <p:spPr bwMode="auto">
            <a:xfrm rot="-5400000">
              <a:off x="2495" y="2975"/>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8" name="Line 17"/>
            <p:cNvSpPr>
              <a:spLocks noChangeShapeType="1"/>
            </p:cNvSpPr>
            <p:nvPr/>
          </p:nvSpPr>
          <p:spPr bwMode="auto">
            <a:xfrm rot="-5400000">
              <a:off x="2015" y="3455"/>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39" name="Line 18"/>
            <p:cNvSpPr>
              <a:spLocks noChangeShapeType="1"/>
            </p:cNvSpPr>
            <p:nvPr/>
          </p:nvSpPr>
          <p:spPr bwMode="auto">
            <a:xfrm rot="-5400000">
              <a:off x="2495" y="3455"/>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grpSp>
      <p:grpSp>
        <p:nvGrpSpPr>
          <p:cNvPr id="88097" name="Group 33"/>
          <p:cNvGrpSpPr>
            <a:grpSpLocks/>
          </p:cNvGrpSpPr>
          <p:nvPr/>
        </p:nvGrpSpPr>
        <p:grpSpPr bwMode="auto">
          <a:xfrm>
            <a:off x="5410200" y="3886200"/>
            <a:ext cx="2286000" cy="1524000"/>
            <a:chOff x="3408" y="2688"/>
            <a:chExt cx="1440" cy="960"/>
          </a:xfrm>
        </p:grpSpPr>
        <p:sp>
          <p:nvSpPr>
            <p:cNvPr id="43016" name="Line 21"/>
            <p:cNvSpPr>
              <a:spLocks noChangeShapeType="1"/>
            </p:cNvSpPr>
            <p:nvPr/>
          </p:nvSpPr>
          <p:spPr bwMode="auto">
            <a:xfrm>
              <a:off x="3408" y="2737"/>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17" name="Line 22"/>
            <p:cNvSpPr>
              <a:spLocks noChangeShapeType="1"/>
            </p:cNvSpPr>
            <p:nvPr/>
          </p:nvSpPr>
          <p:spPr bwMode="auto">
            <a:xfrm>
              <a:off x="4848" y="2736"/>
              <a:ext cx="0" cy="384"/>
            </a:xfrm>
            <a:prstGeom prst="line">
              <a:avLst/>
            </a:prstGeom>
            <a:noFill/>
            <a:ln w="38100">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18" name="Line 23"/>
            <p:cNvSpPr>
              <a:spLocks noChangeShapeType="1"/>
            </p:cNvSpPr>
            <p:nvPr/>
          </p:nvSpPr>
          <p:spPr bwMode="auto">
            <a:xfrm>
              <a:off x="3888" y="2737"/>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19" name="Line 24"/>
            <p:cNvSpPr>
              <a:spLocks noChangeShapeType="1"/>
            </p:cNvSpPr>
            <p:nvPr/>
          </p:nvSpPr>
          <p:spPr bwMode="auto">
            <a:xfrm>
              <a:off x="3888" y="3217"/>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0" name="Line 25"/>
            <p:cNvSpPr>
              <a:spLocks noChangeShapeType="1"/>
            </p:cNvSpPr>
            <p:nvPr/>
          </p:nvSpPr>
          <p:spPr bwMode="auto">
            <a:xfrm>
              <a:off x="4368" y="2737"/>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1" name="Line 26"/>
            <p:cNvSpPr>
              <a:spLocks noChangeShapeType="1"/>
            </p:cNvSpPr>
            <p:nvPr/>
          </p:nvSpPr>
          <p:spPr bwMode="auto">
            <a:xfrm>
              <a:off x="4368" y="3217"/>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2" name="Line 27"/>
            <p:cNvSpPr>
              <a:spLocks noChangeShapeType="1"/>
            </p:cNvSpPr>
            <p:nvPr/>
          </p:nvSpPr>
          <p:spPr bwMode="auto">
            <a:xfrm rot="-5400000">
              <a:off x="3647" y="249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3" name="Line 28"/>
            <p:cNvSpPr>
              <a:spLocks noChangeShapeType="1"/>
            </p:cNvSpPr>
            <p:nvPr/>
          </p:nvSpPr>
          <p:spPr bwMode="auto">
            <a:xfrm rot="-5400000">
              <a:off x="4608" y="2496"/>
              <a:ext cx="0" cy="384"/>
            </a:xfrm>
            <a:prstGeom prst="line">
              <a:avLst/>
            </a:prstGeom>
            <a:noFill/>
            <a:ln w="38100">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4" name="Line 29"/>
            <p:cNvSpPr>
              <a:spLocks noChangeShapeType="1"/>
            </p:cNvSpPr>
            <p:nvPr/>
          </p:nvSpPr>
          <p:spPr bwMode="auto">
            <a:xfrm rot="-5400000">
              <a:off x="3647" y="297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5" name="Line 30"/>
            <p:cNvSpPr>
              <a:spLocks noChangeShapeType="1"/>
            </p:cNvSpPr>
            <p:nvPr/>
          </p:nvSpPr>
          <p:spPr bwMode="auto">
            <a:xfrm rot="-5400000">
              <a:off x="4127" y="297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6" name="Line 31"/>
            <p:cNvSpPr>
              <a:spLocks noChangeShapeType="1"/>
            </p:cNvSpPr>
            <p:nvPr/>
          </p:nvSpPr>
          <p:spPr bwMode="auto">
            <a:xfrm rot="-5400000">
              <a:off x="4608" y="2976"/>
              <a:ext cx="0" cy="384"/>
            </a:xfrm>
            <a:prstGeom prst="line">
              <a:avLst/>
            </a:prstGeom>
            <a:noFill/>
            <a:ln w="38100">
              <a:solidFill>
                <a:srgbClr val="CC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43027" name="Line 32"/>
            <p:cNvSpPr>
              <a:spLocks noChangeShapeType="1"/>
            </p:cNvSpPr>
            <p:nvPr/>
          </p:nvSpPr>
          <p:spPr bwMode="auto">
            <a:xfrm rot="-5400000">
              <a:off x="4127" y="3456"/>
              <a:ext cx="0"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gr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32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88083"/>
                                        </p:tgtEl>
                                        <p:attrNameLst>
                                          <p:attrName>style.visibility</p:attrName>
                                        </p:attrNameLst>
                                      </p:cBhvr>
                                      <p:to>
                                        <p:strVal val="visible"/>
                                      </p:to>
                                    </p:set>
                                    <p:anim calcmode="lin" valueType="num">
                                      <p:cBhvr additive="base">
                                        <p:cTn id="15" dur="500" fill="hold"/>
                                        <p:tgtEl>
                                          <p:spTgt spid="88083"/>
                                        </p:tgtEl>
                                        <p:attrNameLst>
                                          <p:attrName>ppt_x</p:attrName>
                                        </p:attrNameLst>
                                      </p:cBhvr>
                                      <p:tavLst>
                                        <p:tav tm="0">
                                          <p:val>
                                            <p:strVal val="0-#ppt_w/2"/>
                                          </p:val>
                                        </p:tav>
                                        <p:tav tm="100000">
                                          <p:val>
                                            <p:strVal val="#ppt_x"/>
                                          </p:val>
                                        </p:tav>
                                      </p:tavLst>
                                    </p:anim>
                                    <p:anim calcmode="lin" valueType="num">
                                      <p:cBhvr additive="base">
                                        <p:cTn id="16" dur="500" fill="hold"/>
                                        <p:tgtEl>
                                          <p:spTgt spid="8808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88097"/>
                                        </p:tgtEl>
                                        <p:attrNameLst>
                                          <p:attrName>style.visibility</p:attrName>
                                        </p:attrNameLst>
                                      </p:cBhvr>
                                      <p:to>
                                        <p:strVal val="visible"/>
                                      </p:to>
                                    </p:set>
                                    <p:anim calcmode="lin" valueType="num">
                                      <p:cBhvr additive="base">
                                        <p:cTn id="21" dur="500" fill="hold"/>
                                        <p:tgtEl>
                                          <p:spTgt spid="88097"/>
                                        </p:tgtEl>
                                        <p:attrNameLst>
                                          <p:attrName>ppt_x</p:attrName>
                                        </p:attrNameLst>
                                      </p:cBhvr>
                                      <p:tavLst>
                                        <p:tav tm="0">
                                          <p:val>
                                            <p:strVal val="1+#ppt_w/2"/>
                                          </p:val>
                                        </p:tav>
                                        <p:tav tm="100000">
                                          <p:val>
                                            <p:strVal val="#ppt_x"/>
                                          </p:val>
                                        </p:tav>
                                      </p:tavLst>
                                    </p:anim>
                                    <p:anim calcmode="lin" valueType="num">
                                      <p:cBhvr additive="base">
                                        <p:cTn id="22" dur="500" fill="hold"/>
                                        <p:tgtEl>
                                          <p:spTgt spid="880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vi-VN"/>
              <a:t>Search</a:t>
            </a:r>
          </a:p>
        </p:txBody>
      </p:sp>
      <p:sp>
        <p:nvSpPr>
          <p:cNvPr id="82947" name="Rectangle 3"/>
          <p:cNvSpPr>
            <a:spLocks noGrp="1" noChangeArrowheads="1"/>
          </p:cNvSpPr>
          <p:nvPr>
            <p:ph idx="1"/>
          </p:nvPr>
        </p:nvSpPr>
        <p:spPr/>
        <p:txBody>
          <a:bodyPr/>
          <a:lstStyle/>
          <a:p>
            <a:pPr>
              <a:tabLst>
                <a:tab pos="2159000" algn="l"/>
              </a:tabLst>
            </a:pPr>
            <a:r>
              <a:rPr lang="en-US" altLang="vi-VN" smtClean="0"/>
              <a:t>A problem space is searched for a solution</a:t>
            </a:r>
            <a:br>
              <a:rPr lang="en-US" altLang="vi-VN" smtClean="0"/>
            </a:br>
            <a:r>
              <a:rPr lang="en-US" altLang="vi-VN" smtClean="0"/>
              <a:t>Checkers:	10</a:t>
            </a:r>
            <a:r>
              <a:rPr lang="en-US" altLang="vi-VN" baseline="30000" smtClean="0"/>
              <a:t>40</a:t>
            </a:r>
            <a:r>
              <a:rPr lang="en-US" altLang="vi-VN" smtClean="0"/>
              <a:t>  states</a:t>
            </a:r>
            <a:br>
              <a:rPr lang="en-US" altLang="vi-VN" smtClean="0"/>
            </a:br>
            <a:r>
              <a:rPr lang="en-US" altLang="vi-VN" smtClean="0"/>
              <a:t>Chess:	10</a:t>
            </a:r>
            <a:r>
              <a:rPr lang="en-US" altLang="vi-VN" baseline="30000" smtClean="0"/>
              <a:t>120</a:t>
            </a:r>
            <a:r>
              <a:rPr lang="en-US" altLang="vi-VN" smtClean="0"/>
              <a:t> states</a:t>
            </a:r>
          </a:p>
          <a:p>
            <a:pPr lvl="1"/>
            <a:r>
              <a:rPr lang="en-US" altLang="vi-VN" smtClean="0"/>
              <a:t>How do limit the search space?</a:t>
            </a:r>
          </a:p>
          <a:p>
            <a:pPr lvl="1"/>
            <a:r>
              <a:rPr lang="en-US" altLang="vi-VN" smtClean="0"/>
              <a:t>How do we find an optimal solution?</a:t>
            </a:r>
          </a:p>
          <a:p>
            <a:pPr lvl="1"/>
            <a:r>
              <a:rPr lang="en-US" altLang="vi-VN" smtClean="0"/>
              <a:t>How are heuristics and constraints used?</a:t>
            </a:r>
          </a:p>
          <a:p>
            <a:pPr lvl="1"/>
            <a:endParaRPr lang="en-US" altLang="vi-VN" smtClean="0"/>
          </a:p>
        </p:txBody>
      </p:sp>
      <p:sp>
        <p:nvSpPr>
          <p:cNvPr id="4" name="Date Placeholder 3"/>
          <p:cNvSpPr>
            <a:spLocks noGrp="1"/>
          </p:cNvSpPr>
          <p:nvPr>
            <p:ph type="dt" sz="half" idx="10"/>
          </p:nvPr>
        </p:nvSpPr>
        <p:spPr/>
        <p:txBody>
          <a:bodyPr/>
          <a:lstStyle/>
          <a:p>
            <a:pPr>
              <a:defRPr/>
            </a:pPr>
            <a:fld id="{C671D793-E32F-48CA-BDE4-64DFFE80FFDC}"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33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2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29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2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vi-VN" smtClean="0"/>
              <a:t>Inference</a:t>
            </a:r>
            <a:endParaRPr lang="en-US" altLang="vi-VN"/>
          </a:p>
        </p:txBody>
      </p:sp>
      <p:sp>
        <p:nvSpPr>
          <p:cNvPr id="83971" name="Rectangle 3"/>
          <p:cNvSpPr>
            <a:spLocks noGrp="1" noChangeArrowheads="1"/>
          </p:cNvSpPr>
          <p:nvPr>
            <p:ph idx="1"/>
          </p:nvPr>
        </p:nvSpPr>
        <p:spPr/>
        <p:txBody>
          <a:bodyPr/>
          <a:lstStyle/>
          <a:p>
            <a:r>
              <a:rPr lang="en-US" altLang="vi-VN" smtClean="0"/>
              <a:t>New facts are determined from a set of existing facts</a:t>
            </a:r>
          </a:p>
          <a:p>
            <a:pPr lvl="1"/>
            <a:r>
              <a:rPr lang="en-US" altLang="vi-VN" smtClean="0"/>
              <a:t>deduction</a:t>
            </a:r>
          </a:p>
          <a:p>
            <a:pPr lvl="1"/>
            <a:r>
              <a:rPr lang="en-US" altLang="vi-VN" smtClean="0"/>
              <a:t>abduction non-monotonic reasoning</a:t>
            </a:r>
          </a:p>
          <a:p>
            <a:pPr lvl="1"/>
            <a:r>
              <a:rPr lang="en-US" altLang="vi-VN" smtClean="0"/>
              <a:t>reasoning under uncertainty</a:t>
            </a:r>
          </a:p>
          <a:p>
            <a:endParaRPr lang="en-US" altLang="vi-VN" smtClean="0"/>
          </a:p>
          <a:p>
            <a:r>
              <a:rPr lang="en-US" altLang="vi-VN" smtClean="0"/>
              <a:t>Example:</a:t>
            </a:r>
          </a:p>
          <a:p>
            <a:pPr lvl="1"/>
            <a:r>
              <a:rPr lang="en-US" altLang="vi-VN" smtClean="0"/>
              <a:t>All elephants have trunks. Clyde is an elephant.</a:t>
            </a:r>
          </a:p>
          <a:p>
            <a:pPr lvl="1"/>
            <a:r>
              <a:rPr lang="en-US" altLang="vi-VN" smtClean="0"/>
              <a:t>Does Clyde have a trunk?</a:t>
            </a:r>
          </a:p>
          <a:p>
            <a:pPr lvl="1"/>
            <a:r>
              <a:rPr lang="en-US" altLang="vi-VN" smtClean="0"/>
              <a:t>Willy has a trunk. Is Willy an elephant?</a:t>
            </a:r>
          </a:p>
        </p:txBody>
      </p:sp>
      <p:sp>
        <p:nvSpPr>
          <p:cNvPr id="4" name="Date Placeholder 3"/>
          <p:cNvSpPr>
            <a:spLocks noGrp="1"/>
          </p:cNvSpPr>
          <p:nvPr>
            <p:ph type="dt" sz="half" idx="10"/>
          </p:nvPr>
        </p:nvSpPr>
        <p:spPr/>
        <p:txBody>
          <a:bodyPr/>
          <a:lstStyle/>
          <a:p>
            <a:fld id="{EC0E3B24-25FE-4609-A127-AE667B7AECA1}" type="datetime1">
              <a:rPr lang="en-US" smtClean="0"/>
              <a:pPr/>
              <a:t>2/9/2017</a:t>
            </a:fld>
            <a:endParaRPr lang="en-US" altLang="en-US"/>
          </a:p>
        </p:txBody>
      </p:sp>
      <p:sp>
        <p:nvSpPr>
          <p:cNvPr id="2" name="Slide Number Placeholder 1"/>
          <p:cNvSpPr>
            <a:spLocks noGrp="1"/>
          </p:cNvSpPr>
          <p:nvPr>
            <p:ph type="sldNum" sz="quarter" idx="12"/>
          </p:nvPr>
        </p:nvSpPr>
        <p:spPr/>
        <p:txBody>
          <a:bodyPr/>
          <a:lstStyle/>
          <a:p>
            <a:fld id="{0E60E314-1A19-4355-B426-06CF49CB48C9}" type="slidenum">
              <a:rPr lang="en-US" smtClean="0"/>
              <a:pPr/>
              <a:t>34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97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397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vi-VN"/>
              <a:t>Learning</a:t>
            </a:r>
          </a:p>
        </p:txBody>
      </p:sp>
      <p:sp>
        <p:nvSpPr>
          <p:cNvPr id="84995" name="Rectangle 3"/>
          <p:cNvSpPr>
            <a:spLocks noGrp="1" noChangeArrowheads="1"/>
          </p:cNvSpPr>
          <p:nvPr>
            <p:ph idx="1"/>
          </p:nvPr>
        </p:nvSpPr>
        <p:spPr/>
        <p:txBody>
          <a:bodyPr/>
          <a:lstStyle/>
          <a:p>
            <a:pPr marL="0" indent="0">
              <a:buNone/>
            </a:pPr>
            <a:r>
              <a:rPr lang="en-US" altLang="vi-VN" smtClean="0"/>
              <a:t>New knowledge is acquired</a:t>
            </a:r>
          </a:p>
          <a:p>
            <a:r>
              <a:rPr lang="en-US" altLang="vi-VN" smtClean="0"/>
              <a:t>inductive inference</a:t>
            </a:r>
          </a:p>
          <a:p>
            <a:r>
              <a:rPr lang="en-US" altLang="vi-VN" smtClean="0"/>
              <a:t>neural networks</a:t>
            </a:r>
          </a:p>
          <a:p>
            <a:r>
              <a:rPr lang="en-US" altLang="vi-VN" smtClean="0"/>
              <a:t>genetic algorithms</a:t>
            </a:r>
          </a:p>
          <a:p>
            <a:r>
              <a:rPr lang="en-US" altLang="vi-VN" smtClean="0"/>
              <a:t>artificial life</a:t>
            </a:r>
          </a:p>
          <a:p>
            <a:r>
              <a:rPr lang="en-US" altLang="vi-VN" smtClean="0"/>
              <a:t>evolutionary approaches</a:t>
            </a:r>
          </a:p>
        </p:txBody>
      </p:sp>
      <p:sp>
        <p:nvSpPr>
          <p:cNvPr id="4" name="Date Placeholder 3"/>
          <p:cNvSpPr>
            <a:spLocks noGrp="1"/>
          </p:cNvSpPr>
          <p:nvPr>
            <p:ph type="dt" sz="half" idx="10"/>
          </p:nvPr>
        </p:nvSpPr>
        <p:spPr/>
        <p:txBody>
          <a:bodyPr/>
          <a:lstStyle/>
          <a:p>
            <a:pPr>
              <a:defRPr/>
            </a:pPr>
            <a:fld id="{88471BEA-9CC0-4CD0-ABDF-82D29F391D71}"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35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4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vi-VN"/>
              <a:t>Planning</a:t>
            </a:r>
          </a:p>
        </p:txBody>
      </p:sp>
      <p:sp>
        <p:nvSpPr>
          <p:cNvPr id="86019" name="Rectangle 3"/>
          <p:cNvSpPr>
            <a:spLocks noGrp="1" noChangeArrowheads="1"/>
          </p:cNvSpPr>
          <p:nvPr>
            <p:ph idx="1"/>
          </p:nvPr>
        </p:nvSpPr>
        <p:spPr/>
        <p:txBody>
          <a:bodyPr/>
          <a:lstStyle/>
          <a:p>
            <a:pPr marL="0" indent="0">
              <a:buNone/>
            </a:pPr>
            <a:r>
              <a:rPr lang="en-US" altLang="vi-VN" smtClean="0"/>
              <a:t>A strategy for achieving a goal in terms of a sequence of primitive actions is generated</a:t>
            </a:r>
          </a:p>
          <a:p>
            <a:r>
              <a:rPr lang="en-US" altLang="vi-VN" smtClean="0"/>
              <a:t>What general facts about the world are needed?</a:t>
            </a:r>
          </a:p>
          <a:p>
            <a:r>
              <a:rPr lang="en-US" altLang="vi-VN" smtClean="0"/>
              <a:t>What facts about the specific situation are needed?</a:t>
            </a:r>
          </a:p>
          <a:p>
            <a:r>
              <a:rPr lang="en-US" altLang="vi-VN" smtClean="0"/>
              <a:t>What facts are needed about the effects of actions?</a:t>
            </a:r>
          </a:p>
          <a:p>
            <a:r>
              <a:rPr lang="en-US" altLang="vi-VN" smtClean="0"/>
              <a:t>How do you state the goal?</a:t>
            </a:r>
          </a:p>
          <a:p>
            <a:r>
              <a:rPr lang="en-US" altLang="vi-VN" smtClean="0"/>
              <a:t>How do you know the goal has been reached?</a:t>
            </a:r>
          </a:p>
        </p:txBody>
      </p:sp>
      <p:sp>
        <p:nvSpPr>
          <p:cNvPr id="4" name="Date Placeholder 3"/>
          <p:cNvSpPr>
            <a:spLocks noGrp="1"/>
          </p:cNvSpPr>
          <p:nvPr>
            <p:ph type="dt" sz="half" idx="10"/>
          </p:nvPr>
        </p:nvSpPr>
        <p:spPr/>
        <p:txBody>
          <a:bodyPr/>
          <a:lstStyle/>
          <a:p>
            <a:pPr>
              <a:defRPr/>
            </a:pPr>
            <a:fld id="{D38121C5-F806-49BA-B5A4-EF98D61077B8}"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36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vi-VN" smtClean="0"/>
              <a:t>What is AI?</a:t>
            </a:r>
            <a:endParaRPr lang="en-US" altLang="vi-VN" sz="3600" b="0" smtClean="0"/>
          </a:p>
        </p:txBody>
      </p:sp>
      <p:pic>
        <p:nvPicPr>
          <p:cNvPr id="11267" name="Picture 6" descr="TomRelaxed"/>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90600" y="1524000"/>
            <a:ext cx="2590800" cy="30845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Rectangle 10"/>
          <p:cNvSpPr>
            <a:spLocks noGrp="1" noChangeArrowheads="1"/>
          </p:cNvSpPr>
          <p:nvPr>
            <p:ph sz="half" idx="2"/>
          </p:nvPr>
        </p:nvSpPr>
        <p:spPr>
          <a:xfrm>
            <a:off x="3962400" y="1227138"/>
            <a:ext cx="4724400" cy="5173662"/>
          </a:xfrm>
        </p:spPr>
        <p:txBody>
          <a:bodyPr/>
          <a:lstStyle/>
          <a:p>
            <a:pPr algn="ctr">
              <a:buFont typeface="Wingdings" pitchFamily="2" charset="2"/>
              <a:buNone/>
            </a:pPr>
            <a:r>
              <a:rPr lang="en-US" altLang="vi-VN" b="0" smtClean="0"/>
              <a:t>“AI is</a:t>
            </a:r>
            <a:br>
              <a:rPr lang="en-US" altLang="vi-VN" b="0" smtClean="0"/>
            </a:br>
            <a:r>
              <a:rPr lang="en-US" altLang="vi-VN" b="0" smtClean="0"/>
              <a:t>the design, study and construction</a:t>
            </a:r>
            <a:br>
              <a:rPr lang="en-US" altLang="vi-VN" b="0" smtClean="0"/>
            </a:br>
            <a:r>
              <a:rPr lang="en-US" altLang="vi-VN" b="0" smtClean="0"/>
              <a:t>of computer programs</a:t>
            </a:r>
            <a:br>
              <a:rPr lang="en-US" altLang="vi-VN" b="0" smtClean="0"/>
            </a:br>
            <a:r>
              <a:rPr lang="en-US" altLang="vi-VN" b="0" smtClean="0"/>
              <a:t>that behave intelligently.”</a:t>
            </a:r>
          </a:p>
          <a:p>
            <a:pPr algn="ctr">
              <a:buFont typeface="Wingdings" pitchFamily="2" charset="2"/>
              <a:buNone/>
            </a:pPr>
            <a:endParaRPr lang="en-US" altLang="vi-VN" smtClean="0"/>
          </a:p>
          <a:p>
            <a:pPr algn="ctr">
              <a:buFont typeface="Wingdings" pitchFamily="2" charset="2"/>
              <a:buNone/>
            </a:pPr>
            <a:r>
              <a:rPr lang="en-US" altLang="vi-VN" b="1" i="1" smtClean="0"/>
              <a:t>Tom Dean</a:t>
            </a:r>
          </a:p>
        </p:txBody>
      </p:sp>
      <p:sp>
        <p:nvSpPr>
          <p:cNvPr id="5" name="Date Placeholder 4"/>
          <p:cNvSpPr>
            <a:spLocks noGrp="1"/>
          </p:cNvSpPr>
          <p:nvPr>
            <p:ph type="dt" sz="half" idx="10"/>
          </p:nvPr>
        </p:nvSpPr>
        <p:spPr/>
        <p:txBody>
          <a:bodyPr/>
          <a:lstStyle/>
          <a:p>
            <a:pPr>
              <a:defRPr/>
            </a:pPr>
            <a:fld id="{BB0CE80B-C07E-4E73-BC82-480957B814DD}"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4E9A6357-4849-40BE-988A-76264D096805}" type="slidenum">
              <a:rPr lang="en-US" smtClean="0"/>
              <a:pPr>
                <a:defRPr/>
              </a:pPr>
              <a:t>4</a:t>
            </a:fld>
            <a:endParaRPr 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vi-VN" smtClean="0"/>
              <a:t>What is AI?</a:t>
            </a:r>
            <a:endParaRPr lang="en-US" altLang="vi-VN" sz="3600" b="0" smtClean="0"/>
          </a:p>
        </p:txBody>
      </p:sp>
      <p:sp>
        <p:nvSpPr>
          <p:cNvPr id="13315" name="Rectangle 3"/>
          <p:cNvSpPr>
            <a:spLocks noGrp="1" noChangeArrowheads="1"/>
          </p:cNvSpPr>
          <p:nvPr>
            <p:ph idx="1"/>
          </p:nvPr>
        </p:nvSpPr>
        <p:spPr/>
        <p:txBody>
          <a:bodyPr/>
          <a:lstStyle/>
          <a:p>
            <a:pPr algn="ctr">
              <a:buFont typeface="Wingdings" pitchFamily="2" charset="2"/>
              <a:buNone/>
            </a:pPr>
            <a:r>
              <a:rPr lang="en-US" altLang="vi-VN" b="0" smtClean="0"/>
              <a:t>“AI is the study of</a:t>
            </a:r>
            <a:br>
              <a:rPr lang="en-US" altLang="vi-VN" b="0" smtClean="0"/>
            </a:br>
            <a:r>
              <a:rPr lang="en-US" altLang="vi-VN" b="0" smtClean="0"/>
              <a:t>complex information processing problems</a:t>
            </a:r>
            <a:br>
              <a:rPr lang="en-US" altLang="vi-VN" b="0" smtClean="0"/>
            </a:br>
            <a:r>
              <a:rPr lang="en-US" altLang="vi-VN" b="0" smtClean="0"/>
              <a:t>that often have their roots in some aspect</a:t>
            </a:r>
            <a:br>
              <a:rPr lang="en-US" altLang="vi-VN" b="0" smtClean="0"/>
            </a:br>
            <a:r>
              <a:rPr lang="en-US" altLang="vi-VN" b="0" smtClean="0"/>
              <a:t>of biological information processing.</a:t>
            </a:r>
          </a:p>
          <a:p>
            <a:pPr algn="ctr">
              <a:buFont typeface="Wingdings" pitchFamily="2" charset="2"/>
              <a:buNone/>
            </a:pPr>
            <a:r>
              <a:rPr lang="en-US" altLang="vi-VN" b="0" smtClean="0"/>
              <a:t>The goal of the subject is to identify solvable and interesting information processing problems, and solve them.”</a:t>
            </a:r>
          </a:p>
          <a:p>
            <a:pPr algn="ctr">
              <a:buFont typeface="Wingdings" pitchFamily="2" charset="2"/>
              <a:buNone/>
            </a:pPr>
            <a:endParaRPr lang="en-US" altLang="vi-VN" smtClean="0"/>
          </a:p>
          <a:p>
            <a:pPr algn="ctr">
              <a:buFont typeface="Wingdings" pitchFamily="2" charset="2"/>
              <a:buNone/>
            </a:pPr>
            <a:r>
              <a:rPr lang="en-US" altLang="vi-VN" b="1" i="1" smtClean="0"/>
              <a:t>David Marr</a:t>
            </a:r>
            <a:r>
              <a:rPr lang="en-US" altLang="vi-VN" smtClean="0"/>
              <a:t> (1945-1980)</a:t>
            </a:r>
          </a:p>
        </p:txBody>
      </p:sp>
      <p:sp>
        <p:nvSpPr>
          <p:cNvPr id="4" name="Date Placeholder 3"/>
          <p:cNvSpPr>
            <a:spLocks noGrp="1"/>
          </p:cNvSpPr>
          <p:nvPr>
            <p:ph type="dt" sz="half" idx="10"/>
          </p:nvPr>
        </p:nvSpPr>
        <p:spPr/>
        <p:txBody>
          <a:bodyPr/>
          <a:lstStyle/>
          <a:p>
            <a:pPr>
              <a:defRPr/>
            </a:pPr>
            <a:fld id="{B37CACA4-A0AE-4D97-BCF2-A241B1F4E24A}"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5</a:t>
            </a:fld>
            <a:endParaRPr 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vi-VN" smtClean="0"/>
              <a:t>What </a:t>
            </a:r>
            <a:r>
              <a:rPr lang="en-US" altLang="vi-VN"/>
              <a:t>is </a:t>
            </a:r>
            <a:r>
              <a:rPr lang="en-US" altLang="vi-VN">
                <a:solidFill>
                  <a:srgbClr val="FF0000"/>
                </a:solidFill>
              </a:rPr>
              <a:t>intelligent behavior</a:t>
            </a:r>
            <a:r>
              <a:rPr lang="en-US" altLang="vi-VN" smtClean="0"/>
              <a:t>?</a:t>
            </a:r>
          </a:p>
        </p:txBody>
      </p:sp>
      <p:sp>
        <p:nvSpPr>
          <p:cNvPr id="15363" name="Content Placeholder 2"/>
          <p:cNvSpPr>
            <a:spLocks noGrp="1"/>
          </p:cNvSpPr>
          <p:nvPr>
            <p:ph idx="1"/>
          </p:nvPr>
        </p:nvSpPr>
        <p:spPr/>
        <p:txBody>
          <a:bodyPr/>
          <a:lstStyle/>
          <a:p>
            <a:r>
              <a:rPr lang="en-US" altLang="vi-VN" smtClean="0"/>
              <a:t>Perceiving one’s environment</a:t>
            </a:r>
          </a:p>
          <a:p>
            <a:r>
              <a:rPr lang="en-US" altLang="vi-VN" smtClean="0"/>
              <a:t>Acting in complex environments </a:t>
            </a:r>
          </a:p>
          <a:p>
            <a:r>
              <a:rPr lang="en-US" altLang="vi-VN" smtClean="0"/>
              <a:t>Learning and understanding from experience</a:t>
            </a:r>
          </a:p>
          <a:p>
            <a:r>
              <a:rPr lang="en-US" altLang="vi-VN" smtClean="0"/>
              <a:t>Using reasoning to solve problems and</a:t>
            </a:r>
            <a:br>
              <a:rPr lang="en-US" altLang="vi-VN" smtClean="0"/>
            </a:br>
            <a:r>
              <a:rPr lang="en-US" altLang="vi-VN" smtClean="0"/>
              <a:t>to discover “hidden” knowledge</a:t>
            </a:r>
          </a:p>
          <a:p>
            <a:r>
              <a:rPr lang="en-US" altLang="vi-VN" smtClean="0"/>
              <a:t>Applying knowledge successfully in new situations</a:t>
            </a:r>
          </a:p>
          <a:p>
            <a:r>
              <a:rPr lang="en-US" altLang="vi-VN" smtClean="0"/>
              <a:t>Thinking abstractly, using analogies</a:t>
            </a:r>
          </a:p>
          <a:p>
            <a:r>
              <a:rPr lang="en-US" altLang="vi-VN" smtClean="0"/>
              <a:t>Communicating with others</a:t>
            </a:r>
          </a:p>
        </p:txBody>
      </p:sp>
      <p:sp>
        <p:nvSpPr>
          <p:cNvPr id="4" name="Date Placeholder 3"/>
          <p:cNvSpPr>
            <a:spLocks noGrp="1"/>
          </p:cNvSpPr>
          <p:nvPr>
            <p:ph type="dt" sz="half" idx="10"/>
          </p:nvPr>
        </p:nvSpPr>
        <p:spPr/>
        <p:txBody>
          <a:bodyPr/>
          <a:lstStyle/>
          <a:p>
            <a:fld id="{D93C58AE-594E-4DAA-877E-5F4F22F5BBA4}"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vi-VN" smtClean="0"/>
              <a:t>Goals of AI</a:t>
            </a:r>
          </a:p>
        </p:txBody>
      </p:sp>
      <p:sp>
        <p:nvSpPr>
          <p:cNvPr id="17411" name="Content Placeholder 2"/>
          <p:cNvSpPr>
            <a:spLocks noGrp="1"/>
          </p:cNvSpPr>
          <p:nvPr>
            <p:ph idx="1"/>
          </p:nvPr>
        </p:nvSpPr>
        <p:spPr/>
        <p:txBody>
          <a:bodyPr/>
          <a:lstStyle/>
          <a:p>
            <a:r>
              <a:rPr lang="en-US" altLang="vi-VN" smtClean="0"/>
              <a:t>To replicate human intelligence (still distant goal)</a:t>
            </a:r>
          </a:p>
          <a:p>
            <a:r>
              <a:rPr lang="en-US" altLang="vi-VN" smtClean="0"/>
              <a:t>To solve knowledge-intensive tasks</a:t>
            </a:r>
          </a:p>
          <a:p>
            <a:r>
              <a:rPr lang="en-US" altLang="vi-VN" smtClean="0"/>
              <a:t>To make </a:t>
            </a:r>
            <a:r>
              <a:rPr lang="en-US" altLang="vi-VN"/>
              <a:t>an intelligent connection between</a:t>
            </a:r>
            <a:br>
              <a:rPr lang="en-US" altLang="vi-VN"/>
            </a:br>
            <a:r>
              <a:rPr lang="en-US" altLang="vi-VN"/>
              <a:t>perception and action</a:t>
            </a:r>
          </a:p>
          <a:p>
            <a:r>
              <a:rPr lang="en-US" altLang="vi-VN" smtClean="0"/>
              <a:t>To enhance </a:t>
            </a:r>
            <a:r>
              <a:rPr lang="en-US" altLang="vi-VN"/>
              <a:t>human-human, human-computer</a:t>
            </a:r>
            <a:br>
              <a:rPr lang="en-US" altLang="vi-VN"/>
            </a:br>
            <a:r>
              <a:rPr lang="en-US" altLang="vi-VN"/>
              <a:t>and computer-computer interaction/communication</a:t>
            </a:r>
          </a:p>
          <a:p>
            <a:pPr lvl="1"/>
            <a:r>
              <a:rPr lang="en-US"/>
              <a:t>Computer can sense and recognize its users, see and recognize its environment, respond visually and audibly to stimuli</a:t>
            </a:r>
            <a:r>
              <a:rPr lang="en-US" smtClean="0"/>
              <a:t>.</a:t>
            </a:r>
          </a:p>
          <a:p>
            <a:pPr lvl="1"/>
            <a:r>
              <a:rPr lang="en-US" smtClean="0"/>
              <a:t>New </a:t>
            </a:r>
            <a:r>
              <a:rPr lang="en-US"/>
              <a:t>paradigms for interacting productively with computers using speech, vision, natural language, 3D virtual reality</a:t>
            </a:r>
            <a:r>
              <a:rPr lang="en-US" smtClean="0"/>
              <a:t>,… </a:t>
            </a:r>
            <a:endParaRPr lang="en-US" altLang="vi-VN" smtClean="0"/>
          </a:p>
        </p:txBody>
      </p:sp>
      <p:sp>
        <p:nvSpPr>
          <p:cNvPr id="4" name="Date Placeholder 3"/>
          <p:cNvSpPr>
            <a:spLocks noGrp="1"/>
          </p:cNvSpPr>
          <p:nvPr>
            <p:ph type="dt" sz="half" idx="10"/>
          </p:nvPr>
        </p:nvSpPr>
        <p:spPr/>
        <p:txBody>
          <a:bodyPr/>
          <a:lstStyle/>
          <a:p>
            <a:fld id="{85BD6F16-17DA-4A27-A315-A9A2A767F988}"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vi-VN" smtClean="0"/>
              <a:t>Goals of AI</a:t>
            </a:r>
          </a:p>
        </p:txBody>
      </p:sp>
      <p:sp>
        <p:nvSpPr>
          <p:cNvPr id="18435" name="Rectangle 3"/>
          <p:cNvSpPr>
            <a:spLocks noGrp="1" noChangeArrowheads="1"/>
          </p:cNvSpPr>
          <p:nvPr>
            <p:ph idx="1"/>
          </p:nvPr>
        </p:nvSpPr>
        <p:spPr/>
        <p:txBody>
          <a:bodyPr/>
          <a:lstStyle/>
          <a:p>
            <a:r>
              <a:rPr lang="en-US" altLang="vi-VN" smtClean="0">
                <a:solidFill>
                  <a:srgbClr val="CC3300"/>
                </a:solidFill>
              </a:rPr>
              <a:t>Engineering Goal</a:t>
            </a:r>
          </a:p>
          <a:p>
            <a:pPr lvl="1"/>
            <a:r>
              <a:rPr lang="en-US" altLang="vi-VN" smtClean="0"/>
              <a:t>Develop concepts, theory and practice of building intelligent machines</a:t>
            </a:r>
          </a:p>
          <a:p>
            <a:pPr lvl="1"/>
            <a:r>
              <a:rPr lang="en-US" altLang="vi-VN" smtClean="0"/>
              <a:t>Emphasis on system building</a:t>
            </a:r>
          </a:p>
          <a:p>
            <a:pPr lvl="3"/>
            <a:endParaRPr lang="en-US" altLang="vi-VN" smtClean="0"/>
          </a:p>
          <a:p>
            <a:r>
              <a:rPr lang="en-US" altLang="vi-VN" smtClean="0">
                <a:solidFill>
                  <a:srgbClr val="CC3300"/>
                </a:solidFill>
              </a:rPr>
              <a:t>Science Goal</a:t>
            </a:r>
          </a:p>
          <a:p>
            <a:pPr lvl="1"/>
            <a:r>
              <a:rPr lang="en-US" altLang="vi-VN" smtClean="0"/>
              <a:t>Develop concepts, mechanisms and vocabulary to understand biological intelligent behavior</a:t>
            </a:r>
          </a:p>
          <a:p>
            <a:pPr lvl="1"/>
            <a:r>
              <a:rPr lang="en-US" altLang="vi-VN" smtClean="0"/>
              <a:t>Emphasis on understanding intelligent behavior</a:t>
            </a:r>
            <a:endParaRPr lang="en-US" altLang="vi-VN" b="1" smtClean="0"/>
          </a:p>
        </p:txBody>
      </p:sp>
      <p:sp>
        <p:nvSpPr>
          <p:cNvPr id="4" name="Date Placeholder 3"/>
          <p:cNvSpPr>
            <a:spLocks noGrp="1"/>
          </p:cNvSpPr>
          <p:nvPr>
            <p:ph type="dt" sz="half" idx="10"/>
          </p:nvPr>
        </p:nvSpPr>
        <p:spPr/>
        <p:txBody>
          <a:bodyPr/>
          <a:lstStyle/>
          <a:p>
            <a:pPr>
              <a:defRPr/>
            </a:pPr>
            <a:fld id="{11B598B4-8D59-4C15-9CC6-4B3B1911AB6A}" type="datetime1">
              <a:rPr lang="en-US" smtClean="0"/>
              <a:t>2/9/2017</a:t>
            </a:fld>
            <a:endParaRPr lang="en-US" altLang="en-US"/>
          </a:p>
        </p:txBody>
      </p:sp>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vi-VN" smtClean="0"/>
              <a:t>Approaches to AI</a:t>
            </a:r>
          </a:p>
        </p:txBody>
      </p:sp>
      <p:sp>
        <p:nvSpPr>
          <p:cNvPr id="141315" name="Rectangle 3"/>
          <p:cNvSpPr>
            <a:spLocks noGrp="1" noChangeArrowheads="1"/>
          </p:cNvSpPr>
          <p:nvPr>
            <p:ph idx="1"/>
          </p:nvPr>
        </p:nvSpPr>
        <p:spPr>
          <a:xfrm>
            <a:off x="457200" y="1371600"/>
            <a:ext cx="8458200" cy="1447800"/>
          </a:xfrm>
        </p:spPr>
        <p:txBody>
          <a:bodyPr/>
          <a:lstStyle/>
          <a:p>
            <a:r>
              <a:rPr lang="en-US" altLang="vi-VN" smtClean="0">
                <a:solidFill>
                  <a:srgbClr val="CC3300"/>
                </a:solidFill>
              </a:rPr>
              <a:t>Choose</a:t>
            </a:r>
          </a:p>
          <a:p>
            <a:pPr lvl="1"/>
            <a:r>
              <a:rPr lang="en-US" altLang="vi-VN" smtClean="0"/>
              <a:t>The goals of the computational model</a:t>
            </a:r>
          </a:p>
          <a:p>
            <a:pPr lvl="1"/>
            <a:r>
              <a:rPr lang="en-US" altLang="vi-VN" smtClean="0"/>
              <a:t>The basis for evaluating performance of the system</a:t>
            </a:r>
            <a:endParaRPr lang="en-US" altLang="vi-VN" b="1" smtClean="0"/>
          </a:p>
        </p:txBody>
      </p:sp>
      <p:sp>
        <p:nvSpPr>
          <p:cNvPr id="30" name="Date Placeholder 3"/>
          <p:cNvSpPr>
            <a:spLocks noGrp="1"/>
          </p:cNvSpPr>
          <p:nvPr>
            <p:ph type="dt" sz="half" idx="10"/>
          </p:nvPr>
        </p:nvSpPr>
        <p:spPr/>
        <p:txBody>
          <a:bodyPr/>
          <a:lstStyle/>
          <a:p>
            <a:pPr>
              <a:defRPr/>
            </a:pPr>
            <a:fld id="{F920736D-FA47-41F8-843A-2D24E2F790C1}" type="datetime1">
              <a:rPr lang="en-US" smtClean="0"/>
              <a:t>2/9/2017</a:t>
            </a:fld>
            <a:endParaRPr lang="en-US" altLang="en-US"/>
          </a:p>
        </p:txBody>
      </p:sp>
      <p:graphicFrame>
        <p:nvGraphicFramePr>
          <p:cNvPr id="141438" name="Group 126"/>
          <p:cNvGraphicFramePr>
            <a:graphicFrameLocks noGrp="1"/>
          </p:cNvGraphicFramePr>
          <p:nvPr>
            <p:extLst>
              <p:ext uri="{D42A27DB-BD31-4B8C-83A1-F6EECF244321}">
                <p14:modId xmlns:p14="http://schemas.microsoft.com/office/powerpoint/2010/main" val="2358660589"/>
              </p:ext>
            </p:extLst>
          </p:nvPr>
        </p:nvGraphicFramePr>
        <p:xfrm>
          <a:off x="685800" y="3124200"/>
          <a:ext cx="7772400" cy="2665413"/>
        </p:xfrm>
        <a:graphic>
          <a:graphicData uri="http://schemas.openxmlformats.org/drawingml/2006/table">
            <a:tbl>
              <a:tblPr/>
              <a:tblGrid>
                <a:gridCol w="1141413"/>
                <a:gridCol w="3460750"/>
                <a:gridCol w="3170237"/>
              </a:tblGrid>
              <a:tr h="606425">
                <a:tc>
                  <a:txBody>
                    <a:bodyPr/>
                    <a:lstStyle/>
                    <a:p>
                      <a:pPr marL="0" marR="0" lvl="0" indent="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endParaRPr kumimoji="0" lang="en-US" sz="2400" b="1"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1" i="0" u="none" strike="noStrike" cap="none" normalizeH="0" baseline="0" smtClean="0">
                          <a:ln>
                            <a:noFill/>
                          </a:ln>
                          <a:solidFill>
                            <a:schemeClr val="tx1"/>
                          </a:solidFill>
                          <a:effectLst/>
                          <a:latin typeface="Arial" charset="0"/>
                        </a:rPr>
                        <a:t>Human-like: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1" i="0" u="none" strike="noStrike" cap="none" normalizeH="0" baseline="0" smtClean="0">
                          <a:ln>
                            <a:noFill/>
                          </a:ln>
                          <a:solidFill>
                            <a:schemeClr val="tx1"/>
                          </a:solidFill>
                          <a:effectLst/>
                          <a:latin typeface="Arial" charset="0"/>
                        </a:rPr>
                        <a:t>Rational:</a:t>
                      </a:r>
                    </a:p>
                  </a:txBody>
                  <a:tcPr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993775">
                <a:tc>
                  <a:txBody>
                    <a:bodyPr/>
                    <a:lstStyle/>
                    <a:p>
                      <a:pPr marL="0" marR="0" lvl="0" indent="0" algn="ctr"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1" i="0" u="none" strike="noStrike" cap="none" normalizeH="0" baseline="0" smtClean="0">
                          <a:ln>
                            <a:noFill/>
                          </a:ln>
                          <a:solidFill>
                            <a:schemeClr val="tx1"/>
                          </a:solidFill>
                          <a:effectLst/>
                          <a:latin typeface="Arial" charset="0"/>
                        </a:rPr>
                        <a:t>Think:</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81000" marR="0" lvl="0" indent="-38100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0" i="0" u="none" strike="noStrike" cap="none" normalizeH="0" baseline="0" smtClean="0">
                          <a:ln>
                            <a:noFill/>
                          </a:ln>
                          <a:solidFill>
                            <a:srgbClr val="CC3300"/>
                          </a:solidFill>
                          <a:effectLst/>
                          <a:latin typeface="Arial" charset="0"/>
                        </a:rPr>
                        <a:t>1) Think like humans</a:t>
                      </a:r>
                    </a:p>
                    <a:p>
                      <a:pPr marL="381000" marR="0" lvl="0" indent="-38100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0" i="0" u="none" strike="noStrike" cap="none" normalizeH="0" baseline="0" smtClean="0">
                          <a:ln>
                            <a:noFill/>
                          </a:ln>
                          <a:solidFill>
                            <a:schemeClr val="tx1"/>
                          </a:solidFill>
                          <a:effectLst/>
                          <a:latin typeface="Arial" charset="0"/>
                        </a:rPr>
                        <a:t>    Cognitive science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0" i="0" u="none" strike="noStrike" cap="none" normalizeH="0" baseline="0" smtClean="0">
                          <a:ln>
                            <a:noFill/>
                          </a:ln>
                          <a:solidFill>
                            <a:srgbClr val="CC3300"/>
                          </a:solidFill>
                          <a:effectLst/>
                          <a:latin typeface="Arial" charset="0"/>
                        </a:rPr>
                        <a:t>2) Think rationally</a:t>
                      </a:r>
                    </a:p>
                    <a:p>
                      <a:pPr marL="0" marR="0" lvl="0" indent="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0" i="0" u="none" strike="noStrike" cap="none" normalizeH="0" baseline="0" smtClean="0">
                          <a:ln>
                            <a:noFill/>
                          </a:ln>
                          <a:solidFill>
                            <a:schemeClr val="tx1"/>
                          </a:solidFill>
                          <a:effectLst/>
                          <a:latin typeface="Arial" charset="0"/>
                        </a:rPr>
                        <a:t>    Laws of thought</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65213">
                <a:tc>
                  <a:txBody>
                    <a:bodyPr/>
                    <a:lstStyle/>
                    <a:p>
                      <a:pPr marL="0" marR="0" lvl="0" indent="0" algn="ctr"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1" i="0" u="none" strike="noStrike" cap="none" normalizeH="0" baseline="0" smtClean="0">
                          <a:ln>
                            <a:noFill/>
                          </a:ln>
                          <a:solidFill>
                            <a:schemeClr val="tx1"/>
                          </a:solidFill>
                          <a:effectLst/>
                          <a:latin typeface="Arial" charset="0"/>
                        </a:rPr>
                        <a:t>Act:</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0" i="0" u="none" strike="noStrike" cap="none" normalizeH="0" baseline="0" smtClean="0">
                          <a:ln>
                            <a:noFill/>
                          </a:ln>
                          <a:solidFill>
                            <a:srgbClr val="CC3300"/>
                          </a:solidFill>
                          <a:effectLst/>
                          <a:latin typeface="Arial" charset="0"/>
                        </a:rPr>
                        <a:t>3) Act like humans</a:t>
                      </a:r>
                    </a:p>
                    <a:p>
                      <a:pPr marL="0" marR="0" lvl="0" indent="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0" i="0" u="none" strike="noStrike" cap="none" normalizeH="0" baseline="0" smtClean="0">
                          <a:ln>
                            <a:noFill/>
                          </a:ln>
                          <a:solidFill>
                            <a:schemeClr val="tx1"/>
                          </a:solidFill>
                          <a:effectLst/>
                          <a:latin typeface="Arial" charset="0"/>
                        </a:rPr>
                        <a:t>    Behaviorist approach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0" i="0" u="none" strike="noStrike" cap="none" normalizeH="0" baseline="0" smtClean="0">
                          <a:ln>
                            <a:noFill/>
                          </a:ln>
                          <a:solidFill>
                            <a:srgbClr val="CC3300"/>
                          </a:solidFill>
                          <a:effectLst/>
                          <a:latin typeface="Arial" charset="0"/>
                        </a:rPr>
                        <a:t>4) Act rationally</a:t>
                      </a:r>
                    </a:p>
                    <a:p>
                      <a:pPr marL="0" marR="0" lvl="0" indent="0" algn="l" defTabSz="914400" rtl="0" eaLnBrk="1" fontAlgn="base" latinLnBrk="0" hangingPunct="1">
                        <a:lnSpc>
                          <a:spcPct val="90000"/>
                        </a:lnSpc>
                        <a:spcBef>
                          <a:spcPct val="10000"/>
                        </a:spcBef>
                        <a:spcAft>
                          <a:spcPct val="0"/>
                        </a:spcAft>
                        <a:buClr>
                          <a:schemeClr val="accent1"/>
                        </a:buClr>
                        <a:buSzPct val="65000"/>
                        <a:buFont typeface="Wingdings" pitchFamily="2" charset="2"/>
                        <a:buNone/>
                        <a:tabLst/>
                      </a:pPr>
                      <a:r>
                        <a:rPr kumimoji="0" lang="en-US" sz="2400" b="0" i="0" u="none" strike="noStrike" cap="none" normalizeH="0" baseline="0" smtClean="0">
                          <a:ln>
                            <a:noFill/>
                          </a:ln>
                          <a:solidFill>
                            <a:schemeClr val="tx1"/>
                          </a:solidFill>
                          <a:effectLst/>
                          <a:latin typeface="Arial" charset="0"/>
                        </a:rPr>
                        <a:t>    Satisficing methods</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0E60E314-1A19-4355-B426-06CF49CB48C9}" type="slidenum">
              <a:rPr lang="en-US" smtClean="0"/>
              <a:pPr>
                <a:defRPr/>
              </a:pPr>
              <a:t>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1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1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41438"/>
                                        </p:tgtEl>
                                        <p:attrNameLst>
                                          <p:attrName>style.visibility</p:attrName>
                                        </p:attrNameLst>
                                      </p:cBhvr>
                                      <p:to>
                                        <p:strVal val="visible"/>
                                      </p:to>
                                    </p:set>
                                    <p:animEffect transition="in" filter="dissolve">
                                      <p:cBhvr>
                                        <p:cTn id="15" dur="500"/>
                                        <p:tgtEl>
                                          <p:spTgt spid="141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bldLvl="2" autoUpdateAnimBg="0"/>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FFFFCC"/>
        </a:solidFill>
        <a:ln>
          <a:solidFill>
            <a:schemeClr val="tx1"/>
          </a:solidFill>
        </a:ln>
      </a:spPr>
      <a:bodyPr wrap="square" rtlCol="0">
        <a:spAutoFit/>
      </a:bodyPr>
      <a:lstStyle>
        <a:defPPr marL="0" marR="0">
          <a:spcBef>
            <a:spcPts val="0"/>
          </a:spcBef>
          <a:spcAft>
            <a:spcPts val="0"/>
          </a:spcAft>
          <a:defRPr b="1" smtClean="0">
            <a:solidFill>
              <a:srgbClr val="7F0055"/>
            </a:solidFill>
            <a:effectLst/>
            <a:latin typeface="Consolas"/>
            <a:ea typeface="Calibri"/>
            <a:cs typeface="Times New Roman"/>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Section2_Methods for Classes</Template>
  <TotalTime>4246</TotalTime>
  <Words>1581</Words>
  <Application>Microsoft Office PowerPoint</Application>
  <PresentationFormat>On-screen Show (4:3)</PresentationFormat>
  <Paragraphs>402</Paragraphs>
  <Slides>36</Slides>
  <Notes>30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Narrow</vt:lpstr>
      <vt:lpstr>Calibri</vt:lpstr>
      <vt:lpstr>Times New Roman</vt:lpstr>
      <vt:lpstr>Wingdings</vt:lpstr>
      <vt:lpstr>Theme1</vt:lpstr>
      <vt:lpstr>What is AI (Artificial Intelligence)</vt:lpstr>
      <vt:lpstr>Topics</vt:lpstr>
      <vt:lpstr>What is AI?</vt:lpstr>
      <vt:lpstr>What is AI?</vt:lpstr>
      <vt:lpstr>What is AI?</vt:lpstr>
      <vt:lpstr>What is intelligent behavior?</vt:lpstr>
      <vt:lpstr>Goals of AI</vt:lpstr>
      <vt:lpstr>Goals of AI</vt:lpstr>
      <vt:lpstr>Approaches to AI</vt:lpstr>
      <vt:lpstr>Goals of and Approaches to AI</vt:lpstr>
      <vt:lpstr>Goals of and Approaches to AI</vt:lpstr>
      <vt:lpstr>Goals of and Approaches to AI</vt:lpstr>
      <vt:lpstr>Goals of and Approaches to AI</vt:lpstr>
      <vt:lpstr>Goals of and Approaches to AI</vt:lpstr>
      <vt:lpstr>Some Application Areas of AI</vt:lpstr>
      <vt:lpstr>Some Application Areas of AI</vt:lpstr>
      <vt:lpstr>Some Application Areas of AI</vt:lpstr>
      <vt:lpstr>Some Application Areas of AI</vt:lpstr>
      <vt:lpstr>Some Application Areas of AI</vt:lpstr>
      <vt:lpstr>Natural Language:  Chatbots</vt:lpstr>
      <vt:lpstr>A.L.I.C.E. Chatbot (www.alicebot.org)</vt:lpstr>
      <vt:lpstr>AI Apps Top-10 List</vt:lpstr>
      <vt:lpstr>Some AI "Grand Challenge" Problems</vt:lpstr>
      <vt:lpstr>A Framework for Building AI Systems</vt:lpstr>
      <vt:lpstr>Perception</vt:lpstr>
      <vt:lpstr>Reasoning</vt:lpstr>
      <vt:lpstr>Reasoning (cont)</vt:lpstr>
      <vt:lpstr>Action</vt:lpstr>
      <vt:lpstr>Fundamental Issues for AI Problems</vt:lpstr>
      <vt:lpstr>Representation</vt:lpstr>
      <vt:lpstr>Representation</vt:lpstr>
      <vt:lpstr>Representation</vt:lpstr>
      <vt:lpstr>Search</vt:lpstr>
      <vt:lpstr>Inference</vt:lpstr>
      <vt:lpstr>Learning</vt:lpstr>
      <vt:lpstr>Planning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Artificial Intelligence</dc:title>
  <dc:creator>Le Phi Hung</dc:creator>
  <cp:lastModifiedBy>LePhiHung</cp:lastModifiedBy>
  <cp:revision>138</cp:revision>
  <cp:lastPrinted>2016-03-15T07:51:25Z</cp:lastPrinted>
  <dcterms:created xsi:type="dcterms:W3CDTF">2001-09-03T15:13:52Z</dcterms:created>
  <dcterms:modified xsi:type="dcterms:W3CDTF">2017-02-09T04:11:52Z</dcterms:modified>
</cp:coreProperties>
</file>