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9" r:id="rId3"/>
    <p:sldId id="280" r:id="rId4"/>
    <p:sldId id="281" r:id="rId5"/>
    <p:sldId id="282" r:id="rId6"/>
    <p:sldId id="306" r:id="rId7"/>
    <p:sldId id="284" r:id="rId8"/>
    <p:sldId id="285" r:id="rId9"/>
    <p:sldId id="355" r:id="rId10"/>
    <p:sldId id="356" r:id="rId11"/>
    <p:sldId id="287" r:id="rId12"/>
    <p:sldId id="288" r:id="rId13"/>
    <p:sldId id="289" r:id="rId14"/>
    <p:sldId id="291" r:id="rId15"/>
    <p:sldId id="323" r:id="rId16"/>
    <p:sldId id="35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298" r:id="rId26"/>
    <p:sldId id="354" r:id="rId27"/>
    <p:sldId id="296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4" autoAdjust="0"/>
    <p:restoredTop sz="87576" autoAdjust="0"/>
  </p:normalViewPr>
  <p:slideViewPr>
    <p:cSldViewPr>
      <p:cViewPr varScale="1">
        <p:scale>
          <a:sx n="43" d="100"/>
          <a:sy n="43" d="100"/>
        </p:scale>
        <p:origin x="128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ED7CE5-5431-4A54-AC53-86D094009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8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483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22CFC036-334E-42F2-870B-FA1873FEA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6FC5F0-8D3F-4061-8159-43A69BAA8521}" type="slidenum">
              <a:rPr lang="en-US" altLang="vi-VN" smtClean="0"/>
              <a:pPr/>
              <a:t>18</a:t>
            </a:fld>
            <a:endParaRPr lang="en-US" altLang="vi-V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384337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B35A172-596C-42A9-BB85-A6532EDE113A}" type="slidenum">
              <a:rPr lang="en-US" altLang="vi-VN" smtClean="0"/>
              <a:pPr/>
              <a:t>19</a:t>
            </a:fld>
            <a:endParaRPr lang="en-US" altLang="vi-V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252614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DB91340-BD12-48DF-8849-B88817D65772}" type="slidenum">
              <a:rPr lang="en-US" altLang="vi-VN" smtClean="0"/>
              <a:pPr/>
              <a:t>20</a:t>
            </a:fld>
            <a:endParaRPr lang="en-US" altLang="vi-V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21754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E0C75C-7041-40B3-A257-6E5E7492123C}" type="slidenum">
              <a:rPr lang="en-US" altLang="vi-VN" smtClean="0"/>
              <a:pPr/>
              <a:t>21</a:t>
            </a:fld>
            <a:endParaRPr lang="en-US" altLang="vi-V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45568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2FF4474-8594-4FBF-81F8-2C8567B3C9AC}" type="slidenum">
              <a:rPr lang="en-US" altLang="vi-VN" smtClean="0"/>
              <a:pPr/>
              <a:t>22</a:t>
            </a:fld>
            <a:endParaRPr lang="en-US" altLang="vi-V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277162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A48A731-B9F6-4AED-8F0E-A10A3F425065}" type="slidenum">
              <a:rPr lang="en-US" altLang="vi-VN" smtClean="0"/>
              <a:pPr/>
              <a:t>23</a:t>
            </a:fld>
            <a:endParaRPr lang="en-US" altLang="vi-V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19545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E84D3BC-717A-4558-A584-40158767D63C}" type="slidenum">
              <a:rPr lang="en-US" altLang="vi-VN" smtClean="0"/>
              <a:pPr/>
              <a:t>26</a:t>
            </a:fld>
            <a:endParaRPr lang="en-US" altLang="vi-V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5964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FC036-334E-42F2-870B-FA1873FEAF6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E645D-ACB2-45F8-B52C-0D3433954A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11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DED9B-F245-4D1F-BD2E-21AF7C9BA3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176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F1BEA-4D60-440F-9CD3-F450E14E27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C9309-DDE2-4B57-A4C6-A4CFF08B1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EEED-9EB9-4F79-89B4-488DB1E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52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CDF84-93D3-4FB8-85B0-56EB34D28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3652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0DFFE-BAB7-4FAF-AA01-39EA420AD4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469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5792C-1DB7-4E37-90AC-34D0C4420E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037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B9D5-6F09-43BE-964B-723DFBD48B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172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9C855-8B72-46AE-9264-2995C95B0E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68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8CA13-1124-470A-8888-B0A17BA8C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002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62A6-7E5A-49C0-9D1C-DB5AA02A0B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146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39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30DFFE-BAB7-4FAF-AA01-39EA420AD4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Chapter 2</a:t>
            </a:r>
            <a:br>
              <a:rPr lang="en-US" altLang="vi-VN"/>
            </a:br>
            <a:r>
              <a:rPr lang="en-US" altLang="vi-VN"/>
              <a:t>Intelligent Agents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E645D-ACB2-45F8-B52C-0D3433954AE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Properties of Agents</a:t>
            </a:r>
            <a:endParaRPr lang="vi-VN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solidFill>
                  <a:srgbClr val="CC3300"/>
                </a:solidFill>
              </a:rPr>
              <a:t>Adaptivity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/>
              <a:t>reacting flexibly to changes in its environment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/>
              <a:t>taking goal-directed initiative (being pro-active)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/>
              <a:t>learning from its own experience, its environment, and interactions with others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solidFill>
                  <a:srgbClr val="CC3300"/>
                </a:solidFill>
              </a:rPr>
              <a:t>Sociability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/>
              <a:t>interacting in a peer-to-peer manner with other agents or humans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/>
              <a:t>communicating, sharing information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/>
              <a:t>cooperating and/or competing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latin typeface="CMSS17" charset="0"/>
              </a:rPr>
              <a:t>Rational </a:t>
            </a:r>
            <a:r>
              <a:rPr lang="en-US">
                <a:latin typeface="cmsy10" pitchFamily="34" charset="0"/>
              </a:rPr>
              <a:t> Agent </a:t>
            </a:r>
            <a:r>
              <a:rPr lang="en-US">
                <a:latin typeface="cmsy10" pitchFamily="34" charset="0"/>
                <a:sym typeface="Symbol" pitchFamily="18" charset="2"/>
              </a:rPr>
              <a:t> </a:t>
            </a:r>
            <a:r>
              <a:rPr lang="en-US">
                <a:latin typeface="CMSS17" charset="0"/>
              </a:rPr>
              <a:t>exploration, learning, autonomy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PEAS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To design a rational agent we must specify its task environment.</a:t>
            </a:r>
          </a:p>
          <a:p>
            <a:pPr eaLnBrk="1" hangingPunct="1"/>
            <a:r>
              <a:rPr lang="en-US" altLang="vi-VN"/>
              <a:t>PEAS:</a:t>
            </a:r>
          </a:p>
          <a:p>
            <a:pPr lvl="1" eaLnBrk="1" hangingPunct="1"/>
            <a:r>
              <a:rPr lang="en-US" altLang="vi-VN" b="1">
                <a:solidFill>
                  <a:srgbClr val="CC3300"/>
                </a:solidFill>
              </a:rPr>
              <a:t>Performance measure</a:t>
            </a:r>
            <a:r>
              <a:rPr lang="en-US" altLang="vi-VN"/>
              <a:t>: Goals/desires the agent should try to achieve </a:t>
            </a:r>
          </a:p>
          <a:p>
            <a:pPr lvl="1" eaLnBrk="1" hangingPunct="1"/>
            <a:r>
              <a:rPr lang="en-US" altLang="vi-VN" b="1">
                <a:solidFill>
                  <a:srgbClr val="CC3300"/>
                </a:solidFill>
              </a:rPr>
              <a:t>Environment</a:t>
            </a:r>
            <a:r>
              <a:rPr lang="en-US" altLang="vi-VN"/>
              <a:t>: in which the agent exists</a:t>
            </a:r>
          </a:p>
          <a:p>
            <a:pPr lvl="1" eaLnBrk="1" hangingPunct="1"/>
            <a:r>
              <a:rPr lang="en-US" altLang="vi-VN" b="1">
                <a:solidFill>
                  <a:srgbClr val="CC3300"/>
                </a:solidFill>
              </a:rPr>
              <a:t>Actuators</a:t>
            </a:r>
            <a:r>
              <a:rPr lang="en-US" altLang="vi-VN"/>
              <a:t>: Actions which may react the environment</a:t>
            </a:r>
          </a:p>
          <a:p>
            <a:pPr lvl="1" eaLnBrk="1" hangingPunct="1"/>
            <a:r>
              <a:rPr lang="en-US" altLang="vi-VN" b="1">
                <a:solidFill>
                  <a:srgbClr val="CC3300"/>
                </a:solidFill>
              </a:rPr>
              <a:t>Sensors</a:t>
            </a:r>
            <a:r>
              <a:rPr lang="en-US" altLang="vi-VN"/>
              <a:t>: Percepts/observations of the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PEAS 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Agent: </a:t>
            </a:r>
            <a:r>
              <a:rPr lang="en-US" b="1">
                <a:solidFill>
                  <a:srgbClr val="0000CC"/>
                </a:solidFill>
                <a:ea typeface="+mn-ea"/>
              </a:rPr>
              <a:t>Automated taxi driver</a:t>
            </a:r>
            <a:endParaRPr lang="en-US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Performance measure: Safe, fast, legal, comfortable trip, maximize profits, ...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Environment: Roads, other traffic, pedestrians, customers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Actuators: Steering wheel, accelerator, brake, signal, horn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Sensors: Cameras, sonar, speedometer, GPS, odometer, engine sensors, keyboard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Agent: </a:t>
            </a:r>
            <a:r>
              <a:rPr lang="en-US" b="1" dirty="0" err="1">
                <a:solidFill>
                  <a:srgbClr val="0000CC"/>
                </a:solidFill>
                <a:ea typeface="+mn-ea"/>
              </a:rPr>
              <a:t>Intenet</a:t>
            </a:r>
            <a:r>
              <a:rPr lang="en-US" b="1" dirty="0">
                <a:solidFill>
                  <a:srgbClr val="0000CC"/>
                </a:solidFill>
                <a:ea typeface="+mn-ea"/>
              </a:rPr>
              <a:t> shopping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Performance measure: price, quality, appropriateness, ..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Environment: current and future WWW sites, vendors, shippers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Actuators: display to user, follow URL, fill in form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Sensors: HTML pages (text, graphics, scripts)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PEAS 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Agent: </a:t>
            </a:r>
            <a:r>
              <a:rPr lang="en-US" b="1">
                <a:solidFill>
                  <a:srgbClr val="0000CC"/>
                </a:solidFill>
                <a:ea typeface="+mn-ea"/>
              </a:rPr>
              <a:t>Medical diagnosis system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Performance measure: Healthy patient, minimize costs, lawsuits.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Environment: Patient, hospital, staff.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Actuators: Screen display (questions, tests, diagnoses, treatments, referrals)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Sensors: Keyboard (entry of symptoms, patient's answers)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ea typeface="+mn-ea"/>
              </a:rPr>
              <a:t>Agent: </a:t>
            </a:r>
            <a:r>
              <a:rPr lang="en-US" b="1" dirty="0">
                <a:solidFill>
                  <a:srgbClr val="0000CC"/>
                </a:solidFill>
                <a:ea typeface="+mn-ea"/>
              </a:rPr>
              <a:t>Part-picking robot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Performance measure: Percentage of parts in correct bins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Environment: Conveyor belt with parts</a:t>
            </a:r>
            <a:r>
              <a:rPr lang="en-US">
                <a:ea typeface="+mn-ea"/>
              </a:rPr>
              <a:t>, bins.</a:t>
            </a:r>
            <a:endParaRPr lang="en-US" dirty="0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Actuators: Jointed arm </a:t>
            </a:r>
            <a:r>
              <a:rPr lang="en-US">
                <a:ea typeface="+mn-ea"/>
              </a:rPr>
              <a:t>and hand.</a:t>
            </a:r>
            <a:endParaRPr lang="en-US" dirty="0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Sensors: Camera, joint </a:t>
            </a:r>
            <a:r>
              <a:rPr lang="en-US">
                <a:ea typeface="+mn-ea"/>
              </a:rPr>
              <a:t>angle sensors.</a:t>
            </a:r>
            <a:endParaRPr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PEAS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dirty="0"/>
              <a:t>Agent: </a:t>
            </a:r>
            <a:r>
              <a:rPr lang="en-US" altLang="vi-VN" b="1" dirty="0">
                <a:solidFill>
                  <a:srgbClr val="0000CC"/>
                </a:solidFill>
                <a:ea typeface="+mn-ea"/>
              </a:rPr>
              <a:t>Interactive English tutor</a:t>
            </a:r>
          </a:p>
          <a:p>
            <a:pPr lvl="1" eaLnBrk="1" hangingPunct="1"/>
            <a:r>
              <a:rPr lang="en-US" altLang="vi-VN" dirty="0"/>
              <a:t>Performance measure: Maximize student's score on test</a:t>
            </a:r>
          </a:p>
          <a:p>
            <a:pPr lvl="1" eaLnBrk="1" hangingPunct="1"/>
            <a:r>
              <a:rPr lang="en-US" altLang="vi-VN" dirty="0"/>
              <a:t>Environment: Set of students</a:t>
            </a:r>
          </a:p>
          <a:p>
            <a:pPr lvl="1" eaLnBrk="1" hangingPunct="1"/>
            <a:r>
              <a:rPr lang="en-US" altLang="vi-VN" dirty="0"/>
              <a:t>Actuators: Screen display (exercises, suggestions, corrections)</a:t>
            </a:r>
          </a:p>
          <a:p>
            <a:pPr lvl="1" eaLnBrk="1" hangingPunct="1"/>
            <a:r>
              <a:rPr lang="en-US" altLang="vi-VN" dirty="0"/>
              <a:t>Sensors: Keyboard (typed words)</a:t>
            </a:r>
          </a:p>
          <a:p>
            <a:pPr eaLnBrk="1" hangingPunct="1"/>
            <a:r>
              <a:rPr lang="en-US" altLang="vi-VN" dirty="0"/>
              <a:t>Agent: </a:t>
            </a:r>
            <a:r>
              <a:rPr lang="en-US" altLang="vi-VN" b="1" dirty="0">
                <a:solidFill>
                  <a:srgbClr val="0000CC"/>
                </a:solidFill>
                <a:ea typeface="+mn-ea"/>
              </a:rPr>
              <a:t>Chess program</a:t>
            </a:r>
          </a:p>
          <a:p>
            <a:pPr lvl="1" eaLnBrk="1" hangingPunct="1"/>
            <a:r>
              <a:rPr lang="en-US" altLang="vi-VN" dirty="0"/>
              <a:t>Performance measure: Win game</a:t>
            </a:r>
          </a:p>
          <a:p>
            <a:pPr lvl="1" eaLnBrk="1" hangingPunct="1"/>
            <a:r>
              <a:rPr lang="en-US" altLang="vi-VN" dirty="0"/>
              <a:t>Environment: Opponent, Game board</a:t>
            </a:r>
          </a:p>
          <a:p>
            <a:pPr lvl="1" eaLnBrk="1" hangingPunct="1"/>
            <a:r>
              <a:rPr lang="en-US" altLang="vi-VN" dirty="0"/>
              <a:t>Actuators: Next move </a:t>
            </a:r>
          </a:p>
          <a:p>
            <a:pPr lvl="1" eaLnBrk="1" hangingPunct="1"/>
            <a:r>
              <a:rPr lang="en-US" altLang="vi-VN" dirty="0"/>
              <a:t>Sensors: Current board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b="1">
                <a:solidFill>
                  <a:srgbClr val="0000CC"/>
                </a:solidFill>
                <a:ea typeface="+mn-ea"/>
              </a:rPr>
              <a:t>Fully observable </a:t>
            </a:r>
            <a:r>
              <a:rPr lang="en-US">
                <a:ea typeface="+mn-ea"/>
              </a:rPr>
              <a:t>(vs. </a:t>
            </a:r>
            <a:r>
              <a:rPr lang="en-US" b="1" dirty="0">
                <a:solidFill>
                  <a:srgbClr val="0000CC"/>
                </a:solidFill>
                <a:ea typeface="+mn-ea"/>
              </a:rPr>
              <a:t>partially observable</a:t>
            </a:r>
            <a:r>
              <a:rPr lang="en-US" dirty="0">
                <a:ea typeface="+mn-ea"/>
              </a:rPr>
              <a:t>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An agent's sensors give it access to the complete state of the environment at any point in time.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Noisy and inaccurate sensors can result in partially observable environments.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b="1" dirty="0">
                <a:solidFill>
                  <a:srgbClr val="0000CC"/>
                </a:solidFill>
                <a:ea typeface="+mn-ea"/>
              </a:rPr>
              <a:t>Deterministic</a:t>
            </a:r>
            <a:r>
              <a:rPr lang="en-US" dirty="0">
                <a:ea typeface="+mn-ea"/>
              </a:rPr>
              <a:t> (vs. </a:t>
            </a:r>
            <a:r>
              <a:rPr lang="en-US" b="1" dirty="0">
                <a:solidFill>
                  <a:srgbClr val="0000CC"/>
                </a:solidFill>
                <a:ea typeface="+mn-ea"/>
              </a:rPr>
              <a:t>stochastic</a:t>
            </a:r>
            <a:r>
              <a:rPr lang="en-US" dirty="0">
                <a:ea typeface="+mn-ea"/>
              </a:rPr>
              <a:t>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The next state of the environment is completely determined by the current state and the action executed by the agent.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If the environment is deterministic except for the actions of other agents, then the environment is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strategic</a:t>
            </a:r>
            <a:endParaRPr lang="en-US" dirty="0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Randomness and chance are common causes non-deterministic environments.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CC"/>
                </a:solidFill>
                <a:ea typeface="+mn-ea"/>
              </a:rPr>
              <a:t>Episodic</a:t>
            </a:r>
            <a:r>
              <a:rPr lang="en-US" dirty="0">
                <a:ea typeface="+mn-ea"/>
              </a:rPr>
              <a:t> (vs. </a:t>
            </a:r>
            <a:r>
              <a:rPr lang="en-US" sz="2800" b="1" dirty="0">
                <a:solidFill>
                  <a:srgbClr val="0000CC"/>
                </a:solidFill>
                <a:ea typeface="+mn-ea"/>
              </a:rPr>
              <a:t>sequential</a:t>
            </a:r>
            <a:r>
              <a:rPr lang="en-US" dirty="0">
                <a:ea typeface="+mn-ea"/>
              </a:rPr>
              <a:t>):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The agent's experience is divided into atomic "episodes"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each episode consists of the agent perceiving and then performing a single action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the choice of action in each episode does not depend on the actions in prior episodes.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Games are often sequential requiring one to think ahead.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CC"/>
                </a:solidFill>
                <a:ea typeface="+mn-ea"/>
              </a:rPr>
              <a:t>Static</a:t>
            </a:r>
            <a:r>
              <a:rPr lang="en-US" dirty="0">
                <a:ea typeface="+mn-ea"/>
              </a:rPr>
              <a:t> (vs. </a:t>
            </a:r>
            <a:r>
              <a:rPr lang="en-US" sz="2800" b="1" dirty="0">
                <a:solidFill>
                  <a:srgbClr val="0000CC"/>
                </a:solidFill>
                <a:ea typeface="+mn-ea"/>
              </a:rPr>
              <a:t>dynamic</a:t>
            </a:r>
            <a:r>
              <a:rPr lang="en-US" dirty="0">
                <a:ea typeface="+mn-ea"/>
              </a:rPr>
              <a:t>):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The environment is unchanged while an agent is deliberating (between the time of perceiving and acting).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The environment is </a:t>
            </a:r>
            <a:r>
              <a:rPr lang="en-US" dirty="0" err="1">
                <a:ea typeface="+mn-ea"/>
              </a:rPr>
              <a:t>semidynamic</a:t>
            </a:r>
            <a:r>
              <a:rPr lang="en-US" dirty="0">
                <a:ea typeface="+mn-ea"/>
              </a:rPr>
              <a:t> if the environment itself does not change with the passage of time but the agent's performance score does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>
                <a:ea typeface="+mn-ea"/>
              </a:rPr>
              <a:t>Time is an important factor in dynamic environments, since perceptions can become "stale".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b="1" dirty="0">
                <a:solidFill>
                  <a:srgbClr val="0000CC"/>
                </a:solidFill>
                <a:ea typeface="+mn-ea"/>
              </a:rPr>
              <a:t>Discrete</a:t>
            </a:r>
            <a:r>
              <a:rPr lang="en-US" altLang="vi-VN" dirty="0"/>
              <a:t> (vs. </a:t>
            </a:r>
            <a:r>
              <a:rPr lang="en-US" altLang="vi-VN" b="1" dirty="0">
                <a:solidFill>
                  <a:srgbClr val="0000CC"/>
                </a:solidFill>
                <a:ea typeface="+mn-ea"/>
              </a:rPr>
              <a:t>continuous</a:t>
            </a:r>
            <a:r>
              <a:rPr lang="en-US" altLang="vi-VN" dirty="0"/>
              <a:t>):</a:t>
            </a:r>
          </a:p>
          <a:p>
            <a:pPr lvl="1" eaLnBrk="1" hangingPunct="1"/>
            <a:r>
              <a:rPr lang="en-US" altLang="vi-VN" dirty="0"/>
              <a:t>An environment is discrete if there are a limited number of distinct, clearly-defined states of the world which limits range of possible percepts and actions.</a:t>
            </a:r>
          </a:p>
          <a:p>
            <a:pPr lvl="1" eaLnBrk="1" hangingPunct="1"/>
            <a:endParaRPr lang="en-US" altLang="vi-VN" dirty="0"/>
          </a:p>
          <a:p>
            <a:pPr eaLnBrk="1" hangingPunct="1"/>
            <a:r>
              <a:rPr lang="en-US" altLang="vi-VN" b="1" dirty="0">
                <a:solidFill>
                  <a:srgbClr val="0000CC"/>
                </a:solidFill>
                <a:ea typeface="+mn-ea"/>
              </a:rPr>
              <a:t>Single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b="1" dirty="0">
                <a:solidFill>
                  <a:srgbClr val="0000CC"/>
                </a:solidFill>
                <a:ea typeface="+mn-ea"/>
              </a:rPr>
              <a:t>agent</a:t>
            </a:r>
            <a:r>
              <a:rPr lang="en-US" altLang="vi-VN" dirty="0"/>
              <a:t> (vs. </a:t>
            </a:r>
            <a:r>
              <a:rPr lang="en-US" altLang="vi-VN" b="1" dirty="0" err="1">
                <a:solidFill>
                  <a:srgbClr val="0000CC"/>
                </a:solidFill>
                <a:ea typeface="+mn-ea"/>
              </a:rPr>
              <a:t>multiagent</a:t>
            </a:r>
            <a:r>
              <a:rPr lang="en-US" altLang="vi-VN" dirty="0"/>
              <a:t>): </a:t>
            </a:r>
          </a:p>
          <a:p>
            <a:pPr lvl="1" eaLnBrk="1" hangingPunct="1"/>
            <a:r>
              <a:rPr lang="en-US" altLang="vi-VN" dirty="0"/>
              <a:t>An environment is </a:t>
            </a:r>
            <a:r>
              <a:rPr lang="en-US" altLang="vi-VN" dirty="0" err="1"/>
              <a:t>multiagent</a:t>
            </a:r>
            <a:r>
              <a:rPr lang="en-US" altLang="vi-VN" dirty="0"/>
              <a:t> if more than one agents effect the each other's performance.</a:t>
            </a:r>
          </a:p>
          <a:p>
            <a:pPr lvl="1" eaLnBrk="1" hangingPunct="1"/>
            <a:r>
              <a:rPr lang="en-US" altLang="vi-VN" dirty="0" err="1"/>
              <a:t>Multiagent</a:t>
            </a:r>
            <a:r>
              <a:rPr lang="en-US" altLang="vi-VN" dirty="0"/>
              <a:t> environments can be competitive and/or cooperative.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graphicFrame>
        <p:nvGraphicFramePr>
          <p:cNvPr id="11576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57336"/>
              </p:ext>
            </p:extLst>
          </p:nvPr>
        </p:nvGraphicFramePr>
        <p:xfrm>
          <a:off x="533400" y="2941638"/>
          <a:ext cx="8153400" cy="30782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Image-Analysis system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Intenet shopping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Deterministic??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Episodic??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Single-agent??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70" name="Rectangle 45"/>
          <p:cNvSpPr>
            <a:spLocks noChangeArrowheads="1"/>
          </p:cNvSpPr>
          <p:nvPr/>
        </p:nvSpPr>
        <p:spPr bwMode="auto">
          <a:xfrm>
            <a:off x="533400" y="14478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0">
                <a:solidFill>
                  <a:srgbClr val="CC3300"/>
                </a:solidFill>
                <a:latin typeface="Arial" pitchFamily="34" charset="0"/>
              </a:rPr>
              <a:t>Fully vs. partially observable</a:t>
            </a:r>
            <a:r>
              <a:rPr lang="en-US" altLang="vi-VN" sz="2400" b="0">
                <a:latin typeface="Arial" pitchFamily="34" charset="0"/>
              </a:rPr>
              <a:t>: an environment is full observable when the sensors can detect all aspects that are relevant to the choice of action.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graphicFrame>
        <p:nvGraphicFramePr>
          <p:cNvPr id="11781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52811"/>
              </p:ext>
            </p:extLst>
          </p:nvPr>
        </p:nvGraphicFramePr>
        <p:xfrm>
          <a:off x="533400" y="2941638"/>
          <a:ext cx="8153400" cy="30782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Image-Analysis system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Intenet shopping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Deterministic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Episodic??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Single-agent??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94" name="Rectangle 45"/>
          <p:cNvSpPr>
            <a:spLocks noChangeArrowheads="1"/>
          </p:cNvSpPr>
          <p:nvPr/>
        </p:nvSpPr>
        <p:spPr bwMode="auto">
          <a:xfrm>
            <a:off x="533400" y="14478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0">
                <a:solidFill>
                  <a:srgbClr val="CC3300"/>
                </a:solidFill>
                <a:latin typeface="Arial" pitchFamily="34" charset="0"/>
              </a:rPr>
              <a:t>Deterministic vs. stochastic</a:t>
            </a:r>
            <a:r>
              <a:rPr lang="en-US" altLang="vi-VN" sz="2400" b="0">
                <a:latin typeface="Arial" pitchFamily="34" charset="0"/>
              </a:rPr>
              <a:t>: if the next environment state is completely determined by the current state and the executed action then the environment is deterministic.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Agents and environments</a:t>
            </a:r>
          </a:p>
          <a:p>
            <a:pPr eaLnBrk="1" hangingPunct="1"/>
            <a:r>
              <a:rPr lang="en-US" altLang="vi-VN"/>
              <a:t>Rationality</a:t>
            </a:r>
          </a:p>
          <a:p>
            <a:pPr eaLnBrk="1" hangingPunct="1"/>
            <a:r>
              <a:rPr lang="en-US" altLang="vi-VN"/>
              <a:t>Properties of Agents</a:t>
            </a:r>
          </a:p>
          <a:p>
            <a:pPr eaLnBrk="1" hangingPunct="1"/>
            <a:r>
              <a:rPr lang="en-US" altLang="vi-VN"/>
              <a:t>PEAS (Performance measure, Environment, Actuators, Sensors)</a:t>
            </a:r>
          </a:p>
          <a:p>
            <a:pPr eaLnBrk="1" hangingPunct="1"/>
            <a:r>
              <a:rPr lang="en-US" altLang="vi-VN"/>
              <a:t>Environment types</a:t>
            </a:r>
          </a:p>
          <a:p>
            <a:pPr eaLnBrk="1" hangingPunct="1"/>
            <a:r>
              <a:rPr lang="en-US" altLang="vi-VN"/>
              <a:t>Agent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graphicFrame>
        <p:nvGraphicFramePr>
          <p:cNvPr id="1198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17636"/>
              </p:ext>
            </p:extLst>
          </p:nvPr>
        </p:nvGraphicFramePr>
        <p:xfrm>
          <a:off x="533400" y="2941638"/>
          <a:ext cx="8153400" cy="30782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Image-Analysis system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Intenet shopping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Deterministic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Episodic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Single-agent??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33400" y="1325563"/>
            <a:ext cx="81534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0">
                <a:solidFill>
                  <a:srgbClr val="CC3300"/>
                </a:solidFill>
                <a:latin typeface="Arial" pitchFamily="34" charset="0"/>
              </a:rPr>
              <a:t>Episodic vs. sequential</a:t>
            </a:r>
            <a:r>
              <a:rPr lang="en-US" altLang="vi-VN" sz="2400" b="0">
                <a:latin typeface="Arial" pitchFamily="34" charset="0"/>
              </a:rPr>
              <a:t>: In an episodic environment the agent’s experience can be divided into atomic steps where the agents perceives and then performs a single action. The choice of action depends only on the episode itself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43966"/>
              </p:ext>
            </p:extLst>
          </p:nvPr>
        </p:nvGraphicFramePr>
        <p:xfrm>
          <a:off x="533400" y="2941638"/>
          <a:ext cx="8153400" cy="30782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Image-Analysis system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Intenet shopping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Deterministic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Episodic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Single-agent??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42" name="Rectangle 45"/>
          <p:cNvSpPr>
            <a:spLocks noChangeArrowheads="1"/>
          </p:cNvSpPr>
          <p:nvPr/>
        </p:nvSpPr>
        <p:spPr bwMode="auto">
          <a:xfrm>
            <a:off x="533400" y="1219200"/>
            <a:ext cx="8153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0">
                <a:solidFill>
                  <a:srgbClr val="CC3300"/>
                </a:solidFill>
                <a:latin typeface="Arial" pitchFamily="34" charset="0"/>
              </a:rPr>
              <a:t>Static vs. dynamic</a:t>
            </a:r>
            <a:r>
              <a:rPr lang="en-US" altLang="vi-VN" sz="2400" b="0">
                <a:latin typeface="Arial" pitchFamily="34" charset="0"/>
              </a:rPr>
              <a:t>: If the environment can change while the agent is choosing an action, the environment is dynamic.  Semi-dynamic if the agent’s performance changes even when the environment remains the same.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65273"/>
              </p:ext>
            </p:extLst>
          </p:nvPr>
        </p:nvGraphicFramePr>
        <p:xfrm>
          <a:off x="533400" y="2941638"/>
          <a:ext cx="8153400" cy="30782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Image-Analysis system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Intenet shopping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Deterministic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Episodic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Single-agent??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66" name="Rectangle 45"/>
          <p:cNvSpPr>
            <a:spLocks noChangeArrowheads="1"/>
          </p:cNvSpPr>
          <p:nvPr/>
        </p:nvSpPr>
        <p:spPr bwMode="auto">
          <a:xfrm>
            <a:off x="533400" y="14478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0">
                <a:solidFill>
                  <a:srgbClr val="CC3300"/>
                </a:solidFill>
                <a:latin typeface="Arial" pitchFamily="34" charset="0"/>
              </a:rPr>
              <a:t>Discrete vs. continuous</a:t>
            </a:r>
            <a:r>
              <a:rPr lang="en-US" altLang="vi-VN" sz="2400" b="0">
                <a:latin typeface="Arial" pitchFamily="34" charset="0"/>
              </a:rPr>
              <a:t>: This distinction can be applied to the state of the environment, the way time is handled and to the percepts/actions of the agent. 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graphicFrame>
        <p:nvGraphicFramePr>
          <p:cNvPr id="1259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33587"/>
              </p:ext>
            </p:extLst>
          </p:nvPr>
        </p:nvGraphicFramePr>
        <p:xfrm>
          <a:off x="533400" y="2941638"/>
          <a:ext cx="8153400" cy="30782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Image-Analysis system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Intenet shopping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Deterministic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Episodic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Single-agent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90" name="Rectangle 45"/>
          <p:cNvSpPr>
            <a:spLocks noChangeArrowheads="1"/>
          </p:cNvSpPr>
          <p:nvPr/>
        </p:nvSpPr>
        <p:spPr bwMode="auto">
          <a:xfrm>
            <a:off x="533400" y="1466671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b="0">
                <a:solidFill>
                  <a:srgbClr val="CC3300"/>
                </a:solidFill>
                <a:latin typeface="Arial" pitchFamily="34" charset="0"/>
              </a:rPr>
              <a:t>Single vs. multi-agent</a:t>
            </a:r>
            <a:r>
              <a:rPr lang="en-US" altLang="vi-VN" sz="2400" b="0">
                <a:latin typeface="Arial" pitchFamily="34" charset="0"/>
              </a:rPr>
              <a:t>: Does the environment contain other agents who are also maximizing some performance measure that depends on the current agent’s actions?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 types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The environment type largely determines the agent design</a:t>
            </a:r>
          </a:p>
          <a:p>
            <a:pPr eaLnBrk="1" hangingPunct="1"/>
            <a:r>
              <a:rPr lang="en-US" altLang="vi-VN"/>
              <a:t>The simplest environment is</a:t>
            </a:r>
          </a:p>
          <a:p>
            <a:pPr lvl="1" eaLnBrk="1" hangingPunct="1"/>
            <a:r>
              <a:rPr lang="en-US" altLang="vi-VN"/>
              <a:t>Fully observable, deterministic, episodic, static, discrete and single-agent.</a:t>
            </a:r>
          </a:p>
          <a:p>
            <a:pPr eaLnBrk="1" hangingPunct="1"/>
            <a:r>
              <a:rPr lang="en-US" altLang="vi-VN"/>
              <a:t>Most real situations are:</a:t>
            </a:r>
          </a:p>
          <a:p>
            <a:pPr lvl="1" eaLnBrk="1" hangingPunct="1"/>
            <a:r>
              <a:rPr lang="en-US" altLang="vi-VN"/>
              <a:t>Partially observable, stochastic, sequential, dynamic, continuous and multi-agent.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Four basic types in order of increasing generality:</a:t>
            </a:r>
          </a:p>
          <a:p>
            <a:pPr lvl="1" eaLnBrk="1" hangingPunct="1"/>
            <a:r>
              <a:rPr lang="en-US" altLang="vi-VN"/>
              <a:t>Simple reflex agents</a:t>
            </a:r>
          </a:p>
          <a:p>
            <a:pPr lvl="2" eaLnBrk="1" hangingPunct="1"/>
            <a:r>
              <a:rPr lang="en-US" altLang="vi-VN"/>
              <a:t>lookup table</a:t>
            </a:r>
          </a:p>
          <a:p>
            <a:pPr lvl="2" eaLnBrk="1" hangingPunct="1"/>
            <a:r>
              <a:rPr lang="en-US" altLang="vi-VN"/>
              <a:t>if-then rules</a:t>
            </a:r>
          </a:p>
          <a:p>
            <a:pPr lvl="1" eaLnBrk="1" hangingPunct="1"/>
            <a:r>
              <a:rPr lang="en-US" altLang="vi-VN"/>
              <a:t>Model-based reflex agents</a:t>
            </a:r>
          </a:p>
          <a:p>
            <a:pPr lvl="1" eaLnBrk="1" hangingPunct="1"/>
            <a:r>
              <a:rPr lang="en-US" altLang="vi-VN"/>
              <a:t>Goal-based agents</a:t>
            </a:r>
          </a:p>
          <a:p>
            <a:pPr lvl="1" eaLnBrk="1" hangingPunct="1"/>
            <a:r>
              <a:rPr lang="en-US" altLang="vi-VN"/>
              <a:t>Utility-based agents</a:t>
            </a:r>
          </a:p>
          <a:p>
            <a:pPr eaLnBrk="1" hangingPunct="1"/>
            <a:r>
              <a:rPr lang="en-US" altLang="vi-VN"/>
              <a:t>All these can be turned into learning agents.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z="3600"/>
              <a:t>Agent types: Simple Table-Based Reflex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use a table lookup where each percept is matched to an action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Problems/Limitations?</a:t>
            </a:r>
          </a:p>
          <a:p>
            <a:pPr lvl="1" eaLnBrk="1" hangingPunct="1"/>
            <a:r>
              <a:rPr lang="en-US" altLang="vi-VN"/>
              <a:t>table may be too big to generate and store</a:t>
            </a:r>
          </a:p>
          <a:p>
            <a:pPr lvl="1" eaLnBrk="1" hangingPunct="1"/>
            <a:r>
              <a:rPr lang="en-US" altLang="vi-VN"/>
              <a:t>not adaptive to changes in the environment;</a:t>
            </a:r>
            <a:br>
              <a:rPr lang="en-US" altLang="vi-VN"/>
            </a:br>
            <a:r>
              <a:rPr lang="en-US" altLang="vi-VN"/>
              <a:t>instead table must be updated</a:t>
            </a:r>
          </a:p>
          <a:p>
            <a:pPr lvl="1" eaLnBrk="1" hangingPunct="1"/>
            <a:r>
              <a:rPr lang="en-US" altLang="vi-VN"/>
              <a:t>can't make actions conditional</a:t>
            </a:r>
          </a:p>
          <a:p>
            <a:pPr lvl="1" eaLnBrk="1" hangingPunct="1"/>
            <a:r>
              <a:rPr lang="en-US" altLang="vi-VN"/>
              <a:t>reacts only to current percept; no history kept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Table-lookup agent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49675"/>
            <a:ext cx="8229600" cy="25749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>
                <a:ea typeface="+mn-ea"/>
              </a:rPr>
              <a:t>Drawbacks: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Huge table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Take a long time to build the table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No autonomy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Even with learning, need a long time to learn the table entries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305800" cy="2024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1800">
                <a:latin typeface="Arial" pitchFamily="34" charset="0"/>
              </a:rPr>
              <a:t>Function</a:t>
            </a:r>
            <a:r>
              <a:rPr lang="en-US" altLang="vi-VN" sz="1800" b="0">
                <a:latin typeface="Arial" pitchFamily="34" charset="0"/>
              </a:rPr>
              <a:t> TABLE-DRIVEN_AGENT(</a:t>
            </a:r>
            <a:r>
              <a:rPr lang="en-US" altLang="vi-VN" sz="1800" b="0" i="1">
                <a:latin typeface="Arial" pitchFamily="34" charset="0"/>
              </a:rPr>
              <a:t>percept</a:t>
            </a:r>
            <a:r>
              <a:rPr lang="en-US" altLang="vi-VN" sz="1800" b="0">
                <a:latin typeface="Arial" pitchFamily="34" charset="0"/>
              </a:rPr>
              <a:t>) </a:t>
            </a:r>
            <a:r>
              <a:rPr lang="en-US" altLang="vi-VN" sz="1800">
                <a:latin typeface="Arial" pitchFamily="34" charset="0"/>
              </a:rPr>
              <a:t>returns</a:t>
            </a:r>
            <a:r>
              <a:rPr lang="en-US" altLang="vi-VN" sz="1800" b="0">
                <a:latin typeface="Arial" pitchFamily="34" charset="0"/>
              </a:rPr>
              <a:t> an 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  <a:r>
              <a:rPr lang="en-US" altLang="vi-VN" sz="1800">
                <a:latin typeface="Arial" pitchFamily="34" charset="0"/>
              </a:rPr>
              <a:t>static</a:t>
            </a:r>
            <a:r>
              <a:rPr lang="en-US" altLang="vi-VN" sz="1800" b="0">
                <a:latin typeface="Arial" pitchFamily="34" charset="0"/>
              </a:rPr>
              <a:t>: </a:t>
            </a:r>
            <a:r>
              <a:rPr lang="en-US" altLang="vi-VN" sz="1800" b="0" i="1">
                <a:latin typeface="Arial" pitchFamily="34" charset="0"/>
              </a:rPr>
              <a:t>percepts</a:t>
            </a:r>
            <a:r>
              <a:rPr lang="en-US" altLang="vi-VN" sz="1800" b="0">
                <a:latin typeface="Arial" pitchFamily="34" charset="0"/>
              </a:rPr>
              <a:t>, a sequence initially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	</a:t>
            </a:r>
            <a:r>
              <a:rPr lang="en-US" altLang="vi-VN" sz="1800" b="0" i="1">
                <a:latin typeface="Arial" pitchFamily="34" charset="0"/>
              </a:rPr>
              <a:t>table</a:t>
            </a:r>
            <a:r>
              <a:rPr lang="en-US" altLang="vi-VN" sz="1800" b="0">
                <a:latin typeface="Arial" pitchFamily="34" charset="0"/>
              </a:rPr>
              <a:t>, a table of actions, indexed by percept sequence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append </a:t>
            </a:r>
            <a:r>
              <a:rPr lang="en-US" altLang="vi-VN" sz="1800" b="0" i="1">
                <a:latin typeface="Arial" pitchFamily="34" charset="0"/>
              </a:rPr>
              <a:t>percept</a:t>
            </a:r>
            <a:r>
              <a:rPr lang="en-US" altLang="vi-VN" sz="1800" b="0">
                <a:latin typeface="Arial" pitchFamily="34" charset="0"/>
              </a:rPr>
              <a:t> to the end of </a:t>
            </a:r>
            <a:r>
              <a:rPr lang="en-US" altLang="vi-VN" sz="1800" b="0" i="1">
                <a:latin typeface="Arial" pitchFamily="34" charset="0"/>
              </a:rPr>
              <a:t>percepts</a:t>
            </a:r>
            <a:endParaRPr lang="en-US" altLang="vi-VN" sz="1800" b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  <a:r>
              <a:rPr lang="en-US" altLang="vi-VN" sz="1800" b="0" i="1">
                <a:latin typeface="Arial" pitchFamily="34" charset="0"/>
              </a:rPr>
              <a:t>action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>
                <a:latin typeface="Arial" pitchFamily="34" charset="0"/>
                <a:sym typeface="Symbol" pitchFamily="18" charset="2"/>
              </a:rPr>
              <a:t> </a:t>
            </a:r>
            <a:r>
              <a:rPr lang="en-US" altLang="vi-VN" sz="1800" b="0">
                <a:latin typeface="Arial" pitchFamily="34" charset="0"/>
              </a:rPr>
              <a:t>LOOKUP(</a:t>
            </a:r>
            <a:r>
              <a:rPr lang="en-US" altLang="vi-VN" sz="1800" b="0" i="1">
                <a:latin typeface="Arial" pitchFamily="34" charset="0"/>
              </a:rPr>
              <a:t>percepts</a:t>
            </a:r>
            <a:r>
              <a:rPr lang="en-US" altLang="vi-VN" sz="1800" b="0">
                <a:latin typeface="Arial" pitchFamily="34" charset="0"/>
              </a:rPr>
              <a:t>, </a:t>
            </a:r>
            <a:r>
              <a:rPr lang="en-US" altLang="vi-VN" sz="1800" b="0" i="1">
                <a:latin typeface="Arial" pitchFamily="34" charset="0"/>
              </a:rPr>
              <a:t>table</a:t>
            </a:r>
            <a:r>
              <a:rPr lang="en-US" altLang="vi-VN" sz="1800" b="0">
                <a:latin typeface="Arial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  <a:r>
              <a:rPr lang="en-US" altLang="vi-VN" sz="1800">
                <a:latin typeface="Arial" pitchFamily="34" charset="0"/>
              </a:rPr>
              <a:t>return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action</a:t>
            </a:r>
            <a:r>
              <a:rPr lang="en-US" altLang="vi-VN" sz="1800" b="0">
                <a:latin typeface="Arial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z="3600"/>
              <a:t>Agent types: Simple Rule-Based Reflex</a:t>
            </a: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4963"/>
            <a:ext cx="5029200" cy="4110037"/>
          </a:xfrm>
        </p:spPr>
      </p:pic>
      <p:sp>
        <p:nvSpPr>
          <p:cNvPr id="3686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219200"/>
            <a:ext cx="3352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000"/>
              <a:t>Select action on the basis of </a:t>
            </a:r>
            <a:r>
              <a:rPr lang="en-US" altLang="vi-VN" sz="2000" i="1"/>
              <a:t>only the current</a:t>
            </a:r>
            <a:r>
              <a:rPr lang="en-US" altLang="vi-VN" sz="2000"/>
              <a:t> percept.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000"/>
              <a:t>No need to consider all percepts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000"/>
              <a:t>Implemented through </a:t>
            </a:r>
            <a:r>
              <a:rPr lang="en-US" altLang="vi-VN" sz="2000" i="1"/>
              <a:t>condition-action rules</a:t>
            </a:r>
            <a:endParaRPr lang="en-US" altLang="vi-VN" sz="2000"/>
          </a:p>
          <a:p>
            <a:pPr marL="630238" lvl="1" eaLnBrk="1" hangingPunct="1">
              <a:lnSpc>
                <a:spcPct val="90000"/>
              </a:lnSpc>
            </a:pPr>
            <a:r>
              <a:rPr lang="en-US" altLang="vi-VN" sz="2000" b="1"/>
              <a:t>If</a:t>
            </a:r>
            <a:r>
              <a:rPr lang="en-US" altLang="vi-VN" sz="2000"/>
              <a:t> dirty </a:t>
            </a:r>
            <a:r>
              <a:rPr lang="en-US" altLang="vi-VN" sz="2000" b="1"/>
              <a:t>then</a:t>
            </a:r>
            <a:r>
              <a:rPr lang="en-US" altLang="vi-VN" sz="2000"/>
              <a:t> suck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000"/>
              <a:t>Can adapt to changes in the environment by adding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000"/>
              <a:t>Problems/Limitations?</a:t>
            </a:r>
          </a:p>
          <a:p>
            <a:pPr marL="630238" lvl="1" eaLnBrk="1" hangingPunct="1">
              <a:lnSpc>
                <a:spcPct val="90000"/>
              </a:lnSpc>
            </a:pPr>
            <a:r>
              <a:rPr lang="en-US" altLang="vi-VN" sz="2000"/>
              <a:t>reacts only to current percept; no knowledge of non-perceptual parts of the current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DF84-93D3-4FB8-85B0-56EB34D2807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The vacuum-cleaner world</a:t>
            </a:r>
          </a:p>
        </p:txBody>
      </p:sp>
      <p:pic>
        <p:nvPicPr>
          <p:cNvPr id="3789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19250"/>
            <a:ext cx="3276600" cy="1676400"/>
          </a:xfrm>
        </p:spPr>
      </p:pic>
      <p:sp>
        <p:nvSpPr>
          <p:cNvPr id="3789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191000"/>
            <a:ext cx="8382000" cy="137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/>
              <a:t>function</a:t>
            </a:r>
            <a:r>
              <a:rPr lang="en-US" altLang="vi-VN" sz="2000" b="0"/>
              <a:t> REFLEX-VACUUM-AGENT ([</a:t>
            </a:r>
            <a:r>
              <a:rPr lang="en-US" altLang="vi-VN" sz="2000" b="0" i="1"/>
              <a:t>location, status</a:t>
            </a:r>
            <a:r>
              <a:rPr lang="en-US" altLang="vi-VN" sz="2000" b="0"/>
              <a:t>]) </a:t>
            </a:r>
            <a:r>
              <a:rPr lang="en-US" altLang="vi-VN" sz="2000"/>
              <a:t>return</a:t>
            </a:r>
            <a:r>
              <a:rPr lang="en-US" altLang="vi-VN" sz="2000" b="0"/>
              <a:t> an action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b="0"/>
              <a:t>	</a:t>
            </a:r>
            <a:r>
              <a:rPr lang="en-US" altLang="vi-VN" sz="2000"/>
              <a:t>if</a:t>
            </a:r>
            <a:r>
              <a:rPr lang="en-US" altLang="vi-VN" sz="2000" b="0"/>
              <a:t> </a:t>
            </a:r>
            <a:r>
              <a:rPr lang="en-US" altLang="vi-VN" sz="2000" b="0" i="1"/>
              <a:t>status == Dirty</a:t>
            </a:r>
            <a:r>
              <a:rPr lang="en-US" altLang="vi-VN" sz="2000" b="0"/>
              <a:t> </a:t>
            </a:r>
            <a:r>
              <a:rPr lang="en-US" altLang="vi-VN" sz="2000"/>
              <a:t>then</a:t>
            </a:r>
            <a:r>
              <a:rPr lang="en-US" altLang="vi-VN" sz="2000" b="0"/>
              <a:t> </a:t>
            </a:r>
            <a:r>
              <a:rPr lang="en-US" altLang="vi-VN" sz="2000"/>
              <a:t>return</a:t>
            </a:r>
            <a:r>
              <a:rPr lang="en-US" altLang="vi-VN" sz="2000" b="0"/>
              <a:t> </a:t>
            </a:r>
            <a:r>
              <a:rPr lang="en-US" altLang="vi-VN" sz="2000" b="0" i="1"/>
              <a:t>Suck</a:t>
            </a:r>
            <a:endParaRPr lang="en-US" altLang="vi-VN" sz="2000" b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b="0"/>
              <a:t>	</a:t>
            </a:r>
            <a:r>
              <a:rPr lang="en-US" altLang="vi-VN" sz="2000"/>
              <a:t>else</a:t>
            </a:r>
            <a:r>
              <a:rPr lang="en-US" altLang="vi-VN" sz="2000" b="0"/>
              <a:t> </a:t>
            </a:r>
            <a:r>
              <a:rPr lang="en-US" altLang="vi-VN" sz="2000"/>
              <a:t>if</a:t>
            </a:r>
            <a:r>
              <a:rPr lang="en-US" altLang="vi-VN" sz="2000" b="0"/>
              <a:t> </a:t>
            </a:r>
            <a:r>
              <a:rPr lang="en-US" altLang="vi-VN" sz="2000" b="0" i="1"/>
              <a:t>location == A</a:t>
            </a:r>
            <a:r>
              <a:rPr lang="en-US" altLang="vi-VN" sz="2000" b="0"/>
              <a:t> </a:t>
            </a:r>
            <a:r>
              <a:rPr lang="en-US" altLang="vi-VN" sz="2000"/>
              <a:t>then</a:t>
            </a:r>
            <a:r>
              <a:rPr lang="en-US" altLang="vi-VN" sz="2000" b="0"/>
              <a:t> </a:t>
            </a:r>
            <a:r>
              <a:rPr lang="en-US" altLang="vi-VN" sz="2000"/>
              <a:t>return</a:t>
            </a:r>
            <a:r>
              <a:rPr lang="en-US" altLang="vi-VN" sz="2000" b="0"/>
              <a:t> </a:t>
            </a:r>
            <a:r>
              <a:rPr lang="en-US" altLang="vi-VN" sz="2000" b="0" i="1"/>
              <a:t>Right</a:t>
            </a:r>
            <a:endParaRPr lang="en-US" altLang="vi-VN" sz="2000" b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b="0"/>
              <a:t>	e</a:t>
            </a:r>
            <a:r>
              <a:rPr lang="en-US" altLang="vi-VN" sz="2000"/>
              <a:t>l</a:t>
            </a:r>
            <a:r>
              <a:rPr lang="en-US" altLang="vi-VN" sz="2000" b="0"/>
              <a:t>se </a:t>
            </a:r>
            <a:r>
              <a:rPr lang="en-US" altLang="vi-VN" sz="2000"/>
              <a:t>if</a:t>
            </a:r>
            <a:r>
              <a:rPr lang="en-US" altLang="vi-VN" sz="2000" b="0"/>
              <a:t> </a:t>
            </a:r>
            <a:r>
              <a:rPr lang="en-US" altLang="vi-VN" sz="2000" b="0" i="1"/>
              <a:t>location == B</a:t>
            </a:r>
            <a:r>
              <a:rPr lang="en-US" altLang="vi-VN" sz="2000" b="0"/>
              <a:t> </a:t>
            </a:r>
            <a:r>
              <a:rPr lang="en-US" altLang="vi-VN" sz="2000"/>
              <a:t>then</a:t>
            </a:r>
            <a:r>
              <a:rPr lang="en-US" altLang="vi-VN" sz="2000" b="0"/>
              <a:t> </a:t>
            </a:r>
            <a:r>
              <a:rPr lang="en-US" altLang="vi-VN" sz="2000"/>
              <a:t>return</a:t>
            </a:r>
            <a:r>
              <a:rPr lang="en-US" altLang="vi-VN" sz="2000" b="0"/>
              <a:t> </a:t>
            </a:r>
            <a:r>
              <a:rPr lang="en-US" altLang="vi-VN" sz="2000" b="0" i="1"/>
              <a:t>Left</a:t>
            </a:r>
            <a:endParaRPr lang="en-US" altLang="vi-VN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C9309-DDE2-4B57-A4C6-A4CFF08B191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971550" eaLnBrk="1" hangingPunct="1"/>
            <a:r>
              <a:rPr lang="en-US" altLang="vi-VN">
                <a:solidFill>
                  <a:srgbClr val="CC3300"/>
                </a:solidFill>
              </a:rPr>
              <a:t>Agent </a:t>
            </a:r>
            <a:r>
              <a:rPr lang="en-US" altLang="vi-VN" dirty="0"/>
              <a:t>is an intelligent system that:</a:t>
            </a:r>
            <a:endParaRPr lang="en-US" altLang="vi-VN" dirty="0">
              <a:solidFill>
                <a:srgbClr val="CC3300"/>
              </a:solidFill>
            </a:endParaRPr>
          </a:p>
          <a:p>
            <a:pPr marL="914400" lvl="1" indent="-342900" defTabSz="971550" eaLnBrk="1" hangingPunct="1"/>
            <a:r>
              <a:rPr lang="en-US" altLang="vi-VN" dirty="0">
                <a:solidFill>
                  <a:srgbClr val="CC3300"/>
                </a:solidFill>
              </a:rPr>
              <a:t>perceives </a:t>
            </a:r>
            <a:r>
              <a:rPr lang="en-US" altLang="vi-VN" dirty="0"/>
              <a:t>its </a:t>
            </a:r>
            <a:r>
              <a:rPr lang="en-US" altLang="vi-VN" dirty="0">
                <a:solidFill>
                  <a:srgbClr val="CC3300"/>
                </a:solidFill>
              </a:rPr>
              <a:t>environment</a:t>
            </a:r>
            <a:r>
              <a:rPr lang="en-US" altLang="vi-VN" dirty="0"/>
              <a:t> through </a:t>
            </a:r>
            <a:r>
              <a:rPr lang="en-US" altLang="vi-VN" dirty="0">
                <a:solidFill>
                  <a:srgbClr val="CC3300"/>
                </a:solidFill>
              </a:rPr>
              <a:t>sensors</a:t>
            </a:r>
          </a:p>
          <a:p>
            <a:pPr marL="914400" lvl="1" indent="-342900" defTabSz="971550" eaLnBrk="1" hangingPunct="1"/>
            <a:r>
              <a:rPr lang="en-US" altLang="vi-VN" dirty="0">
                <a:solidFill>
                  <a:srgbClr val="CC3300"/>
                </a:solidFill>
              </a:rPr>
              <a:t>acts</a:t>
            </a:r>
            <a:r>
              <a:rPr lang="en-US" altLang="vi-VN" dirty="0"/>
              <a:t> upon that environment through </a:t>
            </a:r>
            <a:r>
              <a:rPr lang="en-US" altLang="vi-VN" dirty="0">
                <a:solidFill>
                  <a:srgbClr val="CC3300"/>
                </a:solidFill>
              </a:rPr>
              <a:t>actuators</a:t>
            </a:r>
          </a:p>
          <a:p>
            <a:pPr marL="457200" indent="-457200" defTabSz="971550" eaLnBrk="1" hangingPunct="1">
              <a:buFont typeface="Wingdings" pitchFamily="2" charset="2"/>
              <a:buNone/>
            </a:pPr>
            <a:r>
              <a:rPr lang="en-US" altLang="vi-VN" dirty="0"/>
              <a:t>Example:</a:t>
            </a:r>
          </a:p>
          <a:p>
            <a:pPr marL="457200" indent="-457200" defTabSz="971550" eaLnBrk="1" hangingPunct="1"/>
            <a:r>
              <a:rPr lang="en-US" altLang="vi-VN" dirty="0"/>
              <a:t>Human agent: </a:t>
            </a:r>
          </a:p>
          <a:p>
            <a:pPr marL="914400" lvl="1" indent="-342900" defTabSz="971550" eaLnBrk="1" hangingPunct="1"/>
            <a:r>
              <a:rPr lang="en-US" altLang="vi-VN" dirty="0"/>
              <a:t>eyes, ears, and other organs for sensors; </a:t>
            </a:r>
          </a:p>
          <a:p>
            <a:pPr marL="914400" lvl="1" indent="-342900" defTabSz="971550" eaLnBrk="1" hangingPunct="1"/>
            <a:r>
              <a:rPr lang="en-US" altLang="vi-VN" dirty="0"/>
              <a:t>hands, legs, mouth, and other body parts for actuators</a:t>
            </a:r>
          </a:p>
          <a:p>
            <a:pPr marL="457200" indent="-457200" defTabSz="971550" eaLnBrk="1" hangingPunct="1"/>
            <a:r>
              <a:rPr lang="en-US" altLang="vi-VN" dirty="0"/>
              <a:t>Robotic agent: </a:t>
            </a:r>
          </a:p>
          <a:p>
            <a:pPr marL="914400" lvl="1" indent="-342900" defTabSz="971550" eaLnBrk="1" hangingPunct="1"/>
            <a:r>
              <a:rPr lang="en-US" altLang="vi-VN" dirty="0"/>
              <a:t>cameras and infrared range finders for sensors;</a:t>
            </a:r>
          </a:p>
          <a:p>
            <a:pPr marL="914400" lvl="1" indent="-342900" defTabSz="971550" eaLnBrk="1" hangingPunct="1"/>
            <a:r>
              <a:rPr lang="en-US" altLang="vi-VN" dirty="0"/>
              <a:t>various motors for actuators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types; simple reflex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457200" y="1574800"/>
            <a:ext cx="8229600" cy="2235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000">
                <a:latin typeface="Arial" pitchFamily="34" charset="0"/>
              </a:rPr>
              <a:t>function</a:t>
            </a:r>
            <a:r>
              <a:rPr lang="en-US" altLang="vi-VN" sz="2000" b="0">
                <a:latin typeface="Arial" pitchFamily="34" charset="0"/>
              </a:rPr>
              <a:t> SIMPLE-REFLEX-AGENT(</a:t>
            </a:r>
            <a:r>
              <a:rPr lang="en-US" altLang="vi-VN" sz="2000" b="0" i="1">
                <a:latin typeface="Arial" pitchFamily="34" charset="0"/>
              </a:rPr>
              <a:t>percept</a:t>
            </a:r>
            <a:r>
              <a:rPr lang="en-US" altLang="vi-VN" sz="2000" b="0">
                <a:latin typeface="Arial" pitchFamily="34" charset="0"/>
              </a:rPr>
              <a:t>) </a:t>
            </a:r>
            <a:r>
              <a:rPr lang="en-US" altLang="vi-VN" sz="2000">
                <a:latin typeface="Arial" pitchFamily="34" charset="0"/>
              </a:rPr>
              <a:t>returns</a:t>
            </a:r>
            <a:r>
              <a:rPr lang="en-US" altLang="vi-VN" sz="2000" b="0">
                <a:latin typeface="Arial" pitchFamily="34" charset="0"/>
              </a:rPr>
              <a:t> an 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b="0">
                <a:latin typeface="Arial" pitchFamily="34" charset="0"/>
              </a:rPr>
              <a:t>	</a:t>
            </a:r>
            <a:r>
              <a:rPr lang="en-US" altLang="vi-VN" sz="2000">
                <a:latin typeface="Arial" pitchFamily="34" charset="0"/>
              </a:rPr>
              <a:t>static</a:t>
            </a:r>
            <a:r>
              <a:rPr lang="en-US" altLang="vi-VN" sz="2000" b="0">
                <a:latin typeface="Arial" pitchFamily="34" charset="0"/>
              </a:rPr>
              <a:t>: </a:t>
            </a:r>
            <a:r>
              <a:rPr lang="en-US" altLang="vi-VN" sz="2000" b="0" i="1">
                <a:latin typeface="Arial" pitchFamily="34" charset="0"/>
              </a:rPr>
              <a:t>rules</a:t>
            </a:r>
            <a:r>
              <a:rPr lang="en-US" altLang="vi-VN" sz="2000" b="0">
                <a:latin typeface="Arial" pitchFamily="34" charset="0"/>
              </a:rPr>
              <a:t>, a set of condition-action rules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b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b="0">
                <a:latin typeface="Arial" pitchFamily="34" charset="0"/>
              </a:rPr>
              <a:t>	</a:t>
            </a:r>
            <a:r>
              <a:rPr lang="en-US" altLang="vi-VN" sz="2000" b="0" i="1">
                <a:latin typeface="Arial" pitchFamily="34" charset="0"/>
              </a:rPr>
              <a:t>state</a:t>
            </a:r>
            <a:r>
              <a:rPr lang="en-US" altLang="vi-VN" sz="2000" b="0">
                <a:latin typeface="Arial" pitchFamily="34" charset="0"/>
              </a:rPr>
              <a:t> </a:t>
            </a:r>
            <a:r>
              <a:rPr lang="en-US" altLang="vi-VN" sz="2000" b="0">
                <a:latin typeface="Arial" pitchFamily="34" charset="0"/>
                <a:sym typeface="Symbol" pitchFamily="18" charset="2"/>
              </a:rPr>
              <a:t> </a:t>
            </a:r>
            <a:r>
              <a:rPr lang="en-US" altLang="vi-VN" sz="2000" b="0">
                <a:latin typeface="Arial" pitchFamily="34" charset="0"/>
              </a:rPr>
              <a:t>INTERPRET-INPUT(</a:t>
            </a:r>
            <a:r>
              <a:rPr lang="en-US" altLang="vi-VN" sz="2000" b="0" i="1">
                <a:latin typeface="Arial" pitchFamily="34" charset="0"/>
              </a:rPr>
              <a:t>percept</a:t>
            </a:r>
            <a:r>
              <a:rPr lang="en-US" altLang="vi-VN" sz="2000" b="0">
                <a:latin typeface="Arial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b="0">
                <a:latin typeface="Arial" pitchFamily="34" charset="0"/>
              </a:rPr>
              <a:t>	</a:t>
            </a:r>
            <a:r>
              <a:rPr lang="en-US" altLang="vi-VN" sz="2000" b="0" i="1">
                <a:latin typeface="Arial" pitchFamily="34" charset="0"/>
              </a:rPr>
              <a:t>rule</a:t>
            </a:r>
            <a:r>
              <a:rPr lang="en-US" altLang="vi-VN" sz="2000" b="0">
                <a:latin typeface="Arial" pitchFamily="34" charset="0"/>
              </a:rPr>
              <a:t> </a:t>
            </a:r>
            <a:r>
              <a:rPr lang="en-US" altLang="vi-VN" sz="2000" b="0">
                <a:latin typeface="Arial" pitchFamily="34" charset="0"/>
                <a:sym typeface="Symbol" pitchFamily="18" charset="2"/>
              </a:rPr>
              <a:t> </a:t>
            </a:r>
            <a:r>
              <a:rPr lang="en-US" altLang="vi-VN" sz="2000" b="0">
                <a:latin typeface="Arial" pitchFamily="34" charset="0"/>
              </a:rPr>
              <a:t>RULE-MATCH(</a:t>
            </a:r>
            <a:r>
              <a:rPr lang="en-US" altLang="vi-VN" sz="2000" b="0" i="1">
                <a:latin typeface="Arial" pitchFamily="34" charset="0"/>
              </a:rPr>
              <a:t>state</a:t>
            </a:r>
            <a:r>
              <a:rPr lang="en-US" altLang="vi-VN" sz="2000" b="0">
                <a:latin typeface="Arial" pitchFamily="34" charset="0"/>
              </a:rPr>
              <a:t>, </a:t>
            </a:r>
            <a:r>
              <a:rPr lang="en-US" altLang="vi-VN" sz="2000" b="0" i="1">
                <a:latin typeface="Arial" pitchFamily="34" charset="0"/>
              </a:rPr>
              <a:t>rule</a:t>
            </a:r>
            <a:r>
              <a:rPr lang="en-US" altLang="vi-VN" sz="2000" b="0">
                <a:latin typeface="Arial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b="0">
                <a:latin typeface="Arial" pitchFamily="34" charset="0"/>
              </a:rPr>
              <a:t>	</a:t>
            </a:r>
            <a:r>
              <a:rPr lang="en-US" altLang="vi-VN" sz="2000" b="0" i="1">
                <a:latin typeface="Arial" pitchFamily="34" charset="0"/>
              </a:rPr>
              <a:t>action</a:t>
            </a:r>
            <a:r>
              <a:rPr lang="en-US" altLang="vi-VN" sz="2000" b="0">
                <a:latin typeface="Arial" pitchFamily="34" charset="0"/>
              </a:rPr>
              <a:t> </a:t>
            </a:r>
            <a:r>
              <a:rPr lang="en-US" altLang="vi-VN" sz="2000" b="0">
                <a:latin typeface="Arial" pitchFamily="34" charset="0"/>
                <a:sym typeface="Symbol" pitchFamily="18" charset="2"/>
              </a:rPr>
              <a:t> </a:t>
            </a:r>
            <a:r>
              <a:rPr lang="en-US" altLang="vi-VN" sz="2000" b="0">
                <a:latin typeface="Arial" pitchFamily="34" charset="0"/>
              </a:rPr>
              <a:t>RULE-ACTION[</a:t>
            </a:r>
            <a:r>
              <a:rPr lang="en-US" altLang="vi-VN" sz="2000" b="0" i="1">
                <a:latin typeface="Arial" pitchFamily="34" charset="0"/>
              </a:rPr>
              <a:t>rule</a:t>
            </a:r>
            <a:r>
              <a:rPr lang="en-US" altLang="vi-VN" sz="2000" b="0">
                <a:latin typeface="Arial" pitchFamily="34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b="0">
                <a:latin typeface="Arial" pitchFamily="34" charset="0"/>
              </a:rPr>
              <a:t>	</a:t>
            </a:r>
            <a:r>
              <a:rPr lang="en-US" altLang="vi-VN" sz="2000">
                <a:latin typeface="Arial" pitchFamily="34" charset="0"/>
              </a:rPr>
              <a:t>return</a:t>
            </a:r>
            <a:r>
              <a:rPr lang="en-US" altLang="vi-VN" sz="2000" b="0">
                <a:latin typeface="Arial" pitchFamily="34" charset="0"/>
              </a:rPr>
              <a:t> </a:t>
            </a:r>
            <a:r>
              <a:rPr lang="en-US" altLang="vi-VN" sz="2000" b="0" i="1">
                <a:latin typeface="Arial" pitchFamily="34" charset="0"/>
              </a:rPr>
              <a:t>action</a:t>
            </a:r>
            <a:endParaRPr lang="en-US" altLang="vi-VN" sz="2000" b="0"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267200"/>
            <a:ext cx="8229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800"/>
              <a:t>Will only work if the environment is fully observable otherwise infinite loops may occur.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6F1BB-4205-49FF-9E9F-BFD8CEC1B3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types; reflex and state</a:t>
            </a:r>
          </a:p>
        </p:txBody>
      </p:sp>
      <p:pic>
        <p:nvPicPr>
          <p:cNvPr id="3993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52600"/>
            <a:ext cx="4953000" cy="3922713"/>
          </a:xfrm>
        </p:spPr>
      </p:pic>
      <p:sp>
        <p:nvSpPr>
          <p:cNvPr id="4198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219200"/>
            <a:ext cx="3657600" cy="5105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To tackle partially observable environments.</a:t>
            </a:r>
          </a:p>
          <a:p>
            <a:pPr marL="630238"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Maintain internal state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Over time update state using world knowledge</a:t>
            </a:r>
          </a:p>
          <a:p>
            <a:pPr marL="630238"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How does the world change. </a:t>
            </a:r>
          </a:p>
          <a:p>
            <a:pPr marL="630238"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How do actions affect world.</a:t>
            </a:r>
          </a:p>
          <a:p>
            <a:pPr marL="630238" lvl="1" eaLnBrk="1" hangingPunct="1">
              <a:lnSpc>
                <a:spcPct val="90000"/>
              </a:lnSpc>
              <a:buFont typeface="Symbol" pitchFamily="18" charset="2"/>
              <a:buChar char="Þ"/>
              <a:defRPr/>
            </a:pPr>
            <a:r>
              <a:rPr lang="en-US">
                <a:ea typeface="+mn-ea"/>
              </a:rPr>
              <a:t>Model of World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Problems/Limitations?</a:t>
            </a:r>
          </a:p>
          <a:p>
            <a:pPr marL="630238"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not deliberative, agent types so far are reactive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DF84-93D3-4FB8-85B0-56EB34D2807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types; reflex and state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554301"/>
            <a:ext cx="8154988" cy="317009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b="1" dirty="0"/>
              <a:t>function</a:t>
            </a:r>
            <a:r>
              <a:rPr lang="en-US" altLang="vi-VN" sz="2000" dirty="0"/>
              <a:t> REFLEX-AGENT-WITH-STATE(</a:t>
            </a:r>
            <a:r>
              <a:rPr lang="en-US" altLang="vi-VN" sz="2000" i="1" dirty="0"/>
              <a:t>percept</a:t>
            </a:r>
            <a:r>
              <a:rPr lang="en-US" altLang="vi-VN" sz="2000" dirty="0"/>
              <a:t>) </a:t>
            </a:r>
            <a:r>
              <a:rPr lang="en-US" altLang="vi-VN" sz="2000" b="1" dirty="0"/>
              <a:t>returns</a:t>
            </a:r>
            <a:r>
              <a:rPr lang="en-US" altLang="vi-VN" sz="2000" dirty="0"/>
              <a:t> an action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vi-VN" sz="20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/>
              <a:t>	</a:t>
            </a:r>
            <a:r>
              <a:rPr lang="en-US" altLang="vi-VN" sz="2000" b="1" dirty="0"/>
              <a:t>static</a:t>
            </a:r>
            <a:r>
              <a:rPr lang="en-US" altLang="vi-VN" sz="2000" dirty="0"/>
              <a:t>: </a:t>
            </a:r>
            <a:r>
              <a:rPr lang="en-US" altLang="vi-VN" sz="2000" i="1" dirty="0"/>
              <a:t>rules</a:t>
            </a:r>
            <a:r>
              <a:rPr lang="en-US" altLang="vi-VN" sz="2000" dirty="0"/>
              <a:t>, a set of condition-action rules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/>
              <a:t>		</a:t>
            </a:r>
            <a:r>
              <a:rPr lang="en-US" altLang="vi-VN" sz="2000" i="1" dirty="0">
                <a:solidFill>
                  <a:srgbClr val="FF0000"/>
                </a:solidFill>
              </a:rPr>
              <a:t>state</a:t>
            </a:r>
            <a:r>
              <a:rPr lang="en-US" altLang="vi-VN" sz="2000" dirty="0">
                <a:solidFill>
                  <a:srgbClr val="FF0000"/>
                </a:solidFill>
              </a:rPr>
              <a:t>, a description of the current world state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>
                <a:solidFill>
                  <a:srgbClr val="FF0000"/>
                </a:solidFill>
              </a:rPr>
              <a:t>		</a:t>
            </a:r>
            <a:r>
              <a:rPr lang="en-US" altLang="vi-VN" sz="2000" i="1" dirty="0">
                <a:solidFill>
                  <a:srgbClr val="FF0000"/>
                </a:solidFill>
              </a:rPr>
              <a:t>action</a:t>
            </a:r>
            <a:r>
              <a:rPr lang="en-US" altLang="vi-VN" sz="2000" dirty="0">
                <a:solidFill>
                  <a:srgbClr val="FF0000"/>
                </a:solidFill>
              </a:rPr>
              <a:t>, the most recent action.</a:t>
            </a:r>
            <a:endParaRPr lang="en-US" altLang="vi-VN" sz="20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vi-VN" sz="20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/>
              <a:t>	</a:t>
            </a:r>
            <a:r>
              <a:rPr lang="en-US" altLang="vi-VN" sz="2000" i="1" dirty="0">
                <a:solidFill>
                  <a:srgbClr val="FF0000"/>
                </a:solidFill>
              </a:rPr>
              <a:t>state</a:t>
            </a:r>
            <a:r>
              <a:rPr lang="en-US" altLang="vi-VN" sz="2000" dirty="0">
                <a:solidFill>
                  <a:srgbClr val="FF0000"/>
                </a:solidFill>
              </a:rPr>
              <a:t> </a:t>
            </a:r>
            <a:r>
              <a:rPr lang="en-US" altLang="vi-VN" sz="2000" dirty="0">
                <a:solidFill>
                  <a:srgbClr val="FF0000"/>
                </a:solidFill>
                <a:sym typeface="Symbol" pitchFamily="18" charset="2"/>
              </a:rPr>
              <a:t> </a:t>
            </a:r>
            <a:r>
              <a:rPr lang="en-US" altLang="vi-VN" sz="2000" dirty="0">
                <a:solidFill>
                  <a:srgbClr val="FF0000"/>
                </a:solidFill>
              </a:rPr>
              <a:t>UPDATE-STATE(</a:t>
            </a:r>
            <a:r>
              <a:rPr lang="en-US" altLang="vi-VN" sz="2000" i="1" dirty="0">
                <a:solidFill>
                  <a:srgbClr val="FF0000"/>
                </a:solidFill>
              </a:rPr>
              <a:t>state</a:t>
            </a:r>
            <a:r>
              <a:rPr lang="en-US" altLang="vi-VN" sz="2000" dirty="0">
                <a:solidFill>
                  <a:srgbClr val="FF0000"/>
                </a:solidFill>
              </a:rPr>
              <a:t>, </a:t>
            </a:r>
            <a:r>
              <a:rPr lang="en-US" altLang="vi-VN" sz="2000" i="1" dirty="0">
                <a:solidFill>
                  <a:srgbClr val="FF0000"/>
                </a:solidFill>
              </a:rPr>
              <a:t>action</a:t>
            </a:r>
            <a:r>
              <a:rPr lang="en-US" altLang="vi-VN" sz="2000" dirty="0">
                <a:solidFill>
                  <a:srgbClr val="FF0000"/>
                </a:solidFill>
              </a:rPr>
              <a:t>, </a:t>
            </a:r>
            <a:r>
              <a:rPr lang="en-US" altLang="vi-VN" sz="2000" i="1" dirty="0">
                <a:solidFill>
                  <a:srgbClr val="FF0000"/>
                </a:solidFill>
              </a:rPr>
              <a:t>percept</a:t>
            </a:r>
            <a:r>
              <a:rPr lang="en-US" altLang="vi-VN" sz="2000" dirty="0">
                <a:solidFill>
                  <a:srgbClr val="FF0000"/>
                </a:solidFill>
              </a:rPr>
              <a:t>)</a:t>
            </a:r>
            <a:endParaRPr lang="en-US" altLang="vi-VN" sz="20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/>
              <a:t>	</a:t>
            </a:r>
            <a:r>
              <a:rPr lang="en-US" altLang="vi-VN" sz="2000" i="1" dirty="0"/>
              <a:t>rule</a:t>
            </a:r>
            <a:r>
              <a:rPr lang="en-US" altLang="vi-VN" sz="2000" dirty="0"/>
              <a:t> </a:t>
            </a:r>
            <a:r>
              <a:rPr lang="en-US" altLang="vi-VN" sz="2000" dirty="0">
                <a:sym typeface="Symbol" pitchFamily="18" charset="2"/>
              </a:rPr>
              <a:t> </a:t>
            </a:r>
            <a:r>
              <a:rPr lang="en-US" altLang="vi-VN" sz="2000" dirty="0"/>
              <a:t>RULE-MATCH(</a:t>
            </a:r>
            <a:r>
              <a:rPr lang="en-US" altLang="vi-VN" sz="2000" i="1" dirty="0"/>
              <a:t>state</a:t>
            </a:r>
            <a:r>
              <a:rPr lang="en-US" altLang="vi-VN" sz="2000" dirty="0"/>
              <a:t>, </a:t>
            </a:r>
            <a:r>
              <a:rPr lang="en-US" altLang="vi-VN" sz="2000" i="1" dirty="0"/>
              <a:t>rule</a:t>
            </a:r>
            <a:r>
              <a:rPr lang="en-US" altLang="vi-VN" sz="2000" dirty="0"/>
              <a:t>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/>
              <a:t>	</a:t>
            </a:r>
            <a:r>
              <a:rPr lang="en-US" altLang="vi-VN" sz="2000" i="1" dirty="0"/>
              <a:t>action</a:t>
            </a:r>
            <a:r>
              <a:rPr lang="en-US" altLang="vi-VN" sz="2000" dirty="0"/>
              <a:t> </a:t>
            </a:r>
            <a:r>
              <a:rPr lang="en-US" altLang="vi-VN" sz="2000" dirty="0">
                <a:sym typeface="Symbol" pitchFamily="18" charset="2"/>
              </a:rPr>
              <a:t> </a:t>
            </a:r>
            <a:r>
              <a:rPr lang="en-US" altLang="vi-VN" sz="2000" dirty="0"/>
              <a:t>RULE-ACTION[</a:t>
            </a:r>
            <a:r>
              <a:rPr lang="en-US" altLang="vi-VN" sz="2000" i="1" dirty="0"/>
              <a:t>rule</a:t>
            </a:r>
            <a:r>
              <a:rPr lang="en-US" altLang="vi-VN" sz="2000" dirty="0"/>
              <a:t>]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vi-VN" sz="2000" dirty="0"/>
              <a:t>	</a:t>
            </a:r>
            <a:r>
              <a:rPr lang="en-US" altLang="vi-VN" sz="2000" b="1" dirty="0"/>
              <a:t>return</a:t>
            </a:r>
            <a:r>
              <a:rPr lang="en-US" altLang="vi-VN" sz="2000" dirty="0"/>
              <a:t> </a:t>
            </a:r>
            <a:r>
              <a:rPr lang="en-US" altLang="vi-VN" sz="2000" i="1" dirty="0"/>
              <a:t>action</a:t>
            </a:r>
            <a:endParaRPr lang="en-US" altLang="vi-V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types; goal-based</a:t>
            </a:r>
          </a:p>
        </p:txBody>
      </p:sp>
      <p:pic>
        <p:nvPicPr>
          <p:cNvPr id="4198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828800"/>
            <a:ext cx="4951413" cy="3429000"/>
          </a:xfrm>
        </p:spPr>
      </p:pic>
      <p:sp>
        <p:nvSpPr>
          <p:cNvPr id="3584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219200"/>
            <a:ext cx="37338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Chose actions to achieve a desired goal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Search or planning often used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Problems/Limitations?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May have to consider long sequences of possible actions before goal is achieved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Involves consideration of the future, “What will happen if I do...?”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How are competing goals treated?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What about degrees of success?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DF84-93D3-4FB8-85B0-56EB34D280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types; utility-based</a:t>
            </a:r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5181600" cy="4232275"/>
          </a:xfrm>
        </p:spPr>
      </p:pic>
      <p:sp>
        <p:nvSpPr>
          <p:cNvPr id="4506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49875" y="1336675"/>
            <a:ext cx="3184525" cy="49498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400">
                <a:ea typeface="+mn-ea"/>
              </a:rPr>
              <a:t>Achieve goals while trying to maximize some </a:t>
            </a:r>
            <a:r>
              <a:rPr lang="en-US" sz="2400">
                <a:solidFill>
                  <a:srgbClr val="CC3300"/>
                </a:solidFill>
                <a:ea typeface="+mn-ea"/>
              </a:rPr>
              <a:t>utility value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>
                <a:ea typeface="+mn-ea"/>
              </a:rPr>
              <a:t>Utility value gives a measure of success</a:t>
            </a:r>
            <a:br>
              <a:rPr lang="en-US" sz="2000">
                <a:ea typeface="+mn-ea"/>
              </a:rPr>
            </a:br>
            <a:r>
              <a:rPr lang="en-US" sz="2000">
                <a:ea typeface="+mn-ea"/>
              </a:rPr>
              <a:t>or "happiness" for a given situation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>
                <a:ea typeface="+mn-ea"/>
              </a:rPr>
              <a:t>Allows decisions comparing choice between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>
                <a:ea typeface="+mn-ea"/>
              </a:rPr>
              <a:t>Conflicting goals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>
                <a:ea typeface="+mn-ea"/>
              </a:rPr>
              <a:t>Likelihood of success and importance of goal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DF84-93D3-4FB8-85B0-56EB34D2807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 types; learning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4876800" cy="4395788"/>
          </a:xfrm>
        </p:spPr>
      </p:pic>
      <p:sp>
        <p:nvSpPr>
          <p:cNvPr id="4403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21166" y="1206062"/>
            <a:ext cx="3413234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400"/>
              <a:t>Learning mechanisms can be used to perform this task.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/>
              <a:t>Teach them instead of instructing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/>
              <a:t>Advantage is the robustness of the program toward initially unknown environments.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DF84-93D3-4FB8-85B0-56EB34D280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Agent types; learning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0"/>
            <a:ext cx="4724400" cy="4250258"/>
          </a:xfrm>
        </p:spPr>
      </p:pic>
      <p:sp>
        <p:nvSpPr>
          <p:cNvPr id="4506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0"/>
            <a:ext cx="396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vi-VN"/>
              <a:t>Learning element: </a:t>
            </a:r>
          </a:p>
          <a:p>
            <a:pPr lvl="1"/>
            <a:r>
              <a:rPr lang="en-US" altLang="vi-VN"/>
              <a:t>Introduce improvements in performance element.</a:t>
            </a:r>
          </a:p>
          <a:p>
            <a:pPr lvl="1"/>
            <a:r>
              <a:rPr lang="en-US" altLang="vi-VN"/>
              <a:t>Critic provides feedback on agents performance based on fixed performance standard.</a:t>
            </a:r>
          </a:p>
          <a:p>
            <a:r>
              <a:rPr lang="en-US" altLang="vi-VN"/>
              <a:t>Performance element:</a:t>
            </a:r>
          </a:p>
          <a:p>
            <a:pPr lvl="1"/>
            <a:r>
              <a:rPr lang="en-US" altLang="vi-VN"/>
              <a:t>Selecting actions based on percepts.  </a:t>
            </a:r>
          </a:p>
          <a:p>
            <a:r>
              <a:rPr lang="en-US" altLang="vi-VN"/>
              <a:t>Problem generator: </a:t>
            </a:r>
          </a:p>
          <a:p>
            <a:pPr lvl="1"/>
            <a:r>
              <a:rPr lang="en-US" altLang="vi-VN"/>
              <a:t>Suggests actions that will lead to new and informative experiences.</a:t>
            </a:r>
          </a:p>
          <a:p>
            <a:pPr lvl="1"/>
            <a:r>
              <a:rPr lang="en-US" altLang="vi-VN"/>
              <a:t>Exploration vs. exploitation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84-93D3-4FB8-85B0-56EB34D2807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Sumary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229600" cy="527367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Agents interact with environments through actuators and sensors</a:t>
            </a:r>
          </a:p>
          <a:p>
            <a:r>
              <a:rPr lang="en-US"/>
              <a:t>The agent function describes what the agent does in all circumstances</a:t>
            </a:r>
          </a:p>
          <a:p>
            <a:r>
              <a:rPr lang="en-US"/>
              <a:t>The performance measure evaluates the environment sequence</a:t>
            </a:r>
          </a:p>
          <a:p>
            <a:r>
              <a:rPr lang="en-US"/>
              <a:t>A perfectly rational agent maximizes expected performance</a:t>
            </a:r>
          </a:p>
          <a:p>
            <a:r>
              <a:rPr lang="en-US"/>
              <a:t>Agent programs implement (some) agent functions</a:t>
            </a:r>
          </a:p>
          <a:p>
            <a:r>
              <a:rPr lang="en-US"/>
              <a:t>PEAS descriptions dene task environments</a:t>
            </a:r>
          </a:p>
          <a:p>
            <a:r>
              <a:rPr lang="en-US"/>
              <a:t>Environments are categorized along several dimensions: </a:t>
            </a:r>
          </a:p>
          <a:p>
            <a:pPr lvl="1"/>
            <a:r>
              <a:rPr lang="en-US"/>
              <a:t>observable? deterministic? episodic? static? discrete? single-agent?</a:t>
            </a:r>
          </a:p>
          <a:p>
            <a:r>
              <a:rPr lang="en-US"/>
              <a:t>Several basic agent architectures exist:</a:t>
            </a:r>
          </a:p>
          <a:p>
            <a:pPr lvl="1"/>
            <a:r>
              <a:rPr lang="en-US"/>
              <a:t>reflex, reflex with state, goal-based, utility-based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F4FC8-5E13-4498-BBA0-8697802C163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Agents and environments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86200"/>
            <a:ext cx="8229600" cy="25908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/>
              <a:t>An agent's choice of action can depend on the entire percept sequence observed to date</a:t>
            </a:r>
          </a:p>
          <a:p>
            <a:pPr>
              <a:buFont typeface="Arial" charset="0"/>
              <a:buChar char="•"/>
              <a:defRPr/>
            </a:pPr>
            <a:r>
              <a:rPr lang="en-US"/>
              <a:t>An agent's behavior is described by the</a:t>
            </a:r>
            <a:r>
              <a:rPr lang="en-US">
                <a:ea typeface="+mn-ea"/>
              </a:rPr>
              <a:t> </a:t>
            </a:r>
            <a:r>
              <a:rPr lang="en-US">
                <a:solidFill>
                  <a:srgbClr val="CC3300"/>
                </a:solidFill>
                <a:ea typeface="+mn-ea"/>
              </a:rPr>
              <a:t>agent function </a:t>
            </a:r>
            <a:r>
              <a:rPr lang="en-US">
                <a:ea typeface="+mn-ea"/>
              </a:rPr>
              <a:t>maps from percept histories to actions: [</a:t>
            </a:r>
            <a:r>
              <a:rPr lang="en-US" i="1">
                <a:ea typeface="+mn-ea"/>
              </a:rPr>
              <a:t>f</a:t>
            </a:r>
            <a:r>
              <a:rPr lang="en-US">
                <a:ea typeface="+mn-ea"/>
              </a:rPr>
              <a:t>: </a:t>
            </a:r>
            <a:r>
              <a:rPr lang="en-US">
                <a:latin typeface="Monotype Corsiva" pitchFamily="66" charset="0"/>
                <a:ea typeface="+mn-ea"/>
              </a:rPr>
              <a:t>P*</a:t>
            </a:r>
            <a:r>
              <a:rPr lang="en-US">
                <a:ea typeface="+mn-ea"/>
              </a:rPr>
              <a:t> </a:t>
            </a:r>
            <a:r>
              <a:rPr lang="en-US">
                <a:ea typeface="+mn-ea"/>
                <a:sym typeface="Wingdings" pitchFamily="2" charset="2"/>
              </a:rPr>
              <a:t> </a:t>
            </a:r>
            <a:r>
              <a:rPr lang="en-US">
                <a:latin typeface="Monotype Corsiva" pitchFamily="66" charset="0"/>
                <a:ea typeface="+mn-ea"/>
              </a:rPr>
              <a:t>A</a:t>
            </a:r>
            <a:r>
              <a:rPr lang="en-US">
                <a:ea typeface="+mn-ea"/>
              </a:rPr>
              <a:t>]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The </a:t>
            </a:r>
            <a:r>
              <a:rPr lang="en-US">
                <a:solidFill>
                  <a:srgbClr val="CC3300"/>
                </a:solidFill>
                <a:ea typeface="+mn-ea"/>
              </a:rPr>
              <a:t>agent program </a:t>
            </a:r>
            <a:r>
              <a:rPr lang="en-US">
                <a:ea typeface="+mn-ea"/>
              </a:rPr>
              <a:t>runs on the physical </a:t>
            </a:r>
            <a:r>
              <a:rPr lang="en-US">
                <a:solidFill>
                  <a:srgbClr val="CC3300"/>
                </a:solidFill>
                <a:ea typeface="+mn-ea"/>
              </a:rPr>
              <a:t>architecture</a:t>
            </a:r>
            <a:r>
              <a:rPr lang="en-US">
                <a:ea typeface="+mn-ea"/>
              </a:rPr>
              <a:t> to produce </a:t>
            </a:r>
            <a:r>
              <a:rPr lang="en-US" i="1">
                <a:ea typeface="+mn-ea"/>
              </a:rPr>
              <a:t>f</a:t>
            </a:r>
            <a:endParaRPr lang="en-US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agent = architecture + program</a:t>
            </a:r>
          </a:p>
        </p:txBody>
      </p:sp>
      <p:pic>
        <p:nvPicPr>
          <p:cNvPr id="12293" name="Picture 4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45720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Vacuum-cleaner world</a:t>
            </a:r>
          </a:p>
        </p:txBody>
      </p:sp>
      <p:pic>
        <p:nvPicPr>
          <p:cNvPr id="13315" name="Picture 6" descr="vacuum2-environm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4191000" cy="2144713"/>
          </a:xfrm>
        </p:spPr>
      </p:pic>
      <p:sp>
        <p:nvSpPr>
          <p:cNvPr id="1331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Environment: square A and B</a:t>
            </a:r>
          </a:p>
          <a:p>
            <a:pPr eaLnBrk="1" hangingPunct="1"/>
            <a:r>
              <a:rPr lang="en-US" altLang="vi-VN"/>
              <a:t>Percepts: location and contents, e.g., [A,Dirty]</a:t>
            </a:r>
          </a:p>
          <a:p>
            <a:pPr eaLnBrk="1" hangingPunct="1"/>
            <a:r>
              <a:rPr lang="en-US" altLang="vi-VN"/>
              <a:t>Actions: </a:t>
            </a:r>
            <a:r>
              <a:rPr lang="en-US" altLang="vi-VN" i="1"/>
              <a:t>Left, Right, Suck, NoOp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C9309-DDE2-4B57-A4C6-A4CFF08B19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The vacuum-cleaner world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38263"/>
            <a:ext cx="3276600" cy="1716087"/>
          </a:xfrm>
        </p:spPr>
      </p:pic>
      <p:graphicFrame>
        <p:nvGraphicFramePr>
          <p:cNvPr id="76898" name="Group 9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9719421"/>
              </p:ext>
            </p:extLst>
          </p:nvPr>
        </p:nvGraphicFramePr>
        <p:xfrm>
          <a:off x="4419600" y="1262063"/>
          <a:ext cx="4191000" cy="2700339"/>
        </p:xfrm>
        <a:graphic>
          <a:graphicData uri="http://schemas.openxmlformats.org/drawingml/2006/table">
            <a:tbl>
              <a:tblPr/>
              <a:tblGrid>
                <a:gridCol w="292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Percept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[A, Clean]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Right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[A, Dirty]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Suck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[B, Clean]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Left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[B, Dirty]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Suck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[A, Clean], [A, Clean]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Right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[A, Clean], [A, Dirty]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Suck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6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408613"/>
            <a:ext cx="8229600" cy="77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/>
              <a:t>What is the right function? Can it be implemented in a small agent program?</a:t>
            </a:r>
          </a:p>
        </p:txBody>
      </p:sp>
      <p:sp>
        <p:nvSpPr>
          <p:cNvPr id="14365" name="Text Box 5"/>
          <p:cNvSpPr txBox="1">
            <a:spLocks noChangeArrowheads="1"/>
          </p:cNvSpPr>
          <p:nvPr/>
        </p:nvSpPr>
        <p:spPr bwMode="auto">
          <a:xfrm>
            <a:off x="609600" y="4114800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1800">
                <a:latin typeface="Arial" pitchFamily="34" charset="0"/>
              </a:rPr>
              <a:t>function</a:t>
            </a:r>
            <a:r>
              <a:rPr lang="en-US" altLang="vi-VN" sz="1800" b="0">
                <a:latin typeface="Arial" pitchFamily="34" charset="0"/>
              </a:rPr>
              <a:t> REFLEX-VACUUM-AGENT ([</a:t>
            </a:r>
            <a:r>
              <a:rPr lang="en-US" altLang="vi-VN" sz="1800" b="0" i="1">
                <a:latin typeface="Arial" pitchFamily="34" charset="0"/>
              </a:rPr>
              <a:t>location, status</a:t>
            </a:r>
            <a:r>
              <a:rPr lang="en-US" altLang="vi-VN" sz="1800" b="0">
                <a:latin typeface="Arial" pitchFamily="34" charset="0"/>
              </a:rPr>
              <a:t>]) </a:t>
            </a:r>
            <a:r>
              <a:rPr lang="en-US" altLang="vi-VN" sz="1800">
                <a:latin typeface="Arial" pitchFamily="34" charset="0"/>
              </a:rPr>
              <a:t>return</a:t>
            </a:r>
            <a:r>
              <a:rPr lang="en-US" altLang="vi-VN" sz="1800" b="0">
                <a:latin typeface="Arial" pitchFamily="34" charset="0"/>
              </a:rPr>
              <a:t> an 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  <a:r>
              <a:rPr lang="en-US" altLang="vi-VN" sz="1800">
                <a:latin typeface="Arial" pitchFamily="34" charset="0"/>
              </a:rPr>
              <a:t>if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status == Dirty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then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return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Suck</a:t>
            </a:r>
            <a:endParaRPr lang="en-US" altLang="vi-VN" sz="1800" b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  <a:r>
              <a:rPr lang="en-US" altLang="vi-VN" sz="1800">
                <a:latin typeface="Arial" pitchFamily="34" charset="0"/>
              </a:rPr>
              <a:t>else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if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location == A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then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return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Right</a:t>
            </a:r>
            <a:endParaRPr lang="en-US" altLang="vi-VN" sz="1800" b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1800" b="0">
                <a:latin typeface="Arial" pitchFamily="34" charset="0"/>
              </a:rPr>
              <a:t>	</a:t>
            </a:r>
            <a:r>
              <a:rPr lang="en-US" altLang="vi-VN" sz="1800">
                <a:latin typeface="Arial" pitchFamily="34" charset="0"/>
              </a:rPr>
              <a:t>else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if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location == B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then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>
                <a:latin typeface="Arial" pitchFamily="34" charset="0"/>
              </a:rPr>
              <a:t>return</a:t>
            </a:r>
            <a:r>
              <a:rPr lang="en-US" altLang="vi-VN" sz="1800" b="0">
                <a:latin typeface="Arial" pitchFamily="34" charset="0"/>
              </a:rPr>
              <a:t> </a:t>
            </a:r>
            <a:r>
              <a:rPr lang="en-US" altLang="vi-VN" sz="1800" b="0" i="1">
                <a:latin typeface="Arial" pitchFamily="34" charset="0"/>
              </a:rPr>
              <a:t>Left</a:t>
            </a:r>
            <a:endParaRPr lang="en-US" altLang="vi-VN" sz="1800" b="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EEED-9EB9-4F79-89B4-488DB1E8FB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 build="p"/>
      <p:bldP spid="143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Rational agents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/>
              <a:t>A rational agent is one that does the right thing based on what it can perceive and the actions it can perform.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/>
              <a:t>What is the right thing?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Approximation: The right action is the one that will cause the agent to be most successful.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Measure of success?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>
                <a:solidFill>
                  <a:srgbClr val="CC3300"/>
                </a:solidFill>
              </a:rPr>
              <a:t>Performance</a:t>
            </a:r>
            <a:r>
              <a:rPr lang="en-US" altLang="vi-VN">
                <a:solidFill>
                  <a:srgbClr val="FF0000"/>
                </a:solidFill>
              </a:rPr>
              <a:t> </a:t>
            </a:r>
            <a:r>
              <a:rPr lang="en-US" altLang="vi-VN">
                <a:solidFill>
                  <a:srgbClr val="CC3300"/>
                </a:solidFill>
              </a:rPr>
              <a:t>measure</a:t>
            </a:r>
            <a:r>
              <a:rPr lang="en-US" altLang="vi-VN"/>
              <a:t>: An objective criterion for success of an agent's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E.g., performance measure of a vacuum-cleaner agent could be amount of dirt cleaned up, amount of time taken, amount of electricity consumed, amount of noise generated,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Rational agents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What is rational at a given time depends on four things:</a:t>
            </a:r>
          </a:p>
          <a:p>
            <a:pPr lvl="1" eaLnBrk="1" hangingPunct="1"/>
            <a:r>
              <a:rPr lang="en-US" altLang="vi-VN"/>
              <a:t>Performance measure,</a:t>
            </a:r>
          </a:p>
          <a:p>
            <a:pPr lvl="1" eaLnBrk="1" hangingPunct="1"/>
            <a:r>
              <a:rPr lang="en-US" altLang="vi-VN"/>
              <a:t>Percept sequence to date (sensors),</a:t>
            </a:r>
          </a:p>
          <a:p>
            <a:pPr lvl="1" eaLnBrk="1" hangingPunct="1"/>
            <a:r>
              <a:rPr lang="en-US" altLang="vi-VN"/>
              <a:t>Prior environment knowledge,</a:t>
            </a:r>
          </a:p>
          <a:p>
            <a:pPr lvl="1" eaLnBrk="1" hangingPunct="1"/>
            <a:r>
              <a:rPr lang="en-US" altLang="vi-VN"/>
              <a:t>Actions</a:t>
            </a:r>
          </a:p>
          <a:p>
            <a:pPr eaLnBrk="1" hangingPunct="1"/>
            <a:r>
              <a:rPr lang="en-US" altLang="vi-VN"/>
              <a:t>An </a:t>
            </a:r>
            <a:r>
              <a:rPr lang="en-US" altLang="vi-VN">
                <a:solidFill>
                  <a:srgbClr val="CC3300"/>
                </a:solidFill>
              </a:rPr>
              <a:t>Ideal Rational Agent</a:t>
            </a:r>
            <a:r>
              <a:rPr lang="en-US" altLang="vi-VN"/>
              <a:t>, for each possible percept sequence, should select an action that is </a:t>
            </a:r>
            <a:r>
              <a:rPr lang="en-US" altLang="vi-VN">
                <a:solidFill>
                  <a:srgbClr val="CC3300"/>
                </a:solidFill>
              </a:rPr>
              <a:t>expected</a:t>
            </a:r>
            <a:r>
              <a:rPr lang="en-US" altLang="vi-VN"/>
              <a:t> to maximize its performance measure, given </a:t>
            </a:r>
          </a:p>
          <a:p>
            <a:pPr lvl="1" eaLnBrk="1" hangingPunct="1"/>
            <a:r>
              <a:rPr lang="en-US" altLang="vi-VN"/>
              <a:t>the evidence provided by the percept sequence</a:t>
            </a:r>
          </a:p>
          <a:p>
            <a:pPr lvl="1" eaLnBrk="1" hangingPunct="1"/>
            <a:r>
              <a:rPr lang="en-US" altLang="vi-VN"/>
              <a:t>its knowledge, both built-in and acquired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Properties of Agents</a:t>
            </a:r>
            <a:endParaRPr lang="vi-VN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vi-VN">
                <a:solidFill>
                  <a:srgbClr val="CC3300"/>
                </a:solidFill>
              </a:rPr>
              <a:t>Situatedness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vi-VN"/>
              <a:t>has a direct connection to its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vi-VN"/>
              <a:t>receives some form of sensory input from its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vi-VN"/>
              <a:t>performs some action that changes its environment in some way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vi-VN">
                <a:solidFill>
                  <a:srgbClr val="CC3300"/>
                </a:solidFill>
              </a:rPr>
              <a:t>Autonomy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vi-VN"/>
              <a:t>can act without direct intervention by humans or other agents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vi-VN"/>
              <a:t>has control over its own actions and internal state.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vi-VN"/>
              <a:t>	Decisions must be made independently of the programmer.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vi-VN"/>
              <a:t>	Some aspect of the current situation must trigger a response.</a:t>
            </a:r>
          </a:p>
          <a:p>
            <a:pPr marL="0" indent="0">
              <a:buFont typeface="Arial" pitchFamily="34" charset="0"/>
              <a:buNone/>
              <a:defRPr/>
            </a:pP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F4FC8-5E13-4498-BBA0-8697802C16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Ch1-AI Intro</Template>
  <TotalTime>2514</TotalTime>
  <Words>2130</Words>
  <Application>Microsoft Office PowerPoint</Application>
  <PresentationFormat>On-screen Show (4:3)</PresentationFormat>
  <Paragraphs>468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Narrow</vt:lpstr>
      <vt:lpstr>Calibri</vt:lpstr>
      <vt:lpstr>CMSS17</vt:lpstr>
      <vt:lpstr>cmsy10</vt:lpstr>
      <vt:lpstr>Monotype Corsiva</vt:lpstr>
      <vt:lpstr>Symbol</vt:lpstr>
      <vt:lpstr>Trebuchet MS</vt:lpstr>
      <vt:lpstr>Wingdings</vt:lpstr>
      <vt:lpstr>Theme1</vt:lpstr>
      <vt:lpstr>Chapter 2 Intelligent Agents</vt:lpstr>
      <vt:lpstr>Outline</vt:lpstr>
      <vt:lpstr>Agents</vt:lpstr>
      <vt:lpstr>Agents and environments</vt:lpstr>
      <vt:lpstr>Vacuum-cleaner world</vt:lpstr>
      <vt:lpstr>The vacuum-cleaner world</vt:lpstr>
      <vt:lpstr>Rational agents</vt:lpstr>
      <vt:lpstr>Rational agents</vt:lpstr>
      <vt:lpstr>Properties of Agents</vt:lpstr>
      <vt:lpstr>Properties of Agents</vt:lpstr>
      <vt:lpstr>PEAS</vt:lpstr>
      <vt:lpstr>PEAS Example</vt:lpstr>
      <vt:lpstr>PEAS Example</vt:lpstr>
      <vt:lpstr>PEAS Example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Agent types</vt:lpstr>
      <vt:lpstr>Agent types: Simple Table-Based Reflex</vt:lpstr>
      <vt:lpstr>Table-lookup agent</vt:lpstr>
      <vt:lpstr>Agent types: Simple Rule-Based Reflex</vt:lpstr>
      <vt:lpstr>The vacuum-cleaner world</vt:lpstr>
      <vt:lpstr>Agent types; simple reflex</vt:lpstr>
      <vt:lpstr>Agent types; reflex and state</vt:lpstr>
      <vt:lpstr>Agent types; reflex and state</vt:lpstr>
      <vt:lpstr>Agent types; goal-based</vt:lpstr>
      <vt:lpstr>Agent types; utility-based</vt:lpstr>
      <vt:lpstr>Agent types; learning</vt:lpstr>
      <vt:lpstr>Agent types; learning</vt:lpstr>
      <vt:lpstr>Sumary</vt:lpstr>
    </vt:vector>
  </TitlesOfParts>
  <Company>NLU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</dc:title>
  <dc:creator>Le Phi Hung</dc:creator>
  <cp:lastModifiedBy>Hung Le Phi</cp:lastModifiedBy>
  <cp:revision>55</cp:revision>
  <dcterms:created xsi:type="dcterms:W3CDTF">2003-12-17T02:04:52Z</dcterms:created>
  <dcterms:modified xsi:type="dcterms:W3CDTF">2018-03-16T00:24:15Z</dcterms:modified>
</cp:coreProperties>
</file>