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99"/>
  </p:notesMasterIdLst>
  <p:sldIdLst>
    <p:sldId id="256" r:id="rId2"/>
    <p:sldId id="258" r:id="rId3"/>
    <p:sldId id="259" r:id="rId4"/>
    <p:sldId id="260" r:id="rId5"/>
    <p:sldId id="261" r:id="rId6"/>
    <p:sldId id="262" r:id="rId7"/>
    <p:sldId id="439" r:id="rId8"/>
    <p:sldId id="263" r:id="rId9"/>
    <p:sldId id="381" r:id="rId10"/>
    <p:sldId id="376" r:id="rId11"/>
    <p:sldId id="378" r:id="rId12"/>
    <p:sldId id="379" r:id="rId13"/>
    <p:sldId id="267" r:id="rId14"/>
    <p:sldId id="268" r:id="rId15"/>
    <p:sldId id="269" r:id="rId16"/>
    <p:sldId id="271" r:id="rId17"/>
    <p:sldId id="273" r:id="rId18"/>
    <p:sldId id="342" r:id="rId19"/>
    <p:sldId id="343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436" r:id="rId29"/>
    <p:sldId id="287" r:id="rId30"/>
    <p:sldId id="401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403" r:id="rId41"/>
    <p:sldId id="404" r:id="rId42"/>
    <p:sldId id="405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366" r:id="rId52"/>
    <p:sldId id="437" r:id="rId53"/>
    <p:sldId id="352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315" r:id="rId64"/>
    <p:sldId id="316" r:id="rId65"/>
    <p:sldId id="317" r:id="rId66"/>
    <p:sldId id="318" r:id="rId67"/>
    <p:sldId id="367" r:id="rId68"/>
    <p:sldId id="368" r:id="rId69"/>
    <p:sldId id="369" r:id="rId70"/>
    <p:sldId id="370" r:id="rId71"/>
    <p:sldId id="418" r:id="rId72"/>
    <p:sldId id="419" r:id="rId73"/>
    <p:sldId id="420" r:id="rId74"/>
    <p:sldId id="421" r:id="rId75"/>
    <p:sldId id="422" r:id="rId76"/>
    <p:sldId id="423" r:id="rId77"/>
    <p:sldId id="424" r:id="rId78"/>
    <p:sldId id="425" r:id="rId79"/>
    <p:sldId id="426" r:id="rId80"/>
    <p:sldId id="427" r:id="rId81"/>
    <p:sldId id="428" r:id="rId82"/>
    <p:sldId id="429" r:id="rId83"/>
    <p:sldId id="430" r:id="rId84"/>
    <p:sldId id="431" r:id="rId85"/>
    <p:sldId id="432" r:id="rId86"/>
    <p:sldId id="433" r:id="rId87"/>
    <p:sldId id="434" r:id="rId88"/>
    <p:sldId id="371" r:id="rId89"/>
    <p:sldId id="372" r:id="rId90"/>
    <p:sldId id="327" r:id="rId91"/>
    <p:sldId id="328" r:id="rId92"/>
    <p:sldId id="329" r:id="rId93"/>
    <p:sldId id="330" r:id="rId94"/>
    <p:sldId id="331" r:id="rId95"/>
    <p:sldId id="440" r:id="rId96"/>
    <p:sldId id="332" r:id="rId97"/>
    <p:sldId id="373" r:id="rId9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  <a:srgbClr val="CC0099"/>
    <a:srgbClr val="C0504D"/>
    <a:srgbClr val="0000FF"/>
    <a:srgbClr val="FF0000"/>
    <a:srgbClr val="BCB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8" autoAdjust="0"/>
    <p:restoredTop sz="92776" autoAdjust="0"/>
  </p:normalViewPr>
  <p:slideViewPr>
    <p:cSldViewPr>
      <p:cViewPr varScale="1">
        <p:scale>
          <a:sx n="49" d="100"/>
          <a:sy n="49" d="100"/>
        </p:scale>
        <p:origin x="12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2" y="44232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10-15T01:16:16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12316 15701 0,'0'0'0,"-45"0"16,-1 0-1,1 0 1,0 0-1,-1 0-15,1-45 32,0 0-32,45-1 15,-91 46-15,46-45 16,-45 0-16,-1-46 16,0 46-16,1 0 15,45 0-15,-1-46 16,-44 46-16,45-91 15,45 0-15,-46 1 0,1 44 16,45-90-16,0-45 16,0 45-1,45-136-15,46 0 0,-46 46 16,46-91-16,-1-136 16,91 181-16,0 1 15,-45-46-15,-91 181 16,46 0-16,-46 90 15,46-44-15,45-1 16,-46 0-16,46 0 16,-91 1-16,1 44 15,-1 1-15,0-1 16,0 1-16,1 44 16,-1-44-16,0-1 15,-45 46-15,46 0 16,-1 0-16,0 45 15,-45-46-15,45-44 16,1 45-16,-1-1 16,-45 1-16,45 0 15,0 45-15,1-45 16,-1 45 0,-45-46-16,45 46 15,1 0 1,-1 0-1,0 0 17,0 0-32,1 0 15,-1 0 1,0 0-16,1 0 16,-1 0-1,0 0 1,0 0-1,1 0 1,-1 0 0,0 0-16,0 0 15,1 0 1,-1 0 0,0 0 30,1 0-30,-1 0 0,0 0-16,0 0 15,1 0 95,-1 0-110,0 0 31,1 46-15,-1-46-16,45 0 15,-44 0 1,-46 45-16,45-45 15,0 0-15,0 0 32,1 0 15,-1 0 31</inkml:trace>
  <inkml:trace contextRef="#ctx0" brushRef="#br0" timeOffset="1687.5579">14489 8190 0,'0'45'94,"45"0"-94,1 1 15,-1-1 1,-45 0-16,45-45 16,1 45-16,-46 1 0,45-1 15,0 0 1,-45 0 0,45-45-16,-45 46 15,0-1-15,46-45 16,-1 0-16,-45 45 0,0 0 15,45 1-15,0-46 16,1 45 0,-46 45-16,45 1 15,0-1-15,1-44 0,-1-1 16,-45 0-16,45 0 16,0 1-1,-45-1-15,0 0 16,0 0-1,46-45 1,-46 46 0,45-46-1,-45 45-15,-45-45 110,45 45-79,-46-45-31,1 0 16,0 45-1,0-45 1,-1 0-16,1 0 15,-46 46 1,46-1-16,-45 0 16,44-45-16,1 45 15,0 1-15,0-1 16,-1-45 0,1 45-16,0 0 15,-1 1 1,1-1-16,45 0 15,-45-45 1,0 45-16,-1 1 63,46-1-1,-45-45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4-10-15T01:16:40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12995 15294 0,'-45'0'16,"-1"0"15,1 0-15,0 0-1,0 0 1,-1 0-16,1 0 16,0 0-1,-46-91-15,-45 1 16,46 45-16,45 45 15,-1-46-15,1 1 16,0 0-16,45 0 16,-46-46-16,1-45 15,0 46-15,0-46 16,-1 0-16,46-45 16,-45 46-16,45-46 15,-45 0-15,45 0 16,-45-91-16,45-45 15,0-45-15,0 46 16,0-1-16,0 91 16,0-91-16,0 91 15,45 45-15,0 0 16,-45 0-16,45 0 16,1 45-16,44-90 15,1 45-15,-1 90 16,-44 1-16,-1-1 15,0 46-15,0 0 16,1 0 0,-46-1 15,45-44-31,0 90 16,1-45-16,-46-1 0,45 46 15,0-45-15,0 45 16,1 0 15,-1 0-31,0 0 31,0 0-31,1 0 16,-1 0 0,0 0-16,1 0 15,-1 0 1,91 0-1,-1 45 1,1-45-16,0 0 16,-45 0-16,-46 0 15,0 0 1,1 0 0,-1 0-16,0 0 15,0 0 1,1 46-1,-1-46 1,0 0-16,0 0 16,1 0-1,-1 0-15,0 0 16,1 0-16,-1 0 16,0 0-1,0 0-15,1 0 16,-1 0-1,0 0-15,1 0 16,-1 0 0,0 0 15,0 0-15,1 0-16,-46-46 15,45 46-15,0 0 16,0 0 15,1 0 16,-1-45-31,0 45-1,-45-45 79</inkml:trace>
  <inkml:trace contextRef="#ctx0" brushRef="#br0" timeOffset="1640.7131">14806 8914 0,'-45'-45'31,"90"45"94,-45 45-125,45-45 16,1 0 0,-1 0 15,0 45 0,-45 0-31,0 1 16,45-46-16,1 0 15,-1 0-15,-45 45 16,45-45 0,-45 45-16,46-45 15,-1 45 16,-90-45 110,-1 0-141,1 0 16,0 0-1,-1 0 1,1 0 15,0 0-31,0 0 16,-1 0-1,1 0-15,0 0 16,0 0-16,-1 0 31,46 46-15,-45-46-16,0 0 16,-1 0-16,1 0 15,45 45 1,0 0-16,-45-45 15,0 45 1,-1-45-16,46 46 16,0-1-16,-45-45 15,0 45-15,45 0 16,0 1-16,-46-1 16,46 0-1,-45-45-15,45 45 16,-45 1-16,45-1 15,0 0 1,0 0 0,-45-45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8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50437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16-03-24T02:17:28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16798 11764 0,'45'0'156,"-45"-45"-140,90-91-16,1 46 15,-46 45-15,-45-46 16,45 46-16,1-46 15,-1 46-15,0 0 16,1 0 0,-1-1-1,45 46 48,-44-45-63,-46 0 15,45 0-15,0 45 16,0-45-16,-45-1 16,46 46-1,-1-45 1,-45 0-16,0 0 16,45 45-16,1-46 15,-1-44-15,0 45 16,0-1-1,1 1 1,-1 0 0,0 0-16,1-1 15,-1 1 1,-45 0 0,0 0-16,45 45 15,-45-46-15,45 46 16,1-45-1,-46 0 1,45 45-16,0-45 0,-45-1 16,45 46-1,-45-45-15,46 0 16,-1 45 0,-45-45-1,45-1 1,1 1-1,-46 0 1,45 45 47,-45-45-17,-45 45 95,-1 0-141,46 45 16,-45-45-16,0 45 15,-1 0-15,1 1 16,0-1 0,45 0-16,-45-45 78,45 45-47,0 1-15,0 44 234,0-45-235,0 46 1</inkml:trace>
  <inkml:trace contextRef="#ctx0" brushRef="#br0" timeOffset="1879.0805">17658 9864 0,'0'-90'31,"45"90"32,0 0-48,1 0 16,-1 0-31,0 0 16,0 0 47,1 0-48,-46-46 1,45 46-1,0-45 110,1 0-46,-1 45-1,0 0 0,0 45-31,1-45-32,-1 0-15,-45 45 16,45-45 0,-45 46-1,45-46 1,-45 45-1,46-45 48,-1 0-1,0 90-62,-45-44 16,0-1 0,46 0-16,-1-45 15,-45 45 1,0 1-16,0-1 16,45 0 46,0 0-46,1 1-16,-46-1 156,-227 226-15,-90 227-126,136-317-15,136-45 16</inkml:trace>
  <inkml:trace contextRef="#ctx0" brushRef="#br0" timeOffset="3853.6983">18292 9004 0,'0'-45'47,"-46"45"-16,46-45 32,-45 45-48,0 0 1,0 0 0,-1 0-1,1 0 1,0 0-1,-1 0-15,46-45 16,-45 45 0,0 0 15,0 0-15,-1 0-1,1 0-15,0 0 16,-1 0-1,1 0 1,0 0 0,0 0-16,-1 0 15,1 0-15,0 0 32,0-46 14,-1 46-30,1 0 0,0 0-1,-1 0 32,1 0-31,0 0-1,0 0 1,-1-45 62,1 45-47,0 0 63,90 0 125,0 0-203</inkml:trace>
  <inkml:trace contextRef="#ctx0" brushRef="#br0" timeOffset="5217.5297">17024 8778 0,'45'0'172,"-45"45"-156,45 1-16,1-46 16,-1 0-1,-45 45-15,0 0 16,45-45-1,1 0 1,-46 45-16,45 1 31,0-1-31,0 0 16,1 0 0,-1 1-1,0-1 173,0 45-173</inkml:trace>
  <inkml:trace contextRef="#ctx0" brushRef="#br0" timeOffset="7420.0269">17205 8688 0,'45'-46'532,"-45"1"-517,46 45 1,-1-45-16,0 45 16,-45-45-16,45 45 15,1-46-15,-1 46 31,0-45-31,-45 0 16,45 45-16,1 0 78,-1 0-62,-45-45-1,45-1 1,1 46 0,-1 0-16,-45-45 15,0 0 188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44A998-5AB8-4D88-8C41-494E7F182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75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CF80592-E2DF-45EC-BB8F-9BB134233BD8}" type="slidenum">
              <a:rPr lang="en-US" altLang="vi-VN" smtClean="0"/>
              <a:pPr/>
              <a:t>31</a:t>
            </a:fld>
            <a:endParaRPr lang="en-US" altLang="vi-V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1626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B56306E-E91C-4906-8F31-EEF5CBF6456D}" type="slidenum">
              <a:rPr lang="en-US" altLang="vi-VN" smtClean="0"/>
              <a:pPr/>
              <a:t>43</a:t>
            </a:fld>
            <a:endParaRPr lang="en-US" altLang="vi-V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64856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161E46-2D41-45F5-9708-6336E42BD50E}" type="slidenum">
              <a:rPr lang="en-US" altLang="vi-VN" smtClean="0"/>
              <a:pPr/>
              <a:t>44</a:t>
            </a:fld>
            <a:endParaRPr lang="en-US" altLang="vi-V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32007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07A75DF-B32C-42F7-81F1-1A295B63B5A9}" type="slidenum">
              <a:rPr lang="en-US" altLang="vi-VN" smtClean="0"/>
              <a:pPr/>
              <a:t>45</a:t>
            </a:fld>
            <a:endParaRPr lang="en-US" altLang="vi-V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953987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C686AC8-0255-4592-94BA-85E99E31080D}" type="slidenum">
              <a:rPr lang="en-US" altLang="vi-VN" smtClean="0"/>
              <a:pPr/>
              <a:t>46</a:t>
            </a:fld>
            <a:endParaRPr lang="en-US" altLang="vi-V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37530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36C5F7F-0291-4A03-9C8E-0765729F4D75}" type="slidenum">
              <a:rPr lang="en-US" altLang="vi-VN" smtClean="0"/>
              <a:pPr/>
              <a:t>47</a:t>
            </a:fld>
            <a:endParaRPr lang="en-US" altLang="vi-V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99250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F2661FD-A807-4E90-9D05-A3C2E23A257C}" type="slidenum">
              <a:rPr lang="en-US" altLang="vi-VN" smtClean="0"/>
              <a:pPr/>
              <a:t>48</a:t>
            </a:fld>
            <a:endParaRPr lang="en-US" altLang="vi-V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49552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95968DE-6299-4C50-82A9-D53066078BC5}" type="slidenum">
              <a:rPr lang="en-US" altLang="vi-VN" smtClean="0"/>
              <a:pPr/>
              <a:t>49</a:t>
            </a:fld>
            <a:endParaRPr lang="en-US" altLang="vi-V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143110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23AEE74-A11B-4FAC-9EC3-B09D86F115A4}" type="slidenum">
              <a:rPr lang="en-US" altLang="vi-VN" smtClean="0"/>
              <a:pPr/>
              <a:t>50</a:t>
            </a:fld>
            <a:endParaRPr lang="en-US" altLang="vi-V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612557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56C5FB-AE40-4C64-A8FF-0069484DCB83}" type="slidenum">
              <a:rPr lang="en-US" altLang="vi-VN" smtClean="0"/>
              <a:pPr/>
              <a:t>54</a:t>
            </a:fld>
            <a:endParaRPr lang="en-US" altLang="vi-V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759173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FB07F11-D57E-4F54-B065-29B0FEF08EF2}" type="slidenum">
              <a:rPr lang="en-US" altLang="vi-VN" smtClean="0"/>
              <a:pPr/>
              <a:t>55</a:t>
            </a:fld>
            <a:endParaRPr lang="en-US" altLang="vi-V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74394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7A46BAE-90F4-46A1-8F7E-96EDC12E2A3B}" type="slidenum">
              <a:rPr lang="en-US" altLang="vi-VN" smtClean="0"/>
              <a:pPr/>
              <a:t>32</a:t>
            </a:fld>
            <a:endParaRPr lang="en-US" altLang="vi-V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80099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F62E0C1-1C6C-4056-AB8A-4041823140B4}" type="slidenum">
              <a:rPr lang="en-US" altLang="vi-VN" smtClean="0"/>
              <a:pPr/>
              <a:t>56</a:t>
            </a:fld>
            <a:endParaRPr lang="en-US" altLang="vi-V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23621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2225902-C71D-4386-A307-5BC453FF18CF}" type="slidenum">
              <a:rPr lang="en-US" altLang="vi-VN" smtClean="0"/>
              <a:pPr/>
              <a:t>57</a:t>
            </a:fld>
            <a:endParaRPr lang="en-US" altLang="vi-V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038336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370729D-6357-4D22-92B9-18DF5659ECC9}" type="slidenum">
              <a:rPr lang="en-US" altLang="vi-VN" smtClean="0"/>
              <a:pPr/>
              <a:t>58</a:t>
            </a:fld>
            <a:endParaRPr lang="en-US" altLang="vi-V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652154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616FF86-AD07-4CF8-9115-252F34B63DA2}" type="slidenum">
              <a:rPr lang="en-US" altLang="vi-VN" smtClean="0"/>
              <a:pPr/>
              <a:t>59</a:t>
            </a:fld>
            <a:endParaRPr lang="en-US" altLang="vi-V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349373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9F9525E-D739-482D-893F-404E51092BE6}" type="slidenum">
              <a:rPr lang="en-US" altLang="vi-VN" smtClean="0"/>
              <a:pPr/>
              <a:t>60</a:t>
            </a:fld>
            <a:endParaRPr lang="en-US" altLang="vi-V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722342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98EA969-A4DB-4C57-9AA1-63FF428E6D51}" type="slidenum">
              <a:rPr lang="en-US" altLang="vi-VN" smtClean="0"/>
              <a:pPr/>
              <a:t>61</a:t>
            </a:fld>
            <a:endParaRPr lang="en-US" altLang="vi-V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539538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9E2DD25-8A39-4D46-AD2F-DBBCD4FFA1AF}" type="slidenum">
              <a:rPr lang="en-US" altLang="vi-VN" smtClean="0"/>
              <a:pPr/>
              <a:t>62</a:t>
            </a:fld>
            <a:endParaRPr lang="en-US" altLang="vi-V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18814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BECBDE4-CC31-4E45-AB44-52E40E4C0C07}" type="slidenum">
              <a:rPr lang="en-US" altLang="vi-VN" smtClean="0"/>
              <a:pPr/>
              <a:t>71</a:t>
            </a:fld>
            <a:endParaRPr lang="en-US" altLang="vi-V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829167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19A0E17-3344-4028-8778-DC5971313470}" type="slidenum">
              <a:rPr lang="en-US" altLang="vi-VN" smtClean="0"/>
              <a:pPr/>
              <a:t>72</a:t>
            </a:fld>
            <a:endParaRPr lang="en-US" altLang="vi-V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16827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C5A9A05-912C-4823-A0F3-7EB56C58EB0E}" type="slidenum">
              <a:rPr lang="en-US" altLang="vi-VN" smtClean="0"/>
              <a:pPr/>
              <a:t>73</a:t>
            </a:fld>
            <a:endParaRPr lang="en-US" altLang="vi-V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8153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9B727E-1698-4ACC-B0F0-C9C7953F6BDE}" type="slidenum">
              <a:rPr lang="en-US" altLang="vi-VN" smtClean="0"/>
              <a:pPr/>
              <a:t>33</a:t>
            </a:fld>
            <a:endParaRPr lang="en-US" altLang="vi-V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24255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1D173E5-6F0B-44F9-97A0-FAD32C18231B}" type="slidenum">
              <a:rPr lang="en-US" altLang="vi-VN" smtClean="0"/>
              <a:pPr/>
              <a:t>74</a:t>
            </a:fld>
            <a:endParaRPr lang="en-US" altLang="vi-V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2283346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4972F4A-343A-4E2A-9650-2D1E5161CF51}" type="slidenum">
              <a:rPr lang="en-US" altLang="vi-VN" smtClean="0"/>
              <a:pPr/>
              <a:t>75</a:t>
            </a:fld>
            <a:endParaRPr lang="en-US" altLang="vi-V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521729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130C83E-664B-4C7F-AE05-9726A2EFB425}" type="slidenum">
              <a:rPr lang="en-US" altLang="vi-VN" smtClean="0"/>
              <a:pPr/>
              <a:t>76</a:t>
            </a:fld>
            <a:endParaRPr lang="en-US" altLang="vi-V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469390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F4D9BC-9898-42D3-A848-0E0A62311202}" type="slidenum">
              <a:rPr lang="en-US" altLang="vi-VN" smtClean="0"/>
              <a:pPr/>
              <a:t>77</a:t>
            </a:fld>
            <a:endParaRPr lang="en-US" altLang="vi-V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6876024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8FFF210-CDF4-48BF-8F5B-AADEAEDA693A}" type="slidenum">
              <a:rPr lang="en-US" altLang="vi-VN" smtClean="0"/>
              <a:pPr/>
              <a:t>78</a:t>
            </a:fld>
            <a:endParaRPr lang="en-US" altLang="vi-V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683746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22A10F5-3259-4AE6-BF29-BA4722A1D6EF}" type="slidenum">
              <a:rPr lang="en-US" altLang="vi-VN" smtClean="0"/>
              <a:pPr/>
              <a:t>79</a:t>
            </a:fld>
            <a:endParaRPr lang="en-US" altLang="vi-V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310262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9BB5DF7-1DF2-4786-8BCC-777D47A4E0E2}" type="slidenum">
              <a:rPr lang="en-US" altLang="vi-VN" smtClean="0"/>
              <a:pPr/>
              <a:t>80</a:t>
            </a:fld>
            <a:endParaRPr lang="en-US" altLang="vi-V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94357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A0584E-2D73-47E0-ACAF-4BC2CD8D536E}" type="slidenum">
              <a:rPr lang="en-US" altLang="vi-VN" smtClean="0"/>
              <a:pPr/>
              <a:t>81</a:t>
            </a:fld>
            <a:endParaRPr lang="en-US" altLang="vi-V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6453062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1C7DB59-6B6C-4136-83BB-7C99ED9C942C}" type="slidenum">
              <a:rPr lang="en-US" altLang="vi-VN" smtClean="0"/>
              <a:pPr/>
              <a:t>82</a:t>
            </a:fld>
            <a:endParaRPr lang="en-US" altLang="vi-V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74773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0EE3421-C525-4925-BD84-3CE1DDD02F72}" type="slidenum">
              <a:rPr lang="en-US" altLang="vi-VN" smtClean="0"/>
              <a:pPr/>
              <a:t>83</a:t>
            </a:fld>
            <a:endParaRPr lang="en-US" altLang="vi-V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6627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1966E69-41FD-4987-81BD-65CE048B9167}" type="slidenum">
              <a:rPr lang="en-US" altLang="vi-VN" smtClean="0"/>
              <a:pPr/>
              <a:t>34</a:t>
            </a:fld>
            <a:endParaRPr lang="en-US" altLang="vi-V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70590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7B15FF2-C24A-45EC-9B99-97F62978D5CC}" type="slidenum">
              <a:rPr lang="en-US" altLang="vi-VN" smtClean="0"/>
              <a:pPr/>
              <a:t>84</a:t>
            </a:fld>
            <a:endParaRPr lang="en-US" altLang="vi-V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i="1"/>
          </a:p>
        </p:txBody>
      </p:sp>
    </p:spTree>
    <p:extLst>
      <p:ext uri="{BB962C8B-B14F-4D97-AF65-F5344CB8AC3E}">
        <p14:creationId xmlns:p14="http://schemas.microsoft.com/office/powerpoint/2010/main" val="33753949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2BA7F1-CE38-4918-A74C-39911E917899}" type="slidenum">
              <a:rPr lang="en-US" altLang="vi-VN" smtClean="0"/>
              <a:pPr/>
              <a:t>85</a:t>
            </a:fld>
            <a:endParaRPr lang="en-US" altLang="vi-V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4998521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3110E01-6318-4B76-A172-99BAB76D8B4D}" type="slidenum">
              <a:rPr lang="en-US" altLang="vi-VN" smtClean="0"/>
              <a:pPr/>
              <a:t>86</a:t>
            </a:fld>
            <a:endParaRPr lang="en-US" altLang="vi-V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733358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EE6F0F2-AD2E-4980-951D-0112703A52BD}" type="slidenum">
              <a:rPr lang="en-US" altLang="vi-VN" smtClean="0"/>
              <a:pPr/>
              <a:t>87</a:t>
            </a:fld>
            <a:endParaRPr lang="en-US" altLang="vi-V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vi-VN"/>
              <a:t>IDS generally expands fewer nodes than BFS on the same search space</a:t>
            </a:r>
          </a:p>
        </p:txBody>
      </p:sp>
    </p:spTree>
    <p:extLst>
      <p:ext uri="{BB962C8B-B14F-4D97-AF65-F5344CB8AC3E}">
        <p14:creationId xmlns:p14="http://schemas.microsoft.com/office/powerpoint/2010/main" val="181715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19550C4-6444-4A12-9317-A627FB6777F1}" type="slidenum">
              <a:rPr lang="en-US" altLang="vi-VN" smtClean="0"/>
              <a:pPr/>
              <a:t>35</a:t>
            </a:fld>
            <a:endParaRPr lang="en-US" altLang="vi-V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227762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F0CC293-6AC2-4F2A-9D1A-7239AE34E8DC}" type="slidenum">
              <a:rPr lang="en-US" altLang="vi-VN" smtClean="0"/>
              <a:pPr/>
              <a:t>36</a:t>
            </a:fld>
            <a:endParaRPr lang="en-US" altLang="vi-V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36981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66F52E7-EF44-4F80-94ED-1629429FCD94}" type="slidenum">
              <a:rPr lang="en-US" altLang="vi-VN" smtClean="0"/>
              <a:pPr/>
              <a:t>37</a:t>
            </a:fld>
            <a:endParaRPr lang="en-US" altLang="vi-V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5276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A4259AB8-0FF6-44FB-82A2-B69DFDCD9997}" type="slidenum">
              <a:rPr lang="en-US" altLang="vi-VN" smtClean="0"/>
              <a:pPr/>
              <a:t>38</a:t>
            </a:fld>
            <a:endParaRPr lang="en-US" altLang="vi-V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366771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61B170-C1E6-4A13-964C-F03BD23B1687}" type="slidenum">
              <a:rPr lang="en-US" altLang="vi-VN" smtClean="0"/>
              <a:pPr/>
              <a:t>39</a:t>
            </a:fld>
            <a:endParaRPr lang="en-US" altLang="vi-V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121529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DD30B-D5C6-4DA4-AA0C-CC010A7773F7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D00FC-B5D1-468B-8446-8CAD447E83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040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2BB7F-6C32-40E1-BD5A-92EB999BE418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92A3-BFEC-4CA3-A5EC-CDEE5EEA6A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654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063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5C21-B699-4C64-B188-B18417392C12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8772-71C2-41BF-A007-3BAA7708DD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1DD1-241E-44E9-A3D6-D496C0720E7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72F18-9109-4FF7-8B8D-735878731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0D4DB-EC8C-4565-8442-426D8485BCE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B5132-48F7-4827-8458-04C443EEA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191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0D4DB-EC8C-4565-8442-426D8485BCE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B5132-48F7-4827-8458-04C443EEA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17758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49C20-C3DD-4557-B636-7BBE4760E8E3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1A08-3FCB-4C02-B93C-066B37484F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6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6425" cy="5105399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5C21-B699-4C64-B188-B18417392C12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8772-71C2-41BF-A007-3BAA7708D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3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1FDD1-9452-4B4E-BDB7-CFBD37C2B257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DF911-1F3A-40F1-9D8D-432D6A01D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5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C1DD1-241E-44E9-A3D6-D496C0720E7B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72F18-9109-4FF7-8B8D-735878731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95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48100"/>
            <a:ext cx="8229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49C20-C3DD-4557-B636-7BBE4760E8E3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21A08-3FCB-4C02-B93C-066B37484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C1266-EA9F-414A-BF8F-4A7C1CCC309C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42DFC-AFD7-4FCB-B324-32DD177C74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158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11906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964"/>
            <a:ext cx="8229600" cy="4454236"/>
          </a:xfrm>
        </p:spPr>
        <p:txBody>
          <a:bodyPr/>
          <a:lstStyle>
            <a:lvl1pPr>
              <a:spcBef>
                <a:spcPts val="800"/>
              </a:spcBef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0D4DB-EC8C-4565-8442-426D8485BCE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B5132-48F7-4827-8458-04C443EEA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8190"/>
      </p:ext>
    </p:extLst>
  </p:cSld>
  <p:clrMapOvr>
    <a:masterClrMapping/>
  </p:clrMapOvr>
  <p:transition spd="slow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C6BB2-324C-4C90-B311-126D3C539650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932E3-B228-42EC-AFC6-41D2E44CB6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6705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648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40EF6-6D68-4932-A61A-081394951634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7D88-2A41-43EE-93B6-E8C2DD1C21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9518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240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8862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CB047-3628-4FB0-8E06-B42419137185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EBE56-867D-4FAF-A112-0D442394FC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75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917BF-E011-4767-8146-18A379EF677C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F4801-2A89-460A-8949-D4D3F1F48B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005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5240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5240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886200"/>
            <a:ext cx="40386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B097D-8123-48FA-9431-DF00A301CA7F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621F-E169-4310-996F-56F8B83D5F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003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638"/>
            <a:ext cx="8229600" cy="962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3C8384-251A-4FF2-B22A-D7393C0AD555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©2001-2004 James D. Skrentny from notes by C. Dyer, et. al.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4D589-AE5B-4303-8017-9D9599FA2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456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10D4DB-EC8C-4565-8442-426D8485BCE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28B5132-48F7-4827-8458-04C443EEA5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grpSp>
        <p:nvGrpSpPr>
          <p:cNvPr id="103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29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868" r:id="rId16"/>
    <p:sldLayoutId id="2147483869" r:id="rId17"/>
    <p:sldLayoutId id="2147483870" r:id="rId18"/>
    <p:sldLayoutId id="2147483871" r:id="rId19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vi-VN" dirty="0"/>
              <a:t>Solving Problem </a:t>
            </a:r>
            <a:br>
              <a:rPr lang="en-US" altLang="vi-VN" dirty="0"/>
            </a:br>
            <a:r>
              <a:rPr lang="en-US" altLang="vi-VN" dirty="0"/>
              <a:t>by Searching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543E6-7A80-4346-8888-046A068D28D9}" type="datetime1">
              <a:rPr lang="en-US"/>
              <a:pPr>
                <a:defRPr/>
              </a:pPr>
              <a:t>3/16/2018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16CA4-2A29-4F29-8C54-E88C8D2D885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Conformant (Sensorless) problems</a:t>
            </a:r>
          </a:p>
        </p:txBody>
      </p:sp>
      <p:pic>
        <p:nvPicPr>
          <p:cNvPr id="1536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371600"/>
            <a:ext cx="3962400" cy="3433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97449B-A793-4E68-940D-A26472AA971D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5A4F4-C674-4F57-8243-C191D5FAF02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4038600" cy="4876801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/>
              <a:t>The agent knows the geography of its world, but doesn't know its location or the distribution of dirt</a:t>
            </a:r>
            <a:endParaRPr lang="en-US">
              <a:ea typeface="+mn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Start in {1, 2, 3, 4, 5, 6, 7, 8} e.g Right goes to {2, 4, 6, 8}. </a:t>
            </a:r>
          </a:p>
          <a:p>
            <a:pPr>
              <a:defRPr/>
            </a:pPr>
            <a:r>
              <a:rPr lang="en-US">
                <a:ea typeface="+mn-ea"/>
              </a:rPr>
              <a:t>Solution??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[Right, Suck, Left, Suck]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When the world is not fully observable: reason about a set of states that migth be reached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n-US">
                <a:ea typeface="+mn-ea"/>
              </a:rPr>
              <a:t>=belief state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Belief state of vacuum-world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9526"/>
            <a:ext cx="7239000" cy="5502274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7F4F-AC93-47CA-98AF-34551A642C14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2EA8B-7512-4A2C-9593-5B6E8ABE3E5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Contingency (ngẫu nhiên) problems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227138"/>
            <a:ext cx="4648200" cy="51736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b="1">
                <a:ea typeface="+mn-ea"/>
              </a:rPr>
              <a:t>Nondeterministic</a:t>
            </a:r>
            <a:r>
              <a:rPr lang="en-US">
                <a:ea typeface="+mn-ea"/>
              </a:rPr>
              <a:t>: </a:t>
            </a:r>
            <a:br>
              <a:rPr lang="en-US">
                <a:ea typeface="+mn-ea"/>
              </a:rPr>
            </a:br>
            <a:r>
              <a:rPr lang="en-US">
                <a:ea typeface="+mn-ea"/>
              </a:rPr>
              <a:t>assume Murphy’s law, suck can dirty a clean carpet. 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b="1">
                <a:ea typeface="+mn-ea"/>
              </a:rPr>
              <a:t>Partially observable </a:t>
            </a:r>
            <a:r>
              <a:rPr lang="en-US">
                <a:ea typeface="+mn-ea"/>
              </a:rPr>
              <a:t>(local sensing): dirt, location only. 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Percept = [L, Dirty] = {1, 3}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[Suck] = {5, 7}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[Right] ={6, 8} 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[Suck] in {6}={8} (Success)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BUT [Suck] in {8} = failure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Solution??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Belief-state: no fixed action sequence guarantees solution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Relax requirement: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[Suck, Right, if [R, dirty]  then Suck]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Select actions based on contingencies arising during execution.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endParaRPr lang="en-US">
              <a:ea typeface="+mn-ea"/>
            </a:endParaRPr>
          </a:p>
        </p:txBody>
      </p:sp>
      <p:pic>
        <p:nvPicPr>
          <p:cNvPr id="1741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371600"/>
            <a:ext cx="404495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03FF4-1A7C-419F-A542-3EC252DAB56B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3C4F-D376-4D07-90D6-31A4C1B45B3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Single-state problem formulation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vi-VN"/>
              <a:t>A problem is defined by:</a:t>
            </a:r>
          </a:p>
          <a:p>
            <a:r>
              <a:rPr lang="en-US" altLang="vi-VN">
                <a:solidFill>
                  <a:srgbClr val="FF0000"/>
                </a:solidFill>
              </a:rPr>
              <a:t>An initial state</a:t>
            </a:r>
            <a:r>
              <a:rPr lang="en-US" altLang="vi-VN"/>
              <a:t>, e.g. Arad</a:t>
            </a:r>
          </a:p>
          <a:p>
            <a:r>
              <a:rPr lang="en-US" altLang="vi-VN">
                <a:solidFill>
                  <a:srgbClr val="FF0000"/>
                </a:solidFill>
              </a:rPr>
              <a:t>Actions or Successor function S(X) </a:t>
            </a:r>
            <a:r>
              <a:rPr lang="en-US" altLang="vi-VN" dirty="0"/>
              <a:t>= set of action-state pairs </a:t>
            </a:r>
          </a:p>
          <a:p>
            <a:pPr lvl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đạt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từ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x</a:t>
            </a:r>
          </a:p>
          <a:p>
            <a:pPr lvl="1"/>
            <a:r>
              <a:rPr lang="en-US" altLang="vi-VN" dirty="0"/>
              <a:t>e.g. S(Arad) = {&lt;Arad </a:t>
            </a:r>
            <a:r>
              <a:rPr lang="en-US" altLang="vi-VN" dirty="0">
                <a:sym typeface="Symbol" pitchFamily="18" charset="2"/>
              </a:rPr>
              <a:t> </a:t>
            </a:r>
            <a:r>
              <a:rPr lang="en-US" altLang="vi-VN" dirty="0" err="1"/>
              <a:t>Zerind</a:t>
            </a:r>
            <a:r>
              <a:rPr lang="en-US" altLang="vi-VN" dirty="0"/>
              <a:t>, </a:t>
            </a:r>
            <a:r>
              <a:rPr lang="en-US" altLang="vi-VN" dirty="0" err="1"/>
              <a:t>Zerind</a:t>
            </a:r>
            <a:r>
              <a:rPr lang="en-US" altLang="vi-VN" dirty="0"/>
              <a:t>&gt;,…}</a:t>
            </a:r>
          </a:p>
          <a:p>
            <a:pPr lvl="1"/>
            <a:r>
              <a:rPr lang="en-US" altLang="vi-VN" dirty="0" err="1"/>
              <a:t>intial</a:t>
            </a:r>
            <a:r>
              <a:rPr lang="en-US" altLang="vi-VN" dirty="0"/>
              <a:t> state + successor function = state space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Goal test</a:t>
            </a:r>
            <a:r>
              <a:rPr lang="en-US" altLang="vi-VN" dirty="0"/>
              <a:t>, can be</a:t>
            </a:r>
          </a:p>
          <a:p>
            <a:pPr lvl="1"/>
            <a:r>
              <a:rPr lang="en-US" altLang="vi-VN" dirty="0"/>
              <a:t>Explicit, e.g. x = 'at </a:t>
            </a:r>
            <a:r>
              <a:rPr lang="en-US" altLang="vi-VN" dirty="0" err="1"/>
              <a:t>bucharest</a:t>
            </a:r>
            <a:r>
              <a:rPr lang="en-US" altLang="vi-VN" dirty="0"/>
              <a:t>'</a:t>
            </a:r>
          </a:p>
          <a:p>
            <a:pPr lvl="1"/>
            <a:r>
              <a:rPr lang="en-US" altLang="vi-VN" dirty="0"/>
              <a:t>Implicit, e.g. checkmate(x)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Path cost </a:t>
            </a:r>
            <a:r>
              <a:rPr lang="en-US" altLang="vi-VN" dirty="0"/>
              <a:t>(additive)</a:t>
            </a:r>
          </a:p>
          <a:p>
            <a:pPr lvl="1"/>
            <a:r>
              <a:rPr lang="en-US" altLang="vi-VN" dirty="0"/>
              <a:t>e.g. sum of distances, number of actions executed, …</a:t>
            </a:r>
          </a:p>
          <a:p>
            <a:pPr lvl="1"/>
            <a:r>
              <a:rPr lang="en-US" altLang="vi-VN" dirty="0"/>
              <a:t>c(</a:t>
            </a:r>
            <a:r>
              <a:rPr lang="en-US" altLang="vi-VN" dirty="0" err="1"/>
              <a:t>x,a,y</a:t>
            </a:r>
            <a:r>
              <a:rPr lang="en-US" altLang="vi-VN" dirty="0"/>
              <a:t>) is the step cost, assumed to be &gt;= 0</a:t>
            </a:r>
          </a:p>
          <a:p>
            <a:r>
              <a:rPr lang="en-US" altLang="vi-VN" dirty="0">
                <a:solidFill>
                  <a:srgbClr val="FF0000"/>
                </a:solidFill>
              </a:rPr>
              <a:t>A solution </a:t>
            </a:r>
            <a:r>
              <a:rPr lang="en-US" altLang="vi-VN" dirty="0"/>
              <a:t>is a sequence of actions from initial to goal state.</a:t>
            </a:r>
            <a:br>
              <a:rPr lang="en-US" altLang="vi-VN" dirty="0"/>
            </a:br>
            <a:r>
              <a:rPr lang="en-US" altLang="vi-VN" dirty="0">
                <a:solidFill>
                  <a:srgbClr val="FF0000"/>
                </a:solidFill>
              </a:rPr>
              <a:t>Optimal solution </a:t>
            </a:r>
            <a:r>
              <a:rPr lang="en-US" altLang="vi-VN" dirty="0"/>
              <a:t>has the lowest path cost.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265F-F358-4ACE-9EA9-635C05480B98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CE85-057B-476C-8A93-142C296DA06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Selecting a state space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Real world is absurdly complex.</a:t>
            </a:r>
          </a:p>
          <a:p>
            <a:pPr lvl="1"/>
            <a:r>
              <a:rPr lang="en-US"/>
              <a:t>State space must be abstracted for problem solving.</a:t>
            </a:r>
          </a:p>
          <a:p>
            <a:r>
              <a:rPr lang="en-US"/>
              <a:t>(Abstract) state = set of real states.</a:t>
            </a:r>
          </a:p>
          <a:p>
            <a:r>
              <a:rPr lang="en-US"/>
              <a:t>(Abstract) action = complex combination of real actions.</a:t>
            </a:r>
          </a:p>
          <a:p>
            <a:pPr lvl="1"/>
            <a:r>
              <a:rPr lang="en-US"/>
              <a:t>e.g. Arad </a:t>
            </a:r>
            <a:r>
              <a:rPr lang="en-US">
                <a:sym typeface="Symbol" pitchFamily="18" charset="2"/>
              </a:rPr>
              <a:t> </a:t>
            </a:r>
            <a:r>
              <a:rPr lang="en-US"/>
              <a:t>Zerind represents a complex set of possible routes, detours, rest stops, etc.</a:t>
            </a:r>
          </a:p>
          <a:p>
            <a:pPr lvl="1"/>
            <a:r>
              <a:rPr lang="en-US"/>
              <a:t>The abstraction is valid if the path between two states is reflected in the real world.</a:t>
            </a:r>
          </a:p>
          <a:p>
            <a:r>
              <a:rPr lang="en-US"/>
              <a:t>(Abstract) solution = set of real paths that are solutions in the real world.</a:t>
            </a:r>
          </a:p>
          <a:p>
            <a:r>
              <a:rPr lang="en-US"/>
              <a:t>Each abstract action should be “easier” than the real problem.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A02D-4BB8-420E-B998-E38ABD3D5DCE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A658E-5E04-4884-B273-6510A410828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vacuum world</a:t>
            </a:r>
          </a:p>
        </p:txBody>
      </p:sp>
      <p:pic>
        <p:nvPicPr>
          <p:cNvPr id="20482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1219200"/>
            <a:ext cx="5151120" cy="2476500"/>
          </a:xfrm>
        </p:spPr>
      </p:pic>
      <p:sp>
        <p:nvSpPr>
          <p:cNvPr id="2048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vi-VN" u="sng">
                <a:solidFill>
                  <a:srgbClr val="CC0099"/>
                </a:solidFill>
              </a:rPr>
              <a:t>States??</a:t>
            </a:r>
            <a:r>
              <a:rPr lang="en-US" altLang="vi-VN"/>
              <a:t> two locations with or without dirt: 2 x 2</a:t>
            </a:r>
            <a:r>
              <a:rPr lang="en-US" altLang="vi-VN" baseline="30000"/>
              <a:t>2</a:t>
            </a:r>
            <a:r>
              <a:rPr lang="en-US" altLang="vi-VN"/>
              <a:t>=8 states.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Initial state??</a:t>
            </a:r>
            <a:r>
              <a:rPr lang="en-US" altLang="vi-VN"/>
              <a:t> Any state can be initial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Actions??</a:t>
            </a:r>
            <a:r>
              <a:rPr lang="en-US" altLang="vi-VN"/>
              <a:t> {Left, Right, Suck}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Goal test??</a:t>
            </a:r>
            <a:r>
              <a:rPr lang="en-US" altLang="vi-VN"/>
              <a:t> Check whether squares are clean.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Path cost??</a:t>
            </a:r>
            <a:r>
              <a:rPr lang="en-US" altLang="vi-VN"/>
              <a:t> Number of actions to reach goal.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D382-31A6-48AF-9613-F454D0B011B5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5D48-3A0E-48C6-8C0A-5BDD8BCA9FB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8-puzzle</a:t>
            </a:r>
          </a:p>
        </p:txBody>
      </p:sp>
      <p:pic>
        <p:nvPicPr>
          <p:cNvPr id="21509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84" y="1219200"/>
            <a:ext cx="4876632" cy="2476500"/>
          </a:xfrm>
        </p:spPr>
      </p:pic>
      <p:sp>
        <p:nvSpPr>
          <p:cNvPr id="21506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vi-VN" u="sng">
                <a:solidFill>
                  <a:srgbClr val="CC0099"/>
                </a:solidFill>
              </a:rPr>
              <a:t>States??</a:t>
            </a:r>
            <a:r>
              <a:rPr lang="en-US" altLang="vi-VN"/>
              <a:t> Integer location of each tile (9! States)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Initial state??</a:t>
            </a:r>
            <a:r>
              <a:rPr lang="en-US" altLang="vi-VN"/>
              <a:t> Any state can be initial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Actions??</a:t>
            </a:r>
            <a:r>
              <a:rPr lang="en-US" altLang="vi-VN"/>
              <a:t> {Left, Right, Up, Down}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Goal test??</a:t>
            </a:r>
            <a:r>
              <a:rPr lang="en-US" altLang="vi-VN"/>
              <a:t> Check whether goal configuration is reached</a:t>
            </a:r>
          </a:p>
          <a:p>
            <a:r>
              <a:rPr lang="en-US" altLang="vi-VN" u="sng">
                <a:solidFill>
                  <a:srgbClr val="CC0099"/>
                </a:solidFill>
              </a:rPr>
              <a:t>Path cost??</a:t>
            </a:r>
            <a:r>
              <a:rPr lang="en-US" altLang="vi-VN"/>
              <a:t> Number of actions to reach goal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2B4B-E8C6-4FD1-94B7-9BD4B252ED83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028B-5BEE-4861-9010-BD9976888D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Example: 8-queens problem</a:t>
            </a:r>
          </a:p>
        </p:txBody>
      </p:sp>
      <p:pic>
        <p:nvPicPr>
          <p:cNvPr id="2253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79525"/>
            <a:ext cx="3429000" cy="2735263"/>
          </a:xfrm>
        </p:spPr>
      </p:pic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2558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States??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Initial state??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Actions??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Goal test??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Path cost??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363D09-9733-480D-A8F2-825ADC536F2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1057F7-9D97-47E9-81C1-FC33E0AB0C6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2535" name="Rectangle 4"/>
          <p:cNvSpPr>
            <a:spLocks noChangeArrowheads="1"/>
          </p:cNvSpPr>
          <p:nvPr/>
        </p:nvSpPr>
        <p:spPr bwMode="auto">
          <a:xfrm>
            <a:off x="3581400" y="4724400"/>
            <a:ext cx="472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vi-VN" sz="2400" b="1">
                <a:solidFill>
                  <a:srgbClr val="FF0000"/>
                </a:solidFill>
              </a:rPr>
              <a:t>Incremental</a:t>
            </a:r>
            <a:r>
              <a:rPr lang="en-US" altLang="vi-VN" sz="2400" b="1"/>
              <a:t> formulation vs. </a:t>
            </a:r>
            <a:r>
              <a:rPr lang="en-US" altLang="vi-VN" sz="2400" b="1">
                <a:solidFill>
                  <a:srgbClr val="FF0000"/>
                </a:solidFill>
              </a:rPr>
              <a:t>complete-state</a:t>
            </a:r>
            <a:r>
              <a:rPr lang="en-US" altLang="vi-VN" sz="2400" b="1"/>
              <a:t> formulation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8-queens problem</a:t>
            </a:r>
          </a:p>
        </p:txBody>
      </p:sp>
      <p:pic>
        <p:nvPicPr>
          <p:cNvPr id="23554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79525"/>
            <a:ext cx="3429000" cy="2735263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229600" cy="225583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States??</a:t>
            </a:r>
            <a:r>
              <a:rPr lang="en-US"/>
              <a:t>  Any arrangement of 0 to 8 queens on the board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Initial state??</a:t>
            </a:r>
            <a:r>
              <a:rPr lang="en-US"/>
              <a:t> No queens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Actions??</a:t>
            </a:r>
            <a:r>
              <a:rPr lang="en-US"/>
              <a:t> Add queen in empty square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Goal test??</a:t>
            </a:r>
            <a:r>
              <a:rPr lang="en-US"/>
              <a:t> 8 queens on board and none attacked</a:t>
            </a:r>
          </a:p>
          <a:p>
            <a:pPr eaLnBrk="1" hangingPunct="1">
              <a:defRPr/>
            </a:pPr>
            <a:r>
              <a:rPr lang="en-US" u="sng">
                <a:solidFill>
                  <a:srgbClr val="CC0099"/>
                </a:solidFill>
              </a:rPr>
              <a:t>Path cost??</a:t>
            </a:r>
            <a:r>
              <a:rPr lang="en-US"/>
              <a:t> None</a:t>
            </a:r>
          </a:p>
          <a:p>
            <a:pPr marL="0" indent="0" eaLnBrk="1" hangingPunct="1">
              <a:buNone/>
              <a:defRPr/>
            </a:pPr>
            <a:r>
              <a:rPr lang="en-US">
                <a:sym typeface="Symbol" panose="05050102010706020507" pitchFamily="18" charset="2"/>
              </a:rPr>
              <a:t> </a:t>
            </a:r>
            <a:r>
              <a:rPr lang="en-US"/>
              <a:t>3 x 10</a:t>
            </a:r>
            <a:r>
              <a:rPr lang="en-US" baseline="30000"/>
              <a:t>14</a:t>
            </a:r>
            <a:r>
              <a:rPr lang="en-US"/>
              <a:t> possible sequences to investigate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87F71-AC40-46DC-B5E2-417931CD897F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C0117-3CB4-4443-8831-E8FCDFE4351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C685314-9460-464A-A6D1-F36C05E4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90" y="3207603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vi-VN" sz="2400" b="1" dirty="0">
                <a:solidFill>
                  <a:srgbClr val="FF0000"/>
                </a:solidFill>
              </a:rPr>
              <a:t>Complete-state</a:t>
            </a:r>
            <a:r>
              <a:rPr lang="en-US" altLang="vi-VN" sz="2400" b="1" dirty="0"/>
              <a:t> </a:t>
            </a:r>
            <a:r>
              <a:rPr lang="en-US" altLang="vi-VN" sz="2400" b="1" dirty="0">
                <a:solidFill>
                  <a:srgbClr val="000000"/>
                </a:solidFill>
                <a:cs typeface="Arial" pitchFamily="34" charset="0"/>
              </a:rPr>
              <a:t>formulation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8-queens problem</a:t>
            </a:r>
          </a:p>
        </p:txBody>
      </p:sp>
      <p:pic>
        <p:nvPicPr>
          <p:cNvPr id="2457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79525"/>
            <a:ext cx="3429000" cy="2735263"/>
          </a:xfrm>
        </p:spPr>
      </p:pic>
      <p:sp>
        <p:nvSpPr>
          <p:cNvPr id="2457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114800"/>
            <a:ext cx="8382000" cy="22558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vi-VN" sz="2400" u="sng">
                <a:solidFill>
                  <a:srgbClr val="CC0099"/>
                </a:solidFill>
              </a:rPr>
              <a:t>States??</a:t>
            </a:r>
            <a:r>
              <a:rPr lang="en-US" altLang="vi-VN" sz="2400"/>
              <a:t> n (0≤ n≤ 8) queens on the board, one per column in the n leftmost columns with no queen attacking another.</a:t>
            </a:r>
          </a:p>
          <a:p>
            <a:pPr eaLnBrk="1" hangingPunct="1"/>
            <a:r>
              <a:rPr lang="en-US" altLang="vi-VN" sz="2400" u="sng">
                <a:solidFill>
                  <a:srgbClr val="CC0099"/>
                </a:solidFill>
              </a:rPr>
              <a:t>Actions??</a:t>
            </a:r>
            <a:r>
              <a:rPr lang="en-US" altLang="vi-VN" sz="2400"/>
              <a:t> Add queen in leftmost empty column such that is not attacking other queens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vi-VN" sz="2400"/>
              <a:t>2057 possible sequences to investigate;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D60CD-DD11-4EBE-B9BE-BF593AD5E254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D818D-673F-4D78-A2D5-C182ABBB946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9284FBA-122B-439E-9C77-F18AB2595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32138"/>
            <a:ext cx="251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cs typeface="Arial" pitchFamily="34" charset="0"/>
              </a:rPr>
              <a:t>Incremental</a:t>
            </a:r>
            <a:r>
              <a:rPr lang="en-US" altLang="vi-VN" sz="2400" b="1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vi-VN" sz="2400" b="1" dirty="0"/>
              <a:t>formulation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Outline</a:t>
            </a:r>
            <a:endParaRPr lang="en-US" altLang="vi-V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dirty="0"/>
              <a:t>Problem-solving agents</a:t>
            </a:r>
          </a:p>
          <a:p>
            <a:r>
              <a:rPr lang="en-US" altLang="vi-VN" dirty="0"/>
              <a:t>Problem types</a:t>
            </a:r>
          </a:p>
          <a:p>
            <a:pPr lvl="1"/>
            <a:r>
              <a:rPr lang="en-US" altLang="vi-VN" dirty="0"/>
              <a:t>Single state (fully observable)</a:t>
            </a:r>
          </a:p>
          <a:p>
            <a:pPr lvl="1"/>
            <a:r>
              <a:rPr lang="en-US" altLang="vi-VN" dirty="0"/>
              <a:t>Search with partial information – </a:t>
            </a:r>
            <a:r>
              <a:rPr lang="en-US" altLang="vi-VN" dirty="0" err="1"/>
              <a:t>Tìm</a:t>
            </a:r>
            <a:r>
              <a:rPr lang="en-US" altLang="vi-VN" dirty="0"/>
              <a:t> </a:t>
            </a:r>
            <a:r>
              <a:rPr lang="en-US" altLang="vi-VN" dirty="0" err="1"/>
              <a:t>kiếm</a:t>
            </a:r>
            <a:r>
              <a:rPr lang="en-US" altLang="vi-VN" dirty="0"/>
              <a:t> </a:t>
            </a:r>
            <a:r>
              <a:rPr lang="en-US" altLang="vi-VN" dirty="0" err="1"/>
              <a:t>với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hoàn</a:t>
            </a:r>
            <a:r>
              <a:rPr lang="en-US" altLang="vi-VN" dirty="0"/>
              <a:t> </a:t>
            </a:r>
            <a:r>
              <a:rPr lang="en-US" altLang="vi-VN" dirty="0" err="1"/>
              <a:t>chỉnh</a:t>
            </a:r>
            <a:r>
              <a:rPr lang="en-US" altLang="vi-VN" dirty="0"/>
              <a:t>.</a:t>
            </a:r>
          </a:p>
          <a:p>
            <a:r>
              <a:rPr lang="en-US" altLang="vi-VN" dirty="0"/>
              <a:t>Problem formulation – </a:t>
            </a:r>
            <a:r>
              <a:rPr lang="en-US" altLang="vi-VN" dirty="0" err="1"/>
              <a:t>Phát</a:t>
            </a:r>
            <a:r>
              <a:rPr lang="en-US" altLang="vi-VN" dirty="0"/>
              <a:t> </a:t>
            </a:r>
            <a:r>
              <a:rPr lang="en-US" altLang="vi-VN" dirty="0" err="1"/>
              <a:t>biểu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toán</a:t>
            </a:r>
            <a:endParaRPr lang="en-US" altLang="vi-VN" dirty="0"/>
          </a:p>
          <a:p>
            <a:pPr lvl="1"/>
            <a:r>
              <a:rPr lang="en-US" altLang="vi-VN" dirty="0"/>
              <a:t>Example problems</a:t>
            </a:r>
          </a:p>
          <a:p>
            <a:r>
              <a:rPr lang="en-US" altLang="vi-VN" dirty="0"/>
              <a:t>Basic search algorithms –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thuật</a:t>
            </a:r>
            <a:r>
              <a:rPr lang="en-US" altLang="vi-VN" dirty="0"/>
              <a:t> </a:t>
            </a:r>
            <a:r>
              <a:rPr lang="en-US" altLang="vi-VN" dirty="0" err="1"/>
              <a:t>toán</a:t>
            </a:r>
            <a:r>
              <a:rPr lang="en-US" altLang="vi-VN" dirty="0"/>
              <a:t> </a:t>
            </a:r>
            <a:r>
              <a:rPr lang="en-US" altLang="vi-VN" dirty="0" err="1"/>
              <a:t>tìm</a:t>
            </a:r>
            <a:r>
              <a:rPr lang="en-US" altLang="vi-VN" dirty="0"/>
              <a:t> </a:t>
            </a:r>
            <a:r>
              <a:rPr lang="en-US" altLang="vi-VN" dirty="0" err="1"/>
              <a:t>kiếm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bản</a:t>
            </a:r>
            <a:endParaRPr lang="en-US" altLang="vi-VN" dirty="0"/>
          </a:p>
          <a:p>
            <a:pPr lvl="1"/>
            <a:r>
              <a:rPr lang="en-US" altLang="vi-VN" dirty="0"/>
              <a:t>Uninformed search – </a:t>
            </a:r>
            <a:r>
              <a:rPr lang="en-US" altLang="vi-VN" dirty="0" err="1"/>
              <a:t>Tìm</a:t>
            </a:r>
            <a:r>
              <a:rPr lang="en-US" altLang="vi-VN" dirty="0"/>
              <a:t> </a:t>
            </a:r>
            <a:r>
              <a:rPr lang="en-US" altLang="vi-VN" dirty="0" err="1"/>
              <a:t>kiếm</a:t>
            </a:r>
            <a:r>
              <a:rPr lang="en-US" altLang="vi-VN" dirty="0"/>
              <a:t> 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1739-A4D9-4B8A-9C0B-05D28FD02715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E44E-08F4-4171-9FAA-E0866AF54B4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Basic search algorithms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How do we find the solutions of previous problems?</a:t>
            </a:r>
          </a:p>
          <a:p>
            <a:endParaRPr lang="en-US" altLang="vi-VN"/>
          </a:p>
          <a:p>
            <a:r>
              <a:rPr lang="en-US" altLang="vi-VN"/>
              <a:t>Search the state space (remember complexity of space depends on state representation)</a:t>
            </a:r>
          </a:p>
          <a:p>
            <a:r>
              <a:rPr lang="en-US" altLang="vi-VN"/>
              <a:t>Here: search through </a:t>
            </a:r>
            <a:r>
              <a:rPr lang="en-US" altLang="vi-VN" i="1">
                <a:solidFill>
                  <a:srgbClr val="FF0000"/>
                </a:solidFill>
              </a:rPr>
              <a:t>explicit tree generation</a:t>
            </a:r>
          </a:p>
          <a:p>
            <a:pPr lvl="1"/>
            <a:r>
              <a:rPr lang="en-US" altLang="vi-VN" b="1">
                <a:solidFill>
                  <a:srgbClr val="FF0000"/>
                </a:solidFill>
              </a:rPr>
              <a:t>ROOT</a:t>
            </a:r>
            <a:r>
              <a:rPr lang="en-US" altLang="vi-VN"/>
              <a:t> = initial state.</a:t>
            </a:r>
          </a:p>
          <a:p>
            <a:pPr lvl="1"/>
            <a:r>
              <a:rPr lang="en-US" altLang="vi-VN" b="1">
                <a:solidFill>
                  <a:srgbClr val="FF0000"/>
                </a:solidFill>
              </a:rPr>
              <a:t>Nodes</a:t>
            </a:r>
            <a:r>
              <a:rPr lang="en-US" altLang="vi-VN"/>
              <a:t> and leafs generated through successor function.</a:t>
            </a:r>
          </a:p>
          <a:p>
            <a:r>
              <a:rPr lang="en-US" altLang="vi-VN"/>
              <a:t>In general search generates a graph (same state through multiple paths)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4D29F6-52AA-4300-82B4-E39CDA790234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C7EAC-A10C-4083-9F05-5E06FB61B3E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Simple tree search example</a:t>
            </a:r>
          </a:p>
        </p:txBody>
      </p:sp>
      <p:pic>
        <p:nvPicPr>
          <p:cNvPr id="266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5"/>
          <a:stretch>
            <a:fillRect/>
          </a:stretch>
        </p:blipFill>
        <p:spPr>
          <a:xfrm>
            <a:off x="749300" y="1371600"/>
            <a:ext cx="7632700" cy="2286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382000" cy="2769989"/>
          </a:xfr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</a:t>
            </a:r>
            <a:r>
              <a:rPr lang="en-US" altLang="vi-VN" sz="2000" b="0">
                <a:latin typeface="+mj-lt"/>
              </a:rPr>
              <a:t> TREE-SEARCH(</a:t>
            </a:r>
            <a:r>
              <a:rPr lang="en-US" altLang="vi-VN" sz="2000" b="0" i="1">
                <a:latin typeface="+mj-lt"/>
              </a:rPr>
              <a:t>problem, strategy</a:t>
            </a:r>
            <a:r>
              <a:rPr lang="en-US" altLang="vi-VN" sz="2000" b="0">
                <a:latin typeface="+mj-lt"/>
              </a:rPr>
              <a:t>)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a solution or failure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</a:t>
            </a:r>
            <a:r>
              <a:rPr lang="en-US" altLang="vi-VN" sz="2000" b="1">
                <a:solidFill>
                  <a:srgbClr val="0000CC"/>
                </a:solidFill>
                <a:latin typeface="+mj-lt"/>
              </a:rPr>
              <a:t>Initialize search tree to the </a:t>
            </a:r>
            <a:r>
              <a:rPr lang="en-US" altLang="vi-VN" sz="2000" b="1" i="1">
                <a:solidFill>
                  <a:srgbClr val="0000CC"/>
                </a:solidFill>
                <a:latin typeface="+mj-lt"/>
              </a:rPr>
              <a:t>initial state</a:t>
            </a:r>
            <a:r>
              <a:rPr lang="en-US" altLang="vi-VN" sz="2000" b="1">
                <a:solidFill>
                  <a:srgbClr val="0000CC"/>
                </a:solidFill>
                <a:latin typeface="+mj-lt"/>
              </a:rPr>
              <a:t> of the </a:t>
            </a:r>
            <a:r>
              <a:rPr lang="en-US" altLang="vi-VN" sz="2000" b="1" i="1">
                <a:solidFill>
                  <a:srgbClr val="0000CC"/>
                </a:solidFill>
                <a:latin typeface="+mj-lt"/>
              </a:rPr>
              <a:t>problem</a:t>
            </a:r>
            <a:endParaRPr lang="en-US" altLang="vi-VN" sz="2000" b="1">
              <a:solidFill>
                <a:srgbClr val="0000CC"/>
              </a:solidFill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loop </a:t>
            </a:r>
            <a:r>
              <a:rPr lang="en-US" altLang="vi-VN" sz="2000">
                <a:latin typeface="+mj-lt"/>
              </a:rPr>
              <a:t>do</a:t>
            </a:r>
            <a:r>
              <a:rPr lang="en-US" altLang="vi-VN" sz="2000" b="0">
                <a:latin typeface="+mj-lt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 candidates for expansion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 i="1">
                <a:latin typeface="+mj-lt"/>
              </a:rPr>
              <a:t>failure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choose leaf node for expansion according to </a:t>
            </a:r>
            <a:r>
              <a:rPr lang="en-US" altLang="vi-VN" sz="2000" b="1" i="1">
                <a:solidFill>
                  <a:srgbClr val="0000CC"/>
                </a:solidFill>
                <a:latin typeface="+mj-lt"/>
              </a:rPr>
              <a:t>strategy</a:t>
            </a:r>
            <a:endParaRPr lang="en-US" altLang="vi-VN" sz="2000" b="1">
              <a:solidFill>
                <a:srgbClr val="0000CC"/>
              </a:solidFill>
              <a:latin typeface="+mj-lt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node contains goal state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</a:t>
            </a:r>
            <a:r>
              <a:rPr lang="en-US" sz="2000">
                <a:solidFill>
                  <a:prstClr val="black"/>
                </a:solidFill>
                <a:latin typeface="Calibri"/>
              </a:rPr>
              <a:t> the corresponding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 i="1">
                <a:latin typeface="+mj-lt"/>
              </a:rPr>
              <a:t>solution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else</a:t>
            </a:r>
            <a:r>
              <a:rPr lang="en-US" altLang="vi-VN" sz="2000" b="0">
                <a:latin typeface="+mj-lt"/>
              </a:rPr>
              <a:t> expand chosen node and add resulting nodes to the search tree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</a:t>
            </a:r>
            <a:r>
              <a:rPr lang="en-US" altLang="vi-VN" sz="2000">
                <a:latin typeface="+mj-lt"/>
              </a:rPr>
              <a:t>enddo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8551B-097E-4182-AACB-BF348DC054B6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F8EBC-2C52-4D67-97DB-9294EFF9768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853358-183A-4C15-8AD1-DB1F0E3DF0EF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788ED-2840-4E92-BF81-E5C85CC6C3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76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Simple tree search example</a:t>
            </a:r>
          </a:p>
        </p:txBody>
      </p:sp>
      <p:pic>
        <p:nvPicPr>
          <p:cNvPr id="27650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0" b="4420"/>
          <a:stretch/>
        </p:blipFill>
        <p:spPr>
          <a:xfrm>
            <a:off x="717550" y="1219200"/>
            <a:ext cx="7708900" cy="2438400"/>
          </a:xfrm>
        </p:spPr>
      </p:pic>
      <p:sp>
        <p:nvSpPr>
          <p:cNvPr id="276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382000" cy="276998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</a:t>
            </a:r>
            <a:r>
              <a:rPr lang="en-US" altLang="vi-VN" sz="2000" b="0">
                <a:latin typeface="+mj-lt"/>
              </a:rPr>
              <a:t> TREE-SEARCH(</a:t>
            </a:r>
            <a:r>
              <a:rPr lang="en-US" altLang="vi-VN" sz="2000" b="0" i="1">
                <a:latin typeface="+mj-lt"/>
              </a:rPr>
              <a:t>problem, strategy</a:t>
            </a:r>
            <a:r>
              <a:rPr lang="en-US" altLang="vi-VN" sz="2000" b="0">
                <a:latin typeface="+mj-lt"/>
              </a:rPr>
              <a:t>)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a solution or failure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Initialize search tree to the </a:t>
            </a:r>
            <a:r>
              <a:rPr lang="en-US" altLang="vi-VN" sz="2000" b="0" i="1">
                <a:latin typeface="+mj-lt"/>
              </a:rPr>
              <a:t>initial state</a:t>
            </a:r>
            <a:r>
              <a:rPr lang="en-US" altLang="vi-VN" sz="2000" b="0">
                <a:latin typeface="+mj-lt"/>
              </a:rPr>
              <a:t> of the </a:t>
            </a:r>
            <a:r>
              <a:rPr lang="en-US" altLang="vi-VN" sz="2000" b="0" i="1">
                <a:latin typeface="+mj-lt"/>
              </a:rPr>
              <a:t>problem</a:t>
            </a:r>
            <a:endParaRPr lang="en-US" altLang="vi-VN" sz="2000" b="0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loop </a:t>
            </a:r>
            <a:r>
              <a:rPr lang="en-US" altLang="vi-VN" sz="2000">
                <a:latin typeface="+mj-lt"/>
              </a:rPr>
              <a:t>do</a:t>
            </a:r>
            <a:r>
              <a:rPr lang="en-US" altLang="vi-VN" sz="2000" b="0">
                <a:latin typeface="+mj-lt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 candidates for expansion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 i="1">
                <a:latin typeface="+mj-lt"/>
              </a:rPr>
              <a:t>failure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 b="1">
                <a:solidFill>
                  <a:srgbClr val="0000CC"/>
                </a:solidFill>
                <a:latin typeface="+mj-lt"/>
              </a:rPr>
              <a:t>choose leaf node for expansion according to </a:t>
            </a:r>
            <a:r>
              <a:rPr lang="en-US" altLang="vi-VN" sz="2000" b="1" i="1">
                <a:solidFill>
                  <a:srgbClr val="0000CC"/>
                </a:solidFill>
                <a:latin typeface="+mj-lt"/>
              </a:rPr>
              <a:t>strategy</a:t>
            </a:r>
            <a:endParaRPr lang="en-US" altLang="vi-VN" sz="2000" b="1">
              <a:solidFill>
                <a:srgbClr val="0000CC"/>
              </a:solidFill>
              <a:latin typeface="+mj-lt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node contains goal state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 </a:t>
            </a:r>
            <a:r>
              <a:rPr lang="en-US" sz="2000">
                <a:latin typeface="+mj-lt"/>
              </a:rPr>
              <a:t>the corresponding </a:t>
            </a:r>
            <a:r>
              <a:rPr lang="en-US" altLang="vi-VN" sz="2000" b="1" i="1">
                <a:latin typeface="+mj-lt"/>
              </a:rPr>
              <a:t>solution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else</a:t>
            </a:r>
            <a:r>
              <a:rPr lang="en-US" altLang="vi-VN" sz="2000" b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expand chosen node and add resulting nodes to the search tree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</a:t>
            </a:r>
            <a:r>
              <a:rPr lang="en-US" altLang="vi-VN" sz="2000">
                <a:latin typeface="+mj-lt"/>
              </a:rPr>
              <a:t>enddo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85BEC1-E389-445F-985C-6B4C2DEF9903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B16B9-B844-4374-A5B3-C085501BD9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867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Simple tree search example</a:t>
            </a:r>
          </a:p>
        </p:txBody>
      </p:sp>
      <p:pic>
        <p:nvPicPr>
          <p:cNvPr id="28674" name="Picture 4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5" b="1184"/>
          <a:stretch/>
        </p:blipFill>
        <p:spPr>
          <a:xfrm>
            <a:off x="723900" y="1219200"/>
            <a:ext cx="7696200" cy="2425700"/>
          </a:xfrm>
        </p:spPr>
      </p:pic>
      <p:sp>
        <p:nvSpPr>
          <p:cNvPr id="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733800"/>
            <a:ext cx="8382000" cy="276998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</a:t>
            </a:r>
            <a:r>
              <a:rPr lang="en-US" altLang="vi-VN" sz="2000" b="0">
                <a:latin typeface="+mj-lt"/>
              </a:rPr>
              <a:t> TREE-SEARCH(</a:t>
            </a:r>
            <a:r>
              <a:rPr lang="en-US" altLang="vi-VN" sz="2000" b="0" i="1">
                <a:latin typeface="+mj-lt"/>
              </a:rPr>
              <a:t>problem, strategy</a:t>
            </a:r>
            <a:r>
              <a:rPr lang="en-US" altLang="vi-VN" sz="2000" b="0">
                <a:latin typeface="+mj-lt"/>
              </a:rPr>
              <a:t>)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a solution or failure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Initialize search tree to the </a:t>
            </a:r>
            <a:r>
              <a:rPr lang="en-US" altLang="vi-VN" sz="2000" b="0" i="1">
                <a:latin typeface="+mj-lt"/>
              </a:rPr>
              <a:t>initial state</a:t>
            </a:r>
            <a:r>
              <a:rPr lang="en-US" altLang="vi-VN" sz="2000" b="0">
                <a:latin typeface="+mj-lt"/>
              </a:rPr>
              <a:t> of the </a:t>
            </a:r>
            <a:r>
              <a:rPr lang="en-US" altLang="vi-VN" sz="2000" b="0" i="1">
                <a:latin typeface="+mj-lt"/>
              </a:rPr>
              <a:t>problem</a:t>
            </a:r>
            <a:endParaRPr lang="en-US" altLang="vi-VN" sz="2000" b="0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loop </a:t>
            </a:r>
            <a:r>
              <a:rPr lang="en-US" altLang="vi-VN" sz="2000">
                <a:latin typeface="+mj-lt"/>
              </a:rPr>
              <a:t>do</a:t>
            </a:r>
            <a:r>
              <a:rPr lang="en-US" altLang="vi-VN" sz="2000" b="0">
                <a:latin typeface="+mj-lt"/>
              </a:rPr>
              <a:t>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 candidates for expansion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 i="1">
                <a:latin typeface="+mj-lt"/>
              </a:rPr>
              <a:t>failure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choose leaf node for expansion according to </a:t>
            </a:r>
            <a:r>
              <a:rPr lang="en-US" altLang="vi-VN" sz="2000" b="1" i="1">
                <a:solidFill>
                  <a:srgbClr val="0000CC"/>
                </a:solidFill>
                <a:latin typeface="+mj-lt"/>
              </a:rPr>
              <a:t>strategy</a:t>
            </a:r>
            <a:endParaRPr lang="en-US" altLang="vi-VN" sz="2000" b="1">
              <a:solidFill>
                <a:srgbClr val="0000CC"/>
              </a:solidFill>
              <a:latin typeface="+mj-lt"/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node contains goal state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 </a:t>
            </a:r>
            <a:r>
              <a:rPr lang="en-US" sz="2000">
                <a:solidFill>
                  <a:prstClr val="black"/>
                </a:solidFill>
                <a:latin typeface="Calibri"/>
              </a:rPr>
              <a:t>the corresponding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 i="1">
                <a:latin typeface="+mj-lt"/>
              </a:rPr>
              <a:t>solution</a:t>
            </a:r>
            <a:endParaRPr lang="en-US" altLang="vi-VN" sz="2000" b="1">
              <a:latin typeface="+mj-lt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else</a:t>
            </a:r>
            <a:r>
              <a:rPr lang="en-US" altLang="vi-VN" sz="2000" b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vi-VN" sz="2000" b="1">
                <a:solidFill>
                  <a:srgbClr val="0000CC"/>
                </a:solidFill>
                <a:latin typeface="+mj-lt"/>
              </a:rPr>
              <a:t>expand chosen node and add resulting nodes to the search tree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</a:t>
            </a:r>
            <a:r>
              <a:rPr lang="en-US" altLang="vi-VN" sz="2000">
                <a:latin typeface="+mj-lt"/>
              </a:rPr>
              <a:t>enddo</a:t>
            </a:r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7162800" y="4267200"/>
            <a:ext cx="1873250" cy="620713"/>
          </a:xfrm>
          <a:prstGeom prst="wedgeRectCallout">
            <a:avLst>
              <a:gd name="adj1" fmla="val -54917"/>
              <a:gd name="adj2" fmla="val 9917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1600" b="1"/>
              <a:t>Determines search process</a:t>
            </a:r>
            <a:r>
              <a:rPr lang="en-US" altLang="vi-VN" b="1">
                <a:latin typeface="Times" pitchFamily="34" charset="-93"/>
              </a:rPr>
              <a:t>!!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Infrastructure for search algorithms</a:t>
            </a:r>
            <a:endParaRPr lang="en-US" altLang="vi-VN"/>
          </a:p>
        </p:txBody>
      </p:sp>
      <p:pic>
        <p:nvPicPr>
          <p:cNvPr id="2969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7950"/>
            <a:ext cx="4648200" cy="2965450"/>
          </a:xfrm>
        </p:spPr>
      </p:pic>
      <p:sp>
        <p:nvSpPr>
          <p:cNvPr id="307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4495800"/>
            <a:ext cx="8229600" cy="19050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A </a:t>
            </a:r>
            <a:r>
              <a:rPr lang="en-US" i="1">
                <a:ea typeface="+mn-ea"/>
              </a:rPr>
              <a:t>state</a:t>
            </a:r>
            <a:r>
              <a:rPr lang="en-US">
                <a:ea typeface="+mn-ea"/>
              </a:rPr>
              <a:t> is a (representation of) a physical configuration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A </a:t>
            </a:r>
            <a:r>
              <a:rPr lang="en-US" i="1">
                <a:ea typeface="+mn-ea"/>
              </a:rPr>
              <a:t>node</a:t>
            </a:r>
            <a:r>
              <a:rPr lang="en-US">
                <a:ea typeface="+mn-ea"/>
              </a:rPr>
              <a:t> is a data structure belong to a search tree include state, parent-node, action, path-cost, depth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E638C-AA08-4F93-9C5D-38C0A7FD0F09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43AA-F1F7-4D83-B359-5407C7C5BB9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Tree search algorithm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4857453"/>
            <a:ext cx="8229600" cy="1314746"/>
          </a:xfrm>
        </p:spPr>
        <p:txBody>
          <a:bodyPr/>
          <a:lstStyle/>
          <a:p>
            <a:r>
              <a:rPr lang="en-US" altLang="vi-VN" b="1" i="1">
                <a:solidFill>
                  <a:srgbClr val="0000CC"/>
                </a:solidFill>
                <a:latin typeface="Consolas" panose="020B0609020204030204" pitchFamily="49" charset="0"/>
              </a:rPr>
              <a:t>frontier</a:t>
            </a:r>
            <a:r>
              <a:rPr lang="en-US" altLang="vi-VN">
                <a:solidFill>
                  <a:srgbClr val="0000CC"/>
                </a:solidFill>
              </a:rPr>
              <a:t> </a:t>
            </a:r>
            <a:r>
              <a:rPr lang="en-US" altLang="vi-VN"/>
              <a:t>= contains generated nodes which are not yet expanded.</a:t>
            </a:r>
          </a:p>
          <a:p>
            <a:pPr lvl="1"/>
            <a:r>
              <a:rPr lang="en-US" altLang="vi-VN" b="1" i="1">
                <a:solidFill>
                  <a:srgbClr val="0000CC"/>
                </a:solidFill>
              </a:rPr>
              <a:t>White nodes </a:t>
            </a:r>
            <a:r>
              <a:rPr lang="en-US" altLang="vi-VN"/>
              <a:t>with black outline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A3E-9869-4666-A81A-A7050A63C071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2D8E-4222-410D-894D-9150FF01594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457200" y="5257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Clr>
                <a:schemeClr val="accent1"/>
              </a:buClr>
              <a:buFont typeface="Wingdings" pitchFamily="2" charset="2"/>
              <a:buBlip>
                <a:blip r:embed="rId2"/>
              </a:buBlip>
            </a:pPr>
            <a:endParaRPr lang="en-US" altLang="vi-VN">
              <a:latin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529477"/>
            <a:ext cx="8458200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function 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TREE-SEARCH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problem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) return a solution or failure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frontier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sym typeface="Symbol" pitchFamily="18" charset="2"/>
              </a:rPr>
              <a:t> INSERT(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MAKE-NODE(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problem.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INITIAL-STATE), 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frontier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loop do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	if 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EMPTY?(frontier)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then return failure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	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sym typeface="Symbol" pitchFamily="18" charset="2"/>
              </a:rPr>
              <a:t> 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REMOVE-FIRST(frontier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	if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problem.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GOAL-TEST(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node.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STATE)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	   then return SOLUTION(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      for each 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action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in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problem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.ACTIONS(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.STATE) do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		   child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sym typeface="Symbol" pitchFamily="18" charset="2"/>
              </a:rPr>
              <a:t>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CHILD-NODE(probl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em, node, action) </a:t>
            </a:r>
            <a:endParaRPr lang="en-US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		   frontier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  <a:sym typeface="Symbol" pitchFamily="18" charset="2"/>
              </a:rPr>
              <a:t>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INSERT(child, </a:t>
            </a:r>
            <a:r>
              <a:rPr lang="en-US" b="1" i="1">
                <a:solidFill>
                  <a:srgbClr val="0000CC"/>
                </a:solidFill>
                <a:latin typeface="Consolas" panose="020B0609020204030204" pitchFamily="49" charset="0"/>
              </a:rPr>
              <a:t>frontier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Tree search algorithm (con’t)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B9969E-0770-4174-BDCF-3A71ACB8829C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2F431-D755-40CC-9469-99E9063F263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618833"/>
            <a:ext cx="8229600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function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 CHILD-NODE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(probl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em, parent, action) 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returns 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a node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  return a 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node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with</a:t>
            </a:r>
            <a:b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STATE = problem.</a:t>
            </a:r>
            <a:r>
              <a:rPr lang="en-US" b="1">
                <a:solidFill>
                  <a:srgbClr val="0000CC"/>
                </a:solidFill>
                <a:latin typeface="Consolas" panose="020B0609020204030204" pitchFamily="49" charset="0"/>
              </a:rPr>
              <a:t>RESULT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(parent.STATE,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action),</a:t>
            </a:r>
            <a:b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PARENT =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parent, 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ACTION =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action,</a:t>
            </a:r>
          </a:p>
          <a:p>
            <a:pPr marL="463550" indent="-463550" eaLnBrk="1" hangingPunct="1">
              <a:buFont typeface="Wingdings" pitchFamily="2" charset="2"/>
              <a:buNone/>
              <a:defRPr/>
            </a:pP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	DEPTH = parent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.DEPTH + 1</a:t>
            </a:r>
            <a:b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PATH-COST =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.PATH-COST </a:t>
            </a:r>
            <a:b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          +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problem.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STEP-COST(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parent</a:t>
            </a:r>
            <a:r>
              <a:rPr lang="en-US">
                <a:solidFill>
                  <a:srgbClr val="0000CC"/>
                </a:solidFill>
                <a:latin typeface="Consolas" panose="020B0609020204030204" pitchFamily="49" charset="0"/>
              </a:rPr>
              <a:t>.STATE, </a:t>
            </a:r>
            <a:r>
              <a:rPr lang="en-US" i="1">
                <a:solidFill>
                  <a:srgbClr val="0000CC"/>
                </a:solidFill>
                <a:latin typeface="Consolas" panose="020B0609020204030204" pitchFamily="49" charset="0"/>
              </a:rPr>
              <a:t>action)</a:t>
            </a:r>
            <a:endParaRPr lang="en-US">
              <a:solidFill>
                <a:srgbClr val="0000C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Search strategies	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A strategy is defined by picking the order of node expansion.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Problem-solving performance is measured in four ways: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b="1">
                <a:solidFill>
                  <a:srgbClr val="0000FF"/>
                </a:solidFill>
                <a:ea typeface="+mn-ea"/>
              </a:rPr>
              <a:t>Completeness</a:t>
            </a:r>
            <a:r>
              <a:rPr lang="en-US">
                <a:ea typeface="+mn-ea"/>
              </a:rPr>
              <a:t> : Does it always find a solution if one exists?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b="1">
                <a:solidFill>
                  <a:srgbClr val="0000FF"/>
                </a:solidFill>
                <a:ea typeface="+mn-ea"/>
              </a:rPr>
              <a:t>Optimality</a:t>
            </a:r>
            <a:r>
              <a:rPr lang="en-US">
                <a:ea typeface="+mn-ea"/>
              </a:rPr>
              <a:t> : Does it always find the least-cost solution?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b="1">
                <a:solidFill>
                  <a:srgbClr val="0000FF"/>
                </a:solidFill>
                <a:ea typeface="+mn-ea"/>
              </a:rPr>
              <a:t>Time Complexity </a:t>
            </a:r>
            <a:r>
              <a:rPr lang="en-US">
                <a:ea typeface="+mn-ea"/>
              </a:rPr>
              <a:t>: Number of nodes generated/expanded?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b="1">
                <a:solidFill>
                  <a:srgbClr val="0000FF"/>
                </a:solidFill>
                <a:ea typeface="+mn-ea"/>
              </a:rPr>
              <a:t>Space Complexity</a:t>
            </a:r>
            <a:r>
              <a:rPr lang="en-US">
                <a:ea typeface="+mn-ea"/>
              </a:rPr>
              <a:t> : Number of nodes stored in memory during search?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>
                <a:ea typeface="+mn-ea"/>
              </a:rPr>
              <a:t>Time and space complexity are measured in terms of problem difficulty defined by: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b - maximum branching factor of the search tree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d - depth of the least-cost solution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>
                <a:ea typeface="+mn-ea"/>
              </a:rPr>
              <a:t>m - maximum depth of the state space (may be </a:t>
            </a:r>
            <a:r>
              <a:rPr lang="en-US">
                <a:ea typeface="+mn-ea"/>
                <a:sym typeface="Symbol" pitchFamily="18" charset="2"/>
              </a:rPr>
              <a:t></a:t>
            </a:r>
            <a:r>
              <a:rPr lang="en-US">
                <a:ea typeface="+mn-ea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266D7-64D3-4080-B840-8BEFA622F438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B5857-17CE-46B3-84AB-13621D65994F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Uninformed Search Strategies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543E6-7A80-4346-8888-046A068D28D9}" type="datetime1">
              <a:rPr lang="en-US"/>
              <a:pPr>
                <a:defRPr/>
              </a:pPr>
              <a:t>3/16/2018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2F86F-BC27-4A6D-81EA-5D7DCEA2265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Uninformed search strategies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(a.k.a. blind search) = use only information available in problem definition.</a:t>
            </a:r>
          </a:p>
          <a:p>
            <a:pPr lvl="1"/>
            <a:r>
              <a:rPr lang="en-US" altLang="vi-VN"/>
              <a:t>When strategies can determine whether one non-goal state is better than another </a:t>
            </a:r>
            <a:r>
              <a:rPr lang="en-US" altLang="vi-VN">
                <a:sym typeface="Symbol" pitchFamily="18" charset="2"/>
              </a:rPr>
              <a:t></a:t>
            </a:r>
            <a:r>
              <a:rPr lang="en-US" altLang="vi-VN"/>
              <a:t> informed search.</a:t>
            </a:r>
          </a:p>
          <a:p>
            <a:r>
              <a:rPr lang="en-US" altLang="vi-VN"/>
              <a:t>Categories defined by expansion algorithm: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Breadth-first search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Uniform-cost search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Depth-first search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Depth-limited search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Iterative deepening search.</a:t>
            </a:r>
          </a:p>
          <a:p>
            <a:pPr lvl="1"/>
            <a:r>
              <a:rPr lang="en-US" altLang="vi-VN" b="1">
                <a:solidFill>
                  <a:srgbClr val="0000CC"/>
                </a:solidFill>
              </a:rPr>
              <a:t>Bidirectional search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65DB-9AF7-4AFB-88B0-ABE4D429B24F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179E4-0FA5-462E-83AD-D98C0A6709B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Problem-solving agent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vi-VN" dirty="0"/>
              <a:t>A kind of goal-based agent</a:t>
            </a:r>
          </a:p>
          <a:p>
            <a:pPr marL="0" indent="0">
              <a:buNone/>
            </a:pPr>
            <a:r>
              <a:rPr lang="en-US" altLang="vi-VN" dirty="0" err="1"/>
              <a:t>Bốn</a:t>
            </a:r>
            <a:r>
              <a:rPr lang="en-US" altLang="vi-VN" dirty="0"/>
              <a:t> </a:t>
            </a:r>
            <a:r>
              <a:rPr lang="en-US" altLang="vi-VN" dirty="0" err="1"/>
              <a:t>bước</a:t>
            </a:r>
            <a:r>
              <a:rPr lang="en-US" altLang="vi-VN" dirty="0"/>
              <a:t> </a:t>
            </a:r>
            <a:r>
              <a:rPr lang="en-US" altLang="vi-VN" dirty="0" err="1"/>
              <a:t>tổng</a:t>
            </a:r>
            <a:r>
              <a:rPr lang="en-US" altLang="vi-VN" dirty="0"/>
              <a:t> </a:t>
            </a:r>
            <a:r>
              <a:rPr lang="en-US" altLang="vi-VN" dirty="0" err="1"/>
              <a:t>quát</a:t>
            </a:r>
            <a:r>
              <a:rPr lang="en-US" altLang="vi-VN" dirty="0"/>
              <a:t> </a:t>
            </a:r>
            <a:r>
              <a:rPr lang="en-US" altLang="vi-VN" dirty="0" err="1"/>
              <a:t>trong</a:t>
            </a:r>
            <a:r>
              <a:rPr lang="en-US" altLang="vi-VN" dirty="0"/>
              <a:t> </a:t>
            </a:r>
            <a:r>
              <a:rPr lang="en-US" altLang="vi-VN" dirty="0" err="1"/>
              <a:t>việc</a:t>
            </a:r>
            <a:r>
              <a:rPr lang="en-US" altLang="vi-VN" dirty="0"/>
              <a:t> </a:t>
            </a:r>
            <a:r>
              <a:rPr lang="en-US" altLang="vi-VN" dirty="0" err="1"/>
              <a:t>giải</a:t>
            </a:r>
            <a:r>
              <a:rPr lang="en-US" altLang="vi-VN" dirty="0"/>
              <a:t> </a:t>
            </a:r>
            <a:r>
              <a:rPr lang="en-US" altLang="vi-VN" dirty="0" err="1"/>
              <a:t>quyết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toán</a:t>
            </a:r>
            <a:r>
              <a:rPr lang="en-US" altLang="vi-VN" dirty="0"/>
              <a:t>:</a:t>
            </a:r>
          </a:p>
          <a:p>
            <a:pPr eaLnBrk="1" hangingPunct="1"/>
            <a:r>
              <a:rPr lang="en-US" altLang="vi-VN" dirty="0">
                <a:solidFill>
                  <a:srgbClr val="FF0000"/>
                </a:solidFill>
              </a:rPr>
              <a:t>Goal formulation </a:t>
            </a:r>
          </a:p>
          <a:p>
            <a:pPr lvl="1" eaLnBrk="1" hangingPunct="1"/>
            <a:r>
              <a:rPr lang="en-US" altLang="vi-VN" dirty="0" err="1"/>
              <a:t>Xác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đích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toán</a:t>
            </a:r>
            <a:r>
              <a:rPr lang="en-US" altLang="vi-VN" dirty="0"/>
              <a:t> (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</a:t>
            </a:r>
            <a:r>
              <a:rPr lang="en-US" altLang="vi-VN" dirty="0" err="1"/>
              <a:t>đích</a:t>
            </a:r>
            <a:r>
              <a:rPr lang="en-US" altLang="vi-VN" dirty="0"/>
              <a:t>)</a:t>
            </a:r>
          </a:p>
          <a:p>
            <a:pPr eaLnBrk="1" hangingPunct="1"/>
            <a:r>
              <a:rPr lang="en-US" altLang="vi-VN" dirty="0">
                <a:solidFill>
                  <a:srgbClr val="FF0000"/>
                </a:solidFill>
              </a:rPr>
              <a:t>Problem formulation - </a:t>
            </a:r>
            <a:r>
              <a:rPr lang="en-US" altLang="vi-VN" dirty="0" err="1">
                <a:solidFill>
                  <a:srgbClr val="FF0000"/>
                </a:solidFill>
              </a:rPr>
              <a:t>Định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nghĩa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bài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toán</a:t>
            </a:r>
            <a:endParaRPr lang="en-US" altLang="vi-V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vi-VN" dirty="0" err="1"/>
              <a:t>Xác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(</a:t>
            </a:r>
            <a:r>
              <a:rPr lang="en-US" altLang="vi-VN" dirty="0" err="1"/>
              <a:t>không</a:t>
            </a:r>
            <a:r>
              <a:rPr lang="en-US" altLang="vi-VN" dirty="0"/>
              <a:t> </a:t>
            </a:r>
            <a:r>
              <a:rPr lang="en-US" altLang="vi-VN" dirty="0" err="1"/>
              <a:t>gian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) </a:t>
            </a:r>
          </a:p>
          <a:p>
            <a:pPr lvl="1" eaLnBrk="1" hangingPunct="1"/>
            <a:r>
              <a:rPr lang="en-US" altLang="vi-VN" dirty="0" err="1"/>
              <a:t>Xác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endParaRPr lang="en-US" altLang="vi-VN" dirty="0"/>
          </a:p>
          <a:p>
            <a:pPr eaLnBrk="1" hangingPunct="1"/>
            <a:r>
              <a:rPr lang="en-US" altLang="vi-VN" dirty="0">
                <a:solidFill>
                  <a:srgbClr val="FF0000"/>
                </a:solidFill>
              </a:rPr>
              <a:t>Search – </a:t>
            </a:r>
            <a:r>
              <a:rPr lang="en-US" altLang="vi-VN" dirty="0" err="1">
                <a:solidFill>
                  <a:srgbClr val="FF0000"/>
                </a:solidFill>
              </a:rPr>
              <a:t>Tìm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kiếm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lờI</a:t>
            </a:r>
            <a:r>
              <a:rPr lang="en-US" altLang="vi-VN" dirty="0">
                <a:solidFill>
                  <a:srgbClr val="FF0000"/>
                </a:solidFill>
              </a:rPr>
              <a:t> </a:t>
            </a:r>
            <a:r>
              <a:rPr lang="en-US" altLang="vi-VN" dirty="0" err="1">
                <a:solidFill>
                  <a:srgbClr val="FF0000"/>
                </a:solidFill>
              </a:rPr>
              <a:t>giải</a:t>
            </a:r>
            <a:endParaRPr lang="en-US" altLang="vi-V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vi-VN" dirty="0" err="1"/>
              <a:t>Xác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dãy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có</a:t>
            </a:r>
            <a:r>
              <a:rPr lang="en-US" altLang="vi-VN" dirty="0"/>
              <a:t> </a:t>
            </a:r>
            <a:r>
              <a:rPr lang="en-US" altLang="vi-VN" dirty="0" err="1"/>
              <a:t>thể</a:t>
            </a:r>
            <a:r>
              <a:rPr lang="en-US" altLang="vi-VN" dirty="0"/>
              <a:t> </a:t>
            </a:r>
            <a:r>
              <a:rPr lang="en-US" altLang="vi-VN" dirty="0" err="1"/>
              <a:t>mà</a:t>
            </a:r>
            <a:r>
              <a:rPr lang="en-US" altLang="vi-VN" dirty="0"/>
              <a:t> </a:t>
            </a:r>
            <a:r>
              <a:rPr lang="en-US" altLang="vi-VN" dirty="0" err="1"/>
              <a:t>dẫn</a:t>
            </a:r>
            <a:r>
              <a:rPr lang="en-US" altLang="vi-VN" dirty="0"/>
              <a:t> </a:t>
            </a:r>
            <a:r>
              <a:rPr lang="en-US" altLang="vi-VN" dirty="0" err="1"/>
              <a:t>tới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trạng</a:t>
            </a:r>
            <a:r>
              <a:rPr lang="en-US" altLang="vi-VN" dirty="0"/>
              <a:t> </a:t>
            </a:r>
            <a:r>
              <a:rPr lang="en-US" altLang="vi-VN" dirty="0" err="1"/>
              <a:t>thái</a:t>
            </a:r>
            <a:r>
              <a:rPr lang="en-US" altLang="vi-VN" dirty="0"/>
              <a:t> </a:t>
            </a:r>
            <a:r>
              <a:rPr lang="en-US" altLang="vi-VN" dirty="0" err="1"/>
              <a:t>đích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chọn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dãy</a:t>
            </a:r>
            <a:r>
              <a:rPr lang="en-US" altLang="vi-VN" dirty="0"/>
              <a:t> </a:t>
            </a:r>
            <a:r>
              <a:rPr lang="en-US" altLang="vi-VN" dirty="0" err="1"/>
              <a:t>tốt</a:t>
            </a:r>
            <a:r>
              <a:rPr lang="en-US" altLang="vi-VN" dirty="0"/>
              <a:t> </a:t>
            </a:r>
            <a:r>
              <a:rPr lang="en-US" altLang="vi-VN" dirty="0" err="1"/>
              <a:t>nhất</a:t>
            </a:r>
            <a:r>
              <a:rPr lang="en-US" altLang="vi-VN" dirty="0"/>
              <a:t>.</a:t>
            </a:r>
          </a:p>
          <a:p>
            <a:pPr eaLnBrk="1" hangingPunct="1"/>
            <a:r>
              <a:rPr lang="en-US" altLang="vi-VN" dirty="0">
                <a:solidFill>
                  <a:srgbClr val="FF0000"/>
                </a:solidFill>
              </a:rPr>
              <a:t>Execute </a:t>
            </a:r>
          </a:p>
          <a:p>
            <a:pPr lvl="1" eaLnBrk="1" hangingPunct="1"/>
            <a:r>
              <a:rPr lang="en-US" altLang="vi-VN" dirty="0" err="1"/>
              <a:t>Thực</a:t>
            </a:r>
            <a:r>
              <a:rPr lang="en-US" altLang="vi-VN" dirty="0"/>
              <a:t> </a:t>
            </a:r>
            <a:r>
              <a:rPr lang="en-US" altLang="vi-VN" dirty="0" err="1"/>
              <a:t>hiện</a:t>
            </a:r>
            <a:r>
              <a:rPr lang="en-US" altLang="vi-VN" dirty="0"/>
              <a:t> </a:t>
            </a:r>
            <a:r>
              <a:rPr lang="en-US" altLang="vi-VN" dirty="0" err="1"/>
              <a:t>dãy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lời</a:t>
            </a:r>
            <a:r>
              <a:rPr lang="en-US" altLang="vi-VN" dirty="0"/>
              <a:t> </a:t>
            </a:r>
            <a:r>
              <a:rPr lang="en-US" altLang="vi-VN" dirty="0" err="1"/>
              <a:t>giải</a:t>
            </a:r>
            <a:r>
              <a:rPr lang="en-US" altLang="vi-VN" dirty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AAEF3F-9234-4C65-9420-509107493F0C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29083-7F1A-4564-8102-EC56710594B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Expand shallowest unexpanded node</a:t>
            </a:r>
          </a:p>
          <a:p>
            <a:pPr eaLnBrk="1" hangingPunct="1"/>
            <a:r>
              <a:rPr lang="en-US" altLang="vi-VN">
                <a:solidFill>
                  <a:schemeClr val="accent2"/>
                </a:solidFill>
              </a:rPr>
              <a:t>Implementation</a:t>
            </a:r>
            <a:r>
              <a:rPr lang="en-US" altLang="vi-VN"/>
              <a:t>:</a:t>
            </a:r>
          </a:p>
          <a:p>
            <a:pPr lvl="1" eaLnBrk="1" hangingPunct="1"/>
            <a:r>
              <a:rPr lang="en-US" altLang="vi-VN" b="1" i="1"/>
              <a:t>frontier</a:t>
            </a:r>
            <a:r>
              <a:rPr lang="en-US" altLang="vi-VN"/>
              <a:t> is a FIFO </a:t>
            </a:r>
            <a:r>
              <a:rPr lang="en-US" altLang="vi-VN" b="1"/>
              <a:t>queue</a:t>
            </a:r>
            <a:r>
              <a:rPr lang="en-US" altLang="vi-VN"/>
              <a:t>, </a:t>
            </a:r>
            <a:br>
              <a:rPr lang="en-US" altLang="vi-VN"/>
            </a:br>
            <a:r>
              <a:rPr lang="en-US" altLang="vi-VN"/>
              <a:t>i.e., new successors go at end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8B307-0413-4976-A217-4FAF211DDDC6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FD8FB-0EA1-46AE-8356-44513AC45500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37CEF6-1D5D-4643-8D67-1DCE2C184E38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2B629-0127-4C5D-9C08-539B7055675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0</a:t>
            </a:r>
          </a:p>
        </p:txBody>
      </p:sp>
      <p:graphicFrame>
        <p:nvGraphicFramePr>
          <p:cNvPr id="307293" name="Group 93"/>
          <p:cNvGraphicFramePr>
            <a:graphicFrameLocks noGrp="1"/>
          </p:cNvGraphicFramePr>
          <p:nvPr/>
        </p:nvGraphicFramePr>
        <p:xfrm>
          <a:off x="495300" y="2449513"/>
          <a:ext cx="3505200" cy="60338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7290" name="Group 90"/>
          <p:cNvGrpSpPr>
            <a:grpSpLocks/>
          </p:cNvGrpSpPr>
          <p:nvPr/>
        </p:nvGrpSpPr>
        <p:grpSpPr bwMode="auto">
          <a:xfrm>
            <a:off x="4533900" y="1839913"/>
            <a:ext cx="3886200" cy="4114800"/>
            <a:chOff x="2856" y="1159"/>
            <a:chExt cx="2448" cy="2592"/>
          </a:xfrm>
        </p:grpSpPr>
        <p:sp>
          <p:nvSpPr>
            <p:cNvPr id="36881" name="Text Box 53"/>
            <p:cNvSpPr txBox="1">
              <a:spLocks noChangeArrowheads="1"/>
            </p:cNvSpPr>
            <p:nvPr/>
          </p:nvSpPr>
          <p:spPr bwMode="auto">
            <a:xfrm>
              <a:off x="3576" y="16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5</a:t>
              </a:r>
            </a:p>
          </p:txBody>
        </p:sp>
        <p:sp>
          <p:nvSpPr>
            <p:cNvPr id="36882" name="Text Box 54"/>
            <p:cNvSpPr txBox="1">
              <a:spLocks noChangeArrowheads="1"/>
            </p:cNvSpPr>
            <p:nvPr/>
          </p:nvSpPr>
          <p:spPr bwMode="auto">
            <a:xfrm>
              <a:off x="4200" y="16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2</a:t>
              </a:r>
            </a:p>
          </p:txBody>
        </p:sp>
        <p:sp>
          <p:nvSpPr>
            <p:cNvPr id="36883" name="Text Box 61"/>
            <p:cNvSpPr txBox="1">
              <a:spLocks noChangeArrowheads="1"/>
            </p:cNvSpPr>
            <p:nvPr/>
          </p:nvSpPr>
          <p:spPr bwMode="auto">
            <a:xfrm>
              <a:off x="3000" y="235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9</a:t>
              </a:r>
            </a:p>
          </p:txBody>
        </p:sp>
        <p:sp>
          <p:nvSpPr>
            <p:cNvPr id="36884" name="Text Box 62"/>
            <p:cNvSpPr txBox="1">
              <a:spLocks noChangeArrowheads="1"/>
            </p:cNvSpPr>
            <p:nvPr/>
          </p:nvSpPr>
          <p:spPr bwMode="auto">
            <a:xfrm>
              <a:off x="3912" y="25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6</a:t>
              </a:r>
            </a:p>
          </p:txBody>
        </p:sp>
        <p:sp>
          <p:nvSpPr>
            <p:cNvPr id="36885" name="Text Box 63"/>
            <p:cNvSpPr txBox="1">
              <a:spLocks noChangeArrowheads="1"/>
            </p:cNvSpPr>
            <p:nvPr/>
          </p:nvSpPr>
          <p:spPr bwMode="auto">
            <a:xfrm>
              <a:off x="3480" y="235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4</a:t>
              </a:r>
            </a:p>
          </p:txBody>
        </p:sp>
        <p:sp>
          <p:nvSpPr>
            <p:cNvPr id="36886" name="Text Box 69"/>
            <p:cNvSpPr txBox="1">
              <a:spLocks noChangeArrowheads="1"/>
            </p:cNvSpPr>
            <p:nvPr/>
          </p:nvSpPr>
          <p:spPr bwMode="auto">
            <a:xfrm>
              <a:off x="4632" y="163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4</a:t>
              </a:r>
            </a:p>
          </p:txBody>
        </p:sp>
        <p:sp>
          <p:nvSpPr>
            <p:cNvPr id="36887" name="Text Box 75"/>
            <p:cNvSpPr txBox="1">
              <a:spLocks noChangeArrowheads="1"/>
            </p:cNvSpPr>
            <p:nvPr/>
          </p:nvSpPr>
          <p:spPr bwMode="auto">
            <a:xfrm>
              <a:off x="4200" y="235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6</a:t>
              </a:r>
            </a:p>
          </p:txBody>
        </p:sp>
        <p:sp>
          <p:nvSpPr>
            <p:cNvPr id="36888" name="Text Box 76"/>
            <p:cNvSpPr txBox="1">
              <a:spLocks noChangeArrowheads="1"/>
            </p:cNvSpPr>
            <p:nvPr/>
          </p:nvSpPr>
          <p:spPr bwMode="auto">
            <a:xfrm>
              <a:off x="4920" y="235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2</a:t>
              </a:r>
            </a:p>
          </p:txBody>
        </p:sp>
        <p:sp>
          <p:nvSpPr>
            <p:cNvPr id="36889" name="Text Box 77"/>
            <p:cNvSpPr txBox="1">
              <a:spLocks noChangeArrowheads="1"/>
            </p:cNvSpPr>
            <p:nvPr/>
          </p:nvSpPr>
          <p:spPr bwMode="auto">
            <a:xfrm>
              <a:off x="4632" y="259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1</a:t>
              </a:r>
            </a:p>
          </p:txBody>
        </p:sp>
        <p:sp>
          <p:nvSpPr>
            <p:cNvPr id="36890" name="Text Box 78"/>
            <p:cNvSpPr txBox="1">
              <a:spLocks noChangeArrowheads="1"/>
            </p:cNvSpPr>
            <p:nvPr/>
          </p:nvSpPr>
          <p:spPr bwMode="auto">
            <a:xfrm>
              <a:off x="2904" y="307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b="1"/>
                <a:t>7</a:t>
              </a:r>
            </a:p>
          </p:txBody>
        </p:sp>
        <p:sp>
          <p:nvSpPr>
            <p:cNvPr id="36891" name="Oval 50"/>
            <p:cNvSpPr>
              <a:spLocks noChangeArrowheads="1"/>
            </p:cNvSpPr>
            <p:nvPr/>
          </p:nvSpPr>
          <p:spPr bwMode="auto">
            <a:xfrm>
              <a:off x="4152" y="115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altLang="vi-VN" sz="2000" b="1"/>
                <a:t>S</a:t>
              </a:r>
              <a:br>
                <a:rPr lang="en-US" altLang="vi-VN" sz="2000" b="1"/>
              </a:br>
              <a:r>
                <a:rPr lang="en-US" altLang="vi-VN">
                  <a:solidFill>
                    <a:schemeClr val="bg1"/>
                  </a:solidFill>
                </a:rPr>
                <a:t>start</a:t>
              </a:r>
            </a:p>
          </p:txBody>
        </p:sp>
        <p:sp>
          <p:nvSpPr>
            <p:cNvPr id="36892" name="Oval 51"/>
            <p:cNvSpPr>
              <a:spLocks noChangeArrowheads="1"/>
            </p:cNvSpPr>
            <p:nvPr/>
          </p:nvSpPr>
          <p:spPr bwMode="auto">
            <a:xfrm>
              <a:off x="343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A</a:t>
              </a:r>
            </a:p>
          </p:txBody>
        </p:sp>
        <p:cxnSp>
          <p:nvCxnSpPr>
            <p:cNvPr id="36893" name="AutoShape 52"/>
            <p:cNvCxnSpPr>
              <a:cxnSpLocks noChangeShapeType="1"/>
              <a:stCxn id="36891" idx="3"/>
              <a:endCxn id="36892" idx="0"/>
            </p:cNvCxnSpPr>
            <p:nvPr/>
          </p:nvCxnSpPr>
          <p:spPr bwMode="auto">
            <a:xfrm flipH="1">
              <a:off x="3648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AutoShape 55"/>
            <p:cNvCxnSpPr>
              <a:cxnSpLocks noChangeShapeType="1"/>
              <a:stCxn id="36892" idx="4"/>
              <a:endCxn id="36895" idx="0"/>
            </p:cNvCxnSpPr>
            <p:nvPr/>
          </p:nvCxnSpPr>
          <p:spPr bwMode="auto">
            <a:xfrm>
              <a:off x="364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5" name="Oval 56"/>
            <p:cNvSpPr>
              <a:spLocks noChangeArrowheads="1"/>
            </p:cNvSpPr>
            <p:nvPr/>
          </p:nvSpPr>
          <p:spPr bwMode="auto">
            <a:xfrm>
              <a:off x="343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E</a:t>
              </a:r>
            </a:p>
          </p:txBody>
        </p:sp>
        <p:cxnSp>
          <p:nvCxnSpPr>
            <p:cNvPr id="36896" name="AutoShape 57"/>
            <p:cNvCxnSpPr>
              <a:cxnSpLocks noChangeShapeType="1"/>
              <a:stCxn id="36892" idx="3"/>
              <a:endCxn id="36897" idx="0"/>
            </p:cNvCxnSpPr>
            <p:nvPr/>
          </p:nvCxnSpPr>
          <p:spPr bwMode="auto">
            <a:xfrm flipH="1">
              <a:off x="3072" y="2256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7" name="Oval 58"/>
            <p:cNvSpPr>
              <a:spLocks noChangeArrowheads="1"/>
            </p:cNvSpPr>
            <p:nvPr/>
          </p:nvSpPr>
          <p:spPr bwMode="auto">
            <a:xfrm>
              <a:off x="2856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D</a:t>
              </a:r>
            </a:p>
          </p:txBody>
        </p:sp>
        <p:sp>
          <p:nvSpPr>
            <p:cNvPr id="36898" name="Oval 59"/>
            <p:cNvSpPr>
              <a:spLocks noChangeArrowheads="1"/>
            </p:cNvSpPr>
            <p:nvPr/>
          </p:nvSpPr>
          <p:spPr bwMode="auto">
            <a:xfrm>
              <a:off x="487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F</a:t>
              </a:r>
            </a:p>
          </p:txBody>
        </p:sp>
        <p:cxnSp>
          <p:nvCxnSpPr>
            <p:cNvPr id="36899" name="AutoShape 60"/>
            <p:cNvCxnSpPr>
              <a:cxnSpLocks noChangeShapeType="1"/>
              <a:stCxn id="36903" idx="4"/>
              <a:endCxn id="36898" idx="0"/>
            </p:cNvCxnSpPr>
            <p:nvPr/>
          </p:nvCxnSpPr>
          <p:spPr bwMode="auto">
            <a:xfrm>
              <a:off x="508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0" name="Oval 64"/>
            <p:cNvSpPr>
              <a:spLocks noChangeArrowheads="1"/>
            </p:cNvSpPr>
            <p:nvPr/>
          </p:nvSpPr>
          <p:spPr bwMode="auto">
            <a:xfrm>
              <a:off x="415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B</a:t>
              </a:r>
            </a:p>
          </p:txBody>
        </p:sp>
        <p:cxnSp>
          <p:nvCxnSpPr>
            <p:cNvPr id="36901" name="AutoShape 65"/>
            <p:cNvCxnSpPr>
              <a:cxnSpLocks noChangeShapeType="1"/>
              <a:stCxn id="36900" idx="4"/>
              <a:endCxn id="36902" idx="0"/>
            </p:cNvCxnSpPr>
            <p:nvPr/>
          </p:nvCxnSpPr>
          <p:spPr bwMode="auto">
            <a:xfrm>
              <a:off x="4368" y="231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2" name="Oval 66"/>
            <p:cNvSpPr>
              <a:spLocks noChangeArrowheads="1"/>
            </p:cNvSpPr>
            <p:nvPr/>
          </p:nvSpPr>
          <p:spPr bwMode="auto">
            <a:xfrm>
              <a:off x="4152" y="259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lnSpc>
                  <a:spcPct val="65000"/>
                </a:lnSpc>
              </a:pPr>
              <a:r>
                <a:rPr lang="en-US" altLang="vi-VN" sz="2000" b="1"/>
                <a:t>G</a:t>
              </a:r>
            </a:p>
            <a:p>
              <a:pPr>
                <a:lnSpc>
                  <a:spcPct val="75000"/>
                </a:lnSpc>
              </a:pPr>
              <a:r>
                <a:rPr lang="en-US" altLang="vi-VN">
                  <a:solidFill>
                    <a:schemeClr val="bg1"/>
                  </a:solidFill>
                </a:rPr>
                <a:t>goal</a:t>
              </a:r>
            </a:p>
          </p:txBody>
        </p:sp>
        <p:sp>
          <p:nvSpPr>
            <p:cNvPr id="36903" name="Oval 67"/>
            <p:cNvSpPr>
              <a:spLocks noChangeArrowheads="1"/>
            </p:cNvSpPr>
            <p:nvPr/>
          </p:nvSpPr>
          <p:spPr bwMode="auto">
            <a:xfrm>
              <a:off x="4872" y="187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C</a:t>
              </a:r>
            </a:p>
          </p:txBody>
        </p:sp>
        <p:cxnSp>
          <p:nvCxnSpPr>
            <p:cNvPr id="36904" name="AutoShape 68"/>
            <p:cNvCxnSpPr>
              <a:cxnSpLocks noChangeShapeType="1"/>
              <a:stCxn id="36891" idx="5"/>
              <a:endCxn id="36903" idx="0"/>
            </p:cNvCxnSpPr>
            <p:nvPr/>
          </p:nvCxnSpPr>
          <p:spPr bwMode="auto">
            <a:xfrm>
              <a:off x="4521" y="1536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5" name="AutoShape 70"/>
            <p:cNvCxnSpPr>
              <a:cxnSpLocks noChangeShapeType="1"/>
              <a:stCxn id="36895" idx="6"/>
              <a:endCxn id="36902" idx="2"/>
            </p:cNvCxnSpPr>
            <p:nvPr/>
          </p:nvCxnSpPr>
          <p:spPr bwMode="auto">
            <a:xfrm>
              <a:off x="387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6" name="Oval 71"/>
            <p:cNvSpPr>
              <a:spLocks noChangeArrowheads="1"/>
            </p:cNvSpPr>
            <p:nvPr/>
          </p:nvSpPr>
          <p:spPr bwMode="auto">
            <a:xfrm>
              <a:off x="2856" y="3319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vi-VN" sz="2000" b="1"/>
                <a:t>H</a:t>
              </a:r>
            </a:p>
          </p:txBody>
        </p:sp>
        <p:cxnSp>
          <p:nvCxnSpPr>
            <p:cNvPr id="36907" name="AutoShape 72"/>
            <p:cNvCxnSpPr>
              <a:cxnSpLocks noChangeShapeType="1"/>
              <a:stCxn id="36897" idx="4"/>
              <a:endCxn id="36906" idx="0"/>
            </p:cNvCxnSpPr>
            <p:nvPr/>
          </p:nvCxnSpPr>
          <p:spPr bwMode="auto">
            <a:xfrm>
              <a:off x="3072" y="303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8" name="AutoShape 73"/>
            <p:cNvCxnSpPr>
              <a:cxnSpLocks noChangeShapeType="1"/>
              <a:stCxn id="36891" idx="4"/>
              <a:endCxn id="36900" idx="0"/>
            </p:cNvCxnSpPr>
            <p:nvPr/>
          </p:nvCxnSpPr>
          <p:spPr bwMode="auto">
            <a:xfrm>
              <a:off x="4368" y="1599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9" name="AutoShape 74"/>
            <p:cNvCxnSpPr>
              <a:cxnSpLocks noChangeShapeType="1"/>
              <a:stCxn id="36898" idx="2"/>
              <a:endCxn id="36902" idx="6"/>
            </p:cNvCxnSpPr>
            <p:nvPr/>
          </p:nvCxnSpPr>
          <p:spPr bwMode="auto">
            <a:xfrm flipH="1">
              <a:off x="4592" y="2815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727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7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2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A126E-39FC-47F0-99DD-20A266295D2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47CA4-441E-4812-8099-3420B56B296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37892" name="Text Box 2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37903" name="Text Box 1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graphicFrame>
        <p:nvGraphicFramePr>
          <p:cNvPr id="463924" name="Group 52"/>
          <p:cNvGraphicFramePr>
            <a:graphicFrameLocks noGrp="1"/>
          </p:cNvGraphicFramePr>
          <p:nvPr/>
        </p:nvGraphicFramePr>
        <p:xfrm>
          <a:off x="495300" y="2449513"/>
          <a:ext cx="3505200" cy="905073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16" name="Oval 32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7917" name="Oval 33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37918" name="AutoShape 34"/>
          <p:cNvCxnSpPr>
            <a:cxnSpLocks noChangeShapeType="1"/>
            <a:stCxn id="37916" idx="3"/>
            <a:endCxn id="37917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9" name="AutoShape 35"/>
          <p:cNvCxnSpPr>
            <a:cxnSpLocks noChangeShapeType="1"/>
            <a:stCxn id="37917" idx="4"/>
            <a:endCxn id="37920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0" name="Oval 3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37921" name="AutoShape 37"/>
          <p:cNvCxnSpPr>
            <a:cxnSpLocks noChangeShapeType="1"/>
            <a:stCxn id="37917" idx="3"/>
            <a:endCxn id="37922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2" name="Oval 3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37923" name="Oval 3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37924" name="AutoShape 40"/>
          <p:cNvCxnSpPr>
            <a:cxnSpLocks noChangeShapeType="1"/>
            <a:stCxn id="37928" idx="4"/>
            <a:endCxn id="37923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5" name="Oval 4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37926" name="AutoShape 42"/>
          <p:cNvCxnSpPr>
            <a:cxnSpLocks noChangeShapeType="1"/>
            <a:stCxn id="37925" idx="4"/>
            <a:endCxn id="37927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27" name="Oval 4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7928" name="Oval 4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37929" name="AutoShape 45"/>
          <p:cNvCxnSpPr>
            <a:cxnSpLocks noChangeShapeType="1"/>
            <a:stCxn id="37916" idx="5"/>
            <a:endCxn id="37928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0" name="AutoShape 46"/>
          <p:cNvCxnSpPr>
            <a:cxnSpLocks noChangeShapeType="1"/>
            <a:stCxn id="37920" idx="6"/>
            <a:endCxn id="37927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1" name="Oval 47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37932" name="AutoShape 48"/>
          <p:cNvCxnSpPr>
            <a:cxnSpLocks noChangeShapeType="1"/>
            <a:stCxn id="37922" idx="4"/>
            <a:endCxn id="37931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3" name="AutoShape 49"/>
          <p:cNvCxnSpPr>
            <a:cxnSpLocks noChangeShapeType="1"/>
            <a:stCxn id="37916" idx="4"/>
            <a:endCxn id="37925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4" name="AutoShape 50"/>
          <p:cNvCxnSpPr>
            <a:cxnSpLocks noChangeShapeType="1"/>
            <a:stCxn id="37923" idx="2"/>
            <a:endCxn id="37927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35" name="Text Box 51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10A90-A7EA-485E-BF89-344553FB4E51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CD3490-631E-4281-9A2E-0E8624311D49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38916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8917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38918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8919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38920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8921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8922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8923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8924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38925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38927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2</a:t>
            </a:r>
          </a:p>
        </p:txBody>
      </p:sp>
      <p:graphicFrame>
        <p:nvGraphicFramePr>
          <p:cNvPr id="309334" name="Group 86"/>
          <p:cNvGraphicFramePr>
            <a:graphicFrameLocks noGrp="1"/>
          </p:cNvGraphicFramePr>
          <p:nvPr/>
        </p:nvGraphicFramePr>
        <p:xfrm>
          <a:off x="495300" y="2449513"/>
          <a:ext cx="3505200" cy="1211287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,D,E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43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8944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38945" name="AutoShape 52"/>
          <p:cNvCxnSpPr>
            <a:cxnSpLocks noChangeShapeType="1"/>
            <a:stCxn id="38943" idx="3"/>
            <a:endCxn id="38944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46" name="AutoShape 55"/>
          <p:cNvCxnSpPr>
            <a:cxnSpLocks noChangeShapeType="1"/>
            <a:stCxn id="38944" idx="4"/>
            <a:endCxn id="3894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7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38948" name="AutoShape 57"/>
          <p:cNvCxnSpPr>
            <a:cxnSpLocks noChangeShapeType="1"/>
            <a:stCxn id="38944" idx="3"/>
            <a:endCxn id="3894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49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38950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38951" name="AutoShape 60"/>
          <p:cNvCxnSpPr>
            <a:cxnSpLocks noChangeShapeType="1"/>
            <a:stCxn id="38955" idx="4"/>
            <a:endCxn id="3895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2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38953" name="AutoShape 65"/>
          <p:cNvCxnSpPr>
            <a:cxnSpLocks noChangeShapeType="1"/>
            <a:stCxn id="38952" idx="4"/>
            <a:endCxn id="3895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4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8955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38956" name="AutoShape 68"/>
          <p:cNvCxnSpPr>
            <a:cxnSpLocks noChangeShapeType="1"/>
            <a:stCxn id="38943" idx="5"/>
            <a:endCxn id="3895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57" name="AutoShape 70"/>
          <p:cNvCxnSpPr>
            <a:cxnSpLocks noChangeShapeType="1"/>
            <a:stCxn id="38947" idx="6"/>
            <a:endCxn id="3895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58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38959" name="AutoShape 72"/>
          <p:cNvCxnSpPr>
            <a:cxnSpLocks noChangeShapeType="1"/>
            <a:stCxn id="38949" idx="4"/>
            <a:endCxn id="3895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0" name="AutoShape 73"/>
          <p:cNvCxnSpPr>
            <a:cxnSpLocks noChangeShapeType="1"/>
            <a:stCxn id="38943" idx="4"/>
            <a:endCxn id="3895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61" name="AutoShape 74"/>
          <p:cNvCxnSpPr>
            <a:cxnSpLocks noChangeShapeType="1"/>
            <a:stCxn id="38950" idx="2"/>
            <a:endCxn id="3895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62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8F6EA1-AB01-4CE1-9916-7EB8EA880908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E9942-B77D-4EA8-8D98-CC3AA7AF98B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39940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39941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9942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39943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9944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9945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39946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39947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39948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39949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3995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3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graphicFrame>
        <p:nvGraphicFramePr>
          <p:cNvPr id="311380" name="Group 84"/>
          <p:cNvGraphicFramePr>
            <a:graphicFrameLocks noGrp="1"/>
          </p:cNvGraphicFramePr>
          <p:nvPr/>
        </p:nvGraphicFramePr>
        <p:xfrm>
          <a:off x="495300" y="2449513"/>
          <a:ext cx="3505200" cy="153353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970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9971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39972" name="AutoShape 52"/>
          <p:cNvCxnSpPr>
            <a:cxnSpLocks noChangeShapeType="1"/>
            <a:stCxn id="39970" idx="3"/>
            <a:endCxn id="39971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73" name="AutoShape 55"/>
          <p:cNvCxnSpPr>
            <a:cxnSpLocks noChangeShapeType="1"/>
            <a:stCxn id="39971" idx="4"/>
            <a:endCxn id="39974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4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39975" name="AutoShape 57"/>
          <p:cNvCxnSpPr>
            <a:cxnSpLocks noChangeShapeType="1"/>
            <a:stCxn id="39971" idx="3"/>
            <a:endCxn id="39976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6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39977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39978" name="AutoShape 60"/>
          <p:cNvCxnSpPr>
            <a:cxnSpLocks noChangeShapeType="1"/>
            <a:stCxn id="39982" idx="4"/>
            <a:endCxn id="39977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79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39980" name="AutoShape 65"/>
          <p:cNvCxnSpPr>
            <a:cxnSpLocks noChangeShapeType="1"/>
            <a:stCxn id="39979" idx="4"/>
            <a:endCxn id="39981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81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39982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39983" name="AutoShape 68"/>
          <p:cNvCxnSpPr>
            <a:cxnSpLocks noChangeShapeType="1"/>
            <a:stCxn id="39970" idx="5"/>
            <a:endCxn id="39982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84" name="AutoShape 70"/>
          <p:cNvCxnSpPr>
            <a:cxnSpLocks noChangeShapeType="1"/>
            <a:stCxn id="39974" idx="6"/>
            <a:endCxn id="39981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85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39986" name="AutoShape 72"/>
          <p:cNvCxnSpPr>
            <a:cxnSpLocks noChangeShapeType="1"/>
            <a:stCxn id="39976" idx="4"/>
            <a:endCxn id="39985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87" name="AutoShape 73"/>
          <p:cNvCxnSpPr>
            <a:cxnSpLocks noChangeShapeType="1"/>
            <a:stCxn id="39970" idx="4"/>
            <a:endCxn id="39979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88" name="AutoShape 74"/>
          <p:cNvCxnSpPr>
            <a:cxnSpLocks noChangeShapeType="1"/>
            <a:stCxn id="39977" idx="2"/>
            <a:endCxn id="39981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89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173B4A-34F3-4A11-A49A-F7DA3CC7594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E7F70-F369-49C1-AED7-74ADEB3692A6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0964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0965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0966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0967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0968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0969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0970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0971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0972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0973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0975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4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graphicFrame>
        <p:nvGraphicFramePr>
          <p:cNvPr id="317522" name="Group 82"/>
          <p:cNvGraphicFramePr>
            <a:graphicFrameLocks noGrp="1"/>
          </p:cNvGraphicFramePr>
          <p:nvPr/>
        </p:nvGraphicFramePr>
        <p:xfrm>
          <a:off x="495300" y="2449513"/>
          <a:ext cx="3505200" cy="185578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{C,D,E,G}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997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0998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0999" name="AutoShape 52"/>
          <p:cNvCxnSpPr>
            <a:cxnSpLocks noChangeShapeType="1"/>
            <a:stCxn id="40997" idx="3"/>
            <a:endCxn id="4099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00" name="AutoShape 55"/>
          <p:cNvCxnSpPr>
            <a:cxnSpLocks noChangeShapeType="1"/>
            <a:stCxn id="40998" idx="4"/>
            <a:endCxn id="41001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1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1002" name="AutoShape 57"/>
          <p:cNvCxnSpPr>
            <a:cxnSpLocks noChangeShapeType="1"/>
            <a:stCxn id="40998" idx="3"/>
            <a:endCxn id="41003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3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1004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1005" name="AutoShape 60"/>
          <p:cNvCxnSpPr>
            <a:cxnSpLocks noChangeShapeType="1"/>
            <a:stCxn id="41009" idx="4"/>
            <a:endCxn id="41004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6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1007" name="AutoShape 65"/>
          <p:cNvCxnSpPr>
            <a:cxnSpLocks noChangeShapeType="1"/>
            <a:stCxn id="41006" idx="4"/>
            <a:endCxn id="41008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08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1009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1010" name="AutoShape 68"/>
          <p:cNvCxnSpPr>
            <a:cxnSpLocks noChangeShapeType="1"/>
            <a:stCxn id="40997" idx="5"/>
            <a:endCxn id="41009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1" name="AutoShape 70"/>
          <p:cNvCxnSpPr>
            <a:cxnSpLocks noChangeShapeType="1"/>
            <a:stCxn id="41001" idx="6"/>
            <a:endCxn id="41008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12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1013" name="AutoShape 72"/>
          <p:cNvCxnSpPr>
            <a:cxnSpLocks noChangeShapeType="1"/>
            <a:stCxn id="41003" idx="4"/>
            <a:endCxn id="4101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4" name="AutoShape 73"/>
          <p:cNvCxnSpPr>
            <a:cxnSpLocks noChangeShapeType="1"/>
            <a:stCxn id="40997" idx="4"/>
            <a:endCxn id="41006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015" name="AutoShape 74"/>
          <p:cNvCxnSpPr>
            <a:cxnSpLocks noChangeShapeType="1"/>
            <a:stCxn id="41004" idx="2"/>
            <a:endCxn id="41008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016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A5C32A-016E-431F-89B2-4C12A806F388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57D27-1932-45D2-A2D3-24B1B24335F4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1988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1989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1990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1991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1992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1993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1994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1995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1996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1997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1999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5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graphicFrame>
        <p:nvGraphicFramePr>
          <p:cNvPr id="31957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63273"/>
              </p:ext>
            </p:extLst>
          </p:nvPr>
        </p:nvGraphicFramePr>
        <p:xfrm>
          <a:off x="495300" y="2449513"/>
          <a:ext cx="3505200" cy="217805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Queue.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{C,D,E,G}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{D,E,G,F}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{E,G,F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024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2025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2026" name="AutoShape 52"/>
          <p:cNvCxnSpPr>
            <a:cxnSpLocks noChangeShapeType="1"/>
            <a:stCxn id="42024" idx="3"/>
            <a:endCxn id="4202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27" name="AutoShape 55"/>
          <p:cNvCxnSpPr>
            <a:cxnSpLocks noChangeShapeType="1"/>
            <a:stCxn id="42025" idx="4"/>
            <a:endCxn id="4202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28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2029" name="AutoShape 57"/>
          <p:cNvCxnSpPr>
            <a:cxnSpLocks noChangeShapeType="1"/>
            <a:stCxn id="42025" idx="3"/>
            <a:endCxn id="4203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0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2031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2032" name="AutoShape 60"/>
          <p:cNvCxnSpPr>
            <a:cxnSpLocks noChangeShapeType="1"/>
            <a:stCxn id="42036" idx="4"/>
            <a:endCxn id="4203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3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2034" name="AutoShape 65"/>
          <p:cNvCxnSpPr>
            <a:cxnSpLocks noChangeShapeType="1"/>
            <a:stCxn id="42033" idx="4"/>
            <a:endCxn id="4203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5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2036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2037" name="AutoShape 68"/>
          <p:cNvCxnSpPr>
            <a:cxnSpLocks noChangeShapeType="1"/>
            <a:stCxn id="42024" idx="5"/>
            <a:endCxn id="4203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38" name="AutoShape 70"/>
          <p:cNvCxnSpPr>
            <a:cxnSpLocks noChangeShapeType="1"/>
            <a:stCxn id="42028" idx="6"/>
            <a:endCxn id="4203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39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2040" name="AutoShape 72"/>
          <p:cNvCxnSpPr>
            <a:cxnSpLocks noChangeShapeType="1"/>
            <a:stCxn id="42030" idx="4"/>
            <a:endCxn id="4203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1" name="AutoShape 73"/>
          <p:cNvCxnSpPr>
            <a:cxnSpLocks noChangeShapeType="1"/>
            <a:stCxn id="42024" idx="4"/>
            <a:endCxn id="4203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42" name="AutoShape 74"/>
          <p:cNvCxnSpPr>
            <a:cxnSpLocks noChangeShapeType="1"/>
            <a:stCxn id="42031" idx="2"/>
            <a:endCxn id="4203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43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75DBE1-3083-4C1D-8665-CD3654AD5B08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F0452-957B-4665-A888-13756218CED4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3012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3013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3014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3015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3016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3017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3018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3019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3020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3021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3023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6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6</a:t>
            </a:r>
          </a:p>
        </p:txBody>
      </p:sp>
      <p:graphicFrame>
        <p:nvGraphicFramePr>
          <p:cNvPr id="321618" name="Group 82"/>
          <p:cNvGraphicFramePr>
            <a:graphicFrameLocks noGrp="1"/>
          </p:cNvGraphicFramePr>
          <p:nvPr/>
        </p:nvGraphicFramePr>
        <p:xfrm>
          <a:off x="495300" y="2449513"/>
          <a:ext cx="3505200" cy="2500314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{C,D,E,G}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{D,E,G,F}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{E,G,F,H}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{G,F,H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,G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51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3052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3053" name="AutoShape 52"/>
          <p:cNvCxnSpPr>
            <a:cxnSpLocks noChangeShapeType="1"/>
            <a:stCxn id="43051" idx="3"/>
            <a:endCxn id="4305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54" name="AutoShape 55"/>
          <p:cNvCxnSpPr>
            <a:cxnSpLocks noChangeShapeType="1"/>
            <a:stCxn id="43052" idx="4"/>
            <a:endCxn id="4305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5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3056" name="AutoShape 57"/>
          <p:cNvCxnSpPr>
            <a:cxnSpLocks noChangeShapeType="1"/>
            <a:stCxn id="43052" idx="3"/>
            <a:endCxn id="4305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7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3058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3059" name="AutoShape 60"/>
          <p:cNvCxnSpPr>
            <a:cxnSpLocks noChangeShapeType="1"/>
            <a:stCxn id="43063" idx="4"/>
            <a:endCxn id="4305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60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3061" name="AutoShape 65"/>
          <p:cNvCxnSpPr>
            <a:cxnSpLocks noChangeShapeType="1"/>
            <a:stCxn id="43060" idx="4"/>
            <a:endCxn id="4306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62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3063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3064" name="AutoShape 68"/>
          <p:cNvCxnSpPr>
            <a:cxnSpLocks noChangeShapeType="1"/>
            <a:stCxn id="43051" idx="5"/>
            <a:endCxn id="4306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65" name="AutoShape 70"/>
          <p:cNvCxnSpPr>
            <a:cxnSpLocks noChangeShapeType="1"/>
            <a:stCxn id="43055" idx="6"/>
            <a:endCxn id="4306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66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3067" name="AutoShape 72"/>
          <p:cNvCxnSpPr>
            <a:cxnSpLocks noChangeShapeType="1"/>
            <a:stCxn id="43057" idx="4"/>
            <a:endCxn id="43066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68" name="AutoShape 73"/>
          <p:cNvCxnSpPr>
            <a:cxnSpLocks noChangeShapeType="1"/>
            <a:stCxn id="43051" idx="4"/>
            <a:endCxn id="4306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69" name="AutoShape 74"/>
          <p:cNvCxnSpPr>
            <a:cxnSpLocks noChangeShapeType="1"/>
            <a:stCxn id="43058" idx="2"/>
            <a:endCxn id="4306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70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F876C1-C834-4D9F-9D17-B892E360C89A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0C6CE-408C-4BAF-8F23-D20304FD2FE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4036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4037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4038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4039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4040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4041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4042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4043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4044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4045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4047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7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6</a:t>
            </a:r>
          </a:p>
        </p:txBody>
      </p:sp>
      <p:graphicFrame>
        <p:nvGraphicFramePr>
          <p:cNvPr id="323665" name="Group 81"/>
          <p:cNvGraphicFramePr>
            <a:graphicFrameLocks noGrp="1"/>
          </p:cNvGraphicFramePr>
          <p:nvPr/>
        </p:nvGraphicFramePr>
        <p:xfrm>
          <a:off x="495300" y="2449513"/>
          <a:ext cx="3505200" cy="3076577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{C,D,E,G}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{D,E,G,F}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{E,G,F,H}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{G,F,H,G}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{F,H,G}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 expand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078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4079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4080" name="AutoShape 52"/>
          <p:cNvCxnSpPr>
            <a:cxnSpLocks noChangeShapeType="1"/>
            <a:stCxn id="44078" idx="3"/>
            <a:endCxn id="4407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81" name="AutoShape 55"/>
          <p:cNvCxnSpPr>
            <a:cxnSpLocks noChangeShapeType="1"/>
            <a:stCxn id="44079" idx="4"/>
            <a:endCxn id="4408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82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4083" name="AutoShape 57"/>
          <p:cNvCxnSpPr>
            <a:cxnSpLocks noChangeShapeType="1"/>
            <a:stCxn id="44079" idx="3"/>
            <a:endCxn id="4408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84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4085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4086" name="AutoShape 60"/>
          <p:cNvCxnSpPr>
            <a:cxnSpLocks noChangeShapeType="1"/>
            <a:stCxn id="44090" idx="4"/>
            <a:endCxn id="4408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87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4088" name="AutoShape 65"/>
          <p:cNvCxnSpPr>
            <a:cxnSpLocks noChangeShapeType="1"/>
            <a:stCxn id="44087" idx="4"/>
            <a:endCxn id="44089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89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4090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4091" name="AutoShape 68"/>
          <p:cNvCxnSpPr>
            <a:cxnSpLocks noChangeShapeType="1"/>
            <a:stCxn id="44078" idx="5"/>
            <a:endCxn id="44090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2" name="AutoShape 70"/>
          <p:cNvCxnSpPr>
            <a:cxnSpLocks noChangeShapeType="1"/>
            <a:stCxn id="44082" idx="6"/>
            <a:endCxn id="44089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93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4094" name="AutoShape 72"/>
          <p:cNvCxnSpPr>
            <a:cxnSpLocks noChangeShapeType="1"/>
            <a:stCxn id="44084" idx="4"/>
            <a:endCxn id="44093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5" name="AutoShape 73"/>
          <p:cNvCxnSpPr>
            <a:cxnSpLocks noChangeShapeType="1"/>
            <a:stCxn id="44078" idx="4"/>
            <a:endCxn id="44087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96" name="AutoShape 74"/>
          <p:cNvCxnSpPr>
            <a:cxnSpLocks noChangeShapeType="1"/>
            <a:stCxn id="44085" idx="2"/>
            <a:endCxn id="44089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97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 (BFS)</a:t>
            </a:r>
          </a:p>
        </p:txBody>
      </p:sp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C8D22A-5201-4423-9B37-B31F756FB05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A2288C-8B31-43B7-80A8-3906458D1B5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60" name="Text Box 75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5061" name="Text Box 53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5062" name="Text Box 54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5063" name="Text Box 61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5064" name="Text Box 62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5065" name="Text Box 63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5066" name="Text Box 69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5067" name="Text Box 76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5068" name="Text Box 77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5069" name="Text Box 78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5071" name="Text Box 3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7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6</a:t>
            </a:r>
          </a:p>
        </p:txBody>
      </p:sp>
      <p:graphicFrame>
        <p:nvGraphicFramePr>
          <p:cNvPr id="315474" name="Group 82"/>
          <p:cNvGraphicFramePr>
            <a:graphicFrameLocks noGrp="1"/>
          </p:cNvGraphicFramePr>
          <p:nvPr/>
        </p:nvGraphicFramePr>
        <p:xfrm>
          <a:off x="495300" y="2449513"/>
          <a:ext cx="3505200" cy="282257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queue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{B,C,D,E}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{C,D,E,G}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{D,E,G,F}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{E,G,F,H}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{G,F,H,G}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{F,H,G}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5102" name="Oval 50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5103" name="Oval 51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5104" name="AutoShape 52"/>
          <p:cNvCxnSpPr>
            <a:cxnSpLocks noChangeShapeType="1"/>
            <a:stCxn id="45102" idx="3"/>
            <a:endCxn id="4510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05" name="AutoShape 55"/>
          <p:cNvCxnSpPr>
            <a:cxnSpLocks noChangeShapeType="1"/>
            <a:stCxn id="45103" idx="4"/>
            <a:endCxn id="4510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06" name="Oval 56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5107" name="AutoShape 57"/>
          <p:cNvCxnSpPr>
            <a:cxnSpLocks noChangeShapeType="1"/>
            <a:stCxn id="45103" idx="3"/>
            <a:endCxn id="4510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08" name="Oval 58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5109" name="Oval 59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5110" name="AutoShape 60"/>
          <p:cNvCxnSpPr>
            <a:cxnSpLocks noChangeShapeType="1"/>
            <a:stCxn id="45114" idx="4"/>
            <a:endCxn id="4510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11" name="Oval 64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5112" name="AutoShape 65"/>
          <p:cNvCxnSpPr>
            <a:cxnSpLocks noChangeShapeType="1"/>
            <a:stCxn id="45111" idx="4"/>
            <a:endCxn id="4511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13" name="Oval 66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5114" name="Oval 67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5115" name="AutoShape 68"/>
          <p:cNvCxnSpPr>
            <a:cxnSpLocks noChangeShapeType="1"/>
            <a:stCxn id="45102" idx="5"/>
            <a:endCxn id="4511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6" name="AutoShape 70"/>
          <p:cNvCxnSpPr>
            <a:cxnSpLocks noChangeShapeType="1"/>
            <a:stCxn id="45106" idx="6"/>
            <a:endCxn id="4511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17" name="Oval 71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5118" name="AutoShape 72"/>
          <p:cNvCxnSpPr>
            <a:cxnSpLocks noChangeShapeType="1"/>
            <a:stCxn id="45108" idx="4"/>
            <a:endCxn id="4511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19" name="AutoShape 73"/>
          <p:cNvCxnSpPr>
            <a:cxnSpLocks noChangeShapeType="1"/>
            <a:stCxn id="45102" idx="4"/>
            <a:endCxn id="4511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120" name="AutoShape 74"/>
          <p:cNvCxnSpPr>
            <a:cxnSpLocks noChangeShapeType="1"/>
            <a:stCxn id="45109" idx="2"/>
            <a:endCxn id="4511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121" name="Text Box 79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15472" name="Text Box 80"/>
          <p:cNvSpPr txBox="1">
            <a:spLocks noChangeArrowheads="1"/>
          </p:cNvSpPr>
          <p:nvPr/>
        </p:nvSpPr>
        <p:spPr bwMode="auto">
          <a:xfrm>
            <a:off x="5905500" y="5167313"/>
            <a:ext cx="1565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chemeClr val="tx2"/>
                </a:solidFill>
              </a:rPr>
              <a:t>path: </a:t>
            </a:r>
            <a:r>
              <a:rPr lang="en-US" altLang="vi-VN" sz="2000" b="1"/>
              <a:t>S,B,G</a:t>
            </a:r>
            <a:br>
              <a:rPr lang="en-US" altLang="vi-VN" sz="2000" b="1">
                <a:solidFill>
                  <a:schemeClr val="tx2"/>
                </a:solidFill>
              </a:rPr>
            </a:br>
            <a:r>
              <a:rPr lang="en-US" altLang="vi-VN" sz="2000" b="1">
                <a:solidFill>
                  <a:schemeClr val="tx2"/>
                </a:solidFill>
              </a:rPr>
              <a:t>cost:</a:t>
            </a:r>
            <a:r>
              <a:rPr lang="en-US" altLang="vi-VN" sz="20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dirty="0"/>
              <a:t>Problem-solving agent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F245-05B4-4806-A7FF-460EBBA3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3716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Restricted form of general agent: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0812B5-A2DC-423F-81EC-3B63ACAAAA56}" type="datetime1">
              <a:rPr lang="en-US"/>
              <a:pPr>
                <a:defRPr/>
              </a:pPr>
              <a:t>3/16/2018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38731-974C-401C-804B-FFDB35365D7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434" y="1905000"/>
            <a:ext cx="8261131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anchor="ctr" anchorCtr="0"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function </a:t>
            </a:r>
            <a:r>
              <a:rPr lang="en-US" altLang="vi-VN" sz="2000" b="1" dirty="0">
                <a:latin typeface="+mj-lt"/>
              </a:rPr>
              <a:t>SIMPLE-PROBLEM-SOLVING-AGENT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>
                <a:latin typeface="+mj-lt"/>
              </a:rPr>
              <a:t>percept</a:t>
            </a:r>
            <a:r>
              <a:rPr lang="en-US" altLang="vi-VN" sz="2000" dirty="0">
                <a:latin typeface="+mj-lt"/>
              </a:rPr>
              <a:t>) return an action</a:t>
            </a:r>
          </a:p>
          <a:p>
            <a:pPr eaLnBrk="1" hangingPunct="1">
              <a:spcBef>
                <a:spcPts val="0"/>
              </a:spcBef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static: 	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, an action sequence, initially empty,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		</a:t>
            </a:r>
            <a:r>
              <a:rPr lang="en-US" altLang="vi-VN" sz="2000" i="1" dirty="0">
                <a:latin typeface="+mj-lt"/>
              </a:rPr>
              <a:t>state</a:t>
            </a:r>
            <a:r>
              <a:rPr lang="en-US" altLang="vi-VN" sz="2000" dirty="0">
                <a:latin typeface="+mj-lt"/>
              </a:rPr>
              <a:t>, some description of the current world state,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i="1" dirty="0">
                <a:latin typeface="+mj-lt"/>
              </a:rPr>
              <a:t>			goal</a:t>
            </a:r>
            <a:r>
              <a:rPr lang="en-US" altLang="vi-VN" sz="2000" dirty="0">
                <a:latin typeface="+mj-lt"/>
              </a:rPr>
              <a:t>, a goal, initially null,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		</a:t>
            </a:r>
            <a:r>
              <a:rPr lang="en-US" altLang="vi-VN" sz="2000" i="1" dirty="0">
                <a:latin typeface="+mj-lt"/>
              </a:rPr>
              <a:t>problem</a:t>
            </a:r>
            <a:r>
              <a:rPr lang="en-US" altLang="vi-VN" sz="2000" dirty="0">
                <a:latin typeface="+mj-lt"/>
              </a:rPr>
              <a:t>, a problem formulation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endParaRPr lang="en-US" altLang="vi-VN" sz="2000" dirty="0">
              <a:latin typeface="+mj-lt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</a:t>
            </a:r>
            <a:r>
              <a:rPr lang="en-US" altLang="vi-VN" sz="2000" i="1" dirty="0">
                <a:latin typeface="+mj-lt"/>
              </a:rPr>
              <a:t>state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UPDATE-STATE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>
                <a:latin typeface="+mj-lt"/>
              </a:rPr>
              <a:t>state</a:t>
            </a:r>
            <a:r>
              <a:rPr lang="en-US" altLang="vi-VN" sz="2000" dirty="0">
                <a:latin typeface="+mj-lt"/>
              </a:rPr>
              <a:t>, </a:t>
            </a:r>
            <a:r>
              <a:rPr lang="en-US" altLang="vi-VN" sz="2000" i="1" dirty="0">
                <a:latin typeface="+mj-lt"/>
              </a:rPr>
              <a:t>percept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if 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 is empty then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	</a:t>
            </a:r>
            <a:r>
              <a:rPr lang="en-US" altLang="vi-VN" sz="2000" i="1" dirty="0">
                <a:latin typeface="+mj-lt"/>
              </a:rPr>
              <a:t>goal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FORMULATE-GOAL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>
                <a:latin typeface="+mj-lt"/>
              </a:rPr>
              <a:t>state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	</a:t>
            </a:r>
            <a:r>
              <a:rPr lang="en-US" altLang="vi-VN" sz="2000" i="1" dirty="0">
                <a:latin typeface="+mj-lt"/>
              </a:rPr>
              <a:t>problem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FORMULATE-PROBLEM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>
                <a:latin typeface="+mj-lt"/>
              </a:rPr>
              <a:t>state</a:t>
            </a:r>
            <a:r>
              <a:rPr lang="en-US" altLang="vi-VN" sz="2000" dirty="0">
                <a:latin typeface="+mj-lt"/>
              </a:rPr>
              <a:t>, </a:t>
            </a:r>
            <a:r>
              <a:rPr lang="en-US" altLang="vi-VN" sz="2000" i="1" dirty="0">
                <a:latin typeface="+mj-lt"/>
              </a:rPr>
              <a:t>goal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	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SEARCH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>
                <a:latin typeface="+mj-lt"/>
              </a:rPr>
              <a:t>problem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</a:t>
            </a:r>
            <a:r>
              <a:rPr lang="en-US" altLang="vi-VN" sz="2000" i="1" dirty="0">
                <a:latin typeface="+mj-lt"/>
              </a:rPr>
              <a:t>action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FIRST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 </a:t>
            </a:r>
            <a:r>
              <a:rPr lang="en-US" altLang="vi-VN" sz="2000" dirty="0">
                <a:latin typeface="+mj-lt"/>
                <a:sym typeface="Symbol" pitchFamily="18" charset="2"/>
              </a:rPr>
              <a:t> </a:t>
            </a:r>
            <a:r>
              <a:rPr lang="en-US" altLang="vi-VN" sz="2000" b="1" dirty="0">
                <a:latin typeface="+mj-lt"/>
              </a:rPr>
              <a:t>REST</a:t>
            </a:r>
            <a:r>
              <a:rPr lang="en-US" altLang="vi-VN" sz="2000" dirty="0">
                <a:latin typeface="+mj-lt"/>
              </a:rPr>
              <a:t>(</a:t>
            </a:r>
            <a:r>
              <a:rPr lang="en-US" altLang="vi-VN" sz="2000" i="1" dirty="0" err="1">
                <a:latin typeface="+mj-lt"/>
              </a:rPr>
              <a:t>seq</a:t>
            </a:r>
            <a:r>
              <a:rPr lang="en-US" altLang="vi-VN" sz="2000" dirty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536575" algn="l"/>
                <a:tab pos="1074738" algn="l"/>
              </a:tabLst>
            </a:pPr>
            <a:r>
              <a:rPr lang="en-US" altLang="vi-VN" sz="2000" dirty="0">
                <a:latin typeface="+mj-lt"/>
              </a:rPr>
              <a:t>	return </a:t>
            </a:r>
            <a:r>
              <a:rPr lang="en-US" altLang="vi-VN" sz="2000" i="1" dirty="0">
                <a:latin typeface="+mj-lt"/>
              </a:rPr>
              <a:t>action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Properties of breadth-first search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u="sng">
                <a:solidFill>
                  <a:srgbClr val="CC0099"/>
                </a:solidFill>
              </a:rPr>
              <a:t>Complete?</a:t>
            </a:r>
            <a:r>
              <a:rPr lang="en-US" altLang="vi-VN">
                <a:solidFill>
                  <a:srgbClr val="CC0099"/>
                </a:solidFill>
              </a:rPr>
              <a:t> </a:t>
            </a:r>
            <a:r>
              <a:rPr lang="en-US" altLang="vi-VN"/>
              <a:t>Yes (if </a:t>
            </a:r>
            <a:r>
              <a:rPr lang="en-US" altLang="vi-VN" i="1"/>
              <a:t>b</a:t>
            </a:r>
            <a:r>
              <a:rPr lang="en-US" altLang="vi-VN"/>
              <a:t> is finite)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u="sng">
                <a:solidFill>
                  <a:srgbClr val="CC0099"/>
                </a:solidFill>
              </a:rPr>
              <a:t>Time?</a:t>
            </a:r>
            <a:r>
              <a:rPr lang="en-US" altLang="vi-VN"/>
              <a:t> </a:t>
            </a:r>
            <a:r>
              <a:rPr lang="en-US" altLang="vi-VN" i="1"/>
              <a:t>1+b+b</a:t>
            </a:r>
            <a:r>
              <a:rPr lang="en-US" altLang="vi-VN" i="1" baseline="30000"/>
              <a:t>2</a:t>
            </a:r>
            <a:r>
              <a:rPr lang="en-US" altLang="vi-VN" i="1"/>
              <a:t>+b</a:t>
            </a:r>
            <a:r>
              <a:rPr lang="en-US" altLang="vi-VN" i="1" baseline="30000"/>
              <a:t>3</a:t>
            </a:r>
            <a:r>
              <a:rPr lang="en-US" altLang="vi-VN"/>
              <a:t>+… +</a:t>
            </a:r>
            <a:r>
              <a:rPr lang="en-US" altLang="vi-VN" i="1"/>
              <a:t>b</a:t>
            </a:r>
            <a:r>
              <a:rPr lang="en-US" altLang="vi-VN" i="1" baseline="30000"/>
              <a:t>d</a:t>
            </a:r>
            <a:r>
              <a:rPr lang="en-US" altLang="vi-VN"/>
              <a:t> + </a:t>
            </a:r>
            <a:r>
              <a:rPr lang="en-US" altLang="vi-VN" i="1"/>
              <a:t>b(b</a:t>
            </a:r>
            <a:r>
              <a:rPr lang="en-US" altLang="vi-VN" i="1" baseline="30000"/>
              <a:t>d</a:t>
            </a:r>
            <a:r>
              <a:rPr lang="en-US" altLang="vi-VN" i="1"/>
              <a:t>-1</a:t>
            </a:r>
            <a:r>
              <a:rPr lang="en-US" altLang="vi-VN"/>
              <a:t>) = O(b</a:t>
            </a:r>
            <a:r>
              <a:rPr lang="en-US" altLang="vi-VN" baseline="30000"/>
              <a:t>d+1</a:t>
            </a:r>
            <a:r>
              <a:rPr lang="en-US" altLang="vi-VN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u="sng">
                <a:solidFill>
                  <a:srgbClr val="CC0099"/>
                </a:solidFill>
              </a:rPr>
              <a:t>Space?</a:t>
            </a:r>
            <a:r>
              <a:rPr lang="en-US" altLang="vi-VN"/>
              <a:t> </a:t>
            </a:r>
            <a:r>
              <a:rPr lang="en-US" altLang="vi-VN" i="1"/>
              <a:t>O(b</a:t>
            </a:r>
            <a:r>
              <a:rPr lang="en-US" altLang="vi-VN" i="1" baseline="30000"/>
              <a:t>d+1</a:t>
            </a:r>
            <a:r>
              <a:rPr lang="en-US" altLang="vi-VN" i="1"/>
              <a:t>)</a:t>
            </a:r>
            <a:r>
              <a:rPr lang="en-US" altLang="vi-VN"/>
              <a:t> (keeps every node in memory)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u="sng">
                <a:solidFill>
                  <a:srgbClr val="CC0099"/>
                </a:solidFill>
              </a:rPr>
              <a:t>Optimal?</a:t>
            </a:r>
            <a:r>
              <a:rPr lang="en-US" altLang="vi-VN"/>
              <a:t> Yes (if cost = 1 per step)</a:t>
            </a:r>
          </a:p>
          <a:p>
            <a:pPr eaLnBrk="1" hangingPunct="1">
              <a:lnSpc>
                <a:spcPct val="90000"/>
              </a:lnSpc>
            </a:pPr>
            <a:endParaRPr lang="en-US" altLang="vi-VN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vi-VN">
                <a:solidFill>
                  <a:srgbClr val="FF0000"/>
                </a:solidFill>
              </a:rPr>
              <a:t>Space</a:t>
            </a:r>
            <a:r>
              <a:rPr lang="en-US" altLang="vi-VN"/>
              <a:t> is the bigger problem (more than time)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75C8D8-E897-4768-AE13-4031E739CC00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0C684-9F9B-44EC-8442-00F03CAE8E39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Breadth-First search; evaluation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57200" y="1219200"/>
            <a:ext cx="8229600" cy="1981200"/>
          </a:xfrm>
        </p:spPr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Two lessons: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Memory requirements are a bigger problem than its execution time.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Exponential complexity search problems cannot be solved by uninformed search methods for any but the smallest instances.</a:t>
            </a:r>
            <a:endParaRPr lang="en-US" sz="2800">
              <a:ea typeface="+mn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0431033"/>
              </p:ext>
            </p:extLst>
          </p:nvPr>
        </p:nvGraphicFramePr>
        <p:xfrm>
          <a:off x="685800" y="3048000"/>
          <a:ext cx="7848600" cy="317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DEPTH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NODES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0.11 seconds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megabyte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111100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 seconds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106 megabytes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0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 minutes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gigabytes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0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31 hours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terabyte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0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129 days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101 terabytes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0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 years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petabytes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8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2000" u="none" strike="noStrike" cap="none" normalizeH="0" baseline="30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3523 years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exabyte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8" marB="4572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100C16A2-ECC9-4E3F-ADB6-05814B77DCE0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C2CBB97E-8B51-45F1-A1D8-BAF6AD4A6123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1735138"/>
          </a:xfrm>
        </p:spPr>
        <p:txBody>
          <a:bodyPr/>
          <a:lstStyle/>
          <a:p>
            <a:pPr eaLnBrk="1" hangingPunct="1"/>
            <a:r>
              <a:rPr lang="en-US" altLang="vi-VN"/>
              <a:t>Expand deepest unexpanded node</a:t>
            </a:r>
          </a:p>
          <a:p>
            <a:pPr eaLnBrk="1" hangingPunct="1"/>
            <a:r>
              <a:rPr lang="en-US" altLang="vi-VN">
                <a:solidFill>
                  <a:srgbClr val="C0504D"/>
                </a:solidFill>
              </a:rPr>
              <a:t>Implementation</a:t>
            </a:r>
            <a:r>
              <a:rPr lang="en-US" altLang="vi-VN"/>
              <a:t>:</a:t>
            </a:r>
          </a:p>
          <a:p>
            <a:pPr lvl="1" eaLnBrk="1" hangingPunct="1"/>
            <a:r>
              <a:rPr lang="en-US" altLang="vi-VN" i="1"/>
              <a:t>frontier</a:t>
            </a:r>
            <a:r>
              <a:rPr lang="en-US" altLang="vi-VN"/>
              <a:t> = LIFO queue (stack),</a:t>
            </a:r>
            <a:br>
              <a:rPr lang="en-US" altLang="vi-VN"/>
            </a:br>
            <a:r>
              <a:rPr lang="en-US" altLang="vi-VN"/>
              <a:t>i.e., put successors at front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621C7E-35AE-463C-A8FF-DC44C41FBC1A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8A9BB-B42A-4DC9-A41E-662DEB8B3BFA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1A492-FCE4-4BA8-8747-0846C1F4B9C6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B5A3F-6C67-4E58-A36B-5148CA98E3C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9156" name="Text Box 84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49157" name="Text Box 85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9158" name="Text Box 92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49159" name="Text Box 93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9160" name="Text Box 94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9161" name="Text Box 100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49162" name="Text Box 106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49163" name="Text Box 107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49164" name="Text Box 108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49165" name="Text Box 109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49166" name="Text Box 111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0</a:t>
            </a:r>
          </a:p>
        </p:txBody>
      </p:sp>
      <p:graphicFrame>
        <p:nvGraphicFramePr>
          <p:cNvPr id="297129" name="Group 169"/>
          <p:cNvGraphicFramePr>
            <a:graphicFrameLocks noGrp="1"/>
          </p:cNvGraphicFramePr>
          <p:nvPr/>
        </p:nvGraphicFramePr>
        <p:xfrm>
          <a:off x="495300" y="2449513"/>
          <a:ext cx="3505200" cy="60338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177" name="Oval 81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49178" name="Oval 82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49179" name="AutoShape 83"/>
          <p:cNvCxnSpPr>
            <a:cxnSpLocks noChangeShapeType="1"/>
            <a:stCxn id="49177" idx="3"/>
            <a:endCxn id="49178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0" name="AutoShape 86"/>
          <p:cNvCxnSpPr>
            <a:cxnSpLocks noChangeShapeType="1"/>
            <a:stCxn id="49178" idx="4"/>
            <a:endCxn id="49181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1" name="Oval 87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49182" name="AutoShape 88"/>
          <p:cNvCxnSpPr>
            <a:cxnSpLocks noChangeShapeType="1"/>
            <a:stCxn id="49178" idx="3"/>
            <a:endCxn id="49183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3" name="Oval 89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49184" name="Oval 90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49185" name="AutoShape 91"/>
          <p:cNvCxnSpPr>
            <a:cxnSpLocks noChangeShapeType="1"/>
            <a:stCxn id="49189" idx="4"/>
            <a:endCxn id="49184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6" name="Oval 95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49187" name="AutoShape 96"/>
          <p:cNvCxnSpPr>
            <a:cxnSpLocks noChangeShapeType="1"/>
            <a:stCxn id="49186" idx="4"/>
            <a:endCxn id="49188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88" name="Oval 97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9189" name="Oval 98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49190" name="AutoShape 99"/>
          <p:cNvCxnSpPr>
            <a:cxnSpLocks noChangeShapeType="1"/>
            <a:stCxn id="49177" idx="5"/>
            <a:endCxn id="49189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101"/>
          <p:cNvCxnSpPr>
            <a:cxnSpLocks noChangeShapeType="1"/>
            <a:stCxn id="49181" idx="6"/>
            <a:endCxn id="49188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2" name="Oval 102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49193" name="AutoShape 103"/>
          <p:cNvCxnSpPr>
            <a:cxnSpLocks noChangeShapeType="1"/>
            <a:stCxn id="49183" idx="4"/>
            <a:endCxn id="49192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4" name="AutoShape 104"/>
          <p:cNvCxnSpPr>
            <a:cxnSpLocks noChangeShapeType="1"/>
            <a:stCxn id="49177" idx="4"/>
            <a:endCxn id="49186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5" name="AutoShape 105"/>
          <p:cNvCxnSpPr>
            <a:cxnSpLocks noChangeShapeType="1"/>
            <a:stCxn id="49184" idx="2"/>
            <a:endCxn id="49188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6" name="Text Box 110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26240" y="2948400"/>
              <a:ext cx="1532520" cy="270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880" y="2939040"/>
                <a:ext cx="1551240" cy="272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AB4563-3078-4F48-B5B3-3764F23FC8F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99C31-05B3-4ED7-9373-37E6386F840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5018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018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0182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0183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018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0185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0186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0187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0188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0189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0190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graphicFrame>
        <p:nvGraphicFramePr>
          <p:cNvPr id="325729" name="Group 97"/>
          <p:cNvGraphicFramePr>
            <a:graphicFrameLocks noGrp="1"/>
          </p:cNvGraphicFramePr>
          <p:nvPr/>
        </p:nvGraphicFramePr>
        <p:xfrm>
          <a:off x="495300" y="2449513"/>
          <a:ext cx="3505200" cy="905073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04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0205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0206" name="AutoShape 49"/>
          <p:cNvCxnSpPr>
            <a:cxnSpLocks noChangeShapeType="1"/>
            <a:stCxn id="50204" idx="3"/>
            <a:endCxn id="50205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7" name="AutoShape 52"/>
          <p:cNvCxnSpPr>
            <a:cxnSpLocks noChangeShapeType="1"/>
            <a:stCxn id="50205" idx="4"/>
            <a:endCxn id="50208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08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0209" name="AutoShape 54"/>
          <p:cNvCxnSpPr>
            <a:cxnSpLocks noChangeShapeType="1"/>
            <a:stCxn id="50205" idx="3"/>
            <a:endCxn id="50210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0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0211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0212" name="AutoShape 57"/>
          <p:cNvCxnSpPr>
            <a:cxnSpLocks noChangeShapeType="1"/>
            <a:stCxn id="50216" idx="4"/>
            <a:endCxn id="50211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3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0214" name="AutoShape 62"/>
          <p:cNvCxnSpPr>
            <a:cxnSpLocks noChangeShapeType="1"/>
            <a:stCxn id="50213" idx="4"/>
            <a:endCxn id="50215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5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0216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0217" name="AutoShape 65"/>
          <p:cNvCxnSpPr>
            <a:cxnSpLocks noChangeShapeType="1"/>
            <a:stCxn id="50204" idx="5"/>
            <a:endCxn id="50216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18" name="AutoShape 67"/>
          <p:cNvCxnSpPr>
            <a:cxnSpLocks noChangeShapeType="1"/>
            <a:stCxn id="50208" idx="6"/>
            <a:endCxn id="50215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19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0220" name="AutoShape 69"/>
          <p:cNvCxnSpPr>
            <a:cxnSpLocks noChangeShapeType="1"/>
            <a:stCxn id="50210" idx="4"/>
            <a:endCxn id="50219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21" name="AutoShape 70"/>
          <p:cNvCxnSpPr>
            <a:cxnSpLocks noChangeShapeType="1"/>
            <a:stCxn id="50204" idx="4"/>
            <a:endCxn id="50213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22" name="AutoShape 71"/>
          <p:cNvCxnSpPr>
            <a:cxnSpLocks noChangeShapeType="1"/>
            <a:stCxn id="50211" idx="2"/>
            <a:endCxn id="50215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23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D04DC3-1F28-438A-8699-43DDE09D1D7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F96BE-764D-4BEE-8A5C-FB30D482315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5120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1205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1206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1207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1208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1209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1210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1211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1212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1213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121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2</a:t>
            </a:r>
          </a:p>
        </p:txBody>
      </p:sp>
      <p:graphicFrame>
        <p:nvGraphicFramePr>
          <p:cNvPr id="327765" name="Group 85"/>
          <p:cNvGraphicFramePr>
            <a:graphicFrameLocks noGrp="1"/>
          </p:cNvGraphicFramePr>
          <p:nvPr/>
        </p:nvGraphicFramePr>
        <p:xfrm>
          <a:off x="495300" y="2449513"/>
          <a:ext cx="3505200" cy="1211287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B,C}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31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1232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1233" name="AutoShape 49"/>
          <p:cNvCxnSpPr>
            <a:cxnSpLocks noChangeShapeType="1"/>
            <a:stCxn id="51231" idx="3"/>
            <a:endCxn id="51232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4" name="AutoShape 52"/>
          <p:cNvCxnSpPr>
            <a:cxnSpLocks noChangeShapeType="1"/>
            <a:stCxn id="51232" idx="4"/>
            <a:endCxn id="51235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5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1236" name="AutoShape 54"/>
          <p:cNvCxnSpPr>
            <a:cxnSpLocks noChangeShapeType="1"/>
            <a:stCxn id="51232" idx="3"/>
            <a:endCxn id="51237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7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1238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1239" name="AutoShape 57"/>
          <p:cNvCxnSpPr>
            <a:cxnSpLocks noChangeShapeType="1"/>
            <a:stCxn id="51243" idx="4"/>
            <a:endCxn id="51238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0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1241" name="AutoShape 62"/>
          <p:cNvCxnSpPr>
            <a:cxnSpLocks noChangeShapeType="1"/>
            <a:stCxn id="51240" idx="4"/>
            <a:endCxn id="51242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2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1243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1244" name="AutoShape 65"/>
          <p:cNvCxnSpPr>
            <a:cxnSpLocks noChangeShapeType="1"/>
            <a:stCxn id="51231" idx="5"/>
            <a:endCxn id="51243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5" name="AutoShape 67"/>
          <p:cNvCxnSpPr>
            <a:cxnSpLocks noChangeShapeType="1"/>
            <a:stCxn id="51235" idx="6"/>
            <a:endCxn id="51242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46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1247" name="AutoShape 69"/>
          <p:cNvCxnSpPr>
            <a:cxnSpLocks noChangeShapeType="1"/>
            <a:stCxn id="51237" idx="4"/>
            <a:endCxn id="51246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8" name="AutoShape 70"/>
          <p:cNvCxnSpPr>
            <a:cxnSpLocks noChangeShapeType="1"/>
            <a:stCxn id="51231" idx="4"/>
            <a:endCxn id="51240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49" name="AutoShape 71"/>
          <p:cNvCxnSpPr>
            <a:cxnSpLocks noChangeShapeType="1"/>
            <a:stCxn id="51238" idx="2"/>
            <a:endCxn id="51242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50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17F76F-353F-4FC2-AE18-57AACEE92A7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7BC7B-0949-46C4-AFAE-B006092DFE18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52228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2229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2230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2231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2232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2233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2234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2235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2236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2237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2238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3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graphicFrame>
        <p:nvGraphicFramePr>
          <p:cNvPr id="329816" name="Group 88"/>
          <p:cNvGraphicFramePr>
            <a:graphicFrameLocks noGrp="1"/>
          </p:cNvGraphicFramePr>
          <p:nvPr/>
        </p:nvGraphicFramePr>
        <p:xfrm>
          <a:off x="495300" y="2449513"/>
          <a:ext cx="3505200" cy="153353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H,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E,B,C}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58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2259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2260" name="AutoShape 49"/>
          <p:cNvCxnSpPr>
            <a:cxnSpLocks noChangeShapeType="1"/>
            <a:stCxn id="52258" idx="3"/>
            <a:endCxn id="52259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1" name="AutoShape 52"/>
          <p:cNvCxnSpPr>
            <a:cxnSpLocks noChangeShapeType="1"/>
            <a:stCxn id="52259" idx="4"/>
            <a:endCxn id="52262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2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2263" name="AutoShape 54"/>
          <p:cNvCxnSpPr>
            <a:cxnSpLocks noChangeShapeType="1"/>
            <a:stCxn id="52259" idx="3"/>
            <a:endCxn id="52264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4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2265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2266" name="AutoShape 57"/>
          <p:cNvCxnSpPr>
            <a:cxnSpLocks noChangeShapeType="1"/>
            <a:stCxn id="52270" idx="4"/>
            <a:endCxn id="52265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7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2268" name="AutoShape 62"/>
          <p:cNvCxnSpPr>
            <a:cxnSpLocks noChangeShapeType="1"/>
            <a:stCxn id="52267" idx="4"/>
            <a:endCxn id="52269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9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2270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2271" name="AutoShape 65"/>
          <p:cNvCxnSpPr>
            <a:cxnSpLocks noChangeShapeType="1"/>
            <a:stCxn id="52258" idx="5"/>
            <a:endCxn id="52270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2" name="AutoShape 67"/>
          <p:cNvCxnSpPr>
            <a:cxnSpLocks noChangeShapeType="1"/>
            <a:stCxn id="52262" idx="6"/>
            <a:endCxn id="52269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3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2274" name="AutoShape 69"/>
          <p:cNvCxnSpPr>
            <a:cxnSpLocks noChangeShapeType="1"/>
            <a:stCxn id="52264" idx="4"/>
            <a:endCxn id="52273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5" name="AutoShape 70"/>
          <p:cNvCxnSpPr>
            <a:cxnSpLocks noChangeShapeType="1"/>
            <a:stCxn id="52258" idx="4"/>
            <a:endCxn id="52267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6" name="AutoShape 71"/>
          <p:cNvCxnSpPr>
            <a:cxnSpLocks noChangeShapeType="1"/>
            <a:stCxn id="52265" idx="2"/>
            <a:endCxn id="52269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7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29457E-1E60-4BC4-96B7-B60C19511560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3FCE5-2495-4478-9FD4-BADB82C705E0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53252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3253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3254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3255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3256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3257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3258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3259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3260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3261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3262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4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graphicFrame>
        <p:nvGraphicFramePr>
          <p:cNvPr id="331857" name="Group 81"/>
          <p:cNvGraphicFramePr>
            <a:graphicFrameLocks noGrp="1"/>
          </p:cNvGraphicFramePr>
          <p:nvPr/>
        </p:nvGraphicFramePr>
        <p:xfrm>
          <a:off x="495300" y="2449513"/>
          <a:ext cx="3505200" cy="185578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{H,E,B,C}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85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3286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3287" name="AutoShape 49"/>
          <p:cNvCxnSpPr>
            <a:cxnSpLocks noChangeShapeType="1"/>
            <a:stCxn id="53285" idx="3"/>
            <a:endCxn id="53286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88" name="AutoShape 52"/>
          <p:cNvCxnSpPr>
            <a:cxnSpLocks noChangeShapeType="1"/>
            <a:stCxn id="53286" idx="4"/>
            <a:endCxn id="53289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89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3290" name="AutoShape 54"/>
          <p:cNvCxnSpPr>
            <a:cxnSpLocks noChangeShapeType="1"/>
            <a:stCxn id="53286" idx="3"/>
            <a:endCxn id="53291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1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3292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3293" name="AutoShape 57"/>
          <p:cNvCxnSpPr>
            <a:cxnSpLocks noChangeShapeType="1"/>
            <a:stCxn id="53297" idx="4"/>
            <a:endCxn id="53292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4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3295" name="AutoShape 62"/>
          <p:cNvCxnSpPr>
            <a:cxnSpLocks noChangeShapeType="1"/>
            <a:stCxn id="53294" idx="4"/>
            <a:endCxn id="53296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96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3297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3298" name="AutoShape 65"/>
          <p:cNvCxnSpPr>
            <a:cxnSpLocks noChangeShapeType="1"/>
            <a:stCxn id="53285" idx="5"/>
            <a:endCxn id="53297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99" name="AutoShape 67"/>
          <p:cNvCxnSpPr>
            <a:cxnSpLocks noChangeShapeType="1"/>
            <a:stCxn id="53289" idx="6"/>
            <a:endCxn id="53296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00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3301" name="AutoShape 69"/>
          <p:cNvCxnSpPr>
            <a:cxnSpLocks noChangeShapeType="1"/>
            <a:stCxn id="53291" idx="4"/>
            <a:endCxn id="53300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02" name="AutoShape 70"/>
          <p:cNvCxnSpPr>
            <a:cxnSpLocks noChangeShapeType="1"/>
            <a:stCxn id="53285" idx="4"/>
            <a:endCxn id="53294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303" name="AutoShape 71"/>
          <p:cNvCxnSpPr>
            <a:cxnSpLocks noChangeShapeType="1"/>
            <a:stCxn id="53292" idx="2"/>
            <a:endCxn id="53296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304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238280" y="3192840"/>
              <a:ext cx="1255320" cy="231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8920" y="3183480"/>
                <a:ext cx="1274040" cy="233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FD2EBA-0E3E-4E75-BAB5-4838B0A0C649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C015E-4A28-4909-9E72-91F00A935E65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54276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4277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4278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4279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4280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4281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4282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4283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4284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4285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4286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5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graphicFrame>
        <p:nvGraphicFramePr>
          <p:cNvPr id="333907" name="Group 83"/>
          <p:cNvGraphicFramePr>
            <a:graphicFrameLocks noGrp="1"/>
          </p:cNvGraphicFramePr>
          <p:nvPr/>
        </p:nvGraphicFramePr>
        <p:xfrm>
          <a:off x="495300" y="2449513"/>
          <a:ext cx="3505200" cy="2432055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{H,E,B,C}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B,C}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backtracked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312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4313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4314" name="AutoShape 49"/>
          <p:cNvCxnSpPr>
            <a:cxnSpLocks noChangeShapeType="1"/>
            <a:stCxn id="54312" idx="3"/>
            <a:endCxn id="54313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15" name="AutoShape 52"/>
          <p:cNvCxnSpPr>
            <a:cxnSpLocks noChangeShapeType="1"/>
            <a:stCxn id="54313" idx="4"/>
            <a:endCxn id="54316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6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4317" name="AutoShape 54"/>
          <p:cNvCxnSpPr>
            <a:cxnSpLocks noChangeShapeType="1"/>
            <a:stCxn id="54313" idx="3"/>
            <a:endCxn id="54318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18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4319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4320" name="AutoShape 57"/>
          <p:cNvCxnSpPr>
            <a:cxnSpLocks noChangeShapeType="1"/>
            <a:stCxn id="54324" idx="4"/>
            <a:endCxn id="54319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21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4322" name="AutoShape 62"/>
          <p:cNvCxnSpPr>
            <a:cxnSpLocks noChangeShapeType="1"/>
            <a:stCxn id="54321" idx="4"/>
            <a:endCxn id="54323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23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4324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4325" name="AutoShape 65"/>
          <p:cNvCxnSpPr>
            <a:cxnSpLocks noChangeShapeType="1"/>
            <a:stCxn id="54312" idx="5"/>
            <a:endCxn id="54324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26" name="AutoShape 67"/>
          <p:cNvCxnSpPr>
            <a:cxnSpLocks noChangeShapeType="1"/>
            <a:stCxn id="54316" idx="6"/>
            <a:endCxn id="54323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27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4328" name="AutoShape 69"/>
          <p:cNvCxnSpPr>
            <a:cxnSpLocks noChangeShapeType="1"/>
            <a:stCxn id="54318" idx="4"/>
            <a:endCxn id="54327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29" name="AutoShape 70"/>
          <p:cNvCxnSpPr>
            <a:cxnSpLocks noChangeShapeType="1"/>
            <a:stCxn id="54312" idx="4"/>
            <a:endCxn id="54321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330" name="AutoShape 71"/>
          <p:cNvCxnSpPr>
            <a:cxnSpLocks noChangeShapeType="1"/>
            <a:stCxn id="54319" idx="2"/>
            <a:endCxn id="54323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331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0B2B3-3446-47BF-A289-3F7E7ED1DD5D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4E119-0FE0-4FE2-9907-E21DDF458E3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55300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5301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5302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5303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530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5305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5306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5307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5308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5309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5310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6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graphicFrame>
        <p:nvGraphicFramePr>
          <p:cNvPr id="335951" name="Group 79"/>
          <p:cNvGraphicFramePr>
            <a:graphicFrameLocks noGrp="1"/>
          </p:cNvGraphicFramePr>
          <p:nvPr/>
        </p:nvGraphicFramePr>
        <p:xfrm>
          <a:off x="495300" y="2449513"/>
          <a:ext cx="3505200" cy="2500314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{H,E,B,C}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 expand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339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5340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5341" name="AutoShape 49"/>
          <p:cNvCxnSpPr>
            <a:cxnSpLocks noChangeShapeType="1"/>
            <a:stCxn id="55339" idx="3"/>
            <a:endCxn id="55340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42" name="AutoShape 52"/>
          <p:cNvCxnSpPr>
            <a:cxnSpLocks noChangeShapeType="1"/>
            <a:stCxn id="55340" idx="4"/>
            <a:endCxn id="55343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3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5344" name="AutoShape 54"/>
          <p:cNvCxnSpPr>
            <a:cxnSpLocks noChangeShapeType="1"/>
            <a:stCxn id="55340" idx="3"/>
            <a:endCxn id="55345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5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5346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5347" name="AutoShape 57"/>
          <p:cNvCxnSpPr>
            <a:cxnSpLocks noChangeShapeType="1"/>
            <a:stCxn id="55351" idx="4"/>
            <a:endCxn id="55346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8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5349" name="AutoShape 62"/>
          <p:cNvCxnSpPr>
            <a:cxnSpLocks noChangeShapeType="1"/>
            <a:stCxn id="55348" idx="4"/>
            <a:endCxn id="55350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50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5351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5352" name="AutoShape 65"/>
          <p:cNvCxnSpPr>
            <a:cxnSpLocks noChangeShapeType="1"/>
            <a:stCxn id="55339" idx="5"/>
            <a:endCxn id="55351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53" name="AutoShape 67"/>
          <p:cNvCxnSpPr>
            <a:cxnSpLocks noChangeShapeType="1"/>
            <a:stCxn id="55343" idx="6"/>
            <a:endCxn id="55350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54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5355" name="AutoShape 69"/>
          <p:cNvCxnSpPr>
            <a:cxnSpLocks noChangeShapeType="1"/>
            <a:stCxn id="55345" idx="4"/>
            <a:endCxn id="55354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56" name="AutoShape 70"/>
          <p:cNvCxnSpPr>
            <a:cxnSpLocks noChangeShapeType="1"/>
            <a:stCxn id="55339" idx="4"/>
            <a:endCxn id="55348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57" name="AutoShape 71"/>
          <p:cNvCxnSpPr>
            <a:cxnSpLocks noChangeShapeType="1"/>
            <a:stCxn id="55346" idx="2"/>
            <a:endCxn id="55350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58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Example: Romania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" y="1421818"/>
            <a:ext cx="8163251" cy="49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079AD7-CBEA-49E5-ACF0-64EC2E4F484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14121-28CF-44ED-B86E-52E091A9F1E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Depth-First Search (DFS)</a:t>
            </a:r>
          </a:p>
        </p:txBody>
      </p:sp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07C42-C8A0-42AD-B7A9-97055C07FC0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26FE0-5B89-4A20-A3E5-2EF8693D6D00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56324" name="Text Box 60"/>
          <p:cNvSpPr txBox="1">
            <a:spLocks noChangeArrowheads="1"/>
          </p:cNvSpPr>
          <p:nvPr/>
        </p:nvSpPr>
        <p:spPr bwMode="auto">
          <a:xfrm>
            <a:off x="5524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6325" name="Text Box 50"/>
          <p:cNvSpPr txBox="1">
            <a:spLocks noChangeArrowheads="1"/>
          </p:cNvSpPr>
          <p:nvPr/>
        </p:nvSpPr>
        <p:spPr bwMode="auto">
          <a:xfrm>
            <a:off x="56769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56326" name="Text Box 51"/>
          <p:cNvSpPr txBox="1">
            <a:spLocks noChangeArrowheads="1"/>
          </p:cNvSpPr>
          <p:nvPr/>
        </p:nvSpPr>
        <p:spPr bwMode="auto">
          <a:xfrm>
            <a:off x="66675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6327" name="Text Box 58"/>
          <p:cNvSpPr txBox="1">
            <a:spLocks noChangeArrowheads="1"/>
          </p:cNvSpPr>
          <p:nvPr/>
        </p:nvSpPr>
        <p:spPr bwMode="auto">
          <a:xfrm>
            <a:off x="4762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56328" name="Text Box 59"/>
          <p:cNvSpPr txBox="1">
            <a:spLocks noChangeArrowheads="1"/>
          </p:cNvSpPr>
          <p:nvPr/>
        </p:nvSpPr>
        <p:spPr bwMode="auto">
          <a:xfrm>
            <a:off x="6210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6329" name="Text Box 66"/>
          <p:cNvSpPr txBox="1">
            <a:spLocks noChangeArrowheads="1"/>
          </p:cNvSpPr>
          <p:nvPr/>
        </p:nvSpPr>
        <p:spPr bwMode="auto">
          <a:xfrm>
            <a:off x="7353300" y="2601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56330" name="Text Box 72"/>
          <p:cNvSpPr txBox="1">
            <a:spLocks noChangeArrowheads="1"/>
          </p:cNvSpPr>
          <p:nvPr/>
        </p:nvSpPr>
        <p:spPr bwMode="auto">
          <a:xfrm>
            <a:off x="6667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56331" name="Text Box 73"/>
          <p:cNvSpPr txBox="1">
            <a:spLocks noChangeArrowheads="1"/>
          </p:cNvSpPr>
          <p:nvPr/>
        </p:nvSpPr>
        <p:spPr bwMode="auto">
          <a:xfrm>
            <a:off x="7810500" y="374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56332" name="Text Box 74"/>
          <p:cNvSpPr txBox="1">
            <a:spLocks noChangeArrowheads="1"/>
          </p:cNvSpPr>
          <p:nvPr/>
        </p:nvSpPr>
        <p:spPr bwMode="auto">
          <a:xfrm>
            <a:off x="7353300" y="4125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56333" name="Text Box 75"/>
          <p:cNvSpPr txBox="1">
            <a:spLocks noChangeArrowheads="1"/>
          </p:cNvSpPr>
          <p:nvPr/>
        </p:nvSpPr>
        <p:spPr bwMode="auto">
          <a:xfrm>
            <a:off x="4610100" y="4887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56334" name="Text Box 2"/>
          <p:cNvSpPr txBox="1">
            <a:spLocks noChangeArrowheads="1"/>
          </p:cNvSpPr>
          <p:nvPr/>
        </p:nvSpPr>
        <p:spPr bwMode="auto">
          <a:xfrm>
            <a:off x="419100" y="20177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6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graphicFrame>
        <p:nvGraphicFramePr>
          <p:cNvPr id="337999" name="Group 79"/>
          <p:cNvGraphicFramePr>
            <a:graphicFrameLocks noGrp="1"/>
          </p:cNvGraphicFramePr>
          <p:nvPr/>
        </p:nvGraphicFramePr>
        <p:xfrm>
          <a:off x="495300" y="2449513"/>
          <a:ext cx="3505200" cy="2500314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stack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{H,E,B,C}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63" name="Oval 47"/>
          <p:cNvSpPr>
            <a:spLocks noChangeArrowheads="1"/>
          </p:cNvSpPr>
          <p:nvPr/>
        </p:nvSpPr>
        <p:spPr bwMode="auto">
          <a:xfrm>
            <a:off x="6591300" y="1839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6364" name="Oval 48"/>
          <p:cNvSpPr>
            <a:spLocks noChangeArrowheads="1"/>
          </p:cNvSpPr>
          <p:nvPr/>
        </p:nvSpPr>
        <p:spPr bwMode="auto">
          <a:xfrm>
            <a:off x="5448300" y="2982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56365" name="AutoShape 49"/>
          <p:cNvCxnSpPr>
            <a:cxnSpLocks noChangeShapeType="1"/>
            <a:stCxn id="56363" idx="3"/>
            <a:endCxn id="56364" idx="0"/>
          </p:cNvCxnSpPr>
          <p:nvPr/>
        </p:nvCxnSpPr>
        <p:spPr bwMode="auto">
          <a:xfrm flipH="1">
            <a:off x="5791200" y="2438400"/>
            <a:ext cx="900113" cy="531813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66" name="AutoShape 52"/>
          <p:cNvCxnSpPr>
            <a:cxnSpLocks noChangeShapeType="1"/>
            <a:stCxn id="56364" idx="4"/>
            <a:endCxn id="56367" idx="0"/>
          </p:cNvCxnSpPr>
          <p:nvPr/>
        </p:nvCxnSpPr>
        <p:spPr bwMode="auto">
          <a:xfrm>
            <a:off x="5791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7" name="Oval 53"/>
          <p:cNvSpPr>
            <a:spLocks noChangeArrowheads="1"/>
          </p:cNvSpPr>
          <p:nvPr/>
        </p:nvSpPr>
        <p:spPr bwMode="auto">
          <a:xfrm>
            <a:off x="5448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56368" name="AutoShape 54"/>
          <p:cNvCxnSpPr>
            <a:cxnSpLocks noChangeShapeType="1"/>
            <a:stCxn id="56364" idx="3"/>
            <a:endCxn id="56369" idx="0"/>
          </p:cNvCxnSpPr>
          <p:nvPr/>
        </p:nvCxnSpPr>
        <p:spPr bwMode="auto">
          <a:xfrm flipH="1">
            <a:off x="4876800" y="3581400"/>
            <a:ext cx="671513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69" name="Oval 55"/>
          <p:cNvSpPr>
            <a:spLocks noChangeArrowheads="1"/>
          </p:cNvSpPr>
          <p:nvPr/>
        </p:nvSpPr>
        <p:spPr bwMode="auto">
          <a:xfrm>
            <a:off x="45339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56370" name="Oval 56"/>
          <p:cNvSpPr>
            <a:spLocks noChangeArrowheads="1"/>
          </p:cNvSpPr>
          <p:nvPr/>
        </p:nvSpPr>
        <p:spPr bwMode="auto">
          <a:xfrm>
            <a:off x="7734300" y="4125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56371" name="AutoShape 57"/>
          <p:cNvCxnSpPr>
            <a:cxnSpLocks noChangeShapeType="1"/>
            <a:stCxn id="56375" idx="4"/>
            <a:endCxn id="56370" idx="0"/>
          </p:cNvCxnSpPr>
          <p:nvPr/>
        </p:nvCxnSpPr>
        <p:spPr bwMode="auto">
          <a:xfrm>
            <a:off x="8077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72" name="Oval 61"/>
          <p:cNvSpPr>
            <a:spLocks noChangeArrowheads="1"/>
          </p:cNvSpPr>
          <p:nvPr/>
        </p:nvSpPr>
        <p:spPr bwMode="auto">
          <a:xfrm>
            <a:off x="6591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56373" name="AutoShape 62"/>
          <p:cNvCxnSpPr>
            <a:cxnSpLocks noChangeShapeType="1"/>
            <a:stCxn id="56372" idx="4"/>
            <a:endCxn id="56374" idx="0"/>
          </p:cNvCxnSpPr>
          <p:nvPr/>
        </p:nvCxnSpPr>
        <p:spPr bwMode="auto">
          <a:xfrm>
            <a:off x="6934200" y="3681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74" name="Oval 63"/>
          <p:cNvSpPr>
            <a:spLocks noChangeArrowheads="1"/>
          </p:cNvSpPr>
          <p:nvPr/>
        </p:nvSpPr>
        <p:spPr bwMode="auto">
          <a:xfrm>
            <a:off x="6591300" y="4125913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56375" name="Oval 64"/>
          <p:cNvSpPr>
            <a:spLocks noChangeArrowheads="1"/>
          </p:cNvSpPr>
          <p:nvPr/>
        </p:nvSpPr>
        <p:spPr bwMode="auto">
          <a:xfrm>
            <a:off x="7734300" y="2982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56376" name="AutoShape 65"/>
          <p:cNvCxnSpPr>
            <a:cxnSpLocks noChangeShapeType="1"/>
            <a:stCxn id="56363" idx="5"/>
            <a:endCxn id="56375" idx="0"/>
          </p:cNvCxnSpPr>
          <p:nvPr/>
        </p:nvCxnSpPr>
        <p:spPr bwMode="auto">
          <a:xfrm>
            <a:off x="7177088" y="2438400"/>
            <a:ext cx="900112" cy="531813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77" name="AutoShape 67"/>
          <p:cNvCxnSpPr>
            <a:cxnSpLocks noChangeShapeType="1"/>
            <a:stCxn id="56367" idx="6"/>
            <a:endCxn id="56374" idx="2"/>
          </p:cNvCxnSpPr>
          <p:nvPr/>
        </p:nvCxnSpPr>
        <p:spPr bwMode="auto">
          <a:xfrm>
            <a:off x="6146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78" name="Oval 68"/>
          <p:cNvSpPr>
            <a:spLocks noChangeArrowheads="1"/>
          </p:cNvSpPr>
          <p:nvPr/>
        </p:nvSpPr>
        <p:spPr bwMode="auto">
          <a:xfrm>
            <a:off x="4533900" y="5268913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56379" name="AutoShape 69"/>
          <p:cNvCxnSpPr>
            <a:cxnSpLocks noChangeShapeType="1"/>
            <a:stCxn id="56369" idx="4"/>
            <a:endCxn id="56378" idx="0"/>
          </p:cNvCxnSpPr>
          <p:nvPr/>
        </p:nvCxnSpPr>
        <p:spPr bwMode="auto">
          <a:xfrm>
            <a:off x="4876800" y="4824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80" name="AutoShape 70"/>
          <p:cNvCxnSpPr>
            <a:cxnSpLocks noChangeShapeType="1"/>
            <a:stCxn id="56363" idx="4"/>
            <a:endCxn id="56372" idx="0"/>
          </p:cNvCxnSpPr>
          <p:nvPr/>
        </p:nvCxnSpPr>
        <p:spPr bwMode="auto">
          <a:xfrm>
            <a:off x="6934200" y="2538413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81" name="AutoShape 71"/>
          <p:cNvCxnSpPr>
            <a:cxnSpLocks noChangeShapeType="1"/>
            <a:stCxn id="56370" idx="2"/>
            <a:endCxn id="56374" idx="6"/>
          </p:cNvCxnSpPr>
          <p:nvPr/>
        </p:nvCxnSpPr>
        <p:spPr bwMode="auto">
          <a:xfrm flipH="1">
            <a:off x="7289800" y="4468813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82" name="Text Box 76"/>
          <p:cNvSpPr txBox="1">
            <a:spLocks noChangeArrowheads="1"/>
          </p:cNvSpPr>
          <p:nvPr/>
        </p:nvSpPr>
        <p:spPr bwMode="auto">
          <a:xfrm>
            <a:off x="419100" y="1687513"/>
            <a:ext cx="434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337997" name="Text Box 77"/>
          <p:cNvSpPr txBox="1">
            <a:spLocks noChangeArrowheads="1"/>
          </p:cNvSpPr>
          <p:nvPr/>
        </p:nvSpPr>
        <p:spPr bwMode="auto">
          <a:xfrm>
            <a:off x="5905500" y="5167313"/>
            <a:ext cx="18049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chemeClr val="tx2"/>
                </a:solidFill>
              </a:rPr>
              <a:t>path: </a:t>
            </a:r>
            <a:r>
              <a:rPr lang="en-US" altLang="vi-VN" sz="2000" b="1"/>
              <a:t>S,A,E,G</a:t>
            </a:r>
            <a:br>
              <a:rPr lang="en-US" altLang="vi-VN" sz="2000" b="1">
                <a:solidFill>
                  <a:schemeClr val="tx2"/>
                </a:solidFill>
              </a:rPr>
            </a:br>
            <a:r>
              <a:rPr lang="en-US" altLang="vi-VN" sz="2000" b="1">
                <a:solidFill>
                  <a:schemeClr val="tx2"/>
                </a:solidFill>
              </a:rPr>
              <a:t>cost:</a:t>
            </a:r>
            <a:r>
              <a:rPr lang="en-US" altLang="vi-VN" sz="2000" b="1"/>
              <a:t> 15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47280" y="2948400"/>
              <a:ext cx="717480" cy="1287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37920" y="2939040"/>
                <a:ext cx="736200" cy="130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Properties of depth-first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Complete?</a:t>
            </a:r>
            <a:r>
              <a:rPr lang="en-US" altLang="vi-VN"/>
              <a:t> No: fails in infinite-depth spaces, spaces with loops</a:t>
            </a:r>
          </a:p>
          <a:p>
            <a:pPr lvl="1" eaLnBrk="1" hangingPunct="1"/>
            <a:r>
              <a:rPr lang="en-US" altLang="vi-VN"/>
              <a:t>Modify to avoid repeated states along path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vi-VN">
                <a:sym typeface="Wingdings" pitchFamily="2" charset="2"/>
              </a:rPr>
              <a:t></a:t>
            </a:r>
            <a:r>
              <a:rPr lang="en-US" altLang="vi-VN"/>
              <a:t> complete in finite spaces</a:t>
            </a:r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Time?</a:t>
            </a:r>
            <a:r>
              <a:rPr lang="en-US" altLang="vi-VN"/>
              <a:t> </a:t>
            </a:r>
            <a:r>
              <a:rPr lang="en-US" altLang="vi-VN" i="1"/>
              <a:t>O(b</a:t>
            </a:r>
            <a:r>
              <a:rPr lang="en-US" altLang="vi-VN" i="1" baseline="30000"/>
              <a:t>m</a:t>
            </a:r>
            <a:r>
              <a:rPr lang="en-US" altLang="vi-VN" i="1"/>
              <a:t>)</a:t>
            </a:r>
            <a:r>
              <a:rPr lang="en-US" altLang="vi-VN"/>
              <a:t>: terrible if </a:t>
            </a:r>
            <a:r>
              <a:rPr lang="en-US" altLang="vi-VN" i="1"/>
              <a:t>m</a:t>
            </a:r>
            <a:r>
              <a:rPr lang="en-US" altLang="vi-VN"/>
              <a:t> is much larger than </a:t>
            </a:r>
            <a:r>
              <a:rPr lang="en-US" altLang="vi-VN" i="1"/>
              <a:t>d</a:t>
            </a:r>
          </a:p>
          <a:p>
            <a:pPr lvl="1" eaLnBrk="1" hangingPunct="1"/>
            <a:r>
              <a:rPr lang="en-US" altLang="vi-VN"/>
              <a:t> but if solutions are dense, may be much faster than breadth-first</a:t>
            </a:r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Space?</a:t>
            </a:r>
            <a:r>
              <a:rPr lang="en-US" altLang="vi-VN"/>
              <a:t> </a:t>
            </a:r>
            <a:r>
              <a:rPr lang="en-US" altLang="vi-VN" i="1"/>
              <a:t>O(bm), </a:t>
            </a:r>
            <a:r>
              <a:rPr lang="en-US" altLang="vi-VN"/>
              <a:t>i.e., linear space!</a:t>
            </a:r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Optimal?</a:t>
            </a:r>
            <a:r>
              <a:rPr lang="en-US" altLang="vi-VN"/>
              <a:t> 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24877E-56F5-40C3-B925-7ADC7583A0AE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6B0BB-5698-4F3F-B037-297E3419ED47}" type="slidenum">
              <a:rPr lang="en-US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Uniform-Cost Search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</a:rPr>
              <a:t>UCS</a:t>
            </a:r>
            <a:r>
              <a:rPr lang="en-US"/>
              <a:t>: uniform-cost search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/>
              <a:t>priority queue used to order nodes, sorted by path cost</a:t>
            </a:r>
          </a:p>
          <a:p>
            <a:pPr lvl="1">
              <a:defRPr/>
            </a:pPr>
            <a:r>
              <a:rPr lang="en-US"/>
              <a:t>let g(n) = cost of path from start node s to current node n</a:t>
            </a:r>
          </a:p>
          <a:p>
            <a:pPr lvl="1">
              <a:defRPr/>
            </a:pPr>
            <a:r>
              <a:rPr lang="en-US"/>
              <a:t>sort nodes by increasing value of g</a:t>
            </a:r>
          </a:p>
          <a:p>
            <a:pPr lvl="1">
              <a:defRPr/>
            </a:pPr>
            <a:r>
              <a:rPr lang="en-US"/>
              <a:t>only uninformed search that worries about costs</a:t>
            </a:r>
          </a:p>
          <a:p>
            <a:pPr lvl="4">
              <a:defRPr/>
            </a:pPr>
            <a:endParaRPr lang="en-US"/>
          </a:p>
          <a:p>
            <a:pPr>
              <a:defRPr/>
            </a:pPr>
            <a:r>
              <a:rPr lang="en-US"/>
              <a:t>Called </a:t>
            </a:r>
            <a:r>
              <a:rPr lang="en-US" i="1"/>
              <a:t>Dijkstra's Algorithm </a:t>
            </a:r>
            <a:r>
              <a:rPr lang="en-US"/>
              <a:t>in algorithms lit.</a:t>
            </a:r>
          </a:p>
          <a:p>
            <a:pPr>
              <a:defRPr/>
            </a:pPr>
            <a:r>
              <a:rPr lang="en-US"/>
              <a:t>Similar to </a:t>
            </a:r>
            <a:r>
              <a:rPr lang="en-US" i="1"/>
              <a:t>Branch and Bound</a:t>
            </a:r>
            <a:r>
              <a:rPr lang="en-US"/>
              <a:t> Algorithm</a:t>
            </a:r>
            <a:br>
              <a:rPr lang="en-US"/>
            </a:br>
            <a:r>
              <a:rPr lang="en-US"/>
              <a:t>in operations research literature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868321-AC46-4D87-9D93-7C6964D63A65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BD656-DB1A-43CC-8A35-33E9ABB1DBF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Uniform-cost search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Expand least-cost unexpanded node</a:t>
            </a:r>
          </a:p>
          <a:p>
            <a:r>
              <a:rPr lang="en-US" altLang="vi-VN"/>
              <a:t>Implementation:</a:t>
            </a:r>
          </a:p>
          <a:p>
            <a:pPr lvl="1"/>
            <a:r>
              <a:rPr lang="en-US" altLang="vi-VN"/>
              <a:t>frontier = queue ordered by path cost</a:t>
            </a:r>
          </a:p>
          <a:p>
            <a:r>
              <a:rPr lang="en-US" altLang="vi-VN"/>
              <a:t>Equivalent to breadth-first if step costs all equal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2384D-D9D0-41BD-BFC8-BD0B4761CD0C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873CE-B5D7-47BF-BD19-252FDEA34DE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775FAA-D18E-4E9B-A48F-BD1DD7AF688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DF8293-C8F8-4043-9DA0-A4D0231358C8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  <p:sp>
        <p:nvSpPr>
          <p:cNvPr id="60420" name="Text Box 114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0</a:t>
            </a:r>
          </a:p>
        </p:txBody>
      </p:sp>
      <p:sp>
        <p:nvSpPr>
          <p:cNvPr id="60421" name="Text Box 158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299206" name="Group 198"/>
          <p:cNvGraphicFramePr>
            <a:graphicFrameLocks noGrp="1"/>
          </p:cNvGraphicFramePr>
          <p:nvPr/>
        </p:nvGraphicFramePr>
        <p:xfrm>
          <a:off x="571500" y="2525713"/>
          <a:ext cx="3924300" cy="603382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432" name="Text Box 16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0433" name="Text Box 16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0434" name="Text Box 170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0435" name="Text Box 171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0436" name="Text Box 17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0437" name="Text Box 173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0438" name="Text Box 174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0439" name="Text Box 175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0440" name="Text Box 176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0441" name="Text Box 177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0442" name="Oval 17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0443" name="Oval 17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0444" name="AutoShape 180"/>
          <p:cNvCxnSpPr>
            <a:cxnSpLocks noChangeShapeType="1"/>
            <a:stCxn id="60442" idx="3"/>
            <a:endCxn id="60443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45" name="AutoShape 181"/>
          <p:cNvCxnSpPr>
            <a:cxnSpLocks noChangeShapeType="1"/>
            <a:stCxn id="60443" idx="4"/>
            <a:endCxn id="60446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6" name="Oval 18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0447" name="AutoShape 183"/>
          <p:cNvCxnSpPr>
            <a:cxnSpLocks noChangeShapeType="1"/>
            <a:stCxn id="60443" idx="3"/>
            <a:endCxn id="60448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48" name="Oval 18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0449" name="Oval 18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0450" name="AutoShape 186"/>
          <p:cNvCxnSpPr>
            <a:cxnSpLocks noChangeShapeType="1"/>
            <a:stCxn id="60454" idx="4"/>
            <a:endCxn id="60449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1" name="Oval 18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0452" name="AutoShape 188"/>
          <p:cNvCxnSpPr>
            <a:cxnSpLocks noChangeShapeType="1"/>
            <a:stCxn id="60451" idx="4"/>
            <a:endCxn id="60453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3" name="Oval 18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0454" name="Oval 19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0455" name="AutoShape 191"/>
          <p:cNvCxnSpPr>
            <a:cxnSpLocks noChangeShapeType="1"/>
            <a:stCxn id="60442" idx="5"/>
            <a:endCxn id="60454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6" name="AutoShape 192"/>
          <p:cNvCxnSpPr>
            <a:cxnSpLocks noChangeShapeType="1"/>
            <a:stCxn id="60446" idx="6"/>
            <a:endCxn id="60453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57" name="Oval 19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0458" name="AutoShape 194"/>
          <p:cNvCxnSpPr>
            <a:cxnSpLocks noChangeShapeType="1"/>
            <a:stCxn id="60448" idx="4"/>
            <a:endCxn id="60457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59" name="AutoShape 195"/>
          <p:cNvCxnSpPr>
            <a:cxnSpLocks noChangeShapeType="1"/>
            <a:stCxn id="60442" idx="4"/>
            <a:endCxn id="60451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60" name="AutoShape 196"/>
          <p:cNvCxnSpPr>
            <a:cxnSpLocks noChangeShapeType="1"/>
            <a:stCxn id="60449" idx="2"/>
            <a:endCxn id="60453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1FE668-47CC-4323-9B85-8699A9176DE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73BA2-DC58-4F9E-8AAC-137B9A446486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61444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1445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1446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1447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1448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1449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1450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1451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1452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1453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1454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sp>
        <p:nvSpPr>
          <p:cNvPr id="61455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40049" name="Group 81"/>
          <p:cNvGraphicFramePr>
            <a:graphicFrameLocks noGrp="1"/>
          </p:cNvGraphicFramePr>
          <p:nvPr/>
        </p:nvGraphicFramePr>
        <p:xfrm>
          <a:off x="571500" y="2525713"/>
          <a:ext cx="3924300" cy="905073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{S:0}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B:2,C:4,A:5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69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1470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1471" name="AutoShape 48"/>
          <p:cNvCxnSpPr>
            <a:cxnSpLocks noChangeShapeType="1"/>
            <a:stCxn id="61469" idx="3"/>
            <a:endCxn id="6147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72" name="AutoShape 51"/>
          <p:cNvCxnSpPr>
            <a:cxnSpLocks noChangeShapeType="1"/>
            <a:stCxn id="61470" idx="4"/>
            <a:endCxn id="6147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3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1474" name="AutoShape 53"/>
          <p:cNvCxnSpPr>
            <a:cxnSpLocks noChangeShapeType="1"/>
            <a:stCxn id="61470" idx="3"/>
            <a:endCxn id="6147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5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1476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1477" name="AutoShape 56"/>
          <p:cNvCxnSpPr>
            <a:cxnSpLocks noChangeShapeType="1"/>
            <a:stCxn id="61481" idx="4"/>
            <a:endCxn id="6147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78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1479" name="AutoShape 61"/>
          <p:cNvCxnSpPr>
            <a:cxnSpLocks noChangeShapeType="1"/>
            <a:stCxn id="61478" idx="4"/>
            <a:endCxn id="6148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80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1481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1482" name="AutoShape 64"/>
          <p:cNvCxnSpPr>
            <a:cxnSpLocks noChangeShapeType="1"/>
            <a:stCxn id="61469" idx="5"/>
            <a:endCxn id="6148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3" name="AutoShape 66"/>
          <p:cNvCxnSpPr>
            <a:cxnSpLocks noChangeShapeType="1"/>
            <a:stCxn id="61473" idx="6"/>
            <a:endCxn id="6148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84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1485" name="AutoShape 68"/>
          <p:cNvCxnSpPr>
            <a:cxnSpLocks noChangeShapeType="1"/>
            <a:stCxn id="61475" idx="4"/>
            <a:endCxn id="6148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6" name="AutoShape 69"/>
          <p:cNvCxnSpPr>
            <a:cxnSpLocks noChangeShapeType="1"/>
            <a:stCxn id="61469" idx="4"/>
            <a:endCxn id="6147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87" name="AutoShape 70"/>
          <p:cNvCxnSpPr>
            <a:cxnSpLocks noChangeShapeType="1"/>
            <a:stCxn id="61476" idx="2"/>
            <a:endCxn id="6148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59AE2-6EA1-471B-A14E-6C12B355CB9B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EA60B-203D-40E0-86F5-92A39CB29496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62468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2469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2470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2471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2472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2473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2474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2475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2476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2477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2478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2</a:t>
            </a:r>
          </a:p>
        </p:txBody>
      </p:sp>
      <p:sp>
        <p:nvSpPr>
          <p:cNvPr id="62479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42095" name="Group 79"/>
          <p:cNvGraphicFramePr>
            <a:graphicFrameLocks noGrp="1"/>
          </p:cNvGraphicFramePr>
          <p:nvPr/>
        </p:nvGraphicFramePr>
        <p:xfrm>
          <a:off x="571500" y="2525713"/>
          <a:ext cx="3924300" cy="1211287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,G:2+6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496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2497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2498" name="AutoShape 48"/>
          <p:cNvCxnSpPr>
            <a:cxnSpLocks noChangeShapeType="1"/>
            <a:stCxn id="62496" idx="3"/>
            <a:endCxn id="62497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499" name="AutoShape 51"/>
          <p:cNvCxnSpPr>
            <a:cxnSpLocks noChangeShapeType="1"/>
            <a:stCxn id="62497" idx="4"/>
            <a:endCxn id="62500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0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2501" name="AutoShape 53"/>
          <p:cNvCxnSpPr>
            <a:cxnSpLocks noChangeShapeType="1"/>
            <a:stCxn id="62497" idx="3"/>
            <a:endCxn id="62502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2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2503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2504" name="AutoShape 56"/>
          <p:cNvCxnSpPr>
            <a:cxnSpLocks noChangeShapeType="1"/>
            <a:stCxn id="62508" idx="4"/>
            <a:endCxn id="62503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5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2506" name="AutoShape 61"/>
          <p:cNvCxnSpPr>
            <a:cxnSpLocks noChangeShapeType="1"/>
            <a:stCxn id="62505" idx="4"/>
            <a:endCxn id="62507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07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2508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2509" name="AutoShape 64"/>
          <p:cNvCxnSpPr>
            <a:cxnSpLocks noChangeShapeType="1"/>
            <a:stCxn id="62496" idx="5"/>
            <a:endCxn id="62508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10" name="AutoShape 66"/>
          <p:cNvCxnSpPr>
            <a:cxnSpLocks noChangeShapeType="1"/>
            <a:stCxn id="62500" idx="6"/>
            <a:endCxn id="62507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511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2512" name="AutoShape 68"/>
          <p:cNvCxnSpPr>
            <a:cxnSpLocks noChangeShapeType="1"/>
            <a:stCxn id="62502" idx="4"/>
            <a:endCxn id="62511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13" name="AutoShape 69"/>
          <p:cNvCxnSpPr>
            <a:cxnSpLocks noChangeShapeType="1"/>
            <a:stCxn id="62496" idx="4"/>
            <a:endCxn id="62505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514" name="AutoShape 70"/>
          <p:cNvCxnSpPr>
            <a:cxnSpLocks noChangeShapeType="1"/>
            <a:stCxn id="62503" idx="2"/>
            <a:endCxn id="62507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A9155-3AFD-4C8B-AEFE-412CAFA14495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6339F-6F4A-4D75-968F-42B2DBD96799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sp>
        <p:nvSpPr>
          <p:cNvPr id="63492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3493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3494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3495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3496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3497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3498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3499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3500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3501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3502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3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sp>
        <p:nvSpPr>
          <p:cNvPr id="63503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44143" name="Group 79"/>
          <p:cNvGraphicFramePr>
            <a:graphicFrameLocks noGrp="1"/>
          </p:cNvGraphicFramePr>
          <p:nvPr/>
        </p:nvGraphicFramePr>
        <p:xfrm>
          <a:off x="571500" y="2525713"/>
          <a:ext cx="3924300" cy="1533532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{C:4,A:5,G:8}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{A:5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,F:4+2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,G:8}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523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3524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3525" name="AutoShape 48"/>
          <p:cNvCxnSpPr>
            <a:cxnSpLocks noChangeShapeType="1"/>
            <a:stCxn id="63523" idx="3"/>
            <a:endCxn id="6352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26" name="AutoShape 51"/>
          <p:cNvCxnSpPr>
            <a:cxnSpLocks noChangeShapeType="1"/>
            <a:stCxn id="63524" idx="4"/>
            <a:endCxn id="6352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7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3528" name="AutoShape 53"/>
          <p:cNvCxnSpPr>
            <a:cxnSpLocks noChangeShapeType="1"/>
            <a:stCxn id="63524" idx="3"/>
            <a:endCxn id="6352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29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3530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3531" name="AutoShape 56"/>
          <p:cNvCxnSpPr>
            <a:cxnSpLocks noChangeShapeType="1"/>
            <a:stCxn id="63535" idx="4"/>
            <a:endCxn id="6353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2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3533" name="AutoShape 61"/>
          <p:cNvCxnSpPr>
            <a:cxnSpLocks noChangeShapeType="1"/>
            <a:stCxn id="63532" idx="4"/>
            <a:endCxn id="6353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4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3535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3536" name="AutoShape 64"/>
          <p:cNvCxnSpPr>
            <a:cxnSpLocks noChangeShapeType="1"/>
            <a:stCxn id="63523" idx="5"/>
            <a:endCxn id="6353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37" name="AutoShape 66"/>
          <p:cNvCxnSpPr>
            <a:cxnSpLocks noChangeShapeType="1"/>
            <a:stCxn id="63527" idx="6"/>
            <a:endCxn id="6353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38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3539" name="AutoShape 68"/>
          <p:cNvCxnSpPr>
            <a:cxnSpLocks noChangeShapeType="1"/>
            <a:stCxn id="63529" idx="4"/>
            <a:endCxn id="6353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40" name="AutoShape 69"/>
          <p:cNvCxnSpPr>
            <a:cxnSpLocks noChangeShapeType="1"/>
            <a:stCxn id="63523" idx="4"/>
            <a:endCxn id="6353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41" name="AutoShape 70"/>
          <p:cNvCxnSpPr>
            <a:cxnSpLocks noChangeShapeType="1"/>
            <a:stCxn id="63530" idx="2"/>
            <a:endCxn id="6353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BFF6DA-9241-45F9-A345-F7DACE146940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553A4F-19C5-43E6-BE48-0927D2DFB9EE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  <p:sp>
        <p:nvSpPr>
          <p:cNvPr id="64516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4517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4518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4519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4520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4521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4522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4523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4524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4525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4526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4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sp>
        <p:nvSpPr>
          <p:cNvPr id="64527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46192" name="Group 80"/>
          <p:cNvGraphicFramePr>
            <a:graphicFrameLocks noGrp="1"/>
          </p:cNvGraphicFramePr>
          <p:nvPr/>
        </p:nvGraphicFramePr>
        <p:xfrm>
          <a:off x="571500" y="2525713"/>
          <a:ext cx="3924300" cy="2109799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{C:4,A:5,G:8}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{A:5,F:6,G:8}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{F:6,G:8,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E:5+4,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D:5+9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550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4551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4552" name="AutoShape 48"/>
          <p:cNvCxnSpPr>
            <a:cxnSpLocks noChangeShapeType="1"/>
            <a:stCxn id="64550" idx="3"/>
            <a:endCxn id="6455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53" name="AutoShape 51"/>
          <p:cNvCxnSpPr>
            <a:cxnSpLocks noChangeShapeType="1"/>
            <a:stCxn id="64551" idx="4"/>
            <a:endCxn id="6455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4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4555" name="AutoShape 53"/>
          <p:cNvCxnSpPr>
            <a:cxnSpLocks noChangeShapeType="1"/>
            <a:stCxn id="64551" idx="3"/>
            <a:endCxn id="6455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6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4557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4558" name="AutoShape 56"/>
          <p:cNvCxnSpPr>
            <a:cxnSpLocks noChangeShapeType="1"/>
            <a:stCxn id="64562" idx="4"/>
            <a:endCxn id="6455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9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4560" name="AutoShape 61"/>
          <p:cNvCxnSpPr>
            <a:cxnSpLocks noChangeShapeType="1"/>
            <a:stCxn id="64559" idx="4"/>
            <a:endCxn id="645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61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4562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4563" name="AutoShape 64"/>
          <p:cNvCxnSpPr>
            <a:cxnSpLocks noChangeShapeType="1"/>
            <a:stCxn id="64550" idx="5"/>
            <a:endCxn id="645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4" name="AutoShape 66"/>
          <p:cNvCxnSpPr>
            <a:cxnSpLocks noChangeShapeType="1"/>
            <a:stCxn id="64554" idx="6"/>
            <a:endCxn id="645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65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4566" name="AutoShape 68"/>
          <p:cNvCxnSpPr>
            <a:cxnSpLocks noChangeShapeType="1"/>
            <a:stCxn id="64556" idx="4"/>
            <a:endCxn id="6456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7" name="AutoShape 69"/>
          <p:cNvCxnSpPr>
            <a:cxnSpLocks noChangeShapeType="1"/>
            <a:stCxn id="64550" idx="4"/>
            <a:endCxn id="645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8" name="AutoShape 70"/>
          <p:cNvCxnSpPr>
            <a:cxnSpLocks noChangeShapeType="1"/>
            <a:stCxn id="64557" idx="2"/>
            <a:endCxn id="645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434687-9D22-410D-A5A8-1F1835B094C0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50FFA-C35D-486C-86CF-80553288FEDD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  <p:sp>
        <p:nvSpPr>
          <p:cNvPr id="65540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5541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5542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5543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5544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5545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5546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5547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5548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5549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5550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5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sp>
        <p:nvSpPr>
          <p:cNvPr id="65551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48241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00907"/>
              </p:ext>
            </p:extLst>
          </p:nvPr>
        </p:nvGraphicFramePr>
        <p:xfrm>
          <a:off x="571500" y="2525713"/>
          <a:ext cx="3924300" cy="243205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{C:4,A:5,G:8}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{A:5,F:6,G:8}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{F:6,G:8,E:9,D:14}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0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G:6+1,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G:8,E:9,D:14}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577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5578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5579" name="AutoShape 48"/>
          <p:cNvCxnSpPr>
            <a:cxnSpLocks noChangeShapeType="1"/>
            <a:stCxn id="65577" idx="3"/>
            <a:endCxn id="6557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80" name="AutoShape 51"/>
          <p:cNvCxnSpPr>
            <a:cxnSpLocks noChangeShapeType="1"/>
            <a:stCxn id="65578" idx="4"/>
            <a:endCxn id="6558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81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5582" name="AutoShape 53"/>
          <p:cNvCxnSpPr>
            <a:cxnSpLocks noChangeShapeType="1"/>
            <a:stCxn id="65578" idx="3"/>
            <a:endCxn id="6558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83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5584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5585" name="AutoShape 56"/>
          <p:cNvCxnSpPr>
            <a:cxnSpLocks noChangeShapeType="1"/>
            <a:stCxn id="65589" idx="4"/>
            <a:endCxn id="6558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86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5587" name="AutoShape 61"/>
          <p:cNvCxnSpPr>
            <a:cxnSpLocks noChangeShapeType="1"/>
            <a:stCxn id="65586" idx="4"/>
            <a:endCxn id="6558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88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5589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5590" name="AutoShape 64"/>
          <p:cNvCxnSpPr>
            <a:cxnSpLocks noChangeShapeType="1"/>
            <a:stCxn id="65577" idx="5"/>
            <a:endCxn id="6558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A5002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91" name="AutoShape 66"/>
          <p:cNvCxnSpPr>
            <a:cxnSpLocks noChangeShapeType="1"/>
            <a:stCxn id="65581" idx="6"/>
            <a:endCxn id="6558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92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5593" name="AutoShape 68"/>
          <p:cNvCxnSpPr>
            <a:cxnSpLocks noChangeShapeType="1"/>
            <a:stCxn id="65583" idx="4"/>
            <a:endCxn id="6559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94" name="AutoShape 69"/>
          <p:cNvCxnSpPr>
            <a:cxnSpLocks noChangeShapeType="1"/>
            <a:stCxn id="65577" idx="4"/>
            <a:endCxn id="6558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95" name="AutoShape 70"/>
          <p:cNvCxnSpPr>
            <a:cxnSpLocks noChangeShapeType="1"/>
            <a:stCxn id="65584" idx="2"/>
            <a:endCxn id="6558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Romania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On holiday in Romania; currently in Arad</a:t>
            </a:r>
          </a:p>
          <a:p>
            <a:pPr lvl="1"/>
            <a:r>
              <a:rPr lang="en-US" altLang="vi-VN"/>
              <a:t>Flight leaves tomorrow from Bucharest</a:t>
            </a:r>
          </a:p>
          <a:p>
            <a:pPr lvl="1"/>
            <a:endParaRPr lang="en-US" altLang="vi-VN"/>
          </a:p>
          <a:p>
            <a:r>
              <a:rPr lang="en-US" altLang="vi-VN"/>
              <a:t>Formulate goal</a:t>
            </a:r>
          </a:p>
          <a:p>
            <a:pPr lvl="1"/>
            <a:r>
              <a:rPr lang="en-US" altLang="vi-VN"/>
              <a:t>Be in Bucharest</a:t>
            </a:r>
          </a:p>
          <a:p>
            <a:r>
              <a:rPr lang="en-US" altLang="vi-VN"/>
              <a:t>Formulate problem</a:t>
            </a:r>
          </a:p>
          <a:p>
            <a:pPr lvl="1"/>
            <a:r>
              <a:rPr lang="en-US" altLang="vi-VN"/>
              <a:t>States: various cities</a:t>
            </a:r>
          </a:p>
          <a:p>
            <a:pPr lvl="1"/>
            <a:r>
              <a:rPr lang="en-US" altLang="vi-VN"/>
              <a:t>Actions: drive between cities</a:t>
            </a:r>
          </a:p>
          <a:p>
            <a:r>
              <a:rPr lang="en-US" altLang="vi-VN"/>
              <a:t>Find solution</a:t>
            </a:r>
          </a:p>
          <a:p>
            <a:pPr lvl="1"/>
            <a:r>
              <a:rPr lang="en-US" altLang="vi-VN"/>
              <a:t>Sequence of cities; e.g. Arad, Sibiu, Fagaras, Bucharest, …</a:t>
            </a:r>
            <a:endParaRPr lang="en-US" altLang="vi-V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785F-744D-4B51-A704-C168C0E9CFCB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BABF-CE13-481E-9409-8F7B08DE5F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5BCB25-A2C1-4655-8DD4-96A0B9E4367B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5D503-4729-4594-8875-C3AD2F55605E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  <p:sp>
        <p:nvSpPr>
          <p:cNvPr id="66564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6565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6566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6567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6568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6569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6570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6571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6572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6573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6574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6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sp>
        <p:nvSpPr>
          <p:cNvPr id="66575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50287" name="Group 79"/>
          <p:cNvGraphicFramePr>
            <a:graphicFrameLocks noGrp="1"/>
          </p:cNvGraphicFramePr>
          <p:nvPr/>
        </p:nvGraphicFramePr>
        <p:xfrm>
          <a:off x="571500" y="2525713"/>
          <a:ext cx="3924300" cy="275431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{C:4,A:5,G:8}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{A:5,F:6,G:8}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{F:6,G:8,E:9,D:14}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{G:7,G:8,E:9,D:14}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</a:p>
                  </a:txBody>
                  <a:tcPr marR="18288" marT="9143" marB="1828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{G:8,E:9,D:14}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 expand</a:t>
                      </a:r>
                    </a:p>
                  </a:txBody>
                  <a:tcPr marR="18288" marT="9143" marB="18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04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6605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6606" name="AutoShape 48"/>
          <p:cNvCxnSpPr>
            <a:cxnSpLocks noChangeShapeType="1"/>
            <a:stCxn id="66604" idx="3"/>
            <a:endCxn id="66605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7" name="AutoShape 51"/>
          <p:cNvCxnSpPr>
            <a:cxnSpLocks noChangeShapeType="1"/>
            <a:stCxn id="66605" idx="4"/>
            <a:endCxn id="66608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08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6609" name="AutoShape 53"/>
          <p:cNvCxnSpPr>
            <a:cxnSpLocks noChangeShapeType="1"/>
            <a:stCxn id="66605" idx="3"/>
            <a:endCxn id="66610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10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6611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6612" name="AutoShape 56"/>
          <p:cNvCxnSpPr>
            <a:cxnSpLocks noChangeShapeType="1"/>
            <a:stCxn id="66616" idx="4"/>
            <a:endCxn id="66611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13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6614" name="AutoShape 61"/>
          <p:cNvCxnSpPr>
            <a:cxnSpLocks noChangeShapeType="1"/>
            <a:stCxn id="66613" idx="4"/>
            <a:endCxn id="66615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15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6616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6617" name="AutoShape 64"/>
          <p:cNvCxnSpPr>
            <a:cxnSpLocks noChangeShapeType="1"/>
            <a:stCxn id="66604" idx="5"/>
            <a:endCxn id="66616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18" name="AutoShape 66"/>
          <p:cNvCxnSpPr>
            <a:cxnSpLocks noChangeShapeType="1"/>
            <a:stCxn id="66608" idx="6"/>
            <a:endCxn id="66615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619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6620" name="AutoShape 68"/>
          <p:cNvCxnSpPr>
            <a:cxnSpLocks noChangeShapeType="1"/>
            <a:stCxn id="66610" idx="4"/>
            <a:endCxn id="66619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21" name="AutoShape 69"/>
          <p:cNvCxnSpPr>
            <a:cxnSpLocks noChangeShapeType="1"/>
            <a:stCxn id="66604" idx="4"/>
            <a:endCxn id="66613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22" name="AutoShape 70"/>
          <p:cNvCxnSpPr>
            <a:cxnSpLocks noChangeShapeType="1"/>
            <a:stCxn id="66611" idx="2"/>
            <a:endCxn id="66615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Uniform-Cost Search (UCS)</a:t>
            </a:r>
          </a:p>
        </p:txBody>
      </p:sp>
      <p:sp>
        <p:nvSpPr>
          <p:cNvPr id="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613F0F-DE34-423A-A5E0-8897DC3E5B59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DA87A9-A396-41B1-A6BA-9F21C3C4D48C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  <p:sp>
        <p:nvSpPr>
          <p:cNvPr id="67588" name="Text Box 4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67589" name="Text Box 5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7590" name="Text Box 5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67591" name="Text Box 5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7592" name="Text Box 59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7593" name="Text Box 6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67594" name="Text Box 71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67595" name="Text Box 72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67596" name="Text Box 73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67597" name="Text Box 74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67598" name="Text Box 2"/>
          <p:cNvSpPr txBox="1">
            <a:spLocks noChangeArrowheads="1"/>
          </p:cNvSpPr>
          <p:nvPr/>
        </p:nvSpPr>
        <p:spPr bwMode="auto">
          <a:xfrm>
            <a:off x="495300" y="2093913"/>
            <a:ext cx="357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# of nodes tested:</a:t>
            </a:r>
            <a:r>
              <a:rPr lang="en-US" altLang="vi-VN"/>
              <a:t> 6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5</a:t>
            </a:r>
          </a:p>
        </p:txBody>
      </p:sp>
      <p:sp>
        <p:nvSpPr>
          <p:cNvPr id="67599" name="Text Box 3"/>
          <p:cNvSpPr txBox="1">
            <a:spLocks noChangeArrowheads="1"/>
          </p:cNvSpPr>
          <p:nvPr/>
        </p:nvSpPr>
        <p:spPr bwMode="auto">
          <a:xfrm>
            <a:off x="495300" y="1763713"/>
            <a:ext cx="55705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TREE-SEARCH(problem, </a:t>
            </a:r>
            <a:r>
              <a:rPr lang="en-US" altLang="vi-VN" sz="2000" b="1">
                <a:solidFill>
                  <a:srgbClr val="FF5050"/>
                </a:solidFill>
                <a:latin typeface="Courier New" pitchFamily="49" charset="0"/>
              </a:rPr>
              <a:t>priorityQueue</a:t>
            </a:r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  <p:graphicFrame>
        <p:nvGraphicFramePr>
          <p:cNvPr id="352334" name="Group 78"/>
          <p:cNvGraphicFramePr>
            <a:graphicFrameLocks noGrp="1"/>
          </p:cNvGraphicFramePr>
          <p:nvPr/>
        </p:nvGraphicFramePr>
        <p:xfrm>
          <a:off x="571500" y="2525713"/>
          <a:ext cx="3924300" cy="2500314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priorityQueue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{B:2,C:4,A:5}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{C:4,A:5,G:8}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{A:5,F:6,G:8}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{F:6,G:8,E:9,D:14}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{G:7,G:8,E:9,D:14}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{G:8,E:9,D:14}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7628" name="Oval 4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7629" name="Oval 4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67630" name="AutoShape 48"/>
          <p:cNvCxnSpPr>
            <a:cxnSpLocks noChangeShapeType="1"/>
            <a:stCxn id="67628" idx="3"/>
            <a:endCxn id="67629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31" name="AutoShape 51"/>
          <p:cNvCxnSpPr>
            <a:cxnSpLocks noChangeShapeType="1"/>
            <a:stCxn id="67629" idx="4"/>
            <a:endCxn id="67632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32" name="Oval 5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67633" name="AutoShape 53"/>
          <p:cNvCxnSpPr>
            <a:cxnSpLocks noChangeShapeType="1"/>
            <a:stCxn id="67629" idx="3"/>
            <a:endCxn id="67634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34" name="Oval 5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67635" name="Oval 5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67636" name="AutoShape 56"/>
          <p:cNvCxnSpPr>
            <a:cxnSpLocks noChangeShapeType="1"/>
            <a:stCxn id="67640" idx="4"/>
            <a:endCxn id="67635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37" name="Oval 6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67638" name="AutoShape 61"/>
          <p:cNvCxnSpPr>
            <a:cxnSpLocks noChangeShapeType="1"/>
            <a:stCxn id="67637" idx="4"/>
            <a:endCxn id="67639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39" name="Oval 6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67640" name="Oval 6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67641" name="AutoShape 64"/>
          <p:cNvCxnSpPr>
            <a:cxnSpLocks noChangeShapeType="1"/>
            <a:stCxn id="67628" idx="5"/>
            <a:endCxn id="67640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42" name="AutoShape 66"/>
          <p:cNvCxnSpPr>
            <a:cxnSpLocks noChangeShapeType="1"/>
            <a:stCxn id="67632" idx="6"/>
            <a:endCxn id="67639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43" name="Oval 6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67644" name="AutoShape 68"/>
          <p:cNvCxnSpPr>
            <a:cxnSpLocks noChangeShapeType="1"/>
            <a:stCxn id="67634" idx="4"/>
            <a:endCxn id="67643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45" name="AutoShape 69"/>
          <p:cNvCxnSpPr>
            <a:cxnSpLocks noChangeShapeType="1"/>
            <a:stCxn id="67628" idx="4"/>
            <a:endCxn id="67637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46" name="AutoShape 70"/>
          <p:cNvCxnSpPr>
            <a:cxnSpLocks noChangeShapeType="1"/>
            <a:stCxn id="67635" idx="2"/>
            <a:endCxn id="67639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331" name="Text Box 75"/>
          <p:cNvSpPr txBox="1">
            <a:spLocks noChangeArrowheads="1"/>
          </p:cNvSpPr>
          <p:nvPr/>
        </p:nvSpPr>
        <p:spPr bwMode="auto">
          <a:xfrm>
            <a:off x="6096000" y="5232400"/>
            <a:ext cx="1790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chemeClr val="tx2"/>
                </a:solidFill>
              </a:rPr>
              <a:t>path: </a:t>
            </a:r>
            <a:r>
              <a:rPr lang="en-US" altLang="vi-VN" sz="2000" b="1"/>
              <a:t>S,C,F,G</a:t>
            </a:r>
            <a:br>
              <a:rPr lang="en-US" altLang="vi-VN" sz="2000" b="1">
                <a:solidFill>
                  <a:schemeClr val="tx2"/>
                </a:solidFill>
              </a:rPr>
            </a:br>
            <a:r>
              <a:rPr lang="en-US" altLang="vi-VN" sz="2000" b="1">
                <a:solidFill>
                  <a:schemeClr val="tx2"/>
                </a:solidFill>
              </a:rPr>
              <a:t>cost:</a:t>
            </a:r>
            <a:r>
              <a:rPr lang="en-US" altLang="vi-VN" sz="2000" b="1"/>
              <a:t>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31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Evaluating UCS Search Strategies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vi-VN"/>
              <a:t>Characterize UCS in terms of the criteria.</a:t>
            </a:r>
          </a:p>
          <a:p>
            <a:r>
              <a:rPr lang="en-US" altLang="vi-VN"/>
              <a:t>Complete (if b is finite, cost &gt;= e)</a:t>
            </a:r>
          </a:p>
          <a:p>
            <a:r>
              <a:rPr lang="en-US" altLang="vi-VN"/>
              <a:t>Optimal: Yes but</a:t>
            </a:r>
          </a:p>
          <a:p>
            <a:pPr lvl="1"/>
            <a:r>
              <a:rPr lang="en-US" altLang="vi-VN"/>
              <a:t>requires the goal test to be applied when a node is removed from the nodes list</a:t>
            </a:r>
          </a:p>
          <a:p>
            <a:pPr lvl="1"/>
            <a:r>
              <a:rPr lang="en-US" altLang="vi-VN"/>
              <a:t>rather than when the node is first generated when its parent node is expanded</a:t>
            </a:r>
          </a:p>
          <a:p>
            <a:r>
              <a:rPr lang="en-US" altLang="vi-VN"/>
              <a:t>Time and space complexity: O(b</a:t>
            </a:r>
            <a:r>
              <a:rPr lang="en-US" altLang="vi-VN" baseline="30000"/>
              <a:t>d</a:t>
            </a:r>
            <a:r>
              <a:rPr lang="en-US" altLang="vi-VN"/>
              <a:t>) Exponential</a:t>
            </a:r>
          </a:p>
          <a:p>
            <a:pPr lvl="1"/>
            <a:r>
              <a:rPr lang="en-US" altLang="vi-VN"/>
              <a:t>d is the depth of the solution</a:t>
            </a:r>
          </a:p>
          <a:p>
            <a:pPr lvl="1"/>
            <a:r>
              <a:rPr lang="en-US" altLang="vi-VN"/>
              <a:t>b: the branching factor at each non-leaf node and assuming all edges have the same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5E14-8D58-4D4E-B8EC-D7852ED25BBF}" type="datetime1">
              <a:rPr lang="en-US" smtClean="0"/>
              <a:pPr/>
              <a:t>3/16/2018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687-0427-4498-BE1F-0D8333674D8E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Depth-limited search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/>
              <a:t>Is DF-search with depth limit </a:t>
            </a:r>
            <a:r>
              <a:rPr lang="en-US" altLang="vi-VN" i="1"/>
              <a:t>l</a:t>
            </a:r>
            <a:r>
              <a:rPr lang="en-US" altLang="vi-VN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i.e. nodes at depth l</a:t>
            </a:r>
            <a:r>
              <a:rPr lang="en-US" altLang="vi-VN" i="1"/>
              <a:t> </a:t>
            </a:r>
            <a:r>
              <a:rPr lang="en-US" altLang="vi-VN"/>
              <a:t>have no successors.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Problem knowledge can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Solves the infinite-path problem.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If </a:t>
            </a:r>
            <a:r>
              <a:rPr lang="en-US" altLang="vi-VN" b="1" i="1">
                <a:latin typeface="Times" panose="02020603050405020304" pitchFamily="18" charset="0"/>
                <a:cs typeface="Times" panose="02020603050405020304" pitchFamily="18" charset="0"/>
              </a:rPr>
              <a:t>l &lt; d</a:t>
            </a:r>
            <a:r>
              <a:rPr lang="en-US" altLang="vi-VN"/>
              <a:t> then incompleteness results.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dirty="0"/>
              <a:t>If </a:t>
            </a:r>
            <a:r>
              <a:rPr lang="en-US" altLang="vi-VN" b="1" i="1" dirty="0">
                <a:latin typeface="Times" panose="02020603050405020304" pitchFamily="18" charset="0"/>
                <a:cs typeface="Times" panose="02020603050405020304" pitchFamily="18" charset="0"/>
              </a:rPr>
              <a:t>l &gt; d</a:t>
            </a:r>
            <a:r>
              <a:rPr lang="en-US" altLang="vi-VN" dirty="0"/>
              <a:t> then not optimal.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dirty="0"/>
              <a:t>Time complexity: </a:t>
            </a:r>
            <a:r>
              <a:rPr lang="en-US" altLang="vi-VN" b="1" i="1" dirty="0">
                <a:latin typeface="Times" panose="02020603050405020304" pitchFamily="18" charset="0"/>
                <a:cs typeface="Times" panose="02020603050405020304" pitchFamily="18" charset="0"/>
              </a:rPr>
              <a:t>O(</a:t>
            </a:r>
            <a:r>
              <a:rPr lang="en-US" altLang="vi-VN" b="1" i="1" dirty="0" err="1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altLang="vi-VN" b="1" i="1" baseline="30000" dirty="0" err="1">
                <a:latin typeface="Times" panose="02020603050405020304" pitchFamily="18" charset="0"/>
                <a:cs typeface="Times" panose="02020603050405020304" pitchFamily="18" charset="0"/>
              </a:rPr>
              <a:t>l</a:t>
            </a:r>
            <a:r>
              <a:rPr lang="en-US" altLang="vi-VN" b="1" i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dirty="0"/>
              <a:t>Space complexity: </a:t>
            </a:r>
            <a:r>
              <a:rPr lang="en-US" altLang="vi-VN" b="1" i="1" dirty="0">
                <a:latin typeface="Times" panose="02020603050405020304" pitchFamily="18" charset="0"/>
                <a:cs typeface="Times" panose="02020603050405020304" pitchFamily="18" charset="0"/>
              </a:rPr>
              <a:t>O(</a:t>
            </a:r>
            <a:r>
              <a:rPr lang="en-US" altLang="vi-VN" b="1" i="1" dirty="0" err="1">
                <a:latin typeface="Times" panose="02020603050405020304" pitchFamily="18" charset="0"/>
                <a:cs typeface="Times" panose="02020603050405020304" pitchFamily="18" charset="0"/>
              </a:rPr>
              <a:t>bl</a:t>
            </a:r>
            <a:r>
              <a:rPr lang="en-US" altLang="vi-VN" b="1" i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622755-8E8C-4EE8-AA88-8E0A5EB48D34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939AB7-3F35-4A3D-8E1D-855FB96D5BAD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Depth-limited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"/>
          </a:xfrm>
        </p:spPr>
        <p:txBody>
          <a:bodyPr/>
          <a:lstStyle/>
          <a:p>
            <a:r>
              <a:rPr lang="en-US" altLang="vi-VN"/>
              <a:t>Recursive implementation:</a:t>
            </a:r>
          </a:p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5D46-2C8A-4918-B4B5-301217FC6C6B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67476-8FF8-40C1-8024-B67C85DC305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2151995"/>
            <a:ext cx="8763000" cy="44012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 </a:t>
            </a:r>
            <a:r>
              <a:rPr lang="en-US" altLang="vi-VN" sz="2000" b="1">
                <a:latin typeface="+mj-lt"/>
              </a:rPr>
              <a:t>DEPTH-LIMITED-SEARCH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latin typeface="+mj-lt"/>
              </a:rPr>
              <a:t>problem</a:t>
            </a:r>
            <a:r>
              <a:rPr lang="en-US" altLang="vi-VN" sz="2000">
                <a:latin typeface="+mj-lt"/>
              </a:rPr>
              <a:t>, </a:t>
            </a:r>
            <a:r>
              <a:rPr lang="en-US" altLang="vi-VN" sz="2000" i="1">
                <a:latin typeface="+mj-lt"/>
              </a:rPr>
              <a:t>limit</a:t>
            </a:r>
            <a:r>
              <a:rPr lang="en-US" altLang="vi-VN" sz="2000">
                <a:latin typeface="+mj-lt"/>
              </a:rPr>
              <a:t>) return a solution or failure/cutoff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return </a:t>
            </a:r>
            <a:r>
              <a:rPr lang="en-US" altLang="vi-VN" sz="2000" b="1">
                <a:latin typeface="+mj-lt"/>
              </a:rPr>
              <a:t>RECURSIVE-DLS</a:t>
            </a:r>
            <a:r>
              <a:rPr lang="en-US" altLang="vi-VN" sz="2000">
                <a:latin typeface="+mj-lt"/>
              </a:rPr>
              <a:t>(MAKE-NODE(</a:t>
            </a:r>
            <a:r>
              <a:rPr lang="en-US" altLang="vi-VN" sz="2000" i="1">
                <a:solidFill>
                  <a:prstClr val="black"/>
                </a:solidFill>
                <a:latin typeface="+mj-lt"/>
              </a:rPr>
              <a:t>problem.</a:t>
            </a:r>
            <a:r>
              <a:rPr lang="en-US" altLang="vi-VN" sz="2000">
                <a:latin typeface="+mj-lt"/>
              </a:rPr>
              <a:t>INITIAL-STATE), </a:t>
            </a:r>
            <a:r>
              <a:rPr lang="en-US" altLang="vi-VN" sz="2000" i="1">
                <a:latin typeface="+mj-lt"/>
              </a:rPr>
              <a:t>problem</a:t>
            </a:r>
            <a:r>
              <a:rPr lang="en-US" altLang="vi-VN" sz="2000">
                <a:latin typeface="+mj-lt"/>
              </a:rPr>
              <a:t>, </a:t>
            </a:r>
            <a:r>
              <a:rPr lang="en-US" altLang="vi-VN" sz="2000" i="1">
                <a:latin typeface="+mj-lt"/>
              </a:rPr>
              <a:t>limit</a:t>
            </a:r>
            <a:r>
              <a:rPr lang="en-US" altLang="vi-VN" sz="2000">
                <a:latin typeface="+mj-lt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altLang="vi-VN" sz="2000">
              <a:latin typeface="+mj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 </a:t>
            </a:r>
            <a:r>
              <a:rPr lang="en-US" altLang="vi-VN" sz="2000" b="1">
                <a:latin typeface="+mj-lt"/>
              </a:rPr>
              <a:t>RECURSIVE-DLS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latin typeface="+mj-lt"/>
              </a:rPr>
              <a:t>node</a:t>
            </a:r>
            <a:r>
              <a:rPr lang="en-US" altLang="vi-VN" sz="2000">
                <a:latin typeface="+mj-lt"/>
              </a:rPr>
              <a:t>, </a:t>
            </a:r>
            <a:r>
              <a:rPr lang="en-US" altLang="vi-VN" sz="2000" i="1">
                <a:latin typeface="+mj-lt"/>
              </a:rPr>
              <a:t>problem, limit</a:t>
            </a:r>
            <a:r>
              <a:rPr lang="en-US" altLang="vi-VN" sz="2000">
                <a:latin typeface="+mj-lt"/>
              </a:rPr>
              <a:t>) return a solution or failure/cutoff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if </a:t>
            </a:r>
            <a:r>
              <a:rPr lang="en-US" altLang="vi-VN" sz="2000" i="1">
                <a:latin typeface="+mj-lt"/>
              </a:rPr>
              <a:t>problem</a:t>
            </a:r>
            <a:r>
              <a:rPr lang="en-US" altLang="vi-VN" sz="2000">
                <a:latin typeface="+mj-lt"/>
              </a:rPr>
              <a:t>.</a:t>
            </a:r>
            <a:r>
              <a:rPr lang="en-US" altLang="vi-VN" sz="2000" b="1">
                <a:latin typeface="+mj-lt"/>
              </a:rPr>
              <a:t>GOAL-TEST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solidFill>
                  <a:prstClr val="black"/>
                </a:solidFill>
                <a:latin typeface="+mj-lt"/>
              </a:rPr>
              <a:t>node.</a:t>
            </a:r>
            <a:r>
              <a:rPr lang="en-US" altLang="vi-VN" sz="2000">
                <a:latin typeface="+mj-lt"/>
              </a:rPr>
              <a:t>STATE) then return </a:t>
            </a:r>
            <a:r>
              <a:rPr lang="en-US" altLang="vi-VN" sz="2000" b="1">
                <a:latin typeface="+mj-lt"/>
              </a:rPr>
              <a:t>SOLUTION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latin typeface="+mj-lt"/>
              </a:rPr>
              <a:t>node</a:t>
            </a:r>
            <a:r>
              <a:rPr lang="en-US" altLang="vi-VN" sz="2000">
                <a:latin typeface="+mj-lt"/>
              </a:rPr>
              <a:t>)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else if </a:t>
            </a:r>
            <a:r>
              <a:rPr lang="en-US" altLang="vi-VN" sz="2000" i="1">
                <a:latin typeface="+mj-lt"/>
              </a:rPr>
              <a:t>limit</a:t>
            </a:r>
            <a:r>
              <a:rPr lang="en-US" altLang="vi-VN" sz="2000">
                <a:latin typeface="+mj-lt"/>
              </a:rPr>
              <a:t> == 0 then return </a:t>
            </a:r>
            <a:r>
              <a:rPr lang="en-US" altLang="vi-VN" sz="2000" i="1">
                <a:latin typeface="+mj-lt"/>
              </a:rPr>
              <a:t>cutoff</a:t>
            </a:r>
            <a:endParaRPr lang="en-US" altLang="vi-VN" sz="2000">
              <a:latin typeface="+mj-lt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else </a:t>
            </a:r>
          </a:p>
          <a:p>
            <a:pPr eaLnBrk="1" hangingPunct="1"/>
            <a:r>
              <a:rPr lang="en-US" altLang="vi-VN" sz="2000">
                <a:latin typeface="+mj-lt"/>
              </a:rPr>
              <a:t>           </a:t>
            </a:r>
            <a:r>
              <a:rPr lang="en-US" altLang="vi-VN" sz="2000" i="1">
                <a:latin typeface="+mj-lt"/>
              </a:rPr>
              <a:t>cutoff_occurred?</a:t>
            </a:r>
            <a:r>
              <a:rPr lang="en-US" altLang="vi-VN" sz="2000">
                <a:latin typeface="+mj-lt"/>
              </a:rPr>
              <a:t> </a:t>
            </a:r>
            <a:r>
              <a:rPr lang="en-US" altLang="vi-VN" sz="2000">
                <a:latin typeface="+mj-lt"/>
                <a:sym typeface="Symbol" pitchFamily="18" charset="2"/>
              </a:rPr>
              <a:t> </a:t>
            </a:r>
            <a:r>
              <a:rPr lang="en-US" altLang="vi-VN" sz="2000">
                <a:latin typeface="+mj-lt"/>
              </a:rPr>
              <a:t>false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     for each </a:t>
            </a:r>
            <a:r>
              <a:rPr lang="en-US" altLang="vi-VN" sz="2000" i="1">
                <a:latin typeface="+mj-lt"/>
              </a:rPr>
              <a:t>action </a:t>
            </a:r>
            <a:r>
              <a:rPr lang="en-US" altLang="vi-VN" sz="2000">
                <a:latin typeface="+mj-lt"/>
              </a:rPr>
              <a:t>in </a:t>
            </a:r>
            <a:r>
              <a:rPr lang="en-US" altLang="vi-VN" sz="2000" i="1">
                <a:solidFill>
                  <a:prstClr val="black"/>
                </a:solidFill>
                <a:latin typeface="+mj-lt"/>
              </a:rPr>
              <a:t>problem.</a:t>
            </a:r>
            <a:r>
              <a:rPr lang="en-US" altLang="vi-VN" sz="2000" b="1">
                <a:latin typeface="+mj-lt"/>
              </a:rPr>
              <a:t>ACTIONS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latin typeface="+mj-lt"/>
              </a:rPr>
              <a:t>node.</a:t>
            </a:r>
            <a:r>
              <a:rPr lang="en-US" altLang="vi-VN" sz="2000">
                <a:latin typeface="+mj-lt"/>
              </a:rPr>
              <a:t>STATE) 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           </a:t>
            </a:r>
            <a:r>
              <a:rPr lang="en-US" altLang="vi-VN" sz="2000" i="1">
                <a:latin typeface="+mj-lt"/>
              </a:rPr>
              <a:t>child </a:t>
            </a:r>
            <a:r>
              <a:rPr lang="en-US" altLang="vi-VN" sz="2000">
                <a:latin typeface="+mj-lt"/>
                <a:sym typeface="Symbol" pitchFamily="18" charset="2"/>
              </a:rPr>
              <a:t> </a:t>
            </a:r>
            <a:r>
              <a:rPr lang="en-US" sz="2000">
                <a:solidFill>
                  <a:srgbClr val="0D0D0D"/>
                </a:solidFill>
                <a:latin typeface="+mj-lt"/>
              </a:rPr>
              <a:t>CHILD-NODE</a:t>
            </a:r>
            <a:r>
              <a:rPr lang="en-US" sz="2000" i="1">
                <a:solidFill>
                  <a:srgbClr val="0D0D0D"/>
                </a:solidFill>
                <a:latin typeface="+mj-lt"/>
              </a:rPr>
              <a:t>(problem, node, action)</a:t>
            </a:r>
            <a:br>
              <a:rPr lang="en-US" sz="2000">
                <a:solidFill>
                  <a:srgbClr val="0D0D0D"/>
                </a:solidFill>
                <a:latin typeface="+mj-lt"/>
              </a:rPr>
            </a:br>
            <a:r>
              <a:rPr lang="en-US" altLang="vi-VN" sz="2000">
                <a:latin typeface="+mj-lt"/>
              </a:rPr>
              <a:t>                 </a:t>
            </a:r>
            <a:r>
              <a:rPr lang="en-US" altLang="vi-VN" sz="2000" i="1">
                <a:latin typeface="+mj-lt"/>
              </a:rPr>
              <a:t>result</a:t>
            </a:r>
            <a:r>
              <a:rPr lang="en-US" altLang="vi-VN" sz="2000">
                <a:latin typeface="+mj-lt"/>
              </a:rPr>
              <a:t> </a:t>
            </a:r>
            <a:r>
              <a:rPr lang="en-US" altLang="vi-VN" sz="2000">
                <a:latin typeface="+mj-lt"/>
                <a:sym typeface="Symbol" pitchFamily="18" charset="2"/>
              </a:rPr>
              <a:t> </a:t>
            </a:r>
            <a:r>
              <a:rPr lang="en-US" altLang="vi-VN" sz="2000" b="1">
                <a:latin typeface="+mj-lt"/>
              </a:rPr>
              <a:t>RECURSIVE-DLS</a:t>
            </a:r>
            <a:r>
              <a:rPr lang="en-US" altLang="vi-VN" sz="2000">
                <a:latin typeface="+mj-lt"/>
              </a:rPr>
              <a:t>(</a:t>
            </a:r>
            <a:r>
              <a:rPr lang="en-US" altLang="vi-VN" sz="2000" i="1">
                <a:latin typeface="+mj-lt"/>
              </a:rPr>
              <a:t>child</a:t>
            </a:r>
            <a:r>
              <a:rPr lang="en-US" altLang="vi-VN" sz="2000">
                <a:latin typeface="+mj-lt"/>
              </a:rPr>
              <a:t>, </a:t>
            </a:r>
            <a:r>
              <a:rPr lang="en-US" altLang="vi-VN" sz="2000" i="1">
                <a:latin typeface="+mj-lt"/>
              </a:rPr>
              <a:t>problem</a:t>
            </a:r>
            <a:r>
              <a:rPr lang="en-US" altLang="vi-VN" sz="2000">
                <a:latin typeface="+mj-lt"/>
              </a:rPr>
              <a:t>, </a:t>
            </a:r>
            <a:r>
              <a:rPr lang="en-US" altLang="vi-VN" sz="2000" i="1">
                <a:latin typeface="+mj-lt"/>
              </a:rPr>
              <a:t>limit - 1</a:t>
            </a:r>
            <a:r>
              <a:rPr lang="en-US" altLang="vi-VN" sz="2000">
                <a:latin typeface="+mj-lt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           if </a:t>
            </a:r>
            <a:r>
              <a:rPr lang="en-US" altLang="vi-VN" sz="2000" i="1">
                <a:latin typeface="+mj-lt"/>
              </a:rPr>
              <a:t>result == cutoff</a:t>
            </a:r>
            <a:r>
              <a:rPr lang="en-US" altLang="vi-VN" sz="2000">
                <a:latin typeface="+mj-lt"/>
              </a:rPr>
              <a:t>  then </a:t>
            </a:r>
            <a:r>
              <a:rPr lang="en-US" altLang="vi-VN" sz="2000" i="1">
                <a:latin typeface="+mj-lt"/>
              </a:rPr>
              <a:t>cutoff_occurred?</a:t>
            </a:r>
            <a:r>
              <a:rPr lang="en-US" altLang="vi-VN" sz="2000">
                <a:latin typeface="+mj-lt"/>
              </a:rPr>
              <a:t> </a:t>
            </a:r>
            <a:r>
              <a:rPr lang="en-US" altLang="vi-VN" sz="2000">
                <a:latin typeface="+mj-lt"/>
                <a:sym typeface="Symbol" pitchFamily="18" charset="2"/>
              </a:rPr>
              <a:t> </a:t>
            </a:r>
            <a:r>
              <a:rPr lang="en-US" altLang="vi-VN" sz="2000">
                <a:latin typeface="+mj-lt"/>
              </a:rPr>
              <a:t>true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           else if </a:t>
            </a:r>
            <a:r>
              <a:rPr lang="en-US" altLang="vi-VN" sz="2000" i="1">
                <a:latin typeface="+mj-lt"/>
              </a:rPr>
              <a:t>result </a:t>
            </a:r>
            <a:r>
              <a:rPr lang="en-US" altLang="vi-VN" sz="2000" i="1">
                <a:latin typeface="+mj-lt"/>
                <a:sym typeface="Symbol" pitchFamily="18" charset="2"/>
              </a:rPr>
              <a:t> </a:t>
            </a:r>
            <a:r>
              <a:rPr lang="en-US" altLang="vi-VN" sz="2000" i="1">
                <a:latin typeface="+mj-lt"/>
              </a:rPr>
              <a:t>failure</a:t>
            </a:r>
            <a:r>
              <a:rPr lang="en-US" altLang="vi-VN" sz="2000">
                <a:latin typeface="+mj-lt"/>
              </a:rPr>
              <a:t> then return </a:t>
            </a:r>
            <a:r>
              <a:rPr lang="en-US" altLang="vi-VN" sz="2000" i="1">
                <a:latin typeface="+mj-lt"/>
              </a:rPr>
              <a:t>result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           if </a:t>
            </a:r>
            <a:r>
              <a:rPr lang="en-US" altLang="vi-VN" sz="2000" i="1">
                <a:latin typeface="+mj-lt"/>
              </a:rPr>
              <a:t>cutoff_occurred?</a:t>
            </a:r>
            <a:r>
              <a:rPr lang="en-US" altLang="vi-VN" sz="2000">
                <a:latin typeface="+mj-lt"/>
              </a:rPr>
              <a:t> then return </a:t>
            </a:r>
            <a:r>
              <a:rPr lang="en-US" altLang="vi-VN" sz="2000" b="1" i="1">
                <a:latin typeface="+mj-lt"/>
              </a:rPr>
              <a:t>cutoff</a:t>
            </a:r>
            <a:r>
              <a:rPr lang="en-US" altLang="vi-VN" sz="2000">
                <a:latin typeface="+mj-lt"/>
              </a:rPr>
              <a:t> else return </a:t>
            </a:r>
            <a:r>
              <a:rPr lang="en-US" altLang="vi-VN" sz="2000" b="1" i="1">
                <a:latin typeface="+mj-lt"/>
              </a:rPr>
              <a:t>failure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What?</a:t>
            </a:r>
          </a:p>
          <a:p>
            <a:pPr lvl="1" eaLnBrk="1" hangingPunct="1"/>
            <a:r>
              <a:rPr lang="en-US" altLang="vi-VN"/>
              <a:t>A general strategy to find best depth limit </a:t>
            </a:r>
            <a:r>
              <a:rPr lang="en-US" altLang="vi-VN" i="1"/>
              <a:t>L</a:t>
            </a:r>
            <a:r>
              <a:rPr lang="en-US" altLang="vi-VN"/>
              <a:t>.</a:t>
            </a:r>
          </a:p>
          <a:p>
            <a:pPr lvl="2" eaLnBrk="1" hangingPunct="1"/>
            <a:r>
              <a:rPr lang="en-US" altLang="vi-VN"/>
              <a:t>Goals is found at depth </a:t>
            </a:r>
            <a:r>
              <a:rPr lang="en-US" altLang="vi-VN" i="1"/>
              <a:t>d</a:t>
            </a:r>
            <a:r>
              <a:rPr lang="en-US" altLang="vi-VN"/>
              <a:t>, the depth of the shallowest goal-node.</a:t>
            </a:r>
          </a:p>
          <a:p>
            <a:pPr lvl="1" eaLnBrk="1" hangingPunct="1"/>
            <a:r>
              <a:rPr lang="en-US" altLang="vi-VN"/>
              <a:t>Often used in combination with DF-search</a:t>
            </a:r>
          </a:p>
          <a:p>
            <a:pPr eaLnBrk="1" hangingPunct="1"/>
            <a:r>
              <a:rPr lang="en-US" altLang="vi-VN"/>
              <a:t>Combines benefits of DF- en BF-search</a:t>
            </a:r>
          </a:p>
          <a:p>
            <a:pPr lvl="1"/>
            <a:r>
              <a:rPr lang="en-US" altLang="vi-VN"/>
              <a:t>do DFS to depth 0 treat start node as leaf</a:t>
            </a:r>
          </a:p>
          <a:p>
            <a:pPr lvl="1"/>
            <a:r>
              <a:rPr lang="en-US" altLang="vi-VN"/>
              <a:t>do DFS to depth 1 treat all children of the start node as leaves</a:t>
            </a:r>
          </a:p>
          <a:p>
            <a:pPr lvl="1"/>
            <a:r>
              <a:rPr lang="en-US" altLang="vi-VN"/>
              <a:t>if no solution found, do DFS to depth 2</a:t>
            </a:r>
          </a:p>
          <a:p>
            <a:pPr lvl="1"/>
            <a:r>
              <a:rPr lang="en-US" altLang="vi-VN"/>
              <a:t>repeat by increasing depth until a solution found</a:t>
            </a:r>
          </a:p>
          <a:p>
            <a:r>
              <a:rPr lang="en-US" altLang="vi-VN"/>
              <a:t>Start node is at depth 0</a:t>
            </a:r>
          </a:p>
          <a:p>
            <a:pPr eaLnBrk="1" hangingPunct="1"/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17662B-932C-47CD-9E4E-3FB7F0DAC019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D510C-A37C-4680-85C9-1DECEA149F7C}" type="slidenum">
              <a:rPr lang="en-US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 (IDS)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98638"/>
            <a:ext cx="8458200" cy="1631216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1">
                <a:latin typeface="+mj-lt"/>
              </a:rPr>
              <a:t>ITERATIVE_DEEPENING_SEARCH</a:t>
            </a:r>
            <a:r>
              <a:rPr lang="en-US" altLang="vi-VN" sz="2000" b="0">
                <a:latin typeface="+mj-lt"/>
              </a:rPr>
              <a:t>(</a:t>
            </a:r>
            <a:r>
              <a:rPr lang="en-US" altLang="vi-VN" sz="2000" b="0" i="1">
                <a:latin typeface="+mj-lt"/>
              </a:rPr>
              <a:t>problem</a:t>
            </a:r>
            <a:r>
              <a:rPr lang="en-US" altLang="vi-VN" sz="2000" b="0">
                <a:latin typeface="+mj-lt"/>
              </a:rPr>
              <a:t>)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a solution or failure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inputs: </a:t>
            </a:r>
            <a:r>
              <a:rPr lang="en-US" altLang="vi-VN" sz="2000" b="0" i="1">
                <a:latin typeface="+mj-lt"/>
              </a:rPr>
              <a:t>problem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</a:t>
            </a:r>
            <a:r>
              <a:rPr lang="en-US" altLang="vi-VN" sz="2000">
                <a:latin typeface="+mj-lt"/>
              </a:rPr>
              <a:t>for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0" i="1">
                <a:latin typeface="+mj-lt"/>
              </a:rPr>
              <a:t>depth </a:t>
            </a:r>
            <a:r>
              <a:rPr lang="en-US" altLang="vi-VN" sz="2000" b="0" i="1">
                <a:latin typeface="+mj-lt"/>
                <a:sym typeface="Symbol" pitchFamily="18" charset="2"/>
              </a:rPr>
              <a:t> </a:t>
            </a:r>
            <a:r>
              <a:rPr lang="en-US" altLang="vi-VN" sz="2000" b="0">
                <a:latin typeface="+mj-lt"/>
              </a:rPr>
              <a:t>0 </a:t>
            </a:r>
            <a:r>
              <a:rPr lang="en-US" altLang="vi-VN" sz="2000">
                <a:latin typeface="+mj-lt"/>
              </a:rPr>
              <a:t>to</a:t>
            </a:r>
            <a:r>
              <a:rPr lang="en-US" altLang="vi-VN" sz="2000" b="0">
                <a:latin typeface="+mj-lt"/>
              </a:rPr>
              <a:t> ∞ </a:t>
            </a:r>
            <a:r>
              <a:rPr lang="en-US" altLang="vi-VN" sz="2000">
                <a:latin typeface="+mj-lt"/>
              </a:rPr>
              <a:t>do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 b="0" i="1">
                <a:latin typeface="+mj-lt"/>
              </a:rPr>
              <a:t>result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0">
                <a:latin typeface="+mj-lt"/>
                <a:sym typeface="Symbol" pitchFamily="18" charset="2"/>
              </a:rPr>
              <a:t> </a:t>
            </a:r>
            <a:r>
              <a:rPr lang="en-US" altLang="vi-VN" sz="2000" b="1">
                <a:latin typeface="+mj-lt"/>
              </a:rPr>
              <a:t>DEPTH-LIMITED_SEARCH</a:t>
            </a:r>
            <a:r>
              <a:rPr lang="en-US" altLang="vi-VN" sz="2000" b="0">
                <a:latin typeface="+mj-lt"/>
              </a:rPr>
              <a:t>(</a:t>
            </a:r>
            <a:r>
              <a:rPr lang="en-US" altLang="vi-VN" sz="2000" b="0" i="1">
                <a:latin typeface="+mj-lt"/>
              </a:rPr>
              <a:t>problem</a:t>
            </a:r>
            <a:r>
              <a:rPr lang="en-US" altLang="vi-VN" sz="2000" b="0">
                <a:latin typeface="+mj-lt"/>
              </a:rPr>
              <a:t>, </a:t>
            </a:r>
            <a:r>
              <a:rPr lang="en-US" altLang="vi-VN" sz="2000" b="0" i="1">
                <a:latin typeface="+mj-lt"/>
              </a:rPr>
              <a:t>depth</a:t>
            </a:r>
            <a:r>
              <a:rPr lang="en-US" altLang="vi-VN" sz="2000" b="0">
                <a:latin typeface="+mj-lt"/>
              </a:rPr>
              <a:t>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 b="0">
                <a:latin typeface="+mj-lt"/>
              </a:rPr>
              <a:t>		</a:t>
            </a:r>
            <a:r>
              <a:rPr lang="en-US" altLang="vi-VN" sz="2000">
                <a:latin typeface="+mj-lt"/>
              </a:rPr>
              <a:t>if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0" i="1">
                <a:latin typeface="+mj-lt"/>
              </a:rPr>
              <a:t>result </a:t>
            </a:r>
            <a:r>
              <a:rPr lang="en-US" altLang="vi-VN" sz="2000" b="0" i="1">
                <a:latin typeface="+mj-lt"/>
                <a:sym typeface="Symbol" pitchFamily="18" charset="2"/>
              </a:rPr>
              <a:t> </a:t>
            </a:r>
            <a:r>
              <a:rPr lang="en-US" altLang="vi-VN" sz="2000" b="0" i="1">
                <a:latin typeface="+mj-lt"/>
              </a:rPr>
              <a:t>cuttoff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then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0" i="1">
                <a:latin typeface="+mj-lt"/>
              </a:rPr>
              <a:t>result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FD8D76-628B-4E7F-B928-4CCA18D08AE6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7B2DC-2EE3-46A3-9DDF-84A201BC3153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 L = 0</a:t>
            </a:r>
          </a:p>
        </p:txBody>
      </p:sp>
      <p:pic>
        <p:nvPicPr>
          <p:cNvPr id="73733" name="Picture 3" descr="ids-progress1c"/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229600" cy="4297363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9DEC-7123-4113-9441-2E617D8493EF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C4B48-09F2-4957-B805-6F38EF92CD6D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 L =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92AC21-CB27-401B-A15A-F735ECF7AA95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9C79E-1CAB-4D53-AE99-44A2236B47F4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74755" name="Picture 3" descr="ids-progress2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2296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 L = 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D1FCF-8DEF-4C2C-8806-84BF0B6097D3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5A7EB-D3F9-4563-B7F1-E5711396B46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pic>
        <p:nvPicPr>
          <p:cNvPr id="75779" name="Picture 3" descr="ids-progress3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Example: 8-puzzle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57200" y="38862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altLang="vi-VN">
                <a:solidFill>
                  <a:srgbClr val="0000CC"/>
                </a:solidFill>
              </a:rPr>
              <a:t>Formulate goal</a:t>
            </a:r>
            <a:r>
              <a:rPr lang="en-US" altLang="vi-VN"/>
              <a:t>: a goal configuration </a:t>
            </a:r>
          </a:p>
          <a:p>
            <a:r>
              <a:rPr lang="en-US" altLang="vi-VN">
                <a:solidFill>
                  <a:srgbClr val="0000CC"/>
                </a:solidFill>
              </a:rPr>
              <a:t>Formulate problem</a:t>
            </a:r>
          </a:p>
          <a:p>
            <a:pPr lvl="1"/>
            <a:r>
              <a:rPr lang="en-US" altLang="vi-VN"/>
              <a:t>States?? Integer location of each tile (9! States)</a:t>
            </a:r>
          </a:p>
          <a:p>
            <a:pPr lvl="1"/>
            <a:r>
              <a:rPr lang="en-US" altLang="vi-VN"/>
              <a:t>Actions?? {Left, Right, Up, Down}</a:t>
            </a:r>
          </a:p>
          <a:p>
            <a:r>
              <a:rPr lang="en-US" altLang="vi-VN">
                <a:solidFill>
                  <a:srgbClr val="0000CC"/>
                </a:solidFill>
              </a:rPr>
              <a:t>Find solution</a:t>
            </a:r>
          </a:p>
          <a:p>
            <a:pPr lvl="1"/>
            <a:r>
              <a:rPr lang="en-US" altLang="vi-VN"/>
              <a:t>Sequence of actions to gain the goal state.</a:t>
            </a:r>
          </a:p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13AC1DD1-241E-44E9-A3D6-D496C0720E7B}" type="datetime1">
              <a:rPr lang="en-US" smtClean="0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E8772F18-9109-4FF7-8B8D-7358787312D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247" y="1524000"/>
            <a:ext cx="4501506" cy="2286000"/>
          </a:xfrm>
        </p:spPr>
      </p:pic>
    </p:spTree>
    <p:extLst>
      <p:ext uri="{BB962C8B-B14F-4D97-AF65-F5344CB8AC3E}">
        <p14:creationId xmlns:p14="http://schemas.microsoft.com/office/powerpoint/2010/main" val="2336843101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 L = 3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8FE39E-A123-4621-9AD1-BD8A0BA9851F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C6B0CE-05A9-41AD-862D-B8E33CA94B81}" type="slidenum">
              <a:rPr lang="en-US"/>
              <a:pPr>
                <a:defRPr/>
              </a:pPr>
              <a:t>70</a:t>
            </a:fld>
            <a:endParaRPr lang="en-US"/>
          </a:p>
        </p:txBody>
      </p:sp>
      <p:pic>
        <p:nvPicPr>
          <p:cNvPr id="76803" name="Picture 3" descr="ids-progress4c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DE86F-BFA8-452B-9C6A-2AC23684126B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01ED4-E685-4780-BEC7-17993464AD02}" type="slidenum">
              <a:rPr lang="en-US" altLang="en-US" smtClean="0"/>
              <a:pPr>
                <a:defRPr/>
              </a:pPr>
              <a:t>71</a:t>
            </a:fld>
            <a:endParaRPr lang="en-US" altLang="en-US"/>
          </a:p>
        </p:txBody>
      </p:sp>
      <p:sp>
        <p:nvSpPr>
          <p:cNvPr id="7782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</a:t>
            </a:r>
            <a:r>
              <a:rPr lang="en-US" altLang="vi-VN"/>
              <a:t> </a:t>
            </a:r>
            <a:r>
              <a:rPr lang="en-US" altLang="vi-VN">
                <a:solidFill>
                  <a:schemeClr val="tx2"/>
                </a:solidFill>
              </a:rPr>
              <a:t>expanded:</a:t>
            </a:r>
            <a:r>
              <a:rPr lang="en-US" altLang="vi-VN"/>
              <a:t> 0</a:t>
            </a:r>
          </a:p>
        </p:txBody>
      </p:sp>
      <p:graphicFrame>
        <p:nvGraphicFramePr>
          <p:cNvPr id="51814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38473"/>
              </p:ext>
            </p:extLst>
          </p:nvPr>
        </p:nvGraphicFramePr>
        <p:xfrm>
          <a:off x="685800" y="2133600"/>
          <a:ext cx="3886200" cy="603382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40" name="Text Box 1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77841" name="Text Box 1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7842" name="Text Box 20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77843" name="Text Box 21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7844" name="Text Box 2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7845" name="Text Box 23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7846" name="Text Box 24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7847" name="Text Box 25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7848" name="Text Box 26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77849" name="Text Box 27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77850" name="Oval 28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7851" name="Oval 29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77852" name="AutoShape 30"/>
          <p:cNvCxnSpPr>
            <a:cxnSpLocks noChangeShapeType="1"/>
            <a:stCxn id="77850" idx="3"/>
            <a:endCxn id="77851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3" name="AutoShape 31"/>
          <p:cNvCxnSpPr>
            <a:cxnSpLocks noChangeShapeType="1"/>
            <a:stCxn id="77851" idx="4"/>
            <a:endCxn id="77854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54" name="Oval 3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77855" name="AutoShape 33"/>
          <p:cNvCxnSpPr>
            <a:cxnSpLocks noChangeShapeType="1"/>
            <a:stCxn id="77851" idx="3"/>
            <a:endCxn id="77856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56" name="Oval 3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77857" name="Oval 3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77858" name="AutoShape 36"/>
          <p:cNvCxnSpPr>
            <a:cxnSpLocks noChangeShapeType="1"/>
            <a:stCxn id="77862" idx="4"/>
            <a:endCxn id="77857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59" name="Oval 37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77860" name="AutoShape 38"/>
          <p:cNvCxnSpPr>
            <a:cxnSpLocks noChangeShapeType="1"/>
            <a:stCxn id="77859" idx="4"/>
            <a:endCxn id="77861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61" name="Oval 39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77862" name="Oval 40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77863" name="AutoShape 41"/>
          <p:cNvCxnSpPr>
            <a:cxnSpLocks noChangeShapeType="1"/>
            <a:stCxn id="77850" idx="5"/>
            <a:endCxn id="77862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64" name="AutoShape 42"/>
          <p:cNvCxnSpPr>
            <a:cxnSpLocks noChangeShapeType="1"/>
            <a:stCxn id="77854" idx="6"/>
            <a:endCxn id="77861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65" name="Oval 43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77866" name="AutoShape 44"/>
          <p:cNvCxnSpPr>
            <a:cxnSpLocks noChangeShapeType="1"/>
            <a:stCxn id="77856" idx="4"/>
            <a:endCxn id="77865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67" name="AutoShape 45"/>
          <p:cNvCxnSpPr>
            <a:cxnSpLocks noChangeShapeType="1"/>
            <a:stCxn id="77850" idx="4"/>
            <a:endCxn id="77859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68" name="AutoShape 46"/>
          <p:cNvCxnSpPr>
            <a:cxnSpLocks noChangeShapeType="1"/>
            <a:stCxn id="77857" idx="2"/>
            <a:endCxn id="77861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A70086-72CD-4916-A035-A3A23170DDF1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C10FB-ABA7-4FEF-A48B-8693D361243F}" type="slidenum">
              <a:rPr lang="en-US" altLang="en-US" smtClean="0"/>
              <a:pPr>
                <a:defRPr/>
              </a:pPr>
              <a:t>72</a:t>
            </a:fld>
            <a:endParaRPr lang="en-US" altLang="en-US"/>
          </a:p>
        </p:txBody>
      </p:sp>
      <p:sp>
        <p:nvSpPr>
          <p:cNvPr id="78852" name="Text Box 140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78853" name="Text Box 139"/>
          <p:cNvSpPr txBox="1">
            <a:spLocks noChangeArrowheads="1"/>
          </p:cNvSpPr>
          <p:nvPr/>
        </p:nvSpPr>
        <p:spPr bwMode="auto">
          <a:xfrm>
            <a:off x="609600" y="17780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0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</a:t>
            </a:r>
            <a:r>
              <a:rPr lang="en-US" altLang="vi-VN"/>
              <a:t> </a:t>
            </a:r>
            <a:r>
              <a:rPr lang="en-US" altLang="vi-VN">
                <a:solidFill>
                  <a:schemeClr val="tx2"/>
                </a:solidFill>
              </a:rPr>
              <a:t>expanded:</a:t>
            </a:r>
            <a:r>
              <a:rPr lang="en-US" altLang="vi-VN"/>
              <a:t> 0</a:t>
            </a:r>
          </a:p>
        </p:txBody>
      </p:sp>
      <p:graphicFrame>
        <p:nvGraphicFramePr>
          <p:cNvPr id="301292" name="Group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48155"/>
              </p:ext>
            </p:extLst>
          </p:nvPr>
        </p:nvGraphicFramePr>
        <p:xfrm>
          <a:off x="685800" y="2133600"/>
          <a:ext cx="3886200" cy="905073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</a:rPr>
                        <a:t>FAIL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867" name="Text Box 193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78868" name="Text Box 194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8869" name="Text Box 195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78870" name="Text Box 196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8871" name="Text Box 197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8872" name="Text Box 198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8873" name="Text Box 199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8874" name="Text Box 200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8875" name="Text Box 201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78876" name="Text Box 202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78877" name="Oval 203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8878" name="Oval 204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78879" name="AutoShape 205"/>
          <p:cNvCxnSpPr>
            <a:cxnSpLocks noChangeShapeType="1"/>
            <a:stCxn id="78877" idx="3"/>
            <a:endCxn id="7887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80" name="AutoShape 206"/>
          <p:cNvCxnSpPr>
            <a:cxnSpLocks noChangeShapeType="1"/>
            <a:stCxn id="78878" idx="4"/>
            <a:endCxn id="7888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81" name="Oval 207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78882" name="AutoShape 208"/>
          <p:cNvCxnSpPr>
            <a:cxnSpLocks noChangeShapeType="1"/>
            <a:stCxn id="78878" idx="3"/>
            <a:endCxn id="7888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83" name="Oval 209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78884" name="Oval 210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78885" name="AutoShape 211"/>
          <p:cNvCxnSpPr>
            <a:cxnSpLocks noChangeShapeType="1"/>
            <a:stCxn id="78889" idx="4"/>
            <a:endCxn id="7888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86" name="Oval 212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78887" name="AutoShape 213"/>
          <p:cNvCxnSpPr>
            <a:cxnSpLocks noChangeShapeType="1"/>
            <a:stCxn id="78886" idx="4"/>
            <a:endCxn id="7888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88" name="Oval 214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78889" name="Oval 215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78890" name="AutoShape 216"/>
          <p:cNvCxnSpPr>
            <a:cxnSpLocks noChangeShapeType="1"/>
            <a:stCxn id="78877" idx="5"/>
            <a:endCxn id="7888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1" name="AutoShape 217"/>
          <p:cNvCxnSpPr>
            <a:cxnSpLocks noChangeShapeType="1"/>
            <a:stCxn id="78881" idx="6"/>
            <a:endCxn id="7888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92" name="Oval 218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78893" name="AutoShape 219"/>
          <p:cNvCxnSpPr>
            <a:cxnSpLocks noChangeShapeType="1"/>
            <a:stCxn id="78883" idx="4"/>
            <a:endCxn id="7889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4" name="AutoShape 220"/>
          <p:cNvCxnSpPr>
            <a:cxnSpLocks noChangeShapeType="1"/>
            <a:stCxn id="78877" idx="4"/>
            <a:endCxn id="7888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95" name="AutoShape 221"/>
          <p:cNvCxnSpPr>
            <a:cxnSpLocks noChangeShapeType="1"/>
            <a:stCxn id="78884" idx="2"/>
            <a:endCxn id="7888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9A8838-BD32-476E-A97A-A9767B2FCCF2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3A209-66BF-4C2E-9898-4B0598B4ADB4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  <p:sp>
        <p:nvSpPr>
          <p:cNvPr id="79876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79877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9878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79879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9880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9881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7988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7988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7988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7988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79886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79887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1(1)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sp>
        <p:nvSpPr>
          <p:cNvPr id="79889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tx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9890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79891" name="AutoShape 7"/>
          <p:cNvCxnSpPr>
            <a:cxnSpLocks noChangeShapeType="1"/>
            <a:stCxn id="79889" idx="3"/>
            <a:endCxn id="7989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892" name="AutoShape 10"/>
          <p:cNvCxnSpPr>
            <a:cxnSpLocks noChangeShapeType="1"/>
            <a:stCxn id="79890" idx="4"/>
            <a:endCxn id="7989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3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79894" name="AutoShape 12"/>
          <p:cNvCxnSpPr>
            <a:cxnSpLocks noChangeShapeType="1"/>
            <a:stCxn id="79890" idx="3"/>
            <a:endCxn id="7989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5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79896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79897" name="AutoShape 15"/>
          <p:cNvCxnSpPr>
            <a:cxnSpLocks noChangeShapeType="1"/>
            <a:stCxn id="79901" idx="4"/>
            <a:endCxn id="7989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898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79899" name="AutoShape 20"/>
          <p:cNvCxnSpPr>
            <a:cxnSpLocks noChangeShapeType="1"/>
            <a:stCxn id="79898" idx="4"/>
            <a:endCxn id="7990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900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79901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79902" name="AutoShape 23"/>
          <p:cNvCxnSpPr>
            <a:cxnSpLocks noChangeShapeType="1"/>
            <a:stCxn id="79889" idx="5"/>
            <a:endCxn id="7990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903" name="AutoShape 25"/>
          <p:cNvCxnSpPr>
            <a:cxnSpLocks noChangeShapeType="1"/>
            <a:stCxn id="79893" idx="6"/>
            <a:endCxn id="7990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90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79905" name="AutoShape 27"/>
          <p:cNvCxnSpPr>
            <a:cxnSpLocks noChangeShapeType="1"/>
            <a:stCxn id="79895" idx="4"/>
            <a:endCxn id="7990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906" name="AutoShape 28"/>
          <p:cNvCxnSpPr>
            <a:cxnSpLocks noChangeShapeType="1"/>
            <a:stCxn id="79889" idx="4"/>
            <a:endCxn id="7989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907" name="AutoShape 29"/>
          <p:cNvCxnSpPr>
            <a:cxnSpLocks noChangeShapeType="1"/>
            <a:stCxn id="79896" idx="2"/>
            <a:endCxn id="7990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64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88945"/>
              </p:ext>
            </p:extLst>
          </p:nvPr>
        </p:nvGraphicFramePr>
        <p:xfrm>
          <a:off x="685800" y="2133600"/>
          <a:ext cx="3886200" cy="1206764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no test</a:t>
                      </a:r>
                    </a:p>
                  </a:txBody>
                  <a:tcPr marR="18288" marT="9124" marB="18247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24" marB="182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48845-9F8E-4CEF-B5D0-ED92141B972B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6328FA-BBE6-473C-8B05-A794C26242E1}" type="slidenum">
              <a:rPr lang="en-US" altLang="en-US" smtClean="0"/>
              <a:pPr>
                <a:defRPr/>
              </a:pPr>
              <a:t>74</a:t>
            </a:fld>
            <a:endParaRPr lang="en-US" altLang="en-US"/>
          </a:p>
        </p:txBody>
      </p:sp>
      <p:sp>
        <p:nvSpPr>
          <p:cNvPr id="80900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0901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0902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0903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0904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0905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0906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090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090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090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0910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0911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2(1)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sp>
        <p:nvSpPr>
          <p:cNvPr id="80913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0914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0915" name="AutoShape 7"/>
          <p:cNvCxnSpPr>
            <a:cxnSpLocks noChangeShapeType="1"/>
            <a:stCxn id="80913" idx="3"/>
            <a:endCxn id="8091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16" name="AutoShape 10"/>
          <p:cNvCxnSpPr>
            <a:cxnSpLocks noChangeShapeType="1"/>
            <a:stCxn id="80914" idx="4"/>
            <a:endCxn id="8091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7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0918" name="AutoShape 12"/>
          <p:cNvCxnSpPr>
            <a:cxnSpLocks noChangeShapeType="1"/>
            <a:stCxn id="80914" idx="3"/>
            <a:endCxn id="8091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19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0920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0921" name="AutoShape 15"/>
          <p:cNvCxnSpPr>
            <a:cxnSpLocks noChangeShapeType="1"/>
            <a:stCxn id="80925" idx="4"/>
            <a:endCxn id="8092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22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0923" name="AutoShape 20"/>
          <p:cNvCxnSpPr>
            <a:cxnSpLocks noChangeShapeType="1"/>
            <a:stCxn id="80922" idx="4"/>
            <a:endCxn id="8092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24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0925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0926" name="AutoShape 23"/>
          <p:cNvCxnSpPr>
            <a:cxnSpLocks noChangeShapeType="1"/>
            <a:stCxn id="80913" idx="5"/>
            <a:endCxn id="8092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27" name="AutoShape 25"/>
          <p:cNvCxnSpPr>
            <a:cxnSpLocks noChangeShapeType="1"/>
            <a:stCxn id="80917" idx="6"/>
            <a:endCxn id="8092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92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0929" name="AutoShape 27"/>
          <p:cNvCxnSpPr>
            <a:cxnSpLocks noChangeShapeType="1"/>
            <a:stCxn id="80919" idx="4"/>
            <a:endCxn id="8092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30" name="AutoShape 28"/>
          <p:cNvCxnSpPr>
            <a:cxnSpLocks noChangeShapeType="1"/>
            <a:stCxn id="80913" idx="4"/>
            <a:endCxn id="8092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931" name="AutoShape 29"/>
          <p:cNvCxnSpPr>
            <a:cxnSpLocks noChangeShapeType="1"/>
            <a:stCxn id="80920" idx="2"/>
            <a:endCxn id="8092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441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4660"/>
              </p:ext>
            </p:extLst>
          </p:nvPr>
        </p:nvGraphicFramePr>
        <p:xfrm>
          <a:off x="685800" y="2133600"/>
          <a:ext cx="3886200" cy="1512943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34" marB="1826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34" marB="18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4" marB="1826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34" marB="18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4" marB="1826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34" marB="18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4" marB="1826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4" marB="18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34" marB="1826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4" marB="182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71D89-0835-4CE9-AFA4-66C74C2F952E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1EAA7-5FEB-48AA-A214-1988418401BA}" type="slidenum">
              <a:rPr lang="en-US" altLang="en-US" smtClean="0"/>
              <a:pPr>
                <a:defRPr/>
              </a:pPr>
              <a:t>75</a:t>
            </a:fld>
            <a:endParaRPr lang="en-US" altLang="en-US"/>
          </a:p>
        </p:txBody>
      </p:sp>
      <p:sp>
        <p:nvSpPr>
          <p:cNvPr id="81924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1925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1926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1927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1928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1929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193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193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193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193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1934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1935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3(1)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sp>
        <p:nvSpPr>
          <p:cNvPr id="81937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1938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1939" name="AutoShape 7"/>
          <p:cNvCxnSpPr>
            <a:cxnSpLocks noChangeShapeType="1"/>
            <a:stCxn id="81937" idx="3"/>
            <a:endCxn id="8193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0" name="AutoShape 10"/>
          <p:cNvCxnSpPr>
            <a:cxnSpLocks noChangeShapeType="1"/>
            <a:stCxn id="81938" idx="4"/>
            <a:endCxn id="8194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1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1942" name="AutoShape 12"/>
          <p:cNvCxnSpPr>
            <a:cxnSpLocks noChangeShapeType="1"/>
            <a:stCxn id="81938" idx="3"/>
            <a:endCxn id="8194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3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1944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1945" name="AutoShape 15"/>
          <p:cNvCxnSpPr>
            <a:cxnSpLocks noChangeShapeType="1"/>
            <a:stCxn id="81949" idx="4"/>
            <a:endCxn id="8194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6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1947" name="AutoShape 20"/>
          <p:cNvCxnSpPr>
            <a:cxnSpLocks noChangeShapeType="1"/>
            <a:stCxn id="81946" idx="4"/>
            <a:endCxn id="8194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8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1949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1950" name="AutoShape 23"/>
          <p:cNvCxnSpPr>
            <a:cxnSpLocks noChangeShapeType="1"/>
            <a:stCxn id="81937" idx="5"/>
            <a:endCxn id="8194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1" name="AutoShape 25"/>
          <p:cNvCxnSpPr>
            <a:cxnSpLocks noChangeShapeType="1"/>
            <a:stCxn id="81941" idx="6"/>
            <a:endCxn id="8194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52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1953" name="AutoShape 27"/>
          <p:cNvCxnSpPr>
            <a:cxnSpLocks noChangeShapeType="1"/>
            <a:stCxn id="81943" idx="4"/>
            <a:endCxn id="8195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4" name="AutoShape 28"/>
          <p:cNvCxnSpPr>
            <a:cxnSpLocks noChangeShapeType="1"/>
            <a:stCxn id="81937" idx="4"/>
            <a:endCxn id="8194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5" name="AutoShape 29"/>
          <p:cNvCxnSpPr>
            <a:cxnSpLocks noChangeShapeType="1"/>
            <a:stCxn id="81944" idx="2"/>
            <a:endCxn id="8194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051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29014"/>
              </p:ext>
            </p:extLst>
          </p:nvPr>
        </p:nvGraphicFramePr>
        <p:xfrm>
          <a:off x="685800" y="2133600"/>
          <a:ext cx="3886200" cy="1819292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37" marB="1827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37" marB="182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43CF9-C712-4EF8-BFBA-77778CE5E815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4A62A6-6DC3-4988-AF4F-2A30D1F013CF}" type="slidenum">
              <a:rPr lang="en-US" altLang="en-US" smtClean="0"/>
              <a:pPr>
                <a:defRPr/>
              </a:pPr>
              <a:t>76</a:t>
            </a:fld>
            <a:endParaRPr lang="en-US" altLang="en-US"/>
          </a:p>
        </p:txBody>
      </p:sp>
      <p:sp>
        <p:nvSpPr>
          <p:cNvPr id="82948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2949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2950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2951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2952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2953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2954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2955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2956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2957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295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2959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1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4(1)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1</a:t>
            </a:r>
          </a:p>
        </p:txBody>
      </p:sp>
      <p:sp>
        <p:nvSpPr>
          <p:cNvPr id="82961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2962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2963" name="AutoShape 7"/>
          <p:cNvCxnSpPr>
            <a:cxnSpLocks noChangeShapeType="1"/>
            <a:stCxn id="82961" idx="3"/>
            <a:endCxn id="8296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64" name="AutoShape 10"/>
          <p:cNvCxnSpPr>
            <a:cxnSpLocks noChangeShapeType="1"/>
            <a:stCxn id="82962" idx="4"/>
            <a:endCxn id="8296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5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2966" name="AutoShape 12"/>
          <p:cNvCxnSpPr>
            <a:cxnSpLocks noChangeShapeType="1"/>
            <a:stCxn id="82962" idx="3"/>
            <a:endCxn id="8296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67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2968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2969" name="AutoShape 15"/>
          <p:cNvCxnSpPr>
            <a:cxnSpLocks noChangeShapeType="1"/>
            <a:stCxn id="82973" idx="4"/>
            <a:endCxn id="8296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70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2971" name="AutoShape 20"/>
          <p:cNvCxnSpPr>
            <a:cxnSpLocks noChangeShapeType="1"/>
            <a:stCxn id="82970" idx="4"/>
            <a:endCxn id="8297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72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2973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2974" name="AutoShape 23"/>
          <p:cNvCxnSpPr>
            <a:cxnSpLocks noChangeShapeType="1"/>
            <a:stCxn id="82961" idx="5"/>
            <a:endCxn id="8297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5" name="AutoShape 25"/>
          <p:cNvCxnSpPr>
            <a:cxnSpLocks noChangeShapeType="1"/>
            <a:stCxn id="82965" idx="6"/>
            <a:endCxn id="8297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97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2977" name="AutoShape 27"/>
          <p:cNvCxnSpPr>
            <a:cxnSpLocks noChangeShapeType="1"/>
            <a:stCxn id="82967" idx="4"/>
            <a:endCxn id="8297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8" name="AutoShape 28"/>
          <p:cNvCxnSpPr>
            <a:cxnSpLocks noChangeShapeType="1"/>
            <a:stCxn id="82961" idx="4"/>
            <a:endCxn id="8297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979" name="AutoShape 29"/>
          <p:cNvCxnSpPr>
            <a:cxnSpLocks noChangeShapeType="1"/>
            <a:stCxn id="82968" idx="2"/>
            <a:endCxn id="8297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2574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74561"/>
              </p:ext>
            </p:extLst>
          </p:nvPr>
        </p:nvGraphicFramePr>
        <p:xfrm>
          <a:off x="685800" y="2133600"/>
          <a:ext cx="3886200" cy="2125671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0" marB="1828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@cutoff-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pitchFamily="34" charset="0"/>
                        </a:rPr>
                        <a:t>FAIL</a:t>
                      </a:r>
                    </a:p>
                  </a:txBody>
                  <a:tcPr marR="18288" marT="9140" marB="18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83A3E8-F201-4EA3-AB7F-45B1387B3B2F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BF0D1-0436-4399-B63F-4F52187074A5}" type="slidenum">
              <a:rPr lang="en-US" altLang="en-US" smtClean="0"/>
              <a:pPr>
                <a:defRPr/>
              </a:pPr>
              <a:t>77</a:t>
            </a:fld>
            <a:endParaRPr lang="en-US" altLang="en-US"/>
          </a:p>
        </p:txBody>
      </p:sp>
      <p:sp>
        <p:nvSpPr>
          <p:cNvPr id="83972" name="Text Box 18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3973" name="Text Box 8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3975" name="Text Box 16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3976" name="Text Box 17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3977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397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397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398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398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398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3983" name="Text Box 3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4(2)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2</a:t>
            </a:r>
          </a:p>
        </p:txBody>
      </p:sp>
      <p:sp>
        <p:nvSpPr>
          <p:cNvPr id="83985" name="Oval 5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3986" name="Oval 6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3987" name="AutoShape 7"/>
          <p:cNvCxnSpPr>
            <a:cxnSpLocks noChangeShapeType="1"/>
            <a:stCxn id="83985" idx="3"/>
            <a:endCxn id="8398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88" name="AutoShape 10"/>
          <p:cNvCxnSpPr>
            <a:cxnSpLocks noChangeShapeType="1"/>
            <a:stCxn id="83986" idx="4"/>
            <a:endCxn id="8398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89" name="Oval 11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3990" name="AutoShape 12"/>
          <p:cNvCxnSpPr>
            <a:cxnSpLocks noChangeShapeType="1"/>
            <a:stCxn id="83986" idx="3"/>
            <a:endCxn id="8399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1" name="Oval 13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3992" name="Oval 14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3993" name="AutoShape 15"/>
          <p:cNvCxnSpPr>
            <a:cxnSpLocks noChangeShapeType="1"/>
            <a:stCxn id="83997" idx="4"/>
            <a:endCxn id="8399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4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3995" name="AutoShape 20"/>
          <p:cNvCxnSpPr>
            <a:cxnSpLocks noChangeShapeType="1"/>
            <a:stCxn id="83994" idx="4"/>
            <a:endCxn id="8399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96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3997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3998" name="AutoShape 23"/>
          <p:cNvCxnSpPr>
            <a:cxnSpLocks noChangeShapeType="1"/>
            <a:stCxn id="83985" idx="5"/>
            <a:endCxn id="8399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999" name="AutoShape 25"/>
          <p:cNvCxnSpPr>
            <a:cxnSpLocks noChangeShapeType="1"/>
            <a:stCxn id="83989" idx="6"/>
            <a:endCxn id="8399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000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4001" name="AutoShape 27"/>
          <p:cNvCxnSpPr>
            <a:cxnSpLocks noChangeShapeType="1"/>
            <a:stCxn id="83991" idx="4"/>
            <a:endCxn id="8400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02" name="AutoShape 28"/>
          <p:cNvCxnSpPr>
            <a:cxnSpLocks noChangeShapeType="1"/>
            <a:stCxn id="83985" idx="4"/>
            <a:endCxn id="8399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003" name="AutoShape 29"/>
          <p:cNvCxnSpPr>
            <a:cxnSpLocks noChangeShapeType="1"/>
            <a:stCxn id="83992" idx="2"/>
            <a:endCxn id="8399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8517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86819"/>
              </p:ext>
            </p:extLst>
          </p:nvPr>
        </p:nvGraphicFramePr>
        <p:xfrm>
          <a:off x="685800" y="2133600"/>
          <a:ext cx="3886200" cy="2479676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no test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A,B,C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07C03-C8B4-4A26-9B4C-5AFFBD0852ED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7FDAB-79F5-40E0-9EBC-2F7E120FBEF4}" type="slidenum">
              <a:rPr lang="en-US" altLang="en-US" smtClean="0"/>
              <a:pPr>
                <a:defRPr/>
              </a:pPr>
              <a:t>78</a:t>
            </a:fld>
            <a:endParaRPr lang="en-US" altLang="en-US"/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4997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4998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4999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5000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5001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5002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500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500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500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5006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5007" name="Text Box 4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4(3)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sp>
        <p:nvSpPr>
          <p:cNvPr id="85009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5010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5011" name="AutoShape 8"/>
          <p:cNvCxnSpPr>
            <a:cxnSpLocks noChangeShapeType="1"/>
            <a:stCxn id="85009" idx="3"/>
            <a:endCxn id="8501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2" name="AutoShape 11"/>
          <p:cNvCxnSpPr>
            <a:cxnSpLocks noChangeShapeType="1"/>
            <a:stCxn id="85010" idx="4"/>
            <a:endCxn id="8501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3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5014" name="AutoShape 13"/>
          <p:cNvCxnSpPr>
            <a:cxnSpLocks noChangeShapeType="1"/>
            <a:stCxn id="85010" idx="3"/>
            <a:endCxn id="8501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5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5016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5017" name="AutoShape 16"/>
          <p:cNvCxnSpPr>
            <a:cxnSpLocks noChangeShapeType="1"/>
            <a:stCxn id="85021" idx="4"/>
            <a:endCxn id="8501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8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5019" name="AutoShape 20"/>
          <p:cNvCxnSpPr>
            <a:cxnSpLocks noChangeShapeType="1"/>
            <a:stCxn id="85018" idx="4"/>
            <a:endCxn id="8502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20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5021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5022" name="AutoShape 23"/>
          <p:cNvCxnSpPr>
            <a:cxnSpLocks noChangeShapeType="1"/>
            <a:stCxn id="85009" idx="5"/>
            <a:endCxn id="8502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3" name="AutoShape 25"/>
          <p:cNvCxnSpPr>
            <a:cxnSpLocks noChangeShapeType="1"/>
            <a:stCxn id="85013" idx="6"/>
            <a:endCxn id="8502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24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5025" name="AutoShape 27"/>
          <p:cNvCxnSpPr>
            <a:cxnSpLocks noChangeShapeType="1"/>
            <a:stCxn id="85015" idx="4"/>
            <a:endCxn id="8502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6" name="AutoShape 28"/>
          <p:cNvCxnSpPr>
            <a:cxnSpLocks noChangeShapeType="1"/>
            <a:stCxn id="85009" idx="4"/>
            <a:endCxn id="8501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27" name="AutoShape 29"/>
          <p:cNvCxnSpPr>
            <a:cxnSpLocks noChangeShapeType="1"/>
            <a:stCxn id="85016" idx="2"/>
            <a:endCxn id="8502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6914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80914"/>
              </p:ext>
            </p:extLst>
          </p:nvPr>
        </p:nvGraphicFramePr>
        <p:xfrm>
          <a:off x="685800" y="2133600"/>
          <a:ext cx="3886200" cy="2801941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no test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D,E,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EFBDFF-54DF-4952-9628-795CDFD7C942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4696B-E46C-4B1C-95A8-5CB1A822150B}" type="slidenum">
              <a:rPr lang="en-US" altLang="en-US" smtClean="0"/>
              <a:pPr>
                <a:defRPr/>
              </a:pPr>
              <a:t>79</a:t>
            </a:fld>
            <a:endParaRPr lang="en-US" altLang="en-US"/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6021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6022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6023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6024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6025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6026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6027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6028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6029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6030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6031" name="Text Box 4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5(3)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sp>
        <p:nvSpPr>
          <p:cNvPr id="86033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6034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6035" name="AutoShape 8"/>
          <p:cNvCxnSpPr>
            <a:cxnSpLocks noChangeShapeType="1"/>
            <a:stCxn id="86033" idx="3"/>
            <a:endCxn id="86034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36" name="AutoShape 11"/>
          <p:cNvCxnSpPr>
            <a:cxnSpLocks noChangeShapeType="1"/>
            <a:stCxn id="86034" idx="4"/>
            <a:endCxn id="86037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7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6038" name="AutoShape 13"/>
          <p:cNvCxnSpPr>
            <a:cxnSpLocks noChangeShapeType="1"/>
            <a:stCxn id="86034" idx="3"/>
            <a:endCxn id="86039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39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6040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6041" name="AutoShape 16"/>
          <p:cNvCxnSpPr>
            <a:cxnSpLocks noChangeShapeType="1"/>
            <a:stCxn id="86045" idx="4"/>
            <a:endCxn id="86040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2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6043" name="AutoShape 20"/>
          <p:cNvCxnSpPr>
            <a:cxnSpLocks noChangeShapeType="1"/>
            <a:stCxn id="86042" idx="4"/>
            <a:endCxn id="86044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4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6045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6046" name="AutoShape 23"/>
          <p:cNvCxnSpPr>
            <a:cxnSpLocks noChangeShapeType="1"/>
            <a:stCxn id="86033" idx="5"/>
            <a:endCxn id="86045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47" name="AutoShape 25"/>
          <p:cNvCxnSpPr>
            <a:cxnSpLocks noChangeShapeType="1"/>
            <a:stCxn id="86037" idx="6"/>
            <a:endCxn id="86044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048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6049" name="AutoShape 27"/>
          <p:cNvCxnSpPr>
            <a:cxnSpLocks noChangeShapeType="1"/>
            <a:stCxn id="86039" idx="4"/>
            <a:endCxn id="86048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50" name="AutoShape 28"/>
          <p:cNvCxnSpPr>
            <a:cxnSpLocks noChangeShapeType="1"/>
            <a:stCxn id="86033" idx="4"/>
            <a:endCxn id="86042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051" name="AutoShape 29"/>
          <p:cNvCxnSpPr>
            <a:cxnSpLocks noChangeShapeType="1"/>
            <a:stCxn id="86040" idx="2"/>
            <a:endCxn id="86044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66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891875"/>
              </p:ext>
            </p:extLst>
          </p:nvPr>
        </p:nvGraphicFramePr>
        <p:xfrm>
          <a:off x="685800" y="2133600"/>
          <a:ext cx="3886200" cy="3124200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2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2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Problem types	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Deterministic, fully observable </a:t>
            </a:r>
            <a:r>
              <a:rPr lang="en-US">
                <a:ea typeface="+mn-ea"/>
                <a:sym typeface="Symbol" pitchFamily="18" charset="2"/>
              </a:rPr>
              <a:t> </a:t>
            </a:r>
            <a:r>
              <a:rPr lang="en-US" i="1">
                <a:solidFill>
                  <a:srgbClr val="FF0000"/>
                </a:solidFill>
                <a:ea typeface="+mn-ea"/>
              </a:rPr>
              <a:t>single state problem</a:t>
            </a:r>
            <a:endParaRPr lang="en-US">
              <a:ea typeface="+mn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Agent knows exactly which state it will be in after any sequence of actions; solution is a sequence.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Partial knowledge of states and actions: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Non-observable  </a:t>
            </a:r>
            <a:r>
              <a:rPr lang="en-US">
                <a:ea typeface="+mn-ea"/>
                <a:sym typeface="Symbol" pitchFamily="18" charset="2"/>
              </a:rPr>
              <a:t> </a:t>
            </a:r>
            <a:r>
              <a:rPr lang="en-US" b="1" i="1">
                <a:solidFill>
                  <a:srgbClr val="FF0000"/>
                </a:solidFill>
                <a:ea typeface="+mn-ea"/>
              </a:rPr>
              <a:t>sensorless or conformant problem</a:t>
            </a:r>
            <a:endParaRPr lang="en-US" b="1">
              <a:ea typeface="+mn-ea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Agent may have no idea where it is; solution (if any) is a sequence.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Nondeterministic and/or partially observable  </a:t>
            </a:r>
            <a:r>
              <a:rPr lang="en-US">
                <a:ea typeface="+mn-ea"/>
                <a:sym typeface="Symbol" pitchFamily="18" charset="2"/>
              </a:rPr>
              <a:t> </a:t>
            </a:r>
            <a:r>
              <a:rPr lang="en-US" b="1" i="1">
                <a:solidFill>
                  <a:srgbClr val="FF0000"/>
                </a:solidFill>
                <a:ea typeface="+mn-ea"/>
              </a:rPr>
              <a:t>contingency</a:t>
            </a:r>
            <a:r>
              <a:rPr lang="en-US" i="1">
                <a:solidFill>
                  <a:srgbClr val="FF0000"/>
                </a:solidFill>
                <a:ea typeface="+mn-ea"/>
              </a:rPr>
              <a:t> </a:t>
            </a:r>
            <a:r>
              <a:rPr lang="en-US" b="1" i="1">
                <a:solidFill>
                  <a:srgbClr val="FF0000"/>
                </a:solidFill>
                <a:ea typeface="+mn-ea"/>
              </a:rPr>
              <a:t>problem</a:t>
            </a:r>
            <a:endParaRPr lang="en-US" b="1">
              <a:ea typeface="+mn-ea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Percepts provide </a:t>
            </a:r>
            <a:r>
              <a:rPr lang="en-US" b="1" i="1">
                <a:solidFill>
                  <a:srgbClr val="CC0099"/>
                </a:solidFill>
                <a:ea typeface="+mn-ea"/>
              </a:rPr>
              <a:t>new</a:t>
            </a:r>
            <a:r>
              <a:rPr lang="en-US">
                <a:ea typeface="+mn-ea"/>
              </a:rPr>
              <a:t> information about current state; solution is a tree or policy; often </a:t>
            </a:r>
            <a:r>
              <a:rPr lang="en-US" b="1">
                <a:solidFill>
                  <a:srgbClr val="CC0099"/>
                </a:solidFill>
                <a:ea typeface="+mn-ea"/>
              </a:rPr>
              <a:t>interleave</a:t>
            </a:r>
            <a:r>
              <a:rPr lang="en-US">
                <a:ea typeface="+mn-ea"/>
              </a:rPr>
              <a:t> search and execution.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Unknown state space  </a:t>
            </a:r>
            <a:r>
              <a:rPr lang="en-US">
                <a:ea typeface="+mn-ea"/>
                <a:sym typeface="Symbol" pitchFamily="18" charset="2"/>
              </a:rPr>
              <a:t> </a:t>
            </a:r>
            <a:r>
              <a:rPr lang="en-US" b="1" i="1">
                <a:solidFill>
                  <a:srgbClr val="FF0000"/>
                </a:solidFill>
                <a:ea typeface="+mn-ea"/>
              </a:rPr>
              <a:t>exploration problem</a:t>
            </a:r>
            <a:r>
              <a:rPr lang="en-US">
                <a:ea typeface="+mn-ea"/>
              </a:rPr>
              <a:t> ("online")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When states and actions of the environment are unknown.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02AC42-0FDF-40E4-9698-36E57A330B9E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0362E-FF18-40F7-A26A-D7B0C5AE8E4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2A711-8D3B-464F-B045-3C18A8717CBD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8F222-0D96-4754-9999-4BB46BBDD381}" type="slidenum">
              <a:rPr lang="en-US" altLang="en-US" smtClean="0"/>
              <a:pPr>
                <a:defRPr/>
              </a:pPr>
              <a:t>80</a:t>
            </a:fld>
            <a:endParaRPr lang="en-US" altLang="en-US"/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7045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7046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7047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7048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7049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7050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7051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7052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7053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7054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7055" name="Text Box 4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6(3)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3</a:t>
            </a:r>
          </a:p>
        </p:txBody>
      </p:sp>
      <p:sp>
        <p:nvSpPr>
          <p:cNvPr id="87057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7058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7059" name="AutoShape 8"/>
          <p:cNvCxnSpPr>
            <a:cxnSpLocks noChangeShapeType="1"/>
            <a:stCxn id="87057" idx="3"/>
            <a:endCxn id="87058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60" name="AutoShape 11"/>
          <p:cNvCxnSpPr>
            <a:cxnSpLocks noChangeShapeType="1"/>
            <a:stCxn id="87058" idx="4"/>
            <a:endCxn id="87061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1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7062" name="AutoShape 13"/>
          <p:cNvCxnSpPr>
            <a:cxnSpLocks noChangeShapeType="1"/>
            <a:stCxn id="87058" idx="3"/>
            <a:endCxn id="87063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3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7064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7065" name="AutoShape 16"/>
          <p:cNvCxnSpPr>
            <a:cxnSpLocks noChangeShapeType="1"/>
            <a:stCxn id="87069" idx="4"/>
            <a:endCxn id="87064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6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7067" name="AutoShape 20"/>
          <p:cNvCxnSpPr>
            <a:cxnSpLocks noChangeShapeType="1"/>
            <a:stCxn id="87066" idx="4"/>
            <a:endCxn id="87068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68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7069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7070" name="AutoShape 23"/>
          <p:cNvCxnSpPr>
            <a:cxnSpLocks noChangeShapeType="1"/>
            <a:stCxn id="87057" idx="5"/>
            <a:endCxn id="87069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71" name="AutoShape 25"/>
          <p:cNvCxnSpPr>
            <a:cxnSpLocks noChangeShapeType="1"/>
            <a:stCxn id="87061" idx="6"/>
            <a:endCxn id="87068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072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7073" name="AutoShape 27"/>
          <p:cNvCxnSpPr>
            <a:cxnSpLocks noChangeShapeType="1"/>
            <a:stCxn id="87063" idx="4"/>
            <a:endCxn id="87072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74" name="AutoShape 28"/>
          <p:cNvCxnSpPr>
            <a:cxnSpLocks noChangeShapeType="1"/>
            <a:stCxn id="87057" idx="4"/>
            <a:endCxn id="87066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075" name="AutoShape 29"/>
          <p:cNvCxnSpPr>
            <a:cxnSpLocks noChangeShapeType="1"/>
            <a:stCxn id="87064" idx="2"/>
            <a:endCxn id="87068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873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28658"/>
              </p:ext>
            </p:extLst>
          </p:nvPr>
        </p:nvGraphicFramePr>
        <p:xfrm>
          <a:off x="685800" y="2133600"/>
          <a:ext cx="3886200" cy="3446468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not goal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@cutoff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E89201-E3CB-4DE0-9559-252C8D41CA0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E66241-DDD1-4A6B-8F84-C7B6F72BD3F0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  <p:sp>
        <p:nvSpPr>
          <p:cNvPr id="88068" name="Text Box 30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8069" name="Text Box 2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8070" name="Text Box 9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8071" name="Text Box 10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8072" name="Text Box 17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8073" name="Text Box 18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8074" name="Text Box 24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8075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8076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8077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8078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8079" name="Text Box 4"/>
          <p:cNvSpPr txBox="1">
            <a:spLocks noChangeArrowheads="1"/>
          </p:cNvSpPr>
          <p:nvPr/>
        </p:nvSpPr>
        <p:spPr bwMode="auto">
          <a:xfrm>
            <a:off x="609600" y="1781175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6(4)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sp>
        <p:nvSpPr>
          <p:cNvPr id="88081" name="Oval 6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8082" name="Oval 7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8083" name="AutoShape 8"/>
          <p:cNvCxnSpPr>
            <a:cxnSpLocks noChangeShapeType="1"/>
            <a:stCxn id="88081" idx="3"/>
            <a:endCxn id="88082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84" name="AutoShape 11"/>
          <p:cNvCxnSpPr>
            <a:cxnSpLocks noChangeShapeType="1"/>
            <a:stCxn id="88082" idx="4"/>
            <a:endCxn id="88085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5" name="Oval 12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8086" name="AutoShape 13"/>
          <p:cNvCxnSpPr>
            <a:cxnSpLocks noChangeShapeType="1"/>
            <a:stCxn id="88082" idx="3"/>
            <a:endCxn id="88087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87" name="Oval 14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8088" name="Oval 15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8089" name="AutoShape 16"/>
          <p:cNvCxnSpPr>
            <a:cxnSpLocks noChangeShapeType="1"/>
            <a:stCxn id="88093" idx="4"/>
            <a:endCxn id="88088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0" name="Oval 19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8091" name="AutoShape 20"/>
          <p:cNvCxnSpPr>
            <a:cxnSpLocks noChangeShapeType="1"/>
            <a:stCxn id="88090" idx="4"/>
            <a:endCxn id="88092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2" name="Oval 21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8093" name="Oval 22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8094" name="AutoShape 23"/>
          <p:cNvCxnSpPr>
            <a:cxnSpLocks noChangeShapeType="1"/>
            <a:stCxn id="88081" idx="5"/>
            <a:endCxn id="88093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95" name="AutoShape 25"/>
          <p:cNvCxnSpPr>
            <a:cxnSpLocks noChangeShapeType="1"/>
            <a:stCxn id="88085" idx="6"/>
            <a:endCxn id="88092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096" name="Oval 26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8097" name="AutoShape 27"/>
          <p:cNvCxnSpPr>
            <a:cxnSpLocks noChangeShapeType="1"/>
            <a:stCxn id="88087" idx="4"/>
            <a:endCxn id="88096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98" name="AutoShape 28"/>
          <p:cNvCxnSpPr>
            <a:cxnSpLocks noChangeShapeType="1"/>
            <a:stCxn id="88081" idx="4"/>
            <a:endCxn id="88090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099" name="AutoShape 29"/>
          <p:cNvCxnSpPr>
            <a:cxnSpLocks noChangeShapeType="1"/>
            <a:stCxn id="88088" idx="2"/>
            <a:endCxn id="88092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0783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60635"/>
              </p:ext>
            </p:extLst>
          </p:nvPr>
        </p:nvGraphicFramePr>
        <p:xfrm>
          <a:off x="685800" y="2133600"/>
          <a:ext cx="3886200" cy="3768729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no test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G,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29AF5-6788-4026-ABEC-25FA922C9B34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AAD7-ADDA-4427-940A-912E54884B83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9093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9094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89095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9096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89097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89098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89099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89100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89101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89102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89103" name="Text Box 5"/>
          <p:cNvSpPr txBox="1">
            <a:spLocks noChangeArrowheads="1"/>
          </p:cNvSpPr>
          <p:nvPr/>
        </p:nvSpPr>
        <p:spPr bwMode="auto">
          <a:xfrm>
            <a:off x="609600" y="1781175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7(4)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sp>
        <p:nvSpPr>
          <p:cNvPr id="89105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89106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89107" name="AutoShape 9"/>
          <p:cNvCxnSpPr>
            <a:cxnSpLocks noChangeShapeType="1"/>
            <a:stCxn id="89105" idx="3"/>
            <a:endCxn id="89106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108" name="AutoShape 12"/>
          <p:cNvCxnSpPr>
            <a:cxnSpLocks noChangeShapeType="1"/>
            <a:stCxn id="89106" idx="4"/>
            <a:endCxn id="89109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09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89110" name="AutoShape 14"/>
          <p:cNvCxnSpPr>
            <a:cxnSpLocks noChangeShapeType="1"/>
            <a:stCxn id="89106" idx="3"/>
            <a:endCxn id="89111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1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89112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89113" name="AutoShape 17"/>
          <p:cNvCxnSpPr>
            <a:cxnSpLocks noChangeShapeType="1"/>
            <a:stCxn id="89117" idx="4"/>
            <a:endCxn id="89112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4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89115" name="AutoShape 21"/>
          <p:cNvCxnSpPr>
            <a:cxnSpLocks noChangeShapeType="1"/>
            <a:stCxn id="89114" idx="4"/>
            <a:endCxn id="89116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16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89117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89118" name="AutoShape 24"/>
          <p:cNvCxnSpPr>
            <a:cxnSpLocks noChangeShapeType="1"/>
            <a:stCxn id="89105" idx="5"/>
            <a:endCxn id="89117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119" name="AutoShape 26"/>
          <p:cNvCxnSpPr>
            <a:cxnSpLocks noChangeShapeType="1"/>
            <a:stCxn id="89109" idx="6"/>
            <a:endCxn id="89116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120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89121" name="AutoShape 28"/>
          <p:cNvCxnSpPr>
            <a:cxnSpLocks noChangeShapeType="1"/>
            <a:stCxn id="89111" idx="4"/>
            <a:endCxn id="89120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122" name="AutoShape 29"/>
          <p:cNvCxnSpPr>
            <a:cxnSpLocks noChangeShapeType="1"/>
            <a:stCxn id="89105" idx="4"/>
            <a:endCxn id="89114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123" name="AutoShape 30"/>
          <p:cNvCxnSpPr>
            <a:cxnSpLocks noChangeShapeType="1"/>
            <a:stCxn id="89112" idx="2"/>
            <a:endCxn id="89116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2855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96217"/>
              </p:ext>
            </p:extLst>
          </p:nvPr>
        </p:nvGraphicFramePr>
        <p:xfrm>
          <a:off x="685800" y="2133600"/>
          <a:ext cx="3886200" cy="4090991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pitchFamily="34" charset="0"/>
                        </a:rPr>
                        <a:t>goal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pitchFamily="34" charset="0"/>
                        </a:rPr>
                        <a:t>no expand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94387-3414-4BF5-952A-F3F6C178E86D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13113-314E-4C58-96EE-03E41CA30617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6858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90117" name="Text Box 3"/>
          <p:cNvSpPr txBox="1">
            <a:spLocks noChangeArrowheads="1"/>
          </p:cNvSpPr>
          <p:nvPr/>
        </p:nvSpPr>
        <p:spPr bwMode="auto">
          <a:xfrm>
            <a:off x="5715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90118" name="Text Box 10"/>
          <p:cNvSpPr txBox="1">
            <a:spLocks noChangeArrowheads="1"/>
          </p:cNvSpPr>
          <p:nvPr/>
        </p:nvSpPr>
        <p:spPr bwMode="auto">
          <a:xfrm>
            <a:off x="58674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5</a:t>
            </a:r>
          </a:p>
        </p:txBody>
      </p:sp>
      <p:sp>
        <p:nvSpPr>
          <p:cNvPr id="90119" name="Text Box 11"/>
          <p:cNvSpPr txBox="1">
            <a:spLocks noChangeArrowheads="1"/>
          </p:cNvSpPr>
          <p:nvPr/>
        </p:nvSpPr>
        <p:spPr bwMode="auto">
          <a:xfrm>
            <a:off x="68580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90120" name="Text Box 18"/>
          <p:cNvSpPr txBox="1">
            <a:spLocks noChangeArrowheads="1"/>
          </p:cNvSpPr>
          <p:nvPr/>
        </p:nvSpPr>
        <p:spPr bwMode="auto">
          <a:xfrm>
            <a:off x="4953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9</a:t>
            </a:r>
          </a:p>
        </p:txBody>
      </p:sp>
      <p:sp>
        <p:nvSpPr>
          <p:cNvPr id="90121" name="Text Box 19"/>
          <p:cNvSpPr txBox="1">
            <a:spLocks noChangeArrowheads="1"/>
          </p:cNvSpPr>
          <p:nvPr/>
        </p:nvSpPr>
        <p:spPr bwMode="auto">
          <a:xfrm>
            <a:off x="6400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6</a:t>
            </a:r>
          </a:p>
        </p:txBody>
      </p:sp>
      <p:sp>
        <p:nvSpPr>
          <p:cNvPr id="90122" name="Text Box 25"/>
          <p:cNvSpPr txBox="1">
            <a:spLocks noChangeArrowheads="1"/>
          </p:cNvSpPr>
          <p:nvPr/>
        </p:nvSpPr>
        <p:spPr bwMode="auto">
          <a:xfrm>
            <a:off x="7543800" y="2667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4</a:t>
            </a:r>
          </a:p>
        </p:txBody>
      </p:sp>
      <p:sp>
        <p:nvSpPr>
          <p:cNvPr id="90123" name="Text Box 31"/>
          <p:cNvSpPr txBox="1">
            <a:spLocks noChangeArrowheads="1"/>
          </p:cNvSpPr>
          <p:nvPr/>
        </p:nvSpPr>
        <p:spPr bwMode="auto">
          <a:xfrm>
            <a:off x="8001000" y="3810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2</a:t>
            </a:r>
          </a:p>
        </p:txBody>
      </p:sp>
      <p:sp>
        <p:nvSpPr>
          <p:cNvPr id="90124" name="Text Box 32"/>
          <p:cNvSpPr txBox="1">
            <a:spLocks noChangeArrowheads="1"/>
          </p:cNvSpPr>
          <p:nvPr/>
        </p:nvSpPr>
        <p:spPr bwMode="auto">
          <a:xfrm>
            <a:off x="7543800" y="4191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1</a:t>
            </a:r>
          </a:p>
        </p:txBody>
      </p:sp>
      <p:sp>
        <p:nvSpPr>
          <p:cNvPr id="90125" name="Text Box 33"/>
          <p:cNvSpPr txBox="1">
            <a:spLocks noChangeArrowheads="1"/>
          </p:cNvSpPr>
          <p:nvPr/>
        </p:nvSpPr>
        <p:spPr bwMode="auto">
          <a:xfrm>
            <a:off x="4800600" y="4953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b="1"/>
              <a:t>7</a:t>
            </a:r>
          </a:p>
        </p:txBody>
      </p:sp>
      <p:sp>
        <p:nvSpPr>
          <p:cNvPr id="90126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384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rgbClr val="CC3300"/>
                </a:solidFill>
                <a:latin typeface="Courier New" pitchFamily="49" charset="0"/>
              </a:rPr>
              <a:t>deepeningSearch(problem)</a:t>
            </a:r>
          </a:p>
        </p:txBody>
      </p:sp>
      <p:sp>
        <p:nvSpPr>
          <p:cNvPr id="90127" name="Text Box 5"/>
          <p:cNvSpPr txBox="1">
            <a:spLocks noChangeArrowheads="1"/>
          </p:cNvSpPr>
          <p:nvPr/>
        </p:nvSpPr>
        <p:spPr bwMode="auto">
          <a:xfrm>
            <a:off x="609600" y="1778000"/>
            <a:ext cx="4806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>
                <a:solidFill>
                  <a:schemeClr val="tx2"/>
                </a:solidFill>
              </a:rPr>
              <a:t>depth:</a:t>
            </a:r>
            <a:r>
              <a:rPr lang="en-US" altLang="vi-VN"/>
              <a:t> 2</a:t>
            </a:r>
            <a:r>
              <a:rPr lang="en-US" altLang="vi-VN">
                <a:solidFill>
                  <a:schemeClr val="tx2"/>
                </a:solidFill>
              </a:rPr>
              <a:t>, # of nodes tested:</a:t>
            </a:r>
            <a:r>
              <a:rPr lang="en-US" altLang="vi-VN"/>
              <a:t> 7(4)</a:t>
            </a:r>
            <a:r>
              <a:rPr lang="en-US" altLang="vi-VN">
                <a:solidFill>
                  <a:schemeClr val="tx2"/>
                </a:solidFill>
              </a:rPr>
              <a:t>, expanded:</a:t>
            </a:r>
            <a:r>
              <a:rPr lang="en-US" altLang="vi-VN"/>
              <a:t> 4</a:t>
            </a:r>
          </a:p>
        </p:txBody>
      </p:sp>
      <p:sp>
        <p:nvSpPr>
          <p:cNvPr id="90129" name="Oval 7"/>
          <p:cNvSpPr>
            <a:spLocks noChangeArrowheads="1"/>
          </p:cNvSpPr>
          <p:nvPr/>
        </p:nvSpPr>
        <p:spPr bwMode="auto">
          <a:xfrm>
            <a:off x="6781800" y="1905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vi-VN" sz="2000" b="1"/>
              <a:t>S</a:t>
            </a:r>
            <a:br>
              <a:rPr lang="en-US" altLang="vi-VN" sz="2000" b="1"/>
            </a:br>
            <a:r>
              <a:rPr lang="en-US" altLang="vi-VN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90130" name="Oval 8"/>
          <p:cNvSpPr>
            <a:spLocks noChangeArrowheads="1"/>
          </p:cNvSpPr>
          <p:nvPr/>
        </p:nvSpPr>
        <p:spPr bwMode="auto">
          <a:xfrm>
            <a:off x="5638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A</a:t>
            </a:r>
          </a:p>
        </p:txBody>
      </p:sp>
      <p:cxnSp>
        <p:nvCxnSpPr>
          <p:cNvPr id="90131" name="AutoShape 9"/>
          <p:cNvCxnSpPr>
            <a:cxnSpLocks noChangeShapeType="1"/>
            <a:stCxn id="90129" idx="3"/>
            <a:endCxn id="90130" idx="0"/>
          </p:cNvCxnSpPr>
          <p:nvPr/>
        </p:nvCxnSpPr>
        <p:spPr bwMode="auto">
          <a:xfrm flipH="1">
            <a:off x="5981700" y="25034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2" name="AutoShape 12"/>
          <p:cNvCxnSpPr>
            <a:cxnSpLocks noChangeShapeType="1"/>
            <a:stCxn id="90130" idx="4"/>
            <a:endCxn id="90133" idx="0"/>
          </p:cNvCxnSpPr>
          <p:nvPr/>
        </p:nvCxnSpPr>
        <p:spPr bwMode="auto">
          <a:xfrm>
            <a:off x="5981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3" name="Oval 13"/>
          <p:cNvSpPr>
            <a:spLocks noChangeArrowheads="1"/>
          </p:cNvSpPr>
          <p:nvPr/>
        </p:nvSpPr>
        <p:spPr bwMode="auto">
          <a:xfrm>
            <a:off x="5638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E</a:t>
            </a:r>
          </a:p>
        </p:txBody>
      </p:sp>
      <p:cxnSp>
        <p:nvCxnSpPr>
          <p:cNvPr id="90134" name="AutoShape 14"/>
          <p:cNvCxnSpPr>
            <a:cxnSpLocks noChangeShapeType="1"/>
            <a:stCxn id="90130" idx="3"/>
            <a:endCxn id="90135" idx="0"/>
          </p:cNvCxnSpPr>
          <p:nvPr/>
        </p:nvCxnSpPr>
        <p:spPr bwMode="auto">
          <a:xfrm flipH="1">
            <a:off x="5067300" y="36464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5" name="Oval 15"/>
          <p:cNvSpPr>
            <a:spLocks noChangeArrowheads="1"/>
          </p:cNvSpPr>
          <p:nvPr/>
        </p:nvSpPr>
        <p:spPr bwMode="auto">
          <a:xfrm>
            <a:off x="47244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D</a:t>
            </a:r>
          </a:p>
        </p:txBody>
      </p:sp>
      <p:sp>
        <p:nvSpPr>
          <p:cNvPr id="90136" name="Oval 16"/>
          <p:cNvSpPr>
            <a:spLocks noChangeArrowheads="1"/>
          </p:cNvSpPr>
          <p:nvPr/>
        </p:nvSpPr>
        <p:spPr bwMode="auto">
          <a:xfrm>
            <a:off x="7924800" y="4191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F</a:t>
            </a:r>
          </a:p>
        </p:txBody>
      </p:sp>
      <p:cxnSp>
        <p:nvCxnSpPr>
          <p:cNvPr id="90137" name="AutoShape 17"/>
          <p:cNvCxnSpPr>
            <a:cxnSpLocks noChangeShapeType="1"/>
            <a:stCxn id="90141" idx="4"/>
            <a:endCxn id="90136" idx="0"/>
          </p:cNvCxnSpPr>
          <p:nvPr/>
        </p:nvCxnSpPr>
        <p:spPr bwMode="auto">
          <a:xfrm>
            <a:off x="8267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8" name="Oval 20"/>
          <p:cNvSpPr>
            <a:spLocks noChangeArrowheads="1"/>
          </p:cNvSpPr>
          <p:nvPr/>
        </p:nvSpPr>
        <p:spPr bwMode="auto">
          <a:xfrm>
            <a:off x="6781800" y="3048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B</a:t>
            </a:r>
          </a:p>
        </p:txBody>
      </p:sp>
      <p:cxnSp>
        <p:nvCxnSpPr>
          <p:cNvPr id="90139" name="AutoShape 21"/>
          <p:cNvCxnSpPr>
            <a:cxnSpLocks noChangeShapeType="1"/>
            <a:stCxn id="90138" idx="4"/>
            <a:endCxn id="90140" idx="0"/>
          </p:cNvCxnSpPr>
          <p:nvPr/>
        </p:nvCxnSpPr>
        <p:spPr bwMode="auto">
          <a:xfrm>
            <a:off x="7124700" y="3746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0" name="Oval 22"/>
          <p:cNvSpPr>
            <a:spLocks noChangeArrowheads="1"/>
          </p:cNvSpPr>
          <p:nvPr/>
        </p:nvSpPr>
        <p:spPr bwMode="auto">
          <a:xfrm>
            <a:off x="6781800" y="41910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FF7C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65000"/>
              </a:lnSpc>
            </a:pPr>
            <a:r>
              <a:rPr lang="en-US" altLang="vi-VN" sz="2000" b="1"/>
              <a:t>G</a:t>
            </a:r>
          </a:p>
          <a:p>
            <a:pPr>
              <a:lnSpc>
                <a:spcPct val="75000"/>
              </a:lnSpc>
            </a:pPr>
            <a:r>
              <a:rPr lang="en-US" altLang="vi-VN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90141" name="Oval 23"/>
          <p:cNvSpPr>
            <a:spLocks noChangeArrowheads="1"/>
          </p:cNvSpPr>
          <p:nvPr/>
        </p:nvSpPr>
        <p:spPr bwMode="auto">
          <a:xfrm>
            <a:off x="7924800" y="3048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C</a:t>
            </a:r>
          </a:p>
        </p:txBody>
      </p:sp>
      <p:cxnSp>
        <p:nvCxnSpPr>
          <p:cNvPr id="90142" name="AutoShape 24"/>
          <p:cNvCxnSpPr>
            <a:cxnSpLocks noChangeShapeType="1"/>
            <a:stCxn id="90129" idx="5"/>
            <a:endCxn id="90141" idx="0"/>
          </p:cNvCxnSpPr>
          <p:nvPr/>
        </p:nvCxnSpPr>
        <p:spPr bwMode="auto">
          <a:xfrm>
            <a:off x="7367588" y="25034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43" name="AutoShape 26"/>
          <p:cNvCxnSpPr>
            <a:cxnSpLocks noChangeShapeType="1"/>
            <a:stCxn id="90133" idx="6"/>
            <a:endCxn id="90140" idx="2"/>
          </p:cNvCxnSpPr>
          <p:nvPr/>
        </p:nvCxnSpPr>
        <p:spPr bwMode="auto">
          <a:xfrm>
            <a:off x="6337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4" name="Oval 27"/>
          <p:cNvSpPr>
            <a:spLocks noChangeArrowheads="1"/>
          </p:cNvSpPr>
          <p:nvPr/>
        </p:nvSpPr>
        <p:spPr bwMode="auto">
          <a:xfrm>
            <a:off x="4724400" y="53340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/>
              <a:t>H</a:t>
            </a:r>
          </a:p>
        </p:txBody>
      </p:sp>
      <p:cxnSp>
        <p:nvCxnSpPr>
          <p:cNvPr id="90145" name="AutoShape 28"/>
          <p:cNvCxnSpPr>
            <a:cxnSpLocks noChangeShapeType="1"/>
            <a:stCxn id="90135" idx="4"/>
            <a:endCxn id="90144" idx="0"/>
          </p:cNvCxnSpPr>
          <p:nvPr/>
        </p:nvCxnSpPr>
        <p:spPr bwMode="auto">
          <a:xfrm>
            <a:off x="5067300" y="48895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46" name="AutoShape 29"/>
          <p:cNvCxnSpPr>
            <a:cxnSpLocks noChangeShapeType="1"/>
            <a:stCxn id="90129" idx="4"/>
            <a:endCxn id="90138" idx="0"/>
          </p:cNvCxnSpPr>
          <p:nvPr/>
        </p:nvCxnSpPr>
        <p:spPr bwMode="auto">
          <a:xfrm>
            <a:off x="7124700" y="26035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47" name="AutoShape 30"/>
          <p:cNvCxnSpPr>
            <a:cxnSpLocks noChangeShapeType="1"/>
            <a:stCxn id="90136" idx="2"/>
            <a:endCxn id="90140" idx="6"/>
          </p:cNvCxnSpPr>
          <p:nvPr/>
        </p:nvCxnSpPr>
        <p:spPr bwMode="auto">
          <a:xfrm flipH="1">
            <a:off x="7480300" y="45339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7897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29034"/>
              </p:ext>
            </p:extLst>
          </p:nvPr>
        </p:nvGraphicFramePr>
        <p:xfrm>
          <a:off x="685800" y="2133600"/>
          <a:ext cx="3886200" cy="4090991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current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nodes list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 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{A,B,C}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{D,E,B,C}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{E,B,C}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{B,C}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{G,C}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{C}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78967" name="Text Box 87"/>
          <p:cNvSpPr txBox="1">
            <a:spLocks noChangeArrowheads="1"/>
          </p:cNvSpPr>
          <p:nvPr/>
        </p:nvSpPr>
        <p:spPr bwMode="auto">
          <a:xfrm>
            <a:off x="6096000" y="5232400"/>
            <a:ext cx="1565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vi-VN" sz="2000" b="1">
                <a:solidFill>
                  <a:schemeClr val="tx2"/>
                </a:solidFill>
              </a:rPr>
              <a:t>path: </a:t>
            </a:r>
            <a:r>
              <a:rPr lang="en-US" altLang="vi-VN" sz="2000" b="1"/>
              <a:t>S,B,G</a:t>
            </a:r>
            <a:br>
              <a:rPr lang="en-US" altLang="vi-VN" sz="2000" b="1">
                <a:solidFill>
                  <a:schemeClr val="tx2"/>
                </a:solidFill>
              </a:rPr>
            </a:br>
            <a:r>
              <a:rPr lang="en-US" altLang="vi-VN" sz="2000" b="1">
                <a:solidFill>
                  <a:schemeClr val="tx2"/>
                </a:solidFill>
              </a:rPr>
              <a:t>cost:</a:t>
            </a:r>
            <a:r>
              <a:rPr lang="en-US" altLang="vi-VN" sz="2000" b="1"/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7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Iterative-Deepening Search (IDS)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Has advantages of BFS</a:t>
            </a:r>
          </a:p>
          <a:p>
            <a:pPr lvl="1"/>
            <a:r>
              <a:rPr lang="en-US" altLang="vi-VN"/>
              <a:t>completeness</a:t>
            </a:r>
          </a:p>
          <a:p>
            <a:pPr lvl="1"/>
            <a:r>
              <a:rPr lang="en-US" altLang="vi-VN"/>
              <a:t>optimality as stated for BFS</a:t>
            </a:r>
          </a:p>
          <a:p>
            <a:r>
              <a:rPr lang="en-US" altLang="vi-VN"/>
              <a:t>Has advantages of DFS</a:t>
            </a:r>
          </a:p>
          <a:p>
            <a:pPr lvl="1"/>
            <a:r>
              <a:rPr lang="en-US" altLang="vi-VN"/>
              <a:t>limited space</a:t>
            </a:r>
          </a:p>
          <a:p>
            <a:pPr lvl="1"/>
            <a:r>
              <a:rPr lang="en-US" altLang="vi-VN"/>
              <a:t>in practice, even with redundant effort</a:t>
            </a:r>
            <a:br>
              <a:rPr lang="en-US" altLang="vi-VN"/>
            </a:br>
            <a:r>
              <a:rPr lang="en-US" altLang="vi-VN"/>
              <a:t>it still finds longer paths faster than BFS!</a:t>
            </a:r>
          </a:p>
          <a:p>
            <a:r>
              <a:rPr lang="en-US" altLang="vi-VN"/>
              <a:t>In general, IDS is the preferred uniformed search strategy for large search spaces</a:t>
            </a:r>
            <a:br>
              <a:rPr lang="en-US" altLang="vi-VN"/>
            </a:br>
            <a:r>
              <a:rPr lang="en-US" altLang="vi-VN"/>
              <a:t>when the solution’s depth is unknown.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42D16-B71E-41B1-A36B-720C68CA052B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10924-ADE9-48DD-97E4-98C1661A921B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 bldLvl="2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Space complexity:</a:t>
            </a:r>
            <a:r>
              <a:rPr lang="en-US" altLang="vi-VN" i="1">
                <a:latin typeface="Palatino" pitchFamily="18" charset="-93"/>
              </a:rPr>
              <a:t> O(bd)</a:t>
            </a:r>
            <a:r>
              <a:rPr lang="en-US" altLang="vi-VN"/>
              <a:t> </a:t>
            </a:r>
            <a:r>
              <a:rPr lang="en-US" altLang="vi-VN">
                <a:solidFill>
                  <a:schemeClr val="tx2"/>
                </a:solidFill>
              </a:rPr>
              <a:t>linear</a:t>
            </a:r>
            <a:r>
              <a:rPr lang="en-US" altLang="vi-VN"/>
              <a:t> like DFS</a:t>
            </a:r>
          </a:p>
          <a:p>
            <a:pPr eaLnBrk="1" hangingPunct="1"/>
            <a:r>
              <a:rPr lang="en-US" altLang="vi-VN"/>
              <a:t>Time complexity</a:t>
            </a:r>
            <a:br>
              <a:rPr lang="en-US" altLang="vi-VN"/>
            </a:br>
            <a:r>
              <a:rPr lang="en-US" altLang="vi-VN" sz="2600" b="0"/>
              <a:t>depends on the branching factor with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vi-VN" sz="2600" b="0"/>
              <a:t>	worst case time complexity: </a:t>
            </a:r>
            <a:r>
              <a:rPr lang="en-US" altLang="vi-VN" sz="2600" b="0" i="1">
                <a:latin typeface="Palatino" pitchFamily="18" charset="-93"/>
              </a:rPr>
              <a:t>O(b</a:t>
            </a:r>
            <a:r>
              <a:rPr lang="en-US" altLang="vi-VN" sz="2600" b="0" i="1" baseline="30000">
                <a:latin typeface="Palatino" pitchFamily="18" charset="-93"/>
              </a:rPr>
              <a:t>d</a:t>
            </a:r>
            <a:r>
              <a:rPr lang="en-US" altLang="vi-VN" sz="2600" b="0" i="1">
                <a:latin typeface="Palatino" pitchFamily="18" charset="-93"/>
              </a:rPr>
              <a:t>) </a:t>
            </a:r>
            <a:r>
              <a:rPr lang="en-US" altLang="vi-VN" sz="2600" b="0"/>
              <a:t>exponential</a:t>
            </a:r>
          </a:p>
          <a:p>
            <a:pPr lvl="1" eaLnBrk="1" hangingPunct="1"/>
            <a:r>
              <a:rPr lang="en-US" altLang="vi-VN"/>
              <a:t>redundant effort because nodes near the top of the search tree are generated multiple times </a:t>
            </a:r>
          </a:p>
          <a:p>
            <a:pPr lvl="1" eaLnBrk="1" hangingPunct="1"/>
            <a:r>
              <a:rPr lang="en-US" altLang="vi-VN"/>
              <a:t>but, majority of nodes are at bottom level of the tree for large branching factor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F2F5D-5611-4040-A6C9-0E32ED4E3A55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CE971-2F4E-4DC3-9C18-824AA8E48F59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Iterative-Deepening Search (IDS)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vi-VN"/>
              <a:t>How much redundant effort is done?</a:t>
            </a:r>
          </a:p>
          <a:p>
            <a:pPr eaLnBrk="1" hangingPunct="1"/>
            <a:r>
              <a:rPr lang="en-US" altLang="vi-VN"/>
              <a:t>number of times the nodes are goal tested:</a:t>
            </a:r>
            <a:br>
              <a:rPr lang="en-US" altLang="vi-VN"/>
            </a:br>
            <a:r>
              <a:rPr lang="en-US" altLang="vi-VN"/>
              <a:t> </a:t>
            </a:r>
            <a:r>
              <a:rPr lang="en-US" altLang="vi-VN" sz="2200" i="1">
                <a:latin typeface="Palatino" pitchFamily="18" charset="-93"/>
              </a:rPr>
              <a:t>d*b</a:t>
            </a:r>
            <a:r>
              <a:rPr lang="en-US" altLang="vi-VN" sz="2200"/>
              <a:t> </a:t>
            </a:r>
            <a:r>
              <a:rPr lang="en-US" altLang="vi-VN" sz="2200" i="1">
                <a:latin typeface="Palatino" pitchFamily="18" charset="-93"/>
              </a:rPr>
              <a:t>+ (d-1)*b</a:t>
            </a:r>
            <a:r>
              <a:rPr lang="en-US" altLang="vi-VN" sz="2200" i="1" baseline="30000">
                <a:latin typeface="Palatino" pitchFamily="18" charset="-93"/>
              </a:rPr>
              <a:t>2</a:t>
            </a:r>
            <a:r>
              <a:rPr lang="en-US" altLang="vi-VN" sz="2200" i="1">
                <a:latin typeface="Palatino" pitchFamily="18" charset="-93"/>
              </a:rPr>
              <a:t> + ... + 2*b</a:t>
            </a:r>
            <a:r>
              <a:rPr lang="en-US" altLang="vi-VN" sz="2200" i="1" baseline="30000">
                <a:latin typeface="Palatino" pitchFamily="18" charset="-93"/>
              </a:rPr>
              <a:t>(d-1)</a:t>
            </a:r>
            <a:r>
              <a:rPr lang="en-US" altLang="vi-VN" sz="2200" i="1">
                <a:latin typeface="Palatino" pitchFamily="18" charset="-93"/>
              </a:rPr>
              <a:t> + 1*b</a:t>
            </a:r>
            <a:r>
              <a:rPr lang="en-US" altLang="vi-VN" sz="2200" i="1" baseline="30000">
                <a:latin typeface="Palatino" pitchFamily="18" charset="-93"/>
              </a:rPr>
              <a:t>d</a:t>
            </a:r>
            <a:r>
              <a:rPr lang="en-US" altLang="vi-VN" sz="2200" i="1">
                <a:latin typeface="Palatino" pitchFamily="18" charset="-93"/>
              </a:rPr>
              <a:t> &lt;=  b</a:t>
            </a:r>
            <a:r>
              <a:rPr lang="en-US" altLang="vi-VN" sz="2200" i="1" baseline="30000">
                <a:latin typeface="Palatino" pitchFamily="18" charset="-93"/>
              </a:rPr>
              <a:t>d</a:t>
            </a:r>
            <a:r>
              <a:rPr lang="en-US" altLang="vi-VN" sz="2200" i="1">
                <a:latin typeface="Palatino" pitchFamily="18" charset="-93"/>
              </a:rPr>
              <a:t> / (1 – 1/b)</a:t>
            </a:r>
            <a:r>
              <a:rPr lang="en-US" altLang="vi-VN" sz="2200" i="1" baseline="30000">
                <a:latin typeface="Palatino" pitchFamily="18" charset="-93"/>
              </a:rPr>
              <a:t>2</a:t>
            </a:r>
            <a:r>
              <a:rPr lang="en-US" altLang="vi-VN" sz="2200" i="1">
                <a:latin typeface="Palatino" pitchFamily="18" charset="-93"/>
              </a:rPr>
              <a:t> = O(b</a:t>
            </a:r>
            <a:r>
              <a:rPr lang="en-US" altLang="vi-VN" sz="2200" i="1" baseline="30000">
                <a:latin typeface="Palatino" pitchFamily="18" charset="-93"/>
              </a:rPr>
              <a:t>d</a:t>
            </a:r>
            <a:r>
              <a:rPr lang="en-US" altLang="vi-VN" sz="2200" i="1">
                <a:latin typeface="Palatino" pitchFamily="18" charset="-93"/>
              </a:rPr>
              <a:t>)</a:t>
            </a:r>
            <a:endParaRPr lang="en-US" altLang="vi-VN" sz="2200" i="1" baseline="30000">
              <a:latin typeface="Palatino" pitchFamily="18" charset="-93"/>
            </a:endParaRPr>
          </a:p>
          <a:p>
            <a:pPr lvl="1" eaLnBrk="1" hangingPunct="1"/>
            <a:r>
              <a:rPr lang="en-US" altLang="vi-VN" i="1">
                <a:latin typeface="Palatino" pitchFamily="18" charset="-93"/>
              </a:rPr>
              <a:t>d</a:t>
            </a:r>
            <a:r>
              <a:rPr lang="en-US" altLang="vi-VN"/>
              <a:t>: the solution's depth</a:t>
            </a:r>
          </a:p>
          <a:p>
            <a:pPr lvl="1" eaLnBrk="1" hangingPunct="1"/>
            <a:r>
              <a:rPr lang="en-US" altLang="vi-VN" i="1">
                <a:latin typeface="Palatino" pitchFamily="18" charset="-93"/>
              </a:rPr>
              <a:t>b</a:t>
            </a:r>
            <a:r>
              <a:rPr lang="en-US" altLang="vi-VN"/>
              <a:t>: the branching factor at each non-leaf node</a:t>
            </a:r>
          </a:p>
          <a:p>
            <a:pPr eaLnBrk="1" hangingPunct="1"/>
            <a:r>
              <a:rPr lang="en-US" altLang="vi-VN"/>
              <a:t>For example: </a:t>
            </a:r>
            <a:r>
              <a:rPr lang="en-US" altLang="vi-VN" i="1">
                <a:latin typeface="Palatino" pitchFamily="18" charset="-93"/>
              </a:rPr>
              <a:t>b = 4</a:t>
            </a:r>
            <a:endParaRPr lang="en-US" altLang="vi-VN"/>
          </a:p>
          <a:p>
            <a:pPr lvl="1" eaLnBrk="1" hangingPunct="1">
              <a:buFont typeface="Wingdings" pitchFamily="2" charset="2"/>
              <a:buNone/>
            </a:pPr>
            <a:r>
              <a:rPr lang="en-US" altLang="vi-VN" sz="2200" b="1" i="1">
                <a:latin typeface="Palatino" pitchFamily="18" charset="-93"/>
              </a:rPr>
              <a:t>4</a:t>
            </a:r>
            <a:r>
              <a:rPr lang="en-US" altLang="vi-VN" sz="2200" b="1" i="1" baseline="30000">
                <a:latin typeface="Palatino" pitchFamily="18" charset="-93"/>
              </a:rPr>
              <a:t>d</a:t>
            </a:r>
            <a:r>
              <a:rPr lang="en-US" altLang="vi-VN" sz="2200" b="1" i="1">
                <a:latin typeface="Palatino" pitchFamily="18" charset="-93"/>
              </a:rPr>
              <a:t> / (1 – ¼)</a:t>
            </a:r>
            <a:r>
              <a:rPr lang="en-US" altLang="vi-VN" sz="2200" b="1" i="1" baseline="30000">
                <a:latin typeface="Palatino" pitchFamily="18" charset="-93"/>
              </a:rPr>
              <a:t>2</a:t>
            </a:r>
            <a:r>
              <a:rPr lang="en-US" altLang="vi-VN" sz="2200" b="1" i="1">
                <a:latin typeface="Palatino" pitchFamily="18" charset="-93"/>
              </a:rPr>
              <a:t>  =  4</a:t>
            </a:r>
            <a:r>
              <a:rPr lang="en-US" altLang="vi-VN" sz="2200" b="1" i="1" baseline="30000">
                <a:latin typeface="Palatino" pitchFamily="18" charset="-93"/>
              </a:rPr>
              <a:t>d</a:t>
            </a:r>
            <a:r>
              <a:rPr lang="en-US" altLang="vi-VN" sz="2200" b="1" i="1">
                <a:latin typeface="Palatino" pitchFamily="18" charset="-93"/>
              </a:rPr>
              <a:t> / (.75)</a:t>
            </a:r>
            <a:r>
              <a:rPr lang="en-US" altLang="vi-VN" sz="2200" b="1" i="1" baseline="30000">
                <a:latin typeface="Palatino" pitchFamily="18" charset="-93"/>
              </a:rPr>
              <a:t>2</a:t>
            </a:r>
            <a:r>
              <a:rPr lang="en-US" altLang="vi-VN" sz="2200" b="1" i="1">
                <a:latin typeface="Palatino" pitchFamily="18" charset="-93"/>
              </a:rPr>
              <a:t>  =  1.78 * 4</a:t>
            </a:r>
            <a:r>
              <a:rPr lang="en-US" altLang="vi-VN" sz="2200" b="1" i="1" baseline="30000">
                <a:latin typeface="Palatino" pitchFamily="18" charset="-93"/>
              </a:rPr>
              <a:t>d</a:t>
            </a:r>
            <a:endParaRPr lang="en-US" altLang="vi-VN" sz="2200" b="1"/>
          </a:p>
          <a:p>
            <a:pPr lvl="1" eaLnBrk="1" hangingPunct="1"/>
            <a:r>
              <a:rPr lang="en-US" altLang="vi-VN"/>
              <a:t>in the worst case, 78% more nodes are tested (redundant effort) than exist at depth </a:t>
            </a:r>
            <a:r>
              <a:rPr lang="en-US" altLang="vi-VN" i="1">
                <a:latin typeface="Palatino" pitchFamily="18" charset="-93"/>
              </a:rPr>
              <a:t>d</a:t>
            </a:r>
          </a:p>
          <a:p>
            <a:pPr lvl="1" eaLnBrk="1" hangingPunct="1"/>
            <a:r>
              <a:rPr lang="en-US" altLang="vi-VN"/>
              <a:t>as </a:t>
            </a:r>
            <a:r>
              <a:rPr lang="en-US" altLang="vi-VN" i="1">
                <a:latin typeface="Palatino" pitchFamily="18" charset="-93"/>
              </a:rPr>
              <a:t>b</a:t>
            </a:r>
            <a:r>
              <a:rPr lang="en-US" altLang="vi-VN"/>
              <a:t> increases, this % decreases </a:t>
            </a:r>
            <a:r>
              <a:rPr lang="en-US" altLang="vi-VN" i="1">
                <a:latin typeface="Palatino" pitchFamily="18" charset="-93"/>
              </a:rPr>
              <a:t>b</a:t>
            </a:r>
            <a:r>
              <a:rPr lang="en-US" altLang="vi-VN"/>
              <a:t> of 10 is ~23% more tests, 100 is ~2%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B7DC7-B36C-4E06-AEF8-743DBF3F40A7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2DC31-931F-48EE-B359-6C89CA8B6186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Iterative-Deepening Search (IDS)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>
                <a:ea typeface="+mn-ea"/>
              </a:rPr>
              <a:t>How much redundant effort is done?</a:t>
            </a:r>
          </a:p>
          <a:p>
            <a:pPr>
              <a:defRPr/>
            </a:pPr>
            <a:r>
              <a:rPr lang="en-US">
                <a:ea typeface="+mn-ea"/>
              </a:rPr>
              <a:t>number of nodes generated:</a:t>
            </a:r>
          </a:p>
          <a:p>
            <a:pPr lvl="1">
              <a:defRPr/>
            </a:pPr>
            <a:r>
              <a:rPr lang="en-US">
                <a:ea typeface="+mn-ea"/>
              </a:rPr>
              <a:t>N</a:t>
            </a:r>
            <a:r>
              <a:rPr lang="en-US" baseline="-25000">
                <a:ea typeface="+mn-ea"/>
              </a:rPr>
              <a:t>IDS</a:t>
            </a:r>
            <a:r>
              <a:rPr lang="en-US">
                <a:ea typeface="+mn-ea"/>
              </a:rPr>
              <a:t> = d*b + (d-1)*b</a:t>
            </a:r>
            <a:r>
              <a:rPr lang="en-US" baseline="30000">
                <a:ea typeface="+mn-ea"/>
              </a:rPr>
              <a:t>2</a:t>
            </a:r>
            <a:r>
              <a:rPr lang="en-US">
                <a:ea typeface="+mn-ea"/>
              </a:rPr>
              <a:t> + ... + 2*b</a:t>
            </a:r>
            <a:r>
              <a:rPr lang="en-US" baseline="30000">
                <a:ea typeface="+mn-ea"/>
              </a:rPr>
              <a:t>(d-1)</a:t>
            </a:r>
            <a:r>
              <a:rPr lang="en-US">
                <a:ea typeface="+mn-ea"/>
              </a:rPr>
              <a:t> + 1*b</a:t>
            </a:r>
            <a:r>
              <a:rPr lang="en-US" baseline="30000">
                <a:ea typeface="+mn-ea"/>
              </a:rPr>
              <a:t>d</a:t>
            </a:r>
          </a:p>
          <a:p>
            <a:pPr lvl="1">
              <a:defRPr/>
            </a:pPr>
            <a:r>
              <a:rPr lang="en-US">
                <a:ea typeface="+mn-ea"/>
              </a:rPr>
              <a:t>N</a:t>
            </a:r>
            <a:r>
              <a:rPr lang="en-US" baseline="-25000">
                <a:ea typeface="+mn-ea"/>
              </a:rPr>
              <a:t>BFS</a:t>
            </a:r>
            <a:r>
              <a:rPr lang="en-US">
                <a:ea typeface="+mn-ea"/>
              </a:rPr>
              <a:t> = b + b</a:t>
            </a:r>
            <a:r>
              <a:rPr lang="en-US" baseline="30000">
                <a:ea typeface="+mn-ea"/>
              </a:rPr>
              <a:t>2</a:t>
            </a:r>
            <a:r>
              <a:rPr lang="en-US">
                <a:ea typeface="+mn-ea"/>
              </a:rPr>
              <a:t> + ... + b</a:t>
            </a:r>
            <a:r>
              <a:rPr lang="en-US" baseline="30000">
                <a:ea typeface="+mn-ea"/>
              </a:rPr>
              <a:t>(d-1)</a:t>
            </a:r>
            <a:r>
              <a:rPr lang="en-US">
                <a:ea typeface="+mn-ea"/>
              </a:rPr>
              <a:t> + b</a:t>
            </a:r>
            <a:r>
              <a:rPr lang="en-US" baseline="30000">
                <a:ea typeface="+mn-ea"/>
              </a:rPr>
              <a:t>d</a:t>
            </a:r>
            <a:r>
              <a:rPr lang="en-US">
                <a:ea typeface="+mn-ea"/>
              </a:rPr>
              <a:t> + (b</a:t>
            </a:r>
            <a:r>
              <a:rPr lang="en-US" baseline="30000">
                <a:ea typeface="+mn-ea"/>
              </a:rPr>
              <a:t>d+1</a:t>
            </a:r>
            <a:r>
              <a:rPr lang="en-US">
                <a:ea typeface="+mn-ea"/>
              </a:rPr>
              <a:t> – b)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>
                <a:ea typeface="+mn-ea"/>
              </a:rPr>
              <a:t>d: the solution's depth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US">
                <a:ea typeface="+mn-ea"/>
              </a:rPr>
              <a:t>b: the branching factor at each non-leaf node</a:t>
            </a:r>
          </a:p>
          <a:p>
            <a:pPr>
              <a:defRPr/>
            </a:pPr>
            <a:r>
              <a:rPr lang="en-US">
                <a:ea typeface="+mn-ea"/>
              </a:rPr>
              <a:t>For example: b = 10, d= 5, goal farthest right</a:t>
            </a:r>
          </a:p>
          <a:p>
            <a:pPr lvl="1">
              <a:defRPr/>
            </a:pPr>
            <a:r>
              <a:rPr lang="en-US">
                <a:ea typeface="+mn-ea"/>
              </a:rPr>
              <a:t>N</a:t>
            </a:r>
            <a:r>
              <a:rPr lang="en-US" baseline="-25000">
                <a:ea typeface="+mn-ea"/>
              </a:rPr>
              <a:t>IDS</a:t>
            </a:r>
            <a:r>
              <a:rPr lang="en-US">
                <a:ea typeface="+mn-ea"/>
              </a:rPr>
              <a:t> = 50 + 400 + 3000 + 20000 + 100000 = 123,450</a:t>
            </a:r>
          </a:p>
          <a:p>
            <a:pPr lvl="1">
              <a:defRPr/>
            </a:pPr>
            <a:r>
              <a:rPr lang="en-US">
                <a:ea typeface="+mn-ea"/>
              </a:rPr>
              <a:t>N</a:t>
            </a:r>
            <a:r>
              <a:rPr lang="en-US" baseline="-25000">
                <a:ea typeface="+mn-ea"/>
              </a:rPr>
              <a:t>BFS</a:t>
            </a:r>
            <a:r>
              <a:rPr lang="en-US">
                <a:ea typeface="+mn-ea"/>
              </a:rPr>
              <a:t> = 10 + 100 + 1000 + 10000 + 100000 + 999,990 = 1,111,100</a:t>
            </a:r>
          </a:p>
          <a:p>
            <a:pPr lvl="1">
              <a:defRPr/>
            </a:pPr>
            <a:r>
              <a:rPr lang="en-US">
                <a:ea typeface="+mn-ea"/>
              </a:rPr>
              <a:t>worst case IDS is substantially faster than BFS!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264C3-A754-4477-9EEA-6C2461746208}" type="datetime1">
              <a:rPr lang="en-US"/>
              <a:pPr>
                <a:defRPr/>
              </a:pPr>
              <a:t>3/16/2018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06A31-F7B6-45AD-ADDF-429293CE9ABB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Iterative deepening search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/>
              <a:t>Number of nodes generated in a depth-limited search to depth </a:t>
            </a:r>
            <a:r>
              <a:rPr lang="en-US" altLang="vi-VN" i="1"/>
              <a:t>d</a:t>
            </a:r>
            <a:r>
              <a:rPr lang="en-US" altLang="vi-VN"/>
              <a:t> with branching factor </a:t>
            </a:r>
            <a:r>
              <a:rPr lang="en-US" altLang="vi-VN" i="1"/>
              <a:t>b</a:t>
            </a:r>
            <a:r>
              <a:rPr lang="en-US" altLang="vi-VN"/>
              <a:t>: 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 i="1"/>
              <a:t>N</a:t>
            </a:r>
            <a:r>
              <a:rPr lang="en-US" altLang="vi-VN" i="1" baseline="-25000"/>
              <a:t>DLS</a:t>
            </a:r>
            <a:r>
              <a:rPr lang="en-US" altLang="vi-VN" i="1"/>
              <a:t> = b</a:t>
            </a:r>
            <a:r>
              <a:rPr lang="en-US" altLang="vi-VN" i="1" baseline="30000">
                <a:latin typeface="r"/>
              </a:rPr>
              <a:t>0</a:t>
            </a:r>
            <a:r>
              <a:rPr lang="en-US" altLang="vi-VN" i="1"/>
              <a:t> + b</a:t>
            </a:r>
            <a:r>
              <a:rPr lang="en-US" altLang="vi-VN" i="1" baseline="30000">
                <a:latin typeface="r"/>
              </a:rPr>
              <a:t>1</a:t>
            </a:r>
            <a:r>
              <a:rPr lang="en-US" altLang="vi-VN" i="1"/>
              <a:t> + b</a:t>
            </a:r>
            <a:r>
              <a:rPr lang="en-US" altLang="vi-VN" i="1" baseline="30000">
                <a:latin typeface="r"/>
              </a:rPr>
              <a:t>2</a:t>
            </a:r>
            <a:r>
              <a:rPr lang="en-US" altLang="vi-VN" i="1"/>
              <a:t> + … + b</a:t>
            </a:r>
            <a:r>
              <a:rPr lang="en-US" altLang="vi-VN" i="1" baseline="30000">
                <a:latin typeface="r"/>
              </a:rPr>
              <a:t>d-2</a:t>
            </a:r>
            <a:r>
              <a:rPr lang="en-US" altLang="vi-VN" i="1"/>
              <a:t> + b</a:t>
            </a:r>
            <a:r>
              <a:rPr lang="en-US" altLang="vi-VN" i="1" baseline="30000">
                <a:latin typeface="r"/>
              </a:rPr>
              <a:t>d-1</a:t>
            </a:r>
            <a:r>
              <a:rPr lang="en-US" altLang="vi-VN" i="1"/>
              <a:t> + b</a:t>
            </a:r>
            <a:r>
              <a:rPr lang="en-US" altLang="vi-VN" i="1" baseline="30000">
                <a:latin typeface="r"/>
              </a:rPr>
              <a:t>d</a:t>
            </a:r>
            <a:r>
              <a:rPr lang="en-US" altLang="vi-V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Number of nodes generated in an iterative deepening search to depth </a:t>
            </a:r>
            <a:r>
              <a:rPr lang="en-US" altLang="vi-VN" i="1"/>
              <a:t>d</a:t>
            </a:r>
            <a:r>
              <a:rPr lang="en-US" altLang="vi-VN"/>
              <a:t> with branching factor </a:t>
            </a:r>
            <a:r>
              <a:rPr lang="en-US" altLang="vi-VN" i="1"/>
              <a:t>b</a:t>
            </a:r>
            <a:r>
              <a:rPr lang="en-US" altLang="vi-VN"/>
              <a:t>: 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vi-VN"/>
              <a:t>N</a:t>
            </a:r>
            <a:r>
              <a:rPr lang="en-US" altLang="vi-VN" baseline="-25000"/>
              <a:t>IDS</a:t>
            </a:r>
            <a:r>
              <a:rPr lang="en-US" altLang="vi-VN"/>
              <a:t> = (d+1)b</a:t>
            </a:r>
            <a:r>
              <a:rPr lang="en-US" altLang="vi-VN" baseline="30000"/>
              <a:t>0</a:t>
            </a:r>
            <a:r>
              <a:rPr lang="en-US" altLang="vi-VN"/>
              <a:t> + d b</a:t>
            </a:r>
            <a:r>
              <a:rPr lang="en-US" altLang="vi-VN" baseline="30000"/>
              <a:t>1</a:t>
            </a:r>
            <a:r>
              <a:rPr lang="en-US" altLang="vi-VN"/>
              <a:t> + (d-1)b</a:t>
            </a:r>
            <a:r>
              <a:rPr lang="en-US" altLang="vi-VN" baseline="30000"/>
              <a:t>2</a:t>
            </a:r>
            <a:r>
              <a:rPr lang="en-US" altLang="vi-VN"/>
              <a:t> + … + 3b</a:t>
            </a:r>
            <a:r>
              <a:rPr lang="en-US" altLang="vi-VN" baseline="30000"/>
              <a:t>d-2</a:t>
            </a:r>
            <a:r>
              <a:rPr lang="en-US" altLang="vi-VN"/>
              <a:t> +2b</a:t>
            </a:r>
            <a:r>
              <a:rPr lang="en-US" altLang="vi-VN" baseline="30000"/>
              <a:t>d-1</a:t>
            </a:r>
            <a:r>
              <a:rPr lang="en-US" altLang="vi-VN"/>
              <a:t> + 1b</a:t>
            </a:r>
            <a:r>
              <a:rPr lang="en-US" altLang="vi-VN" baseline="30000"/>
              <a:t>d</a:t>
            </a:r>
            <a:r>
              <a:rPr lang="en-US" altLang="vi-VN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For </a:t>
            </a:r>
            <a:r>
              <a:rPr lang="en-US" altLang="vi-VN" i="1"/>
              <a:t>b = 10</a:t>
            </a:r>
            <a:r>
              <a:rPr lang="en-US" altLang="vi-VN"/>
              <a:t>, </a:t>
            </a:r>
            <a:r>
              <a:rPr lang="en-US" altLang="vi-VN" i="1"/>
              <a:t>d = 5</a:t>
            </a:r>
            <a:r>
              <a:rPr lang="en-US" altLang="vi-VN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N</a:t>
            </a:r>
            <a:r>
              <a:rPr lang="en-US" altLang="vi-VN" baseline="-25000"/>
              <a:t>DLS </a:t>
            </a:r>
            <a:r>
              <a:rPr lang="en-US" altLang="vi-VN"/>
              <a:t>= 1 + 10 + 100 + 1,000 + 10,000 + 100,000 = 111,111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/>
              <a:t>N</a:t>
            </a:r>
            <a:r>
              <a:rPr lang="en-US" altLang="vi-VN" baseline="-25000"/>
              <a:t>IDS</a:t>
            </a:r>
            <a:r>
              <a:rPr lang="en-US" altLang="vi-VN"/>
              <a:t> = 6 + 50 + 400 + 3,000 + 20,000 + 100,000 = 123,456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/>
              <a:t>Overhead = (123,456 - 111,111)/111,111 = 11%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7AACC2-AC75-424F-B574-8C662E5616AA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A628CF-7997-4981-8CAA-97398A7F017C}" type="slidenum">
              <a:rPr lang="en-US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Properties of iterative deepening search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Complete?</a:t>
            </a:r>
            <a:r>
              <a:rPr lang="en-US" altLang="vi-VN"/>
              <a:t> Yes</a:t>
            </a:r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Time?</a:t>
            </a:r>
            <a:r>
              <a:rPr lang="en-US" altLang="vi-VN">
                <a:solidFill>
                  <a:srgbClr val="CC0099"/>
                </a:solidFill>
              </a:rPr>
              <a:t> </a:t>
            </a:r>
            <a:r>
              <a:rPr lang="en-US" altLang="vi-VN" i="1"/>
              <a:t>(d+1)b</a:t>
            </a:r>
            <a:r>
              <a:rPr lang="en-US" altLang="vi-VN" i="1" baseline="30000"/>
              <a:t>0</a:t>
            </a:r>
            <a:r>
              <a:rPr lang="en-US" altLang="vi-VN" i="1"/>
              <a:t> + d b</a:t>
            </a:r>
            <a:r>
              <a:rPr lang="en-US" altLang="vi-VN" i="1" baseline="30000"/>
              <a:t>1</a:t>
            </a:r>
            <a:r>
              <a:rPr lang="en-US" altLang="vi-VN" i="1"/>
              <a:t> + (d-1)b</a:t>
            </a:r>
            <a:r>
              <a:rPr lang="en-US" altLang="vi-VN" i="1" baseline="30000"/>
              <a:t>2</a:t>
            </a:r>
            <a:r>
              <a:rPr lang="en-US" altLang="vi-VN" i="1"/>
              <a:t> + … + b</a:t>
            </a:r>
            <a:r>
              <a:rPr lang="en-US" altLang="vi-VN" i="1" baseline="30000"/>
              <a:t>d</a:t>
            </a:r>
            <a:r>
              <a:rPr lang="en-US" altLang="vi-VN" i="1"/>
              <a:t> = O(b</a:t>
            </a:r>
            <a:r>
              <a:rPr lang="en-US" altLang="vi-VN" i="1" baseline="30000"/>
              <a:t>d</a:t>
            </a:r>
            <a:r>
              <a:rPr lang="en-US" altLang="vi-VN" i="1"/>
              <a:t>)</a:t>
            </a:r>
            <a:endParaRPr lang="en-US" altLang="vi-VN"/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Space?</a:t>
            </a:r>
            <a:r>
              <a:rPr lang="en-US" altLang="vi-VN"/>
              <a:t> </a:t>
            </a:r>
            <a:r>
              <a:rPr lang="en-US" altLang="vi-VN" i="1"/>
              <a:t>O(bd)</a:t>
            </a:r>
            <a:endParaRPr lang="en-US" altLang="vi-VN"/>
          </a:p>
          <a:p>
            <a:pPr eaLnBrk="1" hangingPunct="1"/>
            <a:r>
              <a:rPr lang="en-US" altLang="vi-VN" u="sng">
                <a:solidFill>
                  <a:srgbClr val="CC0099"/>
                </a:solidFill>
              </a:rPr>
              <a:t>Optimal?</a:t>
            </a:r>
            <a:r>
              <a:rPr lang="en-US" altLang="vi-VN"/>
              <a:t> Yes, if step cost = 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E88F62-6053-4DCA-8A03-3A69DA6B2B79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03F481-B538-404D-AF7B-43D082207604}" type="slidenum">
              <a:rPr lang="en-US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Example: vacuum world single-state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vi-VN">
                <a:solidFill>
                  <a:srgbClr val="0000FF"/>
                </a:solidFill>
              </a:rPr>
              <a:t>Single-state</a:t>
            </a:r>
            <a:r>
              <a:rPr lang="en-US" altLang="vi-VN"/>
              <a:t>, start in #5. </a:t>
            </a:r>
            <a:br>
              <a:rPr lang="en-US" altLang="vi-VN"/>
            </a:br>
            <a:r>
              <a:rPr lang="en-US" altLang="vi-VN"/>
              <a:t>Solution? </a:t>
            </a:r>
            <a:br>
              <a:rPr lang="en-US" altLang="vi-VN"/>
            </a:br>
            <a:r>
              <a:rPr lang="en-US" altLang="vi-VN"/>
              <a:t>[Right, Suck]</a:t>
            </a:r>
          </a:p>
          <a:p>
            <a:pPr lvl="4" eaLnBrk="1" hangingPunct="1"/>
            <a:endParaRPr lang="en-US" altLang="vi-VN"/>
          </a:p>
        </p:txBody>
      </p:sp>
      <p:pic>
        <p:nvPicPr>
          <p:cNvPr id="1434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747838"/>
            <a:ext cx="4038600" cy="3509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149A36-3809-47E8-9E52-140B2B241DF8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02396-A72B-41C2-9CAF-CE6EF697E28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Bidirectional search</a:t>
            </a:r>
          </a:p>
        </p:txBody>
      </p:sp>
      <p:pic>
        <p:nvPicPr>
          <p:cNvPr id="9728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19200"/>
            <a:ext cx="4876800" cy="2452688"/>
          </a:xfrm>
        </p:spPr>
      </p:pic>
      <p:sp>
        <p:nvSpPr>
          <p:cNvPr id="665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886200"/>
            <a:ext cx="8458200" cy="2286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Two simultaneous searches from start an goal.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>
                <a:ea typeface="+mn-ea"/>
              </a:rPr>
              <a:t>Motivation: b</a:t>
            </a:r>
            <a:r>
              <a:rPr lang="en-US" baseline="30000">
                <a:ea typeface="+mn-ea"/>
              </a:rPr>
              <a:t>d/2</a:t>
            </a:r>
            <a:r>
              <a:rPr lang="en-US">
                <a:ea typeface="+mn-ea"/>
              </a:rPr>
              <a:t>+ b</a:t>
            </a:r>
            <a:r>
              <a:rPr lang="en-US" baseline="30000">
                <a:ea typeface="+mn-ea"/>
              </a:rPr>
              <a:t>d/2</a:t>
            </a:r>
            <a:r>
              <a:rPr lang="en-US">
                <a:ea typeface="+mn-ea"/>
              </a:rPr>
              <a:t> </a:t>
            </a:r>
            <a:r>
              <a:rPr lang="en-US">
                <a:ea typeface="+mn-ea"/>
                <a:sym typeface="Symbol" pitchFamily="18" charset="2"/>
              </a:rPr>
              <a:t> b</a:t>
            </a:r>
            <a:r>
              <a:rPr lang="en-US" baseline="30000">
                <a:ea typeface="+mn-ea"/>
                <a:sym typeface="Symbol" pitchFamily="18" charset="2"/>
              </a:rPr>
              <a:t>d</a:t>
            </a:r>
            <a:endParaRPr lang="en-US">
              <a:ea typeface="+mn-ea"/>
              <a:sym typeface="Symbol" pitchFamily="18" charset="2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Check whether the node belongs to the </a:t>
            </a:r>
            <a:r>
              <a:rPr lang="en-US" b="1">
                <a:ea typeface="+mn-ea"/>
              </a:rPr>
              <a:t>other frontier </a:t>
            </a:r>
            <a:r>
              <a:rPr lang="en-US">
                <a:ea typeface="+mn-ea"/>
              </a:rPr>
              <a:t>before expansion.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Space complexity is the most significant weakness.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>
                <a:ea typeface="+mn-ea"/>
              </a:rPr>
              <a:t>Complete and optimal if both searches are BF.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49EB75-3BFB-488B-92EC-17ED7E6D7861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E6A384-5E6E-48F7-BDA5-C8E4FF5466C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How to search backwards?</a:t>
            </a:r>
          </a:p>
        </p:txBody>
      </p:sp>
      <p:pic>
        <p:nvPicPr>
          <p:cNvPr id="9830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19200"/>
            <a:ext cx="4800600" cy="2452688"/>
          </a:xfrm>
        </p:spPr>
      </p:pic>
      <p:sp>
        <p:nvSpPr>
          <p:cNvPr id="9830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871913"/>
            <a:ext cx="8229600" cy="2452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/>
              <a:t>The predecessor of each node should be efficiently computable.</a:t>
            </a:r>
          </a:p>
          <a:p>
            <a:pPr lvl="1">
              <a:lnSpc>
                <a:spcPct val="90000"/>
              </a:lnSpc>
            </a:pPr>
            <a:r>
              <a:rPr lang="en-US" altLang="vi-VN"/>
              <a:t>When actions are easily reversible.</a:t>
            </a:r>
            <a:r>
              <a:rPr lang="en-US"/>
              <a:t> </a:t>
            </a:r>
            <a:br>
              <a:rPr lang="en-US"/>
            </a:br>
            <a:endParaRPr lang="en-US" altLang="vi-VN"/>
          </a:p>
          <a:p>
            <a:pPr>
              <a:lnSpc>
                <a:spcPct val="90000"/>
              </a:lnSpc>
            </a:pPr>
            <a:endParaRPr lang="en-US" altLang="vi-V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DC411B-527A-40B7-A5BC-F514631631B6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50FD4-BB9E-40FE-8FB8-034EEFA86FA5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Summary of algorithms</a:t>
            </a:r>
          </a:p>
        </p:txBody>
      </p:sp>
      <p:graphicFrame>
        <p:nvGraphicFramePr>
          <p:cNvPr id="83012" name="Group 6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968785206"/>
              </p:ext>
            </p:extLst>
          </p:nvPr>
        </p:nvGraphicFramePr>
        <p:xfrm>
          <a:off x="381000" y="1752600"/>
          <a:ext cx="8432800" cy="37719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5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Criterion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Breadth-First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Uniform-cost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Depth-First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Depth-limited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Iterative deepening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Bidirectional search</a:t>
                      </a:r>
                    </a:p>
                  </a:txBody>
                  <a:tcPr marT="45718" marB="4571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Complete?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YES*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YES*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if l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sym typeface="Symbol" pitchFamily="18" charset="2"/>
                        </a:rPr>
                        <a:t>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YES*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Time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C*/e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m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l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d/2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Space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C*/e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bm</a:t>
                      </a:r>
                      <a:endParaRPr kumimoji="0" lang="en-US" sz="20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bl</a:t>
                      </a:r>
                      <a:endParaRPr kumimoji="0" lang="en-US" sz="20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bd</a:t>
                      </a:r>
                      <a:endParaRPr kumimoji="0" lang="en-US" sz="2000" b="0" i="1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0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d/2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Optimal?</a:t>
                      </a:r>
                    </a:p>
                  </a:txBody>
                  <a:tcPr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YES*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YES*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NO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YES</a:t>
                      </a:r>
                    </a:p>
                  </a:txBody>
                  <a:tcPr marT="45718" marB="45718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1F97EF-0C4B-4567-9E4C-7580C1C56512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B4203-F937-47D4-85EC-25E10D49BC79}" type="slidenum">
              <a:rPr lang="en-US"/>
              <a:pPr>
                <a:defRPr/>
              </a:pPr>
              <a:t>92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1049338"/>
          </a:xfrm>
        </p:spPr>
        <p:txBody>
          <a:bodyPr/>
          <a:lstStyle/>
          <a:p>
            <a:pPr eaLnBrk="1" hangingPunct="1"/>
            <a:r>
              <a:rPr lang="en-US" altLang="vi-VN"/>
              <a:t>Failure to detect repeated states can turn a solvable problems into unsolvable ones.</a:t>
            </a:r>
          </a:p>
        </p:txBody>
      </p:sp>
      <p:pic>
        <p:nvPicPr>
          <p:cNvPr id="10035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501900"/>
            <a:ext cx="8153400" cy="3065463"/>
          </a:xfrm>
        </p:spPr>
      </p:pic>
      <p:sp>
        <p:nvSpPr>
          <p:cNvPr id="1003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Repeated states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671E88-9EDC-4FAA-97CB-D4E732415466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9AF95-FA63-45D1-85A6-A612B9809A68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Graph search algorithm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B35C7-0A7C-4B48-B0F3-9C85567DD291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DEF19-836A-4467-A84B-183F21D23B37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68086" y="4985836"/>
            <a:ext cx="8229600" cy="118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vi-VN" sz="2400" b="1" i="1">
                <a:solidFill>
                  <a:srgbClr val="0000CC"/>
                </a:solidFill>
                <a:latin typeface="Consolas" panose="020B0609020204030204" pitchFamily="49" charset="0"/>
              </a:rPr>
              <a:t>frontier</a:t>
            </a:r>
            <a:r>
              <a:rPr lang="en-US" altLang="vi-VN" sz="2400">
                <a:solidFill>
                  <a:srgbClr val="0000CC"/>
                </a:solidFill>
              </a:rPr>
              <a:t> </a:t>
            </a:r>
            <a:r>
              <a:rPr lang="en-US" altLang="vi-VN" sz="2400"/>
              <a:t>contains generated nodes which are not yet expanded.</a:t>
            </a:r>
          </a:p>
          <a:p>
            <a:pPr marL="285750" indent="-285750" eaLnBrk="1" hangingPunct="1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vi-VN" sz="2400" b="1" i="1">
                <a:solidFill>
                  <a:srgbClr val="0000CC"/>
                </a:solidFill>
                <a:latin typeface="Consolas" panose="020B0609020204030204" pitchFamily="49" charset="0"/>
              </a:rPr>
              <a:t>closed</a:t>
            </a:r>
            <a:r>
              <a:rPr lang="en-US" altLang="vi-VN" sz="2400" b="1">
                <a:solidFill>
                  <a:srgbClr val="0000CC"/>
                </a:solidFill>
              </a:rPr>
              <a:t> </a:t>
            </a:r>
            <a:r>
              <a:rPr lang="en-US" altLang="vi-VN" sz="2400"/>
              <a:t>list</a:t>
            </a:r>
            <a:r>
              <a:rPr lang="en-US" altLang="vi-VN" sz="2400" b="1"/>
              <a:t> </a:t>
            </a:r>
            <a:r>
              <a:rPr lang="en-US" altLang="vi-VN" sz="2400"/>
              <a:t>stores all expanded nodes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" y="1600200"/>
            <a:ext cx="8382000" cy="31700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65125" indent="-365125"/>
            <a:r>
              <a:rPr lang="en-US" sz="2000" b="1">
                <a:solidFill>
                  <a:srgbClr val="000000"/>
                </a:solidFill>
                <a:latin typeface="+mj-lt"/>
              </a:rPr>
              <a:t>function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GRAPH-SEARCH(prohdeml 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returns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a solution. or failure</a:t>
            </a:r>
          </a:p>
          <a:p>
            <a:pPr marL="365125" indent="-365125"/>
            <a:r>
              <a:rPr lang="en-US" sz="2000">
                <a:solidFill>
                  <a:srgbClr val="000000"/>
                </a:solidFill>
                <a:latin typeface="+mj-lt"/>
              </a:rPr>
              <a:t>	initialize the 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frontier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using the initial stale of </a:t>
            </a:r>
            <a:r>
              <a:rPr lang="en-US" sz="2000" i="1">
                <a:solidFill>
                  <a:srgbClr val="000000"/>
                </a:solidFill>
                <a:latin typeface="+mj-lt"/>
              </a:rPr>
              <a:t>problem</a:t>
            </a:r>
          </a:p>
          <a:p>
            <a:pPr marL="365125" indent="-365125"/>
            <a:r>
              <a:rPr lang="en-US" sz="2000" i="1">
                <a:solidFill>
                  <a:srgbClr val="000000"/>
                </a:solidFill>
                <a:latin typeface="+mj-lt"/>
              </a:rPr>
              <a:t>	initialize the 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closed</a:t>
            </a:r>
            <a:r>
              <a:rPr lang="en-US" sz="2000" i="1">
                <a:solidFill>
                  <a:srgbClr val="000000"/>
                </a:solidFill>
                <a:latin typeface="+mj-lt"/>
              </a:rPr>
              <a:t> set to be empty</a:t>
            </a:r>
            <a:br>
              <a:rPr lang="en-US" sz="2000">
                <a:solidFill>
                  <a:srgbClr val="000000"/>
                </a:solidFill>
                <a:latin typeface="+mj-lt"/>
              </a:rPr>
            </a:br>
            <a:r>
              <a:rPr lang="en-US" sz="2000" b="1">
                <a:solidFill>
                  <a:srgbClr val="000000"/>
                </a:solidFill>
                <a:latin typeface="+mj-lt"/>
              </a:rPr>
              <a:t>loop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do</a:t>
            </a:r>
          </a:p>
          <a:p>
            <a:pPr marL="715963" indent="-715963"/>
            <a:r>
              <a:rPr lang="en-US" sz="2000">
                <a:solidFill>
                  <a:srgbClr val="000000"/>
                </a:solidFill>
                <a:latin typeface="+mj-lt"/>
              </a:rPr>
              <a:t>	if the 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frontier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 is empty 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then return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failure</a:t>
            </a:r>
          </a:p>
          <a:p>
            <a:pPr marL="715963" indent="-715963"/>
            <a:r>
              <a:rPr lang="en-US" sz="2000">
                <a:solidFill>
                  <a:srgbClr val="000000"/>
                </a:solidFill>
                <a:latin typeface="+mj-lt"/>
              </a:rPr>
              <a:t>	choose a leaf node and remove it from the frontier</a:t>
            </a:r>
          </a:p>
          <a:p>
            <a:pPr marL="715963" indent="-715963"/>
            <a:r>
              <a:rPr lang="en-US" sz="2000">
                <a:solidFill>
                  <a:srgbClr val="000000"/>
                </a:solidFill>
                <a:latin typeface="+mj-lt"/>
              </a:rPr>
              <a:t>	if the node contains a goal state </a:t>
            </a:r>
            <a:r>
              <a:rPr lang="en-US" sz="2000" b="1">
                <a:solidFill>
                  <a:srgbClr val="000000"/>
                </a:solidFill>
                <a:latin typeface="+mj-lt"/>
              </a:rPr>
              <a:t>then return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the corresponding solution</a:t>
            </a:r>
          </a:p>
          <a:p>
            <a:pPr marL="715963" indent="-715963"/>
            <a:r>
              <a:rPr lang="en-US" sz="2000" i="1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add the node to the closed set</a:t>
            </a:r>
          </a:p>
          <a:p>
            <a:pPr marL="715963" indent="-715963"/>
            <a:r>
              <a:rPr lang="en-US" sz="2000">
                <a:solidFill>
                  <a:srgbClr val="000000"/>
                </a:solidFill>
                <a:latin typeface="+mj-lt"/>
              </a:rPr>
              <a:t>	expand the chosen node, adding the resulting nodes to the frontier </a:t>
            </a:r>
            <a:r>
              <a:rPr lang="en-US" sz="2000" i="1">
                <a:solidFill>
                  <a:srgbClr val="000000"/>
                </a:solidFill>
                <a:latin typeface="+mj-lt"/>
              </a:rPr>
              <a:t>only if not in the 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frontier</a:t>
            </a:r>
            <a:r>
              <a:rPr lang="en-US" sz="2000" i="1">
                <a:solidFill>
                  <a:srgbClr val="0000CC"/>
                </a:solidFill>
                <a:latin typeface="+mj-lt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+mj-lt"/>
              </a:rPr>
              <a:t>or </a:t>
            </a:r>
            <a:r>
              <a:rPr lang="en-US" sz="2000" b="1" i="1">
                <a:solidFill>
                  <a:srgbClr val="0000CC"/>
                </a:solidFill>
                <a:latin typeface="+mj-lt"/>
              </a:rPr>
              <a:t>closed</a:t>
            </a:r>
            <a:r>
              <a:rPr lang="en-US" sz="2000" i="1">
                <a:solidFill>
                  <a:srgbClr val="0000CC"/>
                </a:solidFill>
                <a:latin typeface="+mj-lt"/>
              </a:rPr>
              <a:t> </a:t>
            </a:r>
            <a:r>
              <a:rPr lang="en-US" sz="2000" i="1">
                <a:solidFill>
                  <a:srgbClr val="000000"/>
                </a:solidFill>
                <a:latin typeface="+mj-lt"/>
              </a:rPr>
              <a:t>set</a:t>
            </a:r>
            <a:endParaRPr lang="en-US" sz="2000">
              <a:latin typeface="+mj-lt"/>
            </a:endParaRPr>
          </a:p>
        </p:txBody>
      </p:sp>
    </p:spTree>
  </p:cSld>
  <p:clrMapOvr>
    <a:masterClrMapping/>
  </p:clrMapOvr>
  <p:transition>
    <p:dissolv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Graph search algorithm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435429" y="1524000"/>
            <a:ext cx="8229600" cy="378565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function</a:t>
            </a:r>
            <a:r>
              <a:rPr lang="en-US" altLang="vi-VN" sz="2000" b="0">
                <a:latin typeface="+mj-lt"/>
              </a:rPr>
              <a:t> GRAPH-SEARCH(</a:t>
            </a:r>
            <a:r>
              <a:rPr lang="en-US" altLang="vi-VN" sz="2000" b="0" i="1">
                <a:latin typeface="+mj-lt"/>
              </a:rPr>
              <a:t>problem</a:t>
            </a:r>
            <a:r>
              <a:rPr lang="en-US" altLang="vi-VN" sz="2000" b="0">
                <a:latin typeface="+mj-lt"/>
              </a:rPr>
              <a:t>) </a:t>
            </a:r>
            <a:r>
              <a:rPr lang="en-US" altLang="vi-VN" sz="2000">
                <a:latin typeface="+mj-lt"/>
              </a:rPr>
              <a:t>return</a:t>
            </a:r>
            <a:r>
              <a:rPr lang="en-US" altLang="vi-VN" sz="2000" b="0">
                <a:latin typeface="+mj-lt"/>
              </a:rPr>
              <a:t> a solution or failure</a:t>
            </a:r>
          </a:p>
          <a:p>
            <a:pPr marL="363538" indent="-363538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vi-VN" sz="2000">
                <a:latin typeface="+mj-lt"/>
              </a:rPr>
              <a:t>	</a:t>
            </a:r>
            <a:r>
              <a:rPr lang="en-US" altLang="vi-VN" sz="2000" b="1" i="1">
                <a:latin typeface="+mj-lt"/>
              </a:rPr>
              <a:t>closed</a:t>
            </a:r>
            <a:r>
              <a:rPr lang="en-US" altLang="vi-VN" sz="2000" b="0">
                <a:latin typeface="+mj-lt"/>
              </a:rPr>
              <a:t> </a:t>
            </a:r>
            <a:r>
              <a:rPr lang="en-US" altLang="vi-VN" sz="2000" b="0">
                <a:latin typeface="+mj-lt"/>
                <a:sym typeface="Symbol" pitchFamily="18" charset="2"/>
              </a:rPr>
              <a:t> </a:t>
            </a:r>
            <a:r>
              <a:rPr lang="en-US" altLang="vi-VN" sz="2000" b="0">
                <a:latin typeface="+mj-lt"/>
              </a:rPr>
              <a:t>an empty set</a:t>
            </a:r>
          </a:p>
          <a:p>
            <a:pPr marL="363538" lvl="0" indent="-363538">
              <a:spcBef>
                <a:spcPts val="0"/>
              </a:spcBef>
              <a:buNone/>
              <a:defRPr/>
            </a:pPr>
            <a:r>
              <a:rPr lang="en-US" sz="2000" b="1" i="1">
                <a:latin typeface="+mj-lt"/>
                <a:ea typeface="+mn-ea"/>
                <a:cs typeface="+mn-cs"/>
              </a:rPr>
              <a:t>	frontier</a:t>
            </a:r>
            <a:r>
              <a:rPr lang="en-US" sz="2000">
                <a:latin typeface="+mj-lt"/>
                <a:ea typeface="+mn-ea"/>
                <a:cs typeface="+mn-cs"/>
              </a:rPr>
              <a:t> </a:t>
            </a:r>
            <a:r>
              <a:rPr lang="en-US" sz="2000">
                <a:latin typeface="+mj-lt"/>
                <a:ea typeface="+mn-ea"/>
                <a:cs typeface="+mn-cs"/>
                <a:sym typeface="Symbol" pitchFamily="18" charset="2"/>
              </a:rPr>
              <a:t> INSERT(</a:t>
            </a:r>
            <a:r>
              <a:rPr lang="en-US" sz="2000">
                <a:latin typeface="+mj-lt"/>
                <a:ea typeface="+mn-ea"/>
                <a:cs typeface="+mn-cs"/>
              </a:rPr>
              <a:t>MAKE-NODE(</a:t>
            </a:r>
            <a:r>
              <a:rPr lang="en-US" sz="2000" i="1">
                <a:latin typeface="+mj-lt"/>
                <a:ea typeface="+mn-ea"/>
                <a:cs typeface="+mn-cs"/>
              </a:rPr>
              <a:t>problem.</a:t>
            </a:r>
            <a:r>
              <a:rPr lang="en-US" sz="2000">
                <a:latin typeface="+mj-lt"/>
                <a:ea typeface="+mn-ea"/>
                <a:cs typeface="+mn-cs"/>
              </a:rPr>
              <a:t>INITIAL-STATE), </a:t>
            </a:r>
            <a:r>
              <a:rPr lang="en-US" sz="2000" b="1" i="1">
                <a:latin typeface="+mj-lt"/>
                <a:ea typeface="+mn-ea"/>
                <a:cs typeface="+mn-cs"/>
              </a:rPr>
              <a:t>frontier</a:t>
            </a:r>
            <a:r>
              <a:rPr lang="en-US" sz="2000">
                <a:latin typeface="+mj-lt"/>
                <a:ea typeface="+mn-ea"/>
                <a:cs typeface="+mn-cs"/>
              </a:rPr>
              <a:t>)</a:t>
            </a:r>
          </a:p>
          <a:p>
            <a:pPr marL="363538" lvl="0" indent="-363538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	loop do</a:t>
            </a:r>
          </a:p>
          <a:p>
            <a:pPr marL="900113" lvl="0" indent="-900113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	if </a:t>
            </a:r>
            <a:r>
              <a:rPr lang="en-US" sz="2000" b="1" i="1">
                <a:latin typeface="+mj-lt"/>
                <a:ea typeface="+mn-ea"/>
                <a:cs typeface="+mn-cs"/>
              </a:rPr>
              <a:t>EMPTY?(frontier) </a:t>
            </a:r>
            <a:r>
              <a:rPr lang="en-US" sz="2000">
                <a:latin typeface="+mj-lt"/>
                <a:ea typeface="+mn-ea"/>
                <a:cs typeface="+mn-cs"/>
              </a:rPr>
              <a:t>then return failure</a:t>
            </a:r>
          </a:p>
          <a:p>
            <a:pPr marL="900113" lvl="0" indent="-900113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	</a:t>
            </a:r>
            <a:r>
              <a:rPr lang="en-US" sz="2000" i="1">
                <a:latin typeface="+mj-lt"/>
                <a:ea typeface="+mn-ea"/>
                <a:cs typeface="+mn-cs"/>
              </a:rPr>
              <a:t>node</a:t>
            </a:r>
            <a:r>
              <a:rPr lang="en-US" sz="2000">
                <a:latin typeface="+mj-lt"/>
                <a:ea typeface="+mn-ea"/>
                <a:cs typeface="+mn-cs"/>
              </a:rPr>
              <a:t> </a:t>
            </a:r>
            <a:r>
              <a:rPr lang="en-US" sz="2000">
                <a:latin typeface="+mj-lt"/>
                <a:ea typeface="+mn-ea"/>
                <a:cs typeface="+mn-cs"/>
                <a:sym typeface="Symbol" pitchFamily="18" charset="2"/>
              </a:rPr>
              <a:t> </a:t>
            </a:r>
            <a:r>
              <a:rPr lang="en-US" sz="2000" b="1" i="1">
                <a:latin typeface="+mj-lt"/>
                <a:ea typeface="+mn-ea"/>
                <a:cs typeface="+mn-cs"/>
              </a:rPr>
              <a:t>REMOVE-FIRST(frontier</a:t>
            </a:r>
            <a:r>
              <a:rPr lang="en-US" sz="2000">
                <a:latin typeface="+mj-lt"/>
                <a:ea typeface="+mn-ea"/>
                <a:cs typeface="+mn-cs"/>
              </a:rPr>
              <a:t>)</a:t>
            </a:r>
          </a:p>
          <a:p>
            <a:pPr marL="900113" lvl="0" indent="-900113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	if </a:t>
            </a:r>
            <a:r>
              <a:rPr lang="en-US" sz="2000" i="1">
                <a:latin typeface="+mj-lt"/>
                <a:ea typeface="+mn-ea"/>
                <a:cs typeface="+mn-cs"/>
              </a:rPr>
              <a:t>problem.</a:t>
            </a:r>
            <a:r>
              <a:rPr lang="en-US" sz="2000">
                <a:latin typeface="+mj-lt"/>
                <a:ea typeface="+mn-ea"/>
                <a:cs typeface="+mn-cs"/>
              </a:rPr>
              <a:t>GOAL-TEST(</a:t>
            </a:r>
            <a:r>
              <a:rPr lang="en-US" sz="2000" i="1">
                <a:latin typeface="+mj-lt"/>
                <a:ea typeface="+mn-ea"/>
                <a:cs typeface="+mn-cs"/>
              </a:rPr>
              <a:t>node.</a:t>
            </a:r>
            <a:r>
              <a:rPr lang="en-US" sz="2000">
                <a:latin typeface="+mj-lt"/>
                <a:ea typeface="+mn-ea"/>
                <a:cs typeface="+mn-cs"/>
              </a:rPr>
              <a:t>STATE) then return SOLUTION(</a:t>
            </a:r>
            <a:r>
              <a:rPr lang="en-US" sz="2000" i="1">
                <a:latin typeface="+mj-lt"/>
                <a:ea typeface="+mn-ea"/>
                <a:cs typeface="+mn-cs"/>
              </a:rPr>
              <a:t>node</a:t>
            </a:r>
            <a:r>
              <a:rPr lang="en-US" sz="2000">
                <a:latin typeface="+mj-lt"/>
                <a:ea typeface="+mn-ea"/>
                <a:cs typeface="+mn-cs"/>
              </a:rPr>
              <a:t>)</a:t>
            </a:r>
          </a:p>
          <a:p>
            <a:pPr marL="900113" lvl="0" indent="-900113">
              <a:spcBef>
                <a:spcPts val="0"/>
              </a:spcBef>
              <a:buNone/>
              <a:defRPr/>
            </a:pPr>
            <a:r>
              <a:rPr lang="en-US" altLang="vi-VN" sz="2000">
                <a:latin typeface="+mj-lt"/>
              </a:rPr>
              <a:t>	add </a:t>
            </a:r>
            <a:r>
              <a:rPr lang="en-US" altLang="vi-VN" sz="2000" i="1">
                <a:latin typeface="+mj-lt"/>
              </a:rPr>
              <a:t>node</a:t>
            </a:r>
            <a:r>
              <a:rPr lang="en-US" altLang="vi-VN" sz="2000">
                <a:latin typeface="+mj-lt"/>
              </a:rPr>
              <a:t>.STATE to </a:t>
            </a:r>
            <a:r>
              <a:rPr lang="en-US" altLang="vi-VN" sz="2000" b="1" i="1">
                <a:latin typeface="+mj-lt"/>
              </a:rPr>
              <a:t>closed</a:t>
            </a:r>
            <a:endParaRPr lang="en-US" sz="2000">
              <a:latin typeface="+mj-lt"/>
              <a:ea typeface="+mn-ea"/>
              <a:cs typeface="+mn-cs"/>
            </a:endParaRPr>
          </a:p>
          <a:p>
            <a:pPr marL="900113" lvl="0" indent="-900113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  <a:ea typeface="+mn-ea"/>
                <a:cs typeface="+mn-cs"/>
              </a:rPr>
              <a:t>	</a:t>
            </a:r>
            <a:r>
              <a:rPr lang="en-US" sz="2000">
                <a:latin typeface="+mj-lt"/>
              </a:rPr>
              <a:t>for each </a:t>
            </a:r>
            <a:r>
              <a:rPr lang="en-US" sz="2000" b="1" i="1">
                <a:latin typeface="+mj-lt"/>
              </a:rPr>
              <a:t>action</a:t>
            </a:r>
            <a:r>
              <a:rPr lang="en-US" sz="2000" b="1">
                <a:latin typeface="+mj-lt"/>
              </a:rPr>
              <a:t> </a:t>
            </a:r>
            <a:r>
              <a:rPr lang="en-US" sz="2000">
                <a:latin typeface="+mj-lt"/>
              </a:rPr>
              <a:t>in </a:t>
            </a:r>
            <a:r>
              <a:rPr lang="en-US" sz="2000" i="1">
                <a:latin typeface="+mj-lt"/>
              </a:rPr>
              <a:t>problem</a:t>
            </a:r>
            <a:r>
              <a:rPr lang="en-US" sz="2000">
                <a:latin typeface="+mj-lt"/>
              </a:rPr>
              <a:t>.ACTIONS(</a:t>
            </a:r>
            <a:r>
              <a:rPr lang="en-US" sz="2000" i="1">
                <a:latin typeface="+mj-lt"/>
              </a:rPr>
              <a:t>node</a:t>
            </a:r>
            <a:r>
              <a:rPr lang="en-US" sz="2000">
                <a:latin typeface="+mj-lt"/>
              </a:rPr>
              <a:t>.STATE) do</a:t>
            </a:r>
          </a:p>
          <a:p>
            <a:pPr marL="1262063" indent="-1262063">
              <a:spcBef>
                <a:spcPts val="0"/>
              </a:spcBef>
              <a:buNone/>
              <a:defRPr/>
            </a:pPr>
            <a:r>
              <a:rPr lang="en-US" sz="2000">
                <a:latin typeface="+mj-lt"/>
              </a:rPr>
              <a:t>	child </a:t>
            </a:r>
            <a:r>
              <a:rPr lang="en-US" sz="2000">
                <a:latin typeface="+mj-lt"/>
                <a:sym typeface="Symbol" pitchFamily="18" charset="2"/>
              </a:rPr>
              <a:t> </a:t>
            </a:r>
            <a:r>
              <a:rPr lang="en-US" sz="2000">
                <a:latin typeface="+mj-lt"/>
              </a:rPr>
              <a:t>CHILD-NODE(probl</a:t>
            </a:r>
            <a:r>
              <a:rPr lang="en-US" sz="2000" i="1">
                <a:latin typeface="+mj-lt"/>
              </a:rPr>
              <a:t>em, node, action) </a:t>
            </a:r>
          </a:p>
          <a:p>
            <a:pPr marL="1262063" indent="-1262063">
              <a:spcBef>
                <a:spcPts val="0"/>
              </a:spcBef>
              <a:buNone/>
              <a:defRPr/>
            </a:pPr>
            <a:r>
              <a:rPr lang="en-US" sz="2000" i="1">
                <a:latin typeface="+mj-lt"/>
              </a:rPr>
              <a:t>	</a:t>
            </a:r>
            <a:r>
              <a:rPr lang="en-US" altLang="vi-VN" sz="2000">
                <a:latin typeface="+mj-lt"/>
              </a:rPr>
              <a:t>if </a:t>
            </a:r>
            <a:r>
              <a:rPr lang="en-US" altLang="vi-VN" sz="2000" i="1" dirty="0" err="1">
                <a:latin typeface="+mj-lt"/>
              </a:rPr>
              <a:t>child</a:t>
            </a:r>
            <a:r>
              <a:rPr lang="en-US" altLang="vi-VN" sz="2000" dirty="0" err="1">
                <a:latin typeface="+mj-lt"/>
              </a:rPr>
              <a:t>.STATE</a:t>
            </a:r>
            <a:r>
              <a:rPr lang="en-US" altLang="vi-VN" sz="2000" dirty="0">
                <a:latin typeface="+mj-lt"/>
              </a:rPr>
              <a:t> is not in </a:t>
            </a:r>
            <a:r>
              <a:rPr lang="en-US" altLang="vi-VN" sz="2000" b="1" i="1" dirty="0">
                <a:latin typeface="+mj-lt"/>
              </a:rPr>
              <a:t>closed</a:t>
            </a:r>
            <a:r>
              <a:rPr lang="en-US" altLang="vi-VN" sz="2000" dirty="0">
                <a:latin typeface="+mj-lt"/>
              </a:rPr>
              <a:t> or </a:t>
            </a:r>
            <a:r>
              <a:rPr lang="en-US" altLang="vi-VN" sz="2000" b="1" i="1" dirty="0">
                <a:latin typeface="+mj-lt"/>
              </a:rPr>
              <a:t>frontier</a:t>
            </a:r>
            <a:r>
              <a:rPr lang="en-US" altLang="vi-VN" sz="2000" dirty="0">
                <a:latin typeface="+mj-lt"/>
              </a:rPr>
              <a:t> then</a:t>
            </a:r>
            <a:endParaRPr lang="en-US" sz="2000" dirty="0">
              <a:latin typeface="+mj-lt"/>
            </a:endParaRPr>
          </a:p>
          <a:p>
            <a:pPr marL="1800225" indent="-1800225">
              <a:spcBef>
                <a:spcPts val="0"/>
              </a:spcBef>
              <a:buNone/>
              <a:defRPr/>
            </a:pPr>
            <a:r>
              <a:rPr lang="en-US" sz="2000" b="1" i="1">
                <a:latin typeface="+mj-lt"/>
              </a:rPr>
              <a:t>	frontier </a:t>
            </a:r>
            <a:r>
              <a:rPr lang="en-US" sz="2000" dirty="0">
                <a:latin typeface="+mj-lt"/>
                <a:sym typeface="Symbol" pitchFamily="18" charset="2"/>
              </a:rPr>
              <a:t> </a:t>
            </a:r>
            <a:r>
              <a:rPr lang="en-US" sz="2000" dirty="0">
                <a:latin typeface="+mj-lt"/>
              </a:rPr>
              <a:t>INSERT(child, </a:t>
            </a:r>
            <a:r>
              <a:rPr lang="en-US" sz="2000" b="1" i="1" dirty="0">
                <a:latin typeface="+mj-lt"/>
              </a:rPr>
              <a:t>frontier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B35C7-0A7C-4B48-B0F3-9C85567DD291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DEF19-836A-4467-A84B-183F21D23B37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468086" y="5472938"/>
            <a:ext cx="82296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eaLnBrk="1" hangingPunct="1">
              <a:lnSpc>
                <a:spcPct val="90000"/>
              </a:lnSpc>
              <a:spcBef>
                <a:spcPct val="40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vi-VN" sz="2400" b="1">
                <a:solidFill>
                  <a:srgbClr val="0000CC"/>
                </a:solidFill>
                <a:latin typeface="Consolas" panose="020B0609020204030204" pitchFamily="49" charset="0"/>
              </a:rPr>
              <a:t>Closed</a:t>
            </a:r>
            <a:r>
              <a:rPr lang="en-US" altLang="vi-VN" sz="2400" b="1">
                <a:solidFill>
                  <a:srgbClr val="0000CC"/>
                </a:solidFill>
              </a:rPr>
              <a:t> </a:t>
            </a:r>
            <a:r>
              <a:rPr lang="en-US" altLang="vi-VN" sz="2400"/>
              <a:t>list</a:t>
            </a:r>
            <a:r>
              <a:rPr lang="en-US" altLang="vi-VN" sz="2400" b="1"/>
              <a:t> </a:t>
            </a:r>
            <a:r>
              <a:rPr lang="en-US" altLang="vi-VN" sz="2400"/>
              <a:t>stores all expanded nodes</a:t>
            </a:r>
          </a:p>
        </p:txBody>
      </p:sp>
    </p:spTree>
    <p:extLst>
      <p:ext uri="{BB962C8B-B14F-4D97-AF65-F5344CB8AC3E}">
        <p14:creationId xmlns:p14="http://schemas.microsoft.com/office/powerpoint/2010/main" val="3481841145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Graph search, evaluation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/>
              <a:t>Optimality:</a:t>
            </a:r>
          </a:p>
          <a:p>
            <a:pPr lvl="1"/>
            <a:r>
              <a:rPr lang="en-US" altLang="vi-VN"/>
              <a:t>GRAPH-SEARCH discard newly discovered paths.</a:t>
            </a:r>
          </a:p>
          <a:p>
            <a:pPr lvl="2"/>
            <a:r>
              <a:rPr lang="en-US" altLang="vi-VN"/>
              <a:t>This may result in a sub-optimal solution</a:t>
            </a:r>
          </a:p>
          <a:p>
            <a:pPr lvl="2"/>
            <a:r>
              <a:rPr lang="en-US" altLang="vi-VN"/>
              <a:t>YET: when uniform-cost search or BF-search with constant step cost</a:t>
            </a:r>
          </a:p>
          <a:p>
            <a:r>
              <a:rPr lang="en-US" altLang="vi-VN"/>
              <a:t>Time and space complexity,  </a:t>
            </a:r>
          </a:p>
          <a:p>
            <a:pPr lvl="1"/>
            <a:r>
              <a:rPr lang="en-US" altLang="vi-VN"/>
              <a:t>proportional to the size of the state space</a:t>
            </a:r>
            <a:br>
              <a:rPr lang="en-US" altLang="vi-VN"/>
            </a:br>
            <a:r>
              <a:rPr lang="en-US" altLang="vi-VN"/>
              <a:t>(may be much smaller than O(bd)).</a:t>
            </a:r>
          </a:p>
          <a:p>
            <a:pPr lvl="1"/>
            <a:r>
              <a:rPr lang="en-US" altLang="vi-VN"/>
              <a:t>DF- and ID-search with closed list no longer has linear space requirements since all nodes are stored in closed list!!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6C91-F65B-4327-B0E3-CE90A995263B}" type="datetime1">
              <a:rPr lang="en-US" smtClean="0"/>
              <a:pPr/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4EA6-8396-4421-AE3B-4FEA24E3BD07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Summary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Problem formulation usually requires abstracting away real-world details to define a state space that can feasibly be explored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Variety of uninformed search strategies</a:t>
            </a:r>
          </a:p>
          <a:p>
            <a:pPr eaLnBrk="1" hangingPunct="1"/>
            <a:endParaRPr lang="en-US" altLang="vi-VN"/>
          </a:p>
          <a:p>
            <a:pPr eaLnBrk="1" hangingPunct="1"/>
            <a:r>
              <a:rPr lang="en-US" altLang="vi-VN"/>
              <a:t>Iterative deepening search uses only linear space and not much more time than other uninformed algorithms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BC8F8-1DC6-4FCD-9C6B-51AC4A98D0A9}" type="datetime1">
              <a:rPr lang="en-US"/>
              <a:pPr>
                <a:defRPr/>
              </a:pPr>
              <a:t>3/16/2018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1E69A-CA2E-4B95-A453-387371664BFA}" type="slidenum">
              <a:rPr lang="en-US"/>
              <a:pPr>
                <a:defRPr/>
              </a:pPr>
              <a:t>97</a:t>
            </a:fld>
            <a:endParaRPr 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FFFFCC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marL="0" marR="0">
          <a:spcBef>
            <a:spcPts val="0"/>
          </a:spcBef>
          <a:spcAft>
            <a:spcPts val="0"/>
          </a:spcAft>
          <a:defRPr b="1" smtClean="0">
            <a:solidFill>
              <a:srgbClr val="7F0055"/>
            </a:solidFill>
            <a:effectLst/>
            <a:latin typeface="Consolas"/>
            <a:ea typeface="Calibri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Ch2-Agent</Template>
  <TotalTime>4504</TotalTime>
  <Words>6293</Words>
  <Application>Microsoft Office PowerPoint</Application>
  <PresentationFormat>On-screen Show (4:3)</PresentationFormat>
  <Paragraphs>2048</Paragraphs>
  <Slides>97</Slides>
  <Notes>43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0" baseType="lpstr">
      <vt:lpstr>Arial</vt:lpstr>
      <vt:lpstr>Arial Narrow</vt:lpstr>
      <vt:lpstr>Calibri</vt:lpstr>
      <vt:lpstr>Consolas</vt:lpstr>
      <vt:lpstr>Courier New</vt:lpstr>
      <vt:lpstr>Palatino</vt:lpstr>
      <vt:lpstr>r</vt:lpstr>
      <vt:lpstr>Symbol</vt:lpstr>
      <vt:lpstr>Tahoma</vt:lpstr>
      <vt:lpstr>Times</vt:lpstr>
      <vt:lpstr>Trebuchet MS</vt:lpstr>
      <vt:lpstr>Wingdings</vt:lpstr>
      <vt:lpstr>Theme1</vt:lpstr>
      <vt:lpstr>Solving Problem  by Searching</vt:lpstr>
      <vt:lpstr>Outline</vt:lpstr>
      <vt:lpstr>Problem-solving agent</vt:lpstr>
      <vt:lpstr>Problem-solving agent </vt:lpstr>
      <vt:lpstr>Example: Romania</vt:lpstr>
      <vt:lpstr>Example: Romania</vt:lpstr>
      <vt:lpstr>Example: 8-puzzle</vt:lpstr>
      <vt:lpstr>Problem types </vt:lpstr>
      <vt:lpstr>Example: vacuum world single-state</vt:lpstr>
      <vt:lpstr>Conformant (Sensorless) problems</vt:lpstr>
      <vt:lpstr>Belief state of vacuum-world</vt:lpstr>
      <vt:lpstr>Contingency (ngẫu nhiên) problems</vt:lpstr>
      <vt:lpstr>Single-state problem formulation</vt:lpstr>
      <vt:lpstr>Selecting a state space</vt:lpstr>
      <vt:lpstr>Example: vacuum world</vt:lpstr>
      <vt:lpstr>Example: 8-puzzle</vt:lpstr>
      <vt:lpstr>Example: 8-queens problem</vt:lpstr>
      <vt:lpstr>Example: 8-queens problem</vt:lpstr>
      <vt:lpstr>Example: 8-queens problem</vt:lpstr>
      <vt:lpstr>Basic search algorithms</vt:lpstr>
      <vt:lpstr>Simple tree search example</vt:lpstr>
      <vt:lpstr>Simple tree search example</vt:lpstr>
      <vt:lpstr>Simple tree search example</vt:lpstr>
      <vt:lpstr>Infrastructure for search algorithms</vt:lpstr>
      <vt:lpstr>Tree search algorithm</vt:lpstr>
      <vt:lpstr>Tree search algorithm (con’t)</vt:lpstr>
      <vt:lpstr>Search strategies </vt:lpstr>
      <vt:lpstr>Uninformed Search Strategies</vt:lpstr>
      <vt:lpstr>Uninformed search strategies</vt:lpstr>
      <vt:lpstr>Breadth-first search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Properties of breadth-first search</vt:lpstr>
      <vt:lpstr>Breadth-First search; evaluation</vt:lpstr>
      <vt:lpstr>Depth-first search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Properties of depth-first search</vt:lpstr>
      <vt:lpstr>Uniform-Cost Search</vt:lpstr>
      <vt:lpstr>Uniform-cost search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Evaluating UCS Search Strategies</vt:lpstr>
      <vt:lpstr>Depth-limited search</vt:lpstr>
      <vt:lpstr>Depth-limited algorithm</vt:lpstr>
      <vt:lpstr>Iterative deepening search</vt:lpstr>
      <vt:lpstr>Iterative deepening search (IDS)</vt:lpstr>
      <vt:lpstr>Iterative deepening search L = 0</vt:lpstr>
      <vt:lpstr>Iterative deepening search L = 1</vt:lpstr>
      <vt:lpstr>Iterative deepening search L = 2</vt:lpstr>
      <vt:lpstr>Iterative deepening search L = 3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 deepening search</vt:lpstr>
      <vt:lpstr>Properties of iterative deepening search</vt:lpstr>
      <vt:lpstr>Bidirectional search</vt:lpstr>
      <vt:lpstr>How to search backwards?</vt:lpstr>
      <vt:lpstr>Summary of algorithms</vt:lpstr>
      <vt:lpstr>Repeated states</vt:lpstr>
      <vt:lpstr>Graph search algorithm</vt:lpstr>
      <vt:lpstr>Graph search algorithm</vt:lpstr>
      <vt:lpstr>Graph search, evaluation</vt:lpstr>
      <vt:lpstr>Summary</vt:lpstr>
    </vt:vector>
  </TitlesOfParts>
  <Company>NLU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by Search</dc:title>
  <dc:creator>Le Phi Hung</dc:creator>
  <cp:lastModifiedBy>Hung Le Phi</cp:lastModifiedBy>
  <cp:revision>160</cp:revision>
  <dcterms:created xsi:type="dcterms:W3CDTF">2005-03-06T23:56:02Z</dcterms:created>
  <dcterms:modified xsi:type="dcterms:W3CDTF">2018-03-16T02:34:33Z</dcterms:modified>
</cp:coreProperties>
</file>