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83"/>
  </p:notesMasterIdLst>
  <p:sldIdLst>
    <p:sldId id="256" r:id="rId2"/>
    <p:sldId id="258" r:id="rId3"/>
    <p:sldId id="431" r:id="rId4"/>
    <p:sldId id="432" r:id="rId5"/>
    <p:sldId id="259" r:id="rId6"/>
    <p:sldId id="337" r:id="rId7"/>
    <p:sldId id="336" r:id="rId8"/>
    <p:sldId id="262" r:id="rId9"/>
    <p:sldId id="338" r:id="rId10"/>
    <p:sldId id="339" r:id="rId11"/>
    <p:sldId id="340" r:id="rId12"/>
    <p:sldId id="341" r:id="rId13"/>
    <p:sldId id="342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447" r:id="rId22"/>
    <p:sldId id="281" r:id="rId23"/>
    <p:sldId id="343" r:id="rId24"/>
    <p:sldId id="367" r:id="rId25"/>
    <p:sldId id="28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95" r:id="rId41"/>
    <p:sldId id="389" r:id="rId42"/>
    <p:sldId id="390" r:id="rId43"/>
    <p:sldId id="394" r:id="rId44"/>
    <p:sldId id="396" r:id="rId45"/>
    <p:sldId id="397" r:id="rId46"/>
    <p:sldId id="450" r:id="rId47"/>
    <p:sldId id="398" r:id="rId48"/>
    <p:sldId id="446" r:id="rId49"/>
    <p:sldId id="451" r:id="rId50"/>
    <p:sldId id="400" r:id="rId51"/>
    <p:sldId id="448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49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0099"/>
    <a:srgbClr val="FF0000"/>
    <a:srgbClr val="990099"/>
    <a:srgbClr val="660066"/>
    <a:srgbClr val="800080"/>
    <a:srgbClr val="BCB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3" autoAdjust="0"/>
    <p:restoredTop sz="92776" autoAdjust="0"/>
  </p:normalViewPr>
  <p:slideViewPr>
    <p:cSldViewPr>
      <p:cViewPr varScale="1">
        <p:scale>
          <a:sx n="49" d="100"/>
          <a:sy n="49" d="100"/>
        </p:scale>
        <p:origin x="6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92"/>
    </p:cViewPr>
  </p:sorterViewPr>
  <p:notesViewPr>
    <p:cSldViewPr>
      <p:cViewPr>
        <p:scale>
          <a:sx n="80" d="100"/>
          <a:sy n="80" d="100"/>
        </p:scale>
        <p:origin x="-618" y="-72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FABC068-C438-4E58-AFAE-A982FE108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0B1FE9-E791-42FE-B4A0-D1BA58AE965A}" type="slidenum">
              <a:rPr lang="en-US" altLang="vi-VN" smtClean="0"/>
              <a:pPr/>
              <a:t>3</a:t>
            </a:fld>
            <a:endParaRPr lang="en-US" altLang="vi-VN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6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6F9B75-5C67-42F2-9E8C-3F7CF1F6E3C2}" type="slidenum">
              <a:rPr lang="en-US" altLang="vi-VN" smtClean="0"/>
              <a:pPr/>
              <a:t>21</a:t>
            </a:fld>
            <a:endParaRPr lang="en-US" altLang="vi-V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BC068-C438-4E58-AFAE-A982FE108F2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6832640-C319-4E15-A08B-4F4E1A12E794}" type="slidenum">
              <a:rPr lang="en-US" altLang="vi-VN" smtClean="0"/>
              <a:pPr/>
              <a:t>48</a:t>
            </a:fld>
            <a:endParaRPr lang="en-US" altLang="vi-V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0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7AC4CC-CEA4-44B8-B692-E42DF8C4CB4C}" type="slidenum">
              <a:rPr lang="en-US" altLang="vi-VN" smtClean="0"/>
              <a:pPr/>
              <a:t>4</a:t>
            </a:fld>
            <a:endParaRPr lang="en-US" altLang="vi-VN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3250"/>
            <a:ext cx="5137150" cy="4179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6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12D911-489E-4DD9-A892-DCDB22540388}" type="slidenum">
              <a:rPr lang="en-US" altLang="vi-VN" smtClean="0"/>
              <a:pPr/>
              <a:t>14</a:t>
            </a:fld>
            <a:endParaRPr lang="en-US" altLang="vi-V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BFF464-CB3B-40E2-900B-397C8EF31C00}" type="slidenum">
              <a:rPr lang="en-US" altLang="vi-VN" smtClean="0"/>
              <a:pPr/>
              <a:t>15</a:t>
            </a:fld>
            <a:endParaRPr lang="en-US" altLang="vi-V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70A78-D530-47FD-BDA7-58667C39C101}" type="slidenum">
              <a:rPr lang="en-US" altLang="vi-VN" smtClean="0"/>
              <a:pPr/>
              <a:t>16</a:t>
            </a:fld>
            <a:endParaRPr lang="en-US" altLang="vi-V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890D3-1D6D-42F2-9A84-C2957AA524E5}" type="slidenum">
              <a:rPr lang="en-US" altLang="vi-VN" smtClean="0"/>
              <a:pPr/>
              <a:t>17</a:t>
            </a:fld>
            <a:endParaRPr lang="en-US" altLang="vi-V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344663-21D2-4E72-B0A1-8B6C6E05D4B0}" type="slidenum">
              <a:rPr lang="en-US" altLang="vi-VN" smtClean="0"/>
              <a:pPr/>
              <a:t>18</a:t>
            </a:fld>
            <a:endParaRPr lang="en-US" altLang="vi-V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F94928-FD87-4217-9A16-12E5B094BC99}" type="slidenum">
              <a:rPr lang="en-US" altLang="vi-VN" smtClean="0"/>
              <a:pPr/>
              <a:t>19</a:t>
            </a:fld>
            <a:endParaRPr lang="en-US" altLang="vi-V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4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E07DE1-7437-48E4-A45A-434E0DCFC9B1}" type="slidenum">
              <a:rPr lang="en-US" altLang="vi-VN" smtClean="0"/>
              <a:pPr/>
              <a:t>20</a:t>
            </a:fld>
            <a:endParaRPr lang="en-US" altLang="vi-V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09AAB-5FE5-4774-969B-DE39BE802D3D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1930-53C5-45F3-953B-FE0960B13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001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5489-0167-4FA0-A688-ECF6DEF555A6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E9F6-099B-4846-916B-F0E9DBA28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387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8792E-A0D3-4DD8-BB2D-F0D5FDB7137D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762-22D3-42C8-A0BF-D1A3E58BCC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4"/>
            <a:ext cx="8229600" cy="962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7C651-CF05-4869-A17A-79F310940353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6133C-AE42-418F-926A-1A4D48BC3D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73"/>
            <a:ext cx="8229600" cy="95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2378-5089-4480-8FC5-380E20227624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85CD5-D054-4ECE-A40A-0255B6078E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336"/>
            <a:ext cx="8229600" cy="9572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80B26-E53A-467E-A6CA-85BAC043D0C8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A07C-579C-4F22-9891-C6B2315C3D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481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38600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A1ED-678D-44C9-AF6B-D312EBB7DE63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7FCB6-DB4E-453C-BE68-03A916ECF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251" y="1524000"/>
            <a:ext cx="4062549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9C9D2F-51A9-4F9E-885B-E1CE8860CBBB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BC028-64BB-4404-9EFF-6AADBE997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457200" y="409574"/>
            <a:ext cx="8229600" cy="96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6398"/>
      </p:ext>
    </p:extLst>
  </p:cSld>
  <p:clrMapOvr>
    <a:masterClrMapping/>
  </p:clrMapOvr>
  <p:transition spd="med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8CF7F-1F5F-4AFF-94CD-C0230ACEA425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B23A-5239-4E99-BC50-E775CA547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40386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3EAA-8D50-460A-B29D-CE942192401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D94E-75EA-4C83-9424-9DB15710C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2378-5089-4480-8FC5-380E20227624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85CD5-D054-4ECE-A40A-0255B6078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457200" y="409574"/>
            <a:ext cx="8229600" cy="96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 pitchFamily="34" charset="0"/>
                <a:ea typeface="Arial Narrow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7AF57-F9FD-4599-8F37-FD52F269CA68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A3A67-52C5-4495-9C6E-BBF77C783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056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4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80B26-E53A-467E-A6CA-85BAC043D0C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A07C-579C-4F22-9891-C6B2315C3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7CCAF-C660-4A4D-A342-8228AC3771FB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5C36-DB7A-4F2E-BD0F-663376EA5B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765"/>
      </p:ext>
    </p:extLst>
  </p:cSld>
  <p:clrMapOvr>
    <a:masterClrMapping/>
  </p:clrMapOvr>
  <p:transition spd="slow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E11F-039C-46B3-AD61-EF0147DDD0A8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F7A5A-B0E2-444D-9D59-06BC68444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51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CDF5B-00B6-4F0D-8667-91BF8ABB2D6E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679-A057-4FC6-8A22-2E2466436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52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B9CC-6214-4B11-9500-EE79FE1380C9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2B440-45E9-4064-8330-68DCD9A35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229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F5DEF-260A-4D20-A80F-CC21B76DDE55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9F461-4DC7-4F1D-A05A-DAA606648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9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59794-013C-4E25-9F82-37BA8031A752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722C-41A5-4846-A806-29037ADE94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455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6B78C-4957-42C0-819D-7DF154045CA9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D658-A0C0-492F-AE53-EA8780C310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327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17CCAF-C660-4A4D-A342-8228AC3771FB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1705C36-DB7A-4F2E-BD0F-663376EA5B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1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  <p:sldLayoutId id="2147484056" r:id="rId18"/>
    <p:sldLayoutId id="2147484029" r:id="rId19"/>
    <p:sldLayoutId id="2147484031" r:id="rId20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dirty="0" smtClean="0"/>
              <a:t>Solving Problem </a:t>
            </a:r>
            <a:br>
              <a:rPr lang="en-US" altLang="vi-VN" dirty="0" smtClean="0"/>
            </a:br>
            <a:r>
              <a:rPr lang="en-US" altLang="vi-VN" dirty="0" smtClean="0"/>
              <a:t>by Searching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vi-VN" dirty="0" smtClean="0"/>
              <a:t>Informed Search</a:t>
            </a:r>
          </a:p>
          <a:p>
            <a:pPr eaLnBrk="1" hangingPunct="1"/>
            <a:endParaRPr lang="en-US" altLang="vi-VN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90B6A-60C4-4B66-853D-08629ABF9935}" type="datetime1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8196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63C51-13B2-4302-90B8-184B5423027F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vi-V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Greedy best-first search example</a:t>
            </a:r>
          </a:p>
        </p:txBody>
      </p:sp>
      <p:pic>
        <p:nvPicPr>
          <p:cNvPr id="17411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0" y="1219200"/>
            <a:ext cx="6907060" cy="1638302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The first expansion step produces:</a:t>
            </a:r>
          </a:p>
          <a:p>
            <a:pPr lvl="1"/>
            <a:r>
              <a:rPr lang="en-US"/>
              <a:t>Sibiu, Timisoara and Zerind</a:t>
            </a:r>
          </a:p>
          <a:p>
            <a:r>
              <a:rPr lang="en-US"/>
              <a:t>Greedy best-first will select Sibiu.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291B9B-19F5-4446-8BD9-7B1D3BD033F3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84004B-696F-4510-A39D-24F3107C69C8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Greedy best-first search example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0" y="1289050"/>
            <a:ext cx="8261520" cy="21399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If Sibiu is expanded we get:</a:t>
            </a:r>
          </a:p>
          <a:p>
            <a:pPr lvl="1"/>
            <a:r>
              <a:rPr lang="en-US"/>
              <a:t>Arad, Fagaras, Oradea and Rimnicu Vilcea</a:t>
            </a:r>
          </a:p>
          <a:p>
            <a:r>
              <a:rPr lang="en-US"/>
              <a:t>Greedy best-first search will select: Fagaras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22173-E136-41F8-80BA-FF26C0571BC3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53D493-A810-4884-9B9F-2654A4BF7C6B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Greedy best-first search example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4" y="1219200"/>
            <a:ext cx="8584512" cy="31242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4419600"/>
            <a:ext cx="8229600" cy="1905000"/>
          </a:xfrm>
        </p:spPr>
        <p:txBody>
          <a:bodyPr/>
          <a:lstStyle/>
          <a:p>
            <a:r>
              <a:rPr lang="en-US" smtClean="0"/>
              <a:t>If Fagaras is expanded we get:</a:t>
            </a:r>
          </a:p>
          <a:p>
            <a:pPr lvl="1"/>
            <a:r>
              <a:rPr lang="en-US" smtClean="0"/>
              <a:t>Sibiu and Bucharest</a:t>
            </a:r>
          </a:p>
          <a:p>
            <a:r>
              <a:rPr lang="en-US" smtClean="0"/>
              <a:t>Goal reached !! </a:t>
            </a:r>
          </a:p>
          <a:p>
            <a:pPr lvl="1"/>
            <a:r>
              <a:rPr lang="en-US" smtClean="0"/>
              <a:t>Yet not optimal (see Arad, Sibiu, Rimnicu Vilcea, Pitesti)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6D9-439F-40A8-A498-6E9E0068F378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CB9FA7-CE3F-4F57-AE51-C40BE9D6C0DE}" type="slidenum">
              <a:rPr lang="en-US" altLang="vi-VN" smtClean="0"/>
              <a:pPr/>
              <a:t>12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Properties of greedy best-first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 u="sng">
                <a:solidFill>
                  <a:srgbClr val="CC0099"/>
                </a:solidFill>
              </a:rPr>
              <a:t>Complete?</a:t>
            </a:r>
            <a:r>
              <a:rPr altLang="vi-VN"/>
              <a:t> No – can get stuck in loops</a:t>
            </a:r>
          </a:p>
          <a:p>
            <a:pPr lvl="1"/>
            <a:r>
              <a:rPr altLang="vi-VN"/>
              <a:t>e.g., Iasi </a:t>
            </a:r>
            <a:r>
              <a:rPr altLang="vi-VN">
                <a:sym typeface="Wingdings" pitchFamily="2" charset="2"/>
              </a:rPr>
              <a:t></a:t>
            </a:r>
            <a:r>
              <a:rPr altLang="vi-VN"/>
              <a:t> Neamt </a:t>
            </a:r>
            <a:r>
              <a:rPr altLang="vi-VN">
                <a:sym typeface="Wingdings" pitchFamily="2" charset="2"/>
              </a:rPr>
              <a:t></a:t>
            </a:r>
            <a:r>
              <a:rPr altLang="vi-VN"/>
              <a:t> Iasi </a:t>
            </a:r>
            <a:r>
              <a:rPr altLang="vi-VN">
                <a:sym typeface="Wingdings" pitchFamily="2" charset="2"/>
              </a:rPr>
              <a:t></a:t>
            </a:r>
            <a:r>
              <a:rPr altLang="vi-VN"/>
              <a:t> Neamt </a:t>
            </a:r>
            <a:r>
              <a:rPr altLang="vi-VN">
                <a:sym typeface="Wingdings" pitchFamily="2" charset="2"/>
              </a:rPr>
              <a:t></a:t>
            </a:r>
            <a:r>
              <a:rPr altLang="vi-VN"/>
              <a:t> ...</a:t>
            </a:r>
          </a:p>
          <a:p>
            <a:pPr lvl="1"/>
            <a:r>
              <a:rPr altLang="vi-VN"/>
              <a:t>Complete in finite space with repeated-state checking</a:t>
            </a:r>
          </a:p>
          <a:p>
            <a:r>
              <a:rPr altLang="vi-VN" u="sng">
                <a:solidFill>
                  <a:srgbClr val="CC0099"/>
                </a:solidFill>
              </a:rPr>
              <a:t>Time?</a:t>
            </a:r>
            <a:r>
              <a:rPr altLang="vi-VN"/>
              <a:t> O(b</a:t>
            </a:r>
            <a:r>
              <a:rPr altLang="vi-VN" baseline="30000"/>
              <a:t>m</a:t>
            </a:r>
            <a:r>
              <a:rPr altLang="vi-VN"/>
              <a:t>), but a good heuristic can give dramatic improvement</a:t>
            </a:r>
          </a:p>
          <a:p>
            <a:r>
              <a:rPr altLang="vi-VN" u="sng">
                <a:solidFill>
                  <a:srgbClr val="CC0099"/>
                </a:solidFill>
              </a:rPr>
              <a:t>Space?</a:t>
            </a:r>
            <a:r>
              <a:rPr altLang="vi-VN"/>
              <a:t> O(b</a:t>
            </a:r>
            <a:r>
              <a:rPr altLang="vi-VN" baseline="30000"/>
              <a:t>m</a:t>
            </a:r>
            <a:r>
              <a:rPr altLang="vi-VN"/>
              <a:t>) -- keeps all nodes in memory</a:t>
            </a:r>
          </a:p>
          <a:p>
            <a:r>
              <a:rPr altLang="vi-VN" u="sng">
                <a:solidFill>
                  <a:srgbClr val="CC0099"/>
                </a:solidFill>
              </a:rPr>
              <a:t>Optimal?</a:t>
            </a:r>
            <a:r>
              <a:rPr altLang="vi-VN"/>
              <a:t> 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8447F-1E29-474E-BB28-25AA8300C7FC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DFD817-CD9C-4838-8CF7-71FF948A0E53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A*: Best-known form of best-first search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t>Idea: avoid expanding paths that are already expensive.</a:t>
            </a: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Evaluation function </a:t>
            </a:r>
            <a:r>
              <a:rPr i="1"/>
              <a:t>f(n) = g(n) + h(n)</a:t>
            </a:r>
          </a:p>
          <a:p>
            <a:pPr lvl="1">
              <a:defRPr/>
            </a:pPr>
            <a:r>
              <a:rPr i="1"/>
              <a:t>g(n)</a:t>
            </a:r>
            <a:r>
              <a:t> the path cost from start node (so far) to node n.</a:t>
            </a:r>
          </a:p>
          <a:p>
            <a:pPr lvl="1">
              <a:defRPr/>
            </a:pPr>
            <a:r>
              <a:rPr i="1"/>
              <a:t>h(n)</a:t>
            </a:r>
            <a:r>
              <a:t> estimated cost to get from node n to the goal.</a:t>
            </a:r>
          </a:p>
          <a:p>
            <a:pPr lvl="1">
              <a:defRPr/>
            </a:pPr>
            <a:r>
              <a:rPr i="1"/>
              <a:t>f(n)</a:t>
            </a:r>
            <a:r>
              <a:t> estimated total cost of path through n to goal. </a:t>
            </a:r>
          </a:p>
          <a:p>
            <a:pPr>
              <a:defRPr/>
            </a:pPr>
            <a:r>
              <a:t>A* search uses an </a:t>
            </a:r>
            <a:r>
              <a:rPr b="1"/>
              <a:t>admissible heuristic </a:t>
            </a:r>
            <a:r>
              <a:t>h(n)</a:t>
            </a:r>
          </a:p>
          <a:p>
            <a:pPr lvl="1">
              <a:defRPr/>
            </a:pPr>
            <a:r>
              <a:t>A heuristic is admissible if it </a:t>
            </a:r>
            <a:r>
              <a:rPr b="1" i="1">
                <a:solidFill>
                  <a:srgbClr val="990099"/>
                </a:solidFill>
              </a:rPr>
              <a:t>never overestimates </a:t>
            </a:r>
            <a:r>
              <a:t>the cost to reach the goal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b="1"/>
              <a:t>h(n) &lt;= h*(n</a:t>
            </a:r>
            <a:r>
              <a:t>) where h*(n) is the true cost from n to goal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b="1"/>
              <a:t>h(n) &gt;= 0 </a:t>
            </a:r>
            <a:r>
              <a:t>so h(G)=0 for any goal G.</a:t>
            </a:r>
          </a:p>
          <a:p>
            <a:pPr marL="914400" lvl="2" indent="0">
              <a:buFont typeface="Arial" charset="0"/>
              <a:buNone/>
              <a:defRPr/>
            </a:pPr>
            <a:r>
              <a:t>e.g. h</a:t>
            </a:r>
            <a:r>
              <a:rPr baseline="-25000"/>
              <a:t>SLD</a:t>
            </a:r>
            <a:r>
              <a:t>(n) never overestimates the actual road distance</a:t>
            </a:r>
          </a:p>
          <a:p>
            <a:pPr lvl="1">
              <a:defRPr/>
            </a:pPr>
            <a:r>
              <a:t>If h is admissible, f(n) never overestimates the actual cost of the best solution through 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AFA432-0D9A-4A13-BA9A-4EAC5859801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D1F82E-A9E5-40AE-B983-BBFB72E884DF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253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2488" y="1219200"/>
            <a:ext cx="158908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849688"/>
            <a:ext cx="8229600" cy="2474912"/>
          </a:xfrm>
        </p:spPr>
        <p:txBody>
          <a:bodyPr/>
          <a:lstStyle/>
          <a:p>
            <a:pPr eaLnBrk="1" hangingPunct="1"/>
            <a:r>
              <a:rPr lang="en-US" altLang="vi-VN" sz="2400" smtClean="0"/>
              <a:t>Find Bucharest starting at Arad</a:t>
            </a:r>
          </a:p>
          <a:p>
            <a:pPr lvl="1" eaLnBrk="1" hangingPunct="1"/>
            <a:r>
              <a:rPr lang="en-US" altLang="vi-VN" sz="2000" i="1" smtClean="0"/>
              <a:t>f(Arad) = c(??, Arad) + h(Arad) = 0 + 366 = 366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C076C-86C6-433F-8B5D-3200AA42ABD9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11FC60-E63A-4951-B2D8-E6CE284EA5B5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3554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696200" cy="1524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vi-VN" sz="2400" smtClean="0"/>
              <a:t>Expand Arrad and determine </a:t>
            </a:r>
            <a:r>
              <a:rPr lang="en-US" altLang="vi-VN" sz="2400" i="1" smtClean="0"/>
              <a:t>f(n)</a:t>
            </a:r>
            <a:r>
              <a:rPr lang="en-US" altLang="vi-VN" sz="2400" smtClean="0"/>
              <a:t> for each node</a:t>
            </a:r>
          </a:p>
          <a:p>
            <a:pPr lvl="1" eaLnBrk="1" hangingPunct="1"/>
            <a:r>
              <a:rPr lang="en-US" altLang="vi-VN" sz="2000" i="1" smtClean="0"/>
              <a:t>f(Sibiu) = c(Arad, Sibiu) + h(Sibiu) = 140 + 253 = 393</a:t>
            </a:r>
          </a:p>
          <a:p>
            <a:pPr lvl="1" eaLnBrk="1" hangingPunct="1"/>
            <a:r>
              <a:rPr lang="en-US" altLang="vi-VN" sz="2000" i="1" smtClean="0"/>
              <a:t>f(Timisoara) = c(Arad, Timisoara) + h(Timisoara) = 118 + 329 = 447</a:t>
            </a:r>
          </a:p>
          <a:p>
            <a:pPr lvl="1" eaLnBrk="1" hangingPunct="1"/>
            <a:r>
              <a:rPr lang="en-US" altLang="vi-VN" sz="2000" i="1" smtClean="0"/>
              <a:t>f(Zerind) = c(Arad, Zerind) + h(Zerind) = 75 + 374 = 449</a:t>
            </a:r>
          </a:p>
          <a:p>
            <a:pPr eaLnBrk="1" hangingPunct="1"/>
            <a:r>
              <a:rPr lang="en-US" altLang="vi-VN" sz="2400" smtClean="0"/>
              <a:t>Best choice is Sibiu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F5177-F208-4334-B522-5F2CF669C3A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355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CB3E71-61D8-4804-A256-6FDAD842F2A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457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153400" cy="2286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86200"/>
            <a:ext cx="8229600" cy="247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Expand Sibiu and determine f(n) 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f(Arad) = g(Sibiu) + c(Sibiu, Arad) + h(Arad) = 646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f(Fagaras) = g(Sibiu) + c(Sibiu, Fagaras) + h(Fagaras) = 415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f(Oradea) = g(Sibiu) + c(Sibiu, Oradea) + h(Oradea) = 671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f(Rimnicu Vilcea)= g(Sibiu) + c(Sibiu, Rimnicu Vilcea) + h(Rimnicu Vilcea) = 413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Best choice is Rimnicu Vilcea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D44D11-80FE-411E-AE8D-E735CCD73B4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C497B2-B74D-43AD-82BB-1643E0D140C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560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0" y="1181099"/>
            <a:ext cx="8231980" cy="2552702"/>
          </a:xfrm>
        </p:spPr>
      </p:pic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Expand Rimnicu Vilcea and determine f(n) 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f(Craiova) = g(Rimnicu Vilcea) + c(Rimnicu Vilcea,Craiova) + h(Craiova) = 526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f(Pitesti) = g(Rimnicu Vilcea) + c(Rimnicu Vilcea, Pitesti)+ h(Pitesti) = 417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f(Sibiu) = g(Rimnicu Vilcea) + c(Rimnicu Vilcea, Sibiu) + h(Sibiu) = 553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Best choice is Fagaras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37189-29BC-4E0A-8B5E-6A28478658EA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F344FF-8F43-4DA6-A36F-733A781BC86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662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229600" cy="297180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95800"/>
            <a:ext cx="8458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Expand Fagaras and determine </a:t>
            </a:r>
            <a:r>
              <a:rPr lang="en-US" altLang="vi-VN" sz="2400" i="1" smtClean="0"/>
              <a:t>f(n)</a:t>
            </a:r>
            <a:r>
              <a:rPr lang="en-US" altLang="vi-VN" sz="2400" smtClean="0"/>
              <a:t> 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f(Sibiu) = g(Fagaras) + c(Fagaras, Sibiu) + h(Sibiu) = 591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 i="1" smtClean="0"/>
              <a:t>f(Bucharest) = </a:t>
            </a:r>
            <a:r>
              <a:rPr lang="en-US" altLang="vi-VN" sz="2000" smtClean="0"/>
              <a:t>g(</a:t>
            </a:r>
            <a:r>
              <a:rPr lang="en-US" altLang="vi-VN" sz="2000" i="1" smtClean="0"/>
              <a:t>Fagaras</a:t>
            </a:r>
            <a:r>
              <a:rPr lang="en-US" altLang="vi-VN" sz="2000" smtClean="0"/>
              <a:t>) + </a:t>
            </a:r>
            <a:r>
              <a:rPr lang="en-US" altLang="vi-VN" sz="2000" i="1" smtClean="0"/>
              <a:t>c(Fagaras, Bucharest) + h(Bucharest) = 450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Best choice is Pitesti 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FEAC5-A61F-448A-93F2-552D597E834A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832333-0944-4609-84B4-DCB7036224E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dirty="0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 dirty="0"/>
              <a:t>Informed = use problem-specific knowledge</a:t>
            </a:r>
          </a:p>
          <a:p>
            <a:pPr eaLnBrk="1" hangingPunct="1"/>
            <a:r>
              <a:rPr altLang="vi-VN" dirty="0"/>
              <a:t>Which search strategies?</a:t>
            </a:r>
          </a:p>
          <a:p>
            <a:pPr lvl="1" eaLnBrk="1" hangingPunct="1"/>
            <a:r>
              <a:rPr altLang="vi-VN" dirty="0"/>
              <a:t>Best-first search and its variants</a:t>
            </a:r>
          </a:p>
          <a:p>
            <a:pPr eaLnBrk="1" hangingPunct="1"/>
            <a:r>
              <a:rPr altLang="vi-VN" dirty="0"/>
              <a:t>Heuristic functions?</a:t>
            </a:r>
          </a:p>
          <a:p>
            <a:pPr lvl="1" eaLnBrk="1" hangingPunct="1"/>
            <a:r>
              <a:rPr altLang="vi-VN" dirty="0"/>
              <a:t>How to invent them</a:t>
            </a:r>
          </a:p>
          <a:p>
            <a:pPr eaLnBrk="1" hangingPunct="1"/>
            <a:r>
              <a:rPr altLang="vi-VN" dirty="0"/>
              <a:t>Local search and optimization</a:t>
            </a:r>
          </a:p>
          <a:p>
            <a:pPr lvl="1" eaLnBrk="1" hangingPunct="1"/>
            <a:r>
              <a:rPr altLang="vi-VN" dirty="0"/>
              <a:t>Hill climbing, local beam search, genetic algorithms,…</a:t>
            </a:r>
          </a:p>
          <a:p>
            <a:pPr eaLnBrk="1" hangingPunct="1"/>
            <a:r>
              <a:rPr altLang="vi-VN" dirty="0"/>
              <a:t>Local search in continuous spaces</a:t>
            </a:r>
          </a:p>
          <a:p>
            <a:pPr eaLnBrk="1" hangingPunct="1"/>
            <a:r>
              <a:rPr altLang="vi-VN" dirty="0"/>
              <a:t>Online search agents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FE3F6C-CF36-4E7F-AB94-BCAD84EB5868}" type="datetime1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1D781C-4FC0-4581-822D-9944D7B0911F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vi-V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A* search example</a:t>
            </a:r>
          </a:p>
        </p:txBody>
      </p:sp>
      <p:pic>
        <p:nvPicPr>
          <p:cNvPr id="2765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8" y="1219200"/>
            <a:ext cx="8194675" cy="3200400"/>
          </a:xfrm>
        </p:spPr>
      </p:pic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95800"/>
            <a:ext cx="8382000" cy="2057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vi-VN" sz="2400" smtClean="0"/>
              <a:t>Expand Pitesti and determine </a:t>
            </a:r>
            <a:r>
              <a:rPr lang="en-US" altLang="vi-VN" sz="2400" i="1" smtClean="0"/>
              <a:t>f(n)</a:t>
            </a:r>
            <a:r>
              <a:rPr lang="en-US" altLang="vi-VN" sz="2400" smtClean="0"/>
              <a:t> for each node</a:t>
            </a:r>
          </a:p>
          <a:p>
            <a:pPr lvl="1" eaLnBrk="1" hangingPunct="1"/>
            <a:r>
              <a:rPr lang="en-US" altLang="vi-VN" sz="2000" i="1" smtClean="0"/>
              <a:t>f(Bucharest) = g(Pitesti) + c(Pitesti, Bucharest) + h(Bucharest) = 418</a:t>
            </a:r>
          </a:p>
          <a:p>
            <a:pPr eaLnBrk="1" hangingPunct="1"/>
            <a:r>
              <a:rPr lang="en-US" altLang="vi-VN" sz="2400" smtClean="0"/>
              <a:t>Best choice is Bucharest !!!</a:t>
            </a:r>
          </a:p>
          <a:p>
            <a:pPr lvl="1" eaLnBrk="1" hangingPunct="1"/>
            <a:r>
              <a:rPr lang="en-US" altLang="vi-VN" sz="2000" smtClean="0"/>
              <a:t>Optimal solution (only if </a:t>
            </a:r>
            <a:r>
              <a:rPr lang="en-US" altLang="vi-VN" sz="2000" i="1" smtClean="0"/>
              <a:t>h(n)</a:t>
            </a:r>
            <a:r>
              <a:rPr lang="en-US" altLang="vi-VN" sz="2000" smtClean="0"/>
              <a:t> is admissable) </a:t>
            </a:r>
          </a:p>
          <a:p>
            <a:pPr eaLnBrk="1" hangingPunct="1"/>
            <a:r>
              <a:rPr lang="en-US" altLang="vi-VN" sz="2400" smtClean="0"/>
              <a:t>Note values along optimal path 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B6FB7-AC95-4899-BBEA-348E9DCAA30B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F63001-68C9-4DA5-B330-BE94AECB8A4B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828800"/>
            <a:ext cx="4962525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A* search is optimal - standard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Suppose some suboptimal </a:t>
            </a:r>
            <a:br>
              <a:rPr lang="en-US" smtClean="0"/>
            </a:br>
            <a:r>
              <a:rPr lang="en-US" smtClean="0"/>
              <a:t>goal G2 has been generated </a:t>
            </a:r>
            <a:br>
              <a:rPr lang="en-US" smtClean="0"/>
            </a:br>
            <a:r>
              <a:rPr lang="en-US" smtClean="0"/>
              <a:t>and is in the frontier. </a:t>
            </a:r>
          </a:p>
          <a:p>
            <a:r>
              <a:rPr lang="en-US" smtClean="0"/>
              <a:t>Let n be an unexpanded </a:t>
            </a:r>
            <a:br>
              <a:rPr lang="en-US" smtClean="0"/>
            </a:br>
            <a:r>
              <a:rPr lang="en-US" smtClean="0"/>
              <a:t>node in the frontier </a:t>
            </a:r>
            <a:br>
              <a:rPr lang="en-US" smtClean="0"/>
            </a:br>
            <a:r>
              <a:rPr lang="en-US" smtClean="0"/>
              <a:t>such that n is on a </a:t>
            </a:r>
            <a:br>
              <a:rPr lang="en-US" smtClean="0"/>
            </a:br>
            <a:r>
              <a:rPr lang="en-US" smtClean="0"/>
              <a:t>shortest path to </a:t>
            </a:r>
            <a:br>
              <a:rPr lang="en-US" smtClean="0"/>
            </a:br>
            <a:r>
              <a:rPr lang="en-US" smtClean="0"/>
              <a:t>an optimal goal G</a:t>
            </a:r>
          </a:p>
          <a:p>
            <a:pPr lvl="1"/>
            <a:r>
              <a:rPr lang="en-US" smtClean="0"/>
              <a:t>f(G2 ) = g(G2 ) since h(G2 )=0</a:t>
            </a:r>
          </a:p>
          <a:p>
            <a:pPr lvl="1"/>
            <a:r>
              <a:rPr lang="en-US" smtClean="0"/>
              <a:t>g(G2) &gt; g(G) since G2 is suboptimal</a:t>
            </a:r>
          </a:p>
          <a:p>
            <a:pPr lvl="1"/>
            <a:r>
              <a:rPr lang="en-US" smtClean="0"/>
              <a:t>g(G) &gt;= f(n) since h is admissible</a:t>
            </a:r>
          </a:p>
          <a:p>
            <a:pPr lvl="1"/>
            <a:r>
              <a:rPr lang="en-US" smtClean="0"/>
              <a:t>Since f(G2) &gt; f(n), A* will never select G2 for expansion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5B44-35B3-4096-888E-E166E433A32F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B9EB11-1281-43D8-AAD7-3B1DACDD87C1}" type="slidenum">
              <a:rPr lang="en-US" altLang="vi-VN" smtClean="0"/>
              <a:pPr/>
              <a:t>21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BUT … graph search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Discards new paths to repeated state.</a:t>
            </a:r>
          </a:p>
          <a:p>
            <a:pPr lvl="1" eaLnBrk="1" hangingPunct="1"/>
            <a:r>
              <a:rPr altLang="vi-VN"/>
              <a:t>Previous proof breaks down</a:t>
            </a:r>
          </a:p>
          <a:p>
            <a:pPr eaLnBrk="1" hangingPunct="1"/>
            <a:r>
              <a:rPr altLang="vi-VN"/>
              <a:t>Solution:</a:t>
            </a:r>
          </a:p>
          <a:p>
            <a:pPr lvl="1" eaLnBrk="1" hangingPunct="1"/>
            <a:r>
              <a:rPr altLang="vi-VN"/>
              <a:t>Add extra bookkeeping </a:t>
            </a:r>
            <a:r>
              <a:rPr altLang="vi-VN" smtClean="0"/>
              <a:t/>
            </a:r>
            <a:br>
              <a:rPr altLang="vi-VN" smtClean="0"/>
            </a:br>
            <a:r>
              <a:rPr altLang="vi-VN" smtClean="0"/>
              <a:t>i.e</a:t>
            </a:r>
            <a:r>
              <a:rPr altLang="vi-VN"/>
              <a:t>. remove more expensive of two paths.</a:t>
            </a:r>
          </a:p>
          <a:p>
            <a:pPr lvl="1" eaLnBrk="1" hangingPunct="1"/>
            <a:r>
              <a:rPr altLang="vi-VN"/>
              <a:t>Ensure that optimal path to any repeated state is always first followed. </a:t>
            </a:r>
          </a:p>
          <a:p>
            <a:pPr lvl="2" eaLnBrk="1" hangingPunct="1"/>
            <a:r>
              <a:rPr altLang="vi-VN">
                <a:latin typeface="Arial" charset="0"/>
              </a:rPr>
              <a:t>Extra requirement on </a:t>
            </a:r>
            <a:r>
              <a:rPr altLang="vi-VN" i="1">
                <a:latin typeface="Arial" charset="0"/>
              </a:rPr>
              <a:t>h(n)</a:t>
            </a:r>
            <a:r>
              <a:rPr altLang="vi-VN">
                <a:latin typeface="Arial" charset="0"/>
              </a:rPr>
              <a:t>: consistency (monotonicity)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D0331-CAE9-48BF-A715-3AE2A5D481DD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170416-54E0-4DBB-8380-48C0B40325B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600200"/>
            <a:ext cx="25987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Consistent (monotonicity) heuristics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altLang="vi-VN" sz="2600"/>
              <a:t>A heuristic is consistent if for every node n, </a:t>
            </a:r>
            <a:br>
              <a:rPr altLang="vi-VN" sz="2600"/>
            </a:br>
            <a:r>
              <a:rPr altLang="vi-VN" sz="2600"/>
              <a:t>every successor n' of n generated </a:t>
            </a:r>
            <a:br>
              <a:rPr altLang="vi-VN" sz="2600"/>
            </a:br>
            <a:r>
              <a:rPr altLang="vi-VN" sz="2600"/>
              <a:t>by any action a, </a:t>
            </a:r>
          </a:p>
          <a:p>
            <a:pPr lvl="1"/>
            <a:r>
              <a:rPr altLang="vi-VN" sz="2200"/>
              <a:t>h(n) ≤ c(n,a,n') + h(n')</a:t>
            </a:r>
          </a:p>
          <a:p>
            <a:r>
              <a:rPr altLang="vi-VN" sz="2600"/>
              <a:t>If h is consistent, we have</a:t>
            </a:r>
          </a:p>
          <a:p>
            <a:pPr lvl="1">
              <a:buFont typeface="Arial" charset="0"/>
              <a:buNone/>
            </a:pPr>
            <a:r>
              <a:rPr altLang="vi-VN" sz="2200"/>
              <a:t>f(n') = g(n') + h(n') </a:t>
            </a:r>
            <a:br>
              <a:rPr altLang="vi-VN" sz="2200"/>
            </a:br>
            <a:r>
              <a:rPr altLang="vi-VN" sz="2200"/>
              <a:t>= g(n) + c(n,a,n') + h(n') </a:t>
            </a:r>
            <a:br>
              <a:rPr altLang="vi-VN" sz="2200"/>
            </a:br>
            <a:r>
              <a:rPr altLang="vi-VN" sz="2200"/>
              <a:t>≥ g(n) + h(n) </a:t>
            </a:r>
            <a:br>
              <a:rPr altLang="vi-VN" sz="2200"/>
            </a:br>
            <a:r>
              <a:rPr altLang="vi-VN" sz="2200"/>
              <a:t>= f(n)</a:t>
            </a:r>
          </a:p>
          <a:p>
            <a:pPr lvl="1">
              <a:buFont typeface="Arial" charset="0"/>
              <a:buNone/>
            </a:pPr>
            <a:r>
              <a:rPr altLang="vi-VN" sz="2200"/>
              <a:t>i.e., f(n) is non-decreasing along any path.</a:t>
            </a:r>
          </a:p>
          <a:p>
            <a:r>
              <a:rPr altLang="vi-VN" sz="2600" b="1" u="sng"/>
              <a:t>Theorem:</a:t>
            </a:r>
            <a:r>
              <a:rPr altLang="vi-VN" sz="2600" b="1"/>
              <a:t> </a:t>
            </a:r>
            <a:r>
              <a:rPr altLang="vi-VN" sz="2600" smtClean="0"/>
              <a:t>If </a:t>
            </a:r>
            <a:r>
              <a:rPr altLang="vi-VN" sz="2600"/>
              <a:t>h(n) is consistent, A* using </a:t>
            </a:r>
            <a:r>
              <a:rPr altLang="vi-VN" sz="2600" smtClean="0"/>
              <a:t/>
            </a:r>
            <a:br>
              <a:rPr altLang="vi-VN" sz="2600" smtClean="0"/>
            </a:br>
            <a:r>
              <a:rPr altLang="vi-VN" sz="2600" smtClean="0"/>
              <a:t>GRAPH-SEARCH </a:t>
            </a:r>
            <a:r>
              <a:rPr altLang="vi-VN" sz="2600"/>
              <a:t>is optimal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5FF78-E263-41EF-8817-7B3BD38D4CB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C29005-0DC2-49A1-B5E6-3F9C1BCC510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vi-VN" altLang="vi-VN" sz="2400"/>
              <a:t>A</a:t>
            </a:r>
            <a:r>
              <a:rPr lang="vi-VN" altLang="vi-VN" sz="2400" baseline="30000"/>
              <a:t>*</a:t>
            </a:r>
            <a:r>
              <a:rPr lang="vi-VN" altLang="vi-VN" sz="2400"/>
              <a:t> expands nodes in order of increasing </a:t>
            </a:r>
            <a:r>
              <a:rPr lang="vi-VN" altLang="vi-VN" sz="2400" i="1"/>
              <a:t>f</a:t>
            </a:r>
            <a:r>
              <a:rPr lang="vi-VN" altLang="vi-VN" sz="2400"/>
              <a:t> value</a:t>
            </a:r>
          </a:p>
          <a:p>
            <a:pPr lvl="1"/>
            <a:r>
              <a:rPr lang="vi-VN" altLang="vi-VN" sz="2000"/>
              <a:t>Gradually adds "f-contours" of nodes </a:t>
            </a:r>
          </a:p>
          <a:p>
            <a:pPr lvl="1"/>
            <a:r>
              <a:rPr lang="vi-VN" altLang="vi-VN" sz="2000"/>
              <a:t>Contour i has all nodes with </a:t>
            </a:r>
            <a:r>
              <a:rPr lang="vi-VN" altLang="vi-VN" sz="2000" i="1"/>
              <a:t>f = f</a:t>
            </a:r>
            <a:r>
              <a:rPr lang="vi-VN" altLang="vi-VN" sz="2000" i="1" baseline="-25000"/>
              <a:t>i</a:t>
            </a:r>
            <a:r>
              <a:rPr lang="vi-VN" altLang="vi-VN" sz="2000"/>
              <a:t> where </a:t>
            </a:r>
            <a:r>
              <a:rPr lang="vi-VN" altLang="vi-VN" sz="2000" i="1"/>
              <a:t>f</a:t>
            </a:r>
            <a:r>
              <a:rPr lang="vi-VN" altLang="vi-VN" sz="2000" i="1" baseline="-25000"/>
              <a:t>i</a:t>
            </a:r>
            <a:r>
              <a:rPr lang="vi-VN" altLang="vi-VN" sz="2000" i="1"/>
              <a:t> &lt; f</a:t>
            </a:r>
            <a:r>
              <a:rPr lang="vi-VN" altLang="vi-VN" sz="2000" i="1" baseline="-25000"/>
              <a:t>i+1</a:t>
            </a:r>
            <a:endParaRPr lang="vi-VN" altLang="vi-VN" sz="2000"/>
          </a:p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 smtClean="0"/>
              <a:t>Optimality of A</a:t>
            </a:r>
            <a:r>
              <a:rPr lang="vi-VN" altLang="vi-VN" baseline="30000" smtClean="0"/>
              <a:t>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150C5-8C4F-4326-A99F-6874C1B9BBF5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C778F-82AB-4EC1-95F0-88665C171AA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vi-VN" smtClean="0"/>
          </a:p>
        </p:txBody>
      </p:sp>
      <p:pic>
        <p:nvPicPr>
          <p:cNvPr id="12" name="Picture 4" descr="f-circ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29600" cy="4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A* search,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E5A67-E5E0-4104-80D1-A74FDD4D2EAC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0E0B3F-BD01-4E88-810D-30547AD610A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vi-V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212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t>Completeness: YES</a:t>
            </a:r>
          </a:p>
          <a:p>
            <a:pPr lvl="1">
              <a:defRPr/>
            </a:pPr>
            <a:r>
              <a:t>Since bands of increasing f are added</a:t>
            </a:r>
          </a:p>
          <a:p>
            <a:pPr lvl="1">
              <a:defRPr/>
            </a:pPr>
            <a:r>
              <a:t>Unless there are infinitly many nodes with </a:t>
            </a:r>
            <a:r>
              <a:rPr i="1"/>
              <a:t>f&lt;f(G)</a:t>
            </a:r>
          </a:p>
          <a:p>
            <a:pPr>
              <a:defRPr/>
            </a:pPr>
            <a:r>
              <a:t>Time </a:t>
            </a:r>
            <a:r>
              <a:rPr/>
              <a:t>complexity</a:t>
            </a:r>
            <a:r>
              <a:rPr smtClean="0"/>
              <a:t>: O(b</a:t>
            </a:r>
            <a:r>
              <a:rPr baseline="30000" smtClean="0"/>
              <a:t>d</a:t>
            </a:r>
            <a:r>
              <a:rPr smtClean="0"/>
              <a:t>)</a:t>
            </a:r>
            <a:endParaRPr/>
          </a:p>
          <a:p>
            <a:pPr lvl="1">
              <a:defRPr/>
            </a:pPr>
            <a:r>
              <a:t>Number of nodes expanded is still exponential in the length of the solution.</a:t>
            </a:r>
          </a:p>
          <a:p>
            <a:pPr>
              <a:defRPr/>
            </a:pPr>
            <a:r>
              <a:t>Space </a:t>
            </a:r>
            <a:r>
              <a:rPr/>
              <a:t>complexity</a:t>
            </a:r>
            <a:r>
              <a:rPr smtClean="0"/>
              <a:t>: </a:t>
            </a:r>
            <a:r>
              <a:rPr lang="en-US"/>
              <a:t>O(b</a:t>
            </a:r>
            <a:r>
              <a:rPr lang="en-US" baseline="30000"/>
              <a:t>d</a:t>
            </a:r>
            <a:r>
              <a:rPr lang="en-US"/>
              <a:t>)</a:t>
            </a:r>
            <a:endParaRPr/>
          </a:p>
          <a:p>
            <a:pPr lvl="1">
              <a:defRPr/>
            </a:pPr>
            <a:r>
              <a:t>It keeps all generated nodes in memory</a:t>
            </a:r>
          </a:p>
          <a:p>
            <a:pPr lvl="1">
              <a:defRPr/>
            </a:pPr>
            <a:r>
              <a:t>Hence space is the major problem not time</a:t>
            </a:r>
          </a:p>
          <a:p>
            <a:pPr>
              <a:defRPr/>
            </a:pPr>
            <a:r>
              <a:t>Optimality: YES</a:t>
            </a:r>
          </a:p>
          <a:p>
            <a:pPr lvl="1">
              <a:defRPr/>
            </a:pPr>
            <a:r>
              <a:t>Cannot expand f</a:t>
            </a:r>
            <a:r>
              <a:rPr baseline="-25000"/>
              <a:t>i+1</a:t>
            </a:r>
            <a:r>
              <a:t> until f</a:t>
            </a:r>
            <a:r>
              <a:rPr baseline="-25000"/>
              <a:t>i</a:t>
            </a:r>
            <a:r>
              <a:t> is finished.</a:t>
            </a:r>
          </a:p>
          <a:p>
            <a:pPr lvl="1">
              <a:defRPr/>
            </a:pPr>
            <a:r>
              <a:t>A* expands all nodes with </a:t>
            </a:r>
            <a:r>
              <a:rPr i="1"/>
              <a:t>f(n)&lt; C*</a:t>
            </a:r>
          </a:p>
          <a:p>
            <a:pPr lvl="1">
              <a:defRPr/>
            </a:pPr>
            <a:r>
              <a:t>A* expands some nodes with </a:t>
            </a:r>
            <a:r>
              <a:rPr i="1"/>
              <a:t>f(n)=C*</a:t>
            </a:r>
          </a:p>
          <a:p>
            <a:pPr lvl="1">
              <a:defRPr/>
            </a:pPr>
            <a:r>
              <a:t>A* expands no nodes with </a:t>
            </a:r>
            <a:r>
              <a:rPr i="1"/>
              <a:t>f(n)&gt;C*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Memory-bounded heuristic search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t>Some solutions to A* space problems </a:t>
            </a:r>
            <a:br/>
            <a:r>
              <a:t>(maintain completeness and optimality)</a:t>
            </a:r>
          </a:p>
          <a:p>
            <a:pPr>
              <a:defRPr/>
            </a:pPr>
            <a:r>
              <a:t>Iterative-deepening A* (IDA*)</a:t>
            </a:r>
          </a:p>
          <a:p>
            <a:pPr lvl="1">
              <a:defRPr/>
            </a:pPr>
            <a:r>
              <a:t>Here cutoff information is the f-cost (g+h) instead of depth</a:t>
            </a:r>
          </a:p>
          <a:p>
            <a:pPr>
              <a:defRPr/>
            </a:pPr>
            <a:r>
              <a:rPr smtClean="0"/>
              <a:t>Recursive </a:t>
            </a:r>
            <a:r>
              <a:t>best-first search(RBFS)</a:t>
            </a:r>
          </a:p>
          <a:p>
            <a:pPr lvl="1">
              <a:defRPr/>
            </a:pPr>
            <a:r>
              <a:t>Recursive algorithm that attempts to mimic standard best-first search with linear space.</a:t>
            </a:r>
          </a:p>
          <a:p>
            <a:pPr>
              <a:defRPr/>
            </a:pPr>
            <a:r>
              <a:rPr smtClean="0"/>
              <a:t>(Simple</a:t>
            </a:r>
            <a:r>
              <a:t>) Memory-bounded A* ((S)MA*)</a:t>
            </a:r>
          </a:p>
          <a:p>
            <a:pPr lvl="1">
              <a:defRPr/>
            </a:pPr>
            <a:r>
              <a:t>Drop the worst-leaf node when memory is full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184BB-35A0-4E6D-A519-8300BAE45E2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C0187D-AFA8-4FF8-95B7-5562AFC9A455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Recursive best-first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169A2-554B-4B68-8022-A0C04C57320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8B34C0-065A-4C70-8419-B69AF44720B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vi-VN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307842"/>
            <a:ext cx="8229600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0" indent="-457200" eaLnBrk="1" hangingPunct="1"/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function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RECURSIVE-BEST-FIRST-SEARCH(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problem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a solution or failure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RFBS(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problem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,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MAKE-NODE(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problem.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INITIAL-STATE),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∞)</a:t>
            </a:r>
          </a:p>
          <a:p>
            <a:pPr marL="457200" lvl="0" indent="-457200" algn="ctr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------------------------------------------------------------------------------------------------------</a:t>
            </a:r>
          </a:p>
          <a:p>
            <a:pPr marL="457200" lvl="0" indent="-457200" eaLnBrk="1" hangingPunct="1"/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function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RFBS(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problem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, node, f_limit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 </a:t>
            </a:r>
            <a:b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</a:b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a solution or failure and a new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f-cost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limit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if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problem.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GOAL-TEST(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node.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STATE)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then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node</a:t>
            </a:r>
          </a:p>
          <a:p>
            <a:pPr marL="457200" lvl="0" indent="-457200" eaLnBrk="1" hangingPunct="1"/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successors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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EXPAND(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node, problem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if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successors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is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empty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then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failure, ∞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for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each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successors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do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[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]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 max(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g(s)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 +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h(s)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f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[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node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])</a:t>
            </a:r>
            <a:endParaRPr lang="en-US" altLang="vi-VN" sz="200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repeat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best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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the </a:t>
            </a:r>
            <a:r>
              <a:rPr lang="en-US" altLang="vi-VN" sz="2000" b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lowest </a:t>
            </a:r>
            <a:r>
              <a:rPr lang="en-US" altLang="vi-VN" sz="2000" b="1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</a:t>
            </a:r>
            <a:r>
              <a:rPr lang="en-US" altLang="vi-VN" sz="2000" b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-value node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in </a:t>
            </a:r>
            <a:r>
              <a:rPr lang="en-US" altLang="vi-VN" sz="2000" b="1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successors</a:t>
            </a:r>
            <a:endParaRPr lang="en-US" altLang="vi-VN" sz="2000" b="1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if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[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best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]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&gt; f_limit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then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failure, 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[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best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]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alternative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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the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second lowest </a:t>
            </a:r>
            <a:r>
              <a:rPr lang="en-US" altLang="vi-VN" sz="2000" b="1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-value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among </a:t>
            </a:r>
            <a:r>
              <a:rPr lang="en-US" altLang="vi-VN" sz="2000" b="1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successors</a:t>
            </a:r>
            <a:endParaRPr lang="en-US" altLang="vi-VN" sz="2000" b="1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result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, 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 </a:t>
            </a:r>
            <a:r>
              <a:rPr lang="en-US" altLang="vi-VN" sz="2000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[</a:t>
            </a:r>
            <a:r>
              <a:rPr lang="en-US" altLang="vi-VN" sz="2000" i="1" smtClean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best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]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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RBFS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(problem, best,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min(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f_limit, alternative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))</a:t>
            </a:r>
          </a:p>
          <a:p>
            <a:pPr marL="457200" lvl="0" indent="-457200" eaLnBrk="1" hangingPunct="1"/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		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if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result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  <a:sym typeface="Symbol" pitchFamily="18" charset="2"/>
              </a:rPr>
              <a:t>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failure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then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b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return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result</a:t>
            </a:r>
            <a:endParaRPr lang="en-US" altLang="vi-VN" sz="200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Recursive best-first search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Keeps track of the f-value of the best-alternative path available.</a:t>
            </a:r>
          </a:p>
          <a:p>
            <a:pPr lvl="1" eaLnBrk="1" hangingPunct="1"/>
            <a:r>
              <a:rPr altLang="vi-VN"/>
              <a:t>If current f-values exceeds this alternative f-value than backtrack to alternative path.</a:t>
            </a:r>
          </a:p>
          <a:p>
            <a:pPr lvl="1" eaLnBrk="1" hangingPunct="1"/>
            <a:r>
              <a:rPr altLang="vi-VN"/>
              <a:t>Upon backtracking change f-value to best f-value of its children.</a:t>
            </a:r>
          </a:p>
          <a:p>
            <a:pPr lvl="1" eaLnBrk="1" hangingPunct="1"/>
            <a:r>
              <a:rPr altLang="vi-VN"/>
              <a:t>Re-expansion of this result is thus still possible.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EC859-9400-4467-87D4-F9DE57EE7B11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AC7CD7-A123-4E82-AE2A-9A3C25B5479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Recursive best-first search, ex.</a:t>
            </a:r>
          </a:p>
        </p:txBody>
      </p:sp>
      <p:pic>
        <p:nvPicPr>
          <p:cNvPr id="37890" name="Picture 4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7848600" cy="2628900"/>
          </a:xfrm>
        </p:spPr>
      </p:pic>
      <p:sp>
        <p:nvSpPr>
          <p:cNvPr id="3789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Path until Rumnicu Vilcea is already expanded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Above node; </a:t>
            </a:r>
            <a:r>
              <a:rPr lang="en-US" altLang="vi-VN" sz="2400" i="1" smtClean="0"/>
              <a:t>f</a:t>
            </a:r>
            <a:r>
              <a:rPr lang="en-US" altLang="vi-VN" sz="2400" smtClean="0"/>
              <a:t>-limit for every recursive call is shown on 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Below node: </a:t>
            </a:r>
            <a:r>
              <a:rPr lang="en-US" altLang="vi-VN" sz="2400" i="1" smtClean="0"/>
              <a:t>f(n)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 smtClean="0"/>
              <a:t>The path is followed until Pitesti which has a </a:t>
            </a:r>
            <a:r>
              <a:rPr lang="en-US" altLang="vi-VN" sz="2400" i="1" smtClean="0"/>
              <a:t>f</a:t>
            </a:r>
            <a:r>
              <a:rPr lang="en-US" altLang="vi-VN" sz="2400" smtClean="0"/>
              <a:t>-value worse than the </a:t>
            </a:r>
            <a:r>
              <a:rPr lang="en-US" altLang="vi-VN" sz="2400" i="1" smtClean="0"/>
              <a:t>f-limit</a:t>
            </a:r>
            <a:r>
              <a:rPr lang="en-US" altLang="vi-VN" sz="2400" smtClean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C1570-D34E-4AB7-BAD0-9229A9D78BE3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78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A707A9-FAE8-49A7-8F8B-394D825F005B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dirty="0" smtClean="0"/>
              <a:t>Informed Search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 dirty="0"/>
              <a:t>Informed searches </a:t>
            </a:r>
            <a:r>
              <a:rPr altLang="vi-VN" i="1" dirty="0">
                <a:solidFill>
                  <a:srgbClr val="C00000"/>
                </a:solidFill>
              </a:rPr>
              <a:t>use domain knowledge to guide selection of the which path is best to continue searching.</a:t>
            </a:r>
          </a:p>
          <a:p>
            <a:r>
              <a:rPr altLang="vi-VN" dirty="0"/>
              <a:t>Informed guesses, called </a:t>
            </a:r>
            <a:r>
              <a:rPr altLang="vi-VN" i="1" dirty="0">
                <a:solidFill>
                  <a:srgbClr val="C00000"/>
                </a:solidFill>
              </a:rPr>
              <a:t>heuristics</a:t>
            </a:r>
            <a:r>
              <a:rPr altLang="vi-VN" dirty="0"/>
              <a:t>, </a:t>
            </a:r>
            <a:r>
              <a:rPr altLang="vi-VN" dirty="0" smtClean="0"/>
              <a:t/>
            </a:r>
            <a:br>
              <a:rPr altLang="vi-VN" dirty="0" smtClean="0"/>
            </a:br>
            <a:r>
              <a:rPr altLang="vi-VN" dirty="0" smtClean="0"/>
              <a:t>are </a:t>
            </a:r>
            <a:r>
              <a:rPr altLang="vi-VN" dirty="0"/>
              <a:t>used to guide the path selection. </a:t>
            </a:r>
          </a:p>
          <a:p>
            <a:pPr lvl="1"/>
            <a:r>
              <a:rPr altLang="vi-VN" dirty="0"/>
              <a:t>Heuristic means "serving to aid discovery".</a:t>
            </a:r>
          </a:p>
          <a:p>
            <a:r>
              <a:rPr altLang="vi-VN" dirty="0"/>
              <a:t>All of the domain knowledge used to search is encoded in the </a:t>
            </a:r>
            <a:r>
              <a:rPr altLang="vi-VN" i="1" dirty="0">
                <a:solidFill>
                  <a:srgbClr val="C00000"/>
                </a:solidFill>
              </a:rPr>
              <a:t>heuristic</a:t>
            </a:r>
            <a:r>
              <a:rPr altLang="vi-VN" i="1" dirty="0">
                <a:solidFill>
                  <a:srgbClr val="FF0000"/>
                </a:solidFill>
              </a:rPr>
              <a:t> </a:t>
            </a:r>
            <a:r>
              <a:rPr altLang="vi-VN" dirty="0"/>
              <a:t>function h</a:t>
            </a:r>
            <a:r>
              <a:rPr altLang="vi-VN" dirty="0" smtClean="0"/>
              <a:t>.</a:t>
            </a:r>
            <a:endParaRPr alt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4A009-980C-48D8-B4F9-0D947F82A064}" type="datetime1">
              <a:rPr lang="en-US"/>
              <a:pPr>
                <a:defRPr/>
              </a:pPr>
              <a:t>3/30/2017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BFB5-F515-461A-9EF5-225C6221946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Recursive best-first search, ex.</a:t>
            </a:r>
          </a:p>
        </p:txBody>
      </p:sp>
      <p:pic>
        <p:nvPicPr>
          <p:cNvPr id="38914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82941" y="1219200"/>
            <a:ext cx="6978117" cy="2476500"/>
          </a:xfrm>
        </p:spPr>
      </p:pic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Unwind recursion and store best f-value for current best leaf Pitesti</a:t>
            </a:r>
          </a:p>
          <a:p>
            <a:pPr lvl="1">
              <a:defRPr/>
            </a:pPr>
            <a:r>
              <a:rPr lang="en-US" i="1" smtClean="0"/>
              <a:t>result</a:t>
            </a:r>
            <a:r>
              <a:rPr lang="en-US" smtClean="0"/>
              <a:t>, f [</a:t>
            </a:r>
            <a:r>
              <a:rPr lang="en-US" i="1" smtClean="0"/>
              <a:t>best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 </a:t>
            </a:r>
            <a:r>
              <a:rPr lang="en-US" smtClean="0"/>
              <a:t> RBFS(</a:t>
            </a:r>
            <a:r>
              <a:rPr lang="en-US" i="1" smtClean="0"/>
              <a:t>problem</a:t>
            </a:r>
            <a:r>
              <a:rPr lang="en-US" smtClean="0"/>
              <a:t>, </a:t>
            </a:r>
            <a:r>
              <a:rPr lang="en-US" i="1" smtClean="0"/>
              <a:t>best</a:t>
            </a:r>
            <a:r>
              <a:rPr lang="en-US" smtClean="0"/>
              <a:t>, min(</a:t>
            </a:r>
            <a:r>
              <a:rPr lang="en-US" i="1" smtClean="0"/>
              <a:t>f_limit</a:t>
            </a:r>
            <a:r>
              <a:rPr lang="en-US" smtClean="0"/>
              <a:t>, alternative))</a:t>
            </a:r>
          </a:p>
          <a:p>
            <a:pPr>
              <a:defRPr/>
            </a:pPr>
            <a:r>
              <a:rPr lang="en-US" smtClean="0"/>
              <a:t>best is now Fagaras. Call RBFS for new best</a:t>
            </a:r>
          </a:p>
          <a:p>
            <a:pPr lvl="1">
              <a:defRPr/>
            </a:pPr>
            <a:r>
              <a:rPr lang="en-US" smtClean="0"/>
              <a:t>best value is now  450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E3879-FCD4-4014-8278-69215D8C3D61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100E5-67BD-4BC1-9113-4E78E7A89D73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Recursive best-first search, ex.</a:t>
            </a:r>
          </a:p>
        </p:txBody>
      </p:sp>
      <p:pic>
        <p:nvPicPr>
          <p:cNvPr id="3993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17" y="1219200"/>
            <a:ext cx="6409765" cy="2476500"/>
          </a:xfrm>
        </p:spPr>
      </p:pic>
      <p:sp>
        <p:nvSpPr>
          <p:cNvPr id="409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Unwind recursion and store best f-value for current best leaf Fagaras</a:t>
            </a:r>
          </a:p>
          <a:p>
            <a:pPr lvl="1">
              <a:defRPr/>
            </a:pPr>
            <a:r>
              <a:rPr lang="en-US" i="1" smtClean="0"/>
              <a:t>result</a:t>
            </a:r>
            <a:r>
              <a:rPr lang="en-US" smtClean="0"/>
              <a:t>, f [</a:t>
            </a:r>
            <a:r>
              <a:rPr lang="en-US" i="1" smtClean="0"/>
              <a:t>best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 </a:t>
            </a:r>
            <a:r>
              <a:rPr lang="en-US" smtClean="0"/>
              <a:t> RBFS(</a:t>
            </a:r>
            <a:r>
              <a:rPr lang="en-US" i="1" smtClean="0"/>
              <a:t>problem</a:t>
            </a:r>
            <a:r>
              <a:rPr lang="en-US" smtClean="0"/>
              <a:t>, </a:t>
            </a:r>
            <a:r>
              <a:rPr lang="en-US" i="1" smtClean="0"/>
              <a:t>best</a:t>
            </a:r>
            <a:r>
              <a:rPr lang="en-US" smtClean="0"/>
              <a:t>, min(</a:t>
            </a:r>
            <a:r>
              <a:rPr lang="en-US" i="1" smtClean="0"/>
              <a:t>f_limit</a:t>
            </a:r>
            <a:r>
              <a:rPr lang="en-US" smtClean="0"/>
              <a:t>, </a:t>
            </a:r>
            <a:r>
              <a:rPr lang="en-US" i="1" smtClean="0"/>
              <a:t>alternative</a:t>
            </a:r>
            <a:r>
              <a:rPr lang="en-US" smtClean="0"/>
              <a:t>))</a:t>
            </a:r>
          </a:p>
          <a:p>
            <a:pPr>
              <a:defRPr/>
            </a:pPr>
            <a:r>
              <a:rPr lang="en-US" smtClean="0"/>
              <a:t>best is now Rimnicu Viclea (again). Call RBFS for new best</a:t>
            </a:r>
          </a:p>
          <a:p>
            <a:pPr lvl="1">
              <a:defRPr/>
            </a:pPr>
            <a:r>
              <a:rPr lang="en-US" smtClean="0"/>
              <a:t>Subtree is again expanded.</a:t>
            </a:r>
          </a:p>
          <a:p>
            <a:pPr lvl="1">
              <a:defRPr/>
            </a:pPr>
            <a:r>
              <a:rPr lang="en-US" smtClean="0"/>
              <a:t>Best alternative subtree is now through Timisoara.</a:t>
            </a:r>
          </a:p>
          <a:p>
            <a:pPr>
              <a:defRPr/>
            </a:pPr>
            <a:r>
              <a:rPr lang="en-US" smtClean="0"/>
              <a:t>Solution is found since because 447 &gt; 417.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16B7F-C0C4-43E1-9D9D-BC12FECBAC00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99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491954-6EE9-4D3A-8253-2412E1BB595E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RBFS evaluation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RBFS is a bit more efficient than IDA*</a:t>
            </a:r>
          </a:p>
          <a:p>
            <a:pPr lvl="1"/>
            <a:r>
              <a:rPr lang="en-US" altLang="vi-VN" smtClean="0"/>
              <a:t>Still excessive node generation (mind changes)</a:t>
            </a:r>
          </a:p>
          <a:p>
            <a:r>
              <a:rPr lang="en-US" altLang="vi-VN" smtClean="0"/>
              <a:t>Like A*, optimal if h(n) is admissible</a:t>
            </a:r>
          </a:p>
          <a:p>
            <a:r>
              <a:rPr lang="en-US" altLang="vi-VN" smtClean="0"/>
              <a:t>Space complexity is O(bd).</a:t>
            </a:r>
          </a:p>
          <a:p>
            <a:pPr lvl="1"/>
            <a:r>
              <a:rPr lang="en-US" altLang="vi-VN" smtClean="0"/>
              <a:t>IDA* retains only one single number </a:t>
            </a:r>
            <a:br>
              <a:rPr lang="en-US" altLang="vi-VN" smtClean="0"/>
            </a:br>
            <a:r>
              <a:rPr lang="en-US" altLang="vi-VN" smtClean="0"/>
              <a:t>(the current f-cost limit)</a:t>
            </a:r>
          </a:p>
          <a:p>
            <a:r>
              <a:rPr lang="en-US" altLang="vi-VN" smtClean="0"/>
              <a:t>Time complexity difficult to characterize</a:t>
            </a:r>
          </a:p>
          <a:p>
            <a:pPr lvl="1"/>
            <a:r>
              <a:rPr lang="en-US" altLang="vi-VN" smtClean="0"/>
              <a:t>Depends on accuracy if h(n) and how often best path changes.</a:t>
            </a:r>
          </a:p>
          <a:p>
            <a:r>
              <a:rPr lang="en-US" altLang="vi-VN" smtClean="0"/>
              <a:t>IDA* en RBFS suffer from too little memory.</a:t>
            </a:r>
          </a:p>
          <a:p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246C-4278-4874-91DD-3EF975903297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A46E6-97E6-4609-A5DB-3562408329FF}" type="slidenum">
              <a:rPr lang="en-US" altLang="vi-VN" smtClean="0"/>
              <a:pPr/>
              <a:t>32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(</a:t>
            </a:r>
            <a:r>
              <a:rPr lang="vi-VN" altLang="vi-VN" smtClean="0"/>
              <a:t>S</a:t>
            </a:r>
            <a:r>
              <a:rPr altLang="vi-VN" smtClean="0"/>
              <a:t>implified) </a:t>
            </a:r>
            <a:r>
              <a:rPr lang="vi-VN" altLang="vi-VN" smtClean="0"/>
              <a:t>M</a:t>
            </a:r>
            <a:r>
              <a:rPr altLang="vi-VN" smtClean="0"/>
              <a:t>emory-</a:t>
            </a:r>
            <a:r>
              <a:rPr lang="vi-VN" altLang="vi-VN" smtClean="0"/>
              <a:t>B</a:t>
            </a:r>
            <a:r>
              <a:rPr altLang="vi-VN" smtClean="0"/>
              <a:t>ounded A*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vi-VN"/>
              <a:t>Use all available memory.</a:t>
            </a:r>
          </a:p>
          <a:p>
            <a:pPr lvl="1"/>
            <a:r>
              <a:rPr altLang="vi-VN"/>
              <a:t>I.e. expand best leafs until available memory is full</a:t>
            </a:r>
          </a:p>
          <a:p>
            <a:pPr lvl="1"/>
            <a:r>
              <a:rPr altLang="vi-VN"/>
              <a:t>When full, SMA* drops worst leaf node (highest f-value)</a:t>
            </a:r>
          </a:p>
          <a:p>
            <a:pPr lvl="1"/>
            <a:r>
              <a:rPr altLang="vi-VN"/>
              <a:t>Like RFBS backup forgotten node to its parent</a:t>
            </a:r>
          </a:p>
          <a:p>
            <a:r>
              <a:rPr altLang="vi-VN" smtClean="0"/>
              <a:t>What </a:t>
            </a:r>
            <a:r>
              <a:rPr altLang="vi-VN"/>
              <a:t>if all leafs have the same f-value?</a:t>
            </a:r>
          </a:p>
          <a:p>
            <a:pPr lvl="1"/>
            <a:r>
              <a:rPr altLang="vi-VN"/>
              <a:t>Same node could be selected for expansion and deletion.</a:t>
            </a:r>
          </a:p>
          <a:p>
            <a:pPr lvl="1"/>
            <a:r>
              <a:rPr altLang="vi-VN"/>
              <a:t>SMA* solves this by expanding newest best leaf and deleting oldest worst leaf.</a:t>
            </a:r>
          </a:p>
          <a:p>
            <a:r>
              <a:rPr altLang="vi-VN"/>
              <a:t>SMA* is complete if solution is reachable, optimal if optimal solution is reachable.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20DA88-9B13-4692-800E-E79B0018A58C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11EE6C-ADFB-4E3D-A059-EA81F6028F00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Learning to search better	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All previous algorithms use </a:t>
            </a:r>
            <a:r>
              <a:rPr altLang="vi-VN" i="1" smtClean="0"/>
              <a:t>fixed strategies</a:t>
            </a:r>
            <a:r>
              <a:rPr altLang="vi-VN" smtClean="0"/>
              <a:t>.</a:t>
            </a:r>
          </a:p>
          <a:p>
            <a:pPr eaLnBrk="1" hangingPunct="1"/>
            <a:r>
              <a:rPr altLang="vi-VN" smtClean="0"/>
              <a:t>Agents can learn to improve their search by exploiting the </a:t>
            </a:r>
            <a:r>
              <a:rPr altLang="vi-VN" i="1" smtClean="0"/>
              <a:t>meta-level state space</a:t>
            </a:r>
            <a:r>
              <a:rPr altLang="vi-VN" smtClean="0"/>
              <a:t>.</a:t>
            </a:r>
          </a:p>
          <a:p>
            <a:pPr lvl="1" eaLnBrk="1" hangingPunct="1"/>
            <a:r>
              <a:rPr altLang="vi-VN" smtClean="0"/>
              <a:t>Each meta-level state is a internal (computational) state of a program that is searching in </a:t>
            </a:r>
            <a:r>
              <a:rPr altLang="vi-VN" i="1" smtClean="0"/>
              <a:t>the object-level state space</a:t>
            </a:r>
            <a:r>
              <a:rPr altLang="vi-VN" smtClean="0"/>
              <a:t>.</a:t>
            </a:r>
          </a:p>
          <a:p>
            <a:pPr lvl="1" eaLnBrk="1" hangingPunct="1"/>
            <a:r>
              <a:rPr altLang="vi-VN" smtClean="0"/>
              <a:t>In A* such a state consists of the current search tree</a:t>
            </a:r>
          </a:p>
          <a:p>
            <a:pPr eaLnBrk="1" hangingPunct="1"/>
            <a:r>
              <a:rPr altLang="vi-VN" smtClean="0"/>
              <a:t>A meta-level learning algorithm from experiences at the meta-level.</a:t>
            </a:r>
            <a:endParaRPr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C76A79-7BA8-4F74-ABA2-822B066F7629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05A19A-E836-4582-976B-588003F5E705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Invent Heuristic functions</a:t>
            </a:r>
          </a:p>
        </p:txBody>
      </p:sp>
      <p:pic>
        <p:nvPicPr>
          <p:cNvPr id="44034" name="Picture 4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84" y="1219200"/>
            <a:ext cx="4876632" cy="2476500"/>
          </a:xfrm>
        </p:spPr>
      </p:pic>
      <p:sp>
        <p:nvSpPr>
          <p:cNvPr id="440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886200"/>
            <a:ext cx="8229600" cy="2452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mtClean="0"/>
              <a:t>E.g for the 8-puzzle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/>
              <a:t>Avg. solution cost is about 22 steps (branching factor +/- 3)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/>
              <a:t>Exhaustive search to depth 22: 3.1 x 10</a:t>
            </a:r>
            <a:r>
              <a:rPr lang="en-US" altLang="vi-VN" baseline="30000" smtClean="0"/>
              <a:t>10</a:t>
            </a:r>
            <a:r>
              <a:rPr lang="en-US" altLang="vi-VN" smtClean="0"/>
              <a:t> states.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/>
              <a:t>A good heuristic function can reduce the search process.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6F13A7-1281-4EAA-82AA-47A36627E6FE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66FFEF-37C4-491F-8005-C7D8E4811073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Heuristic functions</a:t>
            </a:r>
          </a:p>
        </p:txBody>
      </p:sp>
      <p:pic>
        <p:nvPicPr>
          <p:cNvPr id="45058" name="Picture 4"/>
          <p:cNvPicPr>
            <a:picLocks noGrp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84" y="1219200"/>
            <a:ext cx="4876632" cy="2476500"/>
          </a:xfrm>
          <a:noFill/>
        </p:spPr>
      </p:pic>
      <p:sp>
        <p:nvSpPr>
          <p:cNvPr id="3891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08425"/>
            <a:ext cx="8229600" cy="256857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smtClean="0">
                <a:ea typeface="+mn-ea"/>
              </a:rPr>
              <a:t>E.g for the 8-puzzle knows two commonly used heuristics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i="1" smtClean="0">
                <a:ea typeface="+mn-ea"/>
              </a:rPr>
              <a:t>h</a:t>
            </a:r>
            <a:r>
              <a:rPr lang="en-US" sz="2400" i="1" baseline="-25000" smtClean="0">
                <a:ea typeface="+mn-ea"/>
              </a:rPr>
              <a:t>1</a:t>
            </a:r>
            <a:r>
              <a:rPr lang="en-US" sz="2400" smtClean="0">
                <a:ea typeface="+mn-ea"/>
              </a:rPr>
              <a:t> = the number of misplaced tiles</a:t>
            </a:r>
          </a:p>
          <a:p>
            <a:pPr lvl="1" eaLnBrk="1" hangingPunct="1">
              <a:spcBef>
                <a:spcPct val="0"/>
              </a:spcBef>
              <a:buFont typeface="Arial" pitchFamily="34" charset="0"/>
              <a:buChar char="–"/>
              <a:defRPr/>
            </a:pPr>
            <a:r>
              <a:rPr lang="en-US" sz="2000" smtClean="0">
                <a:ea typeface="+mn-ea"/>
              </a:rPr>
              <a:t>h</a:t>
            </a:r>
            <a:r>
              <a:rPr lang="en-US" sz="2000" baseline="-25000" smtClean="0">
                <a:ea typeface="+mn-ea"/>
              </a:rPr>
              <a:t>1</a:t>
            </a:r>
            <a:r>
              <a:rPr lang="en-US" sz="2000" smtClean="0">
                <a:ea typeface="+mn-ea"/>
              </a:rPr>
              <a:t>(s)=8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i="1" smtClean="0">
                <a:ea typeface="+mn-ea"/>
              </a:rPr>
              <a:t>h</a:t>
            </a:r>
            <a:r>
              <a:rPr lang="en-US" sz="2400" i="1" baseline="-25000" smtClean="0">
                <a:ea typeface="+mn-ea"/>
              </a:rPr>
              <a:t>2</a:t>
            </a:r>
            <a:r>
              <a:rPr lang="en-US" sz="2400" smtClean="0">
                <a:ea typeface="+mn-ea"/>
              </a:rPr>
              <a:t> = the sum of the distances of the tiles from their goal positions (manhattan distance). </a:t>
            </a:r>
          </a:p>
          <a:p>
            <a:pPr lvl="1" eaLnBrk="1" hangingPunct="1">
              <a:spcBef>
                <a:spcPct val="0"/>
              </a:spcBef>
              <a:buFont typeface="Arial" pitchFamily="34" charset="0"/>
              <a:buChar char="–"/>
              <a:defRPr/>
            </a:pPr>
            <a:r>
              <a:rPr lang="en-US" sz="2000" smtClean="0">
                <a:ea typeface="+mn-ea"/>
              </a:rPr>
              <a:t>h</a:t>
            </a:r>
            <a:r>
              <a:rPr lang="en-US" sz="2000" baseline="-25000" smtClean="0">
                <a:ea typeface="+mn-ea"/>
              </a:rPr>
              <a:t>2</a:t>
            </a:r>
            <a:r>
              <a:rPr lang="en-US" sz="2000" smtClean="0">
                <a:ea typeface="+mn-ea"/>
              </a:rPr>
              <a:t>(s)=3+1+2+2+2+3+3+2=18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13C8D3-3770-445F-9523-5343BFFF210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C550C1-FFD0-4469-9A91-9D140687AF4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Heuristic quality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/>
              <a:t>Effective branching factor b*</a:t>
            </a:r>
          </a:p>
          <a:p>
            <a:pPr lvl="1"/>
            <a:r>
              <a:rPr altLang="vi-VN"/>
              <a:t>Is the branching factor that a uniform tree of depth d would have in order to contain N+1 nodes</a:t>
            </a:r>
            <a:r>
              <a:rPr altLang="vi-VN" smtClean="0"/>
              <a:t>.</a:t>
            </a:r>
          </a:p>
          <a:p>
            <a:pPr marL="457200" lvl="1" indent="0" algn="ctr">
              <a:buNone/>
            </a:pPr>
            <a:r>
              <a:rPr lang="en-US" altLang="vi-VN" smtClean="0"/>
              <a:t>N + 1 = 1 + b* + (b*)</a:t>
            </a:r>
            <a:r>
              <a:rPr lang="en-US" altLang="vi-VN" baseline="30000" smtClean="0"/>
              <a:t>2</a:t>
            </a:r>
            <a:r>
              <a:rPr lang="en-US" altLang="vi-VN"/>
              <a:t> + … + (b</a:t>
            </a:r>
            <a:r>
              <a:rPr lang="en-US" altLang="vi-VN" smtClean="0"/>
              <a:t>*)</a:t>
            </a:r>
            <a:r>
              <a:rPr lang="en-US" altLang="vi-VN" baseline="30000" smtClean="0"/>
              <a:t>d</a:t>
            </a:r>
            <a:r>
              <a:rPr lang="en-US" altLang="vi-VN" smtClean="0"/>
              <a:t>.</a:t>
            </a:r>
            <a:endParaRPr altLang="vi-VN"/>
          </a:p>
          <a:p>
            <a:pPr lvl="1"/>
            <a:endParaRPr altLang="vi-VN"/>
          </a:p>
          <a:p>
            <a:r>
              <a:rPr altLang="vi-VN"/>
              <a:t>Measure is fairly constant for sufficiently hard problems.</a:t>
            </a:r>
          </a:p>
          <a:p>
            <a:pPr lvl="1"/>
            <a:r>
              <a:rPr altLang="vi-VN"/>
              <a:t>Can thus provide a good guide to the heuristic’s overall usefulness.</a:t>
            </a:r>
          </a:p>
          <a:p>
            <a:pPr lvl="1"/>
            <a:r>
              <a:rPr altLang="vi-VN"/>
              <a:t>A good value of b* is 1.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F4AEA-7562-4467-92A3-7F0FFD6FE50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321D0B-5615-4E88-AD0E-5F59DA993199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smtClean="0"/>
              <a:t>Heuristic quality and dominance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vi-VN" dirty="0" smtClean="0"/>
              <a:t>Typical search costs (average number of nodes expanded)</a:t>
            </a:r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/>
          </a:p>
          <a:p>
            <a:endParaRPr lang="en-US" altLang="vi-VN" smtClean="0"/>
          </a:p>
          <a:p>
            <a:endParaRPr lang="en-US" altLang="vi-VN" smtClean="0"/>
          </a:p>
          <a:p>
            <a:r>
              <a:rPr lang="en-US" altLang="vi-VN" smtClean="0"/>
              <a:t>If </a:t>
            </a:r>
            <a:r>
              <a:rPr lang="en-US" altLang="vi-VN" dirty="0" smtClean="0"/>
              <a:t>h2(n) ≥ h1(n) for all n (both admissible)</a:t>
            </a:r>
            <a:br>
              <a:rPr lang="en-US" altLang="vi-VN" dirty="0" smtClean="0"/>
            </a:br>
            <a:r>
              <a:rPr lang="en-US" altLang="vi-VN" dirty="0" smtClean="0"/>
              <a:t>then h2 dominates h1 and h2 is better for search</a:t>
            </a:r>
          </a:p>
          <a:p>
            <a:r>
              <a:rPr lang="en-US" altLang="vi-VN" dirty="0" smtClean="0"/>
              <a:t>Given any admissible heuristics ha(n), </a:t>
            </a:r>
            <a:r>
              <a:rPr lang="en-US" altLang="vi-VN" dirty="0" err="1" smtClean="0"/>
              <a:t>hb</a:t>
            </a:r>
            <a:r>
              <a:rPr lang="en-US" altLang="vi-VN" smtClean="0"/>
              <a:t>(n) </a:t>
            </a:r>
            <a:br>
              <a:rPr lang="en-US" altLang="vi-VN" smtClean="0"/>
            </a:br>
            <a:r>
              <a:rPr lang="en-US" altLang="vi-VN" smtClean="0"/>
              <a:t>h(n) = max(ha(n), hb(n)) is also admissible and dominates ha, hb</a:t>
            </a:r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89C7-A6DE-4D4E-B6D7-E0FE417F2E97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E25FA7-AE5F-4F7D-BCE2-30B5CE615A0B}" type="slidenum">
              <a:rPr lang="en-US" altLang="vi-VN" smtClean="0"/>
              <a:pPr/>
              <a:t>38</a:t>
            </a:fld>
            <a:endParaRPr lang="en-US" altLang="vi-VN" smtClean="0"/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6" y="1868602"/>
            <a:ext cx="7399053" cy="303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z="3600" smtClean="0"/>
              <a:t>Admissible heuristics - Relaxed problem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>
                <a:ea typeface="+mn-ea"/>
              </a:rPr>
              <a:t>A problem with fewer restrictions on the actions is called a </a:t>
            </a:r>
            <a:r>
              <a:rPr>
                <a:solidFill>
                  <a:srgbClr val="FF0000"/>
                </a:solidFill>
                <a:ea typeface="+mn-ea"/>
              </a:rPr>
              <a:t>relaxed problem</a:t>
            </a:r>
            <a:endParaRPr>
              <a:ea typeface="+mn-ea"/>
            </a:endParaRPr>
          </a:p>
          <a:p>
            <a:pPr eaLnBrk="1" hangingPunct="1">
              <a:defRPr/>
            </a:pPr>
            <a:r>
              <a:rPr>
                <a:ea typeface="+mn-ea"/>
              </a:rPr>
              <a:t>The cost of an optimal solution to a relaxed problem is an admissible heuristic for the original problem: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>
                <a:ea typeface="+mn-ea"/>
              </a:rPr>
              <a:t>Relaxed 8-puzzle for </a:t>
            </a:r>
            <a:r>
              <a:rPr i="1">
                <a:ea typeface="+mn-ea"/>
              </a:rPr>
              <a:t>h</a:t>
            </a:r>
            <a:r>
              <a:rPr i="1" baseline="-25000">
                <a:ea typeface="+mn-ea"/>
              </a:rPr>
              <a:t>1 </a:t>
            </a:r>
            <a:r>
              <a:rPr>
                <a:ea typeface="+mn-ea"/>
              </a:rPr>
              <a:t>: a tile can move anywhere</a:t>
            </a:r>
            <a:br>
              <a:rPr>
                <a:ea typeface="+mn-ea"/>
              </a:rPr>
            </a:br>
            <a:r>
              <a:rPr>
                <a:ea typeface="+mn-ea"/>
              </a:rPr>
              <a:t>As a result, </a:t>
            </a:r>
            <a:r>
              <a:rPr i="1">
                <a:ea typeface="+mn-ea"/>
              </a:rPr>
              <a:t>h</a:t>
            </a:r>
            <a:r>
              <a:rPr i="1" baseline="-25000">
                <a:ea typeface="+mn-ea"/>
              </a:rPr>
              <a:t>1</a:t>
            </a:r>
            <a:r>
              <a:rPr i="1">
                <a:ea typeface="+mn-ea"/>
              </a:rPr>
              <a:t>(n)</a:t>
            </a:r>
            <a:r>
              <a:rPr>
                <a:ea typeface="+mn-ea"/>
              </a:rPr>
              <a:t> gives the shortest solution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>
                <a:ea typeface="+mn-ea"/>
              </a:rPr>
              <a:t>Relaxed 8-puzzle for </a:t>
            </a:r>
            <a:r>
              <a:rPr i="1">
                <a:ea typeface="+mn-ea"/>
              </a:rPr>
              <a:t>h</a:t>
            </a:r>
            <a:r>
              <a:rPr i="1" baseline="-25000">
                <a:ea typeface="+mn-ea"/>
              </a:rPr>
              <a:t>2</a:t>
            </a:r>
            <a:r>
              <a:rPr>
                <a:ea typeface="+mn-ea"/>
              </a:rPr>
              <a:t> : a tile can move to any adjacent square.</a:t>
            </a:r>
            <a:br>
              <a:rPr>
                <a:ea typeface="+mn-ea"/>
              </a:rPr>
            </a:br>
            <a:r>
              <a:rPr>
                <a:ea typeface="+mn-ea"/>
              </a:rPr>
              <a:t>As a result, </a:t>
            </a:r>
            <a:r>
              <a:rPr i="1">
                <a:ea typeface="+mn-ea"/>
              </a:rPr>
              <a:t>h</a:t>
            </a:r>
            <a:r>
              <a:rPr i="1" baseline="-25000">
                <a:ea typeface="+mn-ea"/>
              </a:rPr>
              <a:t>2</a:t>
            </a:r>
            <a:r>
              <a:rPr i="1">
                <a:ea typeface="+mn-ea"/>
              </a:rPr>
              <a:t>(n) </a:t>
            </a:r>
            <a:r>
              <a:rPr>
                <a:ea typeface="+mn-ea"/>
              </a:rPr>
              <a:t>gives the shortest solution.</a:t>
            </a:r>
          </a:p>
          <a:p>
            <a:pPr eaLnBrk="1" hangingPunct="1">
              <a:defRPr/>
            </a:pPr>
            <a:r>
              <a:rPr>
                <a:ea typeface="+mn-ea"/>
              </a:rPr>
              <a:t>The optimal solution cost of a relaxed problem is no greater than the optimal solution cost of the real problem.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7191B2-16CE-4034-883C-0D8D1FD83ABA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A59F05-0CB7-418A-81FF-06A811C5648C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dirty="0" smtClean="0"/>
              <a:t>Informed Search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dirty="0"/>
              <a:t>Define a heuristic function, h(n):</a:t>
            </a:r>
          </a:p>
          <a:p>
            <a:pPr lvl="1">
              <a:spcBef>
                <a:spcPts val="576"/>
              </a:spcBef>
              <a:defRPr/>
            </a:pPr>
            <a:r>
              <a:rPr dirty="0"/>
              <a:t>uses domain-specific information in some way</a:t>
            </a:r>
          </a:p>
          <a:p>
            <a:pPr lvl="1">
              <a:spcBef>
                <a:spcPts val="576"/>
              </a:spcBef>
              <a:defRPr/>
            </a:pPr>
            <a:r>
              <a:rPr dirty="0"/>
              <a:t>is computable from the current state description </a:t>
            </a:r>
          </a:p>
          <a:p>
            <a:pPr lvl="1">
              <a:spcBef>
                <a:spcPts val="576"/>
              </a:spcBef>
              <a:defRPr/>
            </a:pPr>
            <a:r>
              <a:rPr dirty="0"/>
              <a:t>it estimates:</a:t>
            </a:r>
          </a:p>
          <a:p>
            <a:pPr lvl="2">
              <a:defRPr/>
            </a:pPr>
            <a:r>
              <a:rPr dirty="0"/>
              <a:t>the "goodness" of node n </a:t>
            </a:r>
          </a:p>
          <a:p>
            <a:pPr lvl="2">
              <a:defRPr/>
            </a:pPr>
            <a:r>
              <a:rPr dirty="0"/>
              <a:t>how close node n is to a goal</a:t>
            </a:r>
          </a:p>
          <a:p>
            <a:pPr lvl="2">
              <a:defRPr/>
            </a:pPr>
            <a:r>
              <a:rPr dirty="0"/>
              <a:t>the cost of minimal cost path</a:t>
            </a:r>
            <a:br>
              <a:rPr dirty="0"/>
            </a:br>
            <a:r>
              <a:rPr dirty="0"/>
              <a:t>from node n to a goal </a:t>
            </a:r>
            <a:r>
              <a:rPr dirty="0" smtClean="0"/>
              <a:t>state</a:t>
            </a:r>
          </a:p>
          <a:p>
            <a:pPr marL="914400" lvl="2" indent="0">
              <a:buNone/>
              <a:defRPr/>
            </a:pPr>
            <a:endParaRPr dirty="0" smtClean="0"/>
          </a:p>
          <a:p>
            <a:pPr marL="457200" indent="0">
              <a:buFont typeface="Arial" charset="0"/>
              <a:buNone/>
              <a:tabLst>
                <a:tab pos="2520950" algn="l"/>
              </a:tabLst>
              <a:defRPr/>
            </a:pPr>
            <a:r>
              <a:rPr sz="2400" dirty="0" smtClean="0"/>
              <a:t>h(n</a:t>
            </a:r>
            <a:r>
              <a:rPr sz="2400" dirty="0"/>
              <a:t>) &gt;= 0	required for all nodes n</a:t>
            </a:r>
          </a:p>
          <a:p>
            <a:pPr marL="457200" indent="0">
              <a:buFont typeface="Arial" charset="0"/>
              <a:buNone/>
              <a:tabLst>
                <a:tab pos="2520950" algn="l"/>
              </a:tabLst>
              <a:defRPr/>
            </a:pPr>
            <a:r>
              <a:rPr sz="2400" dirty="0"/>
              <a:t>h(n) = 0	implies n is a goal node</a:t>
            </a:r>
          </a:p>
          <a:p>
            <a:pPr marL="457200" indent="0">
              <a:buFont typeface="Arial" charset="0"/>
              <a:buNone/>
              <a:tabLst>
                <a:tab pos="2520950" algn="l"/>
              </a:tabLst>
              <a:defRPr/>
            </a:pPr>
            <a:r>
              <a:rPr sz="2400" dirty="0"/>
              <a:t>h(n) = infinity	implies n is a dead end from</a:t>
            </a:r>
            <a:br>
              <a:rPr sz="2400" dirty="0"/>
            </a:br>
            <a:r>
              <a:rPr sz="2400" dirty="0"/>
              <a:t> 	which a goal cannot be reached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371C5-DC22-47DE-8646-DE948B1C5100}" type="datetime1">
              <a:rPr lang="en-US"/>
              <a:pPr>
                <a:defRPr/>
              </a:pPr>
              <a:t>3/30/2017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D7DA7-AF8F-4BEC-BC36-F7EA11AED90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vi-VN" smtClean="0"/>
              <a:t>Well-known example: </a:t>
            </a:r>
            <a:br>
              <a:rPr lang="en-US" altLang="vi-VN" smtClean="0"/>
            </a:br>
            <a:r>
              <a:rPr lang="en-US" altLang="vi-VN" smtClean="0">
                <a:solidFill>
                  <a:srgbClr val="990099"/>
                </a:solidFill>
              </a:rPr>
              <a:t>Travelling Salesperson Problem</a:t>
            </a:r>
            <a:r>
              <a:rPr lang="en-US" altLang="vi-VN" smtClean="0"/>
              <a:t> (TSP)</a:t>
            </a:r>
          </a:p>
          <a:p>
            <a:pPr eaLnBrk="1" hangingPunct="1"/>
            <a:r>
              <a:rPr lang="en-US" altLang="vi-VN" smtClean="0"/>
              <a:t>Find the shortest tour visiting all cities exactly once</a:t>
            </a:r>
          </a:p>
          <a:p>
            <a:pPr eaLnBrk="1" hangingPunct="1"/>
            <a:endParaRPr lang="en-US" altLang="vi-VN" smtClean="0"/>
          </a:p>
          <a:p>
            <a:pPr eaLnBrk="1" hangingPunct="1"/>
            <a:endParaRPr lang="en-US" altLang="vi-VN" smtClean="0"/>
          </a:p>
          <a:p>
            <a:pPr eaLnBrk="1" hangingPunct="1"/>
            <a:endParaRPr lang="en-US" altLang="vi-VN" smtClean="0"/>
          </a:p>
          <a:p>
            <a:pPr eaLnBrk="1" hangingPunct="1"/>
            <a:endParaRPr lang="en-US" altLang="vi-VN" smtClean="0">
              <a:solidFill>
                <a:srgbClr val="990099"/>
              </a:solidFill>
            </a:endParaRPr>
          </a:p>
          <a:p>
            <a:pPr eaLnBrk="1" hangingPunct="1"/>
            <a:endParaRPr lang="en-US" altLang="vi-VN" smtClean="0">
              <a:solidFill>
                <a:srgbClr val="990099"/>
              </a:solidFill>
            </a:endParaRPr>
          </a:p>
          <a:p>
            <a:pPr eaLnBrk="1" hangingPunct="1"/>
            <a:r>
              <a:rPr lang="en-US" altLang="vi-VN" smtClean="0">
                <a:solidFill>
                  <a:srgbClr val="990099"/>
                </a:solidFill>
              </a:rPr>
              <a:t>Minimum spanning tree</a:t>
            </a:r>
            <a:r>
              <a:rPr lang="en-US" altLang="vi-VN" smtClean="0"/>
              <a:t> can be computed in </a:t>
            </a:r>
            <a:r>
              <a:rPr lang="en-US" altLang="vi-VN" smtClean="0">
                <a:solidFill>
                  <a:srgbClr val="990099"/>
                </a:solidFill>
              </a:rPr>
              <a:t>O(n</a:t>
            </a:r>
            <a:r>
              <a:rPr lang="en-US" altLang="vi-VN" baseline="30000" smtClean="0">
                <a:solidFill>
                  <a:srgbClr val="990099"/>
                </a:solidFill>
              </a:rPr>
              <a:t>2</a:t>
            </a:r>
            <a:r>
              <a:rPr lang="en-US" altLang="vi-VN" smtClean="0">
                <a:solidFill>
                  <a:srgbClr val="990099"/>
                </a:solidFill>
              </a:rPr>
              <a:t>)</a:t>
            </a:r>
          </a:p>
          <a:p>
            <a:pPr eaLnBrk="1" hangingPunct="1"/>
            <a:r>
              <a:rPr lang="en-US" altLang="vi-VN" smtClean="0"/>
              <a:t>and is a lower bound on the shortest (open) tour</a:t>
            </a:r>
          </a:p>
        </p:txBody>
      </p:sp>
      <p:pic>
        <p:nvPicPr>
          <p:cNvPr id="4915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998901"/>
            <a:ext cx="4038600" cy="16875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Relaxed problems (con’t)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7A64F-D6F3-490C-B48D-F4BB8420F74B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00800"/>
            <a:ext cx="21336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B1AD7F-1122-4A86-B336-3B16CA9CE91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vi-VN" smtClean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smtClean="0"/>
              <a:t>Admissible heuristics can also be derived from the solution cost of a subproblem of a given problem.</a:t>
            </a:r>
          </a:p>
          <a:p>
            <a:pPr>
              <a:defRPr/>
            </a:pPr>
            <a:r>
              <a:rPr lang="en-US" sz="2400" smtClean="0"/>
              <a:t>This cost is a lower bound on the cost of the real problem.</a:t>
            </a:r>
          </a:p>
          <a:p>
            <a:pPr>
              <a:defRPr/>
            </a:pPr>
            <a:r>
              <a:rPr lang="en-US" sz="2400" smtClean="0"/>
              <a:t>Pattern databases store the exact solution to for every possible subproblem instance.</a:t>
            </a:r>
          </a:p>
          <a:p>
            <a:pPr lvl="1">
              <a:defRPr/>
            </a:pPr>
            <a:r>
              <a:rPr lang="en-US" sz="2000" smtClean="0"/>
              <a:t>The complete heuristic is constructed using the patterns in the DB</a:t>
            </a:r>
            <a:endParaRPr lang="en-US" sz="2000"/>
          </a:p>
        </p:txBody>
      </p:sp>
      <p:pic>
        <p:nvPicPr>
          <p:cNvPr id="5017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84" y="3848100"/>
            <a:ext cx="4876632" cy="2476500"/>
          </a:xfrm>
        </p:spPr>
      </p:pic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Inventing admissible heuristics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B58DC-DA9C-4CA2-9F9F-861115D5ACC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018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CBEBE7-38CD-4912-9F43-8F5D160F2F0B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Inventing admissible heuristics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Another way to find an admissible heuristic is through learning from experience:</a:t>
            </a:r>
          </a:p>
          <a:p>
            <a:pPr lvl="1" eaLnBrk="1" hangingPunct="1"/>
            <a:r>
              <a:rPr altLang="vi-VN"/>
              <a:t>Experience = solving lots of 8-puzzles</a:t>
            </a:r>
          </a:p>
          <a:p>
            <a:pPr lvl="1" eaLnBrk="1" hangingPunct="1"/>
            <a:r>
              <a:rPr altLang="vi-VN"/>
              <a:t>An inductive learning algorithm can be used to predict costs for other states that arise during search.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54D6F-64D8-46A2-A477-E607AC0C2383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68A24-CB52-4E5B-9C12-9672F0E26107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altLang="vi-VN"/>
              <a:t>Heuristic functions estimate costs of shortest paths</a:t>
            </a:r>
          </a:p>
          <a:p>
            <a:pPr eaLnBrk="1" hangingPunct="1"/>
            <a:r>
              <a:rPr altLang="vi-VN"/>
              <a:t>Good heuristics can dramatically reduce search cost</a:t>
            </a:r>
          </a:p>
          <a:p>
            <a:pPr eaLnBrk="1" hangingPunct="1"/>
            <a:r>
              <a:rPr altLang="vi-VN"/>
              <a:t>Greedy best-first search expands lowest h</a:t>
            </a:r>
          </a:p>
          <a:p>
            <a:pPr lvl="1" eaLnBrk="1" hangingPunct="1"/>
            <a:r>
              <a:rPr altLang="vi-VN"/>
              <a:t>incomplete and not always optimal</a:t>
            </a:r>
          </a:p>
          <a:p>
            <a:pPr eaLnBrk="1" hangingPunct="1"/>
            <a:r>
              <a:rPr altLang="vi-VN">
                <a:solidFill>
                  <a:srgbClr val="990099"/>
                </a:solidFill>
              </a:rPr>
              <a:t>A*</a:t>
            </a:r>
            <a:r>
              <a:rPr altLang="vi-VN"/>
              <a:t> search expands lowest </a:t>
            </a:r>
            <a:r>
              <a:rPr altLang="vi-VN">
                <a:solidFill>
                  <a:srgbClr val="990099"/>
                </a:solidFill>
              </a:rPr>
              <a:t>g + h</a:t>
            </a:r>
          </a:p>
          <a:p>
            <a:pPr lvl="1" eaLnBrk="1" hangingPunct="1"/>
            <a:r>
              <a:rPr altLang="vi-VN"/>
              <a:t>complete and optimal</a:t>
            </a:r>
          </a:p>
          <a:p>
            <a:pPr lvl="1" eaLnBrk="1" hangingPunct="1"/>
            <a:r>
              <a:rPr altLang="vi-VN"/>
              <a:t>also optimally eficient (up to tie-breaks, for forward search)</a:t>
            </a:r>
          </a:p>
          <a:p>
            <a:pPr eaLnBrk="1" hangingPunct="1"/>
            <a:r>
              <a:rPr altLang="vi-VN"/>
              <a:t>Admissible heuristics can be derived from exact solution of relaxed problems</a:t>
            </a:r>
          </a:p>
          <a:p>
            <a:pPr eaLnBrk="1" hangingPunct="1"/>
            <a:endParaRPr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71C0B-96C9-4C6C-97EB-D93D866FC0AE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D414B3-BB9E-4A57-AECF-CFF885E2B8CC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Local search and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CCD6FC-C21A-4055-940C-384678C6864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358E5-0CAD-4191-A46E-9EFF80DD482B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Local search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In many optimization problems, </a:t>
            </a:r>
          </a:p>
          <a:p>
            <a:pPr lvl="1" eaLnBrk="1" hangingPunct="1"/>
            <a:r>
              <a:rPr altLang="vi-VN"/>
              <a:t>the path to the goal is irrelevant; </a:t>
            </a:r>
          </a:p>
          <a:p>
            <a:pPr lvl="1" eaLnBrk="1" hangingPunct="1"/>
            <a:r>
              <a:rPr altLang="vi-VN"/>
              <a:t>the goal state itself is the solution</a:t>
            </a:r>
          </a:p>
          <a:p>
            <a:pPr eaLnBrk="1" hangingPunct="1"/>
            <a:r>
              <a:rPr altLang="vi-VN"/>
              <a:t>State space = set of "complete" configurations</a:t>
            </a:r>
          </a:p>
          <a:p>
            <a:pPr lvl="1" eaLnBrk="1" hangingPunct="1"/>
            <a:r>
              <a:rPr altLang="vi-VN"/>
              <a:t>Find optimal configuration, e.g., Travel Saleman Problem</a:t>
            </a:r>
          </a:p>
          <a:p>
            <a:pPr lvl="1" eaLnBrk="1" hangingPunct="1"/>
            <a:r>
              <a:rPr altLang="vi-VN"/>
              <a:t>or, find configuration satisfying constraints, </a:t>
            </a:r>
          </a:p>
          <a:p>
            <a:pPr lvl="2" eaLnBrk="1" hangingPunct="1"/>
            <a:r>
              <a:rPr altLang="vi-VN">
                <a:latin typeface="Arial" charset="0"/>
              </a:rPr>
              <a:t>e.g., timetable, n-queens</a:t>
            </a:r>
          </a:p>
          <a:p>
            <a:pPr eaLnBrk="1" hangingPunct="1"/>
            <a:r>
              <a:rPr altLang="vi-VN" smtClean="0"/>
              <a:t>In </a:t>
            </a:r>
            <a:r>
              <a:rPr altLang="vi-VN"/>
              <a:t>such cases, we can use </a:t>
            </a:r>
            <a:r>
              <a:rPr altLang="vi-VN">
                <a:solidFill>
                  <a:srgbClr val="FF0000"/>
                </a:solidFill>
              </a:rPr>
              <a:t>local search algorithms</a:t>
            </a:r>
            <a:r>
              <a:rPr altLang="vi-VN"/>
              <a:t> keep a single "current" state, try to improve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1D982-5C4E-4E2E-91A7-458E9D1804B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13BBA-77D5-43FC-B609-230CD0364037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534400" cy="962025"/>
          </a:xfrm>
        </p:spPr>
        <p:txBody>
          <a:bodyPr/>
          <a:lstStyle/>
          <a:p>
            <a:r>
              <a:rPr lang="en-US" altLang="vi-VN"/>
              <a:t>Example: Traveling Salesperson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/>
              <a:t>A salesman wants to visit </a:t>
            </a:r>
            <a:br>
              <a:rPr lang="en-US" sz="2400"/>
            </a:br>
            <a:r>
              <a:rPr lang="en-US" sz="2400"/>
              <a:t>a list of cities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stopping in each city only once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returning to the first city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traveling the shortest distance</a:t>
            </a:r>
          </a:p>
          <a:p>
            <a:pPr>
              <a:defRPr/>
            </a:pPr>
            <a:r>
              <a:rPr lang="en-US" sz="2400"/>
              <a:t>a solution is a permutation of </a:t>
            </a:r>
            <a:br>
              <a:rPr lang="en-US" sz="2400"/>
            </a:br>
            <a:r>
              <a:rPr lang="en-US" sz="2400"/>
              <a:t>cities, called a tour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e.g. A – B – C – D – E – A length 24</a:t>
            </a:r>
          </a:p>
          <a:p>
            <a:pPr>
              <a:defRPr/>
            </a:pPr>
            <a:r>
              <a:rPr lang="en-US" sz="2400"/>
              <a:t>How many solutions exist?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(n-1)!/2 where n = # of cities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n =   5 results in 12 tours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n = 10 results in 181440 tours</a:t>
            </a:r>
          </a:p>
          <a:p>
            <a:pPr lvl="1">
              <a:spcBef>
                <a:spcPts val="576"/>
              </a:spcBef>
              <a:defRPr/>
            </a:pPr>
            <a:r>
              <a:rPr lang="en-US" sz="2000"/>
              <a:t>n = 20 results in ~6*10</a:t>
            </a:r>
            <a:r>
              <a:rPr lang="en-US" sz="2000" baseline="30000"/>
              <a:t>16</a:t>
            </a:r>
            <a:r>
              <a:rPr lang="en-US" sz="2000"/>
              <a:t> tours</a:t>
            </a:r>
          </a:p>
          <a:p>
            <a:pPr lvl="1">
              <a:spcBef>
                <a:spcPts val="576"/>
              </a:spcBef>
              <a:defRPr/>
            </a:pPr>
            <a:endParaRPr lang="en-US" sz="200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7AF57-F9FD-4599-8F37-FD52F269CA68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A3A67-52C5-4495-9C6E-BBF77C7839C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59550" y="1447800"/>
            <a:ext cx="131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vi-VN" b="1"/>
              <a:t>5 City TSP</a:t>
            </a:r>
            <a:br>
              <a:rPr lang="en-US" altLang="vi-VN" b="1"/>
            </a:br>
            <a:r>
              <a:rPr lang="en-US" altLang="vi-VN"/>
              <a:t>(</a:t>
            </a:r>
            <a:r>
              <a:rPr lang="en-US" altLang="vi-VN" sz="1400" b="1"/>
              <a:t>not to scale)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10200" y="2057400"/>
            <a:ext cx="3581400" cy="3338513"/>
            <a:chOff x="1344" y="1584"/>
            <a:chExt cx="2256" cy="210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76" y="18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5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12" y="25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9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76" y="18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8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00" y="34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4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vi-VN" sz="2000" b="1"/>
                <a:t>A</a:t>
              </a:r>
              <a:endParaRPr lang="en-US" altLang="vi-VN" i="1">
                <a:solidFill>
                  <a:schemeClr val="bg1"/>
                </a:solidFill>
              </a:endParaRPr>
            </a:p>
          </p:txBody>
        </p:sp>
        <p:cxnSp>
          <p:nvCxnSpPr>
            <p:cNvPr id="13" name="AutoShape 10"/>
            <p:cNvCxnSpPr>
              <a:cxnSpLocks noChangeShapeType="1"/>
              <a:stCxn id="12" idx="5"/>
              <a:endCxn id="14" idx="0"/>
            </p:cNvCxnSpPr>
            <p:nvPr/>
          </p:nvCxnSpPr>
          <p:spPr bwMode="auto">
            <a:xfrm>
              <a:off x="2625" y="1961"/>
              <a:ext cx="327" cy="124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736" y="3216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vi-VN" sz="2000" b="1"/>
                <a:t>E</a:t>
              </a:r>
              <a:endParaRPr lang="en-US" altLang="vi-VN" sz="2400" b="1">
                <a:solidFill>
                  <a:schemeClr val="bg1"/>
                </a:solidFill>
              </a:endParaRPr>
            </a:p>
          </p:txBody>
        </p:sp>
        <p:cxnSp>
          <p:nvCxnSpPr>
            <p:cNvPr id="15" name="AutoShape 12"/>
            <p:cNvCxnSpPr>
              <a:cxnSpLocks noChangeShapeType="1"/>
              <a:stCxn id="12" idx="3"/>
              <a:endCxn id="16" idx="0"/>
            </p:cNvCxnSpPr>
            <p:nvPr/>
          </p:nvCxnSpPr>
          <p:spPr bwMode="auto">
            <a:xfrm flipH="1">
              <a:off x="1992" y="1961"/>
              <a:ext cx="327" cy="124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776" y="3216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vi-VN" sz="2000" b="1"/>
                <a:t>D</a:t>
              </a:r>
              <a:endParaRPr lang="en-US" altLang="vi-VN" sz="2400" b="1">
                <a:solidFill>
                  <a:schemeClr val="bg1"/>
                </a:solidFill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344" y="2256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vi-VN" sz="2000" b="1"/>
                <a:t>B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168" y="2256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vi-VN" sz="2000" b="1"/>
                <a:t>C</a:t>
              </a:r>
              <a:endParaRPr lang="en-US" altLang="vi-VN" i="1">
                <a:solidFill>
                  <a:schemeClr val="bg1"/>
                </a:solidFill>
              </a:endParaRPr>
            </a:p>
          </p:txBody>
        </p:sp>
        <p:cxnSp>
          <p:nvCxnSpPr>
            <p:cNvPr id="19" name="AutoShape 16"/>
            <p:cNvCxnSpPr>
              <a:cxnSpLocks noChangeShapeType="1"/>
              <a:stCxn id="12" idx="6"/>
              <a:endCxn id="18" idx="1"/>
            </p:cNvCxnSpPr>
            <p:nvPr/>
          </p:nvCxnSpPr>
          <p:spPr bwMode="auto">
            <a:xfrm>
              <a:off x="2696" y="1800"/>
              <a:ext cx="535" cy="5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7" idx="7"/>
            </p:cNvCxnSpPr>
            <p:nvPr/>
          </p:nvCxnSpPr>
          <p:spPr bwMode="auto">
            <a:xfrm flipH="1">
              <a:off x="1713" y="1800"/>
              <a:ext cx="535" cy="5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5</a:t>
              </a:r>
            </a:p>
          </p:txBody>
        </p:sp>
        <p:cxnSp>
          <p:nvCxnSpPr>
            <p:cNvPr id="22" name="AutoShape 19"/>
            <p:cNvCxnSpPr>
              <a:cxnSpLocks noChangeShapeType="1"/>
              <a:stCxn id="17" idx="4"/>
              <a:endCxn id="16" idx="1"/>
            </p:cNvCxnSpPr>
            <p:nvPr/>
          </p:nvCxnSpPr>
          <p:spPr bwMode="auto">
            <a:xfrm>
              <a:off x="1560" y="2696"/>
              <a:ext cx="279" cy="5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8" idx="4"/>
              <a:endCxn id="14" idx="7"/>
            </p:cNvCxnSpPr>
            <p:nvPr/>
          </p:nvCxnSpPr>
          <p:spPr bwMode="auto">
            <a:xfrm flipH="1">
              <a:off x="3105" y="2696"/>
              <a:ext cx="279" cy="5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16" idx="6"/>
              <a:endCxn id="14" idx="2"/>
            </p:cNvCxnSpPr>
            <p:nvPr/>
          </p:nvCxnSpPr>
          <p:spPr bwMode="auto">
            <a:xfrm>
              <a:off x="2216" y="3432"/>
              <a:ext cx="5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18" idx="2"/>
              <a:endCxn id="17" idx="6"/>
            </p:cNvCxnSpPr>
            <p:nvPr/>
          </p:nvCxnSpPr>
          <p:spPr bwMode="auto">
            <a:xfrm flipH="1">
              <a:off x="1784" y="2472"/>
              <a:ext cx="13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14" idx="1"/>
              <a:endCxn id="17" idx="5"/>
            </p:cNvCxnSpPr>
            <p:nvPr/>
          </p:nvCxnSpPr>
          <p:spPr bwMode="auto">
            <a:xfrm flipH="1" flipV="1">
              <a:off x="1713" y="2633"/>
              <a:ext cx="1086" cy="6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4"/>
            <p:cNvCxnSpPr>
              <a:cxnSpLocks noChangeShapeType="1"/>
              <a:stCxn id="18" idx="3"/>
              <a:endCxn id="16" idx="7"/>
            </p:cNvCxnSpPr>
            <p:nvPr/>
          </p:nvCxnSpPr>
          <p:spPr bwMode="auto">
            <a:xfrm flipH="1">
              <a:off x="2145" y="2633"/>
              <a:ext cx="1086" cy="6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400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6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640" y="25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7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88" y="2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5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264" y="2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3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496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vi-VN" b="1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7504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534400" cy="768350"/>
          </a:xfrm>
        </p:spPr>
        <p:txBody>
          <a:bodyPr/>
          <a:lstStyle/>
          <a:p>
            <a:r>
              <a:rPr lang="en-US" altLang="vi-VN" smtClean="0"/>
              <a:t>Example: Travelling Salesperson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Start with any complete tour, perform pairwise exchanges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altLang="vi-VN" smtClean="0"/>
              <a:t>Variants of this approach get within 1% of optimal very quickly with thousands of cities</a:t>
            </a:r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6D86-3201-4AB4-B5F0-28999FC0AB90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087-53FA-4228-93EF-D7FA5277015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2514600"/>
            <a:ext cx="3866667" cy="14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534400" cy="768350"/>
          </a:xfrm>
        </p:spPr>
        <p:txBody>
          <a:bodyPr/>
          <a:lstStyle/>
          <a:p>
            <a:r>
              <a:rPr lang="en-US" altLang="vi-VN" smtClean="0"/>
              <a:t>Example: Travelling Salesperson Problem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An operator is needed to transform one solution to another.</a:t>
            </a:r>
          </a:p>
          <a:p>
            <a:r>
              <a:rPr lang="en-US" altLang="vi-VN" smtClean="0"/>
              <a:t>What operators work for TSP?</a:t>
            </a:r>
          </a:p>
          <a:p>
            <a:pPr lvl="1"/>
            <a:r>
              <a:rPr lang="en-US" altLang="vi-VN" smtClean="0"/>
              <a:t>two-swap (common)</a:t>
            </a:r>
          </a:p>
          <a:p>
            <a:pPr lvl="2"/>
            <a:r>
              <a:rPr lang="en-US" altLang="vi-VN" smtClean="0"/>
              <a:t>take two cities and swap their location in the tour</a:t>
            </a:r>
          </a:p>
          <a:p>
            <a:pPr lvl="2"/>
            <a:r>
              <a:rPr lang="en-US" altLang="vi-VN" smtClean="0"/>
              <a:t>e.g. A – B – C – D – E </a:t>
            </a:r>
            <a:br>
              <a:rPr lang="en-US" altLang="vi-VN" smtClean="0"/>
            </a:br>
            <a:r>
              <a:rPr lang="en-US" altLang="vi-VN" smtClean="0"/>
              <a:t>swap(A, D) yields D – B – C – A – E </a:t>
            </a:r>
          </a:p>
          <a:p>
            <a:pPr lvl="1"/>
            <a:r>
              <a:rPr lang="en-US" altLang="vi-VN" smtClean="0"/>
              <a:t>two-interchange</a:t>
            </a:r>
          </a:p>
          <a:p>
            <a:pPr lvl="2"/>
            <a:r>
              <a:rPr lang="en-US" altLang="vi-VN" smtClean="0"/>
              <a:t>reverse the path between two cities</a:t>
            </a:r>
          </a:p>
          <a:p>
            <a:pPr lvl="2"/>
            <a:r>
              <a:rPr lang="en-US" altLang="vi-VN" smtClean="0"/>
              <a:t>e.g. A – B – C – D – E </a:t>
            </a:r>
            <a:br>
              <a:rPr lang="en-US" altLang="vi-VN" smtClean="0"/>
            </a:br>
            <a:r>
              <a:rPr lang="en-US" altLang="vi-VN" smtClean="0"/>
              <a:t>interchange(A, D) yields D – C – B – A – E </a:t>
            </a:r>
          </a:p>
          <a:p>
            <a:pPr lvl="1"/>
            <a:r>
              <a:rPr lang="en-US" altLang="vi-VN" smtClean="0"/>
              <a:t>both work since graph is fully connected</a:t>
            </a:r>
            <a:endParaRPr lang="en-US" alt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227-B9E4-4FF8-8EBD-98DD9F2E068F}" type="datetime1">
              <a:rPr lang="en-US" smtClean="0"/>
              <a:pPr/>
              <a:t>3/30/2017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1D5F-E61D-4AF5-8AFB-A0570F10D5F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</a:t>
            </a:r>
            <a:r>
              <a:rPr lang="en-US" altLang="vi-VN" i="1"/>
              <a:t>n</a:t>
            </a:r>
            <a:r>
              <a:rPr lang="en-US" altLang="vi-VN"/>
              <a:t>-queens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Put </a:t>
            </a:r>
            <a:r>
              <a:rPr lang="en-US" altLang="vi-VN" i="1"/>
              <a:t>n</a:t>
            </a:r>
            <a:r>
              <a:rPr lang="en-US" altLang="vi-VN"/>
              <a:t> queens on an </a:t>
            </a:r>
            <a:r>
              <a:rPr lang="en-US" altLang="vi-VN" i="1"/>
              <a:t>n </a:t>
            </a:r>
            <a:r>
              <a:rPr lang="en-US" altLang="vi-VN" i="1">
                <a:cs typeface="Arial" charset="0"/>
              </a:rPr>
              <a:t>× </a:t>
            </a:r>
            <a:r>
              <a:rPr lang="en-US" altLang="vi-VN" i="1"/>
              <a:t>n</a:t>
            </a:r>
            <a:r>
              <a:rPr lang="en-US" altLang="vi-VN"/>
              <a:t> board with no two queens on the same row, column, or diagonal</a:t>
            </a:r>
          </a:p>
          <a:p>
            <a:r>
              <a:rPr lang="en-US" altLang="vi-VN"/>
              <a:t>Move a queen to reduce number of conflicts</a:t>
            </a:r>
          </a:p>
          <a:p>
            <a:endParaRPr lang="en-US" altLang="vi-VN"/>
          </a:p>
          <a:p>
            <a:endParaRPr lang="en-US" altLang="vi-VN"/>
          </a:p>
          <a:p>
            <a:endParaRPr lang="en-US" altLang="vi-VN"/>
          </a:p>
          <a:p>
            <a:endParaRPr lang="en-US" altLang="vi-VN"/>
          </a:p>
          <a:p>
            <a:endParaRPr lang="en-US" altLang="vi-VN"/>
          </a:p>
          <a:p>
            <a:r>
              <a:rPr lang="en-US" altLang="vi-VN"/>
              <a:t>Almost always solves n-queens problems almost instantaneously for very large n, e.g., n=1 million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8CF7F-1F5F-4AFF-94CD-C0230ACEA425}" type="datetime1">
              <a:rPr lang="en-US" smtClean="0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BB23A-5239-4E99-BC50-E775CA547A1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059906"/>
            <a:ext cx="6858000" cy="212566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62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dirty="0" smtClean="0"/>
              <a:t>Previously: Tree-search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CE22A-453B-4E47-98FB-0A0F9A68AEB9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6910B9-C02F-4654-91AF-123864B70E56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vi-VN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457200" y="4800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r>
              <a:rPr lang="en-US" altLang="vi-VN" sz="2400">
                <a:latin typeface="Arial" panose="020B0604020202020204" pitchFamily="34" charset="0"/>
                <a:cs typeface="Arial" panose="020B0604020202020204" pitchFamily="34" charset="0"/>
              </a:rPr>
              <a:t>A strategy is defined by picking </a:t>
            </a:r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order of node expansion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61470"/>
            <a:ext cx="79248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function TREE-SEARCH(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problem, 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 return a solution or failure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 INSERT(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MAKE-NODE(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problem.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INITIAL-STATE),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loop do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	if EMPTY?(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 then return failure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	</a:t>
            </a:r>
            <a:r>
              <a:rPr lang="en-US" altLang="vi-VN" sz="2000" b="1" i="1">
                <a:solidFill>
                  <a:srgbClr val="0000FF"/>
                </a:solidFill>
                <a:latin typeface="Calibri"/>
                <a:cs typeface="Arial" pitchFamily="34" charset="0"/>
              </a:rPr>
              <a:t>node</a:t>
            </a:r>
            <a:r>
              <a:rPr lang="en-US" altLang="vi-VN" sz="2000" b="1">
                <a:solidFill>
                  <a:srgbClr val="0000FF"/>
                </a:solidFill>
                <a:latin typeface="Calibri"/>
                <a:cs typeface="Arial" pitchFamily="34" charset="0"/>
              </a:rPr>
              <a:t> </a:t>
            </a:r>
            <a:r>
              <a:rPr lang="en-US" altLang="vi-VN" sz="2000" b="1">
                <a:solidFill>
                  <a:srgbClr val="0000FF"/>
                </a:solidFill>
                <a:latin typeface="Calibri"/>
                <a:cs typeface="Arial" pitchFamily="34" charset="0"/>
                <a:sym typeface="Symbol" pitchFamily="18" charset="2"/>
              </a:rPr>
              <a:t> </a:t>
            </a:r>
            <a:r>
              <a:rPr lang="en-US" altLang="vi-VN" sz="2000" b="1">
                <a:solidFill>
                  <a:srgbClr val="0000FF"/>
                </a:solidFill>
                <a:latin typeface="Calibri"/>
                <a:cs typeface="Arial" pitchFamily="34" charset="0"/>
              </a:rPr>
              <a:t>REMOVE-FIRST(</a:t>
            </a:r>
            <a:r>
              <a:rPr lang="en-US" altLang="vi-VN" sz="2000" b="1" i="1">
                <a:solidFill>
                  <a:srgbClr val="0000FF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 b="1">
                <a:solidFill>
                  <a:srgbClr val="0000FF"/>
                </a:solidFill>
                <a:latin typeface="Calibri"/>
                <a:cs typeface="Arial" pitchFamily="34" charset="0"/>
              </a:rPr>
              <a:t>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	if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problem.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GOAL-TEST(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node.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STATE) succeeds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		then return SOLUTION(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node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	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 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INSERT-ALL(EXPAND(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node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,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problem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), </a:t>
            </a:r>
            <a:r>
              <a:rPr lang="en-US" altLang="vi-VN" sz="2000" i="1">
                <a:solidFill>
                  <a:prstClr val="black"/>
                </a:solidFill>
                <a:latin typeface="Calibri"/>
                <a:cs typeface="Arial" pitchFamily="34" charset="0"/>
              </a:rPr>
              <a:t>frontier</a:t>
            </a: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vi-VN" sz="2000">
                <a:solidFill>
                  <a:prstClr val="black"/>
                </a:solidFill>
                <a:latin typeface="Calibri"/>
                <a:cs typeface="Arial" pitchFamily="34" charset="0"/>
              </a:rPr>
              <a:t>	end</a:t>
            </a:r>
            <a:endParaRPr lang="en-US" altLang="vi-VN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Hill-climbing search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/>
              <a:t>"is a loop that continuously moves in the direction of increasing value”</a:t>
            </a:r>
          </a:p>
          <a:p>
            <a:pPr lvl="1"/>
            <a:r>
              <a:rPr altLang="vi-VN"/>
              <a:t>It terminates when a </a:t>
            </a:r>
            <a:r>
              <a:rPr altLang="vi-VN" b="1"/>
              <a:t>peak is reached</a:t>
            </a:r>
            <a:r>
              <a:rPr altLang="vi-VN"/>
              <a:t>.</a:t>
            </a:r>
          </a:p>
          <a:p>
            <a:endParaRPr altLang="vi-VN" smtClean="0"/>
          </a:p>
          <a:p>
            <a:r>
              <a:rPr altLang="vi-VN" smtClean="0"/>
              <a:t>Hill </a:t>
            </a:r>
            <a:r>
              <a:rPr altLang="vi-VN"/>
              <a:t>climbing does not look ahead beyond the immediate neighbors of the current state.</a:t>
            </a:r>
          </a:p>
          <a:p>
            <a:pPr lvl="1"/>
            <a:r>
              <a:rPr altLang="vi-VN"/>
              <a:t>Hill-climbing chooses randomly among the set of best successors, if there is more than one.</a:t>
            </a:r>
          </a:p>
          <a:p>
            <a:pPr lvl="1"/>
            <a:r>
              <a:rPr altLang="vi-VN"/>
              <a:t>Hill-climbing a.k.a. greedy local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E84A2-F0D2-4434-B5CE-69F06D1668F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1BDA4-2CD5-4CD2-9D65-41C64EFD610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077200" cy="317023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000" b="1" smtClean="0">
                <a:latin typeface="+mj-lt"/>
              </a:rPr>
              <a:t>function</a:t>
            </a:r>
            <a:r>
              <a:rPr lang="en-US" sz="2000" smtClean="0">
                <a:latin typeface="+mj-lt"/>
              </a:rPr>
              <a:t> HILL-CLIMBING(</a:t>
            </a:r>
            <a:r>
              <a:rPr lang="en-US" sz="2000" i="1" smtClean="0">
                <a:latin typeface="+mj-lt"/>
              </a:rPr>
              <a:t>problem</a:t>
            </a:r>
            <a:r>
              <a:rPr lang="en-US" sz="2000" smtClean="0">
                <a:latin typeface="+mj-lt"/>
              </a:rPr>
              <a:t>) </a:t>
            </a:r>
            <a:r>
              <a:rPr lang="en-US" sz="2000" b="1" smtClean="0">
                <a:latin typeface="+mj-lt"/>
              </a:rPr>
              <a:t>return</a:t>
            </a:r>
            <a:r>
              <a:rPr lang="en-US" sz="2000" smtClean="0">
                <a:latin typeface="+mj-lt"/>
              </a:rPr>
              <a:t> a state that is a local maximum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2000" b="1" smtClean="0">
                <a:latin typeface="+mj-lt"/>
              </a:rPr>
              <a:t>	input:</a:t>
            </a:r>
            <a:r>
              <a:rPr lang="en-US" sz="2000" smtClean="0">
                <a:latin typeface="+mj-lt"/>
              </a:rPr>
              <a:t> </a:t>
            </a:r>
            <a:r>
              <a:rPr lang="en-US" sz="2000" i="1" smtClean="0">
                <a:latin typeface="+mj-lt"/>
              </a:rPr>
              <a:t>problem</a:t>
            </a:r>
            <a:r>
              <a:rPr lang="en-US" sz="2000" smtClean="0">
                <a:latin typeface="+mj-lt"/>
              </a:rPr>
              <a:t>, a problem</a:t>
            </a:r>
          </a:p>
          <a:p>
            <a:pPr>
              <a:tabLst>
                <a:tab pos="457200" algn="l"/>
                <a:tab pos="2174875" algn="l"/>
              </a:tabLst>
              <a:defRPr/>
            </a:pPr>
            <a:r>
              <a:rPr lang="en-US" sz="2000" b="1" smtClean="0">
                <a:latin typeface="+mj-lt"/>
              </a:rPr>
              <a:t>	local variables: 	</a:t>
            </a:r>
            <a:r>
              <a:rPr lang="en-US" sz="2000" i="1" smtClean="0">
                <a:latin typeface="+mj-lt"/>
              </a:rPr>
              <a:t>current</a:t>
            </a:r>
            <a:r>
              <a:rPr lang="en-US" sz="2000" b="1" smtClean="0">
                <a:latin typeface="+mj-lt"/>
              </a:rPr>
              <a:t>, a node.</a:t>
            </a:r>
          </a:p>
          <a:p>
            <a:pPr>
              <a:tabLst>
                <a:tab pos="457200" algn="l"/>
                <a:tab pos="2174875" algn="l"/>
              </a:tabLst>
              <a:defRPr/>
            </a:pPr>
            <a:r>
              <a:rPr lang="en-US" sz="2000" b="1" smtClean="0">
                <a:latin typeface="+mj-lt"/>
              </a:rPr>
              <a:t>		</a:t>
            </a:r>
            <a:r>
              <a:rPr lang="en-US" sz="2000" i="1" smtClean="0">
                <a:latin typeface="+mj-lt"/>
              </a:rPr>
              <a:t>neighbor</a:t>
            </a:r>
            <a:r>
              <a:rPr lang="en-US" sz="2000" b="1" smtClean="0">
                <a:latin typeface="+mj-lt"/>
              </a:rPr>
              <a:t>, a node.</a:t>
            </a:r>
            <a:endParaRPr lang="en-US" sz="2000" i="1" smtClean="0">
              <a:latin typeface="+mj-lt"/>
            </a:endParaRPr>
          </a:p>
          <a:p>
            <a:pPr>
              <a:tabLst>
                <a:tab pos="457200" algn="l"/>
              </a:tabLst>
              <a:defRPr/>
            </a:pPr>
            <a:endParaRPr lang="en-US" sz="2000" i="1" smtClean="0">
              <a:latin typeface="+mj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2000" i="1" smtClean="0">
                <a:latin typeface="+mj-lt"/>
              </a:rPr>
              <a:t>	current </a:t>
            </a:r>
            <a:r>
              <a:rPr lang="en-US" sz="2000" i="1" smtClean="0">
                <a:latin typeface="+mj-lt"/>
                <a:sym typeface="Symbol" pitchFamily="18" charset="2"/>
              </a:rPr>
              <a:t> </a:t>
            </a:r>
            <a:r>
              <a:rPr lang="en-US" sz="2000" smtClean="0">
                <a:latin typeface="+mj-lt"/>
              </a:rPr>
              <a:t>MAKE-NODE(</a:t>
            </a:r>
            <a:r>
              <a:rPr lang="en-US" sz="2000" i="1" smtClean="0">
                <a:solidFill>
                  <a:prstClr val="black"/>
                </a:solidFill>
                <a:latin typeface="Calibri"/>
              </a:rPr>
              <a:t>problem.</a:t>
            </a:r>
            <a:r>
              <a:rPr lang="en-US" sz="2000" smtClean="0">
                <a:latin typeface="+mj-lt"/>
              </a:rPr>
              <a:t>INITIAL-STATE)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2000" b="1" smtClean="0">
                <a:latin typeface="+mj-lt"/>
              </a:rPr>
              <a:t>	loop do</a:t>
            </a:r>
            <a:endParaRPr lang="en-US" sz="2000" smtClean="0">
              <a:latin typeface="+mj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2000" b="1" smtClean="0">
                <a:latin typeface="+mj-lt"/>
              </a:rPr>
              <a:t>		</a:t>
            </a:r>
            <a:r>
              <a:rPr lang="en-US" sz="2000" i="1" smtClean="0">
                <a:latin typeface="+mj-lt"/>
              </a:rPr>
              <a:t>neighbor</a:t>
            </a:r>
            <a:r>
              <a:rPr lang="en-US" sz="2000" smtClean="0">
                <a:latin typeface="+mj-lt"/>
              </a:rPr>
              <a:t> </a:t>
            </a:r>
            <a:r>
              <a:rPr lang="en-US" sz="2000" smtClean="0">
                <a:latin typeface="+mj-lt"/>
                <a:sym typeface="Symbol" pitchFamily="18" charset="2"/>
              </a:rPr>
              <a:t> </a:t>
            </a:r>
            <a:r>
              <a:rPr lang="en-US" sz="2000" smtClean="0">
                <a:latin typeface="+mj-lt"/>
              </a:rPr>
              <a:t>a highest valued successor of </a:t>
            </a:r>
            <a:r>
              <a:rPr lang="en-US" sz="2000" i="1" smtClean="0">
                <a:latin typeface="+mj-lt"/>
              </a:rPr>
              <a:t>current</a:t>
            </a:r>
            <a:endParaRPr lang="en-US" sz="2000" b="1" smtClean="0">
              <a:latin typeface="+mj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2000" smtClean="0">
                <a:latin typeface="+mj-lt"/>
              </a:rPr>
              <a:t>		</a:t>
            </a:r>
            <a:r>
              <a:rPr lang="en-US" sz="2000" b="1" smtClean="0">
                <a:latin typeface="+mj-lt"/>
              </a:rPr>
              <a:t>if</a:t>
            </a:r>
            <a:r>
              <a:rPr lang="en-US" sz="2000" smtClean="0">
                <a:latin typeface="+mj-lt"/>
              </a:rPr>
              <a:t> </a:t>
            </a:r>
            <a:r>
              <a:rPr lang="en-US" sz="2000" i="1" smtClean="0">
                <a:latin typeface="+mj-lt"/>
              </a:rPr>
              <a:t>neighbor</a:t>
            </a:r>
            <a:r>
              <a:rPr lang="en-US" sz="2000" smtClean="0">
                <a:latin typeface="+mj-lt"/>
              </a:rPr>
              <a:t>.</a:t>
            </a:r>
            <a:r>
              <a:rPr lang="en-US" sz="2000">
                <a:solidFill>
                  <a:prstClr val="black"/>
                </a:solidFill>
                <a:latin typeface="Calibri"/>
              </a:rPr>
              <a:t> VALUE</a:t>
            </a:r>
            <a:r>
              <a:rPr lang="en-US" sz="2000" i="1" smtClean="0">
                <a:latin typeface="+mj-lt"/>
              </a:rPr>
              <a:t> ≤ current.</a:t>
            </a:r>
            <a:r>
              <a:rPr lang="en-US" sz="2000" smtClean="0">
                <a:latin typeface="+mj-lt"/>
              </a:rPr>
              <a:t>VALUE </a:t>
            </a:r>
            <a:r>
              <a:rPr lang="en-US" sz="2000" b="1" smtClean="0">
                <a:latin typeface="+mj-lt"/>
              </a:rPr>
              <a:t>then return</a:t>
            </a:r>
            <a:r>
              <a:rPr lang="en-US" sz="2000" smtClean="0">
                <a:latin typeface="+mj-lt"/>
              </a:rPr>
              <a:t> </a:t>
            </a:r>
            <a:r>
              <a:rPr lang="en-US" sz="2000" i="1" smtClean="0">
                <a:latin typeface="+mj-lt"/>
              </a:rPr>
              <a:t>current.</a:t>
            </a:r>
            <a:r>
              <a:rPr lang="en-US" sz="2000" smtClean="0">
                <a:latin typeface="+mj-lt"/>
              </a:rPr>
              <a:t>STATE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2000" smtClean="0">
                <a:latin typeface="+mj-lt"/>
              </a:rPr>
              <a:t>		</a:t>
            </a:r>
            <a:r>
              <a:rPr lang="en-US" sz="2000" i="1" smtClean="0">
                <a:latin typeface="+mj-lt"/>
              </a:rPr>
              <a:t>current</a:t>
            </a:r>
            <a:r>
              <a:rPr lang="en-US" sz="2000" smtClean="0">
                <a:latin typeface="+mj-lt"/>
              </a:rPr>
              <a:t> </a:t>
            </a:r>
            <a:r>
              <a:rPr lang="en-US" sz="2000" smtClean="0">
                <a:latin typeface="+mj-lt"/>
                <a:sym typeface="Symbol" pitchFamily="18" charset="2"/>
              </a:rPr>
              <a:t> </a:t>
            </a:r>
            <a:r>
              <a:rPr lang="en-US" sz="2000" i="1" smtClean="0">
                <a:latin typeface="+mj-lt"/>
              </a:rPr>
              <a:t>neighbor</a:t>
            </a:r>
            <a:endParaRPr lang="en-US" sz="2000" smtClean="0">
              <a:latin typeface="+mj-lt"/>
            </a:endParaRPr>
          </a:p>
        </p:txBody>
      </p:sp>
      <p:sp>
        <p:nvSpPr>
          <p:cNvPr id="604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 smtClean="0"/>
              <a:t>Hill-climbing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E84A2-F0D2-4434-B5CE-69F06D1668F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360D6-A059-47DE-A153-CBF88956E8B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vi-VN" smtClean="0"/>
              <a:t>Problem: depending on initial state, can get stuck in local maxima</a:t>
            </a:r>
          </a:p>
          <a:p>
            <a:endParaRPr lang="en-US" altLang="vi-VN" smtClean="0"/>
          </a:p>
          <a:p>
            <a:endParaRPr lang="en-US" altLang="vi-VN" smtClean="0"/>
          </a:p>
        </p:txBody>
      </p:sp>
      <p:pic>
        <p:nvPicPr>
          <p:cNvPr id="6144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050" y="2514600"/>
            <a:ext cx="6946950" cy="3733800"/>
          </a:xfrm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Hill-climbing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F853-F788-49A0-9803-AE12EC06DA76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34C1-7427-431B-9C3E-059354341A4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Hill-climbing search: 8-queens problem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05400"/>
            <a:ext cx="82296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2400"/>
              <a:t>h = number of pairs of queens that are attacking each other, either directly or indirectly </a:t>
            </a:r>
          </a:p>
          <a:p>
            <a:pPr>
              <a:defRPr/>
            </a:pPr>
            <a:r>
              <a:rPr sz="2400"/>
              <a:t>h = 17 for the above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928EC-2843-4C20-86A2-F9528552270B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2A9D0-AAAE-4DBE-B651-64674758BFF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2470" name="Picture 4" descr="8queens-succe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733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Hill-climbing search: 8-queens problem</a:t>
            </a:r>
          </a:p>
        </p:txBody>
      </p:sp>
      <p:sp>
        <p:nvSpPr>
          <p:cNvPr id="63491" name="Content Placeholder 6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19200"/>
          </a:xfrm>
        </p:spPr>
        <p:txBody>
          <a:bodyPr/>
          <a:lstStyle/>
          <a:p>
            <a:r>
              <a:rPr altLang="vi-VN"/>
              <a:t>A local minimum with h =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7D963-959B-4F7F-B06D-C680AAD3CE8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FF1FAC-99B6-4A05-8946-66598A1684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3494" name="Picture 3" descr="8queens-local-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733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Hill-climbing variations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>
                <a:ea typeface="+mn-ea"/>
              </a:rPr>
              <a:t>Stochastic hill-climbing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>
                <a:ea typeface="+mn-ea"/>
              </a:rPr>
              <a:t>Random selection among the uphill moves.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>
                <a:ea typeface="+mn-ea"/>
              </a:rPr>
              <a:t>The selection probability can vary with </a:t>
            </a:r>
            <a:r>
              <a:rPr smtClean="0">
                <a:ea typeface="+mn-ea"/>
              </a:rPr>
              <a:t/>
            </a:r>
            <a:br>
              <a:rPr smtClean="0">
                <a:ea typeface="+mn-ea"/>
              </a:rPr>
            </a:br>
            <a:r>
              <a:rPr smtClean="0">
                <a:ea typeface="+mn-ea"/>
              </a:rPr>
              <a:t>the </a:t>
            </a:r>
            <a:r>
              <a:rPr>
                <a:ea typeface="+mn-ea"/>
              </a:rPr>
              <a:t>steepness of the uphill move.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>
                <a:ea typeface="+mn-ea"/>
              </a:rPr>
              <a:t>First-choice hill-climbing</a:t>
            </a:r>
          </a:p>
          <a:p>
            <a:pPr lvl="1">
              <a:defRPr/>
            </a:pPr>
            <a:r>
              <a:t>implements stochastic hill climbing by generating successors randomly until one is generated </a:t>
            </a:r>
            <a:r>
              <a:rPr/>
              <a:t>that </a:t>
            </a:r>
            <a:r>
              <a:rPr smtClean="0"/>
              <a:t>is </a:t>
            </a:r>
            <a:r>
              <a:t>better than the current state</a:t>
            </a:r>
            <a:r>
              <a:rPr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>
                <a:ea typeface="+mn-ea"/>
              </a:rPr>
              <a:t>There are several ways we can try to avoid local optima and find more globally optimal solutions:</a:t>
            </a:r>
          </a:p>
          <a:p>
            <a:pPr lvl="1" eaLnBrk="1" hangingPunct="1">
              <a:lnSpc>
                <a:spcPct val="90000"/>
              </a:lnSpc>
              <a:spcBef>
                <a:spcPts val="576"/>
              </a:spcBef>
              <a:defRPr/>
            </a:pPr>
            <a:r>
              <a:rPr>
                <a:ea typeface="+mn-ea"/>
              </a:rPr>
              <a:t>Random-restart hill-climbing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 b="1">
                <a:solidFill>
                  <a:srgbClr val="0000FF"/>
                </a:solidFill>
                <a:ea typeface="+mn-ea"/>
              </a:rPr>
              <a:t>Simulated Annealing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 b="1">
                <a:solidFill>
                  <a:srgbClr val="0000FF"/>
                </a:solidFill>
                <a:ea typeface="+mn-ea"/>
              </a:rPr>
              <a:t>Tabu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00CE9-0AC2-4271-8C91-1723BFDF3AF4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B6615-58E4-45C3-BF29-A3EBB829C5D6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Simulated annealing search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pPr eaLnBrk="1" hangingPunct="1"/>
            <a:r>
              <a:rPr altLang="vi-VN" sz="2400"/>
              <a:t>Idea: escape local maxima by allowing some "bad" moves but </a:t>
            </a:r>
            <a:r>
              <a:rPr altLang="vi-VN" sz="2400">
                <a:solidFill>
                  <a:srgbClr val="FF0000"/>
                </a:solidFill>
              </a:rPr>
              <a:t>gradually decrease</a:t>
            </a:r>
            <a:r>
              <a:rPr altLang="vi-VN" sz="2400"/>
              <a:t> their size and frequency</a:t>
            </a:r>
          </a:p>
          <a:p>
            <a:pPr eaLnBrk="1" hangingPunct="1"/>
            <a:endParaRPr altLang="vi-VN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A13FF-AAD8-45AF-8401-22BE920128E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66478-AAB2-4970-B92D-E59391DD6399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2228195"/>
            <a:ext cx="8305800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000" b="1">
                <a:latin typeface="+mj-lt"/>
                <a:cs typeface="Consolas" pitchFamily="49" charset="0"/>
              </a:rPr>
              <a:t>function</a:t>
            </a:r>
            <a:r>
              <a:rPr lang="en-US" sz="2000">
                <a:latin typeface="+mj-lt"/>
                <a:cs typeface="Consolas" pitchFamily="49" charset="0"/>
              </a:rPr>
              <a:t> SIMULATED-ANNEALING( </a:t>
            </a:r>
            <a:r>
              <a:rPr lang="en-US" sz="2000" i="1">
                <a:latin typeface="+mj-lt"/>
                <a:cs typeface="Consolas" pitchFamily="49" charset="0"/>
              </a:rPr>
              <a:t>problem, schedule</a:t>
            </a:r>
            <a:r>
              <a:rPr lang="en-US" sz="2000">
                <a:latin typeface="+mj-lt"/>
                <a:cs typeface="Consolas" pitchFamily="49" charset="0"/>
              </a:rPr>
              <a:t>) </a:t>
            </a:r>
            <a:r>
              <a:rPr lang="en-US" sz="2000" b="1">
                <a:latin typeface="+mj-lt"/>
                <a:cs typeface="Consolas" pitchFamily="49" charset="0"/>
              </a:rPr>
              <a:t>return</a:t>
            </a:r>
            <a:r>
              <a:rPr lang="en-US" sz="2000">
                <a:latin typeface="+mj-lt"/>
                <a:cs typeface="Consolas" pitchFamily="49" charset="0"/>
              </a:rPr>
              <a:t> a solution state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114935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</a:t>
            </a:r>
            <a:r>
              <a:rPr lang="en-US" sz="2000" b="1">
                <a:latin typeface="+mj-lt"/>
                <a:cs typeface="Consolas" pitchFamily="49" charset="0"/>
              </a:rPr>
              <a:t>input</a:t>
            </a:r>
            <a:r>
              <a:rPr lang="en-US" sz="2000">
                <a:latin typeface="+mj-lt"/>
                <a:cs typeface="Consolas" pitchFamily="49" charset="0"/>
              </a:rPr>
              <a:t>: 	</a:t>
            </a:r>
            <a:r>
              <a:rPr lang="en-US" sz="2000" i="1">
                <a:solidFill>
                  <a:srgbClr val="A50021"/>
                </a:solidFill>
                <a:latin typeface="+mj-lt"/>
                <a:cs typeface="Consolas" pitchFamily="49" charset="0"/>
              </a:rPr>
              <a:t>problem</a:t>
            </a:r>
            <a:r>
              <a:rPr lang="en-US" sz="2000">
                <a:latin typeface="+mj-lt"/>
                <a:cs typeface="Consolas" pitchFamily="49" charset="0"/>
              </a:rPr>
              <a:t>, a problem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114935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i="1">
                <a:solidFill>
                  <a:srgbClr val="A50021"/>
                </a:solidFill>
                <a:latin typeface="+mj-lt"/>
                <a:cs typeface="Consolas" pitchFamily="49" charset="0"/>
              </a:rPr>
              <a:t>schedule</a:t>
            </a:r>
            <a:r>
              <a:rPr lang="en-US" sz="2000">
                <a:latin typeface="+mj-lt"/>
                <a:cs typeface="Consolas" pitchFamily="49" charset="0"/>
              </a:rPr>
              <a:t>, a mapping from time to temperature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1149350" algn="l"/>
                <a:tab pos="1995488" algn="l"/>
              </a:tabLst>
              <a:defRPr/>
            </a:pPr>
            <a:r>
              <a:rPr lang="en-US" sz="2000" i="1">
                <a:latin typeface="+mj-lt"/>
                <a:cs typeface="Consolas" pitchFamily="49" charset="0"/>
              </a:rPr>
              <a:t>	</a:t>
            </a:r>
            <a:r>
              <a:rPr lang="en-US" sz="2000" b="1">
                <a:latin typeface="+mj-lt"/>
                <a:cs typeface="Consolas" pitchFamily="49" charset="0"/>
              </a:rPr>
              <a:t>local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b="1">
                <a:latin typeface="+mj-lt"/>
                <a:cs typeface="Consolas" pitchFamily="49" charset="0"/>
              </a:rPr>
              <a:t>variables</a:t>
            </a:r>
            <a:r>
              <a:rPr lang="en-US" sz="2000">
                <a:latin typeface="+mj-lt"/>
                <a:cs typeface="Consolas" pitchFamily="49" charset="0"/>
              </a:rPr>
              <a:t>: </a:t>
            </a:r>
            <a:r>
              <a:rPr lang="en-US" sz="2000" i="1" smtClean="0">
                <a:solidFill>
                  <a:srgbClr val="A50021"/>
                </a:solidFill>
                <a:latin typeface="+mj-lt"/>
                <a:cs typeface="Consolas" pitchFamily="49" charset="0"/>
              </a:rPr>
              <a:t>current</a:t>
            </a:r>
            <a:r>
              <a:rPr lang="en-US" sz="2000">
                <a:latin typeface="+mj-lt"/>
                <a:cs typeface="Consolas" pitchFamily="49" charset="0"/>
              </a:rPr>
              <a:t>, a node.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1149350" algn="l"/>
                <a:tab pos="1995488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i="1" smtClean="0">
                <a:solidFill>
                  <a:srgbClr val="A50021"/>
                </a:solidFill>
                <a:latin typeface="+mj-lt"/>
                <a:cs typeface="Consolas" pitchFamily="49" charset="0"/>
              </a:rPr>
              <a:t>next</a:t>
            </a:r>
            <a:r>
              <a:rPr lang="en-US" sz="2000">
                <a:latin typeface="+mj-lt"/>
                <a:cs typeface="Consolas" pitchFamily="49" charset="0"/>
              </a:rPr>
              <a:t>, a node.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1149350" algn="l"/>
                <a:tab pos="1995488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i="1" smtClean="0">
                <a:solidFill>
                  <a:srgbClr val="A50021"/>
                </a:solidFill>
                <a:latin typeface="+mj-lt"/>
                <a:cs typeface="Consolas" pitchFamily="49" charset="0"/>
              </a:rPr>
              <a:t>T</a:t>
            </a:r>
            <a:r>
              <a:rPr lang="en-US" sz="2000">
                <a:latin typeface="+mj-lt"/>
                <a:cs typeface="Consolas" pitchFamily="49" charset="0"/>
              </a:rPr>
              <a:t>, a </a:t>
            </a:r>
            <a:r>
              <a:rPr lang="en-US" sz="2000" smtClean="0">
                <a:latin typeface="+mj-lt"/>
                <a:cs typeface="Consolas" pitchFamily="49" charset="0"/>
              </a:rPr>
              <a:t>"temperature" </a:t>
            </a:r>
            <a:r>
              <a:rPr lang="en-US" sz="2000">
                <a:latin typeface="+mj-lt"/>
                <a:cs typeface="Consolas" pitchFamily="49" charset="0"/>
              </a:rPr>
              <a:t>controlling the probability of downward steps</a:t>
            </a:r>
            <a:endParaRPr lang="en-US" sz="2000" i="1">
              <a:latin typeface="+mj-lt"/>
              <a:cs typeface="Consolas" pitchFamily="49" charset="0"/>
            </a:endParaRP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000" i="1">
                <a:latin typeface="+mj-lt"/>
                <a:cs typeface="Consolas" pitchFamily="49" charset="0"/>
              </a:rPr>
              <a:t>	</a:t>
            </a:r>
            <a:r>
              <a:rPr lang="en-US" sz="2000" i="1" smtClean="0">
                <a:latin typeface="+mj-lt"/>
                <a:cs typeface="Consolas" pitchFamily="49" charset="0"/>
              </a:rPr>
              <a:t>current </a:t>
            </a:r>
            <a:r>
              <a:rPr lang="en-US" sz="2000" i="1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>
                <a:latin typeface="+mj-lt"/>
                <a:cs typeface="Consolas" pitchFamily="49" charset="0"/>
              </a:rPr>
              <a:t>MAKE-NODE(INITIAL-STATE[</a:t>
            </a:r>
            <a:r>
              <a:rPr lang="en-US" sz="2000" i="1">
                <a:latin typeface="+mj-lt"/>
                <a:cs typeface="Consolas" pitchFamily="49" charset="0"/>
              </a:rPr>
              <a:t>problem</a:t>
            </a:r>
            <a:r>
              <a:rPr lang="en-US" sz="2000">
                <a:latin typeface="+mj-lt"/>
                <a:cs typeface="Consolas" pitchFamily="49" charset="0"/>
              </a:rPr>
              <a:t>])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</a:t>
            </a:r>
            <a:r>
              <a:rPr lang="en-US" sz="2000" b="1">
                <a:latin typeface="+mj-lt"/>
                <a:cs typeface="Consolas" pitchFamily="49" charset="0"/>
              </a:rPr>
              <a:t>for</a:t>
            </a:r>
            <a:r>
              <a:rPr lang="en-US" sz="2000">
                <a:latin typeface="+mj-lt"/>
                <a:cs typeface="Consolas" pitchFamily="49" charset="0"/>
              </a:rPr>
              <a:t> t </a:t>
            </a:r>
            <a:r>
              <a:rPr lang="en-US" sz="2000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>
                <a:latin typeface="+mj-lt"/>
                <a:cs typeface="Consolas" pitchFamily="49" charset="0"/>
              </a:rPr>
              <a:t>1 </a:t>
            </a:r>
            <a:r>
              <a:rPr lang="en-US" sz="2000" b="1">
                <a:latin typeface="+mj-lt"/>
                <a:cs typeface="Consolas" pitchFamily="49" charset="0"/>
              </a:rPr>
              <a:t>to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  <a:sym typeface="Symbol"/>
              </a:rPr>
              <a:t> </a:t>
            </a:r>
            <a:r>
              <a:rPr lang="en-US" sz="2000" b="1">
                <a:latin typeface="+mj-lt"/>
                <a:cs typeface="Consolas" pitchFamily="49" charset="0"/>
              </a:rPr>
              <a:t>do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i="1">
                <a:latin typeface="+mj-lt"/>
                <a:cs typeface="Consolas" pitchFamily="49" charset="0"/>
              </a:rPr>
              <a:t>T </a:t>
            </a:r>
            <a:r>
              <a:rPr lang="en-US" sz="2000" i="1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 i="1">
                <a:latin typeface="+mj-lt"/>
                <a:cs typeface="Consolas" pitchFamily="49" charset="0"/>
              </a:rPr>
              <a:t>schedule</a:t>
            </a:r>
            <a:r>
              <a:rPr lang="en-US" sz="2000">
                <a:latin typeface="+mj-lt"/>
                <a:cs typeface="Consolas" pitchFamily="49" charset="0"/>
              </a:rPr>
              <a:t>[</a:t>
            </a:r>
            <a:r>
              <a:rPr lang="en-US" sz="2000" i="1">
                <a:latin typeface="+mj-lt"/>
                <a:cs typeface="Consolas" pitchFamily="49" charset="0"/>
              </a:rPr>
              <a:t>t</a:t>
            </a:r>
            <a:r>
              <a:rPr lang="en-US" sz="2000">
                <a:latin typeface="+mj-lt"/>
                <a:cs typeface="Consolas" pitchFamily="49" charset="0"/>
              </a:rPr>
              <a:t>]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b="1">
                <a:latin typeface="+mj-lt"/>
                <a:cs typeface="Consolas" pitchFamily="49" charset="0"/>
              </a:rPr>
              <a:t>if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i="1">
                <a:latin typeface="+mj-lt"/>
                <a:cs typeface="Consolas" pitchFamily="49" charset="0"/>
              </a:rPr>
              <a:t>T = 0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b="1">
                <a:latin typeface="+mj-lt"/>
                <a:cs typeface="Consolas" pitchFamily="49" charset="0"/>
              </a:rPr>
              <a:t>then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b="1">
                <a:latin typeface="+mj-lt"/>
                <a:cs typeface="Consolas" pitchFamily="49" charset="0"/>
              </a:rPr>
              <a:t>return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i="1">
                <a:latin typeface="+mj-lt"/>
                <a:cs typeface="Consolas" pitchFamily="49" charset="0"/>
              </a:rPr>
              <a:t>current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i="1">
                <a:latin typeface="+mj-lt"/>
                <a:cs typeface="Consolas" pitchFamily="49" charset="0"/>
              </a:rPr>
              <a:t>next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>
                <a:latin typeface="+mj-lt"/>
                <a:cs typeface="Consolas" pitchFamily="49" charset="0"/>
              </a:rPr>
              <a:t>a randomly selected successor of </a:t>
            </a:r>
            <a:r>
              <a:rPr lang="en-US" sz="2000" i="1">
                <a:latin typeface="+mj-lt"/>
                <a:cs typeface="Consolas" pitchFamily="49" charset="0"/>
              </a:rPr>
              <a:t>current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 i="1">
                <a:latin typeface="+mj-lt"/>
                <a:cs typeface="Consolas" pitchFamily="49" charset="0"/>
              </a:rPr>
              <a:t>		∆E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 i="1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</a:rPr>
              <a:t>VALUE[</a:t>
            </a:r>
            <a:r>
              <a:rPr lang="en-US" sz="2000" i="1">
                <a:latin typeface="+mj-lt"/>
                <a:cs typeface="Consolas" pitchFamily="49" charset="0"/>
              </a:rPr>
              <a:t>next</a:t>
            </a:r>
            <a:r>
              <a:rPr lang="en-US" sz="2000">
                <a:latin typeface="+mj-lt"/>
                <a:cs typeface="Consolas" pitchFamily="49" charset="0"/>
              </a:rPr>
              <a:t>] - VALUE[</a:t>
            </a:r>
            <a:r>
              <a:rPr lang="en-US" sz="2000" i="1">
                <a:latin typeface="+mj-lt"/>
                <a:cs typeface="Consolas" pitchFamily="49" charset="0"/>
              </a:rPr>
              <a:t>current</a:t>
            </a:r>
            <a:r>
              <a:rPr lang="en-US" sz="2000">
                <a:latin typeface="+mj-lt"/>
                <a:cs typeface="Consolas" pitchFamily="49" charset="0"/>
              </a:rPr>
              <a:t>]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b="1">
                <a:latin typeface="+mj-lt"/>
                <a:cs typeface="Consolas" pitchFamily="49" charset="0"/>
              </a:rPr>
              <a:t>if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i="1">
                <a:latin typeface="+mj-lt"/>
                <a:cs typeface="Consolas" pitchFamily="49" charset="0"/>
              </a:rPr>
              <a:t>∆E &gt; </a:t>
            </a:r>
            <a:r>
              <a:rPr lang="en-US" sz="2000">
                <a:latin typeface="+mj-lt"/>
                <a:cs typeface="Consolas" pitchFamily="49" charset="0"/>
              </a:rPr>
              <a:t>0 </a:t>
            </a:r>
            <a:r>
              <a:rPr lang="en-US" sz="2000" b="1">
                <a:latin typeface="+mj-lt"/>
                <a:cs typeface="Consolas" pitchFamily="49" charset="0"/>
              </a:rPr>
              <a:t>then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i="1">
                <a:latin typeface="+mj-lt"/>
                <a:cs typeface="Consolas" pitchFamily="49" charset="0"/>
              </a:rPr>
              <a:t>current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 i="1">
                <a:latin typeface="+mj-lt"/>
                <a:cs typeface="Consolas" pitchFamily="49" charset="0"/>
              </a:rPr>
              <a:t>next </a:t>
            </a:r>
            <a:endParaRPr lang="en-US" sz="2000">
              <a:latin typeface="+mj-lt"/>
              <a:cs typeface="Consolas" pitchFamily="49" charset="0"/>
            </a:endParaRPr>
          </a:p>
          <a:p>
            <a:pPr eaLnBrk="1" hangingPunct="1">
              <a:buClr>
                <a:schemeClr val="accent1"/>
              </a:buClr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sz="2000">
                <a:latin typeface="+mj-lt"/>
                <a:cs typeface="Consolas" pitchFamily="49" charset="0"/>
              </a:rPr>
              <a:t>		</a:t>
            </a:r>
            <a:r>
              <a:rPr lang="en-US" sz="2000" b="1">
                <a:latin typeface="+mj-lt"/>
                <a:cs typeface="Consolas" pitchFamily="49" charset="0"/>
              </a:rPr>
              <a:t>else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 i="1">
                <a:latin typeface="+mj-lt"/>
                <a:cs typeface="Consolas" pitchFamily="49" charset="0"/>
              </a:rPr>
              <a:t>current</a:t>
            </a:r>
            <a:r>
              <a:rPr lang="en-US" sz="2000">
                <a:latin typeface="+mj-lt"/>
                <a:cs typeface="Consolas" pitchFamily="49" charset="0"/>
              </a:rPr>
              <a:t> </a:t>
            </a:r>
            <a:r>
              <a:rPr lang="en-US" sz="2000">
                <a:latin typeface="+mj-lt"/>
                <a:cs typeface="Consolas" pitchFamily="49" charset="0"/>
                <a:sym typeface="Symbol" pitchFamily="18" charset="2"/>
              </a:rPr>
              <a:t> </a:t>
            </a:r>
            <a:r>
              <a:rPr lang="en-US" sz="2000" i="1">
                <a:latin typeface="+mj-lt"/>
                <a:cs typeface="Consolas" pitchFamily="49" charset="0"/>
              </a:rPr>
              <a:t>next </a:t>
            </a:r>
            <a:r>
              <a:rPr lang="en-US" sz="2000">
                <a:latin typeface="+mj-lt"/>
                <a:cs typeface="Consolas" pitchFamily="49" charset="0"/>
              </a:rPr>
              <a:t>only with probability </a:t>
            </a:r>
            <a:r>
              <a:rPr lang="en-US" sz="2000" i="1">
                <a:latin typeface="+mj-lt"/>
                <a:cs typeface="Consolas" pitchFamily="49" charset="0"/>
              </a:rPr>
              <a:t>e</a:t>
            </a:r>
            <a:r>
              <a:rPr lang="en-US" sz="2000" i="1" baseline="30000">
                <a:latin typeface="+mj-lt"/>
                <a:cs typeface="Consolas" pitchFamily="49" charset="0"/>
              </a:rPr>
              <a:t>∆E /T</a:t>
            </a:r>
            <a:endParaRPr lang="en-US" sz="200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z="3600" smtClean="0"/>
              <a:t>Properties of simulated annealing search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One can prove: </a:t>
            </a:r>
          </a:p>
          <a:p>
            <a:pPr lvl="1" eaLnBrk="1" hangingPunct="1"/>
            <a:r>
              <a:rPr altLang="vi-VN"/>
              <a:t>If </a:t>
            </a:r>
            <a:r>
              <a:rPr altLang="vi-VN" i="1"/>
              <a:t>T</a:t>
            </a:r>
            <a:r>
              <a:rPr altLang="vi-VN"/>
              <a:t> decreases slowly enough, then simulated annealing search will find a global optimum with probability approaching 1</a:t>
            </a:r>
          </a:p>
          <a:p>
            <a:pPr eaLnBrk="1" hangingPunct="1"/>
            <a:endParaRPr altLang="vi-VN"/>
          </a:p>
          <a:p>
            <a:pPr eaLnBrk="1" hangingPunct="1"/>
            <a:r>
              <a:rPr altLang="vi-VN"/>
              <a:t>Widely used in </a:t>
            </a:r>
            <a:r>
              <a:rPr lang="vi-VN" altLang="vi-VN" smtClean="0"/>
              <a:t>VLSI </a:t>
            </a:r>
            <a:r>
              <a:rPr altLang="vi-VN" smtClean="0"/>
              <a:t>layout</a:t>
            </a:r>
            <a:r>
              <a:rPr altLang="vi-VN"/>
              <a:t>, </a:t>
            </a:r>
            <a:r>
              <a:rPr lang="vi-VN" altLang="vi-VN" smtClean="0"/>
              <a:t/>
            </a:r>
            <a:br>
              <a:rPr lang="vi-VN" altLang="vi-VN" smtClean="0"/>
            </a:br>
            <a:r>
              <a:rPr altLang="vi-VN" smtClean="0"/>
              <a:t>airline </a:t>
            </a:r>
            <a:r>
              <a:rPr altLang="vi-VN"/>
              <a:t>scheduling, etc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17E70-965C-40EB-B4E2-1D3570145C6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16F6C-7CE6-4892-B29A-1754BAF2A9DE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Local beam search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t>Keep track of </a:t>
            </a:r>
            <a:r>
              <a:rPr i="1"/>
              <a:t>k</a:t>
            </a:r>
            <a:r>
              <a:t> states rather than just one</a:t>
            </a:r>
          </a:p>
          <a:p>
            <a:pPr>
              <a:defRPr/>
            </a:pPr>
            <a:r>
              <a:t>Start with </a:t>
            </a:r>
            <a:r>
              <a:rPr i="1"/>
              <a:t>k</a:t>
            </a:r>
            <a:r>
              <a:t> randomly generated states</a:t>
            </a:r>
          </a:p>
          <a:p>
            <a:pPr>
              <a:defRPr/>
            </a:pPr>
            <a:r>
              <a:t>At each iteration, all the successors </a:t>
            </a:r>
            <a:r>
              <a:rPr/>
              <a:t>of </a:t>
            </a:r>
            <a:r>
              <a:rPr lang="vi-VN" smtClean="0"/>
              <a:t/>
            </a:r>
            <a:br>
              <a:rPr lang="vi-VN" smtClean="0"/>
            </a:br>
            <a:r>
              <a:rPr smtClean="0"/>
              <a:t>all </a:t>
            </a:r>
            <a:r>
              <a:rPr i="1"/>
              <a:t>k</a:t>
            </a:r>
            <a:r>
              <a:t> states are generated</a:t>
            </a:r>
          </a:p>
          <a:p>
            <a:pPr>
              <a:defRPr/>
            </a:pPr>
            <a:r>
              <a:t>If any one is a goal state, stop; </a:t>
            </a:r>
            <a:br/>
            <a:r>
              <a:t>else select the </a:t>
            </a:r>
            <a:r>
              <a:rPr i="1"/>
              <a:t>k</a:t>
            </a:r>
            <a:r>
              <a:t> best successors </a:t>
            </a:r>
            <a:r>
              <a:rPr/>
              <a:t>from </a:t>
            </a:r>
            <a:r>
              <a:rPr lang="vi-VN" smtClean="0"/>
              <a:t/>
            </a:r>
            <a:br>
              <a:rPr lang="vi-VN" smtClean="0"/>
            </a:br>
            <a:r>
              <a:rPr smtClean="0"/>
              <a:t>the </a:t>
            </a:r>
            <a:r>
              <a:t>complete list and </a:t>
            </a:r>
            <a:r>
              <a:rPr/>
              <a:t>repeat</a:t>
            </a:r>
            <a:r>
              <a:rPr smtClean="0"/>
              <a:t>.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189B5-F27A-4C29-840B-EDB5E7F499DE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1B330-E724-4A98-8D58-4F4D989D8DFF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452688"/>
          </a:xfrm>
        </p:spPr>
        <p:txBody>
          <a:bodyPr/>
          <a:lstStyle/>
          <a:p>
            <a:pPr eaLnBrk="1" hangingPunct="1"/>
            <a:r>
              <a:rPr lang="en-US" altLang="vi-VN" smtClean="0"/>
              <a:t>Variant of local beam search with </a:t>
            </a:r>
            <a:r>
              <a:rPr lang="en-US" altLang="vi-VN" i="1" smtClean="0"/>
              <a:t>sexual recombination.</a:t>
            </a:r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086600" cy="4437063"/>
          </a:xfrm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Genetic algorithms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649F9-68AA-434F-A002-B2355691706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E8649-30F1-4C4A-951F-B297061B41D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Best-first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altLang="vi-VN"/>
              <a:t>A generic way of referring to the class of informed search methods.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Idea: node is selected for expansion based on</a:t>
            </a:r>
            <a:r>
              <a:rPr altLang="vi-VN" sz="2000"/>
              <a:t> </a:t>
            </a:r>
            <a:r>
              <a:rPr altLang="vi-VN"/>
              <a:t>an </a:t>
            </a:r>
            <a:r>
              <a:rPr altLang="vi-VN">
                <a:solidFill>
                  <a:srgbClr val="FF0000"/>
                </a:solidFill>
              </a:rPr>
              <a:t>evaluation function</a:t>
            </a:r>
            <a:r>
              <a:rPr altLang="vi-VN"/>
              <a:t> </a:t>
            </a:r>
            <a:r>
              <a:rPr altLang="vi-VN" i="1"/>
              <a:t>f(n) </a:t>
            </a:r>
          </a:p>
          <a:p>
            <a:pPr lvl="1" eaLnBrk="1" hangingPunct="1">
              <a:lnSpc>
                <a:spcPct val="90000"/>
              </a:lnSpc>
            </a:pPr>
            <a:r>
              <a:rPr altLang="vi-VN"/>
              <a:t>estimate of "desirability"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altLang="vi-VN"/>
              <a:t>Expand most desirable unexpanded node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à"/>
            </a:pPr>
            <a:endParaRPr altLang="vi-VN"/>
          </a:p>
          <a:p>
            <a:pPr eaLnBrk="1" hangingPunct="1">
              <a:lnSpc>
                <a:spcPct val="90000"/>
              </a:lnSpc>
            </a:pPr>
            <a:r>
              <a:rPr altLang="vi-VN" u="sng"/>
              <a:t>Implementation</a:t>
            </a:r>
            <a:r>
              <a:rPr altLang="vi-VN"/>
              <a:t>: Order the nodes in </a:t>
            </a:r>
            <a:r>
              <a:rPr lang="en-US" altLang="vi-VN" smtClean="0"/>
              <a:t>frontier</a:t>
            </a:r>
            <a:r>
              <a:rPr altLang="vi-VN" smtClean="0"/>
              <a:t> </a:t>
            </a:r>
            <a:r>
              <a:rPr altLang="vi-VN"/>
              <a:t>in decreasing order of desirability 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Special cases:</a:t>
            </a:r>
          </a:p>
          <a:p>
            <a:pPr lvl="1" eaLnBrk="1" hangingPunct="1">
              <a:lnSpc>
                <a:spcPct val="90000"/>
              </a:lnSpc>
            </a:pPr>
            <a:r>
              <a:rPr altLang="vi-VN"/>
              <a:t>greedy best-first search</a:t>
            </a:r>
          </a:p>
          <a:p>
            <a:pPr lvl="1" eaLnBrk="1" hangingPunct="1">
              <a:lnSpc>
                <a:spcPct val="90000"/>
              </a:lnSpc>
            </a:pPr>
            <a:r>
              <a:rPr altLang="vi-VN"/>
              <a:t>A</a:t>
            </a:r>
            <a:r>
              <a:rPr altLang="vi-VN" baseline="30000"/>
              <a:t>*</a:t>
            </a:r>
            <a:r>
              <a:rPr altLang="vi-VN"/>
              <a:t>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E1F3E-8363-4ED3-A66F-E2E57EA5A5F9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148BDC-7C4A-41E9-A423-A76D2E1AFE3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Genetic algorithms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altLang="vi-VN"/>
              <a:t>A successor state is generated by combining two parent states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Start with </a:t>
            </a:r>
            <a:r>
              <a:rPr altLang="vi-VN" i="1"/>
              <a:t>k</a:t>
            </a:r>
            <a:r>
              <a:rPr altLang="vi-VN"/>
              <a:t> randomly generated states (</a:t>
            </a:r>
            <a:r>
              <a:rPr altLang="vi-VN">
                <a:solidFill>
                  <a:srgbClr val="FF0000"/>
                </a:solidFill>
              </a:rPr>
              <a:t>population</a:t>
            </a:r>
            <a:r>
              <a:rPr altLang="vi-VN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A state is represented as a string over a finite alphabet (often a string of 0s and 1s)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Evaluation function </a:t>
            </a:r>
          </a:p>
          <a:p>
            <a:pPr lvl="1" eaLnBrk="1" hangingPunct="1">
              <a:lnSpc>
                <a:spcPct val="90000"/>
              </a:lnSpc>
            </a:pPr>
            <a:r>
              <a:rPr altLang="vi-VN">
                <a:solidFill>
                  <a:srgbClr val="FF0000"/>
                </a:solidFill>
              </a:rPr>
              <a:t>fitness function – hàm đo độ thích nghi</a:t>
            </a:r>
            <a:endParaRPr altLang="vi-VN"/>
          </a:p>
          <a:p>
            <a:pPr lvl="1" eaLnBrk="1" hangingPunct="1">
              <a:lnSpc>
                <a:spcPct val="90000"/>
              </a:lnSpc>
            </a:pPr>
            <a:r>
              <a:rPr altLang="vi-VN"/>
              <a:t>Higher values for better states.</a:t>
            </a:r>
          </a:p>
          <a:p>
            <a:pPr eaLnBrk="1" hangingPunct="1">
              <a:lnSpc>
                <a:spcPct val="90000"/>
              </a:lnSpc>
            </a:pPr>
            <a:r>
              <a:rPr altLang="vi-VN"/>
              <a:t>Produce the next generation of states by selection (chọn lọc), crossover (lai giống), and mutation (đột biến)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524C1-5570-49D7-A383-23ABF6277B84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0E678-8A25-4C27-B8E1-2349283AB0FC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Genetic algorithms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sz="2400" smtClean="0">
                <a:solidFill>
                  <a:srgbClr val="0000FF"/>
                </a:solidFill>
                <a:ea typeface="+mn-ea"/>
              </a:rPr>
              <a:t>Selection</a:t>
            </a:r>
            <a:r>
              <a:rPr lang="vi-VN" sz="2400" smtClean="0">
                <a:solidFill>
                  <a:srgbClr val="0000FF"/>
                </a:solidFill>
                <a:ea typeface="+mn-ea"/>
              </a:rPr>
              <a:t> (Chọn lọc)</a:t>
            </a:r>
            <a:r>
              <a:rPr sz="2400" smtClean="0">
                <a:ea typeface="+mn-ea"/>
              </a:rPr>
              <a:t>, </a:t>
            </a:r>
            <a:r>
              <a:rPr sz="2400">
                <a:ea typeface="+mn-ea"/>
              </a:rPr>
              <a:t>use a fitness function to rank the individuals of the population</a:t>
            </a:r>
          </a:p>
          <a:p>
            <a:pPr>
              <a:defRPr/>
            </a:pPr>
            <a:r>
              <a:rPr sz="2400" smtClean="0">
                <a:solidFill>
                  <a:srgbClr val="0000FF"/>
                </a:solidFill>
                <a:ea typeface="+mn-ea"/>
              </a:rPr>
              <a:t>Reproduction</a:t>
            </a:r>
            <a:r>
              <a:rPr lang="vi-VN" sz="2400" smtClean="0">
                <a:solidFill>
                  <a:srgbClr val="0000FF"/>
                </a:solidFill>
                <a:ea typeface="+mn-ea"/>
              </a:rPr>
              <a:t> (Sinh sản)</a:t>
            </a:r>
            <a:r>
              <a:rPr sz="2400" smtClean="0">
                <a:ea typeface="+mn-ea"/>
              </a:rPr>
              <a:t>, </a:t>
            </a:r>
            <a:r>
              <a:rPr sz="2400">
                <a:ea typeface="+mn-ea"/>
              </a:rPr>
              <a:t>define a </a:t>
            </a:r>
            <a:r>
              <a:rPr sz="2400">
                <a:solidFill>
                  <a:srgbClr val="0000FF"/>
                </a:solidFill>
                <a:ea typeface="+mn-ea"/>
              </a:rPr>
              <a:t>crossover</a:t>
            </a:r>
            <a:r>
              <a:rPr sz="2400">
                <a:ea typeface="+mn-ea"/>
              </a:rPr>
              <a:t> operator which takes state descriptions of individuals and combines them to create new ones</a:t>
            </a:r>
          </a:p>
          <a:p>
            <a:pPr lvl="1">
              <a:spcBef>
                <a:spcPts val="576"/>
              </a:spcBef>
              <a:defRPr/>
            </a:pPr>
            <a:r>
              <a:rPr sz="2000">
                <a:ea typeface="+mn-ea"/>
              </a:rPr>
              <a:t>ways to choose crossover point(s) for reproduction:</a:t>
            </a:r>
          </a:p>
          <a:p>
            <a:pPr lvl="2">
              <a:defRPr/>
            </a:pPr>
            <a:r>
              <a:rPr sz="1800" b="1">
                <a:ea typeface="+mn-ea"/>
              </a:rPr>
              <a:t>Single-point</a:t>
            </a:r>
            <a:r>
              <a:rPr sz="1800">
                <a:ea typeface="+mn-ea"/>
              </a:rPr>
              <a:t>: choose some “optimal” point in the state </a:t>
            </a:r>
            <a:r>
              <a:rPr sz="1800" smtClean="0">
                <a:ea typeface="+mn-ea"/>
              </a:rPr>
              <a:t>description</a:t>
            </a:r>
            <a:r>
              <a:rPr lang="vi-VN" sz="1800" smtClean="0">
                <a:ea typeface="+mn-ea"/>
              </a:rPr>
              <a:t>,</a:t>
            </a:r>
            <a:r>
              <a:rPr sz="1800" smtClean="0">
                <a:ea typeface="+mn-ea"/>
              </a:rPr>
              <a:t> </a:t>
            </a:r>
            <a:r>
              <a:rPr sz="1800">
                <a:ea typeface="+mn-ea"/>
              </a:rPr>
              <a:t>take the first half of one parent, the second half of the other.</a:t>
            </a:r>
          </a:p>
          <a:p>
            <a:pPr lvl="2">
              <a:defRPr/>
            </a:pPr>
            <a:r>
              <a:rPr sz="1800" b="1">
                <a:ea typeface="+mn-ea"/>
              </a:rPr>
              <a:t>Random</a:t>
            </a:r>
            <a:r>
              <a:rPr sz="1800">
                <a:ea typeface="+mn-ea"/>
              </a:rPr>
              <a:t>: choose the split point randomly (or proportional to the parents’ fitness scores)</a:t>
            </a:r>
          </a:p>
          <a:p>
            <a:pPr lvl="2">
              <a:defRPr/>
            </a:pPr>
            <a:r>
              <a:rPr sz="1800" b="1">
                <a:ea typeface="+mn-ea"/>
              </a:rPr>
              <a:t>n-point</a:t>
            </a:r>
            <a:r>
              <a:rPr sz="1800">
                <a:ea typeface="+mn-ea"/>
              </a:rPr>
              <a:t>: make not 1 split point, but n different ones</a:t>
            </a:r>
          </a:p>
          <a:p>
            <a:pPr lvl="2">
              <a:defRPr/>
            </a:pPr>
            <a:r>
              <a:rPr sz="1800" b="1">
                <a:ea typeface="+mn-ea"/>
              </a:rPr>
              <a:t>Uniform</a:t>
            </a:r>
            <a:r>
              <a:rPr sz="1800">
                <a:ea typeface="+mn-ea"/>
              </a:rPr>
              <a:t>: choose each element of the state description independently, at random (or proportional to fitness)</a:t>
            </a:r>
          </a:p>
          <a:p>
            <a:pPr>
              <a:defRPr/>
            </a:pPr>
            <a:r>
              <a:rPr sz="2400" smtClean="0">
                <a:solidFill>
                  <a:srgbClr val="0000FF"/>
                </a:solidFill>
                <a:ea typeface="+mn-ea"/>
              </a:rPr>
              <a:t>Mutation</a:t>
            </a:r>
            <a:r>
              <a:rPr lang="vi-VN" sz="2400" smtClean="0">
                <a:solidFill>
                  <a:srgbClr val="0000FF"/>
                </a:solidFill>
                <a:ea typeface="+mn-ea"/>
              </a:rPr>
              <a:t> (Đột biến)</a:t>
            </a:r>
            <a:r>
              <a:rPr sz="2400" smtClean="0">
                <a:ea typeface="+mn-ea"/>
              </a:rPr>
              <a:t>, </a:t>
            </a:r>
            <a:r>
              <a:rPr sz="2400">
                <a:ea typeface="+mn-ea"/>
              </a:rPr>
              <a:t>merely choose individuals in the population and alter part of its 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462BE-9398-4F85-91E6-22D368B67A1A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087CD-8EC8-45DC-A6C1-AC5BC2BA4AF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Genetic algorithm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43050"/>
            <a:ext cx="8534400" cy="44005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</a:tabLst>
              <a:defRPr/>
            </a:pPr>
            <a:r>
              <a:rPr sz="2000" b="1">
                <a:latin typeface="+mj-lt"/>
              </a:rPr>
              <a:t>function</a:t>
            </a:r>
            <a:r>
              <a:rPr sz="2000">
                <a:latin typeface="+mj-lt"/>
              </a:rPr>
              <a:t> GENETIC_ALGORITHM( </a:t>
            </a:r>
            <a:r>
              <a:rPr sz="2000" i="1">
                <a:latin typeface="+mj-lt"/>
              </a:rPr>
              <a:t>population, </a:t>
            </a:r>
            <a:r>
              <a:rPr sz="2000">
                <a:latin typeface="+mj-lt"/>
              </a:rPr>
              <a:t>FITNESS-FN) </a:t>
            </a:r>
            <a:r>
              <a:rPr sz="2000" b="1">
                <a:latin typeface="+mj-lt"/>
              </a:rPr>
              <a:t>return</a:t>
            </a:r>
            <a:r>
              <a:rPr sz="2000">
                <a:latin typeface="+mj-lt"/>
              </a:rPr>
              <a:t> an individual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1149350" algn="l"/>
              </a:tabLst>
              <a:defRPr/>
            </a:pPr>
            <a:r>
              <a:rPr sz="2000">
                <a:latin typeface="+mj-lt"/>
              </a:rPr>
              <a:t>	</a:t>
            </a:r>
            <a:r>
              <a:rPr sz="2000" b="1">
                <a:latin typeface="+mj-lt"/>
              </a:rPr>
              <a:t>input</a:t>
            </a:r>
            <a:r>
              <a:rPr sz="2000">
                <a:latin typeface="+mj-lt"/>
              </a:rPr>
              <a:t>: 	</a:t>
            </a:r>
            <a:r>
              <a:rPr sz="2000" i="1">
                <a:solidFill>
                  <a:srgbClr val="A50021"/>
                </a:solidFill>
                <a:latin typeface="+mj-lt"/>
                <a:ea typeface="+mn-ea"/>
                <a:cs typeface="Consolas" pitchFamily="49" charset="0"/>
              </a:rPr>
              <a:t>population</a:t>
            </a:r>
            <a:r>
              <a:rPr sz="2000">
                <a:latin typeface="+mj-lt"/>
              </a:rPr>
              <a:t>, </a:t>
            </a:r>
            <a:r>
              <a:rPr sz="2000" b="1">
                <a:latin typeface="+mj-lt"/>
              </a:rPr>
              <a:t>a set of individuals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1149350" algn="l"/>
              </a:tabLst>
              <a:defRPr/>
            </a:pPr>
            <a:r>
              <a:rPr sz="2000">
                <a:latin typeface="+mj-lt"/>
              </a:rPr>
              <a:t>		</a:t>
            </a:r>
            <a:r>
              <a:rPr sz="2000" i="1">
                <a:solidFill>
                  <a:srgbClr val="A50021"/>
                </a:solidFill>
                <a:latin typeface="+mj-lt"/>
                <a:ea typeface="+mn-ea"/>
                <a:cs typeface="Consolas" pitchFamily="49" charset="0"/>
              </a:rPr>
              <a:t>FITNESS-FN</a:t>
            </a:r>
            <a:r>
              <a:rPr sz="2000">
                <a:latin typeface="+mj-lt"/>
              </a:rPr>
              <a:t>, a function which determines the quality of the individual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</a:t>
            </a:r>
            <a:r>
              <a:rPr sz="2000" b="1">
                <a:latin typeface="+mj-lt"/>
              </a:rPr>
              <a:t>repeat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</a:t>
            </a:r>
            <a:r>
              <a:rPr sz="2000" i="1">
                <a:latin typeface="+mj-lt"/>
              </a:rPr>
              <a:t>new_population </a:t>
            </a:r>
            <a:r>
              <a:rPr sz="2000" i="1">
                <a:latin typeface="+mj-lt"/>
                <a:sym typeface="Symbol" pitchFamily="18" charset="2"/>
              </a:rPr>
              <a:t> </a:t>
            </a:r>
            <a:r>
              <a:rPr sz="2000">
                <a:latin typeface="+mj-lt"/>
              </a:rPr>
              <a:t>empty set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</a:t>
            </a:r>
            <a:r>
              <a:rPr sz="2000" b="1">
                <a:latin typeface="+mj-lt"/>
              </a:rPr>
              <a:t>loop</a:t>
            </a:r>
            <a:r>
              <a:rPr sz="2000">
                <a:latin typeface="+mj-lt"/>
              </a:rPr>
              <a:t> </a:t>
            </a:r>
            <a:r>
              <a:rPr sz="2000" b="1">
                <a:latin typeface="+mj-lt"/>
              </a:rPr>
              <a:t>for</a:t>
            </a:r>
            <a:r>
              <a:rPr sz="2000">
                <a:latin typeface="+mj-lt"/>
              </a:rPr>
              <a:t> i </a:t>
            </a:r>
            <a:r>
              <a:rPr sz="2000" b="1">
                <a:latin typeface="+mj-lt"/>
              </a:rPr>
              <a:t>from</a:t>
            </a:r>
            <a:r>
              <a:rPr sz="2000">
                <a:latin typeface="+mj-lt"/>
              </a:rPr>
              <a:t> 1 </a:t>
            </a:r>
            <a:r>
              <a:rPr sz="2000" b="1">
                <a:latin typeface="+mj-lt"/>
              </a:rPr>
              <a:t>to</a:t>
            </a:r>
            <a:r>
              <a:rPr sz="2000">
                <a:latin typeface="+mj-lt"/>
              </a:rPr>
              <a:t> SIZE(</a:t>
            </a:r>
            <a:r>
              <a:rPr sz="2000" i="1">
                <a:latin typeface="+mj-lt"/>
              </a:rPr>
              <a:t>population</a:t>
            </a:r>
            <a:r>
              <a:rPr sz="2000">
                <a:latin typeface="+mj-lt"/>
              </a:rPr>
              <a:t>) </a:t>
            </a:r>
            <a:r>
              <a:rPr sz="2000" b="1">
                <a:latin typeface="+mj-lt"/>
              </a:rPr>
              <a:t>do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	</a:t>
            </a:r>
            <a:r>
              <a:rPr sz="2000" i="1">
                <a:latin typeface="+mj-lt"/>
              </a:rPr>
              <a:t>x </a:t>
            </a:r>
            <a:r>
              <a:rPr sz="2000" i="1">
                <a:latin typeface="+mj-lt"/>
                <a:sym typeface="Symbol" pitchFamily="18" charset="2"/>
              </a:rPr>
              <a:t> </a:t>
            </a:r>
            <a:r>
              <a:rPr sz="2000">
                <a:latin typeface="+mj-lt"/>
              </a:rPr>
              <a:t>RANDOM_SELECTION(</a:t>
            </a:r>
            <a:r>
              <a:rPr sz="2000" i="1">
                <a:latin typeface="+mj-lt"/>
              </a:rPr>
              <a:t>population</a:t>
            </a:r>
            <a:r>
              <a:rPr sz="2000">
                <a:latin typeface="+mj-lt"/>
              </a:rPr>
              <a:t>, </a:t>
            </a:r>
            <a:r>
              <a:rPr sz="2000" i="1">
                <a:latin typeface="+mj-lt"/>
              </a:rPr>
              <a:t>FITNESS_FN</a:t>
            </a:r>
            <a:r>
              <a:rPr sz="2000">
                <a:latin typeface="+mj-lt"/>
              </a:rPr>
              <a:t>)					</a:t>
            </a:r>
            <a:r>
              <a:rPr sz="2000" i="1">
                <a:latin typeface="+mj-lt"/>
              </a:rPr>
              <a:t>y </a:t>
            </a:r>
            <a:r>
              <a:rPr sz="2000" i="1">
                <a:latin typeface="+mj-lt"/>
                <a:sym typeface="Symbol" pitchFamily="18" charset="2"/>
              </a:rPr>
              <a:t> </a:t>
            </a:r>
            <a:r>
              <a:rPr sz="2000">
                <a:latin typeface="+mj-lt"/>
              </a:rPr>
              <a:t>RANDOM_SELECTION(</a:t>
            </a:r>
            <a:r>
              <a:rPr sz="2000" i="1">
                <a:latin typeface="+mj-lt"/>
              </a:rPr>
              <a:t>population</a:t>
            </a:r>
            <a:r>
              <a:rPr sz="2000">
                <a:latin typeface="+mj-lt"/>
              </a:rPr>
              <a:t>, </a:t>
            </a:r>
            <a:r>
              <a:rPr sz="2000" i="1">
                <a:latin typeface="+mj-lt"/>
              </a:rPr>
              <a:t>FITNESS_FN</a:t>
            </a:r>
            <a:r>
              <a:rPr sz="2000">
                <a:latin typeface="+mj-lt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	</a:t>
            </a:r>
            <a:r>
              <a:rPr sz="2000" i="1">
                <a:latin typeface="+mj-lt"/>
              </a:rPr>
              <a:t>child </a:t>
            </a:r>
            <a:r>
              <a:rPr sz="2000" i="1">
                <a:latin typeface="+mj-lt"/>
                <a:sym typeface="Symbol" pitchFamily="18" charset="2"/>
              </a:rPr>
              <a:t> </a:t>
            </a:r>
            <a:r>
              <a:rPr sz="2000">
                <a:latin typeface="+mj-lt"/>
              </a:rPr>
              <a:t>REPRODUCE(</a:t>
            </a:r>
            <a:r>
              <a:rPr sz="2000" i="1">
                <a:latin typeface="+mj-lt"/>
              </a:rPr>
              <a:t>x,y</a:t>
            </a:r>
            <a:r>
              <a:rPr sz="2000">
                <a:latin typeface="+mj-lt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	</a:t>
            </a:r>
            <a:r>
              <a:rPr sz="2000" b="1">
                <a:latin typeface="+mj-lt"/>
              </a:rPr>
              <a:t>if</a:t>
            </a:r>
            <a:r>
              <a:rPr sz="2000">
                <a:latin typeface="+mj-lt"/>
              </a:rPr>
              <a:t> (small random probability) </a:t>
            </a:r>
            <a:r>
              <a:rPr sz="2000" b="1">
                <a:latin typeface="+mj-lt"/>
              </a:rPr>
              <a:t>then</a:t>
            </a:r>
            <a:r>
              <a:rPr sz="2000">
                <a:latin typeface="+mj-lt"/>
              </a:rPr>
              <a:t> </a:t>
            </a:r>
            <a:r>
              <a:rPr sz="2000" i="1">
                <a:latin typeface="+mj-lt"/>
              </a:rPr>
              <a:t>child  </a:t>
            </a:r>
            <a:r>
              <a:rPr sz="2000" i="1">
                <a:latin typeface="+mj-lt"/>
                <a:sym typeface="Symbol" pitchFamily="18" charset="2"/>
              </a:rPr>
              <a:t> </a:t>
            </a:r>
            <a:r>
              <a:rPr sz="2000">
                <a:latin typeface="+mj-lt"/>
              </a:rPr>
              <a:t>MUTATE(</a:t>
            </a:r>
            <a:r>
              <a:rPr sz="2000" i="1">
                <a:latin typeface="+mj-lt"/>
              </a:rPr>
              <a:t>child </a:t>
            </a:r>
            <a:r>
              <a:rPr sz="2000">
                <a:latin typeface="+mj-lt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		add </a:t>
            </a:r>
            <a:r>
              <a:rPr sz="2000" i="1">
                <a:latin typeface="+mj-lt"/>
              </a:rPr>
              <a:t>child</a:t>
            </a:r>
            <a:r>
              <a:rPr sz="2000">
                <a:latin typeface="+mj-lt"/>
              </a:rPr>
              <a:t> to </a:t>
            </a:r>
            <a:r>
              <a:rPr sz="2000" i="1">
                <a:latin typeface="+mj-lt"/>
              </a:rPr>
              <a:t>new_population</a:t>
            </a:r>
            <a:endParaRPr sz="2000">
              <a:latin typeface="+mj-lt"/>
            </a:endParaRP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 i="1">
                <a:latin typeface="+mj-lt"/>
              </a:rPr>
              <a:t>		population  </a:t>
            </a:r>
            <a:r>
              <a:rPr sz="2000" i="1">
                <a:latin typeface="+mj-lt"/>
                <a:sym typeface="Symbol" pitchFamily="18" charset="2"/>
              </a:rPr>
              <a:t>  </a:t>
            </a:r>
            <a:r>
              <a:rPr sz="2000" i="1">
                <a:latin typeface="+mj-lt"/>
              </a:rPr>
              <a:t>new_population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</a:t>
            </a:r>
            <a:r>
              <a:rPr sz="2000" b="1">
                <a:latin typeface="+mj-lt"/>
              </a:rPr>
              <a:t>until</a:t>
            </a:r>
            <a:r>
              <a:rPr sz="2000">
                <a:latin typeface="+mj-lt"/>
              </a:rPr>
              <a:t> some individual is fit enough or enough time has elapsed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sz="2000">
                <a:latin typeface="+mj-lt"/>
              </a:rPr>
              <a:t>	</a:t>
            </a:r>
            <a:r>
              <a:rPr sz="2000" b="1">
                <a:latin typeface="+mj-lt"/>
              </a:rPr>
              <a:t>return</a:t>
            </a:r>
            <a:r>
              <a:rPr sz="2000">
                <a:latin typeface="+mj-lt"/>
              </a:rPr>
              <a:t> the best individual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C928D4-4822-4431-95C1-A8C41540F27F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830DB-5B86-4A15-9F06-E118A4A8171C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Genetic algorithm: 8 Queens problem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/>
              <a:t>Each state (individual) specify the positions of  8 queens, each in a column of 8 squares, each in the range from 1 to 8 </a:t>
            </a:r>
          </a:p>
          <a:p>
            <a:pPr eaLnBrk="1" hangingPunct="1"/>
            <a:r>
              <a:rPr altLang="vi-VN"/>
              <a:t>Fitness function: number of non-attacking pairs of queens (min = 0, max = 8 × 7/2 = 28</a:t>
            </a:r>
            <a:r>
              <a:rPr altLang="vi-VN" smtClean="0"/>
              <a:t>)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 smtClean="0"/>
              <a:t>State:</a:t>
            </a:r>
          </a:p>
          <a:p>
            <a:pPr eaLnBrk="1" hangingPunct="1"/>
            <a:r>
              <a:rPr lang="en-US" altLang="vi-VN" smtClean="0"/>
              <a:t>Fitness value: </a:t>
            </a:r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8AE2E-29DC-4C66-B830-8ED7824A200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3350A-DC8F-401E-838C-5200144E909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pic>
        <p:nvPicPr>
          <p:cNvPr id="6" name="Picture 4" descr="8queens-succe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85118"/>
            <a:ext cx="2514600" cy="246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4267200"/>
            <a:ext cx="2209800" cy="381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4 3 2 5 4 3 2 3</a:t>
            </a:r>
            <a:endParaRPr lang="en-US" b="1" smtClean="0">
              <a:solidFill>
                <a:srgbClr val="7F0055"/>
              </a:solidFill>
              <a:effectLst/>
              <a:latin typeface="Consolas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 smtClean="0"/>
              <a:t>Genetic algorithms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8AE2E-29DC-4C66-B830-8ED7824A200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F82F9-D48F-4AA9-BD02-C48C73C24EC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73733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97238"/>
            <a:ext cx="822960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31925"/>
            <a:ext cx="579120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5" name="Rectangle 3"/>
          <p:cNvSpPr>
            <a:spLocks noChangeArrowheads="1"/>
          </p:cNvSpPr>
          <p:nvPr/>
        </p:nvSpPr>
        <p:spPr bwMode="auto">
          <a:xfrm>
            <a:off x="457200" y="54102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vi-VN" sz="2400"/>
              <a:t>Fitness function:</a:t>
            </a:r>
          </a:p>
          <a:p>
            <a:pPr lvl="1" eaLnBrk="1" hangingPunct="1"/>
            <a:r>
              <a:rPr lang="en-US" altLang="vi-VN"/>
              <a:t>24/(24+23+20+11) = 31%</a:t>
            </a:r>
          </a:p>
          <a:p>
            <a:pPr lvl="1" eaLnBrk="1" hangingPunct="1"/>
            <a:r>
              <a:rPr lang="en-US" altLang="vi-VN"/>
              <a:t>23/(24+23+20+11) = 29% etc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Local search in continuous spaces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Discrete vs. continuous environments</a:t>
            </a:r>
          </a:p>
          <a:p>
            <a:pPr lvl="1"/>
            <a:r>
              <a:rPr lang="en-US" altLang="vi-VN" smtClean="0"/>
              <a:t>Successor function produces infinitly many states.</a:t>
            </a:r>
          </a:p>
          <a:p>
            <a:r>
              <a:rPr lang="en-US" altLang="vi-VN" smtClean="0"/>
              <a:t>How to solve?</a:t>
            </a:r>
          </a:p>
          <a:p>
            <a:pPr lvl="1"/>
            <a:r>
              <a:rPr lang="en-US" altLang="vi-VN" smtClean="0"/>
              <a:t>Discretize the neighborhood of each state      .</a:t>
            </a:r>
          </a:p>
          <a:p>
            <a:pPr lvl="1"/>
            <a:r>
              <a:rPr lang="en-US" altLang="vi-VN" smtClean="0"/>
              <a:t>Use gradient information to direct </a:t>
            </a:r>
            <a:br>
              <a:rPr lang="en-US" altLang="vi-VN" smtClean="0"/>
            </a:br>
            <a:r>
              <a:rPr lang="en-US" altLang="vi-VN" smtClean="0"/>
              <a:t>the local search method.</a:t>
            </a:r>
          </a:p>
          <a:p>
            <a:pPr lvl="1"/>
            <a:endParaRPr lang="en-US" altLang="vi-VN" smtClean="0"/>
          </a:p>
          <a:p>
            <a:pPr lvl="1"/>
            <a:endParaRPr lang="en-US" altLang="vi-VN" smtClean="0"/>
          </a:p>
          <a:p>
            <a:pPr lvl="1"/>
            <a:endParaRPr lang="en-US" altLang="vi-VN" smtClean="0"/>
          </a:p>
          <a:p>
            <a:pPr lvl="1"/>
            <a:r>
              <a:rPr lang="en-US" altLang="vi-VN" smtClean="0"/>
              <a:t>The Newton-rhapson method</a:t>
            </a:r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8D6-FA25-4D5C-8661-EE2D8BEDAE99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2FA9-7839-4447-889C-A03EEBBAD54C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757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831725"/>
              </p:ext>
            </p:extLst>
          </p:nvPr>
        </p:nvGraphicFramePr>
        <p:xfrm>
          <a:off x="1277143" y="3962400"/>
          <a:ext cx="71197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tion" r:id="rId3" imgW="2806560" imgH="482400" progId="Equation.DSMT4">
                  <p:embed/>
                </p:oleObj>
              </mc:Choice>
              <mc:Fallback>
                <p:oleObj name="Equation" r:id="rId3" imgW="28065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143" y="3962400"/>
                        <a:ext cx="71197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vi-VN" smtClean="0"/>
              <a:t>Exploration problems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vi-VN"/>
              <a:t>Until now all algorithms were offline.</a:t>
            </a:r>
          </a:p>
          <a:p>
            <a:pPr lvl="1"/>
            <a:r>
              <a:rPr altLang="vi-VN"/>
              <a:t>Offline= solution is determined before executing it.</a:t>
            </a:r>
          </a:p>
          <a:p>
            <a:pPr lvl="1"/>
            <a:r>
              <a:rPr altLang="vi-VN"/>
              <a:t>Online = interleaving computation and action</a:t>
            </a:r>
          </a:p>
          <a:p>
            <a:r>
              <a:rPr altLang="vi-VN"/>
              <a:t>Online search is necessary for dynamic and semi-dynamic environments</a:t>
            </a:r>
          </a:p>
          <a:p>
            <a:pPr lvl="1"/>
            <a:r>
              <a:rPr altLang="vi-VN"/>
              <a:t>It is impossible to take into account </a:t>
            </a:r>
            <a:r>
              <a:rPr altLang="vi-VN" smtClean="0"/>
              <a:t/>
            </a:r>
            <a:br>
              <a:rPr altLang="vi-VN" smtClean="0"/>
            </a:br>
            <a:r>
              <a:rPr altLang="vi-VN" smtClean="0"/>
              <a:t>all </a:t>
            </a:r>
            <a:r>
              <a:rPr altLang="vi-VN"/>
              <a:t>possible contingencies.</a:t>
            </a:r>
          </a:p>
          <a:p>
            <a:r>
              <a:rPr altLang="vi-VN"/>
              <a:t>Used for exploration problems:</a:t>
            </a:r>
          </a:p>
          <a:p>
            <a:pPr lvl="1"/>
            <a:r>
              <a:rPr altLang="vi-VN"/>
              <a:t>Unknown states and actions.</a:t>
            </a:r>
          </a:p>
          <a:p>
            <a:pPr lvl="1"/>
            <a:r>
              <a:rPr altLang="vi-VN"/>
              <a:t>e.g. any robot in a new environment, a newborn baby,…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36D20-A656-4CBF-B413-41FB925AFB69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29C82-230F-49BC-9FB1-2EF0BAEE007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232150" algn="l"/>
              </a:tabLst>
            </a:pPr>
            <a:r>
              <a:rPr lang="en-US" altLang="vi-VN" smtClean="0"/>
              <a:t>Online search problems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Agent knowledge: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ACTION(s): list of allowed actions 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in state s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C(s, a, s’): step-cost function 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(! After s’ is determined)</a:t>
            </a:r>
          </a:p>
          <a:p>
            <a:pPr lvl="1" eaLnBrk="1" hangingPunct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GOAL-TEST(s)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An agent can recognize 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previous states.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Actions are deterministic.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Access to admissible 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heuristic </a:t>
            </a:r>
            <a:r>
              <a:rPr lang="en-US" i="1" smtClean="0">
                <a:ea typeface="+mn-ea"/>
              </a:rPr>
              <a:t>h(s).</a:t>
            </a:r>
          </a:p>
          <a:p>
            <a:pPr lvl="1" eaLnBrk="1" hangingPunct="1">
              <a:defRPr/>
            </a:pPr>
            <a:r>
              <a:rPr lang="en-US" i="1" smtClean="0">
                <a:ea typeface="+mn-ea"/>
              </a:rPr>
              <a:t>E</a:t>
            </a:r>
            <a:r>
              <a:rPr lang="en-US" smtClean="0">
                <a:ea typeface="+mn-ea"/>
              </a:rPr>
              <a:t>.g. manhattan distance</a:t>
            </a:r>
          </a:p>
        </p:txBody>
      </p:sp>
      <p:pic>
        <p:nvPicPr>
          <p:cNvPr id="77830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02" y="2235568"/>
            <a:ext cx="3170195" cy="3225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7EE87-FC4C-413C-A32C-4002F48E6ABF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79EBA-67E5-494C-9DB3-9CDA0EF5CD4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search problems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vi-VN" smtClean="0"/>
              <a:t>Objective: reach goal with minimal cost</a:t>
            </a:r>
          </a:p>
          <a:p>
            <a:pPr lvl="1"/>
            <a:r>
              <a:rPr lang="en-US" altLang="vi-VN" smtClean="0"/>
              <a:t>Cost = total cost of travelled path</a:t>
            </a:r>
          </a:p>
          <a:p>
            <a:pPr lvl="1"/>
            <a:r>
              <a:rPr lang="en-US" altLang="vi-VN" smtClean="0"/>
              <a:t>Competitive ratio = comparison of cost with cost of the solution path if search space is known. </a:t>
            </a:r>
          </a:p>
          <a:p>
            <a:pPr lvl="1"/>
            <a:r>
              <a:rPr lang="en-US" altLang="vi-VN" smtClean="0"/>
              <a:t>Can be infinite in case of the agent accidentally reaches dead ends</a:t>
            </a:r>
          </a:p>
          <a:p>
            <a:endParaRPr lang="en-US" altLang="vi-VN" smtClean="0"/>
          </a:p>
        </p:txBody>
      </p:sp>
      <p:pic>
        <p:nvPicPr>
          <p:cNvPr id="7885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02" y="2235568"/>
            <a:ext cx="3170195" cy="322506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79C5-5AC1-49BD-8889-A1FF8407BE0E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FFBE-52CB-40B1-B474-298042CA45BF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The adversary argument</a:t>
            </a:r>
          </a:p>
        </p:txBody>
      </p:sp>
      <p:pic>
        <p:nvPicPr>
          <p:cNvPr id="7987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64" y="1219200"/>
            <a:ext cx="2276272" cy="2476500"/>
          </a:xfrm>
        </p:spPr>
      </p:pic>
      <p:pic>
        <p:nvPicPr>
          <p:cNvPr id="7987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12" y="1219200"/>
            <a:ext cx="2622176" cy="2476500"/>
          </a:xfrm>
        </p:spPr>
      </p:pic>
      <p:sp>
        <p:nvSpPr>
          <p:cNvPr id="78852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mtClean="0"/>
              <a:t>Assume an adversary who can construct the state space while the agent explores it</a:t>
            </a:r>
          </a:p>
          <a:p>
            <a:pPr lvl="1"/>
            <a:r>
              <a:rPr lang="en-US" smtClean="0"/>
              <a:t>Visited states S and A. What next?</a:t>
            </a:r>
            <a:br>
              <a:rPr lang="en-US" smtClean="0"/>
            </a:br>
            <a:r>
              <a:rPr lang="en-US" smtClean="0"/>
              <a:t>Fails in one of the state spaces</a:t>
            </a:r>
          </a:p>
          <a:p>
            <a:r>
              <a:rPr lang="en-US" smtClean="0"/>
              <a:t>No algorithm can avoid dead ends in all state spaces.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E4AE-D8D2-4E16-A8BB-FE870C7DF419}" type="datetime1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F145-C762-45C0-990F-0F0693E018F3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Greedy best-first search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>
                <a:ea typeface="+mn-ea"/>
              </a:rPr>
              <a:t>One of the simplest best-first search strategies is to minimize the estimated cost to reach the goal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>
                <a:ea typeface="+mn-ea"/>
              </a:rPr>
              <a:t>Evaluation function </a:t>
            </a:r>
            <a:r>
              <a:rPr i="1">
                <a:ea typeface="+mn-ea"/>
              </a:rPr>
              <a:t>f(n) = h(n) </a:t>
            </a:r>
            <a:r>
              <a:rPr>
                <a:ea typeface="+mn-ea"/>
              </a:rPr>
              <a:t>(</a:t>
            </a:r>
            <a:r>
              <a:rPr>
                <a:solidFill>
                  <a:srgbClr val="FF0000"/>
                </a:solidFill>
                <a:ea typeface="+mn-ea"/>
              </a:rPr>
              <a:t>h</a:t>
            </a:r>
            <a:r>
              <a:rPr>
                <a:ea typeface="+mn-ea"/>
              </a:rPr>
              <a:t>euristic)</a:t>
            </a:r>
          </a:p>
          <a:p>
            <a:pPr lvl="1" eaLnBrk="1" hangingPunct="1">
              <a:spcBef>
                <a:spcPts val="576"/>
              </a:spcBef>
              <a:buFont typeface="Arial" pitchFamily="34" charset="0"/>
              <a:buChar char="–"/>
              <a:defRPr/>
            </a:pPr>
            <a:r>
              <a:rPr>
                <a:ea typeface="+mn-ea"/>
              </a:rPr>
              <a:t>[dictionary] </a:t>
            </a:r>
            <a:r>
              <a:rPr i="1">
                <a:latin typeface="Helvetica" charset="0"/>
                <a:ea typeface="+mn-ea"/>
              </a:rPr>
              <a:t>“</a:t>
            </a:r>
            <a:r>
              <a:rPr i="1">
                <a:ea typeface="+mn-ea"/>
              </a:rPr>
              <a:t>A rule of thumb, simplification, or educated guess that reduces or limits the search for solutions in domains that are difficult and poorly understood.”</a:t>
            </a:r>
            <a:endParaRPr>
              <a:ea typeface="+mn-ea"/>
            </a:endParaRPr>
          </a:p>
          <a:p>
            <a:pPr lvl="1" eaLnBrk="1" hangingPunct="1">
              <a:spcBef>
                <a:spcPts val="576"/>
              </a:spcBef>
              <a:buFont typeface="Arial" pitchFamily="34" charset="0"/>
              <a:buChar char="–"/>
              <a:defRPr/>
            </a:pPr>
            <a:r>
              <a:rPr b="1">
                <a:solidFill>
                  <a:srgbClr val="FF0000"/>
                </a:solidFill>
                <a:ea typeface="+mn-ea"/>
              </a:rPr>
              <a:t>estimated cost of the cheapest path from </a:t>
            </a:r>
            <a:r>
              <a:rPr b="1" i="1">
                <a:solidFill>
                  <a:srgbClr val="FF0000"/>
                </a:solidFill>
                <a:ea typeface="+mn-ea"/>
              </a:rPr>
              <a:t>n</a:t>
            </a:r>
            <a:r>
              <a:rPr b="1">
                <a:solidFill>
                  <a:srgbClr val="FF0000"/>
                </a:solidFill>
                <a:ea typeface="+mn-ea"/>
              </a:rPr>
              <a:t> to </a:t>
            </a:r>
            <a:r>
              <a:rPr b="1" i="1">
                <a:solidFill>
                  <a:srgbClr val="FF0000"/>
                </a:solidFill>
                <a:ea typeface="+mn-ea"/>
              </a:rPr>
              <a:t>goal</a:t>
            </a:r>
            <a:endParaRPr b="1">
              <a:solidFill>
                <a:srgbClr val="FF0000"/>
              </a:solidFill>
              <a:ea typeface="+mn-ea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>
                <a:ea typeface="+mn-ea"/>
              </a:rPr>
              <a:t>Greedy best-first search expands the node that </a:t>
            </a:r>
            <a:r>
              <a:rPr>
                <a:solidFill>
                  <a:srgbClr val="FF0000"/>
                </a:solidFill>
                <a:ea typeface="+mn-ea"/>
              </a:rPr>
              <a:t>appears</a:t>
            </a:r>
            <a:r>
              <a:rPr>
                <a:ea typeface="+mn-ea"/>
              </a:rPr>
              <a:t> to be closest to goal, e.g.</a:t>
            </a:r>
          </a:p>
          <a:p>
            <a:pPr lvl="1" eaLnBrk="1" hangingPunct="1">
              <a:spcBef>
                <a:spcPts val="576"/>
              </a:spcBef>
              <a:buFont typeface="Arial" pitchFamily="34" charset="0"/>
              <a:buChar char="–"/>
              <a:defRPr/>
            </a:pPr>
            <a:r>
              <a:rPr i="1">
                <a:solidFill>
                  <a:srgbClr val="FF0000"/>
                </a:solidFill>
                <a:ea typeface="+mn-ea"/>
              </a:rPr>
              <a:t>h</a:t>
            </a:r>
            <a:r>
              <a:rPr i="1" baseline="-25000">
                <a:solidFill>
                  <a:srgbClr val="FF0000"/>
                </a:solidFill>
                <a:ea typeface="+mn-ea"/>
              </a:rPr>
              <a:t>SLD</a:t>
            </a:r>
            <a:r>
              <a:rPr i="1">
                <a:solidFill>
                  <a:srgbClr val="FF0000"/>
                </a:solidFill>
                <a:ea typeface="+mn-ea"/>
              </a:rPr>
              <a:t>(n)</a:t>
            </a:r>
            <a:r>
              <a:rPr>
                <a:solidFill>
                  <a:srgbClr val="FF0000"/>
                </a:solidFill>
                <a:ea typeface="+mn-ea"/>
              </a:rPr>
              <a:t> </a:t>
            </a:r>
            <a:r>
              <a:rPr>
                <a:ea typeface="+mn-ea"/>
              </a:rPr>
              <a:t>= straight-line distance from </a:t>
            </a:r>
            <a:r>
              <a:rPr i="1">
                <a:ea typeface="+mn-ea"/>
              </a:rPr>
              <a:t>n</a:t>
            </a:r>
            <a:r>
              <a:rPr>
                <a:ea typeface="+mn-ea"/>
              </a:rPr>
              <a:t> to Bucharest</a:t>
            </a:r>
          </a:p>
          <a:p>
            <a:pPr lvl="1" eaLnBrk="1" hangingPunct="1">
              <a:spcBef>
                <a:spcPts val="576"/>
              </a:spcBef>
              <a:buFont typeface="Arial" pitchFamily="34" charset="0"/>
              <a:buChar char="–"/>
              <a:defRPr/>
            </a:pPr>
            <a:r>
              <a:rPr>
                <a:ea typeface="+mn-ea"/>
              </a:rPr>
              <a:t>If </a:t>
            </a:r>
            <a:r>
              <a:rPr i="1">
                <a:ea typeface="+mn-ea"/>
              </a:rPr>
              <a:t>n</a:t>
            </a:r>
            <a:r>
              <a:rPr>
                <a:ea typeface="+mn-ea"/>
              </a:rPr>
              <a:t> is goal then </a:t>
            </a:r>
            <a:r>
              <a:rPr i="1">
                <a:solidFill>
                  <a:srgbClr val="FF0000"/>
                </a:solidFill>
                <a:ea typeface="+mn-ea"/>
              </a:rPr>
              <a:t>h(n)=0</a:t>
            </a:r>
          </a:p>
          <a:p>
            <a:pPr lvl="1" eaLnBrk="1" hangingPunct="1">
              <a:spcBef>
                <a:spcPts val="576"/>
              </a:spcBef>
              <a:buFont typeface="Arial" pitchFamily="34" charset="0"/>
              <a:buChar char="–"/>
              <a:defRPr/>
            </a:pPr>
            <a:r>
              <a:rPr>
                <a:ea typeface="+mn-ea"/>
              </a:rPr>
              <a:t>Expand node that is closest to goal: </a:t>
            </a:r>
            <a:r>
              <a:rPr>
                <a:solidFill>
                  <a:srgbClr val="FF0000"/>
                </a:solidFill>
                <a:ea typeface="+mn-ea"/>
              </a:rPr>
              <a:t>h(n) </a:t>
            </a:r>
            <a:r>
              <a:rPr>
                <a:solidFill>
                  <a:srgbClr val="FF0000"/>
                </a:solidFill>
                <a:ea typeface="+mn-ea"/>
                <a:sym typeface="Symbol" pitchFamily="18" charset="2"/>
              </a:rPr>
              <a:t></a:t>
            </a:r>
            <a:r>
              <a:rPr>
                <a:solidFill>
                  <a:srgbClr val="FF0000"/>
                </a:solidFill>
                <a:ea typeface="+mn-ea"/>
              </a:rPr>
              <a:t> min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292D17-67F7-4369-8B28-3532A678686E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BA32D5-6812-4B2F-8D88-6C786E6EC22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Online search agents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/>
              <a:t>The agent maintains a map of the environment.</a:t>
            </a:r>
          </a:p>
          <a:p>
            <a:pPr lvl="1" eaLnBrk="1" hangingPunct="1"/>
            <a:r>
              <a:rPr altLang="vi-VN"/>
              <a:t>Updated based on percept input.</a:t>
            </a:r>
          </a:p>
          <a:p>
            <a:pPr lvl="1" eaLnBrk="1" hangingPunct="1"/>
            <a:r>
              <a:rPr altLang="vi-VN"/>
              <a:t>This map is used to decide next action.</a:t>
            </a:r>
          </a:p>
          <a:p>
            <a:pPr lvl="1" eaLnBrk="1" hangingPunct="1">
              <a:buFont typeface="Wingdings" pitchFamily="2" charset="2"/>
              <a:buNone/>
            </a:pPr>
            <a:endParaRPr altLang="vi-VN"/>
          </a:p>
          <a:p>
            <a:pPr eaLnBrk="1" hangingPunct="1"/>
            <a:r>
              <a:rPr altLang="vi-VN"/>
              <a:t>Note difference with e.g. A</a:t>
            </a:r>
            <a:r>
              <a:rPr altLang="vi-VN" smtClean="0"/>
              <a:t>*</a:t>
            </a:r>
          </a:p>
          <a:p>
            <a:pPr eaLnBrk="1" hangingPunct="1"/>
            <a:endParaRPr altLang="vi-VN"/>
          </a:p>
          <a:p>
            <a:pPr eaLnBrk="1" hangingPunct="1"/>
            <a:r>
              <a:rPr altLang="vi-VN"/>
              <a:t>An online version can only expand the node it is physically in (local order)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7179D5-07E6-4EBD-B800-0A3538ED4A1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BE760-6B0E-45DF-A4C3-7963EBEF821F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 smtClean="0"/>
              <a:t>Online DF-search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5616E-C44E-4107-BBAB-11E3E8682B8F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D95A4-5834-439F-A5FE-56860066BEB6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81000" y="1295400"/>
            <a:ext cx="8458200" cy="5092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function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ONLINE_DFS-AGENT(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return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an action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input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:  </a:t>
            </a:r>
            <a:r>
              <a:rPr lang="en-US" altLang="vi-VN" i="1" smtClean="0">
                <a:solidFill>
                  <a:srgbClr val="A50021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, a percept identifying current state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static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:  </a:t>
            </a:r>
            <a:r>
              <a:rPr lang="en-US" altLang="vi-VN" i="1" smtClean="0">
                <a:solidFill>
                  <a:srgbClr val="A50021"/>
                </a:solidFill>
                <a:latin typeface="Calibri" pitchFamily="34" charset="0"/>
              </a:rPr>
              <a:t>result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, a table indexed by action and state, initially empty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i="1" smtClean="0">
                <a:solidFill>
                  <a:srgbClr val="A50021"/>
                </a:solidFill>
                <a:latin typeface="Calibri" pitchFamily="34" charset="0"/>
              </a:rPr>
              <a:t>unexplored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, a table that lists for each visited state, the action not yet tried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i="1" smtClean="0">
                <a:solidFill>
                  <a:srgbClr val="A50021"/>
                </a:solidFill>
                <a:latin typeface="Calibri" pitchFamily="34" charset="0"/>
              </a:rPr>
              <a:t>unbacktracked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, a table that lists for each visited state, </a:t>
            </a:r>
            <a:b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                                            the backtrack not yet tried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i="1" smtClean="0">
                <a:solidFill>
                  <a:srgbClr val="A50021"/>
                </a:solidFill>
                <a:latin typeface="Calibri" pitchFamily="34" charset="0"/>
              </a:rPr>
              <a:t>s, a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, the previous state and action, initially null</a:t>
            </a:r>
          </a:p>
          <a:p>
            <a:pPr eaLnBrk="1" hangingPunct="1">
              <a:lnSpc>
                <a:spcPct val="95000"/>
              </a:lnSpc>
            </a:pPr>
            <a:endParaRPr lang="en-US" altLang="vi-VN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GOAL-TEST(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) 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return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stop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is a new state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unexplored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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ACTIONS(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not null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do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result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a, s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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add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to the front of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unbackedtracked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unexplored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empty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then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unbacktracked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empty 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then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return stop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else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 an action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 such that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result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,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]=POP(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unbacktracked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])</a:t>
            </a:r>
            <a:endParaRPr lang="en-US" altLang="vi-VN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else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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POP(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unexplored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[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s’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])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s 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 s’</a:t>
            </a:r>
          </a:p>
          <a:p>
            <a:pPr eaLnBrk="1" hangingPunct="1">
              <a:lnSpc>
                <a:spcPct val="95000"/>
              </a:lnSpc>
            </a:pP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altLang="vi-VN" b="1" smtClean="0">
                <a:solidFill>
                  <a:srgbClr val="000000"/>
                </a:solidFill>
                <a:latin typeface="Calibri" pitchFamily="34" charset="0"/>
              </a:rPr>
              <a:t>return</a:t>
            </a:r>
            <a:r>
              <a:rPr lang="en-US" altLang="vi-VN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vi-VN" i="1" smtClean="0">
                <a:solidFill>
                  <a:srgbClr val="000000"/>
                </a:solidFill>
                <a:latin typeface="Calibri" pitchFamily="34" charset="0"/>
              </a:rPr>
              <a:t>a</a:t>
            </a:r>
            <a:endParaRPr lang="en-US" altLang="vi-VN" i="1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474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mtClean="0"/>
              <a:t>Assume maze problem on 3x3 grid.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s’ = (1, 1) is initial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Result, unexplored (UX), unbacktracked (UB), … are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S, a are also empty</a:t>
            </a:r>
            <a:endParaRPr lang="en-US" altLang="vi-VN" sz="2500" smtClean="0"/>
          </a:p>
        </p:txBody>
      </p:sp>
      <p:pic>
        <p:nvPicPr>
          <p:cNvPr id="8294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0" t="18182" r="18867" b="12122"/>
          <a:stretch>
            <a:fillRect/>
          </a:stretch>
        </p:blipFill>
        <p:spPr>
          <a:xfrm>
            <a:off x="2895600" y="3581400"/>
            <a:ext cx="2971800" cy="2474913"/>
          </a:xfrm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Online DF-search,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3421A-3C80-405D-8404-86884440C489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F20C1-4E8B-4F95-AFBE-9A17F4F586B7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DF-search, example</a:t>
            </a:r>
          </a:p>
        </p:txBody>
      </p:sp>
      <p:pic>
        <p:nvPicPr>
          <p:cNvPr id="83970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</p:spPr>
      </p:pic>
      <p:sp>
        <p:nvSpPr>
          <p:cNvPr id="8294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GOAL-TEST((,1,1))?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S not = G thus 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(1,1) a new state?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True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ACTION((1,1)) -&gt; UX[(1,1)]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{RIGHT,UP}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s is null?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True (initially)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UX[(1,1)] empty? 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POP(UX[(1,1)])-&gt;a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a</a:t>
            </a:r>
            <a:r>
              <a:rPr lang="en-US" smtClean="0"/>
              <a:t>=UP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s = (1,1)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/>
              <a:t>Return 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55EB7-7F3F-4FDF-BD3E-DFA3596BF490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9E4AD-17BB-47D8-8297-61993C256FA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10668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S’=(1,1)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1600200" y="41846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DF-search, example</a:t>
            </a:r>
          </a:p>
        </p:txBody>
      </p:sp>
      <p:pic>
        <p:nvPicPr>
          <p:cNvPr id="84994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</p:spPr>
      </p:pic>
      <p:sp>
        <p:nvSpPr>
          <p:cNvPr id="8397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GOAL-TEST((2,1))?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S not = G thus 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(2,1) a new state? 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True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ACTION((2,1)) -&gt; UX[(2,1)]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{DOWN}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s is null?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 (s=(1,1))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result[UP,(1,1)] &lt;- (2,1)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UB[(2,1)]={(1,1)}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UX[(2,1)] empty? 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A=DOWN, s=(2,1) return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8F02AC-2816-4636-A8A0-1CF75AC81296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80A97-DC9D-4D8C-B748-1F13D4041BE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84999" name="Text Box 10"/>
          <p:cNvSpPr txBox="1">
            <a:spLocks noChangeArrowheads="1"/>
          </p:cNvSpPr>
          <p:nvPr/>
        </p:nvSpPr>
        <p:spPr bwMode="auto">
          <a:xfrm>
            <a:off x="10668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S’=(2,1)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16002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DF-search, example</a:t>
            </a:r>
          </a:p>
        </p:txBody>
      </p:sp>
      <p:pic>
        <p:nvPicPr>
          <p:cNvPr id="86018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</p:spPr>
      </p:pic>
      <p:sp>
        <p:nvSpPr>
          <p:cNvPr id="8499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GOAL-TEST((1,1))?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S not = G thus 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(1,1) a new state? 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s is null?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 (s=(2,1))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result[DOWN,(2,1)] &lt;- (1,1)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UB[(1,1)]={(2,1)}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UX[(1,1)] empty? </a:t>
            </a:r>
          </a:p>
          <a:p>
            <a:pPr lvl="1">
              <a:lnSpc>
                <a:spcPct val="120000"/>
              </a:lnSpc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a typeface="+mn-ea"/>
              </a:rPr>
              <a:t>A=RIGHT, s=(1,1) return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384A37-0900-4ACB-8C49-25665F1EAC0D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70A78-D732-4440-9B53-00660A05BB7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1524000" y="44958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vi-VN" altLang="vi-VN" sz="2400">
              <a:solidFill>
                <a:schemeClr val="bg1"/>
              </a:solidFill>
              <a:latin typeface="Times" pitchFamily="34" charset="0"/>
            </a:endParaRPr>
          </a:p>
        </p:txBody>
      </p:sp>
      <p:sp>
        <p:nvSpPr>
          <p:cNvPr id="86024" name="Text Box 11"/>
          <p:cNvSpPr txBox="1">
            <a:spLocks noChangeArrowheads="1"/>
          </p:cNvSpPr>
          <p:nvPr/>
        </p:nvSpPr>
        <p:spPr bwMode="auto">
          <a:xfrm>
            <a:off x="10668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S’=(1,1)</a:t>
            </a:r>
          </a:p>
        </p:txBody>
      </p:sp>
      <p:sp>
        <p:nvSpPr>
          <p:cNvPr id="86025" name="Text Box 13"/>
          <p:cNvSpPr txBox="1">
            <a:spLocks noChangeArrowheads="1"/>
          </p:cNvSpPr>
          <p:nvPr/>
        </p:nvSpPr>
        <p:spPr bwMode="auto">
          <a:xfrm>
            <a:off x="1600200" y="41529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DF-search, example</a:t>
            </a:r>
          </a:p>
        </p:txBody>
      </p:sp>
      <p:pic>
        <p:nvPicPr>
          <p:cNvPr id="87042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</p:spPr>
      </p:pic>
      <p:sp>
        <p:nvSpPr>
          <p:cNvPr id="860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>
                <a:ea typeface="+mn-ea"/>
              </a:rPr>
              <a:t>GOAL-TEST((1,2))?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S not = G thus false</a:t>
            </a:r>
          </a:p>
          <a:p>
            <a:pPr>
              <a:defRPr/>
            </a:pPr>
            <a:r>
              <a:rPr lang="en-US" smtClean="0">
                <a:ea typeface="+mn-ea"/>
              </a:rPr>
              <a:t>(1,2) a new state? 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True, UX[(1,2)]={RIGHT,UP,LEFT}</a:t>
            </a:r>
          </a:p>
          <a:p>
            <a:pPr>
              <a:defRPr/>
            </a:pPr>
            <a:r>
              <a:rPr lang="en-US" smtClean="0">
                <a:ea typeface="+mn-ea"/>
              </a:rPr>
              <a:t>s is null?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 (s=(1,1))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result[RIGHT,(1,1)] &lt;- (1,2)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UB[(1,2)]={(1,1)}</a:t>
            </a:r>
          </a:p>
          <a:p>
            <a:pPr>
              <a:defRPr/>
            </a:pPr>
            <a:r>
              <a:rPr lang="en-US" smtClean="0">
                <a:ea typeface="+mn-ea"/>
              </a:rPr>
              <a:t>UX[(1,2)] empty? 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</a:t>
            </a:r>
          </a:p>
          <a:p>
            <a:pPr>
              <a:defRPr/>
            </a:pPr>
            <a:r>
              <a:rPr lang="en-US" smtClean="0">
                <a:ea typeface="+mn-ea"/>
              </a:rPr>
              <a:t>A=LEFT, s=(1,2) return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59CE6B-9DFB-44C9-BAB7-2A254CC46C2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06016-3FBF-47C8-AB44-D50E6D78DA2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>
            <a:off x="1524000" y="44958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vi-VN" altLang="vi-VN" sz="2400">
              <a:solidFill>
                <a:schemeClr val="bg1"/>
              </a:solidFill>
              <a:latin typeface="Times" pitchFamily="34" charset="0"/>
            </a:endParaRP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10668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S’=(1,2)</a:t>
            </a:r>
          </a:p>
        </p:txBody>
      </p:sp>
      <p:sp>
        <p:nvSpPr>
          <p:cNvPr id="87049" name="Text Box 11"/>
          <p:cNvSpPr txBox="1">
            <a:spLocks noChangeArrowheads="1"/>
          </p:cNvSpPr>
          <p:nvPr/>
        </p:nvSpPr>
        <p:spPr bwMode="auto">
          <a:xfrm>
            <a:off x="2362200" y="41529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Online DF-search, example</a:t>
            </a:r>
          </a:p>
        </p:txBody>
      </p:sp>
      <p:pic>
        <p:nvPicPr>
          <p:cNvPr id="88066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</p:spPr>
      </p:pic>
      <p:sp>
        <p:nvSpPr>
          <p:cNvPr id="8704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ea typeface="+mn-ea"/>
              </a:rPr>
              <a:t>GOAL-TEST((1,1))?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S not = G thus false</a:t>
            </a:r>
          </a:p>
          <a:p>
            <a:pPr>
              <a:defRPr/>
            </a:pPr>
            <a:r>
              <a:rPr lang="en-US" smtClean="0">
                <a:ea typeface="+mn-ea"/>
              </a:rPr>
              <a:t>(1,1) a new state? 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</a:t>
            </a:r>
          </a:p>
          <a:p>
            <a:pPr>
              <a:defRPr/>
            </a:pPr>
            <a:r>
              <a:rPr lang="en-US" smtClean="0">
                <a:ea typeface="+mn-ea"/>
              </a:rPr>
              <a:t>s is null?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false (s=(1,2))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result[LEFT,(1,2)] &lt;- (1,1)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UB[(1,1)]={(1,2),(2,1)}</a:t>
            </a:r>
          </a:p>
          <a:p>
            <a:pPr>
              <a:defRPr/>
            </a:pPr>
            <a:r>
              <a:rPr lang="en-US" smtClean="0">
                <a:ea typeface="+mn-ea"/>
              </a:rPr>
              <a:t>UX[(1,1)] empty? 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True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UB[(1,1)] empty? False</a:t>
            </a:r>
          </a:p>
          <a:p>
            <a:pPr>
              <a:defRPr/>
            </a:pPr>
            <a:r>
              <a:rPr lang="en-US" smtClean="0">
                <a:ea typeface="+mn-ea"/>
              </a:rPr>
              <a:t>A= b for b in result[b,(1,1)]=(1,2)</a:t>
            </a:r>
          </a:p>
          <a:p>
            <a:pPr lvl="1">
              <a:spcBef>
                <a:spcPts val="576"/>
              </a:spcBef>
              <a:defRPr/>
            </a:pPr>
            <a:r>
              <a:rPr lang="en-US" smtClean="0">
                <a:ea typeface="+mn-ea"/>
              </a:rPr>
              <a:t>B=RIGHT</a:t>
            </a:r>
          </a:p>
          <a:p>
            <a:pPr>
              <a:defRPr/>
            </a:pPr>
            <a:r>
              <a:rPr lang="en-US" smtClean="0">
                <a:ea typeface="+mn-ea"/>
              </a:rPr>
              <a:t>A=RIGHT, s=(1,1)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9FFF0-41EA-4DE0-A60B-BA35748BC21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D5057-A8D6-4023-8497-EC0CE0C4493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88071" name="Rectangle 5"/>
          <p:cNvSpPr>
            <a:spLocks noChangeArrowheads="1"/>
          </p:cNvSpPr>
          <p:nvPr/>
        </p:nvSpPr>
        <p:spPr bwMode="auto">
          <a:xfrm>
            <a:off x="1524000" y="44958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vi-VN" altLang="vi-VN" sz="2400">
              <a:solidFill>
                <a:schemeClr val="bg1"/>
              </a:solidFill>
              <a:latin typeface="Times" pitchFamily="34" charset="0"/>
            </a:endParaRP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10668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S’=(1,1)</a:t>
            </a:r>
          </a:p>
        </p:txBody>
      </p:sp>
      <p:sp>
        <p:nvSpPr>
          <p:cNvPr id="88073" name="Text Box 11"/>
          <p:cNvSpPr txBox="1">
            <a:spLocks noChangeArrowheads="1"/>
          </p:cNvSpPr>
          <p:nvPr/>
        </p:nvSpPr>
        <p:spPr bwMode="auto">
          <a:xfrm>
            <a:off x="1600200" y="41529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Online DF-search</a:t>
            </a:r>
          </a:p>
        </p:txBody>
      </p:sp>
      <p:pic>
        <p:nvPicPr>
          <p:cNvPr id="89090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4" y="2323974"/>
            <a:ext cx="2895851" cy="2895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219200"/>
            <a:ext cx="449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mtClean="0"/>
              <a:t>Worst case each node is visited twice.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An agent can go on a long walk even when it is close to the solution.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An online iterative deepening approach solves this problem.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mtClean="0"/>
              <a:t>Online DF-search works only when actions are reversible.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90ACE-EE9C-427F-86DD-2A0BE05F8AF3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EEBD0-21AB-443B-834B-6342C544936C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16002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vi-VN" sz="2400">
                <a:latin typeface="Tahoma" pitchFamily="34" charset="0"/>
              </a:rPr>
              <a:t>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vi-VN" smtClean="0"/>
              <a:t>Hill-climbing is already online</a:t>
            </a:r>
          </a:p>
          <a:p>
            <a:pPr lvl="1" eaLnBrk="1" hangingPunct="1"/>
            <a:r>
              <a:rPr lang="en-US" altLang="vi-VN" smtClean="0"/>
              <a:t>One state is stored.</a:t>
            </a:r>
          </a:p>
          <a:p>
            <a:pPr eaLnBrk="1" hangingPunct="1"/>
            <a:r>
              <a:rPr lang="en-US" altLang="vi-VN" smtClean="0"/>
              <a:t>Bad performancd due to local maxima</a:t>
            </a:r>
          </a:p>
          <a:p>
            <a:pPr lvl="1" eaLnBrk="1" hangingPunct="1"/>
            <a:r>
              <a:rPr lang="en-US" altLang="vi-VN" smtClean="0"/>
              <a:t>Random restarts impossible.</a:t>
            </a:r>
          </a:p>
          <a:p>
            <a:pPr eaLnBrk="1" hangingPunct="1"/>
            <a:r>
              <a:rPr lang="en-US" altLang="vi-VN" smtClean="0"/>
              <a:t>Solution: Random walk introduces exploration (can produce exponentially many steps)</a:t>
            </a:r>
          </a:p>
        </p:txBody>
      </p:sp>
      <p:pic>
        <p:nvPicPr>
          <p:cNvPr id="901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381500"/>
            <a:ext cx="7442200" cy="1409700"/>
          </a:xfrm>
        </p:spPr>
      </p:pic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Online local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D9AF5-6473-4727-B48A-B43A8176C84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07524-4D7E-4F2A-89FF-855D1A0AC87A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vi-VN" smtClean="0"/>
              <a:t>Romania with step costs in km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46FAD-4C80-4783-8BB4-A5990EFD0EE8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536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6E2662-B83F-4293-AD94-0C5445861808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vi-VN" smtClean="0"/>
          </a:p>
        </p:txBody>
      </p:sp>
      <p:pic>
        <p:nvPicPr>
          <p:cNvPr id="15364" name="Picture 7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19200"/>
            <a:ext cx="8701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452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000" smtClean="0"/>
              <a:t>Solution 2: Add memory to hill climber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1800" smtClean="0"/>
              <a:t>Store current best estimate </a:t>
            </a:r>
            <a:r>
              <a:rPr lang="en-US" altLang="vi-VN" sz="1800" i="1" smtClean="0"/>
              <a:t>H(s)</a:t>
            </a:r>
            <a:r>
              <a:rPr lang="en-US" altLang="vi-VN" sz="1800" smtClean="0"/>
              <a:t> of cost to reach 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1800" i="1" smtClean="0"/>
              <a:t>H(s)</a:t>
            </a:r>
            <a:r>
              <a:rPr lang="en-US" altLang="vi-VN" sz="1800" smtClean="0"/>
              <a:t> is initially the heuristic estimate </a:t>
            </a:r>
            <a:r>
              <a:rPr lang="en-US" altLang="vi-VN" sz="1800" i="1" smtClean="0"/>
              <a:t>h(s)</a:t>
            </a:r>
            <a:endParaRPr lang="en-US" altLang="vi-VN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vi-VN" sz="1800" smtClean="0"/>
              <a:t>Afterward updated with experience  (see below)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000" smtClean="0"/>
              <a:t>Learning real-time A* (LRTA*)</a:t>
            </a:r>
          </a:p>
        </p:txBody>
      </p:sp>
      <p:pic>
        <p:nvPicPr>
          <p:cNvPr id="911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984500"/>
            <a:ext cx="6934200" cy="3416300"/>
          </a:xfrm>
        </p:spPr>
      </p:pic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Online local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80FB3-54B9-4904-BA55-3E482F841A22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8E3B-4D18-4DB7-9727-6FE98885E83F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Learning real-time A*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C25FB-2B4C-40EB-9020-5A690DD10730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F557D-D1BF-41F8-9625-51ACCC6EA0D3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8153400" cy="50783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function LRTA*-COST(</a:t>
            </a:r>
            <a:r>
              <a:rPr lang="en-US" altLang="vi-VN" i="1">
                <a:latin typeface="+mj-lt"/>
              </a:rPr>
              <a:t>s,a,s’,H</a:t>
            </a:r>
            <a:r>
              <a:rPr lang="en-US" altLang="vi-VN">
                <a:latin typeface="+mj-lt"/>
              </a:rPr>
              <a:t>) return an cost estimate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if </a:t>
            </a:r>
            <a:r>
              <a:rPr lang="en-US" altLang="vi-VN" i="1">
                <a:latin typeface="+mj-lt"/>
              </a:rPr>
              <a:t>s’ </a:t>
            </a:r>
            <a:r>
              <a:rPr lang="en-US" altLang="vi-VN">
                <a:latin typeface="+mj-lt"/>
              </a:rPr>
              <a:t>is undefined the return </a:t>
            </a:r>
            <a:r>
              <a:rPr lang="en-US" altLang="vi-VN" i="1">
                <a:latin typeface="+mj-lt"/>
              </a:rPr>
              <a:t>h(s)</a:t>
            </a:r>
            <a:endParaRPr lang="en-US" altLang="vi-VN">
              <a:latin typeface="+mj-lt"/>
            </a:endParaRP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else return </a:t>
            </a:r>
            <a:r>
              <a:rPr lang="en-US" altLang="vi-VN" i="1">
                <a:latin typeface="+mj-lt"/>
              </a:rPr>
              <a:t>c(s,a,s’)</a:t>
            </a:r>
            <a:r>
              <a:rPr lang="en-US" altLang="vi-VN">
                <a:latin typeface="+mj-lt"/>
              </a:rPr>
              <a:t> + 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[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]</a:t>
            </a:r>
            <a:r>
              <a:rPr lang="en-US" altLang="vi-VN" i="1">
                <a:latin typeface="+mj-lt"/>
              </a:rPr>
              <a:t> </a:t>
            </a:r>
            <a:endParaRPr lang="en-US" altLang="vi-VN">
              <a:latin typeface="+mj-lt"/>
            </a:endParaRP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function LRTA*-AGENT(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) return an action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input: 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, a percept identifying current state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static: </a:t>
            </a:r>
            <a:r>
              <a:rPr lang="en-US" altLang="vi-VN" i="1">
                <a:latin typeface="+mj-lt"/>
              </a:rPr>
              <a:t>result</a:t>
            </a:r>
            <a:r>
              <a:rPr lang="en-US" altLang="vi-VN">
                <a:latin typeface="+mj-lt"/>
              </a:rPr>
              <a:t>, a table indexed by action and state, initially empty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	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, a table of cost estimates indexed by state, initially empty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	</a:t>
            </a:r>
            <a:r>
              <a:rPr lang="en-US" altLang="vi-VN" i="1">
                <a:latin typeface="+mj-lt"/>
              </a:rPr>
              <a:t>s,a</a:t>
            </a:r>
            <a:r>
              <a:rPr lang="en-US" altLang="vi-VN">
                <a:latin typeface="+mj-lt"/>
              </a:rPr>
              <a:t>, the previous state and action, initially null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endParaRPr lang="en-US" altLang="vi-VN">
              <a:latin typeface="+mj-lt"/>
            </a:endParaRP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if GOAL-TEST(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)  then return stop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if 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 is a new state (not in 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) then 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[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] </a:t>
            </a:r>
            <a:r>
              <a:rPr lang="en-US" altLang="vi-VN">
                <a:latin typeface="+mj-lt"/>
                <a:sym typeface="Symbol" pitchFamily="18" charset="2"/>
              </a:rPr>
              <a:t> 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(</a:t>
            </a:r>
            <a:r>
              <a:rPr lang="en-US" altLang="vi-VN" i="1">
                <a:latin typeface="+mj-lt"/>
              </a:rPr>
              <a:t>s’</a:t>
            </a:r>
            <a:r>
              <a:rPr lang="en-US" altLang="vi-VN">
                <a:latin typeface="+mj-lt"/>
              </a:rPr>
              <a:t>)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unless  </a:t>
            </a:r>
            <a:r>
              <a:rPr lang="en-US" altLang="vi-VN" i="1">
                <a:latin typeface="+mj-lt"/>
              </a:rPr>
              <a:t>s </a:t>
            </a:r>
            <a:r>
              <a:rPr lang="en-US" altLang="vi-VN">
                <a:latin typeface="+mj-lt"/>
              </a:rPr>
              <a:t>is null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	</a:t>
            </a:r>
            <a:r>
              <a:rPr lang="en-US" altLang="vi-VN" i="1">
                <a:latin typeface="+mj-lt"/>
              </a:rPr>
              <a:t>result</a:t>
            </a:r>
            <a:r>
              <a:rPr lang="en-US" altLang="vi-VN">
                <a:latin typeface="+mj-lt"/>
              </a:rPr>
              <a:t>[</a:t>
            </a:r>
            <a:r>
              <a:rPr lang="en-US" altLang="vi-VN" i="1">
                <a:latin typeface="+mj-lt"/>
              </a:rPr>
              <a:t>a,s</a:t>
            </a:r>
            <a:r>
              <a:rPr lang="en-US" altLang="vi-VN">
                <a:latin typeface="+mj-lt"/>
              </a:rPr>
              <a:t>] </a:t>
            </a:r>
            <a:r>
              <a:rPr lang="en-US" altLang="vi-VN">
                <a:latin typeface="+mj-lt"/>
                <a:sym typeface="Symbol" pitchFamily="18" charset="2"/>
              </a:rPr>
              <a:t> </a:t>
            </a:r>
            <a:r>
              <a:rPr lang="en-US" altLang="vi-VN">
                <a:latin typeface="+mj-lt"/>
              </a:rPr>
              <a:t> </a:t>
            </a:r>
            <a:r>
              <a:rPr lang="en-US" altLang="vi-VN" i="1">
                <a:latin typeface="+mj-lt"/>
              </a:rPr>
              <a:t>s’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 i="1">
                <a:latin typeface="+mj-lt"/>
              </a:rPr>
              <a:t>		</a:t>
            </a:r>
            <a:r>
              <a:rPr lang="en-US" altLang="vi-VN">
                <a:latin typeface="+mj-lt"/>
              </a:rPr>
              <a:t>H[s] </a:t>
            </a:r>
            <a:r>
              <a:rPr lang="en-US" altLang="vi-VN">
                <a:latin typeface="+mj-lt"/>
                <a:sym typeface="Symbol" pitchFamily="18" charset="2"/>
              </a:rPr>
              <a:t>     </a:t>
            </a:r>
            <a:r>
              <a:rPr lang="en-US" altLang="vi-VN">
                <a:latin typeface="+mj-lt"/>
              </a:rPr>
              <a:t>MIN  LRTA*-COST(s</a:t>
            </a:r>
            <a:r>
              <a:rPr lang="en-US" altLang="vi-VN" i="1">
                <a:latin typeface="+mj-lt"/>
              </a:rPr>
              <a:t>,b,result</a:t>
            </a:r>
            <a:r>
              <a:rPr lang="en-US" altLang="vi-VN">
                <a:latin typeface="+mj-lt"/>
              </a:rPr>
              <a:t>[</a:t>
            </a:r>
            <a:r>
              <a:rPr lang="en-US" altLang="vi-VN" i="1">
                <a:latin typeface="+mj-lt"/>
              </a:rPr>
              <a:t>b,s</a:t>
            </a:r>
            <a:r>
              <a:rPr lang="en-US" altLang="vi-VN">
                <a:latin typeface="+mj-lt"/>
              </a:rPr>
              <a:t>],</a:t>
            </a:r>
            <a:r>
              <a:rPr lang="en-US" altLang="vi-VN" i="1">
                <a:latin typeface="+mj-lt"/>
              </a:rPr>
              <a:t>H</a:t>
            </a:r>
            <a:r>
              <a:rPr lang="en-US" altLang="vi-VN">
                <a:latin typeface="+mj-lt"/>
              </a:rPr>
              <a:t>)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	             </a:t>
            </a:r>
            <a:r>
              <a:rPr lang="en-US" altLang="vi-VN" i="1">
                <a:latin typeface="+mj-lt"/>
              </a:rPr>
              <a:t>b</a:t>
            </a:r>
            <a:r>
              <a:rPr lang="en-US" altLang="vi-VN">
                <a:latin typeface="+mj-lt"/>
              </a:rPr>
              <a:t> </a:t>
            </a:r>
            <a:r>
              <a:rPr lang="en-US" altLang="vi-VN">
                <a:latin typeface="+mj-lt"/>
                <a:sym typeface="Symbol" pitchFamily="18" charset="2"/>
              </a:rPr>
              <a:t> </a:t>
            </a:r>
            <a:r>
              <a:rPr lang="en-US" altLang="vi-VN">
                <a:latin typeface="+mj-lt"/>
              </a:rPr>
              <a:t>ACTIONS(</a:t>
            </a:r>
            <a:r>
              <a:rPr lang="en-US" altLang="vi-VN" i="1">
                <a:latin typeface="+mj-lt"/>
              </a:rPr>
              <a:t>s</a:t>
            </a:r>
            <a:r>
              <a:rPr lang="en-US" altLang="vi-VN">
                <a:latin typeface="+mj-lt"/>
              </a:rPr>
              <a:t>)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</a:t>
            </a:r>
            <a:r>
              <a:rPr lang="en-US" altLang="vi-VN" i="1" smtClean="0">
                <a:latin typeface="+mj-lt"/>
              </a:rPr>
              <a:t>a</a:t>
            </a:r>
            <a:r>
              <a:rPr lang="en-US" altLang="vi-VN" smtClean="0">
                <a:latin typeface="+mj-lt"/>
              </a:rPr>
              <a:t> </a:t>
            </a:r>
            <a:r>
              <a:rPr lang="en-US" altLang="vi-VN">
                <a:latin typeface="+mj-lt"/>
                <a:sym typeface="Symbol" pitchFamily="18" charset="2"/>
              </a:rPr>
              <a:t> an action </a:t>
            </a:r>
            <a:r>
              <a:rPr lang="en-US" altLang="vi-VN" i="1">
                <a:latin typeface="+mj-lt"/>
                <a:sym typeface="Symbol" pitchFamily="18" charset="2"/>
              </a:rPr>
              <a:t>b </a:t>
            </a:r>
            <a:r>
              <a:rPr lang="en-US" altLang="vi-VN">
                <a:latin typeface="+mj-lt"/>
                <a:sym typeface="Symbol" pitchFamily="18" charset="2"/>
              </a:rPr>
              <a:t>in ACTIONS(</a:t>
            </a:r>
            <a:r>
              <a:rPr lang="en-US" altLang="vi-VN" i="1">
                <a:latin typeface="+mj-lt"/>
                <a:sym typeface="Symbol" pitchFamily="18" charset="2"/>
              </a:rPr>
              <a:t>s’</a:t>
            </a:r>
            <a:r>
              <a:rPr lang="en-US" altLang="vi-VN">
                <a:latin typeface="+mj-lt"/>
                <a:sym typeface="Symbol" pitchFamily="18" charset="2"/>
              </a:rPr>
              <a:t>) that minimizes </a:t>
            </a:r>
            <a:r>
              <a:rPr lang="en-US" altLang="vi-VN">
                <a:latin typeface="+mj-lt"/>
              </a:rPr>
              <a:t>LRTA*-COST(</a:t>
            </a:r>
            <a:r>
              <a:rPr lang="en-US" altLang="vi-VN" i="1">
                <a:latin typeface="+mj-lt"/>
              </a:rPr>
              <a:t>s’,b,result</a:t>
            </a:r>
            <a:r>
              <a:rPr lang="en-US" altLang="vi-VN">
                <a:latin typeface="+mj-lt"/>
              </a:rPr>
              <a:t>[</a:t>
            </a:r>
            <a:r>
              <a:rPr lang="en-US" altLang="vi-VN" i="1">
                <a:latin typeface="+mj-lt"/>
              </a:rPr>
              <a:t>b,s’</a:t>
            </a:r>
            <a:r>
              <a:rPr lang="en-US" altLang="vi-VN">
                <a:latin typeface="+mj-lt"/>
              </a:rPr>
              <a:t>]</a:t>
            </a:r>
            <a:r>
              <a:rPr lang="en-US" altLang="vi-VN" i="1">
                <a:latin typeface="+mj-lt"/>
              </a:rPr>
              <a:t>,H</a:t>
            </a:r>
            <a:r>
              <a:rPr lang="en-US" altLang="vi-VN">
                <a:latin typeface="+mj-lt"/>
              </a:rPr>
              <a:t>)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s </a:t>
            </a:r>
            <a:r>
              <a:rPr lang="en-US" altLang="vi-VN">
                <a:latin typeface="+mj-lt"/>
                <a:sym typeface="Symbol" pitchFamily="18" charset="2"/>
              </a:rPr>
              <a:t></a:t>
            </a:r>
            <a:r>
              <a:rPr lang="en-US" altLang="vi-VN">
                <a:latin typeface="+mj-lt"/>
              </a:rPr>
              <a:t>  s’</a:t>
            </a:r>
          </a:p>
          <a:p>
            <a:pPr eaLnBrk="1" hangingPunct="1">
              <a:tabLst>
                <a:tab pos="449263" algn="l"/>
                <a:tab pos="900113" algn="l"/>
                <a:tab pos="1349375" algn="l"/>
                <a:tab pos="1800225" algn="l"/>
              </a:tabLst>
            </a:pPr>
            <a:r>
              <a:rPr lang="en-US" altLang="vi-VN">
                <a:latin typeface="+mj-lt"/>
              </a:rPr>
              <a:t>	return </a:t>
            </a:r>
            <a:r>
              <a:rPr lang="en-US" altLang="vi-VN" i="1">
                <a:latin typeface="+mj-lt"/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 smtClean="0"/>
              <a:t>Greedy best-first search example</a:t>
            </a:r>
          </a:p>
        </p:txBody>
      </p:sp>
      <p:pic>
        <p:nvPicPr>
          <p:cNvPr id="1638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528763"/>
            <a:ext cx="1524000" cy="7651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18EDF-8DD3-4885-B63E-FAE8BCF500C7}" type="datetime1">
              <a:rPr lang="en-US"/>
              <a:pPr>
                <a:defRPr/>
              </a:pPr>
              <a:t>3/30/2017</a:t>
            </a:fld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B3399B-B971-4866-ADAD-A62C39754520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vi-VN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57200" y="4441825"/>
            <a:ext cx="82296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vi-VN" sz="2000" b="1">
                <a:latin typeface="Trebuchet MS" pitchFamily="34" charset="0"/>
              </a:rPr>
              <a:t>Assume that we want to use greedy search to solve the problem of travelling from Arad to Bucharest.</a:t>
            </a:r>
          </a:p>
          <a:p>
            <a:pPr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vi-VN" sz="2000" b="1">
                <a:latin typeface="Trebuchet MS" pitchFamily="34" charset="0"/>
              </a:rPr>
              <a:t>The initial state=Arad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Ch2-Agent</Template>
  <TotalTime>3471</TotalTime>
  <Words>3747</Words>
  <Application>Microsoft Office PowerPoint</Application>
  <PresentationFormat>On-screen Show (4:3)</PresentationFormat>
  <Paragraphs>831</Paragraphs>
  <Slides>81</Slides>
  <Notes>12</Notes>
  <HiddenSlides>23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Arial Narrow</vt:lpstr>
      <vt:lpstr>Calibri</vt:lpstr>
      <vt:lpstr>Consolas</vt:lpstr>
      <vt:lpstr>Helvetica</vt:lpstr>
      <vt:lpstr>Symbol</vt:lpstr>
      <vt:lpstr>Tahoma</vt:lpstr>
      <vt:lpstr>Times</vt:lpstr>
      <vt:lpstr>Times New Roman</vt:lpstr>
      <vt:lpstr>Trebuchet MS</vt:lpstr>
      <vt:lpstr>Wingdings</vt:lpstr>
      <vt:lpstr>Theme1</vt:lpstr>
      <vt:lpstr>Equation</vt:lpstr>
      <vt:lpstr>Solving Problem  by Searching</vt:lpstr>
      <vt:lpstr>Outline</vt:lpstr>
      <vt:lpstr>Informed Search</vt:lpstr>
      <vt:lpstr>Informed Search</vt:lpstr>
      <vt:lpstr>Previously: Tree-search</vt:lpstr>
      <vt:lpstr>Best-first search</vt:lpstr>
      <vt:lpstr>Greedy best-first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A*: Best-known form of best-first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is optimal - standard proof</vt:lpstr>
      <vt:lpstr>BUT … graph search </vt:lpstr>
      <vt:lpstr>Consistent (monotonicity) heuristics</vt:lpstr>
      <vt:lpstr>Optimality of A*</vt:lpstr>
      <vt:lpstr>A* search, evaluation</vt:lpstr>
      <vt:lpstr>Memory-bounded heuristic search</vt:lpstr>
      <vt:lpstr>Recursive best-first search</vt:lpstr>
      <vt:lpstr>Recursive best-first search</vt:lpstr>
      <vt:lpstr>Recursive best-first search, ex.</vt:lpstr>
      <vt:lpstr>Recursive best-first search, ex.</vt:lpstr>
      <vt:lpstr>Recursive best-first search, ex.</vt:lpstr>
      <vt:lpstr>RBFS evaluation</vt:lpstr>
      <vt:lpstr>(Simplified) Memory-Bounded A*</vt:lpstr>
      <vt:lpstr>Learning to search better </vt:lpstr>
      <vt:lpstr>Invent Heuristic functions</vt:lpstr>
      <vt:lpstr>Heuristic functions</vt:lpstr>
      <vt:lpstr>Heuristic quality</vt:lpstr>
      <vt:lpstr>Heuristic quality and dominance</vt:lpstr>
      <vt:lpstr>Admissible heuristics - Relaxed problem </vt:lpstr>
      <vt:lpstr>Relaxed problems (con’t)</vt:lpstr>
      <vt:lpstr>Inventing admissible heuristics</vt:lpstr>
      <vt:lpstr>Inventing admissible heuristics</vt:lpstr>
      <vt:lpstr>Summary</vt:lpstr>
      <vt:lpstr>Local search and optimization</vt:lpstr>
      <vt:lpstr>Local search algorithms</vt:lpstr>
      <vt:lpstr>Example: Traveling Salesperson Problem</vt:lpstr>
      <vt:lpstr>Example: Travelling Salesperson Problem</vt:lpstr>
      <vt:lpstr>Example: Travelling Salesperson Problem</vt:lpstr>
      <vt:lpstr>Example: n-queens</vt:lpstr>
      <vt:lpstr>Hill-climbing search</vt:lpstr>
      <vt:lpstr>Hill-climbing search</vt:lpstr>
      <vt:lpstr>Hill-climbing search</vt:lpstr>
      <vt:lpstr>Hill-climbing search: 8-queens problem</vt:lpstr>
      <vt:lpstr>Hill-climbing search: 8-queens problem</vt:lpstr>
      <vt:lpstr>Hill-climbing variations</vt:lpstr>
      <vt:lpstr>Simulated annealing search</vt:lpstr>
      <vt:lpstr>Properties of simulated annealing search</vt:lpstr>
      <vt:lpstr>Local beam search</vt:lpstr>
      <vt:lpstr>Genetic algorithms</vt:lpstr>
      <vt:lpstr>Genetic algorithms</vt:lpstr>
      <vt:lpstr>Genetic algorithms</vt:lpstr>
      <vt:lpstr>Genetic algorithm</vt:lpstr>
      <vt:lpstr>Genetic algorithm: 8 Queens problem</vt:lpstr>
      <vt:lpstr>Genetic algorithms</vt:lpstr>
      <vt:lpstr>Local search in continuous spaces</vt:lpstr>
      <vt:lpstr>Exploration problems</vt:lpstr>
      <vt:lpstr>Online search problems</vt:lpstr>
      <vt:lpstr>Online search problems</vt:lpstr>
      <vt:lpstr>The adversary argument</vt:lpstr>
      <vt:lpstr>Online search agents</vt:lpstr>
      <vt:lpstr>Online DF-search</vt:lpstr>
      <vt:lpstr>Online DF-search, example</vt:lpstr>
      <vt:lpstr>Online DF-search, example</vt:lpstr>
      <vt:lpstr>Online DF-search, example</vt:lpstr>
      <vt:lpstr>Online DF-search, example</vt:lpstr>
      <vt:lpstr>Online DF-search, example</vt:lpstr>
      <vt:lpstr>Online DF-search, example</vt:lpstr>
      <vt:lpstr>Online DF-search</vt:lpstr>
      <vt:lpstr>Online local search</vt:lpstr>
      <vt:lpstr>Online local search</vt:lpstr>
      <vt:lpstr>Learning real-time A*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</dc:title>
  <dc:creator>Le Phi Hung</dc:creator>
  <cp:lastModifiedBy>LePhiHung</cp:lastModifiedBy>
  <cp:revision>162</cp:revision>
  <dcterms:created xsi:type="dcterms:W3CDTF">2005-03-06T23:56:02Z</dcterms:created>
  <dcterms:modified xsi:type="dcterms:W3CDTF">2017-03-30T05:51:19Z</dcterms:modified>
</cp:coreProperties>
</file>