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71"/>
  </p:notesMasterIdLst>
  <p:sldIdLst>
    <p:sldId id="256" r:id="rId2"/>
    <p:sldId id="257" r:id="rId3"/>
    <p:sldId id="306" r:id="rId4"/>
    <p:sldId id="307" r:id="rId5"/>
    <p:sldId id="259" r:id="rId6"/>
    <p:sldId id="261" r:id="rId7"/>
    <p:sldId id="351" r:id="rId8"/>
    <p:sldId id="302" r:id="rId9"/>
    <p:sldId id="354" r:id="rId10"/>
    <p:sldId id="348" r:id="rId11"/>
    <p:sldId id="349" r:id="rId12"/>
    <p:sldId id="263" r:id="rId13"/>
    <p:sldId id="347" r:id="rId14"/>
    <p:sldId id="268" r:id="rId15"/>
    <p:sldId id="358" r:id="rId16"/>
    <p:sldId id="269" r:id="rId17"/>
    <p:sldId id="27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271" r:id="rId26"/>
    <p:sldId id="272" r:id="rId27"/>
    <p:sldId id="304" r:id="rId28"/>
    <p:sldId id="359" r:id="rId29"/>
    <p:sldId id="360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282" r:id="rId59"/>
    <p:sldId id="283" r:id="rId60"/>
    <p:sldId id="284" r:id="rId61"/>
    <p:sldId id="285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6699"/>
    <a:srgbClr val="000066"/>
    <a:srgbClr val="663300"/>
    <a:srgbClr val="CC0099"/>
    <a:srgbClr val="BCB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93504" autoAdjust="0"/>
  </p:normalViewPr>
  <p:slideViewPr>
    <p:cSldViewPr snapToObjects="1">
      <p:cViewPr varScale="1">
        <p:scale>
          <a:sx n="49" d="100"/>
          <a:sy n="49" d="100"/>
        </p:scale>
        <p:origin x="12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719A1CE-B287-48D0-8077-36B979C51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35E57C-186F-4783-B21E-3CAED16211C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229" tIns="45615" rIns="91229" bIns="45615"/>
          <a:lstStyle/>
          <a:p>
            <a:pPr eaLnBrk="1" hangingPunct="1"/>
            <a:endParaRPr lang="vi-VN" sz="900" smtClean="0"/>
          </a:p>
        </p:txBody>
      </p:sp>
    </p:spTree>
    <p:extLst>
      <p:ext uri="{BB962C8B-B14F-4D97-AF65-F5344CB8AC3E}">
        <p14:creationId xmlns:p14="http://schemas.microsoft.com/office/powerpoint/2010/main" val="1070434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4EC7E1-A6F2-424E-9CDE-6FDAD5E6922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53716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3FC0-B98D-4412-BB37-0C6B06E6503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0112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12410E-22C2-4D52-A68D-DD267F372A6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177987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21D6D6-AFCD-4A79-A164-CEEAD0E9FE5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756487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789E4C-9299-4454-B298-93CD2C28DB1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685108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0B54D-F549-4DDE-BA63-A1731550FF9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052272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925224-1066-41DA-8E04-C749A55F3D7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 smtClean="0"/>
              <a:t>4 maximum seen so far</a:t>
            </a:r>
          </a:p>
        </p:txBody>
      </p:sp>
    </p:spTree>
    <p:extLst>
      <p:ext uri="{BB962C8B-B14F-4D97-AF65-F5344CB8AC3E}">
        <p14:creationId xmlns:p14="http://schemas.microsoft.com/office/powerpoint/2010/main" val="174359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CD1581-9C78-40F6-85D0-E8F3A598668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445740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B677C5-9CB6-4EE0-B48D-7E4FFBFD47D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650924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B6562A-9DE1-4A38-992D-98F17C55A9B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 smtClean="0"/>
              <a:t>-3 minimum seen so far</a:t>
            </a:r>
          </a:p>
        </p:txBody>
      </p:sp>
    </p:spTree>
    <p:extLst>
      <p:ext uri="{BB962C8B-B14F-4D97-AF65-F5344CB8AC3E}">
        <p14:creationId xmlns:p14="http://schemas.microsoft.com/office/powerpoint/2010/main" val="134221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387F02-E211-4178-A09F-7A2B10ED132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267531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A9F516-C4FA-441A-8224-8E0334F302D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284332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B3B869-3783-4854-8CC8-9DE8EEB591C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874941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8BF727-12A8-412A-B55C-B4288418843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345839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79F72C-98FC-4131-994C-D98216EE106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51813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63DB40-1B4E-4603-8545-843BE86D90F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 smtClean="0"/>
              <a:t>-5 minimum seen so far</a:t>
            </a:r>
          </a:p>
        </p:txBody>
      </p:sp>
    </p:spTree>
    <p:extLst>
      <p:ext uri="{BB962C8B-B14F-4D97-AF65-F5344CB8AC3E}">
        <p14:creationId xmlns:p14="http://schemas.microsoft.com/office/powerpoint/2010/main" val="76195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F43C75-43C6-480B-9F29-8A585E7EEFE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 smtClean="0"/>
              <a:t>-5 maximum seen so far</a:t>
            </a:r>
          </a:p>
        </p:txBody>
      </p:sp>
    </p:spTree>
    <p:extLst>
      <p:ext uri="{BB962C8B-B14F-4D97-AF65-F5344CB8AC3E}">
        <p14:creationId xmlns:p14="http://schemas.microsoft.com/office/powerpoint/2010/main" val="1305317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2E2B92-1197-4EC3-9FF6-134E5E777ED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029843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EEFF8E-88FE-4616-9143-0B239355C5B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4011408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5F5E03-6FF7-4CC2-B9B8-BA96F82B36B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05848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54E00B-6E12-492B-BB77-342992B27ED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402206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9125B9-932F-4020-9E02-6D4EC6DCA90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436712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AE2DE8-940C-48E3-AAC1-0DD187F276A5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580854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591F3C-8613-42C4-89C9-3EA2FDC07F7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272983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3169F-DEA2-480C-AB53-B23B5E39224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057529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1D240-4E6F-4FDB-B85B-9CC6725EFB29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769821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116995-2948-46F5-94C7-56F4C1172E9A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512688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0EB2AB-52C8-4334-A255-699C17C63F7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587733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B782ED-94E8-4AB0-95A9-13D79E329B0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443826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B278FC-919C-480D-A725-D284A0ABFC1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279112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04691F-D815-43D1-8221-13E9EBBE9D52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090679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7D5845-9ADE-4DF4-BA1E-8EDF191C5E1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5378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7BD87-E66A-4AC3-B848-80F1A0C88A6C}" type="slidenum">
              <a:rPr lang="en-US"/>
              <a:pPr/>
              <a:t>7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4276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08F09D-188A-4778-8285-D0BAE81B8E6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890002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F068D9-FE7D-4EFE-9694-28243EB379F0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9037516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12B8A0-E2C3-4172-BE01-31A5496B9D70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5482544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6B5213-BD77-42B1-9D78-2D8F34C94202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30677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33B8D-AE80-42F1-B8DE-B49FC5244945}" type="slidenum">
              <a:rPr lang="en-US"/>
              <a:pPr/>
              <a:t>10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07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99B8C-F4AD-4B9E-90E7-C494EDF6D978}" type="slidenum">
              <a:rPr lang="en-US"/>
              <a:pPr/>
              <a:t>11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287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C89AAF-14AA-441B-BC4B-E2E6F66CC6C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05261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391908-BAFB-47CE-A5DA-0CFFE9B2923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63035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81F8A3-E17D-4F9D-8C1A-02A728DEC83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73437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26" y="1690688"/>
            <a:ext cx="6276974" cy="253364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431" y="4267200"/>
            <a:ext cx="6296569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7C94F-F75F-48F3-BDDD-3082F0964D2A}" type="datetime1">
              <a:rPr lang="en-US" smtClean="0"/>
              <a:t>4/27/2016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011B-8F1C-4996-BFEB-7E2D651918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055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D698C-A45D-45E2-A549-B9BD37761C4C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B12D-85F9-4B02-94AF-75635F53E1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689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063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DB04-0FB9-4DB1-B144-D6EC5D7A25B3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180-D676-451F-A2B8-ED6FE44AD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208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4"/>
            <a:ext cx="8229600" cy="962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430D1-E7BD-41A3-88BE-9698873ECCBE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90810-7DF4-4274-A50B-998318ABDA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264C1-7FBB-4BF5-BC2F-C33503048F52}" type="datetime1">
              <a:rPr lang="en-US" smtClean="0"/>
              <a:t>4/27/2016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8365-6E8E-45FC-93AE-B9DB7E87F3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DB04-0FB9-4DB1-B144-D6EC5D7A25B3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180-D676-451F-A2B8-ED6FE44AD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723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8481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DB04-0FB9-4DB1-B144-D6EC5D7A25B3}" type="datetime1">
              <a:rPr lang="en-US" smtClean="0"/>
              <a:t>4/27/2016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180-D676-451F-A2B8-ED6FE44AD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0485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251" y="1219200"/>
            <a:ext cx="4062549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DCA70D-D821-4627-A413-7FA9F6C3F584}" type="datetime1">
              <a:rPr lang="en-US" smtClean="0"/>
              <a:t>4/27/2016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D3A49-4D55-4EB1-85FC-FD0A103317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0694"/>
      </p:ext>
    </p:extLst>
  </p:cSld>
  <p:clrMapOvr>
    <a:masterClrMapping/>
  </p:clrMapOvr>
  <p:transition spd="med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AF7B5-B8E3-4DF6-8D6B-9CEA52D8E86B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66BF-43D3-4848-8D4E-78E06D576E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4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DB04-0FB9-4DB1-B144-D6EC5D7A25B3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180-D676-451F-A2B8-ED6FE44AD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0602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DB04-0FB9-4DB1-B144-D6EC5D7A25B3}" type="datetime1">
              <a:rPr lang="en-US" smtClean="0"/>
              <a:t>4/27/2016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180-D676-451F-A2B8-ED6FE44AD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053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92BEE-247E-4B9F-BC0B-C9E4986B339A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461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DB04-0FB9-4DB1-B144-D6EC5D7A25B3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180-D676-451F-A2B8-ED6FE44AD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7002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199"/>
            <a:ext cx="4192588" cy="5105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188" y="1219200"/>
            <a:ext cx="3884612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CA70D-D821-4627-A413-7FA9F6C3F584}" type="datetime1">
              <a:rPr lang="en-US" smtClean="0"/>
              <a:t>4/27/2016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D3A49-4D55-4EB1-85FC-FD0A10331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1049"/>
      </p:ext>
    </p:extLst>
  </p:cSld>
  <p:clrMapOvr>
    <a:masterClrMapping/>
  </p:clrMapOvr>
  <p:transition spd="med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1190625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964"/>
            <a:ext cx="8229600" cy="4454236"/>
          </a:xfrm>
        </p:spPr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DB04-0FB9-4DB1-B144-D6EC5D7A25B3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180-D676-451F-A2B8-ED6FE44AD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1213"/>
      </p:ext>
    </p:extLst>
  </p:cSld>
  <p:clrMapOvr>
    <a:masterClrMapping/>
  </p:clrMapOvr>
  <p:transition spd="slow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>
            <a:lvl1pPr algn="ctr">
              <a:defRPr lang="en-US"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D0A5A-BDCD-4DDA-8F3E-A3481806C3F0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FD0B1-95C1-4B6B-8FC1-4712F3C34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7761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2A79F-E010-48EF-A375-9E93510DCA07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6741-9DCA-458F-AB56-74276DB249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983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A809C-F592-424E-83E7-C3492F6B35C2}" type="datetime1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EEB3-7908-4245-9427-E25F994C68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317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49D76-F701-4D26-A13D-D4F8A1AFF8CF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3B123-6102-4CE2-9ABC-63114CFEDE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001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38862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A7C1-EEE8-4D50-8C32-C0364A672046}" type="datetime1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8BA50-A279-4A12-BF21-AD94C5C49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000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638"/>
            <a:ext cx="8229600" cy="96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5069B-C67F-4FBD-8139-1901D02ADA28}" type="datetime1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9B56-21F7-47BA-AE4F-CC82509E6A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776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E3CDB04-0FB9-4DB1-B144-D6EC5D7A25B3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2D2180-D676-451F-A2B8-ED6FE44AD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2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792" r:id="rId21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Narrow" pitchFamily="34" charset="0"/>
          <a:ea typeface="Arial Narrow" pitchFamily="34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Playing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848A1D-D83B-4FA2-A138-42B022062CA9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5B993-08CC-421C-9724-20F84A058A5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94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Search Game Playing</a:t>
            </a:r>
            <a:endParaRPr lang="en-US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5425"/>
            <a:ext cx="8229600" cy="2009775"/>
          </a:xfrm>
        </p:spPr>
        <p:txBody>
          <a:bodyPr/>
          <a:lstStyle/>
          <a:p>
            <a:r>
              <a:rPr lang="en-US" smtClean="0"/>
              <a:t>Expand each branch to the terminal states</a:t>
            </a:r>
          </a:p>
          <a:p>
            <a:r>
              <a:rPr lang="en-US" smtClean="0"/>
              <a:t>Evaluate the utility of each terminal state</a:t>
            </a:r>
          </a:p>
          <a:p>
            <a:r>
              <a:rPr lang="en-US" smtClean="0"/>
              <a:t>Choose the move that results in the board configuration with the maximum value</a:t>
            </a:r>
            <a:endParaRPr lang="en-US"/>
          </a:p>
        </p:txBody>
      </p:sp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42B4-81BA-472F-B5DF-B4A1917680BC}" type="datetime1">
              <a:rPr lang="en-US" smtClean="0"/>
              <a:t>4/27/2016</a:t>
            </a:fld>
            <a:endParaRPr lang="en-US" altLang="en-US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7D11-8C4E-4659-BBCD-E35D120EA0F4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933942" name="Group 54"/>
          <p:cNvGrpSpPr>
            <a:grpSpLocks/>
          </p:cNvGrpSpPr>
          <p:nvPr/>
        </p:nvGrpSpPr>
        <p:grpSpPr bwMode="auto">
          <a:xfrm>
            <a:off x="1066800" y="3938587"/>
            <a:ext cx="5334000" cy="1028700"/>
            <a:chOff x="864" y="2808"/>
            <a:chExt cx="3360" cy="648"/>
          </a:xfrm>
        </p:grpSpPr>
        <p:sp>
          <p:nvSpPr>
            <p:cNvPr id="933914" name="Oval 26"/>
            <p:cNvSpPr>
              <a:spLocks noChangeArrowheads="1"/>
            </p:cNvSpPr>
            <p:nvPr/>
          </p:nvSpPr>
          <p:spPr bwMode="auto">
            <a:xfrm>
              <a:off x="3888" y="3120"/>
              <a:ext cx="336" cy="33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E</a:t>
              </a:r>
            </a:p>
          </p:txBody>
        </p:sp>
        <p:sp>
          <p:nvSpPr>
            <p:cNvPr id="933915" name="Oval 27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D</a:t>
              </a:r>
            </a:p>
          </p:txBody>
        </p:sp>
        <p:sp>
          <p:nvSpPr>
            <p:cNvPr id="933916" name="Oval 28"/>
            <p:cNvSpPr>
              <a:spLocks noChangeArrowheads="1"/>
            </p:cNvSpPr>
            <p:nvPr/>
          </p:nvSpPr>
          <p:spPr bwMode="auto">
            <a:xfrm>
              <a:off x="864" y="3120"/>
              <a:ext cx="336" cy="33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B</a:t>
              </a:r>
            </a:p>
          </p:txBody>
        </p:sp>
        <p:sp>
          <p:nvSpPr>
            <p:cNvPr id="933917" name="Oval 29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C</a:t>
              </a:r>
            </a:p>
          </p:txBody>
        </p:sp>
        <p:cxnSp>
          <p:nvCxnSpPr>
            <p:cNvPr id="933918" name="AutoShape 30"/>
            <p:cNvCxnSpPr>
              <a:cxnSpLocks noChangeShapeType="1"/>
              <a:stCxn id="933925" idx="2"/>
              <a:endCxn id="933916" idx="0"/>
            </p:cNvCxnSpPr>
            <p:nvPr/>
          </p:nvCxnSpPr>
          <p:spPr bwMode="auto">
            <a:xfrm flipH="1">
              <a:off x="1032" y="2808"/>
              <a:ext cx="1320" cy="3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3919" name="AutoShape 31"/>
            <p:cNvCxnSpPr>
              <a:cxnSpLocks noChangeShapeType="1"/>
              <a:stCxn id="933925" idx="5"/>
              <a:endCxn id="933915" idx="0"/>
            </p:cNvCxnSpPr>
            <p:nvPr/>
          </p:nvCxnSpPr>
          <p:spPr bwMode="auto">
            <a:xfrm>
              <a:off x="2639" y="2927"/>
              <a:ext cx="409" cy="19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3920" name="AutoShape 32"/>
            <p:cNvCxnSpPr>
              <a:cxnSpLocks noChangeShapeType="1"/>
              <a:stCxn id="933925" idx="6"/>
              <a:endCxn id="933914" idx="0"/>
            </p:cNvCxnSpPr>
            <p:nvPr/>
          </p:nvCxnSpPr>
          <p:spPr bwMode="auto">
            <a:xfrm>
              <a:off x="2688" y="2808"/>
              <a:ext cx="1368" cy="3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3921" name="AutoShape 33"/>
            <p:cNvCxnSpPr>
              <a:cxnSpLocks noChangeShapeType="1"/>
              <a:stCxn id="933925" idx="3"/>
              <a:endCxn id="933917" idx="0"/>
            </p:cNvCxnSpPr>
            <p:nvPr/>
          </p:nvCxnSpPr>
          <p:spPr bwMode="auto">
            <a:xfrm flipH="1">
              <a:off x="2040" y="2927"/>
              <a:ext cx="361" cy="19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3938" name="Group 50"/>
          <p:cNvGrpSpPr>
            <a:grpSpLocks/>
          </p:cNvGrpSpPr>
          <p:nvPr/>
        </p:nvGrpSpPr>
        <p:grpSpPr bwMode="auto">
          <a:xfrm>
            <a:off x="1066800" y="4433887"/>
            <a:ext cx="5334000" cy="533400"/>
            <a:chOff x="2064" y="384"/>
            <a:chExt cx="3360" cy="336"/>
          </a:xfrm>
        </p:grpSpPr>
        <p:sp>
          <p:nvSpPr>
            <p:cNvPr id="933930" name="Oval 42"/>
            <p:cNvSpPr>
              <a:spLocks noChangeArrowheads="1"/>
            </p:cNvSpPr>
            <p:nvPr/>
          </p:nvSpPr>
          <p:spPr bwMode="auto">
            <a:xfrm>
              <a:off x="5088" y="384"/>
              <a:ext cx="336" cy="33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33931" name="Oval 43"/>
            <p:cNvSpPr>
              <a:spLocks noChangeArrowheads="1"/>
            </p:cNvSpPr>
            <p:nvPr/>
          </p:nvSpPr>
          <p:spPr bwMode="auto">
            <a:xfrm>
              <a:off x="4080" y="384"/>
              <a:ext cx="336" cy="33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D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33932" name="Oval 44"/>
            <p:cNvSpPr>
              <a:spLocks noChangeArrowheads="1"/>
            </p:cNvSpPr>
            <p:nvPr/>
          </p:nvSpPr>
          <p:spPr bwMode="auto">
            <a:xfrm>
              <a:off x="2064" y="384"/>
              <a:ext cx="336" cy="33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B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-5</a:t>
              </a:r>
            </a:p>
          </p:txBody>
        </p:sp>
        <p:sp>
          <p:nvSpPr>
            <p:cNvPr id="933933" name="Oval 45"/>
            <p:cNvSpPr>
              <a:spLocks noChangeArrowheads="1"/>
            </p:cNvSpPr>
            <p:nvPr/>
          </p:nvSpPr>
          <p:spPr bwMode="auto">
            <a:xfrm>
              <a:off x="3072" y="384"/>
              <a:ext cx="336" cy="33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C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933939" name="Group 51"/>
          <p:cNvGrpSpPr>
            <a:grpSpLocks/>
          </p:cNvGrpSpPr>
          <p:nvPr/>
        </p:nvGrpSpPr>
        <p:grpSpPr bwMode="auto">
          <a:xfrm>
            <a:off x="768350" y="4965707"/>
            <a:ext cx="6248400" cy="801688"/>
            <a:chOff x="676" y="3455"/>
            <a:chExt cx="3936" cy="505"/>
          </a:xfrm>
        </p:grpSpPr>
        <p:cxnSp>
          <p:nvCxnSpPr>
            <p:cNvPr id="933893" name="AutoShape 5"/>
            <p:cNvCxnSpPr>
              <a:cxnSpLocks noChangeShapeType="1"/>
              <a:stCxn id="933914" idx="3"/>
              <a:endCxn id="933894" idx="0"/>
            </p:cNvCxnSpPr>
            <p:nvPr/>
          </p:nvCxnSpPr>
          <p:spPr bwMode="auto">
            <a:xfrm flipH="1">
              <a:off x="3676" y="3455"/>
              <a:ext cx="261" cy="16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3894" name="Oval 6"/>
            <p:cNvSpPr>
              <a:spLocks noChangeArrowheads="1"/>
            </p:cNvSpPr>
            <p:nvPr/>
          </p:nvSpPr>
          <p:spPr bwMode="auto">
            <a:xfrm>
              <a:off x="3508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M</a:t>
              </a:r>
            </a:p>
          </p:txBody>
        </p:sp>
        <p:sp>
          <p:nvSpPr>
            <p:cNvPr id="933895" name="Oval 7"/>
            <p:cNvSpPr>
              <a:spLocks noChangeArrowheads="1"/>
            </p:cNvSpPr>
            <p:nvPr/>
          </p:nvSpPr>
          <p:spPr bwMode="auto">
            <a:xfrm>
              <a:off x="38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N</a:t>
              </a:r>
            </a:p>
          </p:txBody>
        </p:sp>
        <p:sp>
          <p:nvSpPr>
            <p:cNvPr id="933896" name="Oval 8"/>
            <p:cNvSpPr>
              <a:spLocks noChangeArrowheads="1"/>
            </p:cNvSpPr>
            <p:nvPr/>
          </p:nvSpPr>
          <p:spPr bwMode="auto">
            <a:xfrm>
              <a:off x="42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O</a:t>
              </a:r>
            </a:p>
          </p:txBody>
        </p:sp>
        <p:cxnSp>
          <p:nvCxnSpPr>
            <p:cNvPr id="933897" name="AutoShape 9"/>
            <p:cNvCxnSpPr>
              <a:cxnSpLocks noChangeShapeType="1"/>
              <a:stCxn id="933914" idx="4"/>
              <a:endCxn id="933895" idx="0"/>
            </p:cNvCxnSpPr>
            <p:nvPr/>
          </p:nvCxnSpPr>
          <p:spPr bwMode="auto">
            <a:xfrm>
              <a:off x="4056" y="3504"/>
              <a:ext cx="4" cy="12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3898" name="AutoShape 10"/>
            <p:cNvCxnSpPr>
              <a:cxnSpLocks noChangeShapeType="1"/>
              <a:stCxn id="933914" idx="5"/>
              <a:endCxn id="933896" idx="0"/>
            </p:cNvCxnSpPr>
            <p:nvPr/>
          </p:nvCxnSpPr>
          <p:spPr bwMode="auto">
            <a:xfrm>
              <a:off x="4175" y="3455"/>
              <a:ext cx="269" cy="16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3899" name="AutoShape 11"/>
            <p:cNvCxnSpPr>
              <a:cxnSpLocks noChangeShapeType="1"/>
              <a:stCxn id="933915" idx="3"/>
              <a:endCxn id="933900" idx="0"/>
            </p:cNvCxnSpPr>
            <p:nvPr/>
          </p:nvCxnSpPr>
          <p:spPr bwMode="auto">
            <a:xfrm flipH="1">
              <a:off x="2860" y="3455"/>
              <a:ext cx="69" cy="16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3900" name="Oval 12"/>
            <p:cNvSpPr>
              <a:spLocks noChangeArrowheads="1"/>
            </p:cNvSpPr>
            <p:nvPr/>
          </p:nvSpPr>
          <p:spPr bwMode="auto">
            <a:xfrm>
              <a:off x="26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K</a:t>
              </a:r>
            </a:p>
          </p:txBody>
        </p:sp>
        <p:sp>
          <p:nvSpPr>
            <p:cNvPr id="933901" name="Oval 13"/>
            <p:cNvSpPr>
              <a:spLocks noChangeArrowheads="1"/>
            </p:cNvSpPr>
            <p:nvPr/>
          </p:nvSpPr>
          <p:spPr bwMode="auto">
            <a:xfrm>
              <a:off x="30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L</a:t>
              </a:r>
            </a:p>
          </p:txBody>
        </p:sp>
        <p:cxnSp>
          <p:nvCxnSpPr>
            <p:cNvPr id="933902" name="AutoShape 14"/>
            <p:cNvCxnSpPr>
              <a:cxnSpLocks noChangeShapeType="1"/>
              <a:stCxn id="933915" idx="5"/>
              <a:endCxn id="933901" idx="0"/>
            </p:cNvCxnSpPr>
            <p:nvPr/>
          </p:nvCxnSpPr>
          <p:spPr bwMode="auto">
            <a:xfrm>
              <a:off x="3167" y="3455"/>
              <a:ext cx="77" cy="16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3903" name="AutoShape 15"/>
            <p:cNvCxnSpPr>
              <a:cxnSpLocks noChangeShapeType="1"/>
              <a:stCxn id="933916" idx="3"/>
              <a:endCxn id="933904" idx="0"/>
            </p:cNvCxnSpPr>
            <p:nvPr/>
          </p:nvCxnSpPr>
          <p:spPr bwMode="auto">
            <a:xfrm flipH="1">
              <a:off x="844" y="3455"/>
              <a:ext cx="69" cy="16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3904" name="Oval 16"/>
            <p:cNvSpPr>
              <a:spLocks noChangeArrowheads="1"/>
            </p:cNvSpPr>
            <p:nvPr/>
          </p:nvSpPr>
          <p:spPr bwMode="auto">
            <a:xfrm>
              <a:off x="6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F</a:t>
              </a:r>
            </a:p>
          </p:txBody>
        </p:sp>
        <p:sp>
          <p:nvSpPr>
            <p:cNvPr id="933905" name="Oval 17"/>
            <p:cNvSpPr>
              <a:spLocks noChangeArrowheads="1"/>
            </p:cNvSpPr>
            <p:nvPr/>
          </p:nvSpPr>
          <p:spPr bwMode="auto">
            <a:xfrm>
              <a:off x="1060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G</a:t>
              </a:r>
            </a:p>
          </p:txBody>
        </p:sp>
        <p:cxnSp>
          <p:nvCxnSpPr>
            <p:cNvPr id="933906" name="AutoShape 18"/>
            <p:cNvCxnSpPr>
              <a:cxnSpLocks noChangeShapeType="1"/>
              <a:stCxn id="933916" idx="5"/>
              <a:endCxn id="933905" idx="0"/>
            </p:cNvCxnSpPr>
            <p:nvPr/>
          </p:nvCxnSpPr>
          <p:spPr bwMode="auto">
            <a:xfrm>
              <a:off x="1151" y="3455"/>
              <a:ext cx="77" cy="16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3907" name="AutoShape 19"/>
            <p:cNvCxnSpPr>
              <a:cxnSpLocks noChangeShapeType="1"/>
              <a:stCxn id="933917" idx="3"/>
              <a:endCxn id="933908" idx="0"/>
            </p:cNvCxnSpPr>
            <p:nvPr/>
          </p:nvCxnSpPr>
          <p:spPr bwMode="auto">
            <a:xfrm flipH="1">
              <a:off x="1660" y="3455"/>
              <a:ext cx="261" cy="16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3908" name="Oval 20"/>
            <p:cNvSpPr>
              <a:spLocks noChangeArrowheads="1"/>
            </p:cNvSpPr>
            <p:nvPr/>
          </p:nvSpPr>
          <p:spPr bwMode="auto">
            <a:xfrm>
              <a:off x="14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H</a:t>
              </a:r>
            </a:p>
          </p:txBody>
        </p:sp>
        <p:sp>
          <p:nvSpPr>
            <p:cNvPr id="933909" name="Oval 21"/>
            <p:cNvSpPr>
              <a:spLocks noChangeArrowheads="1"/>
            </p:cNvSpPr>
            <p:nvPr/>
          </p:nvSpPr>
          <p:spPr bwMode="auto">
            <a:xfrm>
              <a:off x="18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I</a:t>
              </a:r>
            </a:p>
          </p:txBody>
        </p:sp>
        <p:sp>
          <p:nvSpPr>
            <p:cNvPr id="933910" name="Oval 22"/>
            <p:cNvSpPr>
              <a:spLocks noChangeArrowheads="1"/>
            </p:cNvSpPr>
            <p:nvPr/>
          </p:nvSpPr>
          <p:spPr bwMode="auto">
            <a:xfrm>
              <a:off x="2260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J</a:t>
              </a:r>
            </a:p>
          </p:txBody>
        </p:sp>
        <p:cxnSp>
          <p:nvCxnSpPr>
            <p:cNvPr id="933911" name="AutoShape 23"/>
            <p:cNvCxnSpPr>
              <a:cxnSpLocks noChangeShapeType="1"/>
              <a:stCxn id="933917" idx="4"/>
              <a:endCxn id="933909" idx="0"/>
            </p:cNvCxnSpPr>
            <p:nvPr/>
          </p:nvCxnSpPr>
          <p:spPr bwMode="auto">
            <a:xfrm>
              <a:off x="2040" y="3504"/>
              <a:ext cx="4" cy="12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3912" name="AutoShape 24"/>
            <p:cNvCxnSpPr>
              <a:cxnSpLocks noChangeShapeType="1"/>
              <a:stCxn id="933917" idx="5"/>
              <a:endCxn id="933910" idx="0"/>
            </p:cNvCxnSpPr>
            <p:nvPr/>
          </p:nvCxnSpPr>
          <p:spPr bwMode="auto">
            <a:xfrm>
              <a:off x="2159" y="3455"/>
              <a:ext cx="269" cy="16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33922" name="Text Box 34"/>
          <p:cNvSpPr txBox="1">
            <a:spLocks noChangeArrowheads="1"/>
          </p:cNvSpPr>
          <p:nvPr/>
        </p:nvSpPr>
        <p:spPr bwMode="auto">
          <a:xfrm>
            <a:off x="6407150" y="3949700"/>
            <a:ext cx="26264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computer's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possible </a:t>
            </a:r>
            <a:r>
              <a:rPr lang="en-US" b="1" smtClean="0">
                <a:solidFill>
                  <a:schemeClr val="tx2"/>
                </a:solidFill>
              </a:rPr>
              <a:t>moves (MAX)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933923" name="Text Box 35"/>
          <p:cNvSpPr txBox="1">
            <a:spLocks noChangeArrowheads="1"/>
          </p:cNvSpPr>
          <p:nvPr/>
        </p:nvSpPr>
        <p:spPr bwMode="auto">
          <a:xfrm>
            <a:off x="6940550" y="4787900"/>
            <a:ext cx="18986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7C80"/>
                </a:solidFill>
              </a:rPr>
              <a:t>opponent's</a:t>
            </a:r>
            <a:br>
              <a:rPr lang="en-US" b="1">
                <a:solidFill>
                  <a:srgbClr val="FF7C80"/>
                </a:solidFill>
              </a:rPr>
            </a:br>
            <a:r>
              <a:rPr lang="en-US" b="1">
                <a:solidFill>
                  <a:srgbClr val="FF7C80"/>
                </a:solidFill>
              </a:rPr>
              <a:t>possible </a:t>
            </a:r>
            <a:r>
              <a:rPr lang="en-US" b="1" smtClean="0">
                <a:solidFill>
                  <a:srgbClr val="FF7C80"/>
                </a:solidFill>
              </a:rPr>
              <a:t>moves (MIN)</a:t>
            </a:r>
            <a:endParaRPr lang="en-US" b="1">
              <a:solidFill>
                <a:srgbClr val="FF7C80"/>
              </a:solidFill>
            </a:endParaRPr>
          </a:p>
        </p:txBody>
      </p:sp>
      <p:sp>
        <p:nvSpPr>
          <p:cNvPr id="933924" name="Text Box 36"/>
          <p:cNvSpPr txBox="1">
            <a:spLocks noChangeArrowheads="1"/>
          </p:cNvSpPr>
          <p:nvPr/>
        </p:nvSpPr>
        <p:spPr bwMode="auto">
          <a:xfrm>
            <a:off x="1295400" y="5805487"/>
            <a:ext cx="520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board evaluation from computer's perspective</a:t>
            </a:r>
          </a:p>
        </p:txBody>
      </p:sp>
      <p:sp>
        <p:nvSpPr>
          <p:cNvPr id="933925" name="Oval 37"/>
          <p:cNvSpPr>
            <a:spLocks noChangeArrowheads="1"/>
          </p:cNvSpPr>
          <p:nvPr/>
        </p:nvSpPr>
        <p:spPr bwMode="auto">
          <a:xfrm>
            <a:off x="3429000" y="3671887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b="1"/>
              <a:t>A</a:t>
            </a:r>
          </a:p>
        </p:txBody>
      </p:sp>
      <p:sp>
        <p:nvSpPr>
          <p:cNvPr id="933926" name="Text Box 38"/>
          <p:cNvSpPr txBox="1">
            <a:spLocks noChangeArrowheads="1"/>
          </p:cNvSpPr>
          <p:nvPr/>
        </p:nvSpPr>
        <p:spPr bwMode="auto">
          <a:xfrm>
            <a:off x="6902888" y="5774832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terminal states</a:t>
            </a:r>
          </a:p>
        </p:txBody>
      </p:sp>
      <p:sp>
        <p:nvSpPr>
          <p:cNvPr id="933941" name="Oval 53"/>
          <p:cNvSpPr>
            <a:spLocks noChangeArrowheads="1"/>
          </p:cNvSpPr>
          <p:nvPr/>
        </p:nvSpPr>
        <p:spPr bwMode="auto">
          <a:xfrm>
            <a:off x="3429000" y="3671887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b="1"/>
              <a:t>A</a:t>
            </a:r>
          </a:p>
          <a:p>
            <a:pPr algn="ctr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  <a:endParaRPr lang="en-US" b="1"/>
          </a:p>
        </p:txBody>
      </p:sp>
      <p:grpSp>
        <p:nvGrpSpPr>
          <p:cNvPr id="934010" name="Group 122"/>
          <p:cNvGrpSpPr>
            <a:grpSpLocks/>
          </p:cNvGrpSpPr>
          <p:nvPr/>
        </p:nvGrpSpPr>
        <p:grpSpPr bwMode="auto">
          <a:xfrm>
            <a:off x="768350" y="4902200"/>
            <a:ext cx="6248400" cy="865187"/>
            <a:chOff x="676" y="3415"/>
            <a:chExt cx="3936" cy="545"/>
          </a:xfrm>
        </p:grpSpPr>
        <p:cxnSp>
          <p:nvCxnSpPr>
            <p:cNvPr id="934011" name="AutoShape 123"/>
            <p:cNvCxnSpPr>
              <a:cxnSpLocks noChangeShapeType="1"/>
              <a:endCxn id="934012" idx="0"/>
            </p:cNvCxnSpPr>
            <p:nvPr/>
          </p:nvCxnSpPr>
          <p:spPr bwMode="auto">
            <a:xfrm flipH="1">
              <a:off x="3676" y="3415"/>
              <a:ext cx="261" cy="201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4012" name="Oval 124"/>
            <p:cNvSpPr>
              <a:spLocks noChangeArrowheads="1"/>
            </p:cNvSpPr>
            <p:nvPr/>
          </p:nvSpPr>
          <p:spPr bwMode="auto">
            <a:xfrm>
              <a:off x="3508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M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4013" name="Oval 125"/>
            <p:cNvSpPr>
              <a:spLocks noChangeArrowheads="1"/>
            </p:cNvSpPr>
            <p:nvPr/>
          </p:nvSpPr>
          <p:spPr bwMode="auto">
            <a:xfrm>
              <a:off x="38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N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34014" name="Oval 126"/>
            <p:cNvSpPr>
              <a:spLocks noChangeArrowheads="1"/>
            </p:cNvSpPr>
            <p:nvPr/>
          </p:nvSpPr>
          <p:spPr bwMode="auto">
            <a:xfrm>
              <a:off x="42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O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34015" name="AutoShape 127"/>
            <p:cNvCxnSpPr>
              <a:cxnSpLocks noChangeShapeType="1"/>
              <a:endCxn id="934013" idx="0"/>
            </p:cNvCxnSpPr>
            <p:nvPr/>
          </p:nvCxnSpPr>
          <p:spPr bwMode="auto">
            <a:xfrm>
              <a:off x="4056" y="3464"/>
              <a:ext cx="4" cy="152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4016" name="AutoShape 128"/>
            <p:cNvCxnSpPr>
              <a:cxnSpLocks noChangeShapeType="1"/>
              <a:endCxn id="934014" idx="0"/>
            </p:cNvCxnSpPr>
            <p:nvPr/>
          </p:nvCxnSpPr>
          <p:spPr bwMode="auto">
            <a:xfrm>
              <a:off x="4175" y="3415"/>
              <a:ext cx="269" cy="201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4017" name="AutoShape 129"/>
            <p:cNvCxnSpPr>
              <a:cxnSpLocks noChangeShapeType="1"/>
              <a:endCxn id="934018" idx="0"/>
            </p:cNvCxnSpPr>
            <p:nvPr/>
          </p:nvCxnSpPr>
          <p:spPr bwMode="auto">
            <a:xfrm flipH="1">
              <a:off x="2860" y="3415"/>
              <a:ext cx="69" cy="201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4018" name="Oval 130"/>
            <p:cNvSpPr>
              <a:spLocks noChangeArrowheads="1"/>
            </p:cNvSpPr>
            <p:nvPr/>
          </p:nvSpPr>
          <p:spPr bwMode="auto">
            <a:xfrm>
              <a:off x="26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K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4019" name="Oval 131"/>
            <p:cNvSpPr>
              <a:spLocks noChangeArrowheads="1"/>
            </p:cNvSpPr>
            <p:nvPr/>
          </p:nvSpPr>
          <p:spPr bwMode="auto">
            <a:xfrm>
              <a:off x="30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L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34020" name="AutoShape 132"/>
            <p:cNvCxnSpPr>
              <a:cxnSpLocks noChangeShapeType="1"/>
              <a:endCxn id="934019" idx="0"/>
            </p:cNvCxnSpPr>
            <p:nvPr/>
          </p:nvCxnSpPr>
          <p:spPr bwMode="auto">
            <a:xfrm>
              <a:off x="3167" y="3415"/>
              <a:ext cx="77" cy="201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4021" name="AutoShape 133"/>
            <p:cNvCxnSpPr>
              <a:cxnSpLocks noChangeShapeType="1"/>
              <a:endCxn id="934022" idx="0"/>
            </p:cNvCxnSpPr>
            <p:nvPr/>
          </p:nvCxnSpPr>
          <p:spPr bwMode="auto">
            <a:xfrm flipH="1">
              <a:off x="844" y="3415"/>
              <a:ext cx="69" cy="201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4022" name="Oval 134"/>
            <p:cNvSpPr>
              <a:spLocks noChangeArrowheads="1"/>
            </p:cNvSpPr>
            <p:nvPr/>
          </p:nvSpPr>
          <p:spPr bwMode="auto">
            <a:xfrm>
              <a:off x="6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F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-7</a:t>
              </a:r>
            </a:p>
          </p:txBody>
        </p:sp>
        <p:sp>
          <p:nvSpPr>
            <p:cNvPr id="934023" name="Oval 135"/>
            <p:cNvSpPr>
              <a:spLocks noChangeArrowheads="1"/>
            </p:cNvSpPr>
            <p:nvPr/>
          </p:nvSpPr>
          <p:spPr bwMode="auto">
            <a:xfrm>
              <a:off x="1060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-5</a:t>
              </a:r>
            </a:p>
          </p:txBody>
        </p:sp>
        <p:cxnSp>
          <p:nvCxnSpPr>
            <p:cNvPr id="934024" name="AutoShape 136"/>
            <p:cNvCxnSpPr>
              <a:cxnSpLocks noChangeShapeType="1"/>
              <a:endCxn id="934023" idx="0"/>
            </p:cNvCxnSpPr>
            <p:nvPr/>
          </p:nvCxnSpPr>
          <p:spPr bwMode="auto">
            <a:xfrm>
              <a:off x="1151" y="3415"/>
              <a:ext cx="77" cy="201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4025" name="AutoShape 137"/>
            <p:cNvCxnSpPr>
              <a:cxnSpLocks noChangeShapeType="1"/>
              <a:endCxn id="934026" idx="0"/>
            </p:cNvCxnSpPr>
            <p:nvPr/>
          </p:nvCxnSpPr>
          <p:spPr bwMode="auto">
            <a:xfrm flipH="1">
              <a:off x="1660" y="3415"/>
              <a:ext cx="261" cy="201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4026" name="Oval 138"/>
            <p:cNvSpPr>
              <a:spLocks noChangeArrowheads="1"/>
            </p:cNvSpPr>
            <p:nvPr/>
          </p:nvSpPr>
          <p:spPr bwMode="auto">
            <a:xfrm>
              <a:off x="14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H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34027" name="Oval 139"/>
            <p:cNvSpPr>
              <a:spLocks noChangeArrowheads="1"/>
            </p:cNvSpPr>
            <p:nvPr/>
          </p:nvSpPr>
          <p:spPr bwMode="auto">
            <a:xfrm>
              <a:off x="18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I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34028" name="Oval 140"/>
            <p:cNvSpPr>
              <a:spLocks noChangeArrowheads="1"/>
            </p:cNvSpPr>
            <p:nvPr/>
          </p:nvSpPr>
          <p:spPr bwMode="auto">
            <a:xfrm>
              <a:off x="2260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J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-6</a:t>
              </a:r>
            </a:p>
          </p:txBody>
        </p:sp>
        <p:cxnSp>
          <p:nvCxnSpPr>
            <p:cNvPr id="934029" name="AutoShape 141"/>
            <p:cNvCxnSpPr>
              <a:cxnSpLocks noChangeShapeType="1"/>
              <a:endCxn id="934027" idx="0"/>
            </p:cNvCxnSpPr>
            <p:nvPr/>
          </p:nvCxnSpPr>
          <p:spPr bwMode="auto">
            <a:xfrm>
              <a:off x="2040" y="3464"/>
              <a:ext cx="4" cy="152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4030" name="AutoShape 142"/>
            <p:cNvCxnSpPr>
              <a:cxnSpLocks noChangeShapeType="1"/>
              <a:endCxn id="934028" idx="0"/>
            </p:cNvCxnSpPr>
            <p:nvPr/>
          </p:nvCxnSpPr>
          <p:spPr bwMode="auto">
            <a:xfrm>
              <a:off x="2159" y="3415"/>
              <a:ext cx="269" cy="201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34049" name="AutoShape 161"/>
          <p:cNvCxnSpPr>
            <a:cxnSpLocks noChangeShapeType="1"/>
          </p:cNvCxnSpPr>
          <p:nvPr/>
        </p:nvCxnSpPr>
        <p:spPr bwMode="auto">
          <a:xfrm flipH="1">
            <a:off x="2933700" y="4140200"/>
            <a:ext cx="573088" cy="2809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2765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3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3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3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1" grpId="0" build="p" autoUpdateAnimBg="0"/>
      <p:bldP spid="933922" grpId="0" autoUpdateAnimBg="0"/>
      <p:bldP spid="933923" grpId="0" autoUpdateAnimBg="0"/>
      <p:bldP spid="933924" grpId="0" autoUpdateAnimBg="0"/>
      <p:bldP spid="933925" grpId="0" animBg="1" autoUpdateAnimBg="0"/>
      <p:bldP spid="933926" grpId="0" autoUpdateAnimBg="0"/>
      <p:bldP spid="93394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7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Search Game Playing</a:t>
            </a:r>
            <a:endParaRPr lang="en-US"/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229600" cy="2238375"/>
          </a:xfrm>
        </p:spPr>
        <p:txBody>
          <a:bodyPr/>
          <a:lstStyle/>
          <a:p>
            <a:r>
              <a:rPr lang="en-US" smtClean="0"/>
              <a:t>Assuming a reasonable search space,</a:t>
            </a:r>
            <a:br>
              <a:rPr lang="en-US" smtClean="0"/>
            </a:br>
            <a:r>
              <a:rPr lang="en-US" smtClean="0"/>
              <a:t>what's the problem with greedy search?</a:t>
            </a:r>
          </a:p>
          <a:p>
            <a:pPr lvl="1"/>
            <a:r>
              <a:rPr lang="en-US" smtClean="0"/>
              <a:t>It ignores what the opponent might do!</a:t>
            </a:r>
          </a:p>
          <a:p>
            <a:pPr lvl="1"/>
            <a:r>
              <a:rPr lang="en-US" smtClean="0"/>
              <a:t>e.g. </a:t>
            </a:r>
            <a:r>
              <a:rPr lang="en-US"/>
              <a:t>MAX </a:t>
            </a:r>
            <a:r>
              <a:rPr lang="en-US" smtClean="0"/>
              <a:t>(computer) chooses C.</a:t>
            </a:r>
            <a:br>
              <a:rPr lang="en-US" smtClean="0"/>
            </a:br>
            <a:r>
              <a:rPr lang="en-US"/>
              <a:t>MIN </a:t>
            </a:r>
            <a:r>
              <a:rPr lang="en-US" smtClean="0"/>
              <a:t>(opponent) </a:t>
            </a:r>
            <a:r>
              <a:rPr lang="en-US"/>
              <a:t>chooses </a:t>
            </a:r>
            <a:r>
              <a:rPr lang="en-US" smtClean="0"/>
              <a:t>J and defeats computer.</a:t>
            </a:r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B398-B860-44BC-90A1-8C871DC74381}" type="datetime1">
              <a:rPr lang="en-US" smtClean="0"/>
              <a:t>4/27/2016</a:t>
            </a:fld>
            <a:endParaRPr lang="en-US" alt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E6B0-A3F3-44CE-AD24-DDCA193FF60B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768350" y="4889500"/>
            <a:ext cx="6248400" cy="877887"/>
            <a:chOff x="676" y="3407"/>
            <a:chExt cx="3936" cy="553"/>
          </a:xfrm>
        </p:grpSpPr>
        <p:cxnSp>
          <p:nvCxnSpPr>
            <p:cNvPr id="940037" name="AutoShape 5"/>
            <p:cNvCxnSpPr>
              <a:cxnSpLocks noChangeShapeType="1"/>
              <a:stCxn id="940058" idx="3"/>
              <a:endCxn id="940038" idx="0"/>
            </p:cNvCxnSpPr>
            <p:nvPr/>
          </p:nvCxnSpPr>
          <p:spPr bwMode="auto">
            <a:xfrm flipH="1">
              <a:off x="3676" y="3407"/>
              <a:ext cx="261" cy="21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0038" name="Oval 6"/>
            <p:cNvSpPr>
              <a:spLocks noChangeArrowheads="1"/>
            </p:cNvSpPr>
            <p:nvPr/>
          </p:nvSpPr>
          <p:spPr bwMode="auto">
            <a:xfrm>
              <a:off x="3508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M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40039" name="Oval 7"/>
            <p:cNvSpPr>
              <a:spLocks noChangeArrowheads="1"/>
            </p:cNvSpPr>
            <p:nvPr/>
          </p:nvSpPr>
          <p:spPr bwMode="auto">
            <a:xfrm>
              <a:off x="38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N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40040" name="Oval 8"/>
            <p:cNvSpPr>
              <a:spLocks noChangeArrowheads="1"/>
            </p:cNvSpPr>
            <p:nvPr/>
          </p:nvSpPr>
          <p:spPr bwMode="auto">
            <a:xfrm>
              <a:off x="42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O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40041" name="AutoShape 9"/>
            <p:cNvCxnSpPr>
              <a:cxnSpLocks noChangeShapeType="1"/>
              <a:stCxn id="940058" idx="4"/>
              <a:endCxn id="940039" idx="0"/>
            </p:cNvCxnSpPr>
            <p:nvPr/>
          </p:nvCxnSpPr>
          <p:spPr bwMode="auto">
            <a:xfrm>
              <a:off x="4056" y="3456"/>
              <a:ext cx="4" cy="168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0042" name="AutoShape 10"/>
            <p:cNvCxnSpPr>
              <a:cxnSpLocks noChangeShapeType="1"/>
              <a:stCxn id="940058" idx="5"/>
              <a:endCxn id="940040" idx="0"/>
            </p:cNvCxnSpPr>
            <p:nvPr/>
          </p:nvCxnSpPr>
          <p:spPr bwMode="auto">
            <a:xfrm>
              <a:off x="4175" y="3407"/>
              <a:ext cx="269" cy="21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0043" name="AutoShape 11"/>
            <p:cNvCxnSpPr>
              <a:cxnSpLocks noChangeShapeType="1"/>
              <a:stCxn id="940059" idx="3"/>
              <a:endCxn id="940044" idx="0"/>
            </p:cNvCxnSpPr>
            <p:nvPr/>
          </p:nvCxnSpPr>
          <p:spPr bwMode="auto">
            <a:xfrm flipH="1">
              <a:off x="2860" y="3407"/>
              <a:ext cx="69" cy="21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0044" name="Oval 12"/>
            <p:cNvSpPr>
              <a:spLocks noChangeArrowheads="1"/>
            </p:cNvSpPr>
            <p:nvPr/>
          </p:nvSpPr>
          <p:spPr bwMode="auto">
            <a:xfrm>
              <a:off x="26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K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40045" name="Oval 13"/>
            <p:cNvSpPr>
              <a:spLocks noChangeArrowheads="1"/>
            </p:cNvSpPr>
            <p:nvPr/>
          </p:nvSpPr>
          <p:spPr bwMode="auto">
            <a:xfrm>
              <a:off x="30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L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40046" name="AutoShape 14"/>
            <p:cNvCxnSpPr>
              <a:cxnSpLocks noChangeShapeType="1"/>
              <a:stCxn id="940059" idx="5"/>
              <a:endCxn id="940045" idx="0"/>
            </p:cNvCxnSpPr>
            <p:nvPr/>
          </p:nvCxnSpPr>
          <p:spPr bwMode="auto">
            <a:xfrm>
              <a:off x="3167" y="3407"/>
              <a:ext cx="77" cy="21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0047" name="AutoShape 15"/>
            <p:cNvCxnSpPr>
              <a:cxnSpLocks noChangeShapeType="1"/>
              <a:stCxn id="940060" idx="3"/>
              <a:endCxn id="940048" idx="0"/>
            </p:cNvCxnSpPr>
            <p:nvPr/>
          </p:nvCxnSpPr>
          <p:spPr bwMode="auto">
            <a:xfrm flipH="1">
              <a:off x="844" y="3407"/>
              <a:ext cx="69" cy="21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0048" name="Oval 16"/>
            <p:cNvSpPr>
              <a:spLocks noChangeArrowheads="1"/>
            </p:cNvSpPr>
            <p:nvPr/>
          </p:nvSpPr>
          <p:spPr bwMode="auto">
            <a:xfrm>
              <a:off x="6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F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-7</a:t>
              </a:r>
            </a:p>
          </p:txBody>
        </p:sp>
        <p:sp>
          <p:nvSpPr>
            <p:cNvPr id="940049" name="Oval 17"/>
            <p:cNvSpPr>
              <a:spLocks noChangeArrowheads="1"/>
            </p:cNvSpPr>
            <p:nvPr/>
          </p:nvSpPr>
          <p:spPr bwMode="auto">
            <a:xfrm>
              <a:off x="1060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-5</a:t>
              </a:r>
            </a:p>
          </p:txBody>
        </p:sp>
        <p:cxnSp>
          <p:nvCxnSpPr>
            <p:cNvPr id="940050" name="AutoShape 18"/>
            <p:cNvCxnSpPr>
              <a:cxnSpLocks noChangeShapeType="1"/>
              <a:stCxn id="940060" idx="5"/>
              <a:endCxn id="940049" idx="0"/>
            </p:cNvCxnSpPr>
            <p:nvPr/>
          </p:nvCxnSpPr>
          <p:spPr bwMode="auto">
            <a:xfrm>
              <a:off x="1151" y="3407"/>
              <a:ext cx="77" cy="21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0051" name="AutoShape 19"/>
            <p:cNvCxnSpPr>
              <a:cxnSpLocks noChangeShapeType="1"/>
              <a:stCxn id="940061" idx="3"/>
              <a:endCxn id="940052" idx="0"/>
            </p:cNvCxnSpPr>
            <p:nvPr/>
          </p:nvCxnSpPr>
          <p:spPr bwMode="auto">
            <a:xfrm flipH="1">
              <a:off x="1660" y="3407"/>
              <a:ext cx="261" cy="21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0052" name="Oval 20"/>
            <p:cNvSpPr>
              <a:spLocks noChangeArrowheads="1"/>
            </p:cNvSpPr>
            <p:nvPr/>
          </p:nvSpPr>
          <p:spPr bwMode="auto">
            <a:xfrm>
              <a:off x="1492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H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40053" name="Oval 21"/>
            <p:cNvSpPr>
              <a:spLocks noChangeArrowheads="1"/>
            </p:cNvSpPr>
            <p:nvPr/>
          </p:nvSpPr>
          <p:spPr bwMode="auto">
            <a:xfrm>
              <a:off x="1876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I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40054" name="Oval 22"/>
            <p:cNvSpPr>
              <a:spLocks noChangeArrowheads="1"/>
            </p:cNvSpPr>
            <p:nvPr/>
          </p:nvSpPr>
          <p:spPr bwMode="auto">
            <a:xfrm>
              <a:off x="2260" y="3624"/>
              <a:ext cx="336" cy="33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en-US" b="1"/>
                <a:t>J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b="1">
                  <a:solidFill>
                    <a:schemeClr val="bg1"/>
                  </a:solidFill>
                </a:rPr>
                <a:t>-6</a:t>
              </a:r>
            </a:p>
          </p:txBody>
        </p:sp>
        <p:cxnSp>
          <p:nvCxnSpPr>
            <p:cNvPr id="940055" name="AutoShape 23"/>
            <p:cNvCxnSpPr>
              <a:cxnSpLocks noChangeShapeType="1"/>
              <a:stCxn id="940061" idx="4"/>
              <a:endCxn id="940053" idx="0"/>
            </p:cNvCxnSpPr>
            <p:nvPr/>
          </p:nvCxnSpPr>
          <p:spPr bwMode="auto">
            <a:xfrm>
              <a:off x="2040" y="3456"/>
              <a:ext cx="4" cy="168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0056" name="AutoShape 24"/>
            <p:cNvCxnSpPr>
              <a:cxnSpLocks noChangeShapeType="1"/>
              <a:stCxn id="940061" idx="5"/>
              <a:endCxn id="940054" idx="0"/>
            </p:cNvCxnSpPr>
            <p:nvPr/>
          </p:nvCxnSpPr>
          <p:spPr bwMode="auto">
            <a:xfrm>
              <a:off x="2159" y="3407"/>
              <a:ext cx="269" cy="21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40058" name="Oval 26"/>
          <p:cNvSpPr>
            <a:spLocks noChangeArrowheads="1"/>
          </p:cNvSpPr>
          <p:nvPr/>
        </p:nvSpPr>
        <p:spPr bwMode="auto">
          <a:xfrm>
            <a:off x="5867400" y="4433887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b="1"/>
              <a:t>E</a:t>
            </a:r>
          </a:p>
          <a:p>
            <a:pPr algn="ctr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40059" name="Oval 27"/>
          <p:cNvSpPr>
            <a:spLocks noChangeArrowheads="1"/>
          </p:cNvSpPr>
          <p:nvPr/>
        </p:nvSpPr>
        <p:spPr bwMode="auto">
          <a:xfrm>
            <a:off x="4267200" y="4433887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b="1"/>
              <a:t>D</a:t>
            </a:r>
          </a:p>
          <a:p>
            <a:pPr algn="ctr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40060" name="Oval 28"/>
          <p:cNvSpPr>
            <a:spLocks noChangeArrowheads="1"/>
          </p:cNvSpPr>
          <p:nvPr/>
        </p:nvSpPr>
        <p:spPr bwMode="auto">
          <a:xfrm>
            <a:off x="1066800" y="4433887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b="1"/>
              <a:t>B</a:t>
            </a:r>
          </a:p>
          <a:p>
            <a:pPr algn="ctr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940061" name="Oval 29"/>
          <p:cNvSpPr>
            <a:spLocks noChangeArrowheads="1"/>
          </p:cNvSpPr>
          <p:nvPr/>
        </p:nvSpPr>
        <p:spPr bwMode="auto">
          <a:xfrm>
            <a:off x="2667000" y="4433887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b="1"/>
              <a:t>C</a:t>
            </a:r>
          </a:p>
          <a:p>
            <a:pPr algn="ctr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940062" name="AutoShape 30"/>
          <p:cNvCxnSpPr>
            <a:cxnSpLocks noChangeShapeType="1"/>
            <a:stCxn id="940069" idx="2"/>
            <a:endCxn id="940060" idx="0"/>
          </p:cNvCxnSpPr>
          <p:nvPr/>
        </p:nvCxnSpPr>
        <p:spPr bwMode="auto">
          <a:xfrm flipH="1">
            <a:off x="1333500" y="3938587"/>
            <a:ext cx="2082800" cy="482600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0063" name="AutoShape 31"/>
          <p:cNvCxnSpPr>
            <a:cxnSpLocks noChangeShapeType="1"/>
            <a:stCxn id="940069" idx="5"/>
            <a:endCxn id="940059" idx="0"/>
          </p:cNvCxnSpPr>
          <p:nvPr/>
        </p:nvCxnSpPr>
        <p:spPr bwMode="auto">
          <a:xfrm>
            <a:off x="3884613" y="4140200"/>
            <a:ext cx="6492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0064" name="AutoShape 32"/>
          <p:cNvCxnSpPr>
            <a:cxnSpLocks noChangeShapeType="1"/>
            <a:stCxn id="940069" idx="6"/>
            <a:endCxn id="940058" idx="0"/>
          </p:cNvCxnSpPr>
          <p:nvPr/>
        </p:nvCxnSpPr>
        <p:spPr bwMode="auto">
          <a:xfrm>
            <a:off x="3975100" y="3938587"/>
            <a:ext cx="2159000" cy="482600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0065" name="AutoShape 33"/>
          <p:cNvCxnSpPr>
            <a:cxnSpLocks noChangeShapeType="1"/>
            <a:stCxn id="940069" idx="3"/>
            <a:endCxn id="940061" idx="0"/>
          </p:cNvCxnSpPr>
          <p:nvPr/>
        </p:nvCxnSpPr>
        <p:spPr bwMode="auto">
          <a:xfrm flipH="1">
            <a:off x="2933700" y="4140200"/>
            <a:ext cx="5730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0066" name="Text Box 34"/>
          <p:cNvSpPr txBox="1">
            <a:spLocks noChangeArrowheads="1"/>
          </p:cNvSpPr>
          <p:nvPr/>
        </p:nvSpPr>
        <p:spPr bwMode="auto">
          <a:xfrm>
            <a:off x="6407150" y="3949700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computer's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possible moves</a:t>
            </a:r>
          </a:p>
        </p:txBody>
      </p:sp>
      <p:sp>
        <p:nvSpPr>
          <p:cNvPr id="940067" name="Text Box 35"/>
          <p:cNvSpPr txBox="1">
            <a:spLocks noChangeArrowheads="1"/>
          </p:cNvSpPr>
          <p:nvPr/>
        </p:nvSpPr>
        <p:spPr bwMode="auto">
          <a:xfrm>
            <a:off x="6940550" y="4787900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7C80"/>
                </a:solidFill>
              </a:rPr>
              <a:t>opponent's</a:t>
            </a:r>
            <a:br>
              <a:rPr lang="en-US" b="1">
                <a:solidFill>
                  <a:srgbClr val="FF7C80"/>
                </a:solidFill>
              </a:rPr>
            </a:br>
            <a:r>
              <a:rPr lang="en-US" b="1">
                <a:solidFill>
                  <a:srgbClr val="FF7C80"/>
                </a:solidFill>
              </a:rPr>
              <a:t>possible moves</a:t>
            </a:r>
          </a:p>
        </p:txBody>
      </p:sp>
      <p:sp>
        <p:nvSpPr>
          <p:cNvPr id="940068" name="Text Box 36"/>
          <p:cNvSpPr txBox="1">
            <a:spLocks noChangeArrowheads="1"/>
          </p:cNvSpPr>
          <p:nvPr/>
        </p:nvSpPr>
        <p:spPr bwMode="auto">
          <a:xfrm>
            <a:off x="1295400" y="5805487"/>
            <a:ext cx="520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board evaluation from computer's perspective</a:t>
            </a:r>
          </a:p>
        </p:txBody>
      </p:sp>
      <p:sp>
        <p:nvSpPr>
          <p:cNvPr id="940069" name="Oval 37"/>
          <p:cNvSpPr>
            <a:spLocks noChangeArrowheads="1"/>
          </p:cNvSpPr>
          <p:nvPr/>
        </p:nvSpPr>
        <p:spPr bwMode="auto">
          <a:xfrm>
            <a:off x="3429000" y="3671887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b="1"/>
              <a:t>A</a:t>
            </a:r>
          </a:p>
          <a:p>
            <a:pPr algn="ctr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40070" name="Text Box 38"/>
          <p:cNvSpPr txBox="1">
            <a:spLocks noChangeArrowheads="1"/>
          </p:cNvSpPr>
          <p:nvPr/>
        </p:nvSpPr>
        <p:spPr bwMode="auto">
          <a:xfrm>
            <a:off x="6858000" y="5729287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terminal states</a:t>
            </a:r>
          </a:p>
        </p:txBody>
      </p:sp>
      <p:cxnSp>
        <p:nvCxnSpPr>
          <p:cNvPr id="940080" name="AutoShape 48"/>
          <p:cNvCxnSpPr>
            <a:cxnSpLocks noChangeShapeType="1"/>
            <a:stCxn id="940069" idx="3"/>
            <a:endCxn id="940061" idx="0"/>
          </p:cNvCxnSpPr>
          <p:nvPr/>
        </p:nvCxnSpPr>
        <p:spPr bwMode="auto">
          <a:xfrm flipH="1">
            <a:off x="2933700" y="4140200"/>
            <a:ext cx="573088" cy="2809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0081" name="AutoShape 49"/>
          <p:cNvCxnSpPr>
            <a:cxnSpLocks noChangeShapeType="1"/>
            <a:stCxn id="940061" idx="5"/>
            <a:endCxn id="940054" idx="0"/>
          </p:cNvCxnSpPr>
          <p:nvPr/>
        </p:nvCxnSpPr>
        <p:spPr bwMode="auto">
          <a:xfrm>
            <a:off x="3122613" y="4902200"/>
            <a:ext cx="427037" cy="319087"/>
          </a:xfrm>
          <a:prstGeom prst="straightConnector1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0463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Minimax principle - Optimal strategies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3429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</a:rPr>
              <a:t>Chooses the best move considering both its move and the opponent’s best move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</a:rPr>
              <a:t>Assumption: Both players play optimally !!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b="1" smtClean="0">
                <a:solidFill>
                  <a:srgbClr val="FF0000"/>
                </a:solidFill>
                <a:ea typeface="+mn-ea"/>
              </a:rPr>
              <a:t>MAX</a:t>
            </a:r>
            <a:r>
              <a:rPr lang="en-US" smtClean="0">
                <a:ea typeface="+mn-ea"/>
              </a:rPr>
              <a:t> (computer) </a:t>
            </a:r>
            <a:r>
              <a:rPr lang="en-US" b="1" smtClean="0">
                <a:solidFill>
                  <a:srgbClr val="FF0000"/>
                </a:solidFill>
                <a:ea typeface="+mn-ea"/>
              </a:rPr>
              <a:t>maximizing</a:t>
            </a:r>
            <a:r>
              <a:rPr lang="en-US" smtClean="0">
                <a:ea typeface="+mn-ea"/>
              </a:rPr>
              <a:t> the utility under the assumption after it moves </a:t>
            </a:r>
            <a:r>
              <a:rPr lang="en-US" b="1" smtClean="0">
                <a:solidFill>
                  <a:srgbClr val="FF0000"/>
                </a:solidFill>
                <a:ea typeface="+mn-ea"/>
              </a:rPr>
              <a:t>MIN</a:t>
            </a:r>
            <a:r>
              <a:rPr lang="en-US" smtClean="0">
                <a:ea typeface="+mn-ea"/>
              </a:rPr>
              <a:t> (o</a:t>
            </a:r>
            <a:r>
              <a:rPr lang="en-US" smtClean="0"/>
              <a:t>pponent) </a:t>
            </a:r>
            <a:r>
              <a:rPr lang="en-US" smtClean="0">
                <a:ea typeface="+mn-ea"/>
              </a:rPr>
              <a:t>will choose the </a:t>
            </a:r>
            <a:r>
              <a:rPr lang="en-US" b="1" smtClean="0">
                <a:solidFill>
                  <a:srgbClr val="FF0000"/>
                </a:solidFill>
                <a:ea typeface="+mn-ea"/>
              </a:rPr>
              <a:t>minimizing</a:t>
            </a:r>
            <a:r>
              <a:rPr lang="en-US" smtClean="0">
                <a:ea typeface="+mn-ea"/>
              </a:rPr>
              <a:t> move.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</a:rPr>
              <a:t>Given a game tree, the optimal strategy can be determined by using the minimax value of each node: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984786-C5BB-49BA-918F-921DF4C95BDA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C913E-08CD-4D3C-BA99-F7646559DBD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4724400"/>
            <a:ext cx="7772400" cy="14465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MINIMAX-VALUE(</a:t>
            </a:r>
            <a:r>
              <a:rPr lang="en-US" sz="2200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UTILITY(n</a:t>
            </a: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22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is a terminal</a:t>
            </a:r>
            <a:b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max</a:t>
            </a:r>
            <a:r>
              <a:rPr lang="en-US" sz="2200" baseline="-25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200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 </a:t>
            </a:r>
            <a:r>
              <a:rPr lang="en-US" sz="2200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successors(n)</a:t>
            </a: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MINIMAX-VALUE(s</a:t>
            </a:r>
            <a:r>
              <a:rPr lang="en-US" sz="22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is a max node</a:t>
            </a:r>
            <a:b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min</a:t>
            </a:r>
            <a:r>
              <a:rPr lang="en-US" sz="2200" baseline="-25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200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 </a:t>
            </a:r>
            <a:r>
              <a:rPr lang="en-US" sz="2200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successors(n)</a:t>
            </a: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MINIMAX-VALUE(s</a:t>
            </a:r>
            <a:r>
              <a:rPr lang="en-US" sz="22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 If </a:t>
            </a:r>
            <a:r>
              <a:rPr lang="en-US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is a min node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Two-Players Game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79765-A893-430B-863F-25AD87D5EA58}" type="datetime1">
              <a:rPr lang="en-US" smtClean="0"/>
              <a:t>4/27/2016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60558-3B79-4EC0-B885-BE904A8828A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15462" y="2209800"/>
            <a:ext cx="7461738" cy="2667000"/>
            <a:chOff x="615462" y="2209800"/>
            <a:chExt cx="7461738" cy="2667000"/>
          </a:xfrm>
        </p:grpSpPr>
        <p:sp>
          <p:nvSpPr>
            <p:cNvPr id="2" name="Isosceles Triangle 1"/>
            <p:cNvSpPr/>
            <p:nvPr/>
          </p:nvSpPr>
          <p:spPr>
            <a:xfrm>
              <a:off x="4693920" y="22098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2000"/>
            </a:p>
          </p:txBody>
        </p:sp>
        <p:sp>
          <p:nvSpPr>
            <p:cNvPr id="7" name="Isosceles Triangle 6"/>
            <p:cNvSpPr/>
            <p:nvPr/>
          </p:nvSpPr>
          <p:spPr>
            <a:xfrm flipV="1">
              <a:off x="2385060" y="33909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200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4693920" y="33909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2000"/>
            </a:p>
          </p:txBody>
        </p:sp>
        <p:sp>
          <p:nvSpPr>
            <p:cNvPr id="9" name="Isosceles Triangle 8"/>
            <p:cNvSpPr/>
            <p:nvPr/>
          </p:nvSpPr>
          <p:spPr>
            <a:xfrm flipV="1">
              <a:off x="7002780" y="33909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20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61544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38506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315468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92430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469392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46354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3316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77240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7002780" y="4572000"/>
              <a:ext cx="304800" cy="304800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6" name="Straight Connector 5"/>
            <p:cNvCxnSpPr>
              <a:stCxn id="2" idx="2"/>
              <a:endCxn id="7" idx="4"/>
            </p:cNvCxnSpPr>
            <p:nvPr/>
          </p:nvCxnSpPr>
          <p:spPr>
            <a:xfrm flipH="1">
              <a:off x="2689860" y="2514600"/>
              <a:ext cx="200406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" idx="3"/>
              <a:endCxn id="8" idx="3"/>
            </p:cNvCxnSpPr>
            <p:nvPr/>
          </p:nvCxnSpPr>
          <p:spPr>
            <a:xfrm>
              <a:off x="4846320" y="2514600"/>
              <a:ext cx="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" idx="4"/>
              <a:endCxn id="9" idx="2"/>
            </p:cNvCxnSpPr>
            <p:nvPr/>
          </p:nvCxnSpPr>
          <p:spPr>
            <a:xfrm>
              <a:off x="4998720" y="2514600"/>
              <a:ext cx="200406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0"/>
              <a:endCxn id="10" idx="0"/>
            </p:cNvCxnSpPr>
            <p:nvPr/>
          </p:nvCxnSpPr>
          <p:spPr>
            <a:xfrm flipH="1">
              <a:off x="1767840" y="3695700"/>
              <a:ext cx="76962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0"/>
              <a:endCxn id="11" idx="0"/>
            </p:cNvCxnSpPr>
            <p:nvPr/>
          </p:nvCxnSpPr>
          <p:spPr>
            <a:xfrm>
              <a:off x="2537460" y="3695700"/>
              <a:ext cx="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0"/>
              <a:endCxn id="12" idx="0"/>
            </p:cNvCxnSpPr>
            <p:nvPr/>
          </p:nvCxnSpPr>
          <p:spPr>
            <a:xfrm>
              <a:off x="2537460" y="3695700"/>
              <a:ext cx="76962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0"/>
              <a:endCxn id="13" idx="0"/>
            </p:cNvCxnSpPr>
            <p:nvPr/>
          </p:nvCxnSpPr>
          <p:spPr>
            <a:xfrm flipH="1">
              <a:off x="4076700" y="3695700"/>
              <a:ext cx="76962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8" idx="0"/>
              <a:endCxn id="14" idx="0"/>
            </p:cNvCxnSpPr>
            <p:nvPr/>
          </p:nvCxnSpPr>
          <p:spPr>
            <a:xfrm>
              <a:off x="4846320" y="3695700"/>
              <a:ext cx="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0"/>
              <a:endCxn id="15" idx="0"/>
            </p:cNvCxnSpPr>
            <p:nvPr/>
          </p:nvCxnSpPr>
          <p:spPr>
            <a:xfrm>
              <a:off x="4846320" y="3695700"/>
              <a:ext cx="76962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0"/>
              <a:endCxn id="16" idx="0"/>
            </p:cNvCxnSpPr>
            <p:nvPr/>
          </p:nvCxnSpPr>
          <p:spPr>
            <a:xfrm flipH="1">
              <a:off x="6385560" y="3695700"/>
              <a:ext cx="76962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156352" y="3695700"/>
              <a:ext cx="76962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" idx="0"/>
              <a:endCxn id="18" idx="0"/>
            </p:cNvCxnSpPr>
            <p:nvPr/>
          </p:nvCxnSpPr>
          <p:spPr>
            <a:xfrm>
              <a:off x="7155180" y="3695700"/>
              <a:ext cx="0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5462" y="22098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MAX</a:t>
              </a:r>
              <a:endParaRPr lang="vi-VN" b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3934" y="332636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MIN</a:t>
              </a:r>
              <a:endParaRPr lang="vi-VN" b="1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15440" y="4876800"/>
            <a:ext cx="6484294" cy="400110"/>
            <a:chOff x="1615440" y="4876800"/>
            <a:chExt cx="6484294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1615440" y="48768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3</a:t>
              </a:r>
              <a:endParaRPr lang="vi-VN" sz="2000" b="1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16887" y="487680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12</a:t>
              </a:r>
              <a:endParaRPr lang="vi-VN" sz="2000" b="1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852" y="48768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8</a:t>
              </a:r>
              <a:endParaRPr lang="vi-VN" sz="2000" b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4300" y="48768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2</a:t>
              </a:r>
              <a:endParaRPr lang="vi-VN" sz="2000" b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93920" y="48768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4</a:t>
              </a:r>
              <a:endParaRPr lang="vi-VN" sz="2000" b="1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55434" y="48768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6</a:t>
              </a:r>
              <a:endParaRPr lang="vi-VN" sz="2000" b="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64987" y="487680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14</a:t>
              </a:r>
              <a:endParaRPr lang="vi-VN" sz="20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17534" y="48768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5</a:t>
              </a:r>
              <a:endParaRPr lang="vi-VN" sz="20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2400" y="48768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2</a:t>
              </a:r>
              <a:endParaRPr lang="vi-VN" sz="2000" b="1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82142" y="3326368"/>
            <a:ext cx="6571258" cy="1069083"/>
            <a:chOff x="1582142" y="3326368"/>
            <a:chExt cx="6571258" cy="1069083"/>
          </a:xfrm>
        </p:grpSpPr>
        <p:sp>
          <p:nvSpPr>
            <p:cNvPr id="58" name="TextBox 57"/>
            <p:cNvSpPr txBox="1"/>
            <p:nvPr/>
          </p:nvSpPr>
          <p:spPr>
            <a:xfrm>
              <a:off x="1582142" y="4038600"/>
              <a:ext cx="475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11</a:t>
              </a:r>
              <a:endParaRPr lang="vi-VN" sz="1600" b="1" baseline="-25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07976" y="4038600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12</a:t>
              </a:r>
              <a:endParaRPr lang="vi-VN" sz="1600" b="1" baseline="-25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22376" y="4038600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13</a:t>
              </a:r>
              <a:endParaRPr lang="vi-VN" sz="1600" b="1" baseline="-250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86200" y="4038600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21</a:t>
              </a:r>
              <a:endParaRPr lang="vi-VN" sz="1600" b="1" baseline="-25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33668" y="4038600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22</a:t>
              </a:r>
              <a:endParaRPr lang="vi-VN" sz="1600" b="1" baseline="-25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34000" y="4056897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23</a:t>
              </a:r>
              <a:endParaRPr lang="vi-VN" sz="1600" b="1" baseline="-25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72200" y="4056897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31</a:t>
              </a:r>
              <a:endParaRPr lang="vi-VN" sz="1600" b="1" baseline="-25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33862" y="4056897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32</a:t>
              </a:r>
              <a:endParaRPr lang="vi-VN" sz="1600" b="1" baseline="-25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70576" y="4056897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33</a:t>
              </a:r>
              <a:endParaRPr lang="vi-VN" sz="1600" b="1" baseline="-25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67000" y="332636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3</a:t>
              </a:r>
              <a:endParaRPr lang="vi-VN" sz="2000" b="1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53000" y="332636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2</a:t>
              </a:r>
              <a:endParaRPr lang="vi-VN" sz="2000" b="1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45984" y="332636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2</a:t>
              </a:r>
              <a:endParaRPr lang="vi-VN" sz="2000" b="1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089327" y="2145268"/>
            <a:ext cx="3521830" cy="976759"/>
            <a:chOff x="3089327" y="2145268"/>
            <a:chExt cx="3521830" cy="976759"/>
          </a:xfrm>
        </p:grpSpPr>
        <p:sp>
          <p:nvSpPr>
            <p:cNvPr id="45" name="TextBox 44"/>
            <p:cNvSpPr txBox="1"/>
            <p:nvPr/>
          </p:nvSpPr>
          <p:spPr>
            <a:xfrm>
              <a:off x="3089327" y="2783473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1</a:t>
              </a:r>
              <a:endParaRPr lang="vi-VN" sz="1600" b="1" baseline="-25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27863" y="2783473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2</a:t>
              </a:r>
              <a:endParaRPr lang="vi-VN" sz="1600" b="1" baseline="-250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03673" y="2783473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A</a:t>
              </a:r>
              <a:r>
                <a:rPr lang="en-US" sz="1600" b="1" baseline="-25000" smtClean="0"/>
                <a:t>3</a:t>
              </a:r>
              <a:endParaRPr lang="vi-VN" sz="1600" b="1" baseline="-25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53000" y="214526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3</a:t>
              </a:r>
              <a:endParaRPr lang="vi-VN" sz="2000" b="1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626706" y="3526423"/>
            <a:ext cx="6450494" cy="1703241"/>
            <a:chOff x="1626706" y="3526423"/>
            <a:chExt cx="6450494" cy="1703241"/>
          </a:xfrm>
        </p:grpSpPr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1626707" y="4924455"/>
              <a:ext cx="304800" cy="304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cxnSp>
          <p:nvCxnSpPr>
            <p:cNvPr id="78" name="AutoShape 9"/>
            <p:cNvCxnSpPr>
              <a:cxnSpLocks noChangeShapeType="1"/>
              <a:stCxn id="77" idx="2"/>
              <a:endCxn id="7" idx="1"/>
            </p:cNvCxnSpPr>
            <p:nvPr/>
          </p:nvCxnSpPr>
          <p:spPr bwMode="auto">
            <a:xfrm rot="10800000" flipH="1">
              <a:off x="1626706" y="3543301"/>
              <a:ext cx="834553" cy="1533555"/>
            </a:xfrm>
            <a:prstGeom prst="curvedConnector3">
              <a:avLst>
                <a:gd name="adj1" fmla="val -27392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7772400" y="4924864"/>
              <a:ext cx="304800" cy="304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3935567" y="4919004"/>
              <a:ext cx="304800" cy="304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cxnSp>
          <p:nvCxnSpPr>
            <p:cNvPr id="81" name="AutoShape 13"/>
            <p:cNvCxnSpPr>
              <a:cxnSpLocks noChangeShapeType="1"/>
              <a:stCxn id="80" idx="2"/>
            </p:cNvCxnSpPr>
            <p:nvPr/>
          </p:nvCxnSpPr>
          <p:spPr bwMode="auto">
            <a:xfrm rot="10800000" flipH="1">
              <a:off x="3935566" y="3543302"/>
              <a:ext cx="758353" cy="1528103"/>
            </a:xfrm>
            <a:prstGeom prst="curvedConnector4">
              <a:avLst>
                <a:gd name="adj1" fmla="val -30144"/>
                <a:gd name="adj2" fmla="val 96414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4"/>
            <p:cNvCxnSpPr>
              <a:cxnSpLocks noChangeShapeType="1"/>
              <a:stCxn id="79" idx="6"/>
              <a:endCxn id="69" idx="3"/>
            </p:cNvCxnSpPr>
            <p:nvPr/>
          </p:nvCxnSpPr>
          <p:spPr bwMode="auto">
            <a:xfrm flipH="1" flipV="1">
              <a:off x="7573318" y="3526423"/>
              <a:ext cx="503882" cy="1550841"/>
            </a:xfrm>
            <a:prstGeom prst="curvedConnector3">
              <a:avLst>
                <a:gd name="adj1" fmla="val -45368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8" name="Group 97"/>
          <p:cNvGrpSpPr/>
          <p:nvPr/>
        </p:nvGrpSpPr>
        <p:grpSpPr>
          <a:xfrm>
            <a:off x="2681068" y="2345324"/>
            <a:ext cx="1994012" cy="1340412"/>
            <a:chOff x="2681068" y="2345324"/>
            <a:chExt cx="1994012" cy="1340412"/>
          </a:xfrm>
        </p:grpSpPr>
        <p:sp>
          <p:nvSpPr>
            <p:cNvPr id="90" name="Oval 4"/>
            <p:cNvSpPr>
              <a:spLocks noChangeArrowheads="1"/>
            </p:cNvSpPr>
            <p:nvPr/>
          </p:nvSpPr>
          <p:spPr bwMode="auto">
            <a:xfrm>
              <a:off x="2681068" y="3380936"/>
              <a:ext cx="304800" cy="304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cxnSp>
          <p:nvCxnSpPr>
            <p:cNvPr id="91" name="AutoShape 5"/>
            <p:cNvCxnSpPr>
              <a:cxnSpLocks noChangeShapeType="1"/>
              <a:stCxn id="90" idx="2"/>
            </p:cNvCxnSpPr>
            <p:nvPr/>
          </p:nvCxnSpPr>
          <p:spPr bwMode="auto">
            <a:xfrm rot="10800000" flipH="1">
              <a:off x="2681068" y="2345324"/>
              <a:ext cx="1994012" cy="1188013"/>
            </a:xfrm>
            <a:prstGeom prst="curvedConnector3">
              <a:avLst>
                <a:gd name="adj1" fmla="val -5116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4643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minimax decision</a:t>
            </a: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609600" y="5638800"/>
            <a:ext cx="7949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Minimax maximizes the worst-case outcome for max.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5462" y="1921522"/>
            <a:ext cx="7918938" cy="3641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845031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if MIN does not play optimally?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Definition of optimal play for MAX assumes MIN plays optimally: maximizes worst-case outcome for MAX.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But if MIN does not play optimally, MAX will do even better. [Can be proved.]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01AAF-0C00-4584-A166-1ECC5DA91D97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94649-F3DA-46EA-AC12-898D53EEB36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Minimax: Direct Algorithm</a:t>
            </a:r>
            <a:endParaRPr 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For each move by the MAX </a:t>
            </a:r>
            <a:r>
              <a:rPr lang="en-US" smtClean="0"/>
              <a:t>(computer):</a:t>
            </a:r>
            <a:endParaRPr lang="en-US"/>
          </a:p>
          <a:p>
            <a:r>
              <a:rPr lang="en-US" smtClean="0"/>
              <a:t>Perform depth-first search to a terminal state</a:t>
            </a:r>
          </a:p>
          <a:p>
            <a:r>
              <a:rPr lang="en-US" smtClean="0"/>
              <a:t>Evaluate each terminal state</a:t>
            </a:r>
          </a:p>
          <a:p>
            <a:r>
              <a:rPr lang="en-US" smtClean="0"/>
              <a:t>Propagate upwards the minimax values</a:t>
            </a:r>
          </a:p>
          <a:p>
            <a:pPr lvl="1"/>
            <a:r>
              <a:rPr lang="en-US" smtClean="0"/>
              <a:t>if opponent's move minimum value of children backed up</a:t>
            </a:r>
          </a:p>
          <a:p>
            <a:pPr lvl="1"/>
            <a:r>
              <a:rPr lang="en-US" smtClean="0"/>
              <a:t>if computer's move maximum value of children backed up</a:t>
            </a:r>
          </a:p>
          <a:p>
            <a:r>
              <a:rPr lang="en-US" smtClean="0"/>
              <a:t>choose move with the maximum of minimax values of children</a:t>
            </a:r>
          </a:p>
          <a:p>
            <a:r>
              <a:rPr lang="en-US" smtClean="0"/>
              <a:t>Note:</a:t>
            </a:r>
          </a:p>
          <a:p>
            <a:pPr lvl="1"/>
            <a:r>
              <a:rPr lang="en-US" smtClean="0"/>
              <a:t>minimax values gradually propagate upwards as DFS proceeds: i.e., minimax values propagate up in “left-to-right” fashion</a:t>
            </a:r>
          </a:p>
          <a:p>
            <a:pPr lvl="1"/>
            <a:r>
              <a:rPr lang="en-US" smtClean="0"/>
              <a:t>minimax values for sub-tree backed up “as we go”,</a:t>
            </a:r>
            <a:br>
              <a:rPr lang="en-US" smtClean="0"/>
            </a:br>
            <a:r>
              <a:rPr lang="en-US" smtClean="0"/>
              <a:t>so only O(bd) nodes need to be kept in memory at any time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4763-003A-42E7-8C96-E9922AD3AE3B}" type="datetime1">
              <a:rPr lang="en-US" smtClean="0"/>
              <a:pPr/>
              <a:t>4/27/2016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BDB-ECF8-4661-8505-9D83A14846C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646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Minimax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12F26A-C493-4DCB-9E59-B3328F957564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5CC20-F9AF-46E4-ABB6-72B697E6BD4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3234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MINIMAX-DECISION(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 returns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an action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inputs: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current state in game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MAX-VALUE(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in SUCCESSORS(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with value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457200" y="4784725"/>
            <a:ext cx="8229600" cy="19208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MIN-VALUE(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 returns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a utility value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TERMINAL-TEST(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then return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UTILITY(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endParaRPr lang="en-US" sz="2000" b="1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+∞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2000" b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en-US" sz="20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in SUCCESSORS(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MIN(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MAX-VALUE(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457200" y="2695575"/>
            <a:ext cx="8229600" cy="19208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MAX-VALUE(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 returns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a utility value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TERMINAL-TEST(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then return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UTILITY(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endParaRPr lang="en-US" sz="2000" b="1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-∞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2000" b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en-US" sz="20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in SUCCESSORS(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MAX(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MIN-VALUE(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838200" y="1849438"/>
            <a:ext cx="3048000" cy="339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838200" y="2189163"/>
            <a:ext cx="7467600" cy="346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1295400" y="3970338"/>
            <a:ext cx="3581400" cy="2857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1295400" y="6034790"/>
            <a:ext cx="3581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927360" y="3021013"/>
            <a:ext cx="2149840" cy="24701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 animBg="1"/>
      <p:bldP spid="173065" grpId="0" animBg="1"/>
      <p:bldP spid="173066" grpId="0" animBg="1"/>
      <p:bldP spid="173067" grpId="0" animBg="1"/>
      <p:bldP spid="1730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Minimax</a:t>
            </a:r>
          </a:p>
        </p:txBody>
      </p:sp>
      <p:graphicFrame>
        <p:nvGraphicFramePr>
          <p:cNvPr id="175150" name="Group 4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1787812"/>
              </p:ext>
            </p:extLst>
          </p:nvPr>
        </p:nvGraphicFramePr>
        <p:xfrm>
          <a:off x="457200" y="1376363"/>
          <a:ext cx="8229600" cy="2052635"/>
        </p:xfrm>
        <a:graphic>
          <a:graphicData uri="http://schemas.openxmlformats.org/drawingml/2006/table">
            <a:tbl>
              <a:tblPr/>
              <a:tblGrid>
                <a:gridCol w="2914650"/>
                <a:gridCol w="5314950"/>
              </a:tblGrid>
              <a:tr h="458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Criterion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Complete?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(against an optimal opponent)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complexity 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branching factor b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O(b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 complexity 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O(bm) (depth-first exploration)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Optimal?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(if tree is finite)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5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581400"/>
            <a:ext cx="8229600" cy="2743200"/>
          </a:xfrm>
        </p:spPr>
        <p:txBody>
          <a:bodyPr/>
          <a:lstStyle/>
          <a:p>
            <a:pPr eaLnBrk="1" hangingPunct="1"/>
            <a:r>
              <a:rPr lang="en-US" smtClean="0"/>
              <a:t>Time complexity is a major problem!</a:t>
            </a:r>
            <a:br>
              <a:rPr lang="en-US" smtClean="0"/>
            </a:br>
            <a:r>
              <a:rPr lang="en-US" smtClean="0"/>
              <a:t>Player typically only has a finite amount of time to make a move!!</a:t>
            </a:r>
          </a:p>
          <a:p>
            <a:pPr eaLnBrk="1" hangingPunct="1"/>
            <a:r>
              <a:rPr lang="en-US" smtClean="0"/>
              <a:t>For chess, b ≈ 35, m ≈100 for "reasonable" games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exact solution completely infeasible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1E3E1-CA49-41A3-A86A-A84EFD426F49}" type="datetime1">
              <a:rPr lang="en-US" smtClean="0"/>
              <a:t>4/27/2016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59420-736C-4624-9021-08E920B645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Imperfect Real-Time Decisions</a:t>
            </a:r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Minimax </a:t>
            </a:r>
            <a:r>
              <a:rPr lang="en-US" smtClean="0"/>
              <a:t>require </a:t>
            </a:r>
            <a:r>
              <a:rPr lang="en-US" smtClean="0"/>
              <a:t>too much leaf-node evaluations.</a:t>
            </a:r>
          </a:p>
          <a:p>
            <a:pPr eaLnBrk="1" hangingPunct="1"/>
            <a:r>
              <a:rPr lang="en-US" smtClean="0"/>
              <a:t>May be impractical within a reasonable amount of time.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SHANNON (1950):</a:t>
            </a:r>
          </a:p>
          <a:p>
            <a:pPr lvl="1" eaLnBrk="1" hangingPunct="1"/>
            <a:r>
              <a:rPr lang="en-US" smtClean="0"/>
              <a:t>Cut off search earlier (replace TERMINAL-TEST by CUTOFF-TEST)</a:t>
            </a:r>
          </a:p>
          <a:p>
            <a:pPr lvl="1" eaLnBrk="1" hangingPunct="1"/>
            <a:r>
              <a:rPr lang="en-US" smtClean="0"/>
              <a:t>Apply heuristic evaluation function EVAL </a:t>
            </a:r>
            <a:br>
              <a:rPr lang="en-US" smtClean="0"/>
            </a:br>
            <a:r>
              <a:rPr lang="en-US" smtClean="0"/>
              <a:t>(replacing utility function of alpha-beta)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AE974-08A2-49B0-BBD4-9C37F7086D1E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1C6C6-79FA-4BED-AEA9-96BDFEF2A610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Cutting off search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Change:</a:t>
            </a:r>
          </a:p>
          <a:p>
            <a:pPr marL="457200" lvl="1" indent="0" eaLnBrk="1" hangingPunct="1">
              <a:buNone/>
              <a:defRPr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TERMINAL-TEST(state)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then </a:t>
            </a:r>
            <a:b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UTILITY(state)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mtClean="0">
                <a:ea typeface="+mn-ea"/>
              </a:rPr>
              <a:t>into</a:t>
            </a:r>
          </a:p>
          <a:p>
            <a:pPr marL="457200" lvl="1" indent="0" eaLnBrk="1" hangingPunct="1">
              <a:buNone/>
              <a:defRPr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CUTOFF-TEST(state, depth)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then </a:t>
            </a:r>
            <a:b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EVAL(state)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Introduces a fixed-depth limit depth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Is selected so that the amount of time will not exceed what the rules of the game allow.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When cuttoff occurs, the evaluation is performed.</a:t>
            </a:r>
            <a:endParaRPr lang="en-US">
              <a:ea typeface="+mn-e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03455-779B-40B1-8442-D8E9B329E88E}" type="datetime1">
              <a:rPr lang="en-US" smtClean="0"/>
              <a:t>4/27/2016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19E88-47DA-430D-ABB6-4D73B1F36E39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3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games?</a:t>
            </a:r>
          </a:p>
          <a:p>
            <a:pPr eaLnBrk="1" hangingPunct="1"/>
            <a:r>
              <a:rPr lang="en-US" smtClean="0"/>
              <a:t>Optimal decisions in games</a:t>
            </a:r>
          </a:p>
          <a:p>
            <a:pPr lvl="1" eaLnBrk="1" hangingPunct="1"/>
            <a:r>
              <a:rPr lang="en-US" smtClean="0"/>
              <a:t>Which strategy leads to success?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-</a:t>
            </a:r>
            <a:r>
              <a:rPr lang="en-US" smtClean="0"/>
              <a:t> pruning</a:t>
            </a:r>
          </a:p>
          <a:p>
            <a:pPr eaLnBrk="1" hangingPunct="1"/>
            <a:r>
              <a:rPr lang="en-US" smtClean="0"/>
              <a:t>Games of imperfect information</a:t>
            </a:r>
          </a:p>
          <a:p>
            <a:pPr eaLnBrk="1" hangingPunct="1"/>
            <a:r>
              <a:rPr lang="en-US" smtClean="0"/>
              <a:t>Games that include an element of chance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BA14F-CF99-4656-A072-27DFEFCFFAC6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D24A7-9D48-4B32-8EFA-A4CAEF16CC7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EVAL </a:t>
            </a:r>
            <a:endParaRPr lang="en-US" smtClean="0"/>
          </a:p>
        </p:txBody>
      </p:sp>
      <p:sp>
        <p:nvSpPr>
          <p:cNvPr id="2058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EVAL function retuns an estimate of the expected utility of the game from a given position.</a:t>
            </a:r>
          </a:p>
          <a:p>
            <a:r>
              <a:rPr lang="en-US" smtClean="0"/>
              <a:t>Performance of game playing depends on </a:t>
            </a:r>
            <a:br>
              <a:rPr lang="en-US" smtClean="0"/>
            </a:br>
            <a:r>
              <a:rPr lang="en-US" smtClean="0"/>
              <a:t>quality of EVAL.</a:t>
            </a:r>
          </a:p>
          <a:p>
            <a:r>
              <a:rPr lang="en-US" smtClean="0"/>
              <a:t>Requirements:</a:t>
            </a:r>
          </a:p>
          <a:p>
            <a:pPr lvl="1"/>
            <a:r>
              <a:rPr lang="en-US" smtClean="0"/>
              <a:t>EVAL must agree with terminal-nodes in the same way as UTILITY.</a:t>
            </a:r>
          </a:p>
          <a:p>
            <a:pPr lvl="1"/>
            <a:r>
              <a:rPr lang="en-US" smtClean="0"/>
              <a:t>Computation may not take too long.</a:t>
            </a:r>
          </a:p>
          <a:p>
            <a:pPr lvl="1"/>
            <a:r>
              <a:rPr lang="en-US" smtClean="0"/>
              <a:t>For non-terminal states the EVAL should be strongly correlated with the actual chance of winning.</a:t>
            </a:r>
          </a:p>
          <a:p>
            <a:r>
              <a:rPr lang="en-US" smtClean="0"/>
              <a:t>Only useful for quiescent (no wild swings in value in near future) states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566-497A-4F45-883B-DA17C29744E9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9791-8362-4B64-A841-F7C2F92DD1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3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Heuristic EVAL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5FEDA-25EF-470A-B2EF-60A7F114480A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D1593-5BAC-4D05-8329-5C501FA263A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524000" y="6019800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>
                <a:latin typeface="Times New Roman" pitchFamily="18" charset="0"/>
              </a:rPr>
              <a:t>Eval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s</a:t>
            </a:r>
            <a:r>
              <a:rPr lang="en-US" sz="2400" b="1">
                <a:latin typeface="Times New Roman" pitchFamily="18" charset="0"/>
              </a:rPr>
              <a:t>) = </a:t>
            </a:r>
            <a:r>
              <a:rPr lang="en-US" sz="2400" b="1" i="1">
                <a:latin typeface="Times New Roman" pitchFamily="18" charset="0"/>
              </a:rPr>
              <a:t>w</a:t>
            </a:r>
            <a:r>
              <a:rPr lang="en-US" sz="2400" b="1" baseline="-25000">
                <a:latin typeface="Times New Roman" pitchFamily="18" charset="0"/>
              </a:rPr>
              <a:t>1 </a:t>
            </a:r>
            <a:r>
              <a:rPr lang="en-US" sz="2400" b="1" i="1">
                <a:latin typeface="Times New Roman" pitchFamily="18" charset="0"/>
              </a:rPr>
              <a:t>f</a:t>
            </a:r>
            <a:r>
              <a:rPr lang="en-US" sz="2400" b="1" baseline="-25000">
                <a:latin typeface="Times New Roman" pitchFamily="18" charset="0"/>
              </a:rPr>
              <a:t>1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s</a:t>
            </a:r>
            <a:r>
              <a:rPr lang="en-US" sz="2400" b="1">
                <a:latin typeface="Times New Roman" pitchFamily="18" charset="0"/>
              </a:rPr>
              <a:t>) + </a:t>
            </a:r>
            <a:r>
              <a:rPr lang="en-US" sz="2400" b="1" i="1">
                <a:latin typeface="Times New Roman" pitchFamily="18" charset="0"/>
              </a:rPr>
              <a:t>w</a:t>
            </a:r>
            <a:r>
              <a:rPr lang="en-US" sz="2400" b="1" baseline="-25000">
                <a:latin typeface="Times New Roman" pitchFamily="18" charset="0"/>
              </a:rPr>
              <a:t>2 </a:t>
            </a:r>
            <a:r>
              <a:rPr lang="en-US" sz="2400" b="1" i="1">
                <a:latin typeface="Times New Roman" pitchFamily="18" charset="0"/>
              </a:rPr>
              <a:t>f</a:t>
            </a:r>
            <a:r>
              <a:rPr lang="en-US" sz="2400" b="1" baseline="-25000">
                <a:latin typeface="Times New Roman" pitchFamily="18" charset="0"/>
              </a:rPr>
              <a:t>2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s</a:t>
            </a:r>
            <a:r>
              <a:rPr lang="en-US" sz="2400" b="1">
                <a:latin typeface="Times New Roman" pitchFamily="18" charset="0"/>
              </a:rPr>
              <a:t>) + … + </a:t>
            </a:r>
            <a:r>
              <a:rPr lang="en-US" sz="2400" b="1" i="1">
                <a:latin typeface="Times New Roman" pitchFamily="18" charset="0"/>
              </a:rPr>
              <a:t>w</a:t>
            </a:r>
            <a:r>
              <a:rPr lang="en-US" sz="2400" b="1" baseline="-25000">
                <a:latin typeface="Times New Roman" pitchFamily="18" charset="0"/>
              </a:rPr>
              <a:t>n</a:t>
            </a:r>
            <a:r>
              <a:rPr lang="en-US" sz="2400" b="1" i="1">
                <a:latin typeface="Times New Roman" pitchFamily="18" charset="0"/>
              </a:rPr>
              <a:t>f</a:t>
            </a:r>
            <a:r>
              <a:rPr lang="en-US" sz="2400" b="1" baseline="-25000">
                <a:latin typeface="Times New Roman" pitchFamily="18" charset="0"/>
              </a:rPr>
              <a:t>n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s</a:t>
            </a:r>
            <a:r>
              <a:rPr lang="en-US" sz="2400" b="1">
                <a:latin typeface="Times New Roman" pitchFamily="18" charset="0"/>
              </a:rPr>
              <a:t>)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410200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207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Heuristic EVAL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7F4C3E-4D43-4927-A05B-12430B8A6039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39183-8D3E-4BCC-8EA1-C55191C779E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524000" y="5791200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>
                <a:latin typeface="Times New Roman" pitchFamily="18" charset="0"/>
              </a:rPr>
              <a:t>Eval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s</a:t>
            </a:r>
            <a:r>
              <a:rPr lang="en-US" sz="2400" b="1">
                <a:latin typeface="Times New Roman" pitchFamily="18" charset="0"/>
              </a:rPr>
              <a:t>) = </a:t>
            </a:r>
            <a:r>
              <a:rPr lang="en-US" sz="2400" b="1" i="1">
                <a:latin typeface="Times New Roman" pitchFamily="18" charset="0"/>
              </a:rPr>
              <a:t>w</a:t>
            </a:r>
            <a:r>
              <a:rPr lang="en-US" sz="2400" b="1" baseline="-25000">
                <a:latin typeface="Times New Roman" pitchFamily="18" charset="0"/>
              </a:rPr>
              <a:t>1 </a:t>
            </a:r>
            <a:r>
              <a:rPr lang="en-US" sz="2400" b="1" i="1">
                <a:latin typeface="Times New Roman" pitchFamily="18" charset="0"/>
              </a:rPr>
              <a:t>f</a:t>
            </a:r>
            <a:r>
              <a:rPr lang="en-US" sz="2400" b="1" baseline="-25000">
                <a:latin typeface="Times New Roman" pitchFamily="18" charset="0"/>
              </a:rPr>
              <a:t>1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s</a:t>
            </a:r>
            <a:r>
              <a:rPr lang="en-US" sz="2400" b="1">
                <a:latin typeface="Times New Roman" pitchFamily="18" charset="0"/>
              </a:rPr>
              <a:t>) + </a:t>
            </a:r>
            <a:r>
              <a:rPr lang="en-US" sz="2400" b="1" i="1">
                <a:latin typeface="Times New Roman" pitchFamily="18" charset="0"/>
              </a:rPr>
              <a:t>w</a:t>
            </a:r>
            <a:r>
              <a:rPr lang="en-US" sz="2400" b="1" baseline="-25000">
                <a:latin typeface="Times New Roman" pitchFamily="18" charset="0"/>
              </a:rPr>
              <a:t>2 </a:t>
            </a:r>
            <a:r>
              <a:rPr lang="en-US" sz="2400" b="1" i="1">
                <a:latin typeface="Times New Roman" pitchFamily="18" charset="0"/>
              </a:rPr>
              <a:t>f</a:t>
            </a:r>
            <a:r>
              <a:rPr lang="en-US" sz="2400" b="1" baseline="-25000">
                <a:latin typeface="Times New Roman" pitchFamily="18" charset="0"/>
              </a:rPr>
              <a:t>2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s</a:t>
            </a:r>
            <a:r>
              <a:rPr lang="en-US" sz="2400" b="1">
                <a:latin typeface="Times New Roman" pitchFamily="18" charset="0"/>
              </a:rPr>
              <a:t>) + … + </a:t>
            </a:r>
            <a:r>
              <a:rPr lang="en-US" sz="2400" b="1" i="1">
                <a:latin typeface="Times New Roman" pitchFamily="18" charset="0"/>
              </a:rPr>
              <a:t>w</a:t>
            </a:r>
            <a:r>
              <a:rPr lang="en-US" sz="2400" b="1" baseline="-25000">
                <a:latin typeface="Times New Roman" pitchFamily="18" charset="0"/>
              </a:rPr>
              <a:t>n</a:t>
            </a:r>
            <a:r>
              <a:rPr lang="en-US" sz="2400" b="1" i="1">
                <a:latin typeface="Times New Roman" pitchFamily="18" charset="0"/>
              </a:rPr>
              <a:t>f</a:t>
            </a:r>
            <a:r>
              <a:rPr lang="en-US" sz="2400" b="1" baseline="-25000">
                <a:latin typeface="Times New Roman" pitchFamily="18" charset="0"/>
              </a:rPr>
              <a:t>n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s</a:t>
            </a:r>
            <a:r>
              <a:rPr lang="en-US" sz="2400" b="1">
                <a:latin typeface="Times New Roman" pitchFamily="18" charset="0"/>
              </a:rPr>
              <a:t>)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375275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1295400" y="5791200"/>
            <a:ext cx="5638800" cy="45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067550" y="5178425"/>
            <a:ext cx="184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Addition assumes </a:t>
            </a:r>
          </a:p>
          <a:p>
            <a:pPr eaLnBrk="1" hangingPunct="1"/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129765077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Heuristic difficulties</a:t>
            </a:r>
          </a:p>
        </p:txBody>
      </p:sp>
      <p:pic>
        <p:nvPicPr>
          <p:cNvPr id="829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828800"/>
            <a:ext cx="7162800" cy="32956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1B702-4534-46EF-BAC0-8B1FFE90166F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7A3AD-C2ED-448B-AE6B-418AA53ED40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5139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Heuristic counts pieces won </a:t>
            </a: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1600200" y="4038600"/>
            <a:ext cx="1676400" cy="1371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906963" y="4022725"/>
            <a:ext cx="1676400" cy="1371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26684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Horizon effect</a:t>
            </a: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771856"/>
            <a:ext cx="3048000" cy="334107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C9BE6-943A-421E-B931-361B4A0FB13C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723F8-C8D9-4D8F-9881-105FDBDA1B5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4914900" y="2094443"/>
            <a:ext cx="3276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depth search 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thinks it can avoid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queening move</a:t>
            </a:r>
          </a:p>
        </p:txBody>
      </p:sp>
    </p:spTree>
    <p:extLst>
      <p:ext uri="{BB962C8B-B14F-4D97-AF65-F5344CB8AC3E}">
        <p14:creationId xmlns:p14="http://schemas.microsoft.com/office/powerpoint/2010/main" val="3517576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Games allow more than two players</a:t>
            </a:r>
          </a:p>
          <a:p>
            <a:pPr eaLnBrk="1" hangingPunct="1"/>
            <a:r>
              <a:rPr lang="en-US" smtClean="0"/>
              <a:t>Single minimax values become vectors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813140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Multiplayer games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26CAC-55B3-408F-BF69-E6C8D06AF704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98249-54DC-4831-B8E4-F2F6AB51815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of minimax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Number of games states is exponential to the number of moves.</a:t>
            </a:r>
          </a:p>
          <a:p>
            <a:r>
              <a:rPr lang="en-US" smtClean="0"/>
              <a:t>Some of the branches of the game tree won’t be taken if playing against an intelligent opponent</a:t>
            </a:r>
          </a:p>
          <a:p>
            <a:r>
              <a:rPr lang="en-US" smtClean="0"/>
              <a:t>Solution: can "</a:t>
            </a:r>
            <a:r>
              <a:rPr lang="en-US" smtClean="0">
                <a:solidFill>
                  <a:srgbClr val="0000FF"/>
                </a:solidFill>
              </a:rPr>
              <a:t>prune</a:t>
            </a:r>
            <a:r>
              <a:rPr lang="en-US" smtClean="0"/>
              <a:t>" those branches from the tree ==&gt; </a:t>
            </a:r>
            <a:r>
              <a:rPr lang="en-US" smtClean="0">
                <a:solidFill>
                  <a:srgbClr val="0000FF"/>
                </a:solidFill>
              </a:rPr>
              <a:t>Alpha-beta pruning</a:t>
            </a:r>
          </a:p>
          <a:p>
            <a:r>
              <a:rPr lang="en-US" smtClean="0"/>
              <a:t>While doing DFS of game tree, keep track of: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Alpha</a:t>
            </a:r>
            <a:r>
              <a:rPr lang="en-US" smtClean="0"/>
              <a:t> = Highest value found so far at any choice point along the MAX path</a:t>
            </a:r>
          </a:p>
          <a:p>
            <a:pPr lvl="2"/>
            <a:r>
              <a:rPr lang="en-US" smtClean="0"/>
              <a:t>Lower bound (cận dưới) on node’s utility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Beta</a:t>
            </a:r>
            <a:r>
              <a:rPr lang="en-US" smtClean="0"/>
              <a:t> = Lowest value found so far at any choice point along the MIN path</a:t>
            </a:r>
          </a:p>
          <a:p>
            <a:pPr lvl="2"/>
            <a:r>
              <a:rPr lang="en-US" smtClean="0"/>
              <a:t>Higher bound (cận trên) on node’s utility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C8A-812D-4450-990E-5044913C3A55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5EB0-444E-4FE0-ACC5-0CB88528084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Alpha-Beta pruning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Beta cutoff</a:t>
            </a:r>
            <a:r>
              <a:rPr lang="en-US" smtClean="0"/>
              <a:t> pruning </a:t>
            </a:r>
            <a:br>
              <a:rPr lang="en-US" smtClean="0"/>
            </a:br>
            <a:r>
              <a:rPr lang="en-US" smtClean="0"/>
              <a:t>occurs when maximizing (MAX’s turn):</a:t>
            </a:r>
          </a:p>
          <a:p>
            <a:pPr lvl="1" eaLnBrk="1" hangingPunct="1"/>
            <a:r>
              <a:rPr lang="en-US" smtClean="0"/>
              <a:t>If </a:t>
            </a:r>
            <a:r>
              <a:rPr lang="en-US" b="1" smtClean="0">
                <a:solidFill>
                  <a:srgbClr val="FF0000"/>
                </a:solidFill>
              </a:rPr>
              <a:t>alpha </a:t>
            </a:r>
            <a:r>
              <a:rPr lang="en-US" b="1" smtClean="0">
                <a:solidFill>
                  <a:srgbClr val="FF0000"/>
                </a:solidFill>
                <a:cs typeface="Tahoma" pitchFamily="34" charset="0"/>
              </a:rPr>
              <a:t>≥ </a:t>
            </a:r>
            <a:r>
              <a:rPr lang="en-US" b="1" smtClean="0">
                <a:solidFill>
                  <a:srgbClr val="FF0000"/>
                </a:solidFill>
              </a:rPr>
              <a:t>parent’s beta</a:t>
            </a:r>
            <a:r>
              <a:rPr lang="en-US" smtClean="0"/>
              <a:t>, stop expanding</a:t>
            </a:r>
          </a:p>
          <a:p>
            <a:pPr lvl="1" eaLnBrk="1" hangingPunct="1"/>
            <a:r>
              <a:rPr lang="en-US" smtClean="0"/>
              <a:t>Why stop expanding children?</a:t>
            </a:r>
          </a:p>
          <a:p>
            <a:pPr lvl="2" eaLnBrk="1" hangingPunct="1"/>
            <a:r>
              <a:rPr lang="en-US" smtClean="0"/>
              <a:t>Opponent shouldn’t allow the MAX to make this move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Alpha cutoff</a:t>
            </a:r>
            <a:r>
              <a:rPr lang="en-US" smtClean="0"/>
              <a:t> pruning </a:t>
            </a:r>
            <a:br>
              <a:rPr lang="en-US" smtClean="0"/>
            </a:br>
            <a:r>
              <a:rPr lang="en-US" smtClean="0"/>
              <a:t>occurs when minimizing (MIN’s turn):</a:t>
            </a:r>
          </a:p>
          <a:p>
            <a:pPr lvl="1" eaLnBrk="1" hangingPunct="1"/>
            <a:r>
              <a:rPr lang="en-US" smtClean="0"/>
              <a:t>If </a:t>
            </a:r>
            <a:r>
              <a:rPr lang="en-US" b="1" smtClean="0">
                <a:solidFill>
                  <a:srgbClr val="FF0000"/>
                </a:solidFill>
              </a:rPr>
              <a:t>beta </a:t>
            </a:r>
            <a:r>
              <a:rPr lang="en-US" b="1" smtClean="0">
                <a:solidFill>
                  <a:srgbClr val="FF0000"/>
                </a:solidFill>
                <a:cs typeface="Tahoma" pitchFamily="34" charset="0"/>
              </a:rPr>
              <a:t>≤ </a:t>
            </a:r>
            <a:r>
              <a:rPr lang="en-US" b="1" smtClean="0">
                <a:solidFill>
                  <a:srgbClr val="FF0000"/>
                </a:solidFill>
              </a:rPr>
              <a:t>parent’s alpha</a:t>
            </a:r>
            <a:r>
              <a:rPr lang="en-US" smtClean="0"/>
              <a:t>, stop expanding</a:t>
            </a:r>
          </a:p>
          <a:p>
            <a:pPr lvl="1" eaLnBrk="1" hangingPunct="1"/>
            <a:r>
              <a:rPr lang="en-US" smtClean="0"/>
              <a:t>Why stop expanding children?</a:t>
            </a:r>
          </a:p>
          <a:p>
            <a:pPr lvl="2" eaLnBrk="1" hangingPunct="1"/>
            <a:r>
              <a:rPr lang="en-US" smtClean="0"/>
              <a:t>MAX shouldn’t take this route</a:t>
            </a:r>
          </a:p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84239E-DA31-42AE-BB11-E2939CC02A7C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0426F-62F7-4F96-BDF7-E03CE228A50C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505200" y="2819400"/>
            <a:ext cx="7239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algn="ctr"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sz="1600" b="1" i="1">
                <a:solidFill>
                  <a:srgbClr val="FFFF66"/>
                </a:solidFill>
                <a:sym typeface="Symbol" pitchFamily="18" charset="2"/>
              </a:rPr>
              <a:t></a:t>
            </a:r>
            <a:endParaRPr lang="en-US" sz="1600" b="1">
              <a:sym typeface="Symbol" pitchFamily="18" charset="2"/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</a:p>
        </p:txBody>
      </p:sp>
      <p:cxnSp>
        <p:nvCxnSpPr>
          <p:cNvPr id="30726" name="AutoShape 6"/>
          <p:cNvCxnSpPr>
            <a:cxnSpLocks noChangeShapeType="1"/>
            <a:stCxn id="30725" idx="3"/>
            <a:endCxn id="30727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-3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</a:p>
        </p:txBody>
      </p:sp>
      <p:cxnSp>
        <p:nvCxnSpPr>
          <p:cNvPr id="30729" name="AutoShape 9"/>
          <p:cNvCxnSpPr>
            <a:cxnSpLocks noChangeShapeType="1"/>
            <a:stCxn id="30728" idx="3"/>
            <a:endCxn id="30734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0" name="AutoShape 10"/>
          <p:cNvCxnSpPr>
            <a:cxnSpLocks noChangeShapeType="1"/>
            <a:stCxn id="30728" idx="5"/>
            <a:endCxn id="30735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1" name="AutoShape 11"/>
          <p:cNvCxnSpPr>
            <a:cxnSpLocks noChangeShapeType="1"/>
            <a:stCxn id="30734" idx="3"/>
            <a:endCxn id="30732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4</a:t>
            </a:r>
          </a:p>
        </p:txBody>
      </p:sp>
      <p:cxnSp>
        <p:nvCxnSpPr>
          <p:cNvPr id="30733" name="AutoShape 13"/>
          <p:cNvCxnSpPr>
            <a:cxnSpLocks noChangeShapeType="1"/>
            <a:stCxn id="30734" idx="5"/>
            <a:endCxn id="30725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0736" name="AutoShape 16"/>
          <p:cNvCxnSpPr>
            <a:cxnSpLocks noChangeShapeType="1"/>
            <a:stCxn id="30725" idx="5"/>
            <a:endCxn id="30737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0738" name="AutoShape 18"/>
          <p:cNvCxnSpPr>
            <a:cxnSpLocks noChangeShapeType="1"/>
            <a:stCxn id="30722" idx="2"/>
            <a:endCxn id="30728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30742" name="AutoShape 22"/>
          <p:cNvCxnSpPr>
            <a:cxnSpLocks noChangeShapeType="1"/>
            <a:stCxn id="30739" idx="3"/>
            <a:endCxn id="30765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3" name="AutoShape 23"/>
          <p:cNvCxnSpPr>
            <a:cxnSpLocks noChangeShapeType="1"/>
            <a:stCxn id="30739" idx="4"/>
            <a:endCxn id="30770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/>
          <p:cNvCxnSpPr>
            <a:cxnSpLocks noChangeShapeType="1"/>
            <a:stCxn id="30739" idx="5"/>
            <a:endCxn id="30766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25"/>
          <p:cNvCxnSpPr>
            <a:cxnSpLocks noChangeShapeType="1"/>
            <a:stCxn id="30741" idx="3"/>
            <a:endCxn id="30767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6" name="AutoShape 26"/>
          <p:cNvCxnSpPr>
            <a:cxnSpLocks noChangeShapeType="1"/>
            <a:stCxn id="30741" idx="4"/>
            <a:endCxn id="30768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AutoShape 27"/>
          <p:cNvCxnSpPr>
            <a:cxnSpLocks noChangeShapeType="1"/>
            <a:stCxn id="30741" idx="5"/>
            <a:endCxn id="30769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AutoShape 28"/>
          <p:cNvCxnSpPr>
            <a:cxnSpLocks noChangeShapeType="1"/>
            <a:stCxn id="30722" idx="5"/>
            <a:endCxn id="30740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9" name="AutoShape 29"/>
          <p:cNvCxnSpPr>
            <a:cxnSpLocks noChangeShapeType="1"/>
            <a:stCxn id="30722" idx="6"/>
            <a:endCxn id="30739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0" name="AutoShape 30"/>
          <p:cNvCxnSpPr>
            <a:cxnSpLocks noChangeShapeType="1"/>
            <a:stCxn id="30722" idx="3"/>
            <a:endCxn id="30741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1" name="Oval 31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30753" name="Oval 33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30754" name="AutoShape 34"/>
          <p:cNvCxnSpPr>
            <a:cxnSpLocks noChangeShapeType="1"/>
            <a:stCxn id="30769" idx="3"/>
            <a:endCxn id="30752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5" name="AutoShape 35"/>
          <p:cNvCxnSpPr>
            <a:cxnSpLocks noChangeShapeType="1"/>
            <a:stCxn id="30769" idx="4"/>
            <a:endCxn id="30753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6" name="AutoShape 36"/>
          <p:cNvCxnSpPr>
            <a:cxnSpLocks noChangeShapeType="1"/>
            <a:stCxn id="30769" idx="5"/>
            <a:endCxn id="30751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7" name="AutoShape 37"/>
          <p:cNvCxnSpPr>
            <a:cxnSpLocks noChangeShapeType="1"/>
            <a:stCxn id="30765" idx="3"/>
            <a:endCxn id="30758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8" name="Oval 38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0759" name="Oval 39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30760" name="AutoShape 40"/>
          <p:cNvCxnSpPr>
            <a:cxnSpLocks noChangeShapeType="1"/>
            <a:stCxn id="30765" idx="5"/>
            <a:endCxn id="30759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1" name="AutoShape 41"/>
          <p:cNvCxnSpPr>
            <a:cxnSpLocks noChangeShapeType="1"/>
            <a:stCxn id="30766" idx="3"/>
            <a:endCxn id="30762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2" name="Oval 42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30764" name="AutoShape 44"/>
          <p:cNvCxnSpPr>
            <a:cxnSpLocks noChangeShapeType="1"/>
            <a:stCxn id="30766" idx="5"/>
            <a:endCxn id="30763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30766" name="Oval 46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30767" name="Oval 47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0768" name="Oval 48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30769" name="Oval 49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30770" name="Oval 50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3077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13364" name="Rectangle 5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2544684" cy="398463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smtClean="0">
                <a:latin typeface="Consolas" panose="020B0609020204030204" pitchFamily="49" charset="0"/>
              </a:rPr>
              <a:t>minimax(A,0,4)</a:t>
            </a:r>
            <a:endParaRPr lang="en-US" sz="2000" smtClean="0"/>
          </a:p>
        </p:txBody>
      </p:sp>
      <p:grpSp>
        <p:nvGrpSpPr>
          <p:cNvPr id="13365" name="Group 53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30779" name="AutoShape 54"/>
            <p:cNvCxnSpPr>
              <a:cxnSpLocks noChangeShapeType="1"/>
              <a:stCxn id="30722" idx="2"/>
              <a:endCxn id="30728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80" name="Text Box 55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0774" name="Rectangle 56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0775" name="Text Box 57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initialized to -infinity</a:t>
            </a:r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Expand A?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/>
              <a:t> since there are successors, no cutoff test for root</a:t>
            </a:r>
          </a:p>
        </p:txBody>
      </p:sp>
    </p:spTree>
    <p:extLst>
      <p:ext uri="{BB962C8B-B14F-4D97-AF65-F5344CB8AC3E}">
        <p14:creationId xmlns:p14="http://schemas.microsoft.com/office/powerpoint/2010/main" val="74631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 autoUpdateAnimBg="0"/>
      <p:bldP spid="13316" grpId="0" animBg="1" autoUpdateAnimBg="0"/>
      <p:bldP spid="13364" grpId="0" autoUpdateAnimBg="0"/>
      <p:bldP spid="13370" grpId="0" autoUpdateAnimBg="0"/>
      <p:bldP spid="13371" grpId="0" autoUpdateAnimBg="0"/>
      <p:bldP spid="1337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sz="1600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</a:p>
        </p:txBody>
      </p:sp>
      <p:cxnSp>
        <p:nvCxnSpPr>
          <p:cNvPr id="31750" name="AutoShape 6"/>
          <p:cNvCxnSpPr>
            <a:cxnSpLocks noChangeShapeType="1"/>
            <a:stCxn id="31749" idx="3"/>
            <a:endCxn id="31751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-3</a:t>
            </a:r>
          </a:p>
        </p:txBody>
      </p:sp>
      <p:cxnSp>
        <p:nvCxnSpPr>
          <p:cNvPr id="31752" name="AutoShape 8"/>
          <p:cNvCxnSpPr>
            <a:cxnSpLocks noChangeShapeType="1"/>
            <a:stCxn id="31746" idx="3"/>
            <a:endCxn id="31757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3" name="AutoShape 9"/>
          <p:cNvCxnSpPr>
            <a:cxnSpLocks noChangeShapeType="1"/>
            <a:stCxn id="31746" idx="5"/>
            <a:endCxn id="31758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4" name="AutoShape 10"/>
          <p:cNvCxnSpPr>
            <a:cxnSpLocks noChangeShapeType="1"/>
            <a:stCxn id="31757" idx="3"/>
            <a:endCxn id="31755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4</a:t>
            </a:r>
          </a:p>
        </p:txBody>
      </p:sp>
      <p:cxnSp>
        <p:nvCxnSpPr>
          <p:cNvPr id="31756" name="AutoShape 12"/>
          <p:cNvCxnSpPr>
            <a:cxnSpLocks noChangeShapeType="1"/>
            <a:stCxn id="31757" idx="5"/>
            <a:endCxn id="31749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1759" name="AutoShape 15"/>
          <p:cNvCxnSpPr>
            <a:cxnSpLocks noChangeShapeType="1"/>
            <a:stCxn id="31749" idx="5"/>
            <a:endCxn id="31760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1761" name="AutoShape 17"/>
          <p:cNvCxnSpPr>
            <a:cxnSpLocks noChangeShapeType="1"/>
            <a:stCxn id="31794" idx="2"/>
            <a:endCxn id="31746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31765" name="AutoShape 21"/>
          <p:cNvCxnSpPr>
            <a:cxnSpLocks noChangeShapeType="1"/>
            <a:stCxn id="31762" idx="3"/>
            <a:endCxn id="31788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6" name="AutoShape 22"/>
          <p:cNvCxnSpPr>
            <a:cxnSpLocks noChangeShapeType="1"/>
            <a:stCxn id="31762" idx="4"/>
            <a:endCxn id="31793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7" name="AutoShape 23"/>
          <p:cNvCxnSpPr>
            <a:cxnSpLocks noChangeShapeType="1"/>
            <a:stCxn id="31762" idx="5"/>
            <a:endCxn id="31789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24"/>
          <p:cNvCxnSpPr>
            <a:cxnSpLocks noChangeShapeType="1"/>
            <a:stCxn id="31764" idx="3"/>
            <a:endCxn id="31790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AutoShape 25"/>
          <p:cNvCxnSpPr>
            <a:cxnSpLocks noChangeShapeType="1"/>
            <a:stCxn id="31764" idx="4"/>
            <a:endCxn id="31791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AutoShape 26"/>
          <p:cNvCxnSpPr>
            <a:cxnSpLocks noChangeShapeType="1"/>
            <a:stCxn id="31764" idx="5"/>
            <a:endCxn id="31792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AutoShape 27"/>
          <p:cNvCxnSpPr>
            <a:cxnSpLocks noChangeShapeType="1"/>
            <a:stCxn id="31794" idx="5"/>
            <a:endCxn id="31763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2" name="AutoShape 28"/>
          <p:cNvCxnSpPr>
            <a:cxnSpLocks noChangeShapeType="1"/>
            <a:stCxn id="31794" idx="6"/>
            <a:endCxn id="31762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3" name="AutoShape 29"/>
          <p:cNvCxnSpPr>
            <a:cxnSpLocks noChangeShapeType="1"/>
            <a:stCxn id="31794" idx="3"/>
            <a:endCxn id="31764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4" name="Oval 30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31777" name="AutoShape 33"/>
          <p:cNvCxnSpPr>
            <a:cxnSpLocks noChangeShapeType="1"/>
            <a:stCxn id="31792" idx="3"/>
            <a:endCxn id="31775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8" name="AutoShape 34"/>
          <p:cNvCxnSpPr>
            <a:cxnSpLocks noChangeShapeType="1"/>
            <a:stCxn id="31792" idx="4"/>
            <a:endCxn id="31776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9" name="AutoShape 35"/>
          <p:cNvCxnSpPr>
            <a:cxnSpLocks noChangeShapeType="1"/>
            <a:stCxn id="31792" idx="5"/>
            <a:endCxn id="31774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80" name="AutoShape 36"/>
          <p:cNvCxnSpPr>
            <a:cxnSpLocks noChangeShapeType="1"/>
            <a:stCxn id="31788" idx="3"/>
            <a:endCxn id="31781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1782" name="Oval 38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31783" name="AutoShape 39"/>
          <p:cNvCxnSpPr>
            <a:cxnSpLocks noChangeShapeType="1"/>
            <a:stCxn id="31788" idx="5"/>
            <a:endCxn id="31782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84" name="AutoShape 40"/>
          <p:cNvCxnSpPr>
            <a:cxnSpLocks noChangeShapeType="1"/>
            <a:stCxn id="31789" idx="3"/>
            <a:endCxn id="31785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31787" name="AutoShape 43"/>
          <p:cNvCxnSpPr>
            <a:cxnSpLocks noChangeShapeType="1"/>
            <a:stCxn id="31789" idx="5"/>
            <a:endCxn id="31786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88" name="Oval 4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31790" name="Oval 46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1791" name="Oval 47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31792" name="Oval 48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31793" name="Oval 49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31794" name="Oval 50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sz="1600" b="1" i="1">
                <a:solidFill>
                  <a:srgbClr val="FFFF66"/>
                </a:solidFill>
                <a:sym typeface="Symbol" pitchFamily="18" charset="2"/>
              </a:rPr>
              <a:t></a:t>
            </a:r>
            <a:endParaRPr lang="en-US" b="1">
              <a:sym typeface="Symbol" pitchFamily="18" charset="2"/>
            </a:endParaRPr>
          </a:p>
        </p:txBody>
      </p:sp>
      <p:sp>
        <p:nvSpPr>
          <p:cNvPr id="3179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grpSp>
        <p:nvGrpSpPr>
          <p:cNvPr id="31796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31807" name="AutoShape 53"/>
            <p:cNvCxnSpPr>
              <a:cxnSpLocks noChangeShapeType="1"/>
              <a:stCxn id="31794" idx="2"/>
              <a:endCxn id="31746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08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1797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98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1799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15419" name="Group 59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31805" name="AutoShape 60"/>
            <p:cNvCxnSpPr>
              <a:cxnSpLocks noChangeShapeType="1"/>
              <a:stCxn id="15364" idx="3"/>
              <a:endCxn id="31757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06" name="Text Box 61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Expand B?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 b="1"/>
              <a:t> </a:t>
            </a:r>
            <a:r>
              <a:rPr lang="en-US"/>
              <a:t>since A’s alpha &gt;= B’s beta is </a:t>
            </a:r>
            <a:r>
              <a:rPr lang="en-US">
                <a:solidFill>
                  <a:srgbClr val="FF7C80"/>
                </a:solidFill>
              </a:rPr>
              <a:t>false</a:t>
            </a:r>
            <a:r>
              <a:rPr lang="en-US"/>
              <a:t>, no alpha cutoff</a:t>
            </a:r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57200" y="1371600"/>
            <a:ext cx="2590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minimax(B,1,4)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initialized to +infinity</a:t>
            </a:r>
          </a:p>
        </p:txBody>
      </p:sp>
    </p:spTree>
    <p:extLst>
      <p:ext uri="{BB962C8B-B14F-4D97-AF65-F5344CB8AC3E}">
        <p14:creationId xmlns:p14="http://schemas.microsoft.com/office/powerpoint/2010/main" val="2261713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 autoUpdateAnimBg="0"/>
      <p:bldP spid="15364" grpId="0" animBg="1" autoUpdateAnimBg="0"/>
      <p:bldP spid="15418" grpId="0" autoUpdateAnimBg="0"/>
      <p:bldP spid="15422" grpId="0" autoUpdateAnimBg="0"/>
      <p:bldP spid="15423" grpId="0"/>
      <p:bldP spid="154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and why study games?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Games are a form of multi-agent environment</a:t>
            </a:r>
          </a:p>
          <a:p>
            <a:pPr lvl="1"/>
            <a:r>
              <a:rPr lang="en-US" smtClean="0"/>
              <a:t>What do other agents do and how do they affect our success?</a:t>
            </a:r>
          </a:p>
          <a:p>
            <a:pPr lvl="1"/>
            <a:r>
              <a:rPr lang="en-US" smtClean="0"/>
              <a:t>Cooperative vs. competitive multi-agent environments.</a:t>
            </a:r>
          </a:p>
          <a:p>
            <a:pPr lvl="1"/>
            <a:r>
              <a:rPr lang="en-US" smtClean="0"/>
              <a:t>Competitive multi-agent environments give rise to adversarial (</a:t>
            </a:r>
            <a:r>
              <a:rPr lang="vi-VN" smtClean="0"/>
              <a:t>đ</a:t>
            </a:r>
            <a:r>
              <a:rPr lang="en-US" smtClean="0"/>
              <a:t>ối kháng) problems a.k.a. games</a:t>
            </a:r>
          </a:p>
          <a:p>
            <a:r>
              <a:rPr lang="en-US" smtClean="0"/>
              <a:t>Game playing is a good problem for AI research</a:t>
            </a:r>
          </a:p>
          <a:p>
            <a:r>
              <a:rPr lang="en-US" smtClean="0"/>
              <a:t>Game playing is non-trivial (không tầm thường)</a:t>
            </a:r>
          </a:p>
          <a:p>
            <a:pPr lvl="1"/>
            <a:r>
              <a:rPr lang="en-US" smtClean="0"/>
              <a:t>Players need "human-like" intelligence</a:t>
            </a:r>
          </a:p>
          <a:p>
            <a:pPr lvl="1"/>
            <a:r>
              <a:rPr lang="en-US" smtClean="0"/>
              <a:t>Games can be very complex (e.g. chess, go)</a:t>
            </a:r>
          </a:p>
          <a:p>
            <a:pPr lvl="1"/>
            <a:r>
              <a:rPr lang="en-US" smtClean="0"/>
              <a:t>Requires decision making within limited time</a:t>
            </a:r>
          </a:p>
          <a:p>
            <a:r>
              <a:rPr lang="en-US" smtClean="0"/>
              <a:t>Games usually are:</a:t>
            </a:r>
          </a:p>
          <a:p>
            <a:pPr lvl="1"/>
            <a:r>
              <a:rPr lang="en-US" smtClean="0"/>
              <a:t>Well-defined and repeatable</a:t>
            </a:r>
          </a:p>
          <a:p>
            <a:pPr lvl="1"/>
            <a:r>
              <a:rPr lang="en-US" smtClean="0"/>
              <a:t>Limited and accessible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97F-E8E0-49D3-84A3-E81FF9F9DA26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4F5-6347-4554-A7F7-BA483B7155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</a:p>
        </p:txBody>
      </p:sp>
      <p:cxnSp>
        <p:nvCxnSpPr>
          <p:cNvPr id="35846" name="AutoShape 6"/>
          <p:cNvCxnSpPr>
            <a:cxnSpLocks noChangeShapeType="1"/>
            <a:stCxn id="35845" idx="3"/>
            <a:endCxn id="35847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-3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sz="1600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35849" name="AutoShape 9"/>
          <p:cNvCxnSpPr>
            <a:cxnSpLocks noChangeShapeType="1"/>
            <a:stCxn id="35848" idx="3"/>
            <a:endCxn id="35842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0" name="AutoShape 10"/>
          <p:cNvCxnSpPr>
            <a:cxnSpLocks noChangeShapeType="1"/>
            <a:stCxn id="35848" idx="5"/>
            <a:endCxn id="35854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1" name="AutoShape 11"/>
          <p:cNvCxnSpPr>
            <a:cxnSpLocks noChangeShapeType="1"/>
            <a:stCxn id="35842" idx="3"/>
            <a:endCxn id="35852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4</a:t>
            </a:r>
          </a:p>
        </p:txBody>
      </p:sp>
      <p:cxnSp>
        <p:nvCxnSpPr>
          <p:cNvPr id="35853" name="AutoShape 13"/>
          <p:cNvCxnSpPr>
            <a:cxnSpLocks noChangeShapeType="1"/>
            <a:stCxn id="35842" idx="5"/>
            <a:endCxn id="35845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5855" name="AutoShape 15"/>
          <p:cNvCxnSpPr>
            <a:cxnSpLocks noChangeShapeType="1"/>
            <a:stCxn id="35845" idx="5"/>
            <a:endCxn id="35856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5857" name="AutoShape 17"/>
          <p:cNvCxnSpPr>
            <a:cxnSpLocks noChangeShapeType="1"/>
            <a:stCxn id="35890" idx="2"/>
            <a:endCxn id="35848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35861" name="AutoShape 21"/>
          <p:cNvCxnSpPr>
            <a:cxnSpLocks noChangeShapeType="1"/>
            <a:stCxn id="35858" idx="3"/>
            <a:endCxn id="35884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2" name="AutoShape 22"/>
          <p:cNvCxnSpPr>
            <a:cxnSpLocks noChangeShapeType="1"/>
            <a:stCxn id="35858" idx="4"/>
            <a:endCxn id="35889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3" name="AutoShape 23"/>
          <p:cNvCxnSpPr>
            <a:cxnSpLocks noChangeShapeType="1"/>
            <a:stCxn id="35858" idx="5"/>
            <a:endCxn id="35885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3"/>
            <a:endCxn id="35886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60" idx="4"/>
            <a:endCxn id="35887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60" idx="5"/>
            <a:endCxn id="35888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90" idx="5"/>
            <a:endCxn id="35859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90" idx="6"/>
            <a:endCxn id="35858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9" name="AutoShape 29"/>
          <p:cNvCxnSpPr>
            <a:cxnSpLocks noChangeShapeType="1"/>
            <a:stCxn id="35890" idx="3"/>
            <a:endCxn id="35860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70" name="Oval 30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35871" name="Oval 31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35872" name="Oval 32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35873" name="AutoShape 33"/>
          <p:cNvCxnSpPr>
            <a:cxnSpLocks noChangeShapeType="1"/>
            <a:stCxn id="35888" idx="3"/>
            <a:endCxn id="35871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88" idx="4"/>
            <a:endCxn id="35872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88" idx="5"/>
            <a:endCxn id="35870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84" idx="3"/>
            <a:endCxn id="35877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77" name="Oval 37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5878" name="Oval 38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35879" name="AutoShape 39"/>
          <p:cNvCxnSpPr>
            <a:cxnSpLocks noChangeShapeType="1"/>
            <a:stCxn id="35884" idx="5"/>
            <a:endCxn id="35878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80" name="AutoShape 40"/>
          <p:cNvCxnSpPr>
            <a:cxnSpLocks noChangeShapeType="1"/>
            <a:stCxn id="35885" idx="3"/>
            <a:endCxn id="35881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1" name="Oval 41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35882" name="Oval 42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35883" name="AutoShape 43"/>
          <p:cNvCxnSpPr>
            <a:cxnSpLocks noChangeShapeType="1"/>
            <a:stCxn id="35885" idx="5"/>
            <a:endCxn id="35882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4" name="Oval 4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35885" name="Oval 45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35886" name="Oval 46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5887" name="Oval 47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35888" name="Oval 48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35889" name="Oval 49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35890" name="Oval 50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589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4699AB-BFA5-4B2F-87BC-8B3075410ABF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35892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35907" name="AutoShape 53"/>
            <p:cNvCxnSpPr>
              <a:cxnSpLocks noChangeShapeType="1"/>
              <a:stCxn id="35890" idx="2"/>
              <a:endCxn id="35848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08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5893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5894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5895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5896" name="Text Box 58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35897" name="Group 59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35905" name="AutoShape 60"/>
            <p:cNvCxnSpPr>
              <a:cxnSpLocks noChangeShapeType="1"/>
              <a:stCxn id="17412" idx="3"/>
              <a:endCxn id="35842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06" name="Text Box 61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17470" name="Group 62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35903" name="AutoShape 63"/>
            <p:cNvCxnSpPr>
              <a:cxnSpLocks noChangeShapeType="1"/>
              <a:stCxn id="17411" idx="3"/>
              <a:endCxn id="35852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04" name="Text Box 64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17473" name="Text Box 65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Expand F?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/>
              <a:t> since F’s alpha &gt;= B’s beta is </a:t>
            </a:r>
            <a:r>
              <a:rPr lang="en-US">
                <a:solidFill>
                  <a:srgbClr val="FF7C80"/>
                </a:solidFill>
              </a:rPr>
              <a:t>false</a:t>
            </a:r>
            <a:r>
              <a:rPr lang="en-US"/>
              <a:t>, no beta cutoff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457200" y="1371600"/>
            <a:ext cx="2590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minimax(F,2,4)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17476" name="Rectangle 68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initialized to -infinity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  <p:bldP spid="17473" grpId="0" autoUpdateAnimBg="0"/>
      <p:bldP spid="17474" grpId="0" autoUpdateAnimBg="0"/>
      <p:bldP spid="17475" grpId="0"/>
      <p:bldP spid="1747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</a:p>
        </p:txBody>
      </p:sp>
      <p:cxnSp>
        <p:nvCxnSpPr>
          <p:cNvPr id="36867" name="AutoShape 3"/>
          <p:cNvCxnSpPr>
            <a:cxnSpLocks noChangeShapeType="1"/>
            <a:stCxn id="36866" idx="3"/>
            <a:endCxn id="36868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-3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36870" name="AutoShape 6"/>
          <p:cNvCxnSpPr>
            <a:cxnSpLocks noChangeShapeType="1"/>
            <a:stCxn id="36869" idx="3"/>
            <a:endCxn id="36875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5"/>
            <a:endCxn id="36876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2" name="AutoShape 8"/>
          <p:cNvCxnSpPr>
            <a:cxnSpLocks noChangeShapeType="1"/>
            <a:stCxn id="36875" idx="3"/>
            <a:endCxn id="36873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4</a:t>
            </a:r>
          </a:p>
        </p:txBody>
      </p:sp>
      <p:cxnSp>
        <p:nvCxnSpPr>
          <p:cNvPr id="36874" name="AutoShape 10"/>
          <p:cNvCxnSpPr>
            <a:cxnSpLocks noChangeShapeType="1"/>
            <a:stCxn id="36875" idx="5"/>
            <a:endCxn id="36866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6877" name="AutoShape 13"/>
          <p:cNvCxnSpPr>
            <a:cxnSpLocks noChangeShapeType="1"/>
            <a:stCxn id="36866" idx="5"/>
            <a:endCxn id="36878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6879" name="AutoShape 15"/>
          <p:cNvCxnSpPr>
            <a:cxnSpLocks noChangeShapeType="1"/>
            <a:stCxn id="36912" idx="2"/>
            <a:endCxn id="36869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36883" name="AutoShape 19"/>
          <p:cNvCxnSpPr>
            <a:cxnSpLocks noChangeShapeType="1"/>
            <a:stCxn id="36880" idx="3"/>
            <a:endCxn id="36906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0"/>
          <p:cNvCxnSpPr>
            <a:cxnSpLocks noChangeShapeType="1"/>
            <a:stCxn id="36880" idx="4"/>
            <a:endCxn id="36911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5" name="AutoShape 21"/>
          <p:cNvCxnSpPr>
            <a:cxnSpLocks noChangeShapeType="1"/>
            <a:stCxn id="36880" idx="5"/>
            <a:endCxn id="36907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  <a:stCxn id="36882" idx="3"/>
            <a:endCxn id="36908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82" idx="4"/>
            <a:endCxn id="36909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8" name="AutoShape 24"/>
          <p:cNvCxnSpPr>
            <a:cxnSpLocks noChangeShapeType="1"/>
            <a:stCxn id="36882" idx="5"/>
            <a:endCxn id="36910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9" name="AutoShape 25"/>
          <p:cNvCxnSpPr>
            <a:cxnSpLocks noChangeShapeType="1"/>
            <a:stCxn id="36912" idx="5"/>
            <a:endCxn id="36881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0" name="AutoShape 26"/>
          <p:cNvCxnSpPr>
            <a:cxnSpLocks noChangeShapeType="1"/>
            <a:stCxn id="36912" idx="6"/>
            <a:endCxn id="36880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1" name="AutoShape 27"/>
          <p:cNvCxnSpPr>
            <a:cxnSpLocks noChangeShapeType="1"/>
            <a:stCxn id="36912" idx="3"/>
            <a:endCxn id="36882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2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36893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36894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36895" name="AutoShape 31"/>
          <p:cNvCxnSpPr>
            <a:cxnSpLocks noChangeShapeType="1"/>
            <a:stCxn id="36910" idx="3"/>
            <a:endCxn id="36893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6" name="AutoShape 32"/>
          <p:cNvCxnSpPr>
            <a:cxnSpLocks noChangeShapeType="1"/>
            <a:stCxn id="36910" idx="4"/>
            <a:endCxn id="36894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7" name="AutoShape 33"/>
          <p:cNvCxnSpPr>
            <a:cxnSpLocks noChangeShapeType="1"/>
            <a:stCxn id="36910" idx="5"/>
            <a:endCxn id="36892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8" name="AutoShape 34"/>
          <p:cNvCxnSpPr>
            <a:cxnSpLocks noChangeShapeType="1"/>
            <a:stCxn id="36906" idx="3"/>
            <a:endCxn id="36899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9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6900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36901" name="AutoShape 37"/>
          <p:cNvCxnSpPr>
            <a:cxnSpLocks noChangeShapeType="1"/>
            <a:stCxn id="36906" idx="5"/>
            <a:endCxn id="36900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02" name="AutoShape 38"/>
          <p:cNvCxnSpPr>
            <a:cxnSpLocks noChangeShapeType="1"/>
            <a:stCxn id="36907" idx="3"/>
            <a:endCxn id="36903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03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36904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36905" name="AutoShape 41"/>
          <p:cNvCxnSpPr>
            <a:cxnSpLocks noChangeShapeType="1"/>
            <a:stCxn id="36907" idx="5"/>
            <a:endCxn id="36904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06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36907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36908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6909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36910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36911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36912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691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182369-6115-4B41-8538-21BD894A19CC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36914" name="Group 50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36931" name="AutoShape 51"/>
            <p:cNvCxnSpPr>
              <a:cxnSpLocks noChangeShapeType="1"/>
              <a:stCxn id="36912" idx="2"/>
              <a:endCxn id="36869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32" name="Text Box 52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6915" name="Rectangle 53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6916" name="Text Box 54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6917" name="Text Box 55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919" name="Text Box 57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36920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36929" name="AutoShape 59"/>
            <p:cNvCxnSpPr>
              <a:cxnSpLocks noChangeShapeType="1"/>
              <a:endCxn id="36875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30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36921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36927" name="AutoShape 62"/>
            <p:cNvCxnSpPr>
              <a:cxnSpLocks noChangeShapeType="1"/>
              <a:stCxn id="19512" idx="3"/>
              <a:endCxn id="36873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28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6922" name="Text Box 64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2514600" y="571500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green: </a:t>
            </a:r>
            <a:r>
              <a:rPr lang="en-US">
                <a:solidFill>
                  <a:schemeClr val="accent2"/>
                </a:solidFill>
              </a:rPr>
              <a:t>terminal state</a:t>
            </a:r>
          </a:p>
        </p:txBody>
      </p: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7696200" y="4724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457200" y="1371600"/>
            <a:ext cx="2590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minimax(N,3,4)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evaluate and return SBE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2" grpId="0" animBg="1" autoUpdateAnimBg="0"/>
      <p:bldP spid="19521" grpId="0" autoUpdateAnimBg="0"/>
      <p:bldP spid="19522" grpId="0" autoUpdateAnimBg="0"/>
      <p:bldP spid="19523" grpId="0"/>
      <p:bldP spid="195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  <a:endParaRPr lang="en-US" sz="1600" b="1">
              <a:solidFill>
                <a:srgbClr val="FFFF66"/>
              </a:solidFill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</a:p>
        </p:txBody>
      </p:sp>
      <p:cxnSp>
        <p:nvCxnSpPr>
          <p:cNvPr id="37893" name="AutoShape 5"/>
          <p:cNvCxnSpPr>
            <a:cxnSpLocks noChangeShapeType="1"/>
            <a:stCxn id="37892" idx="3"/>
            <a:endCxn id="37894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-3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37896" name="AutoShape 8"/>
          <p:cNvCxnSpPr>
            <a:cxnSpLocks noChangeShapeType="1"/>
            <a:stCxn id="37895" idx="3"/>
            <a:endCxn id="37890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7" name="AutoShape 9"/>
          <p:cNvCxnSpPr>
            <a:cxnSpLocks noChangeShapeType="1"/>
            <a:stCxn id="37895" idx="5"/>
            <a:endCxn id="37901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8" name="AutoShape 10"/>
          <p:cNvCxnSpPr>
            <a:cxnSpLocks noChangeShapeType="1"/>
            <a:stCxn id="37890" idx="3"/>
            <a:endCxn id="37899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7900" name="AutoShape 12"/>
          <p:cNvCxnSpPr>
            <a:cxnSpLocks noChangeShapeType="1"/>
            <a:stCxn id="37890" idx="5"/>
            <a:endCxn id="37892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7902" name="AutoShape 14"/>
          <p:cNvCxnSpPr>
            <a:cxnSpLocks noChangeShapeType="1"/>
            <a:stCxn id="37892" idx="5"/>
            <a:endCxn id="37903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7904" name="AutoShape 16"/>
          <p:cNvCxnSpPr>
            <a:cxnSpLocks noChangeShapeType="1"/>
            <a:stCxn id="37937" idx="2"/>
            <a:endCxn id="37895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37907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37908" name="AutoShape 20"/>
          <p:cNvCxnSpPr>
            <a:cxnSpLocks noChangeShapeType="1"/>
            <a:stCxn id="37905" idx="3"/>
            <a:endCxn id="37931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21"/>
          <p:cNvCxnSpPr>
            <a:cxnSpLocks noChangeShapeType="1"/>
            <a:stCxn id="37905" idx="4"/>
            <a:endCxn id="37936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0" name="AutoShape 22"/>
          <p:cNvCxnSpPr>
            <a:cxnSpLocks noChangeShapeType="1"/>
            <a:stCxn id="37905" idx="5"/>
            <a:endCxn id="37932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AutoShape 23"/>
          <p:cNvCxnSpPr>
            <a:cxnSpLocks noChangeShapeType="1"/>
            <a:stCxn id="37907" idx="3"/>
            <a:endCxn id="37933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2" name="AutoShape 24"/>
          <p:cNvCxnSpPr>
            <a:cxnSpLocks noChangeShapeType="1"/>
            <a:stCxn id="37907" idx="4"/>
            <a:endCxn id="37934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3" name="AutoShape 25"/>
          <p:cNvCxnSpPr>
            <a:cxnSpLocks noChangeShapeType="1"/>
            <a:stCxn id="37907" idx="5"/>
            <a:endCxn id="37935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4" name="AutoShape 26"/>
          <p:cNvCxnSpPr>
            <a:cxnSpLocks noChangeShapeType="1"/>
            <a:stCxn id="37937" idx="5"/>
            <a:endCxn id="37906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5" name="AutoShape 27"/>
          <p:cNvCxnSpPr>
            <a:cxnSpLocks noChangeShapeType="1"/>
            <a:stCxn id="37937" idx="6"/>
            <a:endCxn id="37905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6" name="AutoShape 28"/>
          <p:cNvCxnSpPr>
            <a:cxnSpLocks noChangeShapeType="1"/>
            <a:stCxn id="37937" idx="3"/>
            <a:endCxn id="37907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37920" name="AutoShape 32"/>
          <p:cNvCxnSpPr>
            <a:cxnSpLocks noChangeShapeType="1"/>
            <a:stCxn id="37935" idx="3"/>
            <a:endCxn id="37918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1" name="AutoShape 33"/>
          <p:cNvCxnSpPr>
            <a:cxnSpLocks noChangeShapeType="1"/>
            <a:stCxn id="37935" idx="4"/>
            <a:endCxn id="37919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2" name="AutoShape 34"/>
          <p:cNvCxnSpPr>
            <a:cxnSpLocks noChangeShapeType="1"/>
            <a:stCxn id="37935" idx="5"/>
            <a:endCxn id="37917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3" name="AutoShape 35"/>
          <p:cNvCxnSpPr>
            <a:cxnSpLocks noChangeShapeType="1"/>
            <a:stCxn id="37931" idx="3"/>
            <a:endCxn id="37924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4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7925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37926" name="AutoShape 38"/>
          <p:cNvCxnSpPr>
            <a:cxnSpLocks noChangeShapeType="1"/>
            <a:stCxn id="37931" idx="5"/>
            <a:endCxn id="37925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7" name="AutoShape 39"/>
          <p:cNvCxnSpPr>
            <a:cxnSpLocks noChangeShapeType="1"/>
            <a:stCxn id="37932" idx="3"/>
            <a:endCxn id="37928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8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37930" name="AutoShape 42"/>
          <p:cNvCxnSpPr>
            <a:cxnSpLocks noChangeShapeType="1"/>
            <a:stCxn id="37932" idx="5"/>
            <a:endCxn id="37929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37933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7934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37935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37936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37937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793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C29646-0389-4982-8960-B407027EF988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37939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37954" name="AutoShape 52"/>
            <p:cNvCxnSpPr>
              <a:cxnSpLocks noChangeShapeType="1"/>
              <a:stCxn id="37937" idx="2"/>
              <a:endCxn id="37895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955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7940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7941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7942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7943" name="Text Box 57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37944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37952" name="AutoShape 59"/>
            <p:cNvCxnSpPr>
              <a:cxnSpLocks noChangeShapeType="1"/>
              <a:endCxn id="37890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953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37945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37950" name="AutoShape 62"/>
            <p:cNvCxnSpPr>
              <a:cxnSpLocks noChangeShapeType="1"/>
              <a:endCxn id="37899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951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7946" name="Text Box 64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b="1"/>
              <a:t>Keep expanding F?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/>
              <a:t> since F’s alpha &gt;= B’s beta is </a:t>
            </a:r>
            <a:r>
              <a:rPr lang="en-US">
                <a:solidFill>
                  <a:srgbClr val="FF7C80"/>
                </a:solidFill>
              </a:rPr>
              <a:t>false</a:t>
            </a:r>
            <a:r>
              <a:rPr lang="en-US"/>
              <a:t>, no beta cutoff</a:t>
            </a: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= 4, since 4 &gt;= -infinity  (maximizing)</a:t>
            </a:r>
          </a:p>
        </p:txBody>
      </p:sp>
      <p:sp>
        <p:nvSpPr>
          <p:cNvPr id="37949" name="Rectangle 67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minimax(F,2,4)</a:t>
            </a:r>
            <a:endParaRPr lang="en-US" sz="2000" b="1"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 autoUpdateAnimBg="0"/>
      <p:bldP spid="21569" grpId="0" autoUpdateAnimBg="0"/>
      <p:bldP spid="2157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38917" name="AutoShape 5"/>
          <p:cNvCxnSpPr>
            <a:cxnSpLocks noChangeShapeType="1"/>
            <a:stCxn id="38914" idx="3"/>
            <a:endCxn id="38918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-3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38920" name="AutoShape 8"/>
          <p:cNvCxnSpPr>
            <a:cxnSpLocks noChangeShapeType="1"/>
            <a:stCxn id="38919" idx="3"/>
            <a:endCxn id="38925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AutoShape 9"/>
          <p:cNvCxnSpPr>
            <a:cxnSpLocks noChangeShapeType="1"/>
            <a:stCxn id="38919" idx="5"/>
            <a:endCxn id="38926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2" name="AutoShape 10"/>
          <p:cNvCxnSpPr>
            <a:cxnSpLocks noChangeShapeType="1"/>
            <a:stCxn id="38925" idx="3"/>
            <a:endCxn id="38923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8924" name="AutoShape 12"/>
          <p:cNvCxnSpPr>
            <a:cxnSpLocks noChangeShapeType="1"/>
            <a:stCxn id="38925" idx="5"/>
            <a:endCxn id="38914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8927" name="AutoShape 15"/>
          <p:cNvCxnSpPr>
            <a:cxnSpLocks noChangeShapeType="1"/>
            <a:stCxn id="38914" idx="5"/>
            <a:endCxn id="38928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8929" name="AutoShape 17"/>
          <p:cNvCxnSpPr>
            <a:cxnSpLocks noChangeShapeType="1"/>
            <a:stCxn id="38962" idx="2"/>
            <a:endCxn id="38919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38933" name="AutoShape 21"/>
          <p:cNvCxnSpPr>
            <a:cxnSpLocks noChangeShapeType="1"/>
            <a:stCxn id="38930" idx="3"/>
            <a:endCxn id="38956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22"/>
          <p:cNvCxnSpPr>
            <a:cxnSpLocks noChangeShapeType="1"/>
            <a:stCxn id="38930" idx="4"/>
            <a:endCxn id="38961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5" name="AutoShape 23"/>
          <p:cNvCxnSpPr>
            <a:cxnSpLocks noChangeShapeType="1"/>
            <a:stCxn id="38930" idx="5"/>
            <a:endCxn id="38957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6" name="AutoShape 24"/>
          <p:cNvCxnSpPr>
            <a:cxnSpLocks noChangeShapeType="1"/>
            <a:stCxn id="38932" idx="3"/>
            <a:endCxn id="38958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7" name="AutoShape 25"/>
          <p:cNvCxnSpPr>
            <a:cxnSpLocks noChangeShapeType="1"/>
            <a:stCxn id="38932" idx="4"/>
            <a:endCxn id="38959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8" name="AutoShape 26"/>
          <p:cNvCxnSpPr>
            <a:cxnSpLocks noChangeShapeType="1"/>
            <a:stCxn id="38932" idx="5"/>
            <a:endCxn id="38960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9" name="AutoShape 27"/>
          <p:cNvCxnSpPr>
            <a:cxnSpLocks noChangeShapeType="1"/>
            <a:stCxn id="38962" idx="5"/>
            <a:endCxn id="38931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0" name="AutoShape 28"/>
          <p:cNvCxnSpPr>
            <a:cxnSpLocks noChangeShapeType="1"/>
            <a:stCxn id="38962" idx="6"/>
            <a:endCxn id="38930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1" name="AutoShape 29"/>
          <p:cNvCxnSpPr>
            <a:cxnSpLocks noChangeShapeType="1"/>
            <a:stCxn id="38962" idx="3"/>
            <a:endCxn id="38932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38945" name="AutoShape 33"/>
          <p:cNvCxnSpPr>
            <a:cxnSpLocks noChangeShapeType="1"/>
            <a:stCxn id="38960" idx="3"/>
            <a:endCxn id="38943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6" name="AutoShape 34"/>
          <p:cNvCxnSpPr>
            <a:cxnSpLocks noChangeShapeType="1"/>
            <a:stCxn id="38960" idx="4"/>
            <a:endCxn id="38944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7" name="AutoShape 35"/>
          <p:cNvCxnSpPr>
            <a:cxnSpLocks noChangeShapeType="1"/>
            <a:stCxn id="38960" idx="5"/>
            <a:endCxn id="38942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8" name="AutoShape 36"/>
          <p:cNvCxnSpPr>
            <a:cxnSpLocks noChangeShapeType="1"/>
            <a:stCxn id="38956" idx="3"/>
            <a:endCxn id="38949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8950" name="Oval 38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38951" name="AutoShape 39"/>
          <p:cNvCxnSpPr>
            <a:cxnSpLocks noChangeShapeType="1"/>
            <a:stCxn id="38956" idx="5"/>
            <a:endCxn id="38950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52" name="AutoShape 40"/>
          <p:cNvCxnSpPr>
            <a:cxnSpLocks noChangeShapeType="1"/>
            <a:stCxn id="38957" idx="3"/>
            <a:endCxn id="38953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3" name="Oval 41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38954" name="Oval 42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38955" name="AutoShape 43"/>
          <p:cNvCxnSpPr>
            <a:cxnSpLocks noChangeShapeType="1"/>
            <a:stCxn id="38957" idx="5"/>
            <a:endCxn id="38954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6" name="Oval 4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896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81648-8AC5-4059-ABB9-D86FFE870D94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38983" name="AutoShape 53"/>
            <p:cNvCxnSpPr>
              <a:cxnSpLocks noChangeShapeType="1"/>
              <a:stCxn id="38962" idx="2"/>
              <a:endCxn id="38919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84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8965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8966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8967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8968" name="Text Box 58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38969" name="Group 59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38981" name="AutoShape 60"/>
            <p:cNvCxnSpPr>
              <a:cxnSpLocks noChangeShapeType="1"/>
              <a:endCxn id="38925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82" name="Text Box 61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38970" name="Group 62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38979" name="AutoShape 63"/>
            <p:cNvCxnSpPr>
              <a:cxnSpLocks noChangeShapeType="1"/>
              <a:endCxn id="38923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80" name="Text Box 64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8971" name="Text Box 65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3618" name="Text Box 66"/>
          <p:cNvSpPr txBox="1">
            <a:spLocks noChangeArrowheads="1"/>
          </p:cNvSpPr>
          <p:nvPr/>
        </p:nvSpPr>
        <p:spPr bwMode="auto">
          <a:xfrm>
            <a:off x="7696200" y="4724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O</a:t>
            </a:r>
          </a:p>
        </p:txBody>
      </p:sp>
      <p:grpSp>
        <p:nvGrpSpPr>
          <p:cNvPr id="23619" name="Group 67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38977" name="AutoShape 68"/>
            <p:cNvCxnSpPr>
              <a:cxnSpLocks noChangeShapeType="1"/>
              <a:stCxn id="23556" idx="3"/>
              <a:endCxn id="38918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78" name="Text Box 69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23622" name="Rectangle 70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Expand</a:t>
            </a:r>
            <a:r>
              <a:rPr lang="en-US" sz="2000" b="1"/>
              <a:t> O?</a:t>
            </a:r>
            <a:r>
              <a:rPr lang="en-US" sz="2000"/>
              <a:t> </a:t>
            </a:r>
            <a:r>
              <a:rPr lang="en-US" sz="2000" b="1">
                <a:solidFill>
                  <a:schemeClr val="tx2"/>
                </a:solidFill>
              </a:rPr>
              <a:t>Yes</a:t>
            </a:r>
            <a:r>
              <a:rPr lang="en-US" sz="2000"/>
              <a:t> since F’s alpha &gt;= O’s beta is </a:t>
            </a:r>
            <a:r>
              <a:rPr lang="en-US" sz="2000">
                <a:solidFill>
                  <a:srgbClr val="FF7C80"/>
                </a:solidFill>
              </a:rPr>
              <a:t>false</a:t>
            </a:r>
            <a:r>
              <a:rPr lang="en-US" sz="2000"/>
              <a:t>, no alpha cutoff</a:t>
            </a:r>
          </a:p>
        </p:txBody>
      </p:sp>
      <p:sp>
        <p:nvSpPr>
          <p:cNvPr id="23623" name="Rectangle 71"/>
          <p:cNvSpPr>
            <a:spLocks noChangeArrowheads="1"/>
          </p:cNvSpPr>
          <p:nvPr/>
        </p:nvSpPr>
        <p:spPr bwMode="auto">
          <a:xfrm>
            <a:off x="457200" y="1371600"/>
            <a:ext cx="2590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minimax(O,3,4)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initialized to +infinity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  <p:bldP spid="23556" grpId="0" animBg="1" autoUpdateAnimBg="0"/>
      <p:bldP spid="23618" grpId="0" autoUpdateAnimBg="0"/>
      <p:bldP spid="23622" grpId="0" autoUpdateAnimBg="0"/>
      <p:bldP spid="23623" grpId="0"/>
      <p:bldP spid="2362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14600" y="5715000"/>
            <a:ext cx="387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3399FF"/>
                </a:solidFill>
              </a:rPr>
              <a:t>blue: </a:t>
            </a:r>
            <a:r>
              <a:rPr lang="en-US">
                <a:solidFill>
                  <a:srgbClr val="3399FF"/>
                </a:solidFill>
              </a:rPr>
              <a:t>non-terminal state (depth limit)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39940" name="AutoShape 4"/>
          <p:cNvCxnSpPr>
            <a:cxnSpLocks noChangeShapeType="1"/>
            <a:stCxn id="39939" idx="3"/>
            <a:endCxn id="39941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-3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39943" name="AutoShape 7"/>
          <p:cNvCxnSpPr>
            <a:cxnSpLocks noChangeShapeType="1"/>
            <a:stCxn id="39942" idx="3"/>
            <a:endCxn id="39948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4" name="AutoShape 8"/>
          <p:cNvCxnSpPr>
            <a:cxnSpLocks noChangeShapeType="1"/>
            <a:stCxn id="39942" idx="5"/>
            <a:endCxn id="39949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AutoShape 9"/>
          <p:cNvCxnSpPr>
            <a:cxnSpLocks noChangeShapeType="1"/>
            <a:stCxn id="39948" idx="3"/>
            <a:endCxn id="39946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9947" name="AutoShape 11"/>
          <p:cNvCxnSpPr>
            <a:cxnSpLocks noChangeShapeType="1"/>
            <a:stCxn id="39948" idx="5"/>
            <a:endCxn id="39939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9950" name="AutoShape 14"/>
          <p:cNvCxnSpPr>
            <a:cxnSpLocks noChangeShapeType="1"/>
            <a:stCxn id="39939" idx="5"/>
            <a:endCxn id="39951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39952" name="AutoShape 16"/>
          <p:cNvCxnSpPr>
            <a:cxnSpLocks noChangeShapeType="1"/>
            <a:stCxn id="39985" idx="2"/>
            <a:endCxn id="39942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39956" name="AutoShape 20"/>
          <p:cNvCxnSpPr>
            <a:cxnSpLocks noChangeShapeType="1"/>
            <a:stCxn id="39953" idx="3"/>
            <a:endCxn id="39979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7" name="AutoShape 21"/>
          <p:cNvCxnSpPr>
            <a:cxnSpLocks noChangeShapeType="1"/>
            <a:stCxn id="39953" idx="4"/>
            <a:endCxn id="39984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8" name="AutoShape 22"/>
          <p:cNvCxnSpPr>
            <a:cxnSpLocks noChangeShapeType="1"/>
            <a:stCxn id="39953" idx="5"/>
            <a:endCxn id="39980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9" name="AutoShape 23"/>
          <p:cNvCxnSpPr>
            <a:cxnSpLocks noChangeShapeType="1"/>
            <a:stCxn id="39955" idx="3"/>
            <a:endCxn id="39981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0" name="AutoShape 24"/>
          <p:cNvCxnSpPr>
            <a:cxnSpLocks noChangeShapeType="1"/>
            <a:stCxn id="39955" idx="4"/>
            <a:endCxn id="39982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1" name="AutoShape 25"/>
          <p:cNvCxnSpPr>
            <a:cxnSpLocks noChangeShapeType="1"/>
            <a:stCxn id="39955" idx="5"/>
            <a:endCxn id="39983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2" name="AutoShape 26"/>
          <p:cNvCxnSpPr>
            <a:cxnSpLocks noChangeShapeType="1"/>
            <a:stCxn id="39985" idx="5"/>
            <a:endCxn id="39954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3" name="AutoShape 27"/>
          <p:cNvCxnSpPr>
            <a:cxnSpLocks noChangeShapeType="1"/>
            <a:stCxn id="39985" idx="6"/>
            <a:endCxn id="39953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4" name="AutoShape 28"/>
          <p:cNvCxnSpPr>
            <a:cxnSpLocks noChangeShapeType="1"/>
            <a:stCxn id="39985" idx="3"/>
            <a:endCxn id="39955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39968" name="AutoShape 32"/>
          <p:cNvCxnSpPr>
            <a:cxnSpLocks noChangeShapeType="1"/>
            <a:stCxn id="39983" idx="3"/>
            <a:endCxn id="39966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9" name="AutoShape 33"/>
          <p:cNvCxnSpPr>
            <a:cxnSpLocks noChangeShapeType="1"/>
            <a:stCxn id="39983" idx="4"/>
            <a:endCxn id="39967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70" name="AutoShape 34"/>
          <p:cNvCxnSpPr>
            <a:cxnSpLocks noChangeShapeType="1"/>
            <a:stCxn id="39983" idx="5"/>
            <a:endCxn id="39965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71" name="AutoShape 35"/>
          <p:cNvCxnSpPr>
            <a:cxnSpLocks noChangeShapeType="1"/>
            <a:stCxn id="39979" idx="3"/>
            <a:endCxn id="39972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9973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39974" name="AutoShape 38"/>
          <p:cNvCxnSpPr>
            <a:cxnSpLocks noChangeShapeType="1"/>
            <a:stCxn id="39979" idx="5"/>
            <a:endCxn id="39973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75" name="AutoShape 39"/>
          <p:cNvCxnSpPr>
            <a:cxnSpLocks noChangeShapeType="1"/>
            <a:stCxn id="39980" idx="3"/>
            <a:endCxn id="39976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39977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39978" name="AutoShape 42"/>
          <p:cNvCxnSpPr>
            <a:cxnSpLocks noChangeShapeType="1"/>
            <a:stCxn id="39980" idx="5"/>
            <a:endCxn id="39977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9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39980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39981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39982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39983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39984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39985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9986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9C0564-7527-410D-B71D-7689373B8E5E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39987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0007" name="AutoShape 52"/>
            <p:cNvCxnSpPr>
              <a:cxnSpLocks noChangeShapeType="1"/>
              <a:stCxn id="39985" idx="2"/>
              <a:endCxn id="39942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008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9988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9989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9990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9991" name="Text Box 57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39992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0005" name="AutoShape 59"/>
            <p:cNvCxnSpPr>
              <a:cxnSpLocks noChangeShapeType="1"/>
              <a:endCxn id="39948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006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39993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0003" name="AutoShape 62"/>
            <p:cNvCxnSpPr>
              <a:cxnSpLocks noChangeShapeType="1"/>
              <a:endCxn id="39946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004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39994" name="Text Box 64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39995" name="Text Box 65"/>
          <p:cNvSpPr txBox="1">
            <a:spLocks noChangeArrowheads="1"/>
          </p:cNvSpPr>
          <p:nvPr/>
        </p:nvSpPr>
        <p:spPr bwMode="auto">
          <a:xfrm>
            <a:off x="7696200" y="4724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25666" name="Oval 66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grpSp>
        <p:nvGrpSpPr>
          <p:cNvPr id="39997" name="Group 67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0001" name="AutoShape 68"/>
            <p:cNvCxnSpPr>
              <a:cxnSpLocks noChangeShapeType="1"/>
              <a:stCxn id="25666" idx="3"/>
              <a:endCxn id="39941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002" name="Text Box 69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7696200" y="4419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W</a:t>
            </a:r>
          </a:p>
        </p:txBody>
      </p:sp>
      <p:sp>
        <p:nvSpPr>
          <p:cNvPr id="25671" name="Rectangle 71"/>
          <p:cNvSpPr>
            <a:spLocks noChangeArrowheads="1"/>
          </p:cNvSpPr>
          <p:nvPr/>
        </p:nvSpPr>
        <p:spPr bwMode="auto">
          <a:xfrm>
            <a:off x="457200" y="1371600"/>
            <a:ext cx="2590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minimax(W,</a:t>
            </a:r>
            <a:r>
              <a:rPr lang="en-US" sz="2000" b="1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evaluate and return SBE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66" grpId="0" animBg="1" autoUpdateAnimBg="0"/>
      <p:bldP spid="25670" grpId="0" autoUpdateAnimBg="0"/>
      <p:bldP spid="25671" grpId="0"/>
      <p:bldP spid="2567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0964" name="AutoShape 4"/>
          <p:cNvCxnSpPr>
            <a:cxnSpLocks noChangeShapeType="1"/>
            <a:stCxn id="40962" idx="3"/>
            <a:endCxn id="40965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40967" name="AutoShape 7"/>
          <p:cNvCxnSpPr>
            <a:cxnSpLocks noChangeShapeType="1"/>
            <a:stCxn id="40966" idx="3"/>
            <a:endCxn id="40972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AutoShape 8"/>
          <p:cNvCxnSpPr>
            <a:cxnSpLocks noChangeShapeType="1"/>
            <a:stCxn id="40966" idx="5"/>
            <a:endCxn id="40973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9" name="AutoShape 9"/>
          <p:cNvCxnSpPr>
            <a:cxnSpLocks noChangeShapeType="1"/>
            <a:stCxn id="40972" idx="3"/>
            <a:endCxn id="40970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0971" name="AutoShape 11"/>
          <p:cNvCxnSpPr>
            <a:cxnSpLocks noChangeShapeType="1"/>
            <a:stCxn id="40972" idx="5"/>
            <a:endCxn id="40962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0974" name="AutoShape 14"/>
          <p:cNvCxnSpPr>
            <a:cxnSpLocks noChangeShapeType="1"/>
            <a:stCxn id="40962" idx="5"/>
            <a:endCxn id="40975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0976" name="AutoShape 16"/>
          <p:cNvCxnSpPr>
            <a:cxnSpLocks noChangeShapeType="1"/>
            <a:stCxn id="41009" idx="2"/>
            <a:endCxn id="40966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40980" name="AutoShape 20"/>
          <p:cNvCxnSpPr>
            <a:cxnSpLocks noChangeShapeType="1"/>
            <a:stCxn id="40977" idx="3"/>
            <a:endCxn id="41003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1" name="AutoShape 21"/>
          <p:cNvCxnSpPr>
            <a:cxnSpLocks noChangeShapeType="1"/>
            <a:stCxn id="40977" idx="4"/>
            <a:endCxn id="41008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2" name="AutoShape 22"/>
          <p:cNvCxnSpPr>
            <a:cxnSpLocks noChangeShapeType="1"/>
            <a:stCxn id="40977" idx="5"/>
            <a:endCxn id="41004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AutoShape 23"/>
          <p:cNvCxnSpPr>
            <a:cxnSpLocks noChangeShapeType="1"/>
            <a:stCxn id="40979" idx="3"/>
            <a:endCxn id="41005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AutoShape 24"/>
          <p:cNvCxnSpPr>
            <a:cxnSpLocks noChangeShapeType="1"/>
            <a:stCxn id="40979" idx="4"/>
            <a:endCxn id="41006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5" name="AutoShape 25"/>
          <p:cNvCxnSpPr>
            <a:cxnSpLocks noChangeShapeType="1"/>
            <a:stCxn id="40979" idx="5"/>
            <a:endCxn id="41007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6" name="AutoShape 26"/>
          <p:cNvCxnSpPr>
            <a:cxnSpLocks noChangeShapeType="1"/>
            <a:stCxn id="41009" idx="5"/>
            <a:endCxn id="40978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7" name="AutoShape 27"/>
          <p:cNvCxnSpPr>
            <a:cxnSpLocks noChangeShapeType="1"/>
            <a:stCxn id="41009" idx="6"/>
            <a:endCxn id="40977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8" name="AutoShape 28"/>
          <p:cNvCxnSpPr>
            <a:cxnSpLocks noChangeShapeType="1"/>
            <a:stCxn id="41009" idx="3"/>
            <a:endCxn id="40979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0992" name="AutoShape 32"/>
          <p:cNvCxnSpPr>
            <a:cxnSpLocks noChangeShapeType="1"/>
            <a:stCxn id="41007" idx="3"/>
            <a:endCxn id="40990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93" name="AutoShape 33"/>
          <p:cNvCxnSpPr>
            <a:cxnSpLocks noChangeShapeType="1"/>
            <a:stCxn id="41007" idx="4"/>
            <a:endCxn id="40991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94" name="AutoShape 34"/>
          <p:cNvCxnSpPr>
            <a:cxnSpLocks noChangeShapeType="1"/>
            <a:stCxn id="41007" idx="5"/>
            <a:endCxn id="40989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95" name="AutoShape 35"/>
          <p:cNvCxnSpPr>
            <a:cxnSpLocks noChangeShapeType="1"/>
            <a:stCxn id="41003" idx="3"/>
            <a:endCxn id="40996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0998" name="AutoShape 38"/>
          <p:cNvCxnSpPr>
            <a:cxnSpLocks noChangeShapeType="1"/>
            <a:stCxn id="41003" idx="5"/>
            <a:endCxn id="40997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99" name="AutoShape 39"/>
          <p:cNvCxnSpPr>
            <a:cxnSpLocks noChangeShapeType="1"/>
            <a:stCxn id="41004" idx="3"/>
            <a:endCxn id="41000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00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1002" name="AutoShape 42"/>
          <p:cNvCxnSpPr>
            <a:cxnSpLocks noChangeShapeType="1"/>
            <a:stCxn id="41004" idx="5"/>
            <a:endCxn id="41001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1005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1006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1007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1008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1009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41010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78C6BA-C657-46C2-A5A3-F21DD1C1BF3C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41011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1031" name="AutoShape 52"/>
            <p:cNvCxnSpPr>
              <a:cxnSpLocks noChangeShapeType="1"/>
              <a:stCxn id="41009" idx="2"/>
              <a:endCxn id="40966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32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1012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013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1014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1015" name="Text Box 57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41016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1029" name="AutoShape 59"/>
            <p:cNvCxnSpPr>
              <a:cxnSpLocks noChangeShapeType="1"/>
              <a:endCxn id="40972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30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1017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1027" name="AutoShape 62"/>
            <p:cNvCxnSpPr>
              <a:cxnSpLocks noChangeShapeType="1"/>
              <a:endCxn id="40970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28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1018" name="Text Box 64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41019" name="Text Box 65"/>
          <p:cNvSpPr txBox="1">
            <a:spLocks noChangeArrowheads="1"/>
          </p:cNvSpPr>
          <p:nvPr/>
        </p:nvSpPr>
        <p:spPr bwMode="auto">
          <a:xfrm>
            <a:off x="7696200" y="4724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O</a:t>
            </a:r>
          </a:p>
        </p:txBody>
      </p:sp>
      <p:grpSp>
        <p:nvGrpSpPr>
          <p:cNvPr id="41020" name="Group 66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1025" name="AutoShape 67"/>
            <p:cNvCxnSpPr>
              <a:cxnSpLocks noChangeShapeType="1"/>
              <a:endCxn id="40965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26" name="Text Box 68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457200" y="2133600"/>
            <a:ext cx="270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b="1"/>
              <a:t>Keep expanding O? </a:t>
            </a:r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= -3, since -3 &lt;= +infinity  (minimizing)</a:t>
            </a:r>
          </a:p>
        </p:txBody>
      </p:sp>
      <p:sp>
        <p:nvSpPr>
          <p:cNvPr id="41023" name="Rectangle 71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minimax(O,3,4)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3200400" y="2133600"/>
            <a:ext cx="548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b="1">
                <a:solidFill>
                  <a:srgbClr val="FF7C80"/>
                </a:solidFill>
              </a:rPr>
              <a:t>No</a:t>
            </a:r>
            <a:r>
              <a:rPr lang="en-US"/>
              <a:t> since F’s alpha &gt;= O’s beta is </a:t>
            </a:r>
            <a:r>
              <a:rPr lang="en-US">
                <a:solidFill>
                  <a:schemeClr val="accent2"/>
                </a:solidFill>
              </a:rPr>
              <a:t>true</a:t>
            </a:r>
            <a:r>
              <a:rPr lang="en-US"/>
              <a:t>: </a:t>
            </a:r>
            <a:r>
              <a:rPr lang="en-US" b="1">
                <a:solidFill>
                  <a:srgbClr val="FF0000"/>
                </a:solidFill>
              </a:rPr>
              <a:t>alpha cutoff</a:t>
            </a:r>
            <a:endParaRPr 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717" grpId="0" autoUpdateAnimBg="0"/>
      <p:bldP spid="27718" grpId="0" autoUpdateAnimBg="0"/>
      <p:bldP spid="2772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14600" y="5715000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red: </a:t>
            </a:r>
            <a:r>
              <a:rPr lang="en-US">
                <a:solidFill>
                  <a:srgbClr val="FF0000"/>
                </a:solidFill>
              </a:rPr>
              <a:t>pruned state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1988" name="AutoShape 4"/>
          <p:cNvCxnSpPr>
            <a:cxnSpLocks noChangeShapeType="1"/>
            <a:stCxn id="41987" idx="3"/>
            <a:endCxn id="41989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41991" name="AutoShape 7"/>
          <p:cNvCxnSpPr>
            <a:cxnSpLocks noChangeShapeType="1"/>
            <a:stCxn id="41990" idx="3"/>
            <a:endCxn id="41996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2" name="AutoShape 8"/>
          <p:cNvCxnSpPr>
            <a:cxnSpLocks noChangeShapeType="1"/>
            <a:stCxn id="41990" idx="5"/>
            <a:endCxn id="41997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3" name="AutoShape 9"/>
          <p:cNvCxnSpPr>
            <a:cxnSpLocks noChangeShapeType="1"/>
            <a:stCxn id="41996" idx="3"/>
            <a:endCxn id="41994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1995" name="AutoShape 11"/>
          <p:cNvCxnSpPr>
            <a:cxnSpLocks noChangeShapeType="1"/>
            <a:stCxn id="41996" idx="5"/>
            <a:endCxn id="41987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1998" name="AutoShape 14"/>
          <p:cNvCxnSpPr>
            <a:cxnSpLocks noChangeShapeType="1"/>
            <a:stCxn id="41987" idx="5"/>
            <a:endCxn id="41999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2000" name="AutoShape 16"/>
          <p:cNvCxnSpPr>
            <a:cxnSpLocks noChangeShapeType="1"/>
            <a:stCxn id="42033" idx="2"/>
            <a:endCxn id="41990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42004" name="AutoShape 20"/>
          <p:cNvCxnSpPr>
            <a:cxnSpLocks noChangeShapeType="1"/>
            <a:stCxn id="42001" idx="3"/>
            <a:endCxn id="42027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5" name="AutoShape 21"/>
          <p:cNvCxnSpPr>
            <a:cxnSpLocks noChangeShapeType="1"/>
            <a:stCxn id="42001" idx="4"/>
            <a:endCxn id="42032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6" name="AutoShape 22"/>
          <p:cNvCxnSpPr>
            <a:cxnSpLocks noChangeShapeType="1"/>
            <a:stCxn id="42001" idx="5"/>
            <a:endCxn id="42028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7" name="AutoShape 23"/>
          <p:cNvCxnSpPr>
            <a:cxnSpLocks noChangeShapeType="1"/>
            <a:stCxn id="42003" idx="3"/>
            <a:endCxn id="42029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8" name="AutoShape 24"/>
          <p:cNvCxnSpPr>
            <a:cxnSpLocks noChangeShapeType="1"/>
            <a:stCxn id="42003" idx="4"/>
            <a:endCxn id="42030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9" name="AutoShape 25"/>
          <p:cNvCxnSpPr>
            <a:cxnSpLocks noChangeShapeType="1"/>
            <a:stCxn id="42003" idx="5"/>
            <a:endCxn id="42031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0" name="AutoShape 26"/>
          <p:cNvCxnSpPr>
            <a:cxnSpLocks noChangeShapeType="1"/>
            <a:stCxn id="42033" idx="5"/>
            <a:endCxn id="42002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1" name="AutoShape 27"/>
          <p:cNvCxnSpPr>
            <a:cxnSpLocks noChangeShapeType="1"/>
            <a:stCxn id="42033" idx="6"/>
            <a:endCxn id="42001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2" name="AutoShape 28"/>
          <p:cNvCxnSpPr>
            <a:cxnSpLocks noChangeShapeType="1"/>
            <a:stCxn id="42033" idx="3"/>
            <a:endCxn id="42003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2016" name="AutoShape 32"/>
          <p:cNvCxnSpPr>
            <a:cxnSpLocks noChangeShapeType="1"/>
            <a:stCxn id="42031" idx="3"/>
            <a:endCxn id="42014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7" name="AutoShape 33"/>
          <p:cNvCxnSpPr>
            <a:cxnSpLocks noChangeShapeType="1"/>
            <a:stCxn id="42031" idx="4"/>
            <a:endCxn id="42015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8" name="AutoShape 34"/>
          <p:cNvCxnSpPr>
            <a:cxnSpLocks noChangeShapeType="1"/>
            <a:stCxn id="42031" idx="5"/>
            <a:endCxn id="42013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9" name="AutoShape 35"/>
          <p:cNvCxnSpPr>
            <a:cxnSpLocks noChangeShapeType="1"/>
            <a:stCxn id="42027" idx="3"/>
            <a:endCxn id="42020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2022" name="AutoShape 38"/>
          <p:cNvCxnSpPr>
            <a:cxnSpLocks noChangeShapeType="1"/>
            <a:stCxn id="42027" idx="5"/>
            <a:endCxn id="42021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3" name="AutoShape 39"/>
          <p:cNvCxnSpPr>
            <a:cxnSpLocks noChangeShapeType="1"/>
            <a:stCxn id="42028" idx="3"/>
            <a:endCxn id="42024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24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2025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2026" name="AutoShape 42"/>
          <p:cNvCxnSpPr>
            <a:cxnSpLocks noChangeShapeType="1"/>
            <a:stCxn id="42028" idx="5"/>
            <a:endCxn id="42025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27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2028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2029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2030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2031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2032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2033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4203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9747" name="Rectangle 51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140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Smart opponent will choose W or worse, thus O's upper bound is –3.</a:t>
            </a:r>
            <a:br>
              <a:rPr lang="en-US" smtClean="0"/>
            </a:br>
            <a:r>
              <a:rPr lang="en-US" smtClean="0"/>
              <a:t>Computer already has better move at 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6CFA-E50F-4EEA-A7ED-1617B4C71B53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0A-2AEF-47F0-BE7B-3BCE30C1A02A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42036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2053" name="AutoShape 53"/>
            <p:cNvCxnSpPr>
              <a:cxnSpLocks noChangeShapeType="1"/>
              <a:stCxn id="42033" idx="2"/>
              <a:endCxn id="41990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54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2037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2038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2039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2040" name="Text Box 58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42041" name="Group 59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2051" name="AutoShape 60"/>
            <p:cNvCxnSpPr>
              <a:cxnSpLocks noChangeShapeType="1"/>
              <a:endCxn id="41996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52" name="Text Box 61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2042" name="Group 62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2049" name="AutoShape 63"/>
            <p:cNvCxnSpPr>
              <a:cxnSpLocks noChangeShapeType="1"/>
              <a:endCxn id="41994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50" name="Text Box 64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2043" name="Text Box 65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42044" name="Text Box 66"/>
          <p:cNvSpPr txBox="1">
            <a:spLocks noChangeArrowheads="1"/>
          </p:cNvSpPr>
          <p:nvPr/>
        </p:nvSpPr>
        <p:spPr bwMode="auto">
          <a:xfrm>
            <a:off x="7696200" y="4724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O</a:t>
            </a:r>
          </a:p>
        </p:txBody>
      </p:sp>
      <p:grpSp>
        <p:nvGrpSpPr>
          <p:cNvPr id="42045" name="Group 67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2047" name="AutoShape 68"/>
            <p:cNvCxnSpPr>
              <a:cxnSpLocks noChangeShapeType="1"/>
              <a:endCxn id="41989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48" name="Text Box 69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47" grpId="0" build="p"/>
      <p:bldP spid="2976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3011" name="AutoShape 3"/>
          <p:cNvCxnSpPr>
            <a:cxnSpLocks noChangeShapeType="1"/>
            <a:stCxn id="43010" idx="3"/>
            <a:endCxn id="43012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43014" name="AutoShape 6"/>
          <p:cNvCxnSpPr>
            <a:cxnSpLocks noChangeShapeType="1"/>
            <a:stCxn id="43013" idx="3"/>
            <a:endCxn id="43019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5" name="AutoShape 7"/>
          <p:cNvCxnSpPr>
            <a:cxnSpLocks noChangeShapeType="1"/>
            <a:stCxn id="43013" idx="5"/>
            <a:endCxn id="43020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6" name="AutoShape 8"/>
          <p:cNvCxnSpPr>
            <a:cxnSpLocks noChangeShapeType="1"/>
            <a:stCxn id="43019" idx="3"/>
            <a:endCxn id="43017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018" name="AutoShape 10"/>
          <p:cNvCxnSpPr>
            <a:cxnSpLocks noChangeShapeType="1"/>
            <a:stCxn id="43019" idx="5"/>
            <a:endCxn id="43010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3021" name="AutoShape 13"/>
          <p:cNvCxnSpPr>
            <a:cxnSpLocks noChangeShapeType="1"/>
            <a:stCxn id="43010" idx="5"/>
            <a:endCxn id="43022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3023" name="AutoShape 15"/>
          <p:cNvCxnSpPr>
            <a:cxnSpLocks noChangeShapeType="1"/>
            <a:stCxn id="43056" idx="2"/>
            <a:endCxn id="43013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43027" name="AutoShape 19"/>
          <p:cNvCxnSpPr>
            <a:cxnSpLocks noChangeShapeType="1"/>
            <a:stCxn id="43024" idx="3"/>
            <a:endCxn id="43050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8" name="AutoShape 20"/>
          <p:cNvCxnSpPr>
            <a:cxnSpLocks noChangeShapeType="1"/>
            <a:stCxn id="43024" idx="4"/>
            <a:endCxn id="43055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9" name="AutoShape 21"/>
          <p:cNvCxnSpPr>
            <a:cxnSpLocks noChangeShapeType="1"/>
            <a:stCxn id="43024" idx="5"/>
            <a:endCxn id="43051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0" name="AutoShape 22"/>
          <p:cNvCxnSpPr>
            <a:cxnSpLocks noChangeShapeType="1"/>
            <a:stCxn id="43026" idx="3"/>
            <a:endCxn id="43052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1" name="AutoShape 23"/>
          <p:cNvCxnSpPr>
            <a:cxnSpLocks noChangeShapeType="1"/>
            <a:stCxn id="43026" idx="4"/>
            <a:endCxn id="43053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2" name="AutoShape 24"/>
          <p:cNvCxnSpPr>
            <a:cxnSpLocks noChangeShapeType="1"/>
            <a:stCxn id="43026" idx="5"/>
            <a:endCxn id="43054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3" name="AutoShape 25"/>
          <p:cNvCxnSpPr>
            <a:cxnSpLocks noChangeShapeType="1"/>
            <a:stCxn id="43056" idx="5"/>
            <a:endCxn id="43025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4" name="AutoShape 26"/>
          <p:cNvCxnSpPr>
            <a:cxnSpLocks noChangeShapeType="1"/>
            <a:stCxn id="43056" idx="6"/>
            <a:endCxn id="43024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5" name="AutoShape 27"/>
          <p:cNvCxnSpPr>
            <a:cxnSpLocks noChangeShapeType="1"/>
            <a:stCxn id="43056" idx="3"/>
            <a:endCxn id="43026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3039" name="AutoShape 31"/>
          <p:cNvCxnSpPr>
            <a:cxnSpLocks noChangeShapeType="1"/>
            <a:stCxn id="43054" idx="3"/>
            <a:endCxn id="43037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0" name="AutoShape 32"/>
          <p:cNvCxnSpPr>
            <a:cxnSpLocks noChangeShapeType="1"/>
            <a:stCxn id="43054" idx="4"/>
            <a:endCxn id="43038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1" name="AutoShape 33"/>
          <p:cNvCxnSpPr>
            <a:cxnSpLocks noChangeShapeType="1"/>
            <a:stCxn id="43054" idx="5"/>
            <a:endCxn id="43036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2" name="AutoShape 34"/>
          <p:cNvCxnSpPr>
            <a:cxnSpLocks noChangeShapeType="1"/>
            <a:stCxn id="43050" idx="3"/>
            <a:endCxn id="43043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3045" name="AutoShape 37"/>
          <p:cNvCxnSpPr>
            <a:cxnSpLocks noChangeShapeType="1"/>
            <a:stCxn id="43050" idx="5"/>
            <a:endCxn id="43044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6" name="AutoShape 38"/>
          <p:cNvCxnSpPr>
            <a:cxnSpLocks noChangeShapeType="1"/>
            <a:stCxn id="43051" idx="3"/>
            <a:endCxn id="43047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3048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3049" name="AutoShape 41"/>
          <p:cNvCxnSpPr>
            <a:cxnSpLocks noChangeShapeType="1"/>
            <a:stCxn id="43051" idx="5"/>
            <a:endCxn id="43048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50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3056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43057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555783-F14C-4898-A454-A1B79FFFB0F8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43058" name="Group 50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3077" name="AutoShape 51"/>
            <p:cNvCxnSpPr>
              <a:cxnSpLocks noChangeShapeType="1"/>
              <a:stCxn id="43056" idx="2"/>
              <a:endCxn id="43013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78" name="Text Box 52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3059" name="Rectangle 53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3060" name="Text Box 54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3061" name="Text Box 55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3062" name="Text Box 56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43063" name="Group 57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3075" name="AutoShape 58"/>
            <p:cNvCxnSpPr>
              <a:cxnSpLocks noChangeShapeType="1"/>
              <a:endCxn id="43019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76" name="Text Box 59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3064" name="Group 60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3073" name="AutoShape 61"/>
            <p:cNvCxnSpPr>
              <a:cxnSpLocks noChangeShapeType="1"/>
              <a:endCxn id="43017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74" name="Text Box 62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3065" name="Text Box 63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F</a:t>
            </a:r>
          </a:p>
        </p:txBody>
      </p:sp>
      <p:grpSp>
        <p:nvGrpSpPr>
          <p:cNvPr id="43066" name="Group 64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3071" name="AutoShape 65"/>
            <p:cNvCxnSpPr>
              <a:cxnSpLocks noChangeShapeType="1"/>
              <a:endCxn id="43012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72" name="Text Box 66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43067" name="Oval 6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43068" name="Rectangle 68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minimax(F,2,4)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3200400" y="1371600"/>
            <a:ext cx="57150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doesn’t change, since -3 &lt; 4  (maximizing)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F? </a:t>
            </a:r>
            <a:r>
              <a:rPr lang="en-US" b="1">
                <a:solidFill>
                  <a:srgbClr val="FF7C80"/>
                </a:solidFill>
              </a:rPr>
              <a:t>No</a:t>
            </a:r>
            <a:r>
              <a:rPr lang="en-US"/>
              <a:t> since no more successors for 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3" grpId="0" autoUpdateAnimBg="0"/>
      <p:bldP spid="3181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2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minimax(B,1,4)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4038" name="AutoShape 6"/>
          <p:cNvCxnSpPr>
            <a:cxnSpLocks noChangeShapeType="1"/>
            <a:stCxn id="44037" idx="3"/>
            <a:endCxn id="44039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cxnSp>
        <p:nvCxnSpPr>
          <p:cNvPr id="44040" name="AutoShape 8"/>
          <p:cNvCxnSpPr>
            <a:cxnSpLocks noChangeShapeType="1"/>
            <a:stCxn id="44034" idx="3"/>
            <a:endCxn id="44045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1" name="AutoShape 9"/>
          <p:cNvCxnSpPr>
            <a:cxnSpLocks noChangeShapeType="1"/>
            <a:stCxn id="44034" idx="5"/>
            <a:endCxn id="44046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AutoShape 10"/>
          <p:cNvCxnSpPr>
            <a:cxnSpLocks noChangeShapeType="1"/>
            <a:stCxn id="44045" idx="3"/>
            <a:endCxn id="44043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4044" name="AutoShape 12"/>
          <p:cNvCxnSpPr>
            <a:cxnSpLocks noChangeShapeType="1"/>
            <a:stCxn id="44045" idx="5"/>
            <a:endCxn id="44037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4047" name="AutoShape 15"/>
          <p:cNvCxnSpPr>
            <a:cxnSpLocks noChangeShapeType="1"/>
            <a:stCxn id="44037" idx="5"/>
            <a:endCxn id="44048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4049" name="AutoShape 17"/>
          <p:cNvCxnSpPr>
            <a:cxnSpLocks noChangeShapeType="1"/>
            <a:stCxn id="44082" idx="2"/>
            <a:endCxn id="44034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50" name="Oval 18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4051" name="Oval 19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44053" name="AutoShape 21"/>
          <p:cNvCxnSpPr>
            <a:cxnSpLocks noChangeShapeType="1"/>
            <a:stCxn id="44050" idx="3"/>
            <a:endCxn id="44076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4" name="AutoShape 22"/>
          <p:cNvCxnSpPr>
            <a:cxnSpLocks noChangeShapeType="1"/>
            <a:stCxn id="44050" idx="4"/>
            <a:endCxn id="44081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5" name="AutoShape 23"/>
          <p:cNvCxnSpPr>
            <a:cxnSpLocks noChangeShapeType="1"/>
            <a:stCxn id="44050" idx="5"/>
            <a:endCxn id="44077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6" name="AutoShape 24"/>
          <p:cNvCxnSpPr>
            <a:cxnSpLocks noChangeShapeType="1"/>
            <a:stCxn id="44052" idx="3"/>
            <a:endCxn id="44078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7" name="AutoShape 25"/>
          <p:cNvCxnSpPr>
            <a:cxnSpLocks noChangeShapeType="1"/>
            <a:stCxn id="44052" idx="4"/>
            <a:endCxn id="44079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8" name="AutoShape 26"/>
          <p:cNvCxnSpPr>
            <a:cxnSpLocks noChangeShapeType="1"/>
            <a:stCxn id="44052" idx="5"/>
            <a:endCxn id="44080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9" name="AutoShape 27"/>
          <p:cNvCxnSpPr>
            <a:cxnSpLocks noChangeShapeType="1"/>
            <a:stCxn id="44082" idx="5"/>
            <a:endCxn id="44051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0" name="AutoShape 28"/>
          <p:cNvCxnSpPr>
            <a:cxnSpLocks noChangeShapeType="1"/>
            <a:stCxn id="44082" idx="6"/>
            <a:endCxn id="44050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1" name="AutoShape 29"/>
          <p:cNvCxnSpPr>
            <a:cxnSpLocks noChangeShapeType="1"/>
            <a:stCxn id="44082" idx="3"/>
            <a:endCxn id="44052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2" name="Oval 30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4063" name="Oval 31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4064" name="Oval 32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4065" name="AutoShape 33"/>
          <p:cNvCxnSpPr>
            <a:cxnSpLocks noChangeShapeType="1"/>
            <a:stCxn id="44080" idx="3"/>
            <a:endCxn id="44063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6" name="AutoShape 34"/>
          <p:cNvCxnSpPr>
            <a:cxnSpLocks noChangeShapeType="1"/>
            <a:stCxn id="44080" idx="4"/>
            <a:endCxn id="44064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7" name="AutoShape 35"/>
          <p:cNvCxnSpPr>
            <a:cxnSpLocks noChangeShapeType="1"/>
            <a:stCxn id="44080" idx="5"/>
            <a:endCxn id="44062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8" name="AutoShape 36"/>
          <p:cNvCxnSpPr>
            <a:cxnSpLocks noChangeShapeType="1"/>
            <a:stCxn id="44076" idx="3"/>
            <a:endCxn id="44069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9" name="Oval 37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4070" name="Oval 38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4071" name="AutoShape 39"/>
          <p:cNvCxnSpPr>
            <a:cxnSpLocks noChangeShapeType="1"/>
            <a:stCxn id="44076" idx="5"/>
            <a:endCxn id="44070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2" name="AutoShape 40"/>
          <p:cNvCxnSpPr>
            <a:cxnSpLocks noChangeShapeType="1"/>
            <a:stCxn id="44077" idx="3"/>
            <a:endCxn id="44073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73" name="Oval 41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4074" name="Oval 42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4075" name="AutoShape 43"/>
          <p:cNvCxnSpPr>
            <a:cxnSpLocks noChangeShapeType="1"/>
            <a:stCxn id="44077" idx="5"/>
            <a:endCxn id="44074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76" name="Oval 4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4077" name="Oval 45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4078" name="Oval 46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4079" name="Oval 47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4080" name="Oval 48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4081" name="Oval 49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4082" name="Oval 50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4408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61618-0F31-42FC-BF5C-18D27D0A8792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44084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4102" name="AutoShape 53"/>
            <p:cNvCxnSpPr>
              <a:cxnSpLocks noChangeShapeType="1"/>
              <a:stCxn id="44082" idx="2"/>
              <a:endCxn id="44034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103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4085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4086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4087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4088" name="Text Box 58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44089" name="Group 59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4100" name="AutoShape 60"/>
            <p:cNvCxnSpPr>
              <a:cxnSpLocks noChangeShapeType="1"/>
              <a:endCxn id="44045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101" name="Text Box 61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4090" name="Group 62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4098" name="AutoShape 63"/>
            <p:cNvCxnSpPr>
              <a:cxnSpLocks noChangeShapeType="1"/>
              <a:endCxn id="44043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99" name="Text Box 64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44091" name="Group 65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4096" name="AutoShape 66"/>
            <p:cNvCxnSpPr>
              <a:cxnSpLocks noChangeShapeType="1"/>
              <a:endCxn id="44039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97" name="Text Box 67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44092" name="Oval 68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3200400" y="1371600"/>
            <a:ext cx="57150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= 4, since 4 &lt;= +infinity (minimizing) </a:t>
            </a:r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457200" y="21336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B?</a:t>
            </a:r>
            <a:endParaRPr lang="en-US"/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2743200" y="2133600"/>
            <a:ext cx="594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/>
              <a:t> since A’s alpha &gt;= B’s beta is </a:t>
            </a:r>
            <a:r>
              <a:rPr lang="en-US">
                <a:solidFill>
                  <a:srgbClr val="FF7C80"/>
                </a:solidFill>
              </a:rPr>
              <a:t>false</a:t>
            </a:r>
            <a:r>
              <a:rPr lang="en-US"/>
              <a:t>, no alpha cutoff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861" grpId="0" autoUpdateAnimBg="0"/>
      <p:bldP spid="33862" grpId="0" autoUpdateAnimBg="0"/>
      <p:bldP spid="3386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5059" name="AutoShape 3"/>
          <p:cNvCxnSpPr>
            <a:cxnSpLocks noChangeShapeType="1"/>
            <a:stCxn id="45058" idx="3"/>
            <a:endCxn id="45060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=4</a:t>
            </a:r>
          </a:p>
        </p:txBody>
      </p:sp>
      <p:cxnSp>
        <p:nvCxnSpPr>
          <p:cNvPr id="45062" name="AutoShape 6"/>
          <p:cNvCxnSpPr>
            <a:cxnSpLocks noChangeShapeType="1"/>
            <a:stCxn id="45061" idx="3"/>
            <a:endCxn id="45067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3" name="AutoShape 7"/>
          <p:cNvCxnSpPr>
            <a:cxnSpLocks noChangeShapeType="1"/>
            <a:stCxn id="45061" idx="5"/>
            <a:endCxn id="45068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4" name="AutoShape 8"/>
          <p:cNvCxnSpPr>
            <a:cxnSpLocks noChangeShapeType="1"/>
            <a:stCxn id="45067" idx="3"/>
            <a:endCxn id="45065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5066" name="AutoShape 10"/>
          <p:cNvCxnSpPr>
            <a:cxnSpLocks noChangeShapeType="1"/>
            <a:stCxn id="45067" idx="5"/>
            <a:endCxn id="45058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5069" name="AutoShape 13"/>
          <p:cNvCxnSpPr>
            <a:cxnSpLocks noChangeShapeType="1"/>
            <a:stCxn id="45058" idx="5"/>
            <a:endCxn id="45070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5071" name="AutoShape 15"/>
          <p:cNvCxnSpPr>
            <a:cxnSpLocks noChangeShapeType="1"/>
            <a:stCxn id="45104" idx="2"/>
            <a:endCxn id="45061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45075" name="AutoShape 19"/>
          <p:cNvCxnSpPr>
            <a:cxnSpLocks noChangeShapeType="1"/>
            <a:stCxn id="45072" idx="3"/>
            <a:endCxn id="45098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6" name="AutoShape 20"/>
          <p:cNvCxnSpPr>
            <a:cxnSpLocks noChangeShapeType="1"/>
            <a:stCxn id="45072" idx="4"/>
            <a:endCxn id="45103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7" name="AutoShape 21"/>
          <p:cNvCxnSpPr>
            <a:cxnSpLocks noChangeShapeType="1"/>
            <a:stCxn id="45072" idx="5"/>
            <a:endCxn id="45099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8" name="AutoShape 22"/>
          <p:cNvCxnSpPr>
            <a:cxnSpLocks noChangeShapeType="1"/>
            <a:stCxn id="45074" idx="3"/>
            <a:endCxn id="45100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9" name="AutoShape 23"/>
          <p:cNvCxnSpPr>
            <a:cxnSpLocks noChangeShapeType="1"/>
            <a:stCxn id="45074" idx="4"/>
            <a:endCxn id="45101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0" name="AutoShape 24"/>
          <p:cNvCxnSpPr>
            <a:cxnSpLocks noChangeShapeType="1"/>
            <a:stCxn id="45074" idx="5"/>
            <a:endCxn id="45102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  <a:stCxn id="45104" idx="5"/>
            <a:endCxn id="45073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2" name="AutoShape 26"/>
          <p:cNvCxnSpPr>
            <a:cxnSpLocks noChangeShapeType="1"/>
            <a:stCxn id="45104" idx="6"/>
            <a:endCxn id="45072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3" name="AutoShape 27"/>
          <p:cNvCxnSpPr>
            <a:cxnSpLocks noChangeShapeType="1"/>
            <a:stCxn id="45104" idx="3"/>
            <a:endCxn id="45074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5087" name="AutoShape 31"/>
          <p:cNvCxnSpPr>
            <a:cxnSpLocks noChangeShapeType="1"/>
            <a:stCxn id="45102" idx="3"/>
            <a:endCxn id="45085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8" name="AutoShape 32"/>
          <p:cNvCxnSpPr>
            <a:cxnSpLocks noChangeShapeType="1"/>
            <a:stCxn id="45102" idx="4"/>
            <a:endCxn id="45086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9" name="AutoShape 33"/>
          <p:cNvCxnSpPr>
            <a:cxnSpLocks noChangeShapeType="1"/>
            <a:stCxn id="45102" idx="5"/>
            <a:endCxn id="45084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0" name="AutoShape 34"/>
          <p:cNvCxnSpPr>
            <a:cxnSpLocks noChangeShapeType="1"/>
            <a:stCxn id="45098" idx="3"/>
            <a:endCxn id="45091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5093" name="AutoShape 37"/>
          <p:cNvCxnSpPr>
            <a:cxnSpLocks noChangeShapeType="1"/>
            <a:stCxn id="45098" idx="5"/>
            <a:endCxn id="45092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4" name="AutoShape 38"/>
          <p:cNvCxnSpPr>
            <a:cxnSpLocks noChangeShapeType="1"/>
            <a:stCxn id="45099" idx="3"/>
            <a:endCxn id="45095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5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5096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5097" name="AutoShape 41"/>
          <p:cNvCxnSpPr>
            <a:cxnSpLocks noChangeShapeType="1"/>
            <a:stCxn id="45099" idx="5"/>
            <a:endCxn id="45096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8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5103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45105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79C21-B1BD-4A73-A7DC-0361EC137A30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45106" name="Group 50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5126" name="AutoShape 51"/>
            <p:cNvCxnSpPr>
              <a:cxnSpLocks noChangeShapeType="1"/>
              <a:stCxn id="45104" idx="2"/>
              <a:endCxn id="45061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27" name="Text Box 52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5107" name="Rectangle 53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5108" name="Text Box 54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5109" name="Text Box 55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5110" name="Text Box 56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45111" name="Group 57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5124" name="AutoShape 58"/>
            <p:cNvCxnSpPr>
              <a:cxnSpLocks noChangeShapeType="1"/>
              <a:endCxn id="45067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25" name="Text Box 59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5112" name="Group 60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5122" name="AutoShape 61"/>
            <p:cNvCxnSpPr>
              <a:cxnSpLocks noChangeShapeType="1"/>
              <a:endCxn id="45065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23" name="Text Box 62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45113" name="Group 63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5120" name="AutoShape 64"/>
            <p:cNvCxnSpPr>
              <a:cxnSpLocks noChangeShapeType="1"/>
              <a:endCxn id="45060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45114" name="Oval 6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35908" name="Oval 68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457200" y="1371600"/>
            <a:ext cx="2590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minimax(G,2,4)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35910" name="Text Box 70"/>
          <p:cNvSpPr txBox="1">
            <a:spLocks noChangeArrowheads="1"/>
          </p:cNvSpPr>
          <p:nvPr/>
        </p:nvSpPr>
        <p:spPr bwMode="auto">
          <a:xfrm>
            <a:off x="2514600" y="571500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green: </a:t>
            </a:r>
            <a:r>
              <a:rPr lang="en-US">
                <a:solidFill>
                  <a:schemeClr val="accent2"/>
                </a:solidFill>
              </a:rPr>
              <a:t>terminal state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3200400" y="1371600"/>
            <a:ext cx="57150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evaluate and return SBE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7" grpId="0" autoUpdateAnimBg="0"/>
      <p:bldP spid="35908" grpId="0" animBg="1" autoUpdateAnimBg="0"/>
      <p:bldP spid="35909" grpId="0"/>
      <p:bldP spid="35910" grpId="0" autoUpdateAnimBg="0"/>
      <p:bldP spid="359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Games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79430"/>
              </p:ext>
            </p:extLst>
          </p:nvPr>
        </p:nvGraphicFramePr>
        <p:xfrm>
          <a:off x="914400" y="1752600"/>
          <a:ext cx="7772400" cy="327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743200"/>
                <a:gridCol w="2743200"/>
              </a:tblGrid>
              <a:tr h="518027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T="45699" marB="4569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/>
                        <a:t>Deterministic</a:t>
                      </a:r>
                      <a:endParaRPr lang="en-US" sz="2800" b="1"/>
                    </a:p>
                  </a:txBody>
                  <a:tcPr marT="45699" marB="456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/>
                        <a:t>Chance</a:t>
                      </a:r>
                      <a:endParaRPr lang="en-US" sz="2800" b="1"/>
                    </a:p>
                  </a:txBody>
                  <a:tcPr marT="45699" marB="456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6882">
                <a:tc>
                  <a:txBody>
                    <a:bodyPr/>
                    <a:lstStyle/>
                    <a:p>
                      <a:pPr algn="l"/>
                      <a:r>
                        <a:rPr lang="en-US" sz="2800" b="1" smtClean="0"/>
                        <a:t>Perfect Info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mtClean="0"/>
                        <a:t>(fully observable) </a:t>
                      </a:r>
                    </a:p>
                  </a:txBody>
                  <a:tcPr marT="45699" marB="4569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45699" marB="456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45699" marB="456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mtClean="0"/>
                        <a:t>Inperfect Info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mtClean="0"/>
                        <a:t>(partially observable)</a:t>
                      </a:r>
                    </a:p>
                  </a:txBody>
                  <a:tcPr marT="45699" marB="4569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45699" marB="456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45699" marB="456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29115" y="4096529"/>
            <a:ext cx="1679523" cy="480131"/>
          </a:xfr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Any?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00EA9-0DA0-4E08-A3C5-9956FFA34A6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17953" y="2209800"/>
            <a:ext cx="2758191" cy="1355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61610" y="2330970"/>
            <a:ext cx="2614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Chess, Checkers (cờ</a:t>
            </a:r>
            <a:r>
              <a:rPr lang="en-US" sz="2400" baseline="0" smtClean="0"/>
              <a:t> đam)</a:t>
            </a:r>
            <a:r>
              <a:rPr lang="en-US" sz="2400" smtClean="0"/>
              <a:t>, Go (cờ</a:t>
            </a:r>
            <a:r>
              <a:rPr lang="en-US" sz="2400" baseline="0" smtClean="0"/>
              <a:t> vây)</a:t>
            </a:r>
            <a:r>
              <a:rPr lang="en-US" sz="2400" smtClean="0"/>
              <a:t>, Othello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5994703" y="2330970"/>
            <a:ext cx="2639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Backgammom,</a:t>
            </a:r>
            <a:r>
              <a:rPr lang="en-US" sz="2400" baseline="0" smtClean="0"/>
              <a:t> Monopoly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5994703" y="3736431"/>
            <a:ext cx="2539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Brigde, Poker, Scrabble,</a:t>
            </a:r>
            <a:r>
              <a:rPr lang="en-US" sz="2400" baseline="0" smtClean="0"/>
              <a:t> Nuclear War</a:t>
            </a:r>
            <a:endParaRPr 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" grpId="0"/>
      <p:bldP spid="3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6085" name="AutoShape 5"/>
          <p:cNvCxnSpPr>
            <a:cxnSpLocks noChangeShapeType="1"/>
            <a:stCxn id="46084" idx="3"/>
            <a:endCxn id="46086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cxnSp>
        <p:nvCxnSpPr>
          <p:cNvPr id="46087" name="AutoShape 7"/>
          <p:cNvCxnSpPr>
            <a:cxnSpLocks noChangeShapeType="1"/>
            <a:stCxn id="46082" idx="3"/>
            <a:endCxn id="46092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8" name="AutoShape 8"/>
          <p:cNvCxnSpPr>
            <a:cxnSpLocks noChangeShapeType="1"/>
            <a:stCxn id="46082" idx="5"/>
            <a:endCxn id="46093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9" name="AutoShape 9"/>
          <p:cNvCxnSpPr>
            <a:cxnSpLocks noChangeShapeType="1"/>
            <a:stCxn id="46092" idx="3"/>
            <a:endCxn id="46090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6091" name="AutoShape 11"/>
          <p:cNvCxnSpPr>
            <a:cxnSpLocks noChangeShapeType="1"/>
            <a:stCxn id="46092" idx="5"/>
            <a:endCxn id="46084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46094" name="AutoShape 14"/>
          <p:cNvCxnSpPr>
            <a:cxnSpLocks noChangeShapeType="1"/>
            <a:stCxn id="46084" idx="5"/>
            <a:endCxn id="46095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6096" name="AutoShape 16"/>
          <p:cNvCxnSpPr>
            <a:cxnSpLocks noChangeShapeType="1"/>
            <a:stCxn id="46129" idx="2"/>
            <a:endCxn id="46082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46100" name="AutoShape 20"/>
          <p:cNvCxnSpPr>
            <a:cxnSpLocks noChangeShapeType="1"/>
            <a:stCxn id="46097" idx="3"/>
            <a:endCxn id="46123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1" name="AutoShape 21"/>
          <p:cNvCxnSpPr>
            <a:cxnSpLocks noChangeShapeType="1"/>
            <a:stCxn id="46097" idx="4"/>
            <a:endCxn id="46128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2" name="AutoShape 22"/>
          <p:cNvCxnSpPr>
            <a:cxnSpLocks noChangeShapeType="1"/>
            <a:stCxn id="46097" idx="5"/>
            <a:endCxn id="46124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3" name="AutoShape 23"/>
          <p:cNvCxnSpPr>
            <a:cxnSpLocks noChangeShapeType="1"/>
            <a:stCxn id="46099" idx="3"/>
            <a:endCxn id="46125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4" name="AutoShape 24"/>
          <p:cNvCxnSpPr>
            <a:cxnSpLocks noChangeShapeType="1"/>
            <a:stCxn id="46099" idx="4"/>
            <a:endCxn id="46126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5" name="AutoShape 25"/>
          <p:cNvCxnSpPr>
            <a:cxnSpLocks noChangeShapeType="1"/>
            <a:stCxn id="46099" idx="5"/>
            <a:endCxn id="46127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6" name="AutoShape 26"/>
          <p:cNvCxnSpPr>
            <a:cxnSpLocks noChangeShapeType="1"/>
            <a:stCxn id="46129" idx="5"/>
            <a:endCxn id="46098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7" name="AutoShape 27"/>
          <p:cNvCxnSpPr>
            <a:cxnSpLocks noChangeShapeType="1"/>
            <a:stCxn id="46129" idx="6"/>
            <a:endCxn id="46097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8" name="AutoShape 28"/>
          <p:cNvCxnSpPr>
            <a:cxnSpLocks noChangeShapeType="1"/>
            <a:stCxn id="46129" idx="3"/>
            <a:endCxn id="46099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9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6112" name="AutoShape 32"/>
          <p:cNvCxnSpPr>
            <a:cxnSpLocks noChangeShapeType="1"/>
            <a:stCxn id="46127" idx="3"/>
            <a:endCxn id="46110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3" name="AutoShape 33"/>
          <p:cNvCxnSpPr>
            <a:cxnSpLocks noChangeShapeType="1"/>
            <a:stCxn id="46127" idx="4"/>
            <a:endCxn id="46111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4" name="AutoShape 34"/>
          <p:cNvCxnSpPr>
            <a:cxnSpLocks noChangeShapeType="1"/>
            <a:stCxn id="46127" idx="5"/>
            <a:endCxn id="46109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5" name="AutoShape 35"/>
          <p:cNvCxnSpPr>
            <a:cxnSpLocks noChangeShapeType="1"/>
            <a:stCxn id="46123" idx="3"/>
            <a:endCxn id="46116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16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6117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6118" name="AutoShape 38"/>
          <p:cNvCxnSpPr>
            <a:cxnSpLocks noChangeShapeType="1"/>
            <a:stCxn id="46123" idx="5"/>
            <a:endCxn id="46117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9" name="AutoShape 39"/>
          <p:cNvCxnSpPr>
            <a:cxnSpLocks noChangeShapeType="1"/>
            <a:stCxn id="46124" idx="3"/>
            <a:endCxn id="46120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20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6121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6122" name="AutoShape 42"/>
          <p:cNvCxnSpPr>
            <a:cxnSpLocks noChangeShapeType="1"/>
            <a:stCxn id="46124" idx="5"/>
            <a:endCxn id="46121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23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6124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6125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6127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6128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6129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46130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F18B1-8250-4F99-80B5-69B086CFAC36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46131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6149" name="AutoShape 52"/>
            <p:cNvCxnSpPr>
              <a:cxnSpLocks noChangeShapeType="1"/>
              <a:stCxn id="46129" idx="2"/>
              <a:endCxn id="46082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50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6132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6133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6134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6135" name="Text Box 57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B</a:t>
            </a:r>
          </a:p>
        </p:txBody>
      </p:sp>
      <p:grpSp>
        <p:nvGrpSpPr>
          <p:cNvPr id="46136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6147" name="AutoShape 59"/>
            <p:cNvCxnSpPr>
              <a:cxnSpLocks noChangeShapeType="1"/>
              <a:endCxn id="46092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48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6137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6145" name="AutoShape 62"/>
            <p:cNvCxnSpPr>
              <a:cxnSpLocks noChangeShapeType="1"/>
              <a:endCxn id="46090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46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46138" name="Group 64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6143" name="AutoShape 65"/>
            <p:cNvCxnSpPr>
              <a:cxnSpLocks noChangeShapeType="1"/>
              <a:endCxn id="46086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44" name="Text Box 66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46139" name="Oval 6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46140" name="Rectangle 68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minimax(B,1,4)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= -5, since -5 &lt;= 4  (minimizing)</a:t>
            </a:r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B? </a:t>
            </a:r>
            <a:r>
              <a:rPr lang="en-US" b="1">
                <a:solidFill>
                  <a:srgbClr val="FF7C80"/>
                </a:solidFill>
              </a:rPr>
              <a:t>No</a:t>
            </a:r>
            <a:r>
              <a:rPr lang="en-US"/>
              <a:t> since no more successors for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 autoUpdateAnimBg="0"/>
      <p:bldP spid="37957" grpId="0" autoUpdateAnimBg="0"/>
      <p:bldP spid="3795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7109" name="AutoShape 5"/>
          <p:cNvCxnSpPr>
            <a:cxnSpLocks noChangeShapeType="1"/>
            <a:stCxn id="47108" idx="3"/>
            <a:endCxn id="47110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47112" name="AutoShape 8"/>
          <p:cNvCxnSpPr>
            <a:cxnSpLocks noChangeShapeType="1"/>
            <a:stCxn id="47111" idx="3"/>
            <a:endCxn id="47117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3" name="AutoShape 9"/>
          <p:cNvCxnSpPr>
            <a:cxnSpLocks noChangeShapeType="1"/>
            <a:stCxn id="47111" idx="5"/>
            <a:endCxn id="47118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4" name="AutoShape 10"/>
          <p:cNvCxnSpPr>
            <a:cxnSpLocks noChangeShapeType="1"/>
            <a:stCxn id="47117" idx="3"/>
            <a:endCxn id="47115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7116" name="AutoShape 12"/>
          <p:cNvCxnSpPr>
            <a:cxnSpLocks noChangeShapeType="1"/>
            <a:stCxn id="47117" idx="5"/>
            <a:endCxn id="47108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47119" name="AutoShape 15"/>
          <p:cNvCxnSpPr>
            <a:cxnSpLocks noChangeShapeType="1"/>
            <a:stCxn id="47108" idx="5"/>
            <a:endCxn id="47120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7121" name="AutoShape 17"/>
          <p:cNvCxnSpPr>
            <a:cxnSpLocks noChangeShapeType="1"/>
            <a:stCxn id="47106" idx="2"/>
            <a:endCxn id="47111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cxnSp>
        <p:nvCxnSpPr>
          <p:cNvPr id="47125" name="AutoShape 21"/>
          <p:cNvCxnSpPr>
            <a:cxnSpLocks noChangeShapeType="1"/>
            <a:stCxn id="47122" idx="3"/>
            <a:endCxn id="47148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22" idx="4"/>
            <a:endCxn id="47153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7" name="AutoShape 23"/>
          <p:cNvCxnSpPr>
            <a:cxnSpLocks noChangeShapeType="1"/>
            <a:stCxn id="47122" idx="5"/>
            <a:endCxn id="47149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8" name="AutoShape 24"/>
          <p:cNvCxnSpPr>
            <a:cxnSpLocks noChangeShapeType="1"/>
            <a:stCxn id="47124" idx="3"/>
            <a:endCxn id="47150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9" name="AutoShape 25"/>
          <p:cNvCxnSpPr>
            <a:cxnSpLocks noChangeShapeType="1"/>
            <a:stCxn id="47124" idx="4"/>
            <a:endCxn id="47151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0" name="AutoShape 26"/>
          <p:cNvCxnSpPr>
            <a:cxnSpLocks noChangeShapeType="1"/>
            <a:stCxn id="47124" idx="5"/>
            <a:endCxn id="47152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1" name="AutoShape 27"/>
          <p:cNvCxnSpPr>
            <a:cxnSpLocks noChangeShapeType="1"/>
            <a:stCxn id="47106" idx="5"/>
            <a:endCxn id="47123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2" name="AutoShape 28"/>
          <p:cNvCxnSpPr>
            <a:cxnSpLocks noChangeShapeType="1"/>
            <a:stCxn id="47106" idx="6"/>
            <a:endCxn id="47122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3" name="AutoShape 29"/>
          <p:cNvCxnSpPr>
            <a:cxnSpLocks noChangeShapeType="1"/>
            <a:stCxn id="47106" idx="3"/>
            <a:endCxn id="47124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7137" name="AutoShape 33"/>
          <p:cNvCxnSpPr>
            <a:cxnSpLocks noChangeShapeType="1"/>
            <a:stCxn id="47152" idx="3"/>
            <a:endCxn id="47135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8" name="AutoShape 34"/>
          <p:cNvCxnSpPr>
            <a:cxnSpLocks noChangeShapeType="1"/>
            <a:stCxn id="47152" idx="4"/>
            <a:endCxn id="47136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9" name="AutoShape 35"/>
          <p:cNvCxnSpPr>
            <a:cxnSpLocks noChangeShapeType="1"/>
            <a:stCxn id="47152" idx="5"/>
            <a:endCxn id="47134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0" name="AutoShape 36"/>
          <p:cNvCxnSpPr>
            <a:cxnSpLocks noChangeShapeType="1"/>
            <a:stCxn id="47148" idx="3"/>
            <a:endCxn id="47141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7143" name="AutoShape 39"/>
          <p:cNvCxnSpPr>
            <a:cxnSpLocks noChangeShapeType="1"/>
            <a:stCxn id="47148" idx="5"/>
            <a:endCxn id="47142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4" name="AutoShape 40"/>
          <p:cNvCxnSpPr>
            <a:cxnSpLocks noChangeShapeType="1"/>
            <a:stCxn id="47149" idx="3"/>
            <a:endCxn id="47145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5" name="Oval 41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7147" name="AutoShape 43"/>
          <p:cNvCxnSpPr>
            <a:cxnSpLocks noChangeShapeType="1"/>
            <a:stCxn id="47149" idx="5"/>
            <a:endCxn id="47146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8" name="Oval 4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7149" name="Oval 45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7152" name="Oval 48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7153" name="Oval 49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715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991C3-659A-40DA-9CE7-5CDA2C9731C0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47155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7172" name="AutoShape 52"/>
            <p:cNvCxnSpPr>
              <a:cxnSpLocks noChangeShapeType="1"/>
              <a:stCxn id="47106" idx="2"/>
              <a:endCxn id="47111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73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7156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7157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7158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47159" name="Group 57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7170" name="AutoShape 58"/>
            <p:cNvCxnSpPr>
              <a:cxnSpLocks noChangeShapeType="1"/>
              <a:endCxn id="47117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71" name="Text Box 59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7160" name="Group 60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7168" name="AutoShape 61"/>
            <p:cNvCxnSpPr>
              <a:cxnSpLocks noChangeShapeType="1"/>
              <a:endCxn id="47115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69" name="Text Box 62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47161" name="Group 63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7166" name="AutoShape 64"/>
            <p:cNvCxnSpPr>
              <a:cxnSpLocks noChangeShapeType="1"/>
              <a:endCxn id="47110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67" name="Text Box 65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47162" name="Oval 6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47163" name="Rectangle 67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minimax(A,0,4)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= -5, since -5 &gt;= -infinity  (maximizing)</a:t>
            </a: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A?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/>
              <a:t> since there are more successors, no cutoff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 autoUpdateAnimBg="0"/>
      <p:bldP spid="40004" grpId="0" autoUpdateAnimBg="0"/>
      <p:bldP spid="400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  <a:endParaRPr lang="en-US" sz="1600" b="1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8134" name="AutoShape 6"/>
          <p:cNvCxnSpPr>
            <a:cxnSpLocks noChangeShapeType="1"/>
            <a:stCxn id="48133" idx="3"/>
            <a:endCxn id="48135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48137" name="AutoShape 9"/>
          <p:cNvCxnSpPr>
            <a:cxnSpLocks noChangeShapeType="1"/>
            <a:stCxn id="48136" idx="3"/>
            <a:endCxn id="48142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8" name="AutoShape 10"/>
          <p:cNvCxnSpPr>
            <a:cxnSpLocks noChangeShapeType="1"/>
            <a:stCxn id="48136" idx="5"/>
            <a:endCxn id="48143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9" name="AutoShape 11"/>
          <p:cNvCxnSpPr>
            <a:cxnSpLocks noChangeShapeType="1"/>
            <a:stCxn id="48142" idx="3"/>
            <a:endCxn id="48140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8141" name="AutoShape 13"/>
          <p:cNvCxnSpPr>
            <a:cxnSpLocks noChangeShapeType="1"/>
            <a:stCxn id="48142" idx="5"/>
            <a:endCxn id="48133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48144" name="AutoShape 16"/>
          <p:cNvCxnSpPr>
            <a:cxnSpLocks noChangeShapeType="1"/>
            <a:stCxn id="48133" idx="5"/>
            <a:endCxn id="48145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8146" name="AutoShape 18"/>
          <p:cNvCxnSpPr>
            <a:cxnSpLocks noChangeShapeType="1"/>
            <a:stCxn id="48178" idx="2"/>
            <a:endCxn id="48136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cxnSp>
        <p:nvCxnSpPr>
          <p:cNvPr id="48149" name="AutoShape 21"/>
          <p:cNvCxnSpPr>
            <a:cxnSpLocks noChangeShapeType="1"/>
            <a:stCxn id="48147" idx="3"/>
            <a:endCxn id="48172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0" name="AutoShape 22"/>
          <p:cNvCxnSpPr>
            <a:cxnSpLocks noChangeShapeType="1"/>
            <a:stCxn id="48147" idx="4"/>
            <a:endCxn id="48177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1" name="AutoShape 23"/>
          <p:cNvCxnSpPr>
            <a:cxnSpLocks noChangeShapeType="1"/>
            <a:stCxn id="48147" idx="5"/>
            <a:endCxn id="48173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2" name="AutoShape 24"/>
          <p:cNvCxnSpPr>
            <a:cxnSpLocks noChangeShapeType="1"/>
            <a:stCxn id="48130" idx="3"/>
            <a:endCxn id="48174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3" name="AutoShape 25"/>
          <p:cNvCxnSpPr>
            <a:cxnSpLocks noChangeShapeType="1"/>
            <a:stCxn id="48130" idx="4"/>
            <a:endCxn id="48175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4" name="AutoShape 26"/>
          <p:cNvCxnSpPr>
            <a:cxnSpLocks noChangeShapeType="1"/>
            <a:stCxn id="48130" idx="5"/>
            <a:endCxn id="48176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5" name="AutoShape 27"/>
          <p:cNvCxnSpPr>
            <a:cxnSpLocks noChangeShapeType="1"/>
            <a:stCxn id="48178" idx="5"/>
            <a:endCxn id="48148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6" name="AutoShape 28"/>
          <p:cNvCxnSpPr>
            <a:cxnSpLocks noChangeShapeType="1"/>
            <a:stCxn id="48178" idx="6"/>
            <a:endCxn id="48147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7" name="AutoShape 29"/>
          <p:cNvCxnSpPr>
            <a:cxnSpLocks noChangeShapeType="1"/>
            <a:stCxn id="48178" idx="3"/>
            <a:endCxn id="48130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8161" name="AutoShape 33"/>
          <p:cNvCxnSpPr>
            <a:cxnSpLocks noChangeShapeType="1"/>
            <a:stCxn id="48176" idx="3"/>
            <a:endCxn id="48159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62" name="AutoShape 34"/>
          <p:cNvCxnSpPr>
            <a:cxnSpLocks noChangeShapeType="1"/>
            <a:stCxn id="48176" idx="4"/>
            <a:endCxn id="48160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63" name="AutoShape 35"/>
          <p:cNvCxnSpPr>
            <a:cxnSpLocks noChangeShapeType="1"/>
            <a:stCxn id="48176" idx="5"/>
            <a:endCxn id="48158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64" name="AutoShape 36"/>
          <p:cNvCxnSpPr>
            <a:cxnSpLocks noChangeShapeType="1"/>
            <a:stCxn id="48172" idx="3"/>
            <a:endCxn id="48165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65" name="Oval 37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8166" name="Oval 38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8167" name="AutoShape 39"/>
          <p:cNvCxnSpPr>
            <a:cxnSpLocks noChangeShapeType="1"/>
            <a:stCxn id="48172" idx="5"/>
            <a:endCxn id="48166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68" name="AutoShape 40"/>
          <p:cNvCxnSpPr>
            <a:cxnSpLocks noChangeShapeType="1"/>
            <a:stCxn id="48173" idx="3"/>
            <a:endCxn id="48169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69" name="Oval 41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8170" name="Oval 42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8171" name="AutoShape 43"/>
          <p:cNvCxnSpPr>
            <a:cxnSpLocks noChangeShapeType="1"/>
            <a:stCxn id="48173" idx="5"/>
            <a:endCxn id="48170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72" name="Oval 4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8173" name="Oval 45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8174" name="Oval 46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8175" name="Oval 47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8176" name="Oval 48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8177" name="Oval 49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8178" name="Oval 50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4817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039952-AA0F-4645-A9DD-CE0B0EAB39E6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48180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8200" name="AutoShape 53"/>
            <p:cNvCxnSpPr>
              <a:cxnSpLocks noChangeShapeType="1"/>
              <a:stCxn id="48178" idx="2"/>
              <a:endCxn id="48136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201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8181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8182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8183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48184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8198" name="AutoShape 59"/>
            <p:cNvCxnSpPr>
              <a:cxnSpLocks noChangeShapeType="1"/>
              <a:endCxn id="48142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99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8185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8196" name="AutoShape 62"/>
            <p:cNvCxnSpPr>
              <a:cxnSpLocks noChangeShapeType="1"/>
              <a:endCxn id="48140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97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48186" name="Group 64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8194" name="AutoShape 65"/>
            <p:cNvCxnSpPr>
              <a:cxnSpLocks noChangeShapeType="1"/>
              <a:endCxn id="48135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95" name="Text Box 66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48187" name="Oval 6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48188" name="Oval 6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42054" name="AutoShape 70"/>
          <p:cNvCxnSpPr>
            <a:cxnSpLocks noChangeShapeType="1"/>
            <a:stCxn id="41987" idx="3"/>
            <a:endCxn id="48174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55" name="Rectangle 71"/>
          <p:cNvSpPr>
            <a:spLocks noChangeArrowheads="1"/>
          </p:cNvSpPr>
          <p:nvPr/>
        </p:nvSpPr>
        <p:spPr bwMode="auto">
          <a:xfrm>
            <a:off x="457200" y="1371600"/>
            <a:ext cx="2590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minimax(C,1,4)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42056" name="Rectangle 72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initialized to +infinity</a:t>
            </a:r>
          </a:p>
        </p:txBody>
      </p:sp>
      <p:sp>
        <p:nvSpPr>
          <p:cNvPr id="42057" name="Rectangle 73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Expand C?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 b="1"/>
              <a:t> </a:t>
            </a:r>
            <a:r>
              <a:rPr lang="en-US"/>
              <a:t>since A’s alpha &gt;= C’s beta is </a:t>
            </a:r>
            <a:r>
              <a:rPr lang="en-US">
                <a:solidFill>
                  <a:srgbClr val="FF7C80"/>
                </a:solidFill>
              </a:rPr>
              <a:t>false</a:t>
            </a:r>
            <a:r>
              <a:rPr lang="en-US"/>
              <a:t>, no alpha cutoff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 autoUpdateAnimBg="0"/>
      <p:bldP spid="41988" grpId="0" animBg="1" autoUpdateAnimBg="0"/>
      <p:bldP spid="42053" grpId="0" autoUpdateAnimBg="0"/>
      <p:bldP spid="42055" grpId="0"/>
      <p:bldP spid="42056" grpId="0" autoUpdateAnimBg="0"/>
      <p:bldP spid="4205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14600" y="571500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green: </a:t>
            </a:r>
            <a:r>
              <a:rPr lang="en-US">
                <a:solidFill>
                  <a:schemeClr val="accent2"/>
                </a:solidFill>
              </a:rPr>
              <a:t>terminal state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49156" name="AutoShape 4"/>
          <p:cNvCxnSpPr>
            <a:cxnSpLocks noChangeShapeType="1"/>
            <a:stCxn id="49155" idx="3"/>
            <a:endCxn id="49157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49159" name="AutoShape 7"/>
          <p:cNvCxnSpPr>
            <a:cxnSpLocks noChangeShapeType="1"/>
            <a:stCxn id="49158" idx="3"/>
            <a:endCxn id="49164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0" name="AutoShape 8"/>
          <p:cNvCxnSpPr>
            <a:cxnSpLocks noChangeShapeType="1"/>
            <a:stCxn id="49158" idx="5"/>
            <a:endCxn id="49165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1" name="AutoShape 9"/>
          <p:cNvCxnSpPr>
            <a:cxnSpLocks noChangeShapeType="1"/>
            <a:stCxn id="49164" idx="3"/>
            <a:endCxn id="49162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9163" name="AutoShape 11"/>
          <p:cNvCxnSpPr>
            <a:cxnSpLocks noChangeShapeType="1"/>
            <a:stCxn id="49164" idx="5"/>
            <a:endCxn id="49155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49166" name="AutoShape 14"/>
          <p:cNvCxnSpPr>
            <a:cxnSpLocks noChangeShapeType="1"/>
            <a:stCxn id="49155" idx="5"/>
            <a:endCxn id="49167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49168" name="AutoShape 16"/>
          <p:cNvCxnSpPr>
            <a:cxnSpLocks noChangeShapeType="1"/>
            <a:stCxn id="49201" idx="2"/>
            <a:endCxn id="49158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49172" name="AutoShape 20"/>
          <p:cNvCxnSpPr>
            <a:cxnSpLocks noChangeShapeType="1"/>
            <a:stCxn id="49169" idx="3"/>
            <a:endCxn id="49195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3" name="AutoShape 21"/>
          <p:cNvCxnSpPr>
            <a:cxnSpLocks noChangeShapeType="1"/>
            <a:stCxn id="49169" idx="4"/>
            <a:endCxn id="49200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AutoShape 22"/>
          <p:cNvCxnSpPr>
            <a:cxnSpLocks noChangeShapeType="1"/>
            <a:stCxn id="49169" idx="5"/>
            <a:endCxn id="49196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5" name="AutoShape 23"/>
          <p:cNvCxnSpPr>
            <a:cxnSpLocks noChangeShapeType="1"/>
            <a:stCxn id="49171" idx="3"/>
            <a:endCxn id="49197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6" name="AutoShape 24"/>
          <p:cNvCxnSpPr>
            <a:cxnSpLocks noChangeShapeType="1"/>
            <a:stCxn id="49171" idx="4"/>
            <a:endCxn id="49198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7" name="AutoShape 25"/>
          <p:cNvCxnSpPr>
            <a:cxnSpLocks noChangeShapeType="1"/>
            <a:stCxn id="49171" idx="5"/>
            <a:endCxn id="49199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8" name="AutoShape 26"/>
          <p:cNvCxnSpPr>
            <a:cxnSpLocks noChangeShapeType="1"/>
            <a:stCxn id="49201" idx="5"/>
            <a:endCxn id="49170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9" name="AutoShape 27"/>
          <p:cNvCxnSpPr>
            <a:cxnSpLocks noChangeShapeType="1"/>
            <a:stCxn id="49201" idx="6"/>
            <a:endCxn id="49169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0" name="AutoShape 28"/>
          <p:cNvCxnSpPr>
            <a:cxnSpLocks noChangeShapeType="1"/>
            <a:stCxn id="49201" idx="3"/>
            <a:endCxn id="49171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1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49184" name="AutoShape 32"/>
          <p:cNvCxnSpPr>
            <a:cxnSpLocks noChangeShapeType="1"/>
            <a:stCxn id="49199" idx="3"/>
            <a:endCxn id="49182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5" name="AutoShape 33"/>
          <p:cNvCxnSpPr>
            <a:cxnSpLocks noChangeShapeType="1"/>
            <a:stCxn id="49199" idx="4"/>
            <a:endCxn id="49183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6" name="AutoShape 34"/>
          <p:cNvCxnSpPr>
            <a:cxnSpLocks noChangeShapeType="1"/>
            <a:stCxn id="49199" idx="5"/>
            <a:endCxn id="49181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7" name="AutoShape 35"/>
          <p:cNvCxnSpPr>
            <a:cxnSpLocks noChangeShapeType="1"/>
            <a:stCxn id="49195" idx="3"/>
            <a:endCxn id="49188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8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9189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49190" name="AutoShape 38"/>
          <p:cNvCxnSpPr>
            <a:cxnSpLocks noChangeShapeType="1"/>
            <a:stCxn id="49195" idx="5"/>
            <a:endCxn id="49189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1" name="AutoShape 39"/>
          <p:cNvCxnSpPr>
            <a:cxnSpLocks noChangeShapeType="1"/>
            <a:stCxn id="49196" idx="3"/>
            <a:endCxn id="49192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2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49193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49194" name="AutoShape 42"/>
          <p:cNvCxnSpPr>
            <a:cxnSpLocks noChangeShapeType="1"/>
            <a:stCxn id="49196" idx="5"/>
            <a:endCxn id="49193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5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49196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49197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49198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49199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49200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49201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4920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49203" name="Rectangle 51"/>
          <p:cNvSpPr>
            <a:spLocks noGrp="1" noChangeArrowheads="1"/>
          </p:cNvSpPr>
          <p:nvPr>
            <p:ph idx="1"/>
          </p:nvPr>
        </p:nvSpPr>
        <p:spPr>
          <a:xfrm>
            <a:off x="457200" y="1316557"/>
            <a:ext cx="2438400" cy="398463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sz="2000" smtClean="0">
                <a:latin typeface="Consolas" panose="020B0609020204030204" pitchFamily="49" charset="0"/>
              </a:rPr>
              <a:t>minimax(H,2,4)</a:t>
            </a:r>
            <a:endParaRPr lang="en-US" sz="2000" b="0" smtClean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033D0-0714-426C-8372-530FB2638A25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49204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49223" name="AutoShape 53"/>
            <p:cNvCxnSpPr>
              <a:cxnSpLocks noChangeShapeType="1"/>
              <a:stCxn id="49201" idx="2"/>
              <a:endCxn id="49158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224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49205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9206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49207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49208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49221" name="AutoShape 59"/>
            <p:cNvCxnSpPr>
              <a:cxnSpLocks noChangeShapeType="1"/>
              <a:endCxn id="49164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222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49209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49219" name="AutoShape 62"/>
            <p:cNvCxnSpPr>
              <a:cxnSpLocks noChangeShapeType="1"/>
              <a:endCxn id="49162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220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49210" name="Group 64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49217" name="AutoShape 65"/>
            <p:cNvCxnSpPr>
              <a:cxnSpLocks noChangeShapeType="1"/>
              <a:endCxn id="49157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218" name="Text Box 66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49211" name="Oval 6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49212" name="Oval 6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49213" name="Text Box 69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4102" name="Oval 70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215" name="Text Box 71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44104" name="Rectangle 72"/>
          <p:cNvSpPr>
            <a:spLocks noChangeArrowheads="1"/>
          </p:cNvSpPr>
          <p:nvPr/>
        </p:nvSpPr>
        <p:spPr bwMode="auto">
          <a:xfrm>
            <a:off x="3200400" y="1371600"/>
            <a:ext cx="57150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evaluate and return SBE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102" grpId="0" animBg="1" autoUpdateAnimBg="0"/>
      <p:bldP spid="441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2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=+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0181" name="AutoShape 5"/>
          <p:cNvCxnSpPr>
            <a:cxnSpLocks noChangeShapeType="1"/>
            <a:stCxn id="50180" idx="3"/>
            <a:endCxn id="50182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0184" name="AutoShape 8"/>
          <p:cNvCxnSpPr>
            <a:cxnSpLocks noChangeShapeType="1"/>
            <a:stCxn id="50183" idx="3"/>
            <a:endCxn id="50189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5" name="AutoShape 9"/>
          <p:cNvCxnSpPr>
            <a:cxnSpLocks noChangeShapeType="1"/>
            <a:stCxn id="50183" idx="5"/>
            <a:endCxn id="50190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6" name="AutoShape 10"/>
          <p:cNvCxnSpPr>
            <a:cxnSpLocks noChangeShapeType="1"/>
            <a:stCxn id="50189" idx="3"/>
            <a:endCxn id="50187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0188" name="AutoShape 12"/>
          <p:cNvCxnSpPr>
            <a:cxnSpLocks noChangeShapeType="1"/>
            <a:stCxn id="50189" idx="5"/>
            <a:endCxn id="50180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0191" name="AutoShape 15"/>
          <p:cNvCxnSpPr>
            <a:cxnSpLocks noChangeShapeType="1"/>
            <a:stCxn id="50180" idx="5"/>
            <a:endCxn id="50192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0193" name="AutoShape 17"/>
          <p:cNvCxnSpPr>
            <a:cxnSpLocks noChangeShapeType="1"/>
            <a:stCxn id="50225" idx="2"/>
            <a:endCxn id="50183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cxnSp>
        <p:nvCxnSpPr>
          <p:cNvPr id="50196" name="AutoShape 20"/>
          <p:cNvCxnSpPr>
            <a:cxnSpLocks noChangeShapeType="1"/>
            <a:stCxn id="50194" idx="3"/>
            <a:endCxn id="50219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7" name="AutoShape 21"/>
          <p:cNvCxnSpPr>
            <a:cxnSpLocks noChangeShapeType="1"/>
            <a:stCxn id="50194" idx="4"/>
            <a:endCxn id="50224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8" name="AutoShape 22"/>
          <p:cNvCxnSpPr>
            <a:cxnSpLocks noChangeShapeType="1"/>
            <a:stCxn id="50194" idx="5"/>
            <a:endCxn id="50220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9" name="AutoShape 23"/>
          <p:cNvCxnSpPr>
            <a:cxnSpLocks noChangeShapeType="1"/>
            <a:stCxn id="50178" idx="3"/>
            <a:endCxn id="50221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0" name="AutoShape 24"/>
          <p:cNvCxnSpPr>
            <a:cxnSpLocks noChangeShapeType="1"/>
            <a:stCxn id="50178" idx="4"/>
            <a:endCxn id="50222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1" name="AutoShape 25"/>
          <p:cNvCxnSpPr>
            <a:cxnSpLocks noChangeShapeType="1"/>
            <a:stCxn id="50178" idx="5"/>
            <a:endCxn id="50223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2" name="AutoShape 26"/>
          <p:cNvCxnSpPr>
            <a:cxnSpLocks noChangeShapeType="1"/>
            <a:stCxn id="50225" idx="5"/>
            <a:endCxn id="50195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3" name="AutoShape 27"/>
          <p:cNvCxnSpPr>
            <a:cxnSpLocks noChangeShapeType="1"/>
            <a:stCxn id="50225" idx="6"/>
            <a:endCxn id="50194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4" name="AutoShape 28"/>
          <p:cNvCxnSpPr>
            <a:cxnSpLocks noChangeShapeType="1"/>
            <a:stCxn id="50225" idx="3"/>
            <a:endCxn id="50178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0208" name="AutoShape 32"/>
          <p:cNvCxnSpPr>
            <a:cxnSpLocks noChangeShapeType="1"/>
            <a:stCxn id="50223" idx="3"/>
            <a:endCxn id="50206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9" name="AutoShape 33"/>
          <p:cNvCxnSpPr>
            <a:cxnSpLocks noChangeShapeType="1"/>
            <a:stCxn id="50223" idx="4"/>
            <a:endCxn id="50207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0" name="AutoShape 34"/>
          <p:cNvCxnSpPr>
            <a:cxnSpLocks noChangeShapeType="1"/>
            <a:stCxn id="50223" idx="5"/>
            <a:endCxn id="50205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1" name="AutoShape 35"/>
          <p:cNvCxnSpPr>
            <a:cxnSpLocks noChangeShapeType="1"/>
            <a:stCxn id="50219" idx="3"/>
            <a:endCxn id="50212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2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0213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0214" name="AutoShape 38"/>
          <p:cNvCxnSpPr>
            <a:cxnSpLocks noChangeShapeType="1"/>
            <a:stCxn id="50219" idx="5"/>
            <a:endCxn id="50213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5" name="AutoShape 39"/>
          <p:cNvCxnSpPr>
            <a:cxnSpLocks noChangeShapeType="1"/>
            <a:stCxn id="50220" idx="3"/>
            <a:endCxn id="50216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6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0217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0218" name="AutoShape 42"/>
          <p:cNvCxnSpPr>
            <a:cxnSpLocks noChangeShapeType="1"/>
            <a:stCxn id="50220" idx="5"/>
            <a:endCxn id="50217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9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0220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0221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0222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50223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50224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0225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0226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E7E1B2-D056-4D2C-9064-AD79D6D3AC0D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50227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0246" name="AutoShape 52"/>
            <p:cNvCxnSpPr>
              <a:cxnSpLocks noChangeShapeType="1"/>
              <a:stCxn id="50225" idx="2"/>
              <a:endCxn id="50183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47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0228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0229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0230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0231" name="Group 57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0244" name="AutoShape 58"/>
            <p:cNvCxnSpPr>
              <a:cxnSpLocks noChangeShapeType="1"/>
              <a:endCxn id="50189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45" name="Text Box 59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0232" name="Group 60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0242" name="AutoShape 61"/>
            <p:cNvCxnSpPr>
              <a:cxnSpLocks noChangeShapeType="1"/>
              <a:endCxn id="50187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43" name="Text Box 62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0233" name="Group 63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0240" name="AutoShape 64"/>
            <p:cNvCxnSpPr>
              <a:cxnSpLocks noChangeShapeType="1"/>
              <a:endCxn id="50182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41" name="Text Box 65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0234" name="Oval 6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0235" name="Oval 67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50236" name="Text Box 68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0237" name="Rectangle 69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minimax(C,1,4)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46150" name="Rectangle 70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= 3, since 3 &lt;= +infinity  (minimizing) </a:t>
            </a:r>
          </a:p>
        </p:txBody>
      </p: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C?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 b="1"/>
              <a:t> </a:t>
            </a:r>
            <a:r>
              <a:rPr lang="en-US"/>
              <a:t>since A’s alpha &gt;= C’s beta is </a:t>
            </a:r>
            <a:r>
              <a:rPr lang="en-US">
                <a:solidFill>
                  <a:srgbClr val="FF7C80"/>
                </a:solidFill>
              </a:rPr>
              <a:t>false</a:t>
            </a:r>
            <a:r>
              <a:rPr lang="en-US"/>
              <a:t>, no alpha cutoff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 autoUpdateAnimBg="0"/>
      <p:bldP spid="46150" grpId="0" autoUpdateAnimBg="0"/>
      <p:bldP spid="4615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514600" y="571500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green: </a:t>
            </a:r>
            <a:r>
              <a:rPr lang="en-US">
                <a:solidFill>
                  <a:schemeClr val="accent2"/>
                </a:solidFill>
              </a:rPr>
              <a:t>terminal state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1204" name="AutoShape 4"/>
          <p:cNvCxnSpPr>
            <a:cxnSpLocks noChangeShapeType="1"/>
            <a:stCxn id="51203" idx="3"/>
            <a:endCxn id="51205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1207" name="AutoShape 7"/>
          <p:cNvCxnSpPr>
            <a:cxnSpLocks noChangeShapeType="1"/>
            <a:stCxn id="51206" idx="3"/>
            <a:endCxn id="51212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AutoShape 8"/>
          <p:cNvCxnSpPr>
            <a:cxnSpLocks noChangeShapeType="1"/>
            <a:stCxn id="51206" idx="5"/>
            <a:endCxn id="51213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9" name="AutoShape 9"/>
          <p:cNvCxnSpPr>
            <a:cxnSpLocks noChangeShapeType="1"/>
            <a:stCxn id="51212" idx="3"/>
            <a:endCxn id="51210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1211" name="AutoShape 11"/>
          <p:cNvCxnSpPr>
            <a:cxnSpLocks noChangeShapeType="1"/>
            <a:stCxn id="51212" idx="5"/>
            <a:endCxn id="51203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1214" name="AutoShape 14"/>
          <p:cNvCxnSpPr>
            <a:cxnSpLocks noChangeShapeType="1"/>
            <a:stCxn id="51203" idx="5"/>
            <a:endCxn id="51215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1216" name="AutoShape 16"/>
          <p:cNvCxnSpPr>
            <a:cxnSpLocks noChangeShapeType="1"/>
            <a:stCxn id="51249" idx="2"/>
            <a:endCxn id="51206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1220" name="AutoShape 20"/>
          <p:cNvCxnSpPr>
            <a:cxnSpLocks noChangeShapeType="1"/>
            <a:stCxn id="51217" idx="3"/>
            <a:endCxn id="51243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1" name="AutoShape 21"/>
          <p:cNvCxnSpPr>
            <a:cxnSpLocks noChangeShapeType="1"/>
            <a:stCxn id="51217" idx="4"/>
            <a:endCxn id="51248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2" name="AutoShape 22"/>
          <p:cNvCxnSpPr>
            <a:cxnSpLocks noChangeShapeType="1"/>
            <a:stCxn id="51217" idx="5"/>
            <a:endCxn id="51244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3" name="AutoShape 23"/>
          <p:cNvCxnSpPr>
            <a:cxnSpLocks noChangeShapeType="1"/>
            <a:stCxn id="51219" idx="3"/>
            <a:endCxn id="51245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4" name="AutoShape 24"/>
          <p:cNvCxnSpPr>
            <a:cxnSpLocks noChangeShapeType="1"/>
            <a:stCxn id="51219" idx="4"/>
            <a:endCxn id="51246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5" name="AutoShape 25"/>
          <p:cNvCxnSpPr>
            <a:cxnSpLocks noChangeShapeType="1"/>
            <a:stCxn id="51219" idx="5"/>
            <a:endCxn id="51247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6" name="AutoShape 26"/>
          <p:cNvCxnSpPr>
            <a:cxnSpLocks noChangeShapeType="1"/>
            <a:stCxn id="51249" idx="5"/>
            <a:endCxn id="51218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7" name="AutoShape 27"/>
          <p:cNvCxnSpPr>
            <a:cxnSpLocks noChangeShapeType="1"/>
            <a:stCxn id="51249" idx="6"/>
            <a:endCxn id="51217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8" name="AutoShape 28"/>
          <p:cNvCxnSpPr>
            <a:cxnSpLocks noChangeShapeType="1"/>
            <a:stCxn id="51249" idx="3"/>
            <a:endCxn id="51219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1232" name="AutoShape 32"/>
          <p:cNvCxnSpPr>
            <a:cxnSpLocks noChangeShapeType="1"/>
            <a:stCxn id="51247" idx="3"/>
            <a:endCxn id="51230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3" name="AutoShape 33"/>
          <p:cNvCxnSpPr>
            <a:cxnSpLocks noChangeShapeType="1"/>
            <a:stCxn id="51247" idx="4"/>
            <a:endCxn id="51231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4" name="AutoShape 34"/>
          <p:cNvCxnSpPr>
            <a:cxnSpLocks noChangeShapeType="1"/>
            <a:stCxn id="51247" idx="5"/>
            <a:endCxn id="51229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5" name="AutoShape 35"/>
          <p:cNvCxnSpPr>
            <a:cxnSpLocks noChangeShapeType="1"/>
            <a:stCxn id="51243" idx="3"/>
            <a:endCxn id="51236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1238" name="AutoShape 38"/>
          <p:cNvCxnSpPr>
            <a:cxnSpLocks noChangeShapeType="1"/>
            <a:stCxn id="51243" idx="5"/>
            <a:endCxn id="51237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9" name="AutoShape 39"/>
          <p:cNvCxnSpPr>
            <a:cxnSpLocks noChangeShapeType="1"/>
            <a:stCxn id="51244" idx="3"/>
            <a:endCxn id="51240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0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1241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1242" name="AutoShape 42"/>
          <p:cNvCxnSpPr>
            <a:cxnSpLocks noChangeShapeType="1"/>
            <a:stCxn id="51244" idx="5"/>
            <a:endCxn id="51241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3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1244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6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8</a:t>
            </a:r>
          </a:p>
        </p:txBody>
      </p:sp>
      <p:sp>
        <p:nvSpPr>
          <p:cNvPr id="51247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51248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1249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1250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51251" name="Rectangle 51"/>
          <p:cNvSpPr>
            <a:spLocks noGrp="1" noChangeArrowheads="1"/>
          </p:cNvSpPr>
          <p:nvPr>
            <p:ph idx="1"/>
          </p:nvPr>
        </p:nvSpPr>
        <p:spPr>
          <a:xfrm>
            <a:off x="457200" y="1337507"/>
            <a:ext cx="2516188" cy="398463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sz="2000" smtClean="0">
                <a:latin typeface="Consolas" panose="020B0609020204030204" pitchFamily="49" charset="0"/>
              </a:rPr>
              <a:t>minimax(I,2,4)</a:t>
            </a:r>
            <a:endParaRPr lang="en-US" sz="2000" b="0" smtClean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D606D-517A-48A5-A8B9-D6977736AFCC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51252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1271" name="AutoShape 53"/>
            <p:cNvCxnSpPr>
              <a:cxnSpLocks noChangeShapeType="1"/>
              <a:stCxn id="51249" idx="2"/>
              <a:endCxn id="51206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72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1253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54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1255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1256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1269" name="AutoShape 59"/>
            <p:cNvCxnSpPr>
              <a:cxnSpLocks noChangeShapeType="1"/>
              <a:endCxn id="51212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70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1257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1267" name="AutoShape 62"/>
            <p:cNvCxnSpPr>
              <a:cxnSpLocks noChangeShapeType="1"/>
              <a:endCxn id="51210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68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1258" name="Group 64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1265" name="AutoShape 65"/>
            <p:cNvCxnSpPr>
              <a:cxnSpLocks noChangeShapeType="1"/>
              <a:endCxn id="51205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66" name="Text Box 66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1259" name="Oval 6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1260" name="Oval 6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51261" name="Text Box 69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8198" name="Oval 70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1263" name="Text Box 71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48200" name="Rectangle 72"/>
          <p:cNvSpPr>
            <a:spLocks noChangeArrowheads="1"/>
          </p:cNvSpPr>
          <p:nvPr/>
        </p:nvSpPr>
        <p:spPr bwMode="auto">
          <a:xfrm>
            <a:off x="3200400" y="1371600"/>
            <a:ext cx="57150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evaluate and return SBE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98" grpId="0" animBg="1" autoUpdateAnimBg="0"/>
      <p:bldP spid="4820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2227" name="AutoShape 3"/>
          <p:cNvCxnSpPr>
            <a:cxnSpLocks noChangeShapeType="1"/>
            <a:stCxn id="52226" idx="3"/>
            <a:endCxn id="52228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2230" name="AutoShape 6"/>
          <p:cNvCxnSpPr>
            <a:cxnSpLocks noChangeShapeType="1"/>
            <a:stCxn id="52229" idx="3"/>
            <a:endCxn id="52235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1" name="AutoShape 7"/>
          <p:cNvCxnSpPr>
            <a:cxnSpLocks noChangeShapeType="1"/>
            <a:stCxn id="52229" idx="5"/>
            <a:endCxn id="52236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2" name="AutoShape 8"/>
          <p:cNvCxnSpPr>
            <a:cxnSpLocks noChangeShapeType="1"/>
            <a:stCxn id="52235" idx="3"/>
            <a:endCxn id="52233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2234" name="AutoShape 10"/>
          <p:cNvCxnSpPr>
            <a:cxnSpLocks noChangeShapeType="1"/>
            <a:stCxn id="52235" idx="5"/>
            <a:endCxn id="52226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2237" name="AutoShape 13"/>
          <p:cNvCxnSpPr>
            <a:cxnSpLocks noChangeShapeType="1"/>
            <a:stCxn id="52226" idx="5"/>
            <a:endCxn id="52238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2239" name="AutoShape 15"/>
          <p:cNvCxnSpPr>
            <a:cxnSpLocks noChangeShapeType="1"/>
            <a:stCxn id="52272" idx="2"/>
            <a:endCxn id="52229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2243" name="AutoShape 19"/>
          <p:cNvCxnSpPr>
            <a:cxnSpLocks noChangeShapeType="1"/>
            <a:stCxn id="52240" idx="3"/>
            <a:endCxn id="52266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/>
          <p:cNvCxnSpPr>
            <a:cxnSpLocks noChangeShapeType="1"/>
            <a:stCxn id="52240" idx="4"/>
            <a:endCxn id="52271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/>
          <p:cNvCxnSpPr>
            <a:cxnSpLocks noChangeShapeType="1"/>
            <a:stCxn id="52240" idx="5"/>
            <a:endCxn id="52267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/>
          <p:cNvCxnSpPr>
            <a:cxnSpLocks noChangeShapeType="1"/>
            <a:stCxn id="52242" idx="3"/>
            <a:endCxn id="52268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/>
          <p:cNvCxnSpPr>
            <a:cxnSpLocks noChangeShapeType="1"/>
            <a:stCxn id="52242" idx="4"/>
            <a:endCxn id="52269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/>
          <p:cNvCxnSpPr>
            <a:cxnSpLocks noChangeShapeType="1"/>
            <a:stCxn id="52242" idx="5"/>
            <a:endCxn id="52270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/>
          <p:cNvCxnSpPr>
            <a:cxnSpLocks noChangeShapeType="1"/>
            <a:stCxn id="52272" idx="5"/>
            <a:endCxn id="52241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/>
          <p:cNvCxnSpPr>
            <a:cxnSpLocks noChangeShapeType="1"/>
            <a:stCxn id="52272" idx="6"/>
            <a:endCxn id="52240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/>
          <p:cNvCxnSpPr>
            <a:cxnSpLocks noChangeShapeType="1"/>
            <a:stCxn id="52272" idx="3"/>
            <a:endCxn id="52242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2255" name="AutoShape 31"/>
          <p:cNvCxnSpPr>
            <a:cxnSpLocks noChangeShapeType="1"/>
            <a:stCxn id="52270" idx="3"/>
            <a:endCxn id="52253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6" name="AutoShape 32"/>
          <p:cNvCxnSpPr>
            <a:cxnSpLocks noChangeShapeType="1"/>
            <a:stCxn id="52270" idx="4"/>
            <a:endCxn id="52254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7" name="AutoShape 33"/>
          <p:cNvCxnSpPr>
            <a:cxnSpLocks noChangeShapeType="1"/>
            <a:stCxn id="52270" idx="5"/>
            <a:endCxn id="52252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8" name="AutoShape 34"/>
          <p:cNvCxnSpPr>
            <a:cxnSpLocks noChangeShapeType="1"/>
            <a:stCxn id="52266" idx="3"/>
            <a:endCxn id="52259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2261" name="AutoShape 37"/>
          <p:cNvCxnSpPr>
            <a:cxnSpLocks noChangeShapeType="1"/>
            <a:stCxn id="52266" idx="5"/>
            <a:endCxn id="52260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2" name="AutoShape 38"/>
          <p:cNvCxnSpPr>
            <a:cxnSpLocks noChangeShapeType="1"/>
            <a:stCxn id="52267" idx="3"/>
            <a:endCxn id="52263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3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2264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2265" name="AutoShape 41"/>
          <p:cNvCxnSpPr>
            <a:cxnSpLocks noChangeShapeType="1"/>
            <a:stCxn id="52267" idx="5"/>
            <a:endCxn id="52264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6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2267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2268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269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2270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52271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2EFBD0-761F-4C0D-949D-46D8C84CBAF8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2293" name="AutoShape 51"/>
            <p:cNvCxnSpPr>
              <a:cxnSpLocks noChangeShapeType="1"/>
              <a:stCxn id="52272" idx="2"/>
              <a:endCxn id="52229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94" name="Text Box 52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2275" name="Rectangle 53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2276" name="Text Box 54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2277" name="Text Box 55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2278" name="Group 56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2291" name="AutoShape 57"/>
            <p:cNvCxnSpPr>
              <a:cxnSpLocks noChangeShapeType="1"/>
              <a:endCxn id="52235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92" name="Text Box 58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2279" name="Group 59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2289" name="AutoShape 60"/>
            <p:cNvCxnSpPr>
              <a:cxnSpLocks noChangeShapeType="1"/>
              <a:endCxn id="52233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90" name="Text Box 61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2280" name="Group 62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2287" name="AutoShape 63"/>
            <p:cNvCxnSpPr>
              <a:cxnSpLocks noChangeShapeType="1"/>
              <a:endCxn id="52228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88" name="Text Box 64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2281" name="Oval 6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2282" name="Oval 66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52283" name="Text Box 67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2284" name="Rectangle 68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minimax(C,1,4)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52285" name="Rectangle 69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doesn’t change, since 8 &gt; 3  (minimizing)</a:t>
            </a:r>
          </a:p>
        </p:txBody>
      </p:sp>
      <p:sp>
        <p:nvSpPr>
          <p:cNvPr id="50246" name="Rectangle 70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C?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 b="1"/>
              <a:t> </a:t>
            </a:r>
            <a:r>
              <a:rPr lang="en-US"/>
              <a:t>since A’s alpha &gt;= C’s beta is </a:t>
            </a:r>
            <a:r>
              <a:rPr lang="en-US">
                <a:solidFill>
                  <a:srgbClr val="FF7C80"/>
                </a:solidFill>
              </a:rPr>
              <a:t>false</a:t>
            </a:r>
            <a:r>
              <a:rPr lang="en-US"/>
              <a:t>, no alpha cutoff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4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3254" name="AutoShape 6"/>
          <p:cNvCxnSpPr>
            <a:cxnSpLocks noChangeShapeType="1"/>
            <a:stCxn id="53253" idx="3"/>
            <a:endCxn id="53255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3257" name="AutoShape 9"/>
          <p:cNvCxnSpPr>
            <a:cxnSpLocks noChangeShapeType="1"/>
            <a:stCxn id="53256" idx="3"/>
            <a:endCxn id="53262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58" name="AutoShape 10"/>
          <p:cNvCxnSpPr>
            <a:cxnSpLocks noChangeShapeType="1"/>
            <a:stCxn id="53256" idx="5"/>
            <a:endCxn id="53263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59" name="AutoShape 11"/>
          <p:cNvCxnSpPr>
            <a:cxnSpLocks noChangeShapeType="1"/>
            <a:stCxn id="53262" idx="3"/>
            <a:endCxn id="53260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3261" name="AutoShape 13"/>
          <p:cNvCxnSpPr>
            <a:cxnSpLocks noChangeShapeType="1"/>
            <a:stCxn id="53262" idx="5"/>
            <a:endCxn id="53253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3264" name="AutoShape 16"/>
          <p:cNvCxnSpPr>
            <a:cxnSpLocks noChangeShapeType="1"/>
            <a:stCxn id="53253" idx="5"/>
            <a:endCxn id="53265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3266" name="AutoShape 18"/>
          <p:cNvCxnSpPr>
            <a:cxnSpLocks noChangeShapeType="1"/>
            <a:stCxn id="53298" idx="2"/>
            <a:endCxn id="53256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7" name="Oval 19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3270" name="AutoShape 22"/>
          <p:cNvCxnSpPr>
            <a:cxnSpLocks noChangeShapeType="1"/>
            <a:stCxn id="53267" idx="3"/>
            <a:endCxn id="53293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/>
          <p:cNvCxnSpPr>
            <a:cxnSpLocks noChangeShapeType="1"/>
            <a:stCxn id="53267" idx="4"/>
            <a:endCxn id="53297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/>
          <p:cNvCxnSpPr>
            <a:cxnSpLocks noChangeShapeType="1"/>
            <a:stCxn id="53267" idx="5"/>
            <a:endCxn id="53294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/>
          <p:cNvCxnSpPr>
            <a:cxnSpLocks noChangeShapeType="1"/>
            <a:stCxn id="53269" idx="3"/>
            <a:endCxn id="53295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4" name="AutoShape 26"/>
          <p:cNvCxnSpPr>
            <a:cxnSpLocks noChangeShapeType="1"/>
            <a:stCxn id="53269" idx="4"/>
            <a:endCxn id="53296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5" name="AutoShape 27"/>
          <p:cNvCxnSpPr>
            <a:cxnSpLocks noChangeShapeType="1"/>
            <a:stCxn id="53269" idx="5"/>
            <a:endCxn id="53250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6" name="AutoShape 28"/>
          <p:cNvCxnSpPr>
            <a:cxnSpLocks noChangeShapeType="1"/>
            <a:stCxn id="53298" idx="5"/>
            <a:endCxn id="53268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7" name="AutoShape 29"/>
          <p:cNvCxnSpPr>
            <a:cxnSpLocks noChangeShapeType="1"/>
            <a:stCxn id="53298" idx="6"/>
            <a:endCxn id="53267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8" name="AutoShape 30"/>
          <p:cNvCxnSpPr>
            <a:cxnSpLocks noChangeShapeType="1"/>
            <a:stCxn id="53298" idx="3"/>
            <a:endCxn id="53269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9" name="Oval 31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3280" name="Oval 32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3282" name="AutoShape 34"/>
          <p:cNvCxnSpPr>
            <a:cxnSpLocks noChangeShapeType="1"/>
            <a:stCxn id="53250" idx="3"/>
            <a:endCxn id="53280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3" name="AutoShape 35"/>
          <p:cNvCxnSpPr>
            <a:cxnSpLocks noChangeShapeType="1"/>
            <a:stCxn id="53250" idx="4"/>
            <a:endCxn id="53281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4" name="AutoShape 36"/>
          <p:cNvCxnSpPr>
            <a:cxnSpLocks noChangeShapeType="1"/>
            <a:stCxn id="53250" idx="5"/>
            <a:endCxn id="53279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5" name="AutoShape 37"/>
          <p:cNvCxnSpPr>
            <a:cxnSpLocks noChangeShapeType="1"/>
            <a:stCxn id="53293" idx="3"/>
            <a:endCxn id="53286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86" name="Oval 38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3287" name="Oval 39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3288" name="AutoShape 40"/>
          <p:cNvCxnSpPr>
            <a:cxnSpLocks noChangeShapeType="1"/>
            <a:stCxn id="53293" idx="5"/>
            <a:endCxn id="53287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9" name="AutoShape 41"/>
          <p:cNvCxnSpPr>
            <a:cxnSpLocks noChangeShapeType="1"/>
            <a:stCxn id="53294" idx="3"/>
            <a:endCxn id="53290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3292" name="AutoShape 44"/>
          <p:cNvCxnSpPr>
            <a:cxnSpLocks noChangeShapeType="1"/>
            <a:stCxn id="53294" idx="5"/>
            <a:endCxn id="53291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329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53300" name="Rectangle 52"/>
          <p:cNvSpPr>
            <a:spLocks noGrp="1" noChangeArrowheads="1"/>
          </p:cNvSpPr>
          <p:nvPr>
            <p:ph idx="1"/>
          </p:nvPr>
        </p:nvSpPr>
        <p:spPr>
          <a:xfrm>
            <a:off x="457200" y="1337807"/>
            <a:ext cx="2516188" cy="398463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sz="2000" smtClean="0">
                <a:latin typeface="Consolas" panose="020B0609020204030204" pitchFamily="49" charset="0"/>
              </a:rPr>
              <a:t>minimax(J,2,4)</a:t>
            </a:r>
            <a:endParaRPr lang="en-US" sz="2000" b="0" smtClean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F76D5-70BE-4116-A2C0-977646CAF413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pSp>
        <p:nvGrpSpPr>
          <p:cNvPr id="53301" name="Group 53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3321" name="AutoShape 54"/>
            <p:cNvCxnSpPr>
              <a:cxnSpLocks noChangeShapeType="1"/>
              <a:stCxn id="53298" idx="2"/>
              <a:endCxn id="53256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322" name="Text Box 55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3302" name="Rectangle 56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3303" name="Text Box 57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3304" name="Text Box 58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3305" name="Group 59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3319" name="AutoShape 60"/>
            <p:cNvCxnSpPr>
              <a:cxnSpLocks noChangeShapeType="1"/>
              <a:endCxn id="53262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320" name="Text Box 61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3306" name="Group 62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3317" name="AutoShape 63"/>
            <p:cNvCxnSpPr>
              <a:cxnSpLocks noChangeShapeType="1"/>
              <a:endCxn id="53260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318" name="Text Box 64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3307" name="Group 65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3315" name="AutoShape 66"/>
            <p:cNvCxnSpPr>
              <a:cxnSpLocks noChangeShapeType="1"/>
              <a:endCxn id="53255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316" name="Text Box 67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3308" name="Oval 68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3309" name="Oval 6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53310" name="Text Box 70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3311" name="Text Box 71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J</a:t>
            </a:r>
          </a:p>
        </p:txBody>
      </p:sp>
      <p:cxnSp>
        <p:nvCxnSpPr>
          <p:cNvPr id="52296" name="AutoShape 72"/>
          <p:cNvCxnSpPr>
            <a:cxnSpLocks noChangeShapeType="1"/>
            <a:stCxn id="53251" idx="3"/>
            <a:endCxn id="53280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97" name="Rectangle 73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initialized to -infinity</a:t>
            </a:r>
          </a:p>
        </p:txBody>
      </p:sp>
      <p:sp>
        <p:nvSpPr>
          <p:cNvPr id="52298" name="Rectangle 74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Expand J?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 b="1"/>
              <a:t> </a:t>
            </a:r>
            <a:r>
              <a:rPr lang="en-US"/>
              <a:t>since J’s alpha &gt;= C’s beta is </a:t>
            </a:r>
            <a:r>
              <a:rPr lang="en-US">
                <a:solidFill>
                  <a:srgbClr val="FF7C80"/>
                </a:solidFill>
              </a:rPr>
              <a:t>false</a:t>
            </a:r>
            <a:r>
              <a:rPr lang="en-US"/>
              <a:t>, no beta cutoff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97" grpId="0" autoUpdateAnimBg="0"/>
      <p:bldP spid="5229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14600" y="571500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green: </a:t>
            </a:r>
            <a:r>
              <a:rPr lang="en-US">
                <a:solidFill>
                  <a:schemeClr val="accent2"/>
                </a:solidFill>
              </a:rPr>
              <a:t>terminal state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4276" name="AutoShape 4"/>
          <p:cNvCxnSpPr>
            <a:cxnSpLocks noChangeShapeType="1"/>
            <a:stCxn id="54275" idx="3"/>
            <a:endCxn id="54277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4279" name="AutoShape 7"/>
          <p:cNvCxnSpPr>
            <a:cxnSpLocks noChangeShapeType="1"/>
            <a:stCxn id="54278" idx="3"/>
            <a:endCxn id="54284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0" name="AutoShape 8"/>
          <p:cNvCxnSpPr>
            <a:cxnSpLocks noChangeShapeType="1"/>
            <a:stCxn id="54278" idx="5"/>
            <a:endCxn id="54285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1" name="AutoShape 9"/>
          <p:cNvCxnSpPr>
            <a:cxnSpLocks noChangeShapeType="1"/>
            <a:stCxn id="54284" idx="3"/>
            <a:endCxn id="54282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4283" name="AutoShape 11"/>
          <p:cNvCxnSpPr>
            <a:cxnSpLocks noChangeShapeType="1"/>
            <a:stCxn id="54284" idx="5"/>
            <a:endCxn id="54275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4286" name="AutoShape 14"/>
          <p:cNvCxnSpPr>
            <a:cxnSpLocks noChangeShapeType="1"/>
            <a:stCxn id="54275" idx="5"/>
            <a:endCxn id="54287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4288" name="AutoShape 16"/>
          <p:cNvCxnSpPr>
            <a:cxnSpLocks noChangeShapeType="1"/>
            <a:stCxn id="54321" idx="2"/>
            <a:endCxn id="54278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4292" name="AutoShape 20"/>
          <p:cNvCxnSpPr>
            <a:cxnSpLocks noChangeShapeType="1"/>
            <a:stCxn id="54289" idx="3"/>
            <a:endCxn id="54315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3" name="AutoShape 21"/>
          <p:cNvCxnSpPr>
            <a:cxnSpLocks noChangeShapeType="1"/>
            <a:stCxn id="54289" idx="4"/>
            <a:endCxn id="54320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4" name="AutoShape 22"/>
          <p:cNvCxnSpPr>
            <a:cxnSpLocks noChangeShapeType="1"/>
            <a:stCxn id="54289" idx="5"/>
            <a:endCxn id="54316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5" name="AutoShape 23"/>
          <p:cNvCxnSpPr>
            <a:cxnSpLocks noChangeShapeType="1"/>
            <a:stCxn id="54291" idx="3"/>
            <a:endCxn id="54317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6" name="AutoShape 24"/>
          <p:cNvCxnSpPr>
            <a:cxnSpLocks noChangeShapeType="1"/>
            <a:stCxn id="54291" idx="4"/>
            <a:endCxn id="54318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7" name="AutoShape 25"/>
          <p:cNvCxnSpPr>
            <a:cxnSpLocks noChangeShapeType="1"/>
            <a:stCxn id="54291" idx="5"/>
            <a:endCxn id="54319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8" name="AutoShape 26"/>
          <p:cNvCxnSpPr>
            <a:cxnSpLocks noChangeShapeType="1"/>
            <a:stCxn id="54321" idx="5"/>
            <a:endCxn id="54290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9" name="AutoShape 27"/>
          <p:cNvCxnSpPr>
            <a:cxnSpLocks noChangeShapeType="1"/>
            <a:stCxn id="54321" idx="6"/>
            <a:endCxn id="54289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0" name="AutoShape 28"/>
          <p:cNvCxnSpPr>
            <a:cxnSpLocks noChangeShapeType="1"/>
            <a:stCxn id="54321" idx="3"/>
            <a:endCxn id="54291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01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4302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9</a:t>
            </a:r>
          </a:p>
        </p:txBody>
      </p:sp>
      <p:sp>
        <p:nvSpPr>
          <p:cNvPr id="54303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4304" name="AutoShape 32"/>
          <p:cNvCxnSpPr>
            <a:cxnSpLocks noChangeShapeType="1"/>
            <a:stCxn id="54319" idx="3"/>
            <a:endCxn id="54302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5" name="AutoShape 33"/>
          <p:cNvCxnSpPr>
            <a:cxnSpLocks noChangeShapeType="1"/>
            <a:stCxn id="54319" idx="4"/>
            <a:endCxn id="54303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6" name="AutoShape 34"/>
          <p:cNvCxnSpPr>
            <a:cxnSpLocks noChangeShapeType="1"/>
            <a:stCxn id="54319" idx="5"/>
            <a:endCxn id="54301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7" name="AutoShape 35"/>
          <p:cNvCxnSpPr>
            <a:cxnSpLocks noChangeShapeType="1"/>
            <a:stCxn id="54315" idx="3"/>
            <a:endCxn id="54308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08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4309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4310" name="AutoShape 38"/>
          <p:cNvCxnSpPr>
            <a:cxnSpLocks noChangeShapeType="1"/>
            <a:stCxn id="54315" idx="5"/>
            <a:endCxn id="54309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11" name="AutoShape 39"/>
          <p:cNvCxnSpPr>
            <a:cxnSpLocks noChangeShapeType="1"/>
            <a:stCxn id="54316" idx="3"/>
            <a:endCxn id="54312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12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4314" name="AutoShape 42"/>
          <p:cNvCxnSpPr>
            <a:cxnSpLocks noChangeShapeType="1"/>
            <a:stCxn id="54316" idx="5"/>
            <a:endCxn id="54313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15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4316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4317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318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319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  <a:r>
              <a:rPr lang="en-US" b="1">
                <a:solidFill>
                  <a:srgbClr val="FFFF66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54320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4321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432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54323" name="Rectangle 51"/>
          <p:cNvSpPr>
            <a:spLocks noGrp="1" noChangeArrowheads="1"/>
          </p:cNvSpPr>
          <p:nvPr>
            <p:ph idx="1"/>
          </p:nvPr>
        </p:nvSpPr>
        <p:spPr>
          <a:xfrm>
            <a:off x="457200" y="1342231"/>
            <a:ext cx="2516188" cy="398463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sz="2000" smtClean="0">
                <a:latin typeface="Consolas" panose="020B0609020204030204" pitchFamily="49" charset="0"/>
              </a:rPr>
              <a:t>minimax(P,3,4)</a:t>
            </a:r>
            <a:endParaRPr lang="en-US" sz="2000" b="0" smtClean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F1568C-1D4A-4CC4-8FCA-9E87425D3044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pSp>
        <p:nvGrpSpPr>
          <p:cNvPr id="54324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4344" name="AutoShape 53"/>
            <p:cNvCxnSpPr>
              <a:cxnSpLocks noChangeShapeType="1"/>
              <a:stCxn id="54321" idx="2"/>
              <a:endCxn id="54278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45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4325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4326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4327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4328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4342" name="AutoShape 59"/>
            <p:cNvCxnSpPr>
              <a:cxnSpLocks noChangeShapeType="1"/>
              <a:endCxn id="54284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43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4329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4340" name="AutoShape 62"/>
            <p:cNvCxnSpPr>
              <a:cxnSpLocks noChangeShapeType="1"/>
              <a:endCxn id="54282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41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4330" name="Group 64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4338" name="AutoShape 65"/>
            <p:cNvCxnSpPr>
              <a:cxnSpLocks noChangeShapeType="1"/>
              <a:endCxn id="54277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39" name="Text Box 66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4331" name="Oval 6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4332" name="Oval 6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54333" name="Text Box 69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4334" name="Text Box 70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J</a:t>
            </a:r>
          </a:p>
        </p:txBody>
      </p:sp>
      <p:sp>
        <p:nvSpPr>
          <p:cNvPr id="54335" name="Text Box 71"/>
          <p:cNvSpPr txBox="1">
            <a:spLocks noChangeArrowheads="1"/>
          </p:cNvSpPr>
          <p:nvPr/>
        </p:nvSpPr>
        <p:spPr bwMode="auto">
          <a:xfrm>
            <a:off x="7696200" y="4724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54336" name="Oval 72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4337" name="Rectangle 73"/>
          <p:cNvSpPr>
            <a:spLocks noChangeArrowheads="1"/>
          </p:cNvSpPr>
          <p:nvPr/>
        </p:nvSpPr>
        <p:spPr bwMode="auto">
          <a:xfrm>
            <a:off x="3200400" y="1371600"/>
            <a:ext cx="57150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evaluate and return SBE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2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5301" name="AutoShape 5"/>
          <p:cNvCxnSpPr>
            <a:cxnSpLocks noChangeShapeType="1"/>
            <a:stCxn id="55300" idx="3"/>
            <a:endCxn id="55302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5304" name="AutoShape 8"/>
          <p:cNvCxnSpPr>
            <a:cxnSpLocks noChangeShapeType="1"/>
            <a:stCxn id="55303" idx="3"/>
            <a:endCxn id="55309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5" name="AutoShape 9"/>
          <p:cNvCxnSpPr>
            <a:cxnSpLocks noChangeShapeType="1"/>
            <a:stCxn id="55303" idx="5"/>
            <a:endCxn id="55310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6" name="AutoShape 10"/>
          <p:cNvCxnSpPr>
            <a:cxnSpLocks noChangeShapeType="1"/>
            <a:stCxn id="55309" idx="3"/>
            <a:endCxn id="55307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5308" name="AutoShape 12"/>
          <p:cNvCxnSpPr>
            <a:cxnSpLocks noChangeShapeType="1"/>
            <a:stCxn id="55309" idx="5"/>
            <a:endCxn id="55300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5311" name="AutoShape 15"/>
          <p:cNvCxnSpPr>
            <a:cxnSpLocks noChangeShapeType="1"/>
            <a:stCxn id="55300" idx="5"/>
            <a:endCxn id="55312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5313" name="AutoShape 17"/>
          <p:cNvCxnSpPr>
            <a:cxnSpLocks noChangeShapeType="1"/>
            <a:stCxn id="55345" idx="2"/>
            <a:endCxn id="55303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5315" name="Oval 19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5317" name="AutoShape 21"/>
          <p:cNvCxnSpPr>
            <a:cxnSpLocks noChangeShapeType="1"/>
            <a:stCxn id="55314" idx="3"/>
            <a:endCxn id="55340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8" name="AutoShape 22"/>
          <p:cNvCxnSpPr>
            <a:cxnSpLocks noChangeShapeType="1"/>
            <a:stCxn id="55314" idx="4"/>
            <a:endCxn id="55344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9" name="AutoShape 23"/>
          <p:cNvCxnSpPr>
            <a:cxnSpLocks noChangeShapeType="1"/>
            <a:stCxn id="55314" idx="5"/>
            <a:endCxn id="55341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0" name="AutoShape 24"/>
          <p:cNvCxnSpPr>
            <a:cxnSpLocks noChangeShapeType="1"/>
            <a:stCxn id="55316" idx="3"/>
            <a:endCxn id="55342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ShapeType="1"/>
            <a:stCxn id="55316" idx="4"/>
            <a:endCxn id="55343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ShapeType="1"/>
            <a:stCxn id="55316" idx="5"/>
            <a:endCxn id="55298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3" name="AutoShape 27"/>
          <p:cNvCxnSpPr>
            <a:cxnSpLocks noChangeShapeType="1"/>
            <a:stCxn id="55345" idx="5"/>
            <a:endCxn id="55315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4" name="AutoShape 28"/>
          <p:cNvCxnSpPr>
            <a:cxnSpLocks noChangeShapeType="1"/>
            <a:stCxn id="55345" idx="6"/>
            <a:endCxn id="55314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5" name="AutoShape 29"/>
          <p:cNvCxnSpPr>
            <a:cxnSpLocks noChangeShapeType="1"/>
            <a:stCxn id="55345" idx="3"/>
            <a:endCxn id="55316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6" name="Oval 30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5327" name="Oval 31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5328" name="Oval 32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5329" name="AutoShape 33"/>
          <p:cNvCxnSpPr>
            <a:cxnSpLocks noChangeShapeType="1"/>
            <a:stCxn id="55298" idx="3"/>
            <a:endCxn id="55327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34"/>
          <p:cNvCxnSpPr>
            <a:cxnSpLocks noChangeShapeType="1"/>
            <a:stCxn id="55298" idx="4"/>
            <a:endCxn id="55328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1" name="AutoShape 35"/>
          <p:cNvCxnSpPr>
            <a:cxnSpLocks noChangeShapeType="1"/>
            <a:stCxn id="55298" idx="5"/>
            <a:endCxn id="55326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2" name="AutoShape 36"/>
          <p:cNvCxnSpPr>
            <a:cxnSpLocks noChangeShapeType="1"/>
            <a:stCxn id="55340" idx="3"/>
            <a:endCxn id="55333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3" name="Oval 37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5334" name="Oval 38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5335" name="AutoShape 39"/>
          <p:cNvCxnSpPr>
            <a:cxnSpLocks noChangeShapeType="1"/>
            <a:stCxn id="55340" idx="5"/>
            <a:endCxn id="55334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6" name="AutoShape 40"/>
          <p:cNvCxnSpPr>
            <a:cxnSpLocks noChangeShapeType="1"/>
            <a:stCxn id="55341" idx="3"/>
            <a:endCxn id="55337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7" name="Oval 41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5338" name="Oval 42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5339" name="AutoShape 43"/>
          <p:cNvCxnSpPr>
            <a:cxnSpLocks noChangeShapeType="1"/>
            <a:stCxn id="55341" idx="5"/>
            <a:endCxn id="55338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0" name="Oval 4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5341" name="Oval 45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5342" name="Oval 46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343" name="Oval 47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5344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5345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5346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C9401-BE5E-41E7-BAF1-ED7D602B6E7D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pSp>
        <p:nvGrpSpPr>
          <p:cNvPr id="55347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5372" name="AutoShape 52"/>
            <p:cNvCxnSpPr>
              <a:cxnSpLocks noChangeShapeType="1"/>
              <a:stCxn id="55345" idx="2"/>
              <a:endCxn id="55303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73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5348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5349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5350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5351" name="Group 57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5370" name="AutoShape 58"/>
            <p:cNvCxnSpPr>
              <a:cxnSpLocks noChangeShapeType="1"/>
              <a:endCxn id="55309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71" name="Text Box 59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5352" name="Group 60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5368" name="AutoShape 61"/>
            <p:cNvCxnSpPr>
              <a:cxnSpLocks noChangeShapeType="1"/>
              <a:endCxn id="55307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69" name="Text Box 62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5353" name="Group 63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5366" name="AutoShape 64"/>
            <p:cNvCxnSpPr>
              <a:cxnSpLocks noChangeShapeType="1"/>
              <a:endCxn id="55302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67" name="Text Box 65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5354" name="Oval 6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5355" name="Oval 67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55356" name="Text Box 68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5357" name="Text Box 69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J</a:t>
            </a:r>
          </a:p>
        </p:txBody>
      </p:sp>
      <p:sp>
        <p:nvSpPr>
          <p:cNvPr id="55358" name="Rectangle 70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minimax(J,2,4)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= 9, since 9 &gt;= -infinity  (maximizing) </a:t>
            </a:r>
          </a:p>
        </p:txBody>
      </p:sp>
      <p:sp>
        <p:nvSpPr>
          <p:cNvPr id="56392" name="Rectangle 72"/>
          <p:cNvSpPr>
            <a:spLocks noChangeArrowheads="1"/>
          </p:cNvSpPr>
          <p:nvPr/>
        </p:nvSpPr>
        <p:spPr bwMode="auto">
          <a:xfrm>
            <a:off x="457200" y="2133600"/>
            <a:ext cx="815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J?</a:t>
            </a:r>
            <a:endParaRPr lang="en-US"/>
          </a:p>
        </p:txBody>
      </p:sp>
      <p:grpSp>
        <p:nvGrpSpPr>
          <p:cNvPr id="56393" name="Group 73"/>
          <p:cNvGrpSpPr>
            <a:grpSpLocks/>
          </p:cNvGrpSpPr>
          <p:nvPr/>
        </p:nvGrpSpPr>
        <p:grpSpPr bwMode="auto">
          <a:xfrm>
            <a:off x="3505200" y="4953000"/>
            <a:ext cx="1143000" cy="533400"/>
            <a:chOff x="2544" y="3408"/>
            <a:chExt cx="720" cy="336"/>
          </a:xfrm>
        </p:grpSpPr>
        <p:sp>
          <p:nvSpPr>
            <p:cNvPr id="55364" name="Oval 74"/>
            <p:cNvSpPr>
              <a:spLocks noChangeArrowheads="1"/>
            </p:cNvSpPr>
            <p:nvPr/>
          </p:nvSpPr>
          <p:spPr bwMode="auto">
            <a:xfrm>
              <a:off x="2544" y="3408"/>
              <a:ext cx="336" cy="33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75000"/>
                </a:lnSpc>
              </a:pPr>
              <a:r>
                <a:rPr lang="en-US" b="1"/>
                <a:t>Q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sz="1600" b="1"/>
                <a:t>-6</a:t>
              </a:r>
            </a:p>
          </p:txBody>
        </p:sp>
        <p:sp>
          <p:nvSpPr>
            <p:cNvPr id="55365" name="Oval 75"/>
            <p:cNvSpPr>
              <a:spLocks noChangeArrowheads="1"/>
            </p:cNvSpPr>
            <p:nvPr/>
          </p:nvSpPr>
          <p:spPr bwMode="auto">
            <a:xfrm>
              <a:off x="2928" y="3408"/>
              <a:ext cx="336" cy="33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75000"/>
                </a:lnSpc>
              </a:pPr>
              <a:r>
                <a:rPr lang="en-US" b="1"/>
                <a:t>R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sz="1600" b="1"/>
                <a:t>0</a:t>
              </a:r>
            </a:p>
          </p:txBody>
        </p:sp>
      </p:grpSp>
      <p:sp>
        <p:nvSpPr>
          <p:cNvPr id="56396" name="Text Box 76"/>
          <p:cNvSpPr txBox="1">
            <a:spLocks noChangeArrowheads="1"/>
          </p:cNvSpPr>
          <p:nvPr/>
        </p:nvSpPr>
        <p:spPr bwMode="auto">
          <a:xfrm>
            <a:off x="2514600" y="57150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red: </a:t>
            </a:r>
            <a:r>
              <a:rPr lang="en-US">
                <a:solidFill>
                  <a:srgbClr val="FF0000"/>
                </a:solidFill>
              </a:rPr>
              <a:t>pruned states</a:t>
            </a:r>
          </a:p>
        </p:txBody>
      </p:sp>
      <p:sp>
        <p:nvSpPr>
          <p:cNvPr id="56397" name="Rectangle 77"/>
          <p:cNvSpPr>
            <a:spLocks noChangeArrowheads="1"/>
          </p:cNvSpPr>
          <p:nvPr/>
        </p:nvSpPr>
        <p:spPr bwMode="auto">
          <a:xfrm>
            <a:off x="2743200" y="2133600"/>
            <a:ext cx="594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F7C80"/>
                </a:solidFill>
              </a:rPr>
              <a:t>No</a:t>
            </a:r>
            <a:r>
              <a:rPr lang="en-US" b="1"/>
              <a:t> </a:t>
            </a:r>
            <a:r>
              <a:rPr lang="en-US"/>
              <a:t>since J’s alpha &gt;= C’s beta is </a:t>
            </a:r>
            <a:r>
              <a:rPr lang="en-US">
                <a:solidFill>
                  <a:schemeClr val="accent2"/>
                </a:solidFill>
              </a:rPr>
              <a:t>true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beta cutoff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 autoUpdateAnimBg="0"/>
      <p:bldP spid="56391" grpId="0"/>
      <p:bldP spid="56392" grpId="0" autoUpdateAnimBg="0"/>
      <p:bldP spid="56396" grpId="0"/>
      <p:bldP spid="563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 of </a:t>
            </a:r>
            <a:r>
              <a:rPr lang="en-US" smtClean="0">
                <a:solidFill>
                  <a:srgbClr val="0000FF"/>
                </a:solidFill>
              </a:rPr>
              <a:t>Games</a:t>
            </a:r>
            <a:r>
              <a:rPr lang="en-US" smtClean="0"/>
              <a:t> to </a:t>
            </a:r>
            <a:r>
              <a:rPr lang="en-US" smtClean="0">
                <a:solidFill>
                  <a:srgbClr val="0000FF"/>
                </a:solidFill>
              </a:rPr>
              <a:t>Search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00FF"/>
                </a:solidFill>
              </a:rPr>
              <a:t>Search</a:t>
            </a:r>
            <a:r>
              <a:rPr lang="en-US" sz="2800" smtClean="0"/>
              <a:t> – no adversary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Solution</a:t>
            </a:r>
            <a:r>
              <a:rPr lang="en-US" b="0" smtClean="0"/>
              <a:t> is (heuristic) method for finding goal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Heuristics </a:t>
            </a:r>
            <a:r>
              <a:rPr lang="en-US" b="0" smtClean="0"/>
              <a:t>and </a:t>
            </a:r>
            <a:r>
              <a:rPr lang="en-US" smtClean="0"/>
              <a:t>CSP </a:t>
            </a:r>
            <a:r>
              <a:rPr lang="en-US" b="0" smtClean="0"/>
              <a:t>(Constraint Satisfaction Problems) techniques can find </a:t>
            </a:r>
            <a:r>
              <a:rPr lang="en-US" i="1" smtClean="0"/>
              <a:t>optimal</a:t>
            </a:r>
            <a:r>
              <a:rPr lang="en-US" smtClean="0"/>
              <a:t> solution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Evaluation function</a:t>
            </a:r>
            <a:r>
              <a:rPr lang="en-US" b="0" smtClean="0"/>
              <a:t>: estimate of cost from start to goal through given node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</a:t>
            </a:r>
            <a:r>
              <a:rPr lang="en-US" b="0" smtClean="0"/>
              <a:t>: path planning, scheduling activities</a:t>
            </a:r>
          </a:p>
        </p:txBody>
      </p:sp>
      <p:sp>
        <p:nvSpPr>
          <p:cNvPr id="16389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00FF"/>
                </a:solidFill>
              </a:rPr>
              <a:t>Games</a:t>
            </a:r>
            <a:r>
              <a:rPr lang="en-US" sz="2800" smtClean="0"/>
              <a:t> – adversary</a:t>
            </a:r>
          </a:p>
        </p:txBody>
      </p:sp>
      <p:sp>
        <p:nvSpPr>
          <p:cNvPr id="16390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Solution</a:t>
            </a:r>
            <a:r>
              <a:rPr lang="en-US" b="0" smtClean="0"/>
              <a:t> is strategy (specifies move for every possible opponent reply).</a:t>
            </a:r>
          </a:p>
          <a:p>
            <a:pPr eaLnBrk="1" hangingPunct="1">
              <a:lnSpc>
                <a:spcPct val="90000"/>
              </a:lnSpc>
            </a:pPr>
            <a:r>
              <a:rPr lang="en-US" b="0" smtClean="0"/>
              <a:t>Time limits force an </a:t>
            </a:r>
            <a:r>
              <a:rPr lang="en-US" i="1" smtClean="0"/>
              <a:t>approximate</a:t>
            </a:r>
            <a:r>
              <a:rPr lang="en-US" smtClean="0"/>
              <a:t> solution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Evaluation function</a:t>
            </a:r>
            <a:r>
              <a:rPr lang="en-US" b="0" smtClean="0"/>
              <a:t>: evaluate "goodness" of </a:t>
            </a:r>
            <a:br>
              <a:rPr lang="en-US" b="0" smtClean="0"/>
            </a:br>
            <a:r>
              <a:rPr lang="en-US" b="0" smtClean="0"/>
              <a:t>game position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</a:t>
            </a:r>
            <a:r>
              <a:rPr lang="en-US" b="0" smtClean="0"/>
              <a:t>: chess, checkers, Othello, backgammon </a:t>
            </a:r>
          </a:p>
          <a:p>
            <a:endParaRPr lang="en-US" b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7351F-8C19-4BEE-83E4-8B82591706C1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C64E8-4645-44EC-AF7F-639DB0818FB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6323" name="AutoShape 3"/>
          <p:cNvCxnSpPr>
            <a:cxnSpLocks noChangeShapeType="1"/>
            <a:stCxn id="56322" idx="3"/>
            <a:endCxn id="56324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6326" name="AutoShape 6"/>
          <p:cNvCxnSpPr>
            <a:cxnSpLocks noChangeShapeType="1"/>
            <a:stCxn id="56325" idx="3"/>
            <a:endCxn id="56331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7" name="AutoShape 7"/>
          <p:cNvCxnSpPr>
            <a:cxnSpLocks noChangeShapeType="1"/>
            <a:stCxn id="56325" idx="5"/>
            <a:endCxn id="56332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8" name="AutoShape 8"/>
          <p:cNvCxnSpPr>
            <a:cxnSpLocks noChangeShapeType="1"/>
            <a:stCxn id="56331" idx="3"/>
            <a:endCxn id="56329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6330" name="AutoShape 10"/>
          <p:cNvCxnSpPr>
            <a:cxnSpLocks noChangeShapeType="1"/>
            <a:stCxn id="56331" idx="5"/>
            <a:endCxn id="56322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6333" name="AutoShape 13"/>
          <p:cNvCxnSpPr>
            <a:cxnSpLocks noChangeShapeType="1"/>
            <a:stCxn id="56322" idx="5"/>
            <a:endCxn id="56334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6335" name="AutoShape 15"/>
          <p:cNvCxnSpPr>
            <a:cxnSpLocks noChangeShapeType="1"/>
            <a:stCxn id="56368" idx="2"/>
            <a:endCxn id="56325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6338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6339" name="AutoShape 19"/>
          <p:cNvCxnSpPr>
            <a:cxnSpLocks noChangeShapeType="1"/>
            <a:stCxn id="56336" idx="3"/>
            <a:endCxn id="56362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0" name="AutoShape 20"/>
          <p:cNvCxnSpPr>
            <a:cxnSpLocks noChangeShapeType="1"/>
            <a:stCxn id="56336" idx="4"/>
            <a:endCxn id="56367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1" name="AutoShape 21"/>
          <p:cNvCxnSpPr>
            <a:cxnSpLocks noChangeShapeType="1"/>
            <a:stCxn id="56336" idx="5"/>
            <a:endCxn id="56363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2" name="AutoShape 22"/>
          <p:cNvCxnSpPr>
            <a:cxnSpLocks noChangeShapeType="1"/>
            <a:stCxn id="56338" idx="3"/>
            <a:endCxn id="56364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3" name="AutoShape 23"/>
          <p:cNvCxnSpPr>
            <a:cxnSpLocks noChangeShapeType="1"/>
            <a:stCxn id="56338" idx="4"/>
            <a:endCxn id="56365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4" name="AutoShape 24"/>
          <p:cNvCxnSpPr>
            <a:cxnSpLocks noChangeShapeType="1"/>
            <a:stCxn id="56338" idx="5"/>
            <a:endCxn id="56366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5" name="AutoShape 25"/>
          <p:cNvCxnSpPr>
            <a:cxnSpLocks noChangeShapeType="1"/>
            <a:stCxn id="56368" idx="5"/>
            <a:endCxn id="56337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6" name="AutoShape 26"/>
          <p:cNvCxnSpPr>
            <a:cxnSpLocks noChangeShapeType="1"/>
            <a:stCxn id="56368" idx="6"/>
            <a:endCxn id="56336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7" name="AutoShape 27"/>
          <p:cNvCxnSpPr>
            <a:cxnSpLocks noChangeShapeType="1"/>
            <a:stCxn id="56368" idx="3"/>
            <a:endCxn id="56338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8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6350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6351" name="AutoShape 31"/>
          <p:cNvCxnSpPr>
            <a:cxnSpLocks noChangeShapeType="1"/>
            <a:stCxn id="56366" idx="3"/>
            <a:endCxn id="56349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2" name="AutoShape 32"/>
          <p:cNvCxnSpPr>
            <a:cxnSpLocks noChangeShapeType="1"/>
            <a:stCxn id="56366" idx="4"/>
            <a:endCxn id="56350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3" name="AutoShape 33"/>
          <p:cNvCxnSpPr>
            <a:cxnSpLocks noChangeShapeType="1"/>
            <a:stCxn id="56366" idx="5"/>
            <a:endCxn id="56348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4" name="AutoShape 34"/>
          <p:cNvCxnSpPr>
            <a:cxnSpLocks noChangeShapeType="1"/>
            <a:stCxn id="56362" idx="3"/>
            <a:endCxn id="56355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55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6356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6357" name="AutoShape 37"/>
          <p:cNvCxnSpPr>
            <a:cxnSpLocks noChangeShapeType="1"/>
            <a:stCxn id="56362" idx="5"/>
            <a:endCxn id="56356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8" name="AutoShape 38"/>
          <p:cNvCxnSpPr>
            <a:cxnSpLocks noChangeShapeType="1"/>
            <a:stCxn id="56363" idx="3"/>
            <a:endCxn id="56359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59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6360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6361" name="AutoShape 41"/>
          <p:cNvCxnSpPr>
            <a:cxnSpLocks noChangeShapeType="1"/>
            <a:stCxn id="56363" idx="5"/>
            <a:endCxn id="56360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62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6363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6364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365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6366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56367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6368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636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66825"/>
            <a:ext cx="8229600" cy="140017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Why?</a:t>
            </a:r>
          </a:p>
          <a:p>
            <a:pPr lvl="1"/>
            <a:r>
              <a:rPr lang="en-US" smtClean="0"/>
              <a:t>Computer </a:t>
            </a:r>
            <a:r>
              <a:rPr lang="en-US"/>
              <a:t>will choose P or better, thus J's lower bound is 9.</a:t>
            </a:r>
            <a:br>
              <a:rPr lang="en-US"/>
            </a:br>
            <a:r>
              <a:rPr lang="en-US"/>
              <a:t>Smart opponent won’t let computer take move to J</a:t>
            </a:r>
            <a:br>
              <a:rPr lang="en-US"/>
            </a:br>
            <a:r>
              <a:rPr lang="en-US"/>
              <a:t>(since opponent already has better move at H).</a:t>
            </a:r>
          </a:p>
          <a:p>
            <a:endParaRPr 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7DAF3-E66A-4D4C-8166-0FDA8C2CC0F0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6389" name="AutoShape 51"/>
            <p:cNvCxnSpPr>
              <a:cxnSpLocks noChangeShapeType="1"/>
              <a:stCxn id="56368" idx="2"/>
              <a:endCxn id="56325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90" name="Text Box 52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6371" name="Rectangle 53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6372" name="Text Box 54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6373" name="Text Box 55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6374" name="Group 56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6387" name="AutoShape 57"/>
            <p:cNvCxnSpPr>
              <a:cxnSpLocks noChangeShapeType="1"/>
              <a:endCxn id="56331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88" name="Text Box 58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6375" name="Group 59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6385" name="AutoShape 60"/>
            <p:cNvCxnSpPr>
              <a:cxnSpLocks noChangeShapeType="1"/>
              <a:endCxn id="56329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86" name="Text Box 61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6376" name="Group 62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6383" name="AutoShape 63"/>
            <p:cNvCxnSpPr>
              <a:cxnSpLocks noChangeShapeType="1"/>
              <a:endCxn id="56324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84" name="Text Box 64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6377" name="Oval 6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6378" name="Oval 66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56379" name="Text Box 67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6380" name="Text Box 68"/>
          <p:cNvSpPr txBox="1">
            <a:spLocks noChangeArrowheads="1"/>
          </p:cNvSpPr>
          <p:nvPr/>
        </p:nvSpPr>
        <p:spPr bwMode="auto">
          <a:xfrm>
            <a:off x="76962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J</a:t>
            </a:r>
          </a:p>
        </p:txBody>
      </p:sp>
      <p:sp>
        <p:nvSpPr>
          <p:cNvPr id="56382" name="Text Box 70"/>
          <p:cNvSpPr txBox="1">
            <a:spLocks noChangeArrowheads="1"/>
          </p:cNvSpPr>
          <p:nvPr/>
        </p:nvSpPr>
        <p:spPr bwMode="auto">
          <a:xfrm>
            <a:off x="2514600" y="57150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red: </a:t>
            </a:r>
            <a:r>
              <a:rPr lang="en-US">
                <a:solidFill>
                  <a:srgbClr val="FF0000"/>
                </a:solidFill>
              </a:rPr>
              <a:t>pruned 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7347" name="AutoShape 3"/>
          <p:cNvCxnSpPr>
            <a:cxnSpLocks noChangeShapeType="1"/>
            <a:stCxn id="57346" idx="3"/>
            <a:endCxn id="57348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7350" name="AutoShape 6"/>
          <p:cNvCxnSpPr>
            <a:cxnSpLocks noChangeShapeType="1"/>
            <a:stCxn id="57349" idx="3"/>
            <a:endCxn id="57355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1" name="AutoShape 7"/>
          <p:cNvCxnSpPr>
            <a:cxnSpLocks noChangeShapeType="1"/>
            <a:stCxn id="57349" idx="5"/>
            <a:endCxn id="57356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2" name="AutoShape 8"/>
          <p:cNvCxnSpPr>
            <a:cxnSpLocks noChangeShapeType="1"/>
            <a:stCxn id="57355" idx="3"/>
            <a:endCxn id="57353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7354" name="AutoShape 10"/>
          <p:cNvCxnSpPr>
            <a:cxnSpLocks noChangeShapeType="1"/>
            <a:stCxn id="57355" idx="5"/>
            <a:endCxn id="57346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7357" name="AutoShape 13"/>
          <p:cNvCxnSpPr>
            <a:cxnSpLocks noChangeShapeType="1"/>
            <a:stCxn id="57346" idx="5"/>
            <a:endCxn id="57358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7359" name="AutoShape 15"/>
          <p:cNvCxnSpPr>
            <a:cxnSpLocks noChangeShapeType="1"/>
            <a:stCxn id="57392" idx="2"/>
            <a:endCxn id="57349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7363" name="AutoShape 19"/>
          <p:cNvCxnSpPr>
            <a:cxnSpLocks noChangeShapeType="1"/>
            <a:stCxn id="57360" idx="3"/>
            <a:endCxn id="57386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4" name="AutoShape 20"/>
          <p:cNvCxnSpPr>
            <a:cxnSpLocks noChangeShapeType="1"/>
            <a:stCxn id="57360" idx="4"/>
            <a:endCxn id="57391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5" name="AutoShape 21"/>
          <p:cNvCxnSpPr>
            <a:cxnSpLocks noChangeShapeType="1"/>
            <a:stCxn id="57360" idx="5"/>
            <a:endCxn id="57387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6" name="AutoShape 22"/>
          <p:cNvCxnSpPr>
            <a:cxnSpLocks noChangeShapeType="1"/>
            <a:stCxn id="57362" idx="3"/>
            <a:endCxn id="57388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7" name="AutoShape 23"/>
          <p:cNvCxnSpPr>
            <a:cxnSpLocks noChangeShapeType="1"/>
            <a:stCxn id="57362" idx="4"/>
            <a:endCxn id="57389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8" name="AutoShape 24"/>
          <p:cNvCxnSpPr>
            <a:cxnSpLocks noChangeShapeType="1"/>
            <a:stCxn id="57362" idx="5"/>
            <a:endCxn id="57390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9" name="AutoShape 25"/>
          <p:cNvCxnSpPr>
            <a:cxnSpLocks noChangeShapeType="1"/>
            <a:stCxn id="57392" idx="5"/>
            <a:endCxn id="57361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0" name="AutoShape 26"/>
          <p:cNvCxnSpPr>
            <a:cxnSpLocks noChangeShapeType="1"/>
            <a:stCxn id="57392" idx="6"/>
            <a:endCxn id="57360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1" name="AutoShape 27"/>
          <p:cNvCxnSpPr>
            <a:cxnSpLocks noChangeShapeType="1"/>
            <a:stCxn id="57392" idx="3"/>
            <a:endCxn id="57362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7375" name="AutoShape 31"/>
          <p:cNvCxnSpPr>
            <a:cxnSpLocks noChangeShapeType="1"/>
            <a:stCxn id="57390" idx="3"/>
            <a:endCxn id="57373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6" name="AutoShape 32"/>
          <p:cNvCxnSpPr>
            <a:cxnSpLocks noChangeShapeType="1"/>
            <a:stCxn id="57390" idx="4"/>
            <a:endCxn id="57374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7" name="AutoShape 33"/>
          <p:cNvCxnSpPr>
            <a:cxnSpLocks noChangeShapeType="1"/>
            <a:stCxn id="57390" idx="5"/>
            <a:endCxn id="57372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8" name="AutoShape 34"/>
          <p:cNvCxnSpPr>
            <a:cxnSpLocks noChangeShapeType="1"/>
            <a:stCxn id="57386" idx="3"/>
            <a:endCxn id="57379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79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7380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7381" name="AutoShape 37"/>
          <p:cNvCxnSpPr>
            <a:cxnSpLocks noChangeShapeType="1"/>
            <a:stCxn id="57386" idx="5"/>
            <a:endCxn id="57380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2" name="AutoShape 38"/>
          <p:cNvCxnSpPr>
            <a:cxnSpLocks noChangeShapeType="1"/>
            <a:stCxn id="57387" idx="3"/>
            <a:endCxn id="57383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83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7384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7385" name="AutoShape 41"/>
          <p:cNvCxnSpPr>
            <a:cxnSpLocks noChangeShapeType="1"/>
            <a:stCxn id="57387" idx="5"/>
            <a:endCxn id="57384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86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7387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7388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389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390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57391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7392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739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E45B37-BCDC-45F0-B285-E5020610AB30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pSp>
        <p:nvGrpSpPr>
          <p:cNvPr id="57394" name="Group 50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7413" name="AutoShape 51"/>
            <p:cNvCxnSpPr>
              <a:cxnSpLocks noChangeShapeType="1"/>
              <a:stCxn id="57392" idx="2"/>
              <a:endCxn id="57349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414" name="Text Box 52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7395" name="Rectangle 53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7396" name="Text Box 54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7397" name="Text Box 55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7398" name="Group 56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7411" name="AutoShape 57"/>
            <p:cNvCxnSpPr>
              <a:cxnSpLocks noChangeShapeType="1"/>
              <a:endCxn id="57355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412" name="Text Box 58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7399" name="Group 59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7409" name="AutoShape 60"/>
            <p:cNvCxnSpPr>
              <a:cxnSpLocks noChangeShapeType="1"/>
              <a:endCxn id="57353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410" name="Text Box 61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7400" name="Group 62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7407" name="AutoShape 63"/>
            <p:cNvCxnSpPr>
              <a:cxnSpLocks noChangeShapeType="1"/>
              <a:endCxn id="57348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408" name="Text Box 64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7401" name="Oval 6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7402" name="Oval 66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57403" name="Text Box 67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7404" name="Rectangle 68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minimax(C,1,4)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60485" name="Rectangle 69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beta doesn’t change, since 9 &gt; 3  (minimizing)</a:t>
            </a:r>
          </a:p>
        </p:txBody>
      </p:sp>
      <p:sp>
        <p:nvSpPr>
          <p:cNvPr id="60486" name="Rectangle 70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C? </a:t>
            </a:r>
            <a:r>
              <a:rPr lang="en-US" b="1">
                <a:solidFill>
                  <a:srgbClr val="FF7C80"/>
                </a:solidFill>
              </a:rPr>
              <a:t>No</a:t>
            </a:r>
            <a:r>
              <a:rPr lang="en-US"/>
              <a:t> since no more successors for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85" grpId="0" autoUpdateAnimBg="0"/>
      <p:bldP spid="6048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2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=-5</a:t>
            </a:r>
            <a:endParaRPr lang="en-US" b="1"/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=3</a:t>
            </a:r>
            <a:endParaRPr lang="en-US" b="1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8373" name="AutoShape 5"/>
          <p:cNvCxnSpPr>
            <a:cxnSpLocks noChangeShapeType="1"/>
            <a:stCxn id="58372" idx="3"/>
            <a:endCxn id="58374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8376" name="AutoShape 8"/>
          <p:cNvCxnSpPr>
            <a:cxnSpLocks noChangeShapeType="1"/>
            <a:stCxn id="58375" idx="3"/>
            <a:endCxn id="58381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7" name="AutoShape 9"/>
          <p:cNvCxnSpPr>
            <a:cxnSpLocks noChangeShapeType="1"/>
            <a:stCxn id="58375" idx="5"/>
            <a:endCxn id="58382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8" name="AutoShape 10"/>
          <p:cNvCxnSpPr>
            <a:cxnSpLocks noChangeShapeType="1"/>
            <a:stCxn id="58381" idx="3"/>
            <a:endCxn id="58379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8380" name="AutoShape 12"/>
          <p:cNvCxnSpPr>
            <a:cxnSpLocks noChangeShapeType="1"/>
            <a:stCxn id="58381" idx="5"/>
            <a:endCxn id="58372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8383" name="AutoShape 15"/>
          <p:cNvCxnSpPr>
            <a:cxnSpLocks noChangeShapeType="1"/>
            <a:stCxn id="58372" idx="5"/>
            <a:endCxn id="58384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8385" name="AutoShape 17"/>
          <p:cNvCxnSpPr>
            <a:cxnSpLocks noChangeShapeType="1"/>
            <a:endCxn id="58375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8388" name="Oval 20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8389" name="AutoShape 21"/>
          <p:cNvCxnSpPr>
            <a:cxnSpLocks noChangeShapeType="1"/>
            <a:stCxn id="58386" idx="3"/>
            <a:endCxn id="58412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0" name="AutoShape 22"/>
          <p:cNvCxnSpPr>
            <a:cxnSpLocks noChangeShapeType="1"/>
            <a:stCxn id="58386" idx="4"/>
            <a:endCxn id="58417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1" name="AutoShape 23"/>
          <p:cNvCxnSpPr>
            <a:cxnSpLocks noChangeShapeType="1"/>
            <a:stCxn id="58386" idx="5"/>
            <a:endCxn id="58413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2" name="AutoShape 24"/>
          <p:cNvCxnSpPr>
            <a:cxnSpLocks noChangeShapeType="1"/>
            <a:stCxn id="58388" idx="3"/>
            <a:endCxn id="58414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3" name="AutoShape 25"/>
          <p:cNvCxnSpPr>
            <a:cxnSpLocks noChangeShapeType="1"/>
            <a:stCxn id="58388" idx="4"/>
            <a:endCxn id="58415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4" name="AutoShape 26"/>
          <p:cNvCxnSpPr>
            <a:cxnSpLocks noChangeShapeType="1"/>
            <a:stCxn id="58388" idx="5"/>
            <a:endCxn id="58416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5" name="AutoShape 27"/>
          <p:cNvCxnSpPr>
            <a:cxnSpLocks noChangeShapeType="1"/>
            <a:endCxn id="58387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6" name="AutoShape 28"/>
          <p:cNvCxnSpPr>
            <a:cxnSpLocks noChangeShapeType="1"/>
            <a:endCxn id="58386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7" name="AutoShape 29"/>
          <p:cNvCxnSpPr>
            <a:cxnSpLocks noChangeShapeType="1"/>
            <a:endCxn id="58388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8" name="Oval 30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8399" name="Oval 31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8401" name="AutoShape 33"/>
          <p:cNvCxnSpPr>
            <a:cxnSpLocks noChangeShapeType="1"/>
            <a:stCxn id="58416" idx="3"/>
            <a:endCxn id="58399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2" name="AutoShape 34"/>
          <p:cNvCxnSpPr>
            <a:cxnSpLocks noChangeShapeType="1"/>
            <a:stCxn id="58416" idx="4"/>
            <a:endCxn id="58400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3" name="AutoShape 35"/>
          <p:cNvCxnSpPr>
            <a:cxnSpLocks noChangeShapeType="1"/>
            <a:stCxn id="58416" idx="5"/>
            <a:endCxn id="58398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4" name="AutoShape 36"/>
          <p:cNvCxnSpPr>
            <a:cxnSpLocks noChangeShapeType="1"/>
            <a:stCxn id="58412" idx="3"/>
            <a:endCxn id="58405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8407" name="AutoShape 39"/>
          <p:cNvCxnSpPr>
            <a:cxnSpLocks noChangeShapeType="1"/>
            <a:stCxn id="58412" idx="5"/>
            <a:endCxn id="58406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8" name="AutoShape 40"/>
          <p:cNvCxnSpPr>
            <a:cxnSpLocks noChangeShapeType="1"/>
            <a:stCxn id="58413" idx="3"/>
            <a:endCxn id="58409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09" name="Oval 41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8410" name="Oval 42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8411" name="AutoShape 43"/>
          <p:cNvCxnSpPr>
            <a:cxnSpLocks noChangeShapeType="1"/>
            <a:stCxn id="58413" idx="5"/>
            <a:endCxn id="58410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12" name="Oval 44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8413" name="Oval 45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415" name="Oval 47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8416" name="Oval 48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58417" name="Oval 49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841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D20AEC-F88B-4E0D-B0F5-9201F5E0F1ED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pSp>
        <p:nvGrpSpPr>
          <p:cNvPr id="58419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8436" name="AutoShape 52"/>
            <p:cNvCxnSpPr>
              <a:cxnSpLocks noChangeShapeType="1"/>
              <a:endCxn id="58375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37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8420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8421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8422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8423" name="Group 57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8434" name="AutoShape 58"/>
            <p:cNvCxnSpPr>
              <a:cxnSpLocks noChangeShapeType="1"/>
              <a:endCxn id="58381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35" name="Text Box 59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8424" name="Group 60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8432" name="AutoShape 61"/>
            <p:cNvCxnSpPr>
              <a:cxnSpLocks noChangeShapeType="1"/>
              <a:endCxn id="58379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33" name="Text Box 62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8425" name="Group 63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8430" name="AutoShape 64"/>
            <p:cNvCxnSpPr>
              <a:cxnSpLocks noChangeShapeType="1"/>
              <a:endCxn id="58374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31" name="Text Box 65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8426" name="Oval 6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8427" name="Rectangle 67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minimax(A,0,4)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62532" name="Rectangle 68"/>
          <p:cNvSpPr>
            <a:spLocks noChangeArrowheads="1"/>
          </p:cNvSpPr>
          <p:nvPr/>
        </p:nvSpPr>
        <p:spPr bwMode="auto">
          <a:xfrm>
            <a:off x="3200400" y="1371600"/>
            <a:ext cx="5486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= 3, since 3 &gt;= -5  (maximizing)</a:t>
            </a:r>
          </a:p>
        </p:txBody>
      </p:sp>
      <p:sp>
        <p:nvSpPr>
          <p:cNvPr id="62533" name="Rectangle 69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A?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/>
              <a:t> since there are more successors, no cutoff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 autoUpdateAnimBg="0"/>
      <p:bldP spid="62532" grpId="0" autoUpdateAnimBg="0"/>
      <p:bldP spid="6253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14600" y="571500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green: </a:t>
            </a:r>
            <a:r>
              <a:rPr lang="en-US">
                <a:solidFill>
                  <a:schemeClr val="accent2"/>
                </a:solidFill>
              </a:rPr>
              <a:t>terminal state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59396" name="AutoShape 4"/>
          <p:cNvCxnSpPr>
            <a:cxnSpLocks noChangeShapeType="1"/>
            <a:stCxn id="59395" idx="3"/>
            <a:endCxn id="59397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59399" name="AutoShape 7"/>
          <p:cNvCxnSpPr>
            <a:cxnSpLocks noChangeShapeType="1"/>
            <a:stCxn id="59398" idx="3"/>
            <a:endCxn id="59404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0" name="AutoShape 8"/>
          <p:cNvCxnSpPr>
            <a:cxnSpLocks noChangeShapeType="1"/>
            <a:stCxn id="59398" idx="5"/>
            <a:endCxn id="59405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1" name="AutoShape 9"/>
          <p:cNvCxnSpPr>
            <a:cxnSpLocks noChangeShapeType="1"/>
            <a:stCxn id="59404" idx="3"/>
            <a:endCxn id="59402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9403" name="AutoShape 11"/>
          <p:cNvCxnSpPr>
            <a:cxnSpLocks noChangeShapeType="1"/>
            <a:stCxn id="59404" idx="5"/>
            <a:endCxn id="59395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59406" name="AutoShape 14"/>
          <p:cNvCxnSpPr>
            <a:cxnSpLocks noChangeShapeType="1"/>
            <a:stCxn id="59395" idx="5"/>
            <a:endCxn id="59407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59408" name="AutoShape 16"/>
          <p:cNvCxnSpPr>
            <a:cxnSpLocks noChangeShapeType="1"/>
            <a:stCxn id="59441" idx="2"/>
            <a:endCxn id="59398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59410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  <a:endParaRPr lang="en-US" b="1"/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59412" name="AutoShape 20"/>
          <p:cNvCxnSpPr>
            <a:cxnSpLocks noChangeShapeType="1"/>
            <a:stCxn id="59409" idx="3"/>
            <a:endCxn id="59435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3" name="AutoShape 21"/>
          <p:cNvCxnSpPr>
            <a:cxnSpLocks noChangeShapeType="1"/>
            <a:stCxn id="59409" idx="4"/>
            <a:endCxn id="59440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4" name="AutoShape 22"/>
          <p:cNvCxnSpPr>
            <a:cxnSpLocks noChangeShapeType="1"/>
            <a:stCxn id="59409" idx="5"/>
            <a:endCxn id="59436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5" name="AutoShape 23"/>
          <p:cNvCxnSpPr>
            <a:cxnSpLocks noChangeShapeType="1"/>
            <a:stCxn id="59411" idx="3"/>
            <a:endCxn id="59437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6" name="AutoShape 24"/>
          <p:cNvCxnSpPr>
            <a:cxnSpLocks noChangeShapeType="1"/>
            <a:stCxn id="59411" idx="4"/>
            <a:endCxn id="59438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7" name="AutoShape 25"/>
          <p:cNvCxnSpPr>
            <a:cxnSpLocks noChangeShapeType="1"/>
            <a:stCxn id="59411" idx="5"/>
            <a:endCxn id="59439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8" name="AutoShape 26"/>
          <p:cNvCxnSpPr>
            <a:cxnSpLocks noChangeShapeType="1"/>
            <a:stCxn id="59441" idx="5"/>
            <a:endCxn id="59410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9" name="AutoShape 27"/>
          <p:cNvCxnSpPr>
            <a:cxnSpLocks noChangeShapeType="1"/>
            <a:stCxn id="59441" idx="6"/>
            <a:endCxn id="59409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0" name="AutoShape 28"/>
          <p:cNvCxnSpPr>
            <a:cxnSpLocks noChangeShapeType="1"/>
            <a:stCxn id="59441" idx="3"/>
            <a:endCxn id="59411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59422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9423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59424" name="AutoShape 32"/>
          <p:cNvCxnSpPr>
            <a:cxnSpLocks noChangeShapeType="1"/>
            <a:stCxn id="59439" idx="3"/>
            <a:endCxn id="59422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5" name="AutoShape 33"/>
          <p:cNvCxnSpPr>
            <a:cxnSpLocks noChangeShapeType="1"/>
            <a:stCxn id="59439" idx="4"/>
            <a:endCxn id="59423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6" name="AutoShape 34"/>
          <p:cNvCxnSpPr>
            <a:cxnSpLocks noChangeShapeType="1"/>
            <a:stCxn id="59439" idx="5"/>
            <a:endCxn id="59421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7" name="AutoShape 35"/>
          <p:cNvCxnSpPr>
            <a:cxnSpLocks noChangeShapeType="1"/>
            <a:stCxn id="59435" idx="3"/>
            <a:endCxn id="59428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28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59429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59430" name="AutoShape 38"/>
          <p:cNvCxnSpPr>
            <a:cxnSpLocks noChangeShapeType="1"/>
            <a:stCxn id="59435" idx="5"/>
            <a:endCxn id="59429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1" name="AutoShape 39"/>
          <p:cNvCxnSpPr>
            <a:cxnSpLocks noChangeShapeType="1"/>
            <a:stCxn id="59436" idx="3"/>
            <a:endCxn id="59432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2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59433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59434" name="AutoShape 42"/>
          <p:cNvCxnSpPr>
            <a:cxnSpLocks noChangeShapeType="1"/>
            <a:stCxn id="59436" idx="5"/>
            <a:endCxn id="59433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5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59436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59437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438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9439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59440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59441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5944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59443" name="Rectangle 51"/>
          <p:cNvSpPr>
            <a:spLocks noGrp="1" noChangeArrowheads="1"/>
          </p:cNvSpPr>
          <p:nvPr>
            <p:ph idx="1"/>
          </p:nvPr>
        </p:nvSpPr>
        <p:spPr>
          <a:xfrm>
            <a:off x="457200" y="1350962"/>
            <a:ext cx="2705100" cy="398463"/>
          </a:xfrm>
        </p:spPr>
        <p:txBody>
          <a:bodyPr/>
          <a:lstStyle/>
          <a:p>
            <a:pPr marL="0" indent="0">
              <a:spcBef>
                <a:spcPct val="30000"/>
              </a:spcBef>
              <a:buFont typeface="Wingdings" pitchFamily="2" charset="2"/>
              <a:buNone/>
            </a:pPr>
            <a:r>
              <a:rPr lang="en-US" sz="2000" smtClean="0">
                <a:latin typeface="Consolas" panose="020B0609020204030204" pitchFamily="49" charset="0"/>
              </a:rPr>
              <a:t>minimax(D,1,4)</a:t>
            </a:r>
            <a:endParaRPr lang="en-US" sz="2000" b="0" smtClean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DB90A-A087-4CC3-8A30-677B553767BA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pSp>
        <p:nvGrpSpPr>
          <p:cNvPr id="59444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59462" name="AutoShape 53"/>
            <p:cNvCxnSpPr>
              <a:cxnSpLocks noChangeShapeType="1"/>
              <a:stCxn id="59441" idx="2"/>
              <a:endCxn id="59398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463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59445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9446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59447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59448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59460" name="AutoShape 59"/>
            <p:cNvCxnSpPr>
              <a:cxnSpLocks noChangeShapeType="1"/>
              <a:endCxn id="59404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461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59449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59458" name="AutoShape 62"/>
            <p:cNvCxnSpPr>
              <a:cxnSpLocks noChangeShapeType="1"/>
              <a:endCxn id="59402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459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59450" name="Group 64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59456" name="AutoShape 65"/>
            <p:cNvCxnSpPr>
              <a:cxnSpLocks noChangeShapeType="1"/>
              <a:endCxn id="59397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457" name="Text Box 66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59451" name="Oval 6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59452" name="Oval 6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=3</a:t>
            </a:r>
            <a:endParaRPr lang="en-US" b="1"/>
          </a:p>
        </p:txBody>
      </p:sp>
      <p:sp>
        <p:nvSpPr>
          <p:cNvPr id="59453" name="Text Box 69"/>
          <p:cNvSpPr txBox="1">
            <a:spLocks noChangeArrowheads="1"/>
          </p:cNvSpPr>
          <p:nvPr/>
        </p:nvSpPr>
        <p:spPr bwMode="auto">
          <a:xfrm>
            <a:off x="7696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59454" name="Oval 70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9455" name="Rectangle 71"/>
          <p:cNvSpPr>
            <a:spLocks noChangeArrowheads="1"/>
          </p:cNvSpPr>
          <p:nvPr/>
        </p:nvSpPr>
        <p:spPr bwMode="auto">
          <a:xfrm>
            <a:off x="3200400" y="1371600"/>
            <a:ext cx="57150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evaluate and return SBE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60419" name="AutoShape 3"/>
          <p:cNvCxnSpPr>
            <a:cxnSpLocks noChangeShapeType="1"/>
            <a:stCxn id="60418" idx="3"/>
            <a:endCxn id="60420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60422" name="AutoShape 6"/>
          <p:cNvCxnSpPr>
            <a:cxnSpLocks noChangeShapeType="1"/>
            <a:stCxn id="60421" idx="3"/>
            <a:endCxn id="60427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3" name="AutoShape 7"/>
          <p:cNvCxnSpPr>
            <a:cxnSpLocks noChangeShapeType="1"/>
            <a:stCxn id="60421" idx="5"/>
            <a:endCxn id="60428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4" name="AutoShape 8"/>
          <p:cNvCxnSpPr>
            <a:cxnSpLocks noChangeShapeType="1"/>
            <a:stCxn id="60427" idx="3"/>
            <a:endCxn id="60425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60426" name="AutoShape 10"/>
          <p:cNvCxnSpPr>
            <a:cxnSpLocks noChangeShapeType="1"/>
            <a:stCxn id="60427" idx="5"/>
            <a:endCxn id="60418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60429" name="AutoShape 13"/>
          <p:cNvCxnSpPr>
            <a:cxnSpLocks noChangeShapeType="1"/>
            <a:stCxn id="60418" idx="5"/>
            <a:endCxn id="60430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60431" name="AutoShape 15"/>
          <p:cNvCxnSpPr>
            <a:cxnSpLocks noChangeShapeType="1"/>
            <a:stCxn id="60464" idx="2"/>
            <a:endCxn id="60421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2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60433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434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60435" name="AutoShape 19"/>
          <p:cNvCxnSpPr>
            <a:cxnSpLocks noChangeShapeType="1"/>
            <a:stCxn id="60432" idx="3"/>
            <a:endCxn id="60458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6" name="AutoShape 20"/>
          <p:cNvCxnSpPr>
            <a:cxnSpLocks noChangeShapeType="1"/>
            <a:stCxn id="60432" idx="4"/>
            <a:endCxn id="60463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7" name="AutoShape 21"/>
          <p:cNvCxnSpPr>
            <a:cxnSpLocks noChangeShapeType="1"/>
            <a:stCxn id="60432" idx="5"/>
            <a:endCxn id="60459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8" name="AutoShape 22"/>
          <p:cNvCxnSpPr>
            <a:cxnSpLocks noChangeShapeType="1"/>
            <a:stCxn id="60434" idx="3"/>
            <a:endCxn id="60460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9" name="AutoShape 23"/>
          <p:cNvCxnSpPr>
            <a:cxnSpLocks noChangeShapeType="1"/>
            <a:stCxn id="60434" idx="4"/>
            <a:endCxn id="60461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0" name="AutoShape 24"/>
          <p:cNvCxnSpPr>
            <a:cxnSpLocks noChangeShapeType="1"/>
            <a:stCxn id="60434" idx="5"/>
            <a:endCxn id="60462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1" name="AutoShape 25"/>
          <p:cNvCxnSpPr>
            <a:cxnSpLocks noChangeShapeType="1"/>
            <a:stCxn id="60464" idx="5"/>
            <a:endCxn id="60433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2" name="AutoShape 26"/>
          <p:cNvCxnSpPr>
            <a:cxnSpLocks noChangeShapeType="1"/>
            <a:stCxn id="60464" idx="6"/>
            <a:endCxn id="60432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3" name="AutoShape 27"/>
          <p:cNvCxnSpPr>
            <a:cxnSpLocks noChangeShapeType="1"/>
            <a:stCxn id="60464" idx="3"/>
            <a:endCxn id="60434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60447" name="AutoShape 31"/>
          <p:cNvCxnSpPr>
            <a:cxnSpLocks noChangeShapeType="1"/>
            <a:stCxn id="60462" idx="3"/>
            <a:endCxn id="60445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8" name="AutoShape 32"/>
          <p:cNvCxnSpPr>
            <a:cxnSpLocks noChangeShapeType="1"/>
            <a:stCxn id="60462" idx="4"/>
            <a:endCxn id="60446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9" name="AutoShape 33"/>
          <p:cNvCxnSpPr>
            <a:cxnSpLocks noChangeShapeType="1"/>
            <a:stCxn id="60462" idx="5"/>
            <a:endCxn id="60444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0" name="AutoShape 34"/>
          <p:cNvCxnSpPr>
            <a:cxnSpLocks noChangeShapeType="1"/>
            <a:stCxn id="60458" idx="3"/>
            <a:endCxn id="60451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60452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60453" name="AutoShape 37"/>
          <p:cNvCxnSpPr>
            <a:cxnSpLocks noChangeShapeType="1"/>
            <a:stCxn id="60458" idx="5"/>
            <a:endCxn id="60452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4" name="AutoShape 38"/>
          <p:cNvCxnSpPr>
            <a:cxnSpLocks noChangeShapeType="1"/>
            <a:stCxn id="60459" idx="3"/>
            <a:endCxn id="60455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55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60456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60457" name="AutoShape 41"/>
          <p:cNvCxnSpPr>
            <a:cxnSpLocks noChangeShapeType="1"/>
            <a:stCxn id="60459" idx="5"/>
            <a:endCxn id="60456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58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60459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60460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461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462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60463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60464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60465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9064B-A04E-487D-BB3D-47A17F352999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grpSp>
        <p:nvGrpSpPr>
          <p:cNvPr id="60466" name="Group 50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60484" name="AutoShape 51"/>
            <p:cNvCxnSpPr>
              <a:cxnSpLocks noChangeShapeType="1"/>
              <a:stCxn id="60464" idx="2"/>
              <a:endCxn id="60421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485" name="Text Box 52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60467" name="Rectangle 53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0468" name="Text Box 54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60469" name="Text Box 55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60470" name="Group 56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60482" name="AutoShape 57"/>
            <p:cNvCxnSpPr>
              <a:cxnSpLocks noChangeShapeType="1"/>
              <a:endCxn id="60427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483" name="Text Box 58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60471" name="Group 59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60480" name="AutoShape 60"/>
            <p:cNvCxnSpPr>
              <a:cxnSpLocks noChangeShapeType="1"/>
              <a:endCxn id="60425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481" name="Text Box 61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60472" name="Group 62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60478" name="AutoShape 63"/>
            <p:cNvCxnSpPr>
              <a:cxnSpLocks noChangeShapeType="1"/>
              <a:endCxn id="60420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479" name="Text Box 64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60473" name="Oval 6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60474" name="Oval 66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=3</a:t>
            </a:r>
            <a:endParaRPr lang="en-US" b="1"/>
          </a:p>
        </p:txBody>
      </p:sp>
      <p:sp>
        <p:nvSpPr>
          <p:cNvPr id="60475" name="Rectangle 67"/>
          <p:cNvSpPr>
            <a:spLocks noChangeArrowheads="1"/>
          </p:cNvSpPr>
          <p:nvPr/>
        </p:nvSpPr>
        <p:spPr bwMode="auto">
          <a:xfrm>
            <a:off x="457200" y="13716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Trebuchet MS" pitchFamily="34" charset="0"/>
              </a:rPr>
              <a:t>back to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>
                <a:latin typeface="Consolas" panose="020B0609020204030204" pitchFamily="49" charset="0"/>
              </a:rPr>
              <a:t>minimax(A,0,4)</a:t>
            </a:r>
            <a:endParaRPr lang="en-US" sz="2000" b="1">
              <a:latin typeface="Trebuchet MS" pitchFamily="34" charset="0"/>
            </a:endParaRPr>
          </a:p>
        </p:txBody>
      </p:sp>
      <p:sp>
        <p:nvSpPr>
          <p:cNvPr id="60476" name="Rectangle 68"/>
          <p:cNvSpPr>
            <a:spLocks noChangeArrowheads="1"/>
          </p:cNvSpPr>
          <p:nvPr/>
        </p:nvSpPr>
        <p:spPr bwMode="auto">
          <a:xfrm>
            <a:off x="3200400" y="1371600"/>
            <a:ext cx="57150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>
                <a:latin typeface="Trebuchet MS" pitchFamily="34" charset="0"/>
              </a:rPr>
              <a:t>alpha doesn’t change, since 0 &lt; 3  (maximizing)</a:t>
            </a:r>
          </a:p>
        </p:txBody>
      </p:sp>
      <p:sp>
        <p:nvSpPr>
          <p:cNvPr id="66629" name="Rectangle 69"/>
          <p:cNvSpPr>
            <a:spLocks noChangeArrowheads="1"/>
          </p:cNvSpPr>
          <p:nvPr/>
        </p:nvSpPr>
        <p:spPr bwMode="auto">
          <a:xfrm>
            <a:off x="457200" y="21336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b="1"/>
              <a:t>Keep expanding A? </a:t>
            </a:r>
            <a:r>
              <a:rPr lang="en-US" b="1">
                <a:solidFill>
                  <a:schemeClr val="tx2"/>
                </a:solidFill>
              </a:rPr>
              <a:t>Yes</a:t>
            </a:r>
            <a:r>
              <a:rPr lang="en-US"/>
              <a:t> since there are more successors, no cutoff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2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61443" name="AutoShape 3"/>
          <p:cNvCxnSpPr>
            <a:cxnSpLocks noChangeShapeType="1"/>
            <a:stCxn id="61442" idx="3"/>
            <a:endCxn id="61444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61446" name="AutoShape 6"/>
          <p:cNvCxnSpPr>
            <a:cxnSpLocks noChangeShapeType="1"/>
            <a:stCxn id="61445" idx="3"/>
            <a:endCxn id="61451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7" name="AutoShape 7"/>
          <p:cNvCxnSpPr>
            <a:cxnSpLocks noChangeShapeType="1"/>
            <a:stCxn id="61445" idx="5"/>
            <a:endCxn id="61452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8" name="AutoShape 8"/>
          <p:cNvCxnSpPr>
            <a:cxnSpLocks noChangeShapeType="1"/>
            <a:stCxn id="61451" idx="3"/>
            <a:endCxn id="61449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61450" name="AutoShape 10"/>
          <p:cNvCxnSpPr>
            <a:cxnSpLocks noChangeShapeType="1"/>
            <a:stCxn id="61451" idx="5"/>
            <a:endCxn id="61442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61453" name="AutoShape 13"/>
          <p:cNvCxnSpPr>
            <a:cxnSpLocks noChangeShapeType="1"/>
            <a:stCxn id="61442" idx="5"/>
            <a:endCxn id="61454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61455" name="AutoShape 15"/>
          <p:cNvCxnSpPr>
            <a:cxnSpLocks noChangeShapeType="1"/>
            <a:stCxn id="61488" idx="2"/>
            <a:endCxn id="61445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56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</p:txBody>
      </p:sp>
      <p:sp>
        <p:nvSpPr>
          <p:cNvPr id="61457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61459" name="AutoShape 19"/>
          <p:cNvCxnSpPr>
            <a:cxnSpLocks noChangeShapeType="1"/>
            <a:stCxn id="61456" idx="3"/>
            <a:endCxn id="61482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0" name="AutoShape 20"/>
          <p:cNvCxnSpPr>
            <a:cxnSpLocks noChangeShapeType="1"/>
            <a:stCxn id="61456" idx="4"/>
            <a:endCxn id="61487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1" name="AutoShape 21"/>
          <p:cNvCxnSpPr>
            <a:cxnSpLocks noChangeShapeType="1"/>
            <a:stCxn id="61456" idx="5"/>
            <a:endCxn id="61483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2" name="AutoShape 22"/>
          <p:cNvCxnSpPr>
            <a:cxnSpLocks noChangeShapeType="1"/>
            <a:stCxn id="61458" idx="3"/>
            <a:endCxn id="61484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3" name="AutoShape 23"/>
          <p:cNvCxnSpPr>
            <a:cxnSpLocks noChangeShapeType="1"/>
            <a:stCxn id="61458" idx="4"/>
            <a:endCxn id="61485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4" name="AutoShape 24"/>
          <p:cNvCxnSpPr>
            <a:cxnSpLocks noChangeShapeType="1"/>
            <a:stCxn id="61458" idx="5"/>
            <a:endCxn id="61486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5" name="AutoShape 25"/>
          <p:cNvCxnSpPr>
            <a:cxnSpLocks noChangeShapeType="1"/>
            <a:stCxn id="61488" idx="5"/>
            <a:endCxn id="61457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6" name="AutoShape 26"/>
          <p:cNvCxnSpPr>
            <a:cxnSpLocks noChangeShapeType="1"/>
            <a:stCxn id="61488" idx="6"/>
            <a:endCxn id="61456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7" name="AutoShape 27"/>
          <p:cNvCxnSpPr>
            <a:cxnSpLocks noChangeShapeType="1"/>
            <a:stCxn id="61488" idx="3"/>
            <a:endCxn id="61458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68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61469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61471" name="AutoShape 31"/>
          <p:cNvCxnSpPr>
            <a:cxnSpLocks noChangeShapeType="1"/>
            <a:stCxn id="61486" idx="3"/>
            <a:endCxn id="61469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2" name="AutoShape 32"/>
          <p:cNvCxnSpPr>
            <a:cxnSpLocks noChangeShapeType="1"/>
            <a:stCxn id="61486" idx="4"/>
            <a:endCxn id="61470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3" name="AutoShape 33"/>
          <p:cNvCxnSpPr>
            <a:cxnSpLocks noChangeShapeType="1"/>
            <a:stCxn id="61486" idx="5"/>
            <a:endCxn id="61468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4" name="AutoShape 34"/>
          <p:cNvCxnSpPr>
            <a:cxnSpLocks noChangeShapeType="1"/>
            <a:stCxn id="61482" idx="3"/>
            <a:endCxn id="61475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75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3</a:t>
            </a:r>
          </a:p>
        </p:txBody>
      </p:sp>
      <p:sp>
        <p:nvSpPr>
          <p:cNvPr id="61476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5</a:t>
            </a:r>
          </a:p>
        </p:txBody>
      </p:sp>
      <p:cxnSp>
        <p:nvCxnSpPr>
          <p:cNvPr id="61477" name="AutoShape 37"/>
          <p:cNvCxnSpPr>
            <a:cxnSpLocks noChangeShapeType="1"/>
            <a:stCxn id="61482" idx="5"/>
            <a:endCxn id="61476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8" name="AutoShape 38"/>
          <p:cNvCxnSpPr>
            <a:cxnSpLocks noChangeShapeType="1"/>
            <a:stCxn id="61483" idx="3"/>
            <a:endCxn id="61479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79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61480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61481" name="AutoShape 41"/>
          <p:cNvCxnSpPr>
            <a:cxnSpLocks noChangeShapeType="1"/>
            <a:stCxn id="61483" idx="5"/>
            <a:endCxn id="61480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82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  <a:endParaRPr lang="en-US" sz="1600" b="1"/>
          </a:p>
        </p:txBody>
      </p:sp>
      <p:sp>
        <p:nvSpPr>
          <p:cNvPr id="61483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61484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485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1486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61487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2</a:t>
            </a:r>
          </a:p>
        </p:txBody>
      </p:sp>
      <p:sp>
        <p:nvSpPr>
          <p:cNvPr id="61488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6148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61490" name="Rectangle 50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638175"/>
          </a:xfrm>
        </p:spPr>
        <p:txBody>
          <a:bodyPr/>
          <a:lstStyle/>
          <a:p>
            <a:r>
              <a:rPr lang="en-US" smtClean="0"/>
              <a:t>How does the algorithm finish searching the tree?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BAA4-E721-4057-8A67-139ED304772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0A-2AEF-47F0-BE7B-3BCE30C1A02A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61491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61506" name="AutoShape 52"/>
            <p:cNvCxnSpPr>
              <a:cxnSpLocks noChangeShapeType="1"/>
              <a:stCxn id="61488" idx="2"/>
              <a:endCxn id="61445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07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61492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1493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61494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61495" name="Group 57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61504" name="AutoShape 58"/>
            <p:cNvCxnSpPr>
              <a:cxnSpLocks noChangeShapeType="1"/>
              <a:endCxn id="61451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05" name="Text Box 59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61496" name="Group 60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61502" name="AutoShape 61"/>
            <p:cNvCxnSpPr>
              <a:cxnSpLocks noChangeShapeType="1"/>
              <a:endCxn id="61449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03" name="Text Box 62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61497" name="Group 63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61500" name="AutoShape 64"/>
            <p:cNvCxnSpPr>
              <a:cxnSpLocks noChangeShapeType="1"/>
              <a:endCxn id="61444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01" name="Text Box 65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61498" name="Oval 6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61499" name="Oval 67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=3</a:t>
            </a:r>
            <a:endParaRPr 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2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62467" name="AutoShape 3"/>
          <p:cNvCxnSpPr>
            <a:cxnSpLocks noChangeShapeType="1"/>
            <a:stCxn id="62466" idx="3"/>
            <a:endCxn id="62468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62470" name="AutoShape 6"/>
          <p:cNvCxnSpPr>
            <a:cxnSpLocks noChangeShapeType="1"/>
            <a:stCxn id="62469" idx="3"/>
            <a:endCxn id="62475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71" name="AutoShape 7"/>
          <p:cNvCxnSpPr>
            <a:cxnSpLocks noChangeShapeType="1"/>
            <a:stCxn id="62469" idx="5"/>
            <a:endCxn id="62476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72" name="AutoShape 8"/>
          <p:cNvCxnSpPr>
            <a:cxnSpLocks noChangeShapeType="1"/>
            <a:stCxn id="62475" idx="3"/>
            <a:endCxn id="62473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62474" name="AutoShape 10"/>
          <p:cNvCxnSpPr>
            <a:cxnSpLocks noChangeShapeType="1"/>
            <a:stCxn id="62475" idx="5"/>
            <a:endCxn id="62466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62477" name="AutoShape 13"/>
          <p:cNvCxnSpPr>
            <a:cxnSpLocks noChangeShapeType="1"/>
            <a:stCxn id="62466" idx="5"/>
            <a:endCxn id="62478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62479" name="AutoShape 15"/>
          <p:cNvCxnSpPr>
            <a:cxnSpLocks noChangeShapeType="1"/>
            <a:stCxn id="62512" idx="2"/>
            <a:endCxn id="62469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=2</a:t>
            </a:r>
          </a:p>
        </p:txBody>
      </p:sp>
      <p:sp>
        <p:nvSpPr>
          <p:cNvPr id="62481" name="Oval 17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62483" name="AutoShape 19"/>
          <p:cNvCxnSpPr>
            <a:cxnSpLocks noChangeShapeType="1"/>
            <a:stCxn id="62480" idx="3"/>
            <a:endCxn id="62506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4" name="AutoShape 20"/>
          <p:cNvCxnSpPr>
            <a:cxnSpLocks noChangeShapeType="1"/>
            <a:stCxn id="62480" idx="4"/>
            <a:endCxn id="62511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5" name="AutoShape 21"/>
          <p:cNvCxnSpPr>
            <a:cxnSpLocks noChangeShapeType="1"/>
            <a:stCxn id="62480" idx="5"/>
            <a:endCxn id="62507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6" name="AutoShape 22"/>
          <p:cNvCxnSpPr>
            <a:cxnSpLocks noChangeShapeType="1"/>
            <a:stCxn id="62482" idx="3"/>
            <a:endCxn id="62508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7" name="AutoShape 23"/>
          <p:cNvCxnSpPr>
            <a:cxnSpLocks noChangeShapeType="1"/>
            <a:stCxn id="62482" idx="4"/>
            <a:endCxn id="62509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8" name="AutoShape 24"/>
          <p:cNvCxnSpPr>
            <a:cxnSpLocks noChangeShapeType="1"/>
            <a:stCxn id="62482" idx="5"/>
            <a:endCxn id="62510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9" name="AutoShape 25"/>
          <p:cNvCxnSpPr>
            <a:cxnSpLocks noChangeShapeType="1"/>
            <a:stCxn id="62512" idx="5"/>
            <a:endCxn id="62481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0" name="AutoShape 26"/>
          <p:cNvCxnSpPr>
            <a:cxnSpLocks noChangeShapeType="1"/>
            <a:stCxn id="62512" idx="6"/>
            <a:endCxn id="62480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1" name="AutoShape 27"/>
          <p:cNvCxnSpPr>
            <a:cxnSpLocks noChangeShapeType="1"/>
            <a:stCxn id="62512" idx="3"/>
            <a:endCxn id="62482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92" name="Oval 28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62493" name="Oval 29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2494" name="Oval 30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62495" name="AutoShape 31"/>
          <p:cNvCxnSpPr>
            <a:cxnSpLocks noChangeShapeType="1"/>
            <a:stCxn id="62510" idx="3"/>
            <a:endCxn id="62493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6" name="AutoShape 32"/>
          <p:cNvCxnSpPr>
            <a:cxnSpLocks noChangeShapeType="1"/>
            <a:stCxn id="62510" idx="4"/>
            <a:endCxn id="62494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7" name="AutoShape 33"/>
          <p:cNvCxnSpPr>
            <a:cxnSpLocks noChangeShapeType="1"/>
            <a:stCxn id="62510" idx="5"/>
            <a:endCxn id="62492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8" name="AutoShape 34"/>
          <p:cNvCxnSpPr>
            <a:cxnSpLocks noChangeShapeType="1"/>
            <a:stCxn id="62506" idx="3"/>
            <a:endCxn id="62499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99" name="Oval 35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500" name="Oval 36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2501" name="AutoShape 37"/>
          <p:cNvCxnSpPr>
            <a:cxnSpLocks noChangeShapeType="1"/>
            <a:stCxn id="62506" idx="5"/>
            <a:endCxn id="62500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2" name="AutoShape 38"/>
          <p:cNvCxnSpPr>
            <a:cxnSpLocks noChangeShapeType="1"/>
            <a:stCxn id="62507" idx="3"/>
            <a:endCxn id="62503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3" name="Oval 39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62504" name="Oval 40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62505" name="AutoShape 41"/>
          <p:cNvCxnSpPr>
            <a:cxnSpLocks noChangeShapeType="1"/>
            <a:stCxn id="62507" idx="5"/>
            <a:endCxn id="62504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6" name="Oval 42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=5</a:t>
            </a:r>
          </a:p>
        </p:txBody>
      </p:sp>
      <p:sp>
        <p:nvSpPr>
          <p:cNvPr id="62507" name="Oval 43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62508" name="Oval 44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509" name="Oval 45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2510" name="Oval 46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62511" name="Oval 47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2512" name="Oval 4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6251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62514" name="Rectangle 50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147637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Stop Expanding E since A's alpha &gt;= E's beta is true: alpha cutoff</a:t>
            </a:r>
          </a:p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Smart opponent will choose L or worse, thus E's upper bound is 2.</a:t>
            </a:r>
          </a:p>
          <a:p>
            <a:pPr lvl="1"/>
            <a:r>
              <a:rPr lang="en-US" smtClean="0"/>
              <a:t>Computer already has better move at C.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4B06-C6DF-4DD2-9CC8-CBC5A43BD13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0A-2AEF-47F0-BE7B-3BCE30C1A02A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2515" name="Group 51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62531" name="AutoShape 52"/>
            <p:cNvCxnSpPr>
              <a:cxnSpLocks noChangeShapeType="1"/>
              <a:stCxn id="62512" idx="2"/>
              <a:endCxn id="62469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532" name="Text Box 53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62516" name="Rectangle 54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2517" name="Text Box 55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62518" name="Text Box 56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62519" name="Group 57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62529" name="AutoShape 58"/>
            <p:cNvCxnSpPr>
              <a:cxnSpLocks noChangeShapeType="1"/>
              <a:endCxn id="62475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530" name="Text Box 59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62520" name="Group 60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62527" name="AutoShape 61"/>
            <p:cNvCxnSpPr>
              <a:cxnSpLocks noChangeShapeType="1"/>
              <a:endCxn id="62473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528" name="Text Box 62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62521" name="Group 63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62525" name="AutoShape 64"/>
            <p:cNvCxnSpPr>
              <a:cxnSpLocks noChangeShapeType="1"/>
              <a:endCxn id="62468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526" name="Text Box 65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62522" name="Oval 66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62523" name="Oval 67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=3</a:t>
            </a:r>
            <a:endParaRPr 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514600" y="5715000"/>
            <a:ext cx="443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green: </a:t>
            </a:r>
            <a:r>
              <a:rPr lang="en-US">
                <a:solidFill>
                  <a:schemeClr val="accent2"/>
                </a:solidFill>
              </a:rPr>
              <a:t>terminal states,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red: </a:t>
            </a:r>
            <a:r>
              <a:rPr lang="en-US">
                <a:solidFill>
                  <a:srgbClr val="FF0000"/>
                </a:solidFill>
              </a:rPr>
              <a:t>pruned states</a:t>
            </a: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3399FF"/>
                </a:solidFill>
              </a:rPr>
              <a:t>blue: </a:t>
            </a:r>
            <a:r>
              <a:rPr lang="en-US">
                <a:solidFill>
                  <a:srgbClr val="3399FF"/>
                </a:solidFill>
              </a:rPr>
              <a:t>non-terminal state (depth limit)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1295400" y="4953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O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=-3</a:t>
            </a:r>
          </a:p>
        </p:txBody>
      </p:sp>
      <p:cxnSp>
        <p:nvCxnSpPr>
          <p:cNvPr id="63492" name="AutoShape 4"/>
          <p:cNvCxnSpPr>
            <a:cxnSpLocks noChangeShapeType="1"/>
            <a:stCxn id="63491" idx="3"/>
            <a:endCxn id="63493" idx="0"/>
          </p:cNvCxnSpPr>
          <p:nvPr/>
        </p:nvCxnSpPr>
        <p:spPr bwMode="auto">
          <a:xfrm flipH="1">
            <a:off x="1257300" y="5421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990600" y="5715000"/>
            <a:ext cx="533400" cy="533400"/>
          </a:xfrm>
          <a:prstGeom prst="ellipse">
            <a:avLst/>
          </a:prstGeom>
          <a:solidFill>
            <a:srgbClr val="33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W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2954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B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=-5</a:t>
            </a:r>
          </a:p>
        </p:txBody>
      </p:sp>
      <p:cxnSp>
        <p:nvCxnSpPr>
          <p:cNvPr id="63495" name="AutoShape 7"/>
          <p:cNvCxnSpPr>
            <a:cxnSpLocks noChangeShapeType="1"/>
            <a:stCxn id="63494" idx="3"/>
            <a:endCxn id="63500" idx="0"/>
          </p:cNvCxnSpPr>
          <p:nvPr/>
        </p:nvCxnSpPr>
        <p:spPr bwMode="auto">
          <a:xfrm flipH="1">
            <a:off x="1257300" y="3897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6" name="AutoShape 8"/>
          <p:cNvCxnSpPr>
            <a:cxnSpLocks noChangeShapeType="1"/>
            <a:stCxn id="63494" idx="5"/>
            <a:endCxn id="63501" idx="0"/>
          </p:cNvCxnSpPr>
          <p:nvPr/>
        </p:nvCxnSpPr>
        <p:spPr bwMode="auto">
          <a:xfrm>
            <a:off x="1751013" y="3897313"/>
            <a:ext cx="1158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7" name="AutoShape 9"/>
          <p:cNvCxnSpPr>
            <a:cxnSpLocks noChangeShapeType="1"/>
            <a:stCxn id="63500" idx="3"/>
            <a:endCxn id="63498" idx="0"/>
          </p:cNvCxnSpPr>
          <p:nvPr/>
        </p:nvCxnSpPr>
        <p:spPr bwMode="auto">
          <a:xfrm flipH="1">
            <a:off x="952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6858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N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63499" name="AutoShape 11"/>
          <p:cNvCxnSpPr>
            <a:cxnSpLocks noChangeShapeType="1"/>
            <a:stCxn id="63500" idx="5"/>
            <a:endCxn id="63491" idx="0"/>
          </p:cNvCxnSpPr>
          <p:nvPr/>
        </p:nvCxnSpPr>
        <p:spPr bwMode="auto">
          <a:xfrm>
            <a:off x="1446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9906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F</a:t>
            </a:r>
            <a:br>
              <a:rPr lang="en-US" b="1"/>
            </a:b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=4</a:t>
            </a: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G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63502" name="AutoShape 14"/>
          <p:cNvCxnSpPr>
            <a:cxnSpLocks noChangeShapeType="1"/>
            <a:stCxn id="63491" idx="5"/>
            <a:endCxn id="63503" idx="0"/>
          </p:cNvCxnSpPr>
          <p:nvPr/>
        </p:nvCxnSpPr>
        <p:spPr bwMode="auto">
          <a:xfrm>
            <a:off x="1751013" y="5421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cxnSp>
        <p:nvCxnSpPr>
          <p:cNvPr id="63504" name="AutoShape 16"/>
          <p:cNvCxnSpPr>
            <a:cxnSpLocks noChangeShapeType="1"/>
            <a:stCxn id="63537" idx="2"/>
            <a:endCxn id="63494" idx="0"/>
          </p:cNvCxnSpPr>
          <p:nvPr/>
        </p:nvCxnSpPr>
        <p:spPr bwMode="auto">
          <a:xfrm flipH="1">
            <a:off x="1562100" y="3086100"/>
            <a:ext cx="2082800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E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=2</a:t>
            </a:r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4495800" y="3429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D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C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β</a:t>
            </a:r>
            <a:r>
              <a:rPr lang="en-US" sz="1600" b="1">
                <a:solidFill>
                  <a:srgbClr val="FFFF66"/>
                </a:solidFill>
              </a:rPr>
              <a:t>=3</a:t>
            </a:r>
          </a:p>
        </p:txBody>
      </p:sp>
      <p:cxnSp>
        <p:nvCxnSpPr>
          <p:cNvPr id="63508" name="AutoShape 20"/>
          <p:cNvCxnSpPr>
            <a:cxnSpLocks noChangeShapeType="1"/>
            <a:stCxn id="63505" idx="3"/>
            <a:endCxn id="63531" idx="0"/>
          </p:cNvCxnSpPr>
          <p:nvPr/>
        </p:nvCxnSpPr>
        <p:spPr bwMode="auto">
          <a:xfrm flipH="1">
            <a:off x="57531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9" name="AutoShape 21"/>
          <p:cNvCxnSpPr>
            <a:cxnSpLocks noChangeShapeType="1"/>
            <a:stCxn id="63505" idx="4"/>
            <a:endCxn id="63536" idx="0"/>
          </p:cNvCxnSpPr>
          <p:nvPr/>
        </p:nvCxnSpPr>
        <p:spPr bwMode="auto">
          <a:xfrm>
            <a:off x="63627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0" name="AutoShape 22"/>
          <p:cNvCxnSpPr>
            <a:cxnSpLocks noChangeShapeType="1"/>
            <a:stCxn id="63505" idx="5"/>
            <a:endCxn id="63532" idx="0"/>
          </p:cNvCxnSpPr>
          <p:nvPr/>
        </p:nvCxnSpPr>
        <p:spPr bwMode="auto">
          <a:xfrm>
            <a:off x="6551613" y="3897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1" name="AutoShape 23"/>
          <p:cNvCxnSpPr>
            <a:cxnSpLocks noChangeShapeType="1"/>
            <a:stCxn id="63507" idx="3"/>
            <a:endCxn id="63533" idx="0"/>
          </p:cNvCxnSpPr>
          <p:nvPr/>
        </p:nvCxnSpPr>
        <p:spPr bwMode="auto">
          <a:xfrm flipH="1">
            <a:off x="2552700" y="3897313"/>
            <a:ext cx="420688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2" name="AutoShape 24"/>
          <p:cNvCxnSpPr>
            <a:cxnSpLocks noChangeShapeType="1"/>
            <a:stCxn id="63507" idx="4"/>
            <a:endCxn id="63534" idx="0"/>
          </p:cNvCxnSpPr>
          <p:nvPr/>
        </p:nvCxnSpPr>
        <p:spPr bwMode="auto">
          <a:xfrm>
            <a:off x="3162300" y="3975100"/>
            <a:ext cx="0" cy="2032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3" name="AutoShape 25"/>
          <p:cNvCxnSpPr>
            <a:cxnSpLocks noChangeShapeType="1"/>
            <a:stCxn id="63507" idx="5"/>
            <a:endCxn id="63535" idx="0"/>
          </p:cNvCxnSpPr>
          <p:nvPr/>
        </p:nvCxnSpPr>
        <p:spPr bwMode="auto">
          <a:xfrm>
            <a:off x="3351213" y="3897313"/>
            <a:ext cx="420687" cy="280987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4" name="AutoShape 26"/>
          <p:cNvCxnSpPr>
            <a:cxnSpLocks noChangeShapeType="1"/>
            <a:stCxn id="63537" idx="5"/>
            <a:endCxn id="63506" idx="0"/>
          </p:cNvCxnSpPr>
          <p:nvPr/>
        </p:nvCxnSpPr>
        <p:spPr bwMode="auto">
          <a:xfrm>
            <a:off x="4113213" y="3287713"/>
            <a:ext cx="649287" cy="1285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5" name="AutoShape 27"/>
          <p:cNvCxnSpPr>
            <a:cxnSpLocks noChangeShapeType="1"/>
            <a:stCxn id="63537" idx="6"/>
            <a:endCxn id="63505" idx="0"/>
          </p:cNvCxnSpPr>
          <p:nvPr/>
        </p:nvCxnSpPr>
        <p:spPr bwMode="auto">
          <a:xfrm>
            <a:off x="4203700" y="3086100"/>
            <a:ext cx="2159000" cy="330200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6" name="AutoShape 28"/>
          <p:cNvCxnSpPr>
            <a:cxnSpLocks noChangeShapeType="1"/>
            <a:stCxn id="63537" idx="3"/>
            <a:endCxn id="63507" idx="0"/>
          </p:cNvCxnSpPr>
          <p:nvPr/>
        </p:nvCxnSpPr>
        <p:spPr bwMode="auto">
          <a:xfrm flipH="1">
            <a:off x="3162300" y="3287713"/>
            <a:ext cx="573088" cy="128587"/>
          </a:xfrm>
          <a:prstGeom prst="straightConnector1">
            <a:avLst/>
          </a:prstGeom>
          <a:noFill/>
          <a:ln w="635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4114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R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0</a:t>
            </a:r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2895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P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>
            <a:off x="35052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Q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-6</a:t>
            </a:r>
          </a:p>
        </p:txBody>
      </p:sp>
      <p:cxnSp>
        <p:nvCxnSpPr>
          <p:cNvPr id="63520" name="AutoShape 32"/>
          <p:cNvCxnSpPr>
            <a:cxnSpLocks noChangeShapeType="1"/>
            <a:stCxn id="63535" idx="3"/>
            <a:endCxn id="63518" idx="0"/>
          </p:cNvCxnSpPr>
          <p:nvPr/>
        </p:nvCxnSpPr>
        <p:spPr bwMode="auto">
          <a:xfrm flipH="1">
            <a:off x="3162300" y="4659313"/>
            <a:ext cx="4206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1" name="AutoShape 33"/>
          <p:cNvCxnSpPr>
            <a:cxnSpLocks noChangeShapeType="1"/>
            <a:stCxn id="63535" idx="4"/>
            <a:endCxn id="63519" idx="0"/>
          </p:cNvCxnSpPr>
          <p:nvPr/>
        </p:nvCxnSpPr>
        <p:spPr bwMode="auto">
          <a:xfrm>
            <a:off x="3771900" y="4737100"/>
            <a:ext cx="0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2" name="AutoShape 34"/>
          <p:cNvCxnSpPr>
            <a:cxnSpLocks noChangeShapeType="1"/>
            <a:stCxn id="63535" idx="5"/>
            <a:endCxn id="63517" idx="0"/>
          </p:cNvCxnSpPr>
          <p:nvPr/>
        </p:nvCxnSpPr>
        <p:spPr bwMode="auto">
          <a:xfrm>
            <a:off x="3960813" y="4659313"/>
            <a:ext cx="4206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3" name="AutoShape 35"/>
          <p:cNvCxnSpPr>
            <a:cxnSpLocks noChangeShapeType="1"/>
            <a:stCxn id="63531" idx="3"/>
            <a:endCxn id="63524" idx="0"/>
          </p:cNvCxnSpPr>
          <p:nvPr/>
        </p:nvCxnSpPr>
        <p:spPr bwMode="auto">
          <a:xfrm flipH="1">
            <a:off x="54483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24" name="Oval 36"/>
          <p:cNvSpPr>
            <a:spLocks noChangeArrowheads="1"/>
          </p:cNvSpPr>
          <p:nvPr/>
        </p:nvSpPr>
        <p:spPr bwMode="auto">
          <a:xfrm>
            <a:off x="51816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S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3525" name="Oval 37"/>
          <p:cNvSpPr>
            <a:spLocks noChangeArrowheads="1"/>
          </p:cNvSpPr>
          <p:nvPr/>
        </p:nvSpPr>
        <p:spPr bwMode="auto">
          <a:xfrm>
            <a:off x="5791200" y="4953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T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3526" name="AutoShape 38"/>
          <p:cNvCxnSpPr>
            <a:cxnSpLocks noChangeShapeType="1"/>
            <a:stCxn id="63531" idx="5"/>
            <a:endCxn id="63525" idx="0"/>
          </p:cNvCxnSpPr>
          <p:nvPr/>
        </p:nvCxnSpPr>
        <p:spPr bwMode="auto">
          <a:xfrm>
            <a:off x="59420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7" name="AutoShape 39"/>
          <p:cNvCxnSpPr>
            <a:cxnSpLocks noChangeShapeType="1"/>
            <a:stCxn id="63532" idx="3"/>
            <a:endCxn id="63528" idx="0"/>
          </p:cNvCxnSpPr>
          <p:nvPr/>
        </p:nvCxnSpPr>
        <p:spPr bwMode="auto">
          <a:xfrm flipH="1">
            <a:off x="6667500" y="4659313"/>
            <a:ext cx="115888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28" name="Oval 40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U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-7</a:t>
            </a:r>
          </a:p>
        </p:txBody>
      </p:sp>
      <p:sp>
        <p:nvSpPr>
          <p:cNvPr id="63529" name="Oval 41"/>
          <p:cNvSpPr>
            <a:spLocks noChangeArrowheads="1"/>
          </p:cNvSpPr>
          <p:nvPr/>
        </p:nvSpPr>
        <p:spPr bwMode="auto">
          <a:xfrm>
            <a:off x="7010400" y="4953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V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-9</a:t>
            </a:r>
          </a:p>
        </p:txBody>
      </p:sp>
      <p:cxnSp>
        <p:nvCxnSpPr>
          <p:cNvPr id="63530" name="AutoShape 42"/>
          <p:cNvCxnSpPr>
            <a:cxnSpLocks noChangeShapeType="1"/>
            <a:stCxn id="63532" idx="5"/>
            <a:endCxn id="63529" idx="0"/>
          </p:cNvCxnSpPr>
          <p:nvPr/>
        </p:nvCxnSpPr>
        <p:spPr bwMode="auto">
          <a:xfrm>
            <a:off x="7161213" y="4659313"/>
            <a:ext cx="115887" cy="280987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31" name="Oval 43"/>
          <p:cNvSpPr>
            <a:spLocks noChangeArrowheads="1"/>
          </p:cNvSpPr>
          <p:nvPr/>
        </p:nvSpPr>
        <p:spPr bwMode="auto">
          <a:xfrm>
            <a:off x="54864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K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=5</a:t>
            </a:r>
          </a:p>
        </p:txBody>
      </p:sp>
      <p:sp>
        <p:nvSpPr>
          <p:cNvPr id="63532" name="Oval 44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M</a:t>
            </a:r>
          </a:p>
        </p:txBody>
      </p:sp>
      <p:sp>
        <p:nvSpPr>
          <p:cNvPr id="63533" name="Oval 45"/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H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3534" name="Oval 46"/>
          <p:cNvSpPr>
            <a:spLocks noChangeArrowheads="1"/>
          </p:cNvSpPr>
          <p:nvPr/>
        </p:nvSpPr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I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3535" name="Oval 47"/>
          <p:cNvSpPr>
            <a:spLocks noChangeArrowheads="1"/>
          </p:cNvSpPr>
          <p:nvPr/>
        </p:nvSpPr>
        <p:spPr bwMode="auto">
          <a:xfrm>
            <a:off x="3505200" y="41910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J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=9</a:t>
            </a:r>
          </a:p>
        </p:txBody>
      </p:sp>
      <p:sp>
        <p:nvSpPr>
          <p:cNvPr id="63536" name="Oval 48"/>
          <p:cNvSpPr>
            <a:spLocks noChangeArrowheads="1"/>
          </p:cNvSpPr>
          <p:nvPr/>
        </p:nvSpPr>
        <p:spPr bwMode="auto">
          <a:xfrm>
            <a:off x="6096000" y="4191000"/>
            <a:ext cx="533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L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537" name="Oval 49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</a:t>
            </a:r>
            <a:endParaRPr lang="en-US" b="1"/>
          </a:p>
        </p:txBody>
      </p:sp>
      <p:sp>
        <p:nvSpPr>
          <p:cNvPr id="6353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Alpha-Beta Search Example</a:t>
            </a:r>
          </a:p>
        </p:txBody>
      </p:sp>
      <p:sp>
        <p:nvSpPr>
          <p:cNvPr id="63539" name="Rectangle 51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638175"/>
          </a:xfrm>
        </p:spPr>
        <p:txBody>
          <a:bodyPr/>
          <a:lstStyle/>
          <a:p>
            <a:r>
              <a:rPr lang="en-US" smtClean="0"/>
              <a:t>Result: Computer chooses move to 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E36-B5E0-4B5F-863F-1730EF707F14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0A-2AEF-47F0-BE7B-3BCE30C1A02A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3540" name="Group 52"/>
          <p:cNvGrpSpPr>
            <a:grpSpLocks/>
          </p:cNvGrpSpPr>
          <p:nvPr/>
        </p:nvGrpSpPr>
        <p:grpSpPr bwMode="auto">
          <a:xfrm>
            <a:off x="1562100" y="2895600"/>
            <a:ext cx="2082800" cy="520700"/>
            <a:chOff x="1320" y="2112"/>
            <a:chExt cx="1312" cy="328"/>
          </a:xfrm>
        </p:grpSpPr>
        <p:cxnSp>
          <p:nvCxnSpPr>
            <p:cNvPr id="63555" name="AutoShape 53"/>
            <p:cNvCxnSpPr>
              <a:cxnSpLocks noChangeShapeType="1"/>
              <a:stCxn id="63537" idx="2"/>
              <a:endCxn id="63494" idx="0"/>
            </p:cNvCxnSpPr>
            <p:nvPr/>
          </p:nvCxnSpPr>
          <p:spPr bwMode="auto">
            <a:xfrm flipH="1">
              <a:off x="1320" y="2232"/>
              <a:ext cx="1312" cy="20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556" name="Text Box 54"/>
            <p:cNvSpPr txBox="1">
              <a:spLocks noChangeArrowheads="1"/>
            </p:cNvSpPr>
            <p:nvPr/>
          </p:nvSpPr>
          <p:spPr bwMode="auto">
            <a:xfrm>
              <a:off x="1680" y="21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sp>
        <p:nvSpPr>
          <p:cNvPr id="63541" name="Rectangle 55"/>
          <p:cNvSpPr>
            <a:spLocks noChangeArrowheads="1"/>
          </p:cNvSpPr>
          <p:nvPr/>
        </p:nvSpPr>
        <p:spPr bwMode="auto">
          <a:xfrm>
            <a:off x="7696200" y="2667000"/>
            <a:ext cx="762000" cy="3352800"/>
          </a:xfrm>
          <a:prstGeom prst="rect">
            <a:avLst/>
          </a:prstGeom>
          <a:solidFill>
            <a:srgbClr val="CAE4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3542" name="Text Box 56"/>
          <p:cNvSpPr txBox="1">
            <a:spLocks noChangeArrowheads="1"/>
          </p:cNvSpPr>
          <p:nvPr/>
        </p:nvSpPr>
        <p:spPr bwMode="auto">
          <a:xfrm>
            <a:off x="7683500" y="27432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Call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63543" name="Text Box 57"/>
          <p:cNvSpPr txBox="1">
            <a:spLocks noChangeArrowheads="1"/>
          </p:cNvSpPr>
          <p:nvPr/>
        </p:nvSpPr>
        <p:spPr bwMode="auto">
          <a:xfrm>
            <a:off x="7696200" y="563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</a:rPr>
              <a:t>A</a:t>
            </a:r>
          </a:p>
        </p:txBody>
      </p:sp>
      <p:grpSp>
        <p:nvGrpSpPr>
          <p:cNvPr id="63544" name="Group 58"/>
          <p:cNvGrpSpPr>
            <a:grpSpLocks/>
          </p:cNvGrpSpPr>
          <p:nvPr/>
        </p:nvGrpSpPr>
        <p:grpSpPr bwMode="auto">
          <a:xfrm>
            <a:off x="685800" y="3810000"/>
            <a:ext cx="687388" cy="368300"/>
            <a:chOff x="768" y="2688"/>
            <a:chExt cx="433" cy="232"/>
          </a:xfrm>
        </p:grpSpPr>
        <p:cxnSp>
          <p:nvCxnSpPr>
            <p:cNvPr id="63553" name="AutoShape 59"/>
            <p:cNvCxnSpPr>
              <a:cxnSpLocks noChangeShapeType="1"/>
              <a:endCxn id="63500" idx="0"/>
            </p:cNvCxnSpPr>
            <p:nvPr/>
          </p:nvCxnSpPr>
          <p:spPr bwMode="auto">
            <a:xfrm flipH="1">
              <a:off x="1128" y="274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554" name="Text Box 60"/>
            <p:cNvSpPr txBox="1">
              <a:spLocks noChangeArrowheads="1"/>
            </p:cNvSpPr>
            <p:nvPr/>
          </p:nvSpPr>
          <p:spPr bwMode="auto">
            <a:xfrm>
              <a:off x="768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grpSp>
        <p:nvGrpSpPr>
          <p:cNvPr id="63545" name="Group 61"/>
          <p:cNvGrpSpPr>
            <a:grpSpLocks/>
          </p:cNvGrpSpPr>
          <p:nvPr/>
        </p:nvGrpSpPr>
        <p:grpSpPr bwMode="auto">
          <a:xfrm>
            <a:off x="304800" y="4572000"/>
            <a:ext cx="763588" cy="368300"/>
            <a:chOff x="528" y="3168"/>
            <a:chExt cx="481" cy="232"/>
          </a:xfrm>
        </p:grpSpPr>
        <p:cxnSp>
          <p:nvCxnSpPr>
            <p:cNvPr id="63551" name="AutoShape 62"/>
            <p:cNvCxnSpPr>
              <a:cxnSpLocks noChangeShapeType="1"/>
              <a:endCxn id="63498" idx="0"/>
            </p:cNvCxnSpPr>
            <p:nvPr/>
          </p:nvCxnSpPr>
          <p:spPr bwMode="auto">
            <a:xfrm flipH="1">
              <a:off x="936" y="3223"/>
              <a:ext cx="73" cy="17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552" name="Text Box 63"/>
            <p:cNvSpPr txBox="1">
              <a:spLocks noChangeArrowheads="1"/>
            </p:cNvSpPr>
            <p:nvPr/>
          </p:nvSpPr>
          <p:spPr bwMode="auto">
            <a:xfrm>
              <a:off x="528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tx2"/>
                  </a:solidFill>
                </a:rPr>
                <a:t>max</a:t>
              </a:r>
            </a:p>
          </p:txBody>
        </p:sp>
      </p:grpSp>
      <p:grpSp>
        <p:nvGrpSpPr>
          <p:cNvPr id="63546" name="Group 64"/>
          <p:cNvGrpSpPr>
            <a:grpSpLocks/>
          </p:cNvGrpSpPr>
          <p:nvPr/>
        </p:nvGrpSpPr>
        <p:grpSpPr bwMode="auto">
          <a:xfrm>
            <a:off x="533400" y="5421313"/>
            <a:ext cx="839788" cy="431800"/>
            <a:chOff x="672" y="3703"/>
            <a:chExt cx="529" cy="272"/>
          </a:xfrm>
        </p:grpSpPr>
        <p:cxnSp>
          <p:nvCxnSpPr>
            <p:cNvPr id="63549" name="AutoShape 65"/>
            <p:cNvCxnSpPr>
              <a:cxnSpLocks noChangeShapeType="1"/>
              <a:endCxn id="63493" idx="0"/>
            </p:cNvCxnSpPr>
            <p:nvPr/>
          </p:nvCxnSpPr>
          <p:spPr bwMode="auto">
            <a:xfrm flipH="1">
              <a:off x="1128" y="3703"/>
              <a:ext cx="73" cy="177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550" name="Text Box 66"/>
            <p:cNvSpPr txBox="1">
              <a:spLocks noChangeArrowheads="1"/>
            </p:cNvSpPr>
            <p:nvPr/>
          </p:nvSpPr>
          <p:spPr bwMode="auto">
            <a:xfrm>
              <a:off x="672" y="374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7C80"/>
                  </a:solidFill>
                </a:rPr>
                <a:t>min</a:t>
              </a:r>
            </a:p>
          </p:txBody>
        </p:sp>
      </p:grpSp>
      <p:sp>
        <p:nvSpPr>
          <p:cNvPr id="63547" name="Oval 67"/>
          <p:cNvSpPr>
            <a:spLocks noChangeArrowheads="1"/>
          </p:cNvSpPr>
          <p:nvPr/>
        </p:nvSpPr>
        <p:spPr bwMode="auto">
          <a:xfrm>
            <a:off x="1600200" y="5715000"/>
            <a:ext cx="533400" cy="533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X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/>
              <a:t>-5</a:t>
            </a:r>
          </a:p>
        </p:txBody>
      </p:sp>
      <p:sp>
        <p:nvSpPr>
          <p:cNvPr id="63548" name="Oval 68"/>
          <p:cNvSpPr>
            <a:spLocks noChangeArrowheads="1"/>
          </p:cNvSpPr>
          <p:nvPr/>
        </p:nvSpPr>
        <p:spPr bwMode="auto">
          <a:xfrm>
            <a:off x="3657600" y="2819400"/>
            <a:ext cx="533400" cy="5334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75000"/>
              </a:lnSpc>
            </a:pPr>
            <a:r>
              <a:rPr lang="en-US" b="1"/>
              <a:t>A</a:t>
            </a:r>
          </a:p>
          <a:p>
            <a:pPr eaLnBrk="1" hangingPunct="1">
              <a:lnSpc>
                <a:spcPct val="75000"/>
              </a:lnSpc>
            </a:pPr>
            <a:r>
              <a:rPr lang="en-US" sz="1600" b="1" i="1">
                <a:solidFill>
                  <a:srgbClr val="FFFF66"/>
                </a:solidFill>
                <a:latin typeface="Palatino" pitchFamily="18" charset="0"/>
              </a:rPr>
              <a:t>α</a:t>
            </a:r>
            <a:r>
              <a:rPr lang="en-US" sz="1600" b="1" i="1">
                <a:solidFill>
                  <a:srgbClr val="FFFF66"/>
                </a:solidFill>
              </a:rPr>
              <a:t>=3</a:t>
            </a:r>
            <a:endParaRPr 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Alpha-Beta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5560F-71DA-424F-8737-34CCC76B77A9}" type="datetime1">
              <a:rPr lang="en-US" smtClean="0"/>
              <a:t>4/27/2016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243234"/>
            <a:ext cx="2133600" cy="320675"/>
          </a:xfrm>
        </p:spPr>
        <p:txBody>
          <a:bodyPr/>
          <a:lstStyle/>
          <a:p>
            <a:pPr>
              <a:defRPr/>
            </a:pPr>
            <a:fld id="{FEAEE732-6853-44F2-9E08-481AFD236E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229600" cy="13902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/>
        </p:spPr>
        <p:txBody>
          <a:bodyPr wrap="square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ALPHA-BETA-SEARCH(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 returns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an action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inputs: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current state in game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MAX-VALUE(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state, -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∞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 , +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∞)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in SUCCESSORS(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with value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7200" y="3276600"/>
            <a:ext cx="8229600" cy="26828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/>
        </p:spPr>
        <p:txBody>
          <a:bodyPr wrap="square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MAX-VALUE(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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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 returns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a utility value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TERMINAL-TEST(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then return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UTILITY(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endParaRPr lang="en-US" sz="2000" b="1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- ∞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for each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 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SUCCESSORS(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MAX(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MIN-VALUE(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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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1" hangingPunct="1"/>
            <a:r>
              <a:rPr lang="en-US" sz="200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≥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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then return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1" hangingPunct="1"/>
            <a:r>
              <a:rPr lang="en-US" sz="2000" i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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MAX(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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853190" y="2129319"/>
            <a:ext cx="44958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1219200" y="4619990"/>
            <a:ext cx="4655694" cy="958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1691390" y="3354050"/>
            <a:ext cx="333781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 animBg="1"/>
      <p:bldP spid="197639" grpId="0" animBg="1"/>
      <p:bldP spid="19764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Alpha-Beta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3451E2-B286-429E-A1A0-273613116E7F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6EFFD-5E28-4AEC-9BBD-9CAA3E52E916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2362201"/>
            <a:ext cx="8229600" cy="28593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/>
        </p:spPr>
        <p:txBody>
          <a:bodyPr wrap="square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MIN-VALUE(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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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 returns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a utility value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TERMINAL-TEST(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then return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UTILITY(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endParaRPr lang="en-US" sz="2000" b="1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+ ∞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for each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SUCCESSORS(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MIN(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MAX-VALUE(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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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   if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≤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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then return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1" hangingPunct="1"/>
            <a:r>
              <a:rPr lang="en-US" sz="2000" i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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MIN(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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 ,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sz="2000"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i="1"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1219200" y="3776663"/>
            <a:ext cx="4731894" cy="9477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707630" y="2511243"/>
            <a:ext cx="34290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animBg="1"/>
      <p:bldP spid="1996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setup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Two players: </a:t>
            </a:r>
            <a:r>
              <a:rPr lang="en-US" i="1" smtClean="0">
                <a:solidFill>
                  <a:srgbClr val="0000FF"/>
                </a:solidFill>
              </a:rPr>
              <a:t>MAX</a:t>
            </a:r>
            <a:r>
              <a:rPr lang="en-US" smtClean="0"/>
              <a:t> and </a:t>
            </a:r>
            <a:r>
              <a:rPr lang="en-US" i="1" smtClean="0">
                <a:solidFill>
                  <a:srgbClr val="0000FF"/>
                </a:solidFill>
              </a:rPr>
              <a:t>MIN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</a:rPr>
              <a:t>MAX</a:t>
            </a:r>
            <a:r>
              <a:rPr lang="en-US" smtClean="0"/>
              <a:t> moves first and they take turns until the game is over. Winner gets award, looser gets penalty.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Games as 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States</a:t>
            </a:r>
            <a:r>
              <a:rPr lang="en-US" smtClean="0"/>
              <a:t>: board configuration of chess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Successor function</a:t>
            </a:r>
            <a:r>
              <a:rPr lang="en-US" smtClean="0"/>
              <a:t>: legal moves.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Goal test</a:t>
            </a:r>
            <a:r>
              <a:rPr lang="en-US" smtClean="0"/>
              <a:t>: Is the game finished? (winning/terminal board configuration).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000"/>
                </a:solidFill>
              </a:rPr>
              <a:t>initial state</a:t>
            </a:r>
            <a:r>
              <a:rPr lang="en-US" b="1" smtClean="0"/>
              <a:t>:</a:t>
            </a:r>
            <a:r>
              <a:rPr lang="en-US"/>
              <a:t> </a:t>
            </a:r>
            <a:r>
              <a:rPr lang="en-US" smtClean="0"/>
              <a:t>start board configuration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MAX uses search tree to determine next move.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76F8D-9035-4994-ABC8-BA9C75196D90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66EF5-5009-4484-BB03-129D473B027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953000" cy="510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ea typeface="+mn-ea"/>
              </a:rPr>
              <a:t>Consider a node </a:t>
            </a:r>
            <a:r>
              <a:rPr lang="en-US" i="1">
                <a:ea typeface="+mn-ea"/>
              </a:rPr>
              <a:t>n</a:t>
            </a:r>
            <a:r>
              <a:rPr lang="en-US">
                <a:ea typeface="+mn-ea"/>
              </a:rPr>
              <a:t> somewhere in the tree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If player has a </a:t>
            </a:r>
            <a:r>
              <a:rPr lang="en-US">
                <a:solidFill>
                  <a:srgbClr val="FF0000"/>
                </a:solidFill>
                <a:ea typeface="+mn-ea"/>
              </a:rPr>
              <a:t>better choice at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Parent node of n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Or any choice point </a:t>
            </a:r>
            <a:r>
              <a:rPr lang="en-US" smtClean="0">
                <a:ea typeface="+mn-ea"/>
              </a:rPr>
              <a:t/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further </a:t>
            </a:r>
            <a:r>
              <a:rPr lang="en-US">
                <a:ea typeface="+mn-ea"/>
              </a:rPr>
              <a:t>up</a:t>
            </a:r>
          </a:p>
          <a:p>
            <a:pPr eaLnBrk="1" hangingPunct="1">
              <a:defRPr/>
            </a:pPr>
            <a:r>
              <a:rPr lang="en-US" i="1">
                <a:ea typeface="+mn-ea"/>
              </a:rPr>
              <a:t>n</a:t>
            </a:r>
            <a:r>
              <a:rPr lang="en-US">
                <a:ea typeface="+mn-ea"/>
              </a:rPr>
              <a:t> will </a:t>
            </a:r>
            <a:r>
              <a:rPr lang="en-US" b="0">
                <a:ea typeface="+mn-ea"/>
              </a:rPr>
              <a:t>never</a:t>
            </a:r>
            <a:r>
              <a:rPr lang="en-US">
                <a:ea typeface="+mn-ea"/>
              </a:rPr>
              <a:t> be reached in actual play.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Hence when enough is known about </a:t>
            </a:r>
            <a:r>
              <a:rPr lang="en-US" i="1">
                <a:ea typeface="+mn-ea"/>
              </a:rPr>
              <a:t>n</a:t>
            </a:r>
            <a:r>
              <a:rPr lang="en-US">
                <a:ea typeface="+mn-ea"/>
              </a:rPr>
              <a:t>, it can be pruned.</a:t>
            </a:r>
          </a:p>
        </p:txBody>
      </p:sp>
      <p:pic>
        <p:nvPicPr>
          <p:cNvPr id="75779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2420" r="17467" b="8604"/>
          <a:stretch/>
        </p:blipFill>
        <p:spPr>
          <a:xfrm>
            <a:off x="5181600" y="1096962"/>
            <a:ext cx="3789045" cy="4084637"/>
          </a:xfrm>
        </p:spPr>
      </p:pic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alpha-beta pruning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B84C7-03D1-4A83-B2A0-B68F4C21F522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98095-50DF-451E-B6D6-5402CC0FEFC7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Comments: Alpha-Beta Pruning</a:t>
            </a:r>
          </a:p>
        </p:txBody>
      </p:sp>
      <p:sp>
        <p:nvSpPr>
          <p:cNvPr id="7680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Pruning does not affect final results</a:t>
            </a:r>
          </a:p>
          <a:p>
            <a:pPr eaLnBrk="1" hangingPunct="1"/>
            <a:r>
              <a:rPr lang="en-US" smtClean="0"/>
              <a:t>Entire subtrees can be pruned.</a:t>
            </a:r>
          </a:p>
          <a:p>
            <a:pPr eaLnBrk="1" hangingPunct="1"/>
            <a:r>
              <a:rPr lang="en-US" smtClean="0"/>
              <a:t>Good move </a:t>
            </a:r>
            <a:r>
              <a:rPr lang="en-US" i="1" smtClean="0"/>
              <a:t>ordering</a:t>
            </a:r>
            <a:r>
              <a:rPr lang="en-US" smtClean="0"/>
              <a:t> improves effectiveness of pruning</a:t>
            </a:r>
          </a:p>
          <a:p>
            <a:pPr eaLnBrk="1" hangingPunct="1"/>
            <a:r>
              <a:rPr lang="en-US" smtClean="0"/>
              <a:t>With "perfect ordering" time complexity is O(b</a:t>
            </a:r>
            <a:r>
              <a:rPr lang="en-US" baseline="30000" smtClean="0"/>
              <a:t>m/2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Branching factor of sqrt(b) !!</a:t>
            </a:r>
          </a:p>
          <a:p>
            <a:pPr lvl="1" eaLnBrk="1" hangingPunct="1"/>
            <a:r>
              <a:rPr lang="en-US" smtClean="0"/>
              <a:t>Alpha-beta pruning can look twice as far as minimax in the same amount of time</a:t>
            </a:r>
          </a:p>
          <a:p>
            <a:pPr eaLnBrk="1" hangingPunct="1"/>
            <a:r>
              <a:rPr lang="en-US" smtClean="0"/>
              <a:t>Repeated states are again possible.</a:t>
            </a:r>
          </a:p>
          <a:p>
            <a:pPr lvl="1" eaLnBrk="1" hangingPunct="1"/>
            <a:r>
              <a:rPr lang="en-US" smtClean="0"/>
              <a:t>Store them in memory = transposition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77B8D6-50FD-4B1F-B67E-A112A28D0A66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7BFD3-1518-4C9A-9D52-85EA87F0C465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44562"/>
          </a:xfrm>
        </p:spPr>
        <p:txBody>
          <a:bodyPr/>
          <a:lstStyle/>
          <a:p>
            <a:pPr eaLnBrk="1" hangingPunct="1"/>
            <a:r>
              <a:rPr lang="en-US" smtClean="0"/>
              <a:t>Games that include chance</a:t>
            </a:r>
          </a:p>
        </p:txBody>
      </p:sp>
      <p:pic>
        <p:nvPicPr>
          <p:cNvPr id="84995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54162"/>
            <a:ext cx="3582988" cy="3475038"/>
          </a:xfrm>
        </p:spPr>
      </p:pic>
      <p:pic>
        <p:nvPicPr>
          <p:cNvPr id="84996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8800" y="1554162"/>
            <a:ext cx="4367213" cy="3475038"/>
          </a:xfrm>
        </p:spPr>
      </p:pic>
      <p:sp>
        <p:nvSpPr>
          <p:cNvPr id="8499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2578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Possible moves (5-10, 5-11), (5-11, 19-24), </a:t>
            </a:r>
            <a:br>
              <a:rPr lang="en-US" smtClean="0"/>
            </a:br>
            <a:r>
              <a:rPr lang="en-US" smtClean="0"/>
              <a:t>(5-10, 10-16) and (5-11, 11-16)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9A847-FAA2-417E-A335-F4B5BC6A16E2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FF2E3-85B9-45DF-8C4A-781ED16CABA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Games that include chance</a:t>
            </a:r>
          </a:p>
        </p:txBody>
      </p:sp>
      <p:pic>
        <p:nvPicPr>
          <p:cNvPr id="8601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25562"/>
            <a:ext cx="3582988" cy="3475038"/>
          </a:xfrm>
        </p:spPr>
      </p:pic>
      <p:pic>
        <p:nvPicPr>
          <p:cNvPr id="86020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8800" y="1325562"/>
            <a:ext cx="4367213" cy="3475038"/>
          </a:xfrm>
        </p:spPr>
      </p:pic>
      <p:sp>
        <p:nvSpPr>
          <p:cNvPr id="21401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029200"/>
            <a:ext cx="8229600" cy="129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Possible moves (5-10, 5-11), (5-11, 19-24),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(5-10, 10-16) and (5-11, 11-16)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[1,1], [6,6] chance 1/36, all other chance 1/18 </a:t>
            </a:r>
            <a:endParaRPr lang="en-US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C2832-E9E9-42FC-AC54-2120B6137942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44C1D-F235-47A6-AB91-FBD85F166FD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86024" name="AutoShape 6"/>
          <p:cNvSpPr>
            <a:spLocks noChangeArrowheads="1"/>
          </p:cNvSpPr>
          <p:nvPr/>
        </p:nvSpPr>
        <p:spPr bwMode="auto">
          <a:xfrm>
            <a:off x="4991100" y="1873250"/>
            <a:ext cx="3581400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6025" name="Text Box 7"/>
          <p:cNvSpPr txBox="1">
            <a:spLocks noChangeArrowheads="1"/>
          </p:cNvSpPr>
          <p:nvPr/>
        </p:nvSpPr>
        <p:spPr bwMode="auto">
          <a:xfrm>
            <a:off x="6856413" y="1293813"/>
            <a:ext cx="183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urier" pitchFamily="18" charset="0"/>
              </a:rPr>
              <a:t>chance nodes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Games that include chance</a:t>
            </a:r>
          </a:p>
        </p:txBody>
      </p:sp>
      <p:pic>
        <p:nvPicPr>
          <p:cNvPr id="8704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25562"/>
            <a:ext cx="3582988" cy="3475038"/>
          </a:xfrm>
        </p:spPr>
      </p:pic>
      <p:pic>
        <p:nvPicPr>
          <p:cNvPr id="87044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8800" y="1325562"/>
            <a:ext cx="4367213" cy="3475038"/>
          </a:xfrm>
        </p:spPr>
      </p:pic>
      <p:sp>
        <p:nvSpPr>
          <p:cNvPr id="21504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029200"/>
            <a:ext cx="8229600" cy="129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[1,1], [6,6] chance 1/36, all other chance 1/18 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Can not calculate definite minimax value, only expected value</a:t>
            </a:r>
            <a:endParaRPr lang="en-US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F91160-584C-44D5-B04F-DB9878FAE85A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20243-F9F5-4A21-9860-0E70E0502AB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Expected minimax value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mtClean="0">
                <a:ea typeface="+mn-ea"/>
              </a:rPr>
              <a:t>EXPECTED-MINIMAX-VALUE(n) =</a:t>
            </a:r>
          </a:p>
          <a:p>
            <a:pPr marL="406400" lvl="2" indent="0" eaLnBrk="1" hangingPunct="1">
              <a:buFont typeface="Arial" charset="0"/>
              <a:buNone/>
              <a:tabLst>
                <a:tab pos="5486400" algn="l"/>
              </a:tabLst>
              <a:defRPr/>
            </a:pPr>
            <a:r>
              <a:rPr lang="en-US" sz="2400" smtClean="0">
                <a:ea typeface="+mn-ea"/>
              </a:rPr>
              <a:t>UTILITY(n)	If n is a terminal</a:t>
            </a:r>
          </a:p>
          <a:p>
            <a:pPr marL="406400" lvl="2" indent="0" eaLnBrk="1" hangingPunct="1">
              <a:buFont typeface="Arial" charset="0"/>
              <a:buNone/>
              <a:tabLst>
                <a:tab pos="5486400" algn="l"/>
              </a:tabLst>
              <a:defRPr/>
            </a:pPr>
            <a:r>
              <a:rPr lang="en-US" sz="2400" smtClean="0">
                <a:ea typeface="+mn-ea"/>
              </a:rPr>
              <a:t>max</a:t>
            </a:r>
            <a:r>
              <a:rPr lang="en-US" sz="2400" baseline="-25000" smtClean="0">
                <a:ea typeface="+mn-ea"/>
              </a:rPr>
              <a:t>s </a:t>
            </a:r>
            <a:r>
              <a:rPr lang="en-US" sz="2400" baseline="-25000" smtClean="0">
                <a:ea typeface="+mn-ea"/>
                <a:sym typeface="Symbol" pitchFamily="18" charset="2"/>
              </a:rPr>
              <a:t> </a:t>
            </a:r>
            <a:r>
              <a:rPr lang="en-US" sz="2400" baseline="-25000" smtClean="0">
                <a:ea typeface="+mn-ea"/>
              </a:rPr>
              <a:t>successors(n)</a:t>
            </a:r>
            <a:r>
              <a:rPr lang="en-US" sz="2400" smtClean="0">
                <a:ea typeface="+mn-ea"/>
              </a:rPr>
              <a:t> MINIMAX-VALUE(s)	If n is a max node</a:t>
            </a:r>
          </a:p>
          <a:p>
            <a:pPr marL="406400" lvl="2" indent="0" eaLnBrk="1" hangingPunct="1">
              <a:buFont typeface="Arial" charset="0"/>
              <a:buNone/>
              <a:tabLst>
                <a:tab pos="5486400" algn="l"/>
              </a:tabLst>
              <a:defRPr/>
            </a:pPr>
            <a:r>
              <a:rPr lang="en-US" sz="2400" smtClean="0">
                <a:ea typeface="+mn-ea"/>
              </a:rPr>
              <a:t>min</a:t>
            </a:r>
            <a:r>
              <a:rPr lang="en-US" sz="2400" baseline="-25000" smtClean="0">
                <a:ea typeface="+mn-ea"/>
              </a:rPr>
              <a:t>s </a:t>
            </a:r>
            <a:r>
              <a:rPr lang="en-US" sz="2400" baseline="-25000" smtClean="0">
                <a:ea typeface="+mn-ea"/>
                <a:sym typeface="Symbol" pitchFamily="18" charset="2"/>
              </a:rPr>
              <a:t> </a:t>
            </a:r>
            <a:r>
              <a:rPr lang="en-US" sz="2400" baseline="-25000" smtClean="0">
                <a:ea typeface="+mn-ea"/>
              </a:rPr>
              <a:t>successors(n)</a:t>
            </a:r>
            <a:r>
              <a:rPr lang="en-US" sz="2400" smtClean="0">
                <a:ea typeface="+mn-ea"/>
              </a:rPr>
              <a:t> MINIMAX-VALUE(s) 	If n is a max node</a:t>
            </a:r>
          </a:p>
          <a:p>
            <a:pPr marL="406400" lvl="2" indent="0" eaLnBrk="1" hangingPunct="1">
              <a:buFont typeface="Arial" charset="0"/>
              <a:buNone/>
              <a:tabLst>
                <a:tab pos="5486400" algn="l"/>
              </a:tabLst>
              <a:defRPr/>
            </a:pPr>
            <a:r>
              <a:rPr lang="en-US" sz="2400" smtClean="0">
                <a:ea typeface="+mn-ea"/>
                <a:sym typeface="Symbol" pitchFamily="18" charset="2"/>
              </a:rPr>
              <a:t></a:t>
            </a:r>
            <a:r>
              <a:rPr lang="en-US" sz="2400" baseline="-25000" smtClean="0">
                <a:ea typeface="+mn-ea"/>
              </a:rPr>
              <a:t>s </a:t>
            </a:r>
            <a:r>
              <a:rPr lang="en-US" sz="2400" baseline="-25000" smtClean="0">
                <a:ea typeface="+mn-ea"/>
                <a:sym typeface="Symbol" pitchFamily="18" charset="2"/>
              </a:rPr>
              <a:t> </a:t>
            </a:r>
            <a:r>
              <a:rPr lang="en-US" sz="2400" baseline="-25000" smtClean="0">
                <a:ea typeface="+mn-ea"/>
              </a:rPr>
              <a:t>successors(n)</a:t>
            </a:r>
            <a:r>
              <a:rPr lang="en-US" sz="2400" smtClean="0">
                <a:ea typeface="+mn-ea"/>
              </a:rPr>
              <a:t> P(s) . EXPECTEDMINIMAX(s)	If n is a chance node</a:t>
            </a:r>
            <a:endParaRPr lang="en-US" sz="2800" smtClean="0">
              <a:ea typeface="+mn-ea"/>
            </a:endParaRPr>
          </a:p>
          <a:p>
            <a:pPr eaLnBrk="1" hangingPunct="1">
              <a:defRPr/>
            </a:pPr>
            <a:endParaRPr lang="en-US" smtClean="0">
              <a:ea typeface="+mn-ea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These equations can be backed-up recursively all the way to the root of the game tree.</a:t>
            </a:r>
            <a:endParaRPr lang="en-US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31188-B529-4A7F-A55B-4632F8254BA4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1C44D-E922-400E-9B9C-BA3F4D9CA31B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Position evaluation with chance nodes</a:t>
            </a:r>
          </a:p>
        </p:txBody>
      </p:sp>
      <p:pic>
        <p:nvPicPr>
          <p:cNvPr id="8909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1" y="1287463"/>
            <a:ext cx="7542328" cy="2865491"/>
          </a:xfrm>
        </p:spPr>
      </p:pic>
      <p:sp>
        <p:nvSpPr>
          <p:cNvPr id="2170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267200"/>
            <a:ext cx="8229600" cy="217175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Left, A1 wins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Right A2 wins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Outcome of evaluation function may not change when values are scaled differently.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Behavior is preserved only by a positive linear transformation of EVAL.</a:t>
            </a:r>
            <a:endParaRPr lang="en-US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06538-B5DC-4EAA-9267-755D880141E1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02B28-C48C-42B4-964A-6C2116216CF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1336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Examine section on state-of-the-art games yourself</a:t>
            </a:r>
          </a:p>
          <a:p>
            <a:pPr eaLnBrk="1" hangingPunct="1"/>
            <a:r>
              <a:rPr lang="en-US" smtClean="0"/>
              <a:t>Minimax assumes right tree is better than left, yet</a:t>
            </a:r>
          </a:p>
          <a:p>
            <a:pPr lvl="1" eaLnBrk="1" hangingPunct="1"/>
            <a:r>
              <a:rPr lang="en-US" smtClean="0"/>
              <a:t>Return probability distribution over possible values</a:t>
            </a:r>
          </a:p>
          <a:p>
            <a:pPr lvl="1" eaLnBrk="1" hangingPunct="1"/>
            <a:r>
              <a:rPr lang="en-US" smtClean="0"/>
              <a:t>Yet expensive calculation</a:t>
            </a:r>
          </a:p>
        </p:txBody>
      </p:sp>
      <p:pic>
        <p:nvPicPr>
          <p:cNvPr id="901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975" y="3352800"/>
            <a:ext cx="6727825" cy="2743200"/>
          </a:xfrm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Discussion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D3D3AE-83A0-4CD6-90C3-158AC82838D8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2F1C9-A6F9-4961-8319-7FA531245EE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451100"/>
          </a:xfrm>
        </p:spPr>
        <p:txBody>
          <a:bodyPr/>
          <a:lstStyle/>
          <a:p>
            <a:pPr eaLnBrk="1" hangingPunct="1"/>
            <a:r>
              <a:rPr lang="en-US" smtClean="0"/>
              <a:t>Utility of node expansion</a:t>
            </a:r>
          </a:p>
          <a:p>
            <a:pPr lvl="1" eaLnBrk="1" hangingPunct="1"/>
            <a:r>
              <a:rPr lang="en-US" smtClean="0"/>
              <a:t>Only expand those nodes which lead to significanlty better moves</a:t>
            </a:r>
          </a:p>
          <a:p>
            <a:pPr eaLnBrk="1" hangingPunct="1"/>
            <a:r>
              <a:rPr lang="en-US" smtClean="0"/>
              <a:t>Both suggestions require meta-reasoning</a:t>
            </a:r>
          </a:p>
        </p:txBody>
      </p:sp>
      <p:pic>
        <p:nvPicPr>
          <p:cNvPr id="911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975" y="3352800"/>
            <a:ext cx="6727825" cy="2743200"/>
          </a:xfr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Discussion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B48F87-3E47-4FF1-83EF-FCB34581AC2E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8F3E7-B324-4344-AD04-2E7258128FB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Games are fun (and dangerous)</a:t>
            </a:r>
          </a:p>
          <a:p>
            <a:pPr eaLnBrk="1" hangingPunct="1"/>
            <a:r>
              <a:rPr lang="en-US" smtClean="0"/>
              <a:t>They illustrate several important points about AI</a:t>
            </a:r>
          </a:p>
          <a:p>
            <a:pPr lvl="1" eaLnBrk="1" hangingPunct="1"/>
            <a:r>
              <a:rPr lang="en-US" smtClean="0"/>
              <a:t>Perfection is unattainable -&gt; approximation</a:t>
            </a:r>
          </a:p>
          <a:p>
            <a:pPr lvl="1" eaLnBrk="1" hangingPunct="1"/>
            <a:r>
              <a:rPr lang="en-US" smtClean="0"/>
              <a:t>Good idea what to think about</a:t>
            </a:r>
          </a:p>
          <a:p>
            <a:pPr lvl="1" eaLnBrk="1" hangingPunct="1"/>
            <a:r>
              <a:rPr lang="en-US" smtClean="0"/>
              <a:t>Uncertainty constrains the assignment of values to states</a:t>
            </a:r>
          </a:p>
          <a:p>
            <a:pPr eaLnBrk="1" hangingPunct="1"/>
            <a:r>
              <a:rPr lang="en-US" smtClean="0"/>
              <a:t>Games are to AI as grand prix racing is to automobile design.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2E39C-5B3F-4877-A660-322F4070C235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9CC1F-9D23-4003-9CDF-44FBF15322FA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Playing as Search: Game Tree</a:t>
            </a:r>
            <a:endParaRPr lang="en-US"/>
          </a:p>
        </p:txBody>
      </p:sp>
      <p:sp>
        <p:nvSpPr>
          <p:cNvPr id="794502" name="Text Box 902"/>
          <p:cNvSpPr txBox="1">
            <a:spLocks noGrp="1" noChangeArrowheads="1"/>
          </p:cNvSpPr>
          <p:nvPr>
            <p:ph idx="1"/>
          </p:nvPr>
        </p:nvSpPr>
        <p:spPr>
          <a:xfrm>
            <a:off x="457200" y="1295400"/>
            <a:ext cx="4419600" cy="5029200"/>
          </a:xfrm>
        </p:spPr>
        <p:txBody>
          <a:bodyPr/>
          <a:lstStyle/>
          <a:p>
            <a:r>
              <a:rPr lang="en-US" smtClean="0"/>
              <a:t>What's the new aspect</a:t>
            </a:r>
            <a:br>
              <a:rPr lang="en-US" smtClean="0"/>
            </a:br>
            <a:r>
              <a:rPr lang="en-US" smtClean="0"/>
              <a:t>to the search problem?</a:t>
            </a:r>
          </a:p>
          <a:p>
            <a:r>
              <a:rPr lang="en-US" smtClean="0"/>
              <a:t>There’s an opponent</a:t>
            </a:r>
            <a:br>
              <a:rPr lang="en-US" smtClean="0"/>
            </a:br>
            <a:r>
              <a:rPr lang="en-US" smtClean="0"/>
              <a:t>that we cannot control!</a:t>
            </a:r>
            <a:endParaRPr lang="en-US"/>
          </a:p>
        </p:txBody>
      </p:sp>
      <p:sp>
        <p:nvSpPr>
          <p:cNvPr id="7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D2AC-B46A-442F-8DEE-F72D0DDEC78C}" type="datetime1">
              <a:rPr lang="en-US" smtClean="0"/>
              <a:t>4/27/2016</a:t>
            </a:fld>
            <a:endParaRPr lang="en-US" altLang="en-US"/>
          </a:p>
        </p:txBody>
      </p:sp>
      <p:sp>
        <p:nvSpPr>
          <p:cNvPr id="7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725A-6E1D-4C9F-92EA-28F6EB73858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793731" name="Group 131"/>
          <p:cNvGrpSpPr>
            <a:grpSpLocks/>
          </p:cNvGrpSpPr>
          <p:nvPr/>
        </p:nvGrpSpPr>
        <p:grpSpPr bwMode="auto">
          <a:xfrm>
            <a:off x="6781800" y="1447800"/>
            <a:ext cx="685800" cy="685800"/>
            <a:chOff x="4464" y="1536"/>
            <a:chExt cx="432" cy="432"/>
          </a:xfrm>
        </p:grpSpPr>
        <p:sp>
          <p:nvSpPr>
            <p:cNvPr id="793612" name="Oval 12"/>
            <p:cNvSpPr>
              <a:spLocks noChangeArrowheads="1"/>
            </p:cNvSpPr>
            <p:nvPr/>
          </p:nvSpPr>
          <p:spPr bwMode="auto">
            <a:xfrm>
              <a:off x="4464" y="1536"/>
              <a:ext cx="432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endParaRPr lang="vi-VN" i="1">
                <a:solidFill>
                  <a:schemeClr val="bg1"/>
                </a:solidFill>
              </a:endParaRPr>
            </a:p>
          </p:txBody>
        </p:sp>
        <p:sp>
          <p:nvSpPr>
            <p:cNvPr id="793640" name="Rectangle 40"/>
            <p:cNvSpPr>
              <a:spLocks noChangeArrowheads="1"/>
            </p:cNvSpPr>
            <p:nvPr/>
          </p:nvSpPr>
          <p:spPr bwMode="auto">
            <a:xfrm>
              <a:off x="472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39" name="Rectangle 39"/>
            <p:cNvSpPr>
              <a:spLocks noChangeArrowheads="1"/>
            </p:cNvSpPr>
            <p:nvPr/>
          </p:nvSpPr>
          <p:spPr bwMode="auto">
            <a:xfrm>
              <a:off x="464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38" name="Rectangle 38"/>
            <p:cNvSpPr>
              <a:spLocks noChangeArrowheads="1"/>
            </p:cNvSpPr>
            <p:nvPr/>
          </p:nvSpPr>
          <p:spPr bwMode="auto">
            <a:xfrm>
              <a:off x="456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37" name="Rectangle 37"/>
            <p:cNvSpPr>
              <a:spLocks noChangeArrowheads="1"/>
            </p:cNvSpPr>
            <p:nvPr/>
          </p:nvSpPr>
          <p:spPr bwMode="auto">
            <a:xfrm>
              <a:off x="472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36" name="Rectangle 36"/>
            <p:cNvSpPr>
              <a:spLocks noChangeArrowheads="1"/>
            </p:cNvSpPr>
            <p:nvPr/>
          </p:nvSpPr>
          <p:spPr bwMode="auto">
            <a:xfrm>
              <a:off x="464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35" name="Rectangle 35"/>
            <p:cNvSpPr>
              <a:spLocks noChangeArrowheads="1"/>
            </p:cNvSpPr>
            <p:nvPr/>
          </p:nvSpPr>
          <p:spPr bwMode="auto">
            <a:xfrm>
              <a:off x="456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34" name="Rectangle 34"/>
            <p:cNvSpPr>
              <a:spLocks noChangeArrowheads="1"/>
            </p:cNvSpPr>
            <p:nvPr/>
          </p:nvSpPr>
          <p:spPr bwMode="auto">
            <a:xfrm>
              <a:off x="472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33" name="Rectangle 33"/>
            <p:cNvSpPr>
              <a:spLocks noChangeArrowheads="1"/>
            </p:cNvSpPr>
            <p:nvPr/>
          </p:nvSpPr>
          <p:spPr bwMode="auto">
            <a:xfrm>
              <a:off x="464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32" name="Rectangle 32"/>
            <p:cNvSpPr>
              <a:spLocks noChangeArrowheads="1"/>
            </p:cNvSpPr>
            <p:nvPr/>
          </p:nvSpPr>
          <p:spPr bwMode="auto">
            <a:xfrm>
              <a:off x="456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3641" name="Line 41"/>
            <p:cNvSpPr>
              <a:spLocks noChangeShapeType="1"/>
            </p:cNvSpPr>
            <p:nvPr/>
          </p:nvSpPr>
          <p:spPr bwMode="auto">
            <a:xfrm>
              <a:off x="456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42" name="Line 42"/>
            <p:cNvSpPr>
              <a:spLocks noChangeShapeType="1"/>
            </p:cNvSpPr>
            <p:nvPr/>
          </p:nvSpPr>
          <p:spPr bwMode="auto">
            <a:xfrm>
              <a:off x="4560" y="1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43" name="Line 43"/>
            <p:cNvSpPr>
              <a:spLocks noChangeShapeType="1"/>
            </p:cNvSpPr>
            <p:nvPr/>
          </p:nvSpPr>
          <p:spPr bwMode="auto">
            <a:xfrm>
              <a:off x="4560" y="18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44" name="Line 44"/>
            <p:cNvSpPr>
              <a:spLocks noChangeShapeType="1"/>
            </p:cNvSpPr>
            <p:nvPr/>
          </p:nvSpPr>
          <p:spPr bwMode="auto">
            <a:xfrm>
              <a:off x="456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45" name="Line 45"/>
            <p:cNvSpPr>
              <a:spLocks noChangeShapeType="1"/>
            </p:cNvSpPr>
            <p:nvPr/>
          </p:nvSpPr>
          <p:spPr bwMode="auto">
            <a:xfrm>
              <a:off x="4560" y="158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46" name="Line 46"/>
            <p:cNvSpPr>
              <a:spLocks noChangeShapeType="1"/>
            </p:cNvSpPr>
            <p:nvPr/>
          </p:nvSpPr>
          <p:spPr bwMode="auto">
            <a:xfrm>
              <a:off x="4640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47" name="Line 47"/>
            <p:cNvSpPr>
              <a:spLocks noChangeShapeType="1"/>
            </p:cNvSpPr>
            <p:nvPr/>
          </p:nvSpPr>
          <p:spPr bwMode="auto">
            <a:xfrm>
              <a:off x="4720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48" name="Line 48"/>
            <p:cNvSpPr>
              <a:spLocks noChangeShapeType="1"/>
            </p:cNvSpPr>
            <p:nvPr/>
          </p:nvSpPr>
          <p:spPr bwMode="auto">
            <a:xfrm>
              <a:off x="4800" y="158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85" name="Line 85"/>
            <p:cNvSpPr>
              <a:spLocks noChangeShapeType="1"/>
            </p:cNvSpPr>
            <p:nvPr/>
          </p:nvSpPr>
          <p:spPr bwMode="auto">
            <a:xfrm>
              <a:off x="464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86" name="Line 86"/>
            <p:cNvSpPr>
              <a:spLocks noChangeShapeType="1"/>
            </p:cNvSpPr>
            <p:nvPr/>
          </p:nvSpPr>
          <p:spPr bwMode="auto">
            <a:xfrm>
              <a:off x="4560" y="169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87" name="Line 87"/>
            <p:cNvSpPr>
              <a:spLocks noChangeShapeType="1"/>
            </p:cNvSpPr>
            <p:nvPr/>
          </p:nvSpPr>
          <p:spPr bwMode="auto">
            <a:xfrm>
              <a:off x="472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90" name="Line 90"/>
            <p:cNvSpPr>
              <a:spLocks noChangeShapeType="1"/>
            </p:cNvSpPr>
            <p:nvPr/>
          </p:nvSpPr>
          <p:spPr bwMode="auto">
            <a:xfrm>
              <a:off x="4800" y="169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692" name="Line 92"/>
            <p:cNvSpPr>
              <a:spLocks noChangeShapeType="1"/>
            </p:cNvSpPr>
            <p:nvPr/>
          </p:nvSpPr>
          <p:spPr bwMode="auto">
            <a:xfrm>
              <a:off x="4560" y="1808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700" name="Line 100"/>
            <p:cNvSpPr>
              <a:spLocks noChangeShapeType="1"/>
            </p:cNvSpPr>
            <p:nvPr/>
          </p:nvSpPr>
          <p:spPr bwMode="auto">
            <a:xfrm>
              <a:off x="4800" y="1808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702" name="Line 102"/>
            <p:cNvSpPr>
              <a:spLocks noChangeShapeType="1"/>
            </p:cNvSpPr>
            <p:nvPr/>
          </p:nvSpPr>
          <p:spPr bwMode="auto">
            <a:xfrm>
              <a:off x="464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3705" name="Line 105"/>
            <p:cNvSpPr>
              <a:spLocks noChangeShapeType="1"/>
            </p:cNvSpPr>
            <p:nvPr/>
          </p:nvSpPr>
          <p:spPr bwMode="auto">
            <a:xfrm>
              <a:off x="472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</p:grpSp>
      <p:grpSp>
        <p:nvGrpSpPr>
          <p:cNvPr id="794504" name="Group 904"/>
          <p:cNvGrpSpPr>
            <a:grpSpLocks/>
          </p:cNvGrpSpPr>
          <p:nvPr/>
        </p:nvGrpSpPr>
        <p:grpSpPr bwMode="auto">
          <a:xfrm>
            <a:off x="4724400" y="2046288"/>
            <a:ext cx="2157413" cy="1154112"/>
            <a:chOff x="3168" y="2009"/>
            <a:chExt cx="1359" cy="727"/>
          </a:xfrm>
        </p:grpSpPr>
        <p:cxnSp>
          <p:nvCxnSpPr>
            <p:cNvPr id="793614" name="AutoShape 14"/>
            <p:cNvCxnSpPr>
              <a:cxnSpLocks noChangeShapeType="1"/>
              <a:stCxn id="793612" idx="3"/>
              <a:endCxn id="793733" idx="0"/>
            </p:cNvCxnSpPr>
            <p:nvPr/>
          </p:nvCxnSpPr>
          <p:spPr bwMode="auto">
            <a:xfrm flipH="1">
              <a:off x="3384" y="2009"/>
              <a:ext cx="1143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93732" name="Group 132"/>
            <p:cNvGrpSpPr>
              <a:grpSpLocks/>
            </p:cNvGrpSpPr>
            <p:nvPr/>
          </p:nvGrpSpPr>
          <p:grpSpPr bwMode="auto">
            <a:xfrm>
              <a:off x="3168" y="2304"/>
              <a:ext cx="432" cy="432"/>
              <a:chOff x="4464" y="1536"/>
              <a:chExt cx="432" cy="432"/>
            </a:xfrm>
          </p:grpSpPr>
          <p:sp>
            <p:nvSpPr>
              <p:cNvPr id="793733" name="Oval 133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734" name="Rectangle 134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35" name="Rectangle 135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36" name="Rectangle 136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37" name="Rectangle 137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38" name="Rectangle 138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39" name="Rectangle 139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40" name="Rectangle 140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41" name="Rectangle 141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42" name="Rectangle 142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3743" name="Line 143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44" name="Line 144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45" name="Line 145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46" name="Line 146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47" name="Line 147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48" name="Line 148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49" name="Line 149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0" name="Line 150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1" name="Line 151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2" name="Line 152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3" name="Line 153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4" name="Line 154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5" name="Line 155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6" name="Line 156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7" name="Line 157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58" name="Line 158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</p:grpSp>
      <p:grpSp>
        <p:nvGrpSpPr>
          <p:cNvPr id="794505" name="Group 905"/>
          <p:cNvGrpSpPr>
            <a:grpSpLocks/>
          </p:cNvGrpSpPr>
          <p:nvPr/>
        </p:nvGrpSpPr>
        <p:grpSpPr bwMode="auto">
          <a:xfrm>
            <a:off x="5562600" y="2046288"/>
            <a:ext cx="3124200" cy="1154112"/>
            <a:chOff x="3696" y="2009"/>
            <a:chExt cx="1968" cy="727"/>
          </a:xfrm>
        </p:grpSpPr>
        <p:cxnSp>
          <p:nvCxnSpPr>
            <p:cNvPr id="793623" name="AutoShape 23"/>
            <p:cNvCxnSpPr>
              <a:cxnSpLocks noChangeShapeType="1"/>
              <a:stCxn id="793612" idx="5"/>
              <a:endCxn id="793949" idx="0"/>
            </p:cNvCxnSpPr>
            <p:nvPr/>
          </p:nvCxnSpPr>
          <p:spPr bwMode="auto">
            <a:xfrm>
              <a:off x="4833" y="2009"/>
              <a:ext cx="615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625" name="AutoShape 25"/>
            <p:cNvCxnSpPr>
              <a:cxnSpLocks noChangeShapeType="1"/>
              <a:stCxn id="793612" idx="3"/>
              <a:endCxn id="793760" idx="0"/>
            </p:cNvCxnSpPr>
            <p:nvPr/>
          </p:nvCxnSpPr>
          <p:spPr bwMode="auto">
            <a:xfrm flipH="1">
              <a:off x="3912" y="2009"/>
              <a:ext cx="615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93759" name="Group 159"/>
            <p:cNvGrpSpPr>
              <a:grpSpLocks/>
            </p:cNvGrpSpPr>
            <p:nvPr/>
          </p:nvGrpSpPr>
          <p:grpSpPr bwMode="auto">
            <a:xfrm>
              <a:off x="3696" y="2304"/>
              <a:ext cx="432" cy="432"/>
              <a:chOff x="4464" y="1536"/>
              <a:chExt cx="432" cy="432"/>
            </a:xfrm>
          </p:grpSpPr>
          <p:sp>
            <p:nvSpPr>
              <p:cNvPr id="793760" name="Oval 160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761" name="Rectangle 161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62" name="Rectangle 162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63" name="Rectangle 163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64" name="Rectangle 164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65" name="Rectangle 165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66" name="Rectangle 166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67" name="Rectangle 167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68" name="Rectangle 168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3769" name="Rectangle 169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70" name="Line 170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1" name="Line 171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2" name="Line 172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3" name="Line 173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4" name="Line 174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5" name="Line 175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6" name="Line 176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7" name="Line 177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8" name="Line 178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79" name="Line 179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80" name="Line 180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81" name="Line 181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82" name="Line 182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83" name="Line 183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84" name="Line 184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85" name="Line 185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3786" name="Group 186"/>
            <p:cNvGrpSpPr>
              <a:grpSpLocks/>
            </p:cNvGrpSpPr>
            <p:nvPr/>
          </p:nvGrpSpPr>
          <p:grpSpPr bwMode="auto">
            <a:xfrm>
              <a:off x="4224" y="2304"/>
              <a:ext cx="432" cy="432"/>
              <a:chOff x="4464" y="1536"/>
              <a:chExt cx="432" cy="432"/>
            </a:xfrm>
          </p:grpSpPr>
          <p:sp>
            <p:nvSpPr>
              <p:cNvPr id="793787" name="Oval 187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788" name="Rectangle 188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89" name="Rectangle 189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90" name="Rectangle 190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91" name="Rectangle 191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92" name="Rectangle 192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93" name="Rectangle 193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94" name="Rectangle 194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3795" name="Rectangle 195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96" name="Rectangle 196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797" name="Line 197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98" name="Line 198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799" name="Line 199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0" name="Line 200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1" name="Line 201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2" name="Line 202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3" name="Line 203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4" name="Line 204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5" name="Line 205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6" name="Line 206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7" name="Line 207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8" name="Line 208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09" name="Line 209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10" name="Line 210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11" name="Line 211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12" name="Line 212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3813" name="Group 213"/>
            <p:cNvGrpSpPr>
              <a:grpSpLocks/>
            </p:cNvGrpSpPr>
            <p:nvPr/>
          </p:nvGrpSpPr>
          <p:grpSpPr bwMode="auto">
            <a:xfrm>
              <a:off x="4752" y="2304"/>
              <a:ext cx="432" cy="432"/>
              <a:chOff x="4464" y="1536"/>
              <a:chExt cx="432" cy="432"/>
            </a:xfrm>
          </p:grpSpPr>
          <p:sp>
            <p:nvSpPr>
              <p:cNvPr id="793814" name="Oval 214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815" name="Rectangle 215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16" name="Rectangle 216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17" name="Rectangle 217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18" name="Rectangle 218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19" name="Rectangle 219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20" name="Rectangle 220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21" name="Rectangle 221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22" name="Rectangle 222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23" name="Rectangle 223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24" name="Line 224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25" name="Line 225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26" name="Line 226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27" name="Line 227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28" name="Line 228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29" name="Line 229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0" name="Line 230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1" name="Line 231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2" name="Line 232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3" name="Line 233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4" name="Line 234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5" name="Line 235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6" name="Line 236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7" name="Line 237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8" name="Line 238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39" name="Line 239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3840" name="Group 240"/>
            <p:cNvGrpSpPr>
              <a:grpSpLocks/>
            </p:cNvGrpSpPr>
            <p:nvPr/>
          </p:nvGrpSpPr>
          <p:grpSpPr bwMode="auto">
            <a:xfrm>
              <a:off x="4848" y="2304"/>
              <a:ext cx="432" cy="432"/>
              <a:chOff x="4464" y="1536"/>
              <a:chExt cx="432" cy="432"/>
            </a:xfrm>
          </p:grpSpPr>
          <p:sp>
            <p:nvSpPr>
              <p:cNvPr id="793841" name="Oval 241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842" name="Rectangle 242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43" name="Rectangle 243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44" name="Rectangle 244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45" name="Rectangle 245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46" name="Rectangle 246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47" name="Rectangle 247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48" name="Rectangle 248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49" name="Rectangle 249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50" name="Rectangle 250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51" name="Line 251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52" name="Line 252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53" name="Line 253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54" name="Line 254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55" name="Line 255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56" name="Line 256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57" name="Line 257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58" name="Line 258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59" name="Line 259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60" name="Line 260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61" name="Line 261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62" name="Line 262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63" name="Line 263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64" name="Line 264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65" name="Line 265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66" name="Line 266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3867" name="Group 267"/>
            <p:cNvGrpSpPr>
              <a:grpSpLocks/>
            </p:cNvGrpSpPr>
            <p:nvPr/>
          </p:nvGrpSpPr>
          <p:grpSpPr bwMode="auto">
            <a:xfrm>
              <a:off x="4944" y="2304"/>
              <a:ext cx="432" cy="432"/>
              <a:chOff x="4464" y="1536"/>
              <a:chExt cx="432" cy="432"/>
            </a:xfrm>
          </p:grpSpPr>
          <p:sp>
            <p:nvSpPr>
              <p:cNvPr id="793868" name="Oval 268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869" name="Rectangle 269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0" name="Rectangle 270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1" name="Rectangle 271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2" name="Rectangle 272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3" name="Rectangle 273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4" name="Rectangle 274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5" name="Rectangle 275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6" name="Rectangle 276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7" name="Rectangle 277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78" name="Line 278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79" name="Line 279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0" name="Line 280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1" name="Line 281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2" name="Line 282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3" name="Line 283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4" name="Line 284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5" name="Line 285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6" name="Line 286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7" name="Line 287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8" name="Line 288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89" name="Line 289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90" name="Line 290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91" name="Line 291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92" name="Line 292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893" name="Line 293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3894" name="Group 294"/>
            <p:cNvGrpSpPr>
              <a:grpSpLocks/>
            </p:cNvGrpSpPr>
            <p:nvPr/>
          </p:nvGrpSpPr>
          <p:grpSpPr bwMode="auto">
            <a:xfrm>
              <a:off x="5040" y="2304"/>
              <a:ext cx="432" cy="432"/>
              <a:chOff x="4464" y="1536"/>
              <a:chExt cx="432" cy="432"/>
            </a:xfrm>
          </p:grpSpPr>
          <p:sp>
            <p:nvSpPr>
              <p:cNvPr id="793895" name="Oval 295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896" name="Rectangle 296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97" name="Rectangle 297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98" name="Rectangle 298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899" name="Rectangle 299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00" name="Rectangle 300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01" name="Rectangle 301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02" name="Rectangle 302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03" name="Rectangle 303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04" name="Rectangle 304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05" name="Line 305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06" name="Line 306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07" name="Line 307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08" name="Line 308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09" name="Line 309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0" name="Line 310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1" name="Line 311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2" name="Line 312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3" name="Line 313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4" name="Line 314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5" name="Line 315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6" name="Line 316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7" name="Line 317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8" name="Line 318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19" name="Line 319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20" name="Line 320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3921" name="Group 321"/>
            <p:cNvGrpSpPr>
              <a:grpSpLocks/>
            </p:cNvGrpSpPr>
            <p:nvPr/>
          </p:nvGrpSpPr>
          <p:grpSpPr bwMode="auto">
            <a:xfrm>
              <a:off x="5136" y="2304"/>
              <a:ext cx="432" cy="432"/>
              <a:chOff x="4464" y="1536"/>
              <a:chExt cx="432" cy="432"/>
            </a:xfrm>
          </p:grpSpPr>
          <p:sp>
            <p:nvSpPr>
              <p:cNvPr id="793922" name="Oval 322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923" name="Rectangle 323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24" name="Rectangle 324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25" name="Rectangle 325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26" name="Rectangle 326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27" name="Rectangle 327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28" name="Rectangle 328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29" name="Rectangle 329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30" name="Rectangle 330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31" name="Rectangle 331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32" name="Line 332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33" name="Line 333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34" name="Line 334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35" name="Line 335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36" name="Line 336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37" name="Line 337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38" name="Line 338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39" name="Line 339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40" name="Line 340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41" name="Line 341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42" name="Line 342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43" name="Line 343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44" name="Line 344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45" name="Line 345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46" name="Line 346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47" name="Line 347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3948" name="Group 348"/>
            <p:cNvGrpSpPr>
              <a:grpSpLocks/>
            </p:cNvGrpSpPr>
            <p:nvPr/>
          </p:nvGrpSpPr>
          <p:grpSpPr bwMode="auto">
            <a:xfrm>
              <a:off x="5232" y="2304"/>
              <a:ext cx="432" cy="432"/>
              <a:chOff x="4464" y="1536"/>
              <a:chExt cx="432" cy="432"/>
            </a:xfrm>
          </p:grpSpPr>
          <p:sp>
            <p:nvSpPr>
              <p:cNvPr id="793949" name="Oval 349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3950" name="Rectangle 350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3951" name="Rectangle 351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52" name="Rectangle 352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53" name="Rectangle 353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54" name="Rectangle 354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55" name="Rectangle 355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56" name="Rectangle 356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57" name="Rectangle 357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58" name="Rectangle 358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3959" name="Line 359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0" name="Line 360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1" name="Line 361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2" name="Line 362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3" name="Line 363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4" name="Line 364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5" name="Line 365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6" name="Line 366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7" name="Line 367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8" name="Line 368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69" name="Line 369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70" name="Line 370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71" name="Line 371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72" name="Line 372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73" name="Line 373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3974" name="Line 374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cxnSp>
          <p:nvCxnSpPr>
            <p:cNvPr id="793975" name="AutoShape 375"/>
            <p:cNvCxnSpPr>
              <a:cxnSpLocks noChangeShapeType="1"/>
              <a:stCxn id="793612" idx="3"/>
              <a:endCxn id="793787" idx="0"/>
            </p:cNvCxnSpPr>
            <p:nvPr/>
          </p:nvCxnSpPr>
          <p:spPr bwMode="auto">
            <a:xfrm flipH="1">
              <a:off x="4440" y="2009"/>
              <a:ext cx="87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3976" name="AutoShape 376"/>
            <p:cNvCxnSpPr>
              <a:cxnSpLocks noChangeShapeType="1"/>
              <a:stCxn id="793612" idx="5"/>
              <a:endCxn id="793814" idx="0"/>
            </p:cNvCxnSpPr>
            <p:nvPr/>
          </p:nvCxnSpPr>
          <p:spPr bwMode="auto">
            <a:xfrm>
              <a:off x="4833" y="2009"/>
              <a:ext cx="135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3978" name="Text Box 378"/>
            <p:cNvSpPr txBox="1">
              <a:spLocks noChangeArrowheads="1"/>
            </p:cNvSpPr>
            <p:nvPr/>
          </p:nvSpPr>
          <p:spPr bwMode="auto">
            <a:xfrm>
              <a:off x="4944" y="206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/>
                <a:t>…</a:t>
              </a:r>
            </a:p>
          </p:txBody>
        </p:sp>
      </p:grpSp>
      <p:grpSp>
        <p:nvGrpSpPr>
          <p:cNvPr id="794535" name="Group 935"/>
          <p:cNvGrpSpPr>
            <a:grpSpLocks/>
          </p:cNvGrpSpPr>
          <p:nvPr/>
        </p:nvGrpSpPr>
        <p:grpSpPr bwMode="auto">
          <a:xfrm>
            <a:off x="2667000" y="3113088"/>
            <a:ext cx="3810000" cy="1154112"/>
            <a:chOff x="1872" y="2681"/>
            <a:chExt cx="2400" cy="727"/>
          </a:xfrm>
        </p:grpSpPr>
        <p:cxnSp>
          <p:nvCxnSpPr>
            <p:cNvPr id="794222" name="AutoShape 622"/>
            <p:cNvCxnSpPr>
              <a:cxnSpLocks noChangeShapeType="1"/>
              <a:stCxn id="793733" idx="3"/>
              <a:endCxn id="794253" idx="0"/>
            </p:cNvCxnSpPr>
            <p:nvPr/>
          </p:nvCxnSpPr>
          <p:spPr bwMode="auto">
            <a:xfrm flipH="1">
              <a:off x="2088" y="2681"/>
              <a:ext cx="1143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223" name="AutoShape 623"/>
            <p:cNvCxnSpPr>
              <a:cxnSpLocks noChangeShapeType="1"/>
              <a:stCxn id="793733" idx="5"/>
              <a:endCxn id="794442" idx="0"/>
            </p:cNvCxnSpPr>
            <p:nvPr/>
          </p:nvCxnSpPr>
          <p:spPr bwMode="auto">
            <a:xfrm>
              <a:off x="3537" y="2681"/>
              <a:ext cx="519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224" name="AutoShape 624"/>
            <p:cNvCxnSpPr>
              <a:cxnSpLocks noChangeShapeType="1"/>
              <a:stCxn id="793733" idx="3"/>
              <a:endCxn id="794280" idx="0"/>
            </p:cNvCxnSpPr>
            <p:nvPr/>
          </p:nvCxnSpPr>
          <p:spPr bwMode="auto">
            <a:xfrm flipH="1">
              <a:off x="2616" y="2681"/>
              <a:ext cx="615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94252" name="Group 652"/>
            <p:cNvGrpSpPr>
              <a:grpSpLocks/>
            </p:cNvGrpSpPr>
            <p:nvPr/>
          </p:nvGrpSpPr>
          <p:grpSpPr bwMode="auto">
            <a:xfrm>
              <a:off x="1872" y="2976"/>
              <a:ext cx="432" cy="432"/>
              <a:chOff x="4464" y="1536"/>
              <a:chExt cx="432" cy="432"/>
            </a:xfrm>
          </p:grpSpPr>
          <p:sp>
            <p:nvSpPr>
              <p:cNvPr id="794253" name="Oval 653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254" name="Rectangle 654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55" name="Rectangle 655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56" name="Rectangle 656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57" name="Rectangle 657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58" name="Rectangle 658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59" name="Rectangle 659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60" name="Rectangle 660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61" name="Rectangle 661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O</a:t>
                </a:r>
              </a:p>
            </p:txBody>
          </p:sp>
          <p:sp>
            <p:nvSpPr>
              <p:cNvPr id="794262" name="Rectangle 662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263" name="Line 663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64" name="Line 664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65" name="Line 665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66" name="Line 666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67" name="Line 667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68" name="Line 668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69" name="Line 669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0" name="Line 670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1" name="Line 671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2" name="Line 672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3" name="Line 673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4" name="Line 674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5" name="Line 675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6" name="Line 676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7" name="Line 677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78" name="Line 678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279" name="Group 679"/>
            <p:cNvGrpSpPr>
              <a:grpSpLocks/>
            </p:cNvGrpSpPr>
            <p:nvPr/>
          </p:nvGrpSpPr>
          <p:grpSpPr bwMode="auto">
            <a:xfrm>
              <a:off x="2400" y="2976"/>
              <a:ext cx="432" cy="432"/>
              <a:chOff x="4464" y="1536"/>
              <a:chExt cx="432" cy="432"/>
            </a:xfrm>
          </p:grpSpPr>
          <p:sp>
            <p:nvSpPr>
              <p:cNvPr id="794280" name="Oval 680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281" name="Rectangle 681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82" name="Rectangle 682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83" name="Rectangle 683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84" name="Rectangle 684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85" name="Rectangle 685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86" name="Rectangle 686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87" name="Rectangle 687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O</a:t>
                </a:r>
              </a:p>
            </p:txBody>
          </p:sp>
          <p:sp>
            <p:nvSpPr>
              <p:cNvPr id="794288" name="Rectangle 688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289" name="Rectangle 689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290" name="Line 690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1" name="Line 691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2" name="Line 692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3" name="Line 693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4" name="Line 694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5" name="Line 695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6" name="Line 696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7" name="Line 697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8" name="Line 698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299" name="Line 699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00" name="Line 700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01" name="Line 701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02" name="Line 702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03" name="Line 703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04" name="Line 704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05" name="Line 705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306" name="Group 706"/>
            <p:cNvGrpSpPr>
              <a:grpSpLocks/>
            </p:cNvGrpSpPr>
            <p:nvPr/>
          </p:nvGrpSpPr>
          <p:grpSpPr bwMode="auto">
            <a:xfrm>
              <a:off x="2928" y="2976"/>
              <a:ext cx="432" cy="432"/>
              <a:chOff x="4464" y="1536"/>
              <a:chExt cx="432" cy="432"/>
            </a:xfrm>
          </p:grpSpPr>
          <p:sp>
            <p:nvSpPr>
              <p:cNvPr id="794307" name="Oval 707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308" name="Rectangle 708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09" name="Rectangle 709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10" name="Rectangle 710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11" name="Rectangle 711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12" name="Rectangle 712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13" name="Rectangle 713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O</a:t>
                </a:r>
              </a:p>
            </p:txBody>
          </p:sp>
          <p:sp>
            <p:nvSpPr>
              <p:cNvPr id="794314" name="Rectangle 714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15" name="Rectangle 715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16" name="Rectangle 716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317" name="Line 717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18" name="Line 718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19" name="Line 719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0" name="Line 720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1" name="Line 721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2" name="Line 722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3" name="Line 723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4" name="Line 724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5" name="Line 725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6" name="Line 726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7" name="Line 727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8" name="Line 728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29" name="Line 729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30" name="Line 730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31" name="Line 731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32" name="Line 732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333" name="Group 733"/>
            <p:cNvGrpSpPr>
              <a:grpSpLocks/>
            </p:cNvGrpSpPr>
            <p:nvPr/>
          </p:nvGrpSpPr>
          <p:grpSpPr bwMode="auto">
            <a:xfrm>
              <a:off x="3456" y="2976"/>
              <a:ext cx="432" cy="432"/>
              <a:chOff x="4464" y="1536"/>
              <a:chExt cx="432" cy="432"/>
            </a:xfrm>
          </p:grpSpPr>
          <p:sp>
            <p:nvSpPr>
              <p:cNvPr id="794334" name="Oval 734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335" name="Rectangle 735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36" name="Rectangle 736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37" name="Rectangle 737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38" name="Rectangle 738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39" name="Rectangle 739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40" name="Rectangle 740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41" name="Rectangle 741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42" name="Rectangle 742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43" name="Rectangle 743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44" name="Line 744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45" name="Line 745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46" name="Line 746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47" name="Line 747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48" name="Line 748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49" name="Line 749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0" name="Line 750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1" name="Line 751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2" name="Line 752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3" name="Line 753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4" name="Line 754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5" name="Line 755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6" name="Line 756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7" name="Line 757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8" name="Line 758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59" name="Line 759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360" name="Group 760"/>
            <p:cNvGrpSpPr>
              <a:grpSpLocks/>
            </p:cNvGrpSpPr>
            <p:nvPr/>
          </p:nvGrpSpPr>
          <p:grpSpPr bwMode="auto">
            <a:xfrm>
              <a:off x="3552" y="2976"/>
              <a:ext cx="432" cy="432"/>
              <a:chOff x="4464" y="1536"/>
              <a:chExt cx="432" cy="432"/>
            </a:xfrm>
          </p:grpSpPr>
          <p:sp>
            <p:nvSpPr>
              <p:cNvPr id="794361" name="Oval 761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362" name="Rectangle 762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63" name="Rectangle 763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64" name="Rectangle 764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65" name="Rectangle 765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66" name="Rectangle 766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67" name="Rectangle 767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68" name="Rectangle 768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69" name="Rectangle 769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70" name="Rectangle 770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71" name="Line 771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72" name="Line 772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73" name="Line 773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74" name="Line 774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75" name="Line 775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76" name="Line 776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77" name="Line 777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78" name="Line 778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79" name="Line 779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80" name="Line 780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81" name="Line 781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82" name="Line 782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83" name="Line 783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84" name="Line 784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85" name="Line 785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86" name="Line 786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387" name="Group 787"/>
            <p:cNvGrpSpPr>
              <a:grpSpLocks/>
            </p:cNvGrpSpPr>
            <p:nvPr/>
          </p:nvGrpSpPr>
          <p:grpSpPr bwMode="auto">
            <a:xfrm>
              <a:off x="3648" y="2976"/>
              <a:ext cx="432" cy="432"/>
              <a:chOff x="4464" y="1536"/>
              <a:chExt cx="432" cy="432"/>
            </a:xfrm>
          </p:grpSpPr>
          <p:sp>
            <p:nvSpPr>
              <p:cNvPr id="794388" name="Oval 788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389" name="Rectangle 789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0" name="Rectangle 790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1" name="Rectangle 791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2" name="Rectangle 792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3" name="Rectangle 793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4" name="Rectangle 794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5" name="Rectangle 795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6" name="Rectangle 796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7" name="Rectangle 797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398" name="Line 798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399" name="Line 799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0" name="Line 800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1" name="Line 801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2" name="Line 802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3" name="Line 803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4" name="Line 804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5" name="Line 805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6" name="Line 806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7" name="Line 807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8" name="Line 808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09" name="Line 809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10" name="Line 810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11" name="Line 811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12" name="Line 812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13" name="Line 813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414" name="Group 814"/>
            <p:cNvGrpSpPr>
              <a:grpSpLocks/>
            </p:cNvGrpSpPr>
            <p:nvPr/>
          </p:nvGrpSpPr>
          <p:grpSpPr bwMode="auto">
            <a:xfrm>
              <a:off x="3744" y="2976"/>
              <a:ext cx="432" cy="432"/>
              <a:chOff x="4464" y="1536"/>
              <a:chExt cx="432" cy="432"/>
            </a:xfrm>
          </p:grpSpPr>
          <p:sp>
            <p:nvSpPr>
              <p:cNvPr id="794415" name="Oval 815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416" name="Rectangle 816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17" name="Rectangle 817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18" name="Rectangle 818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19" name="Rectangle 819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20" name="Rectangle 820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21" name="Rectangle 821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22" name="Rectangle 822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23" name="Rectangle 823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24" name="Rectangle 824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25" name="Line 825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26" name="Line 826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27" name="Line 827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28" name="Line 828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29" name="Line 829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0" name="Line 830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1" name="Line 831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2" name="Line 832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3" name="Line 833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4" name="Line 834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5" name="Line 835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6" name="Line 836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7" name="Line 837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8" name="Line 838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39" name="Line 839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40" name="Line 840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441" name="Group 841"/>
            <p:cNvGrpSpPr>
              <a:grpSpLocks/>
            </p:cNvGrpSpPr>
            <p:nvPr/>
          </p:nvGrpSpPr>
          <p:grpSpPr bwMode="auto">
            <a:xfrm>
              <a:off x="3840" y="2976"/>
              <a:ext cx="432" cy="432"/>
              <a:chOff x="4464" y="1536"/>
              <a:chExt cx="432" cy="432"/>
            </a:xfrm>
          </p:grpSpPr>
          <p:sp>
            <p:nvSpPr>
              <p:cNvPr id="794442" name="Oval 842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443" name="Rectangle 843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O</a:t>
                </a:r>
              </a:p>
            </p:txBody>
          </p:sp>
          <p:sp>
            <p:nvSpPr>
              <p:cNvPr id="794444" name="Rectangle 844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45" name="Rectangle 845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46" name="Rectangle 846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47" name="Rectangle 847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48" name="Rectangle 848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49" name="Rectangle 849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50" name="Rectangle 850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451" name="Rectangle 851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452" name="Line 852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53" name="Line 853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54" name="Line 854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55" name="Line 855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56" name="Line 856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57" name="Line 857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58" name="Line 858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59" name="Line 859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60" name="Line 860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61" name="Line 861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62" name="Line 862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63" name="Line 863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64" name="Line 864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65" name="Line 865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66" name="Line 866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467" name="Line 867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cxnSp>
          <p:nvCxnSpPr>
            <p:cNvPr id="794495" name="AutoShape 895"/>
            <p:cNvCxnSpPr>
              <a:cxnSpLocks noChangeShapeType="1"/>
              <a:stCxn id="793733" idx="3"/>
              <a:endCxn id="794307" idx="0"/>
            </p:cNvCxnSpPr>
            <p:nvPr/>
          </p:nvCxnSpPr>
          <p:spPr bwMode="auto">
            <a:xfrm flipH="1">
              <a:off x="3144" y="2681"/>
              <a:ext cx="87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496" name="AutoShape 896"/>
            <p:cNvCxnSpPr>
              <a:cxnSpLocks noChangeShapeType="1"/>
              <a:stCxn id="793733" idx="5"/>
              <a:endCxn id="794334" idx="0"/>
            </p:cNvCxnSpPr>
            <p:nvPr/>
          </p:nvCxnSpPr>
          <p:spPr bwMode="auto">
            <a:xfrm>
              <a:off x="3537" y="2681"/>
              <a:ext cx="135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4497" name="Text Box 897"/>
            <p:cNvSpPr txBox="1">
              <a:spLocks noChangeArrowheads="1"/>
            </p:cNvSpPr>
            <p:nvPr/>
          </p:nvSpPr>
          <p:spPr bwMode="auto">
            <a:xfrm>
              <a:off x="3648" y="27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/>
                <a:t>…</a:t>
              </a:r>
            </a:p>
          </p:txBody>
        </p:sp>
      </p:grpSp>
      <p:sp>
        <p:nvSpPr>
          <p:cNvPr id="794498" name="Rectangle 898"/>
          <p:cNvSpPr>
            <a:spLocks noChangeArrowheads="1"/>
          </p:cNvSpPr>
          <p:nvPr/>
        </p:nvSpPr>
        <p:spPr bwMode="auto">
          <a:xfrm>
            <a:off x="2185155" y="57150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10000"/>
              </a:spcBef>
              <a:buClr>
                <a:schemeClr val="accent2"/>
              </a:buClr>
              <a:buSzPct val="150000"/>
              <a:buFont typeface="Wingdings" pitchFamily="2" charset="2"/>
              <a:buNone/>
            </a:pPr>
            <a:r>
              <a:rPr lang="en-US" sz="2800" b="1"/>
              <a:t>How can this be handled?</a:t>
            </a:r>
          </a:p>
        </p:txBody>
      </p:sp>
      <p:grpSp>
        <p:nvGrpSpPr>
          <p:cNvPr id="794508" name="Group 908"/>
          <p:cNvGrpSpPr>
            <a:grpSpLocks/>
          </p:cNvGrpSpPr>
          <p:nvPr/>
        </p:nvGrpSpPr>
        <p:grpSpPr bwMode="auto">
          <a:xfrm>
            <a:off x="4724400" y="2514600"/>
            <a:ext cx="685800" cy="685800"/>
            <a:chOff x="4464" y="1536"/>
            <a:chExt cx="432" cy="432"/>
          </a:xfrm>
        </p:grpSpPr>
        <p:sp>
          <p:nvSpPr>
            <p:cNvPr id="794509" name="Oval 909"/>
            <p:cNvSpPr>
              <a:spLocks noChangeArrowheads="1"/>
            </p:cNvSpPr>
            <p:nvPr/>
          </p:nvSpPr>
          <p:spPr bwMode="auto">
            <a:xfrm>
              <a:off x="4464" y="1536"/>
              <a:ext cx="432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endParaRPr lang="vi-VN" i="1">
                <a:solidFill>
                  <a:schemeClr val="bg1"/>
                </a:solidFill>
              </a:endParaRPr>
            </a:p>
          </p:txBody>
        </p:sp>
        <p:sp>
          <p:nvSpPr>
            <p:cNvPr id="794510" name="Rectangle 910"/>
            <p:cNvSpPr>
              <a:spLocks noChangeArrowheads="1"/>
            </p:cNvSpPr>
            <p:nvPr/>
          </p:nvSpPr>
          <p:spPr bwMode="auto">
            <a:xfrm>
              <a:off x="472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511" name="Rectangle 911"/>
            <p:cNvSpPr>
              <a:spLocks noChangeArrowheads="1"/>
            </p:cNvSpPr>
            <p:nvPr/>
          </p:nvSpPr>
          <p:spPr bwMode="auto">
            <a:xfrm>
              <a:off x="464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512" name="Rectangle 912"/>
            <p:cNvSpPr>
              <a:spLocks noChangeArrowheads="1"/>
            </p:cNvSpPr>
            <p:nvPr/>
          </p:nvSpPr>
          <p:spPr bwMode="auto">
            <a:xfrm>
              <a:off x="456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513" name="Rectangle 913"/>
            <p:cNvSpPr>
              <a:spLocks noChangeArrowheads="1"/>
            </p:cNvSpPr>
            <p:nvPr/>
          </p:nvSpPr>
          <p:spPr bwMode="auto">
            <a:xfrm>
              <a:off x="472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514" name="Rectangle 914"/>
            <p:cNvSpPr>
              <a:spLocks noChangeArrowheads="1"/>
            </p:cNvSpPr>
            <p:nvPr/>
          </p:nvSpPr>
          <p:spPr bwMode="auto">
            <a:xfrm>
              <a:off x="464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515" name="Rectangle 915"/>
            <p:cNvSpPr>
              <a:spLocks noChangeArrowheads="1"/>
            </p:cNvSpPr>
            <p:nvPr/>
          </p:nvSpPr>
          <p:spPr bwMode="auto">
            <a:xfrm>
              <a:off x="456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516" name="Rectangle 916"/>
            <p:cNvSpPr>
              <a:spLocks noChangeArrowheads="1"/>
            </p:cNvSpPr>
            <p:nvPr/>
          </p:nvSpPr>
          <p:spPr bwMode="auto">
            <a:xfrm>
              <a:off x="472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517" name="Rectangle 917"/>
            <p:cNvSpPr>
              <a:spLocks noChangeArrowheads="1"/>
            </p:cNvSpPr>
            <p:nvPr/>
          </p:nvSpPr>
          <p:spPr bwMode="auto">
            <a:xfrm>
              <a:off x="464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518" name="Rectangle 918"/>
            <p:cNvSpPr>
              <a:spLocks noChangeArrowheads="1"/>
            </p:cNvSpPr>
            <p:nvPr/>
          </p:nvSpPr>
          <p:spPr bwMode="auto">
            <a:xfrm>
              <a:off x="456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r>
                <a:rPr lang="en-US" sz="1000"/>
                <a:t>X</a:t>
              </a:r>
            </a:p>
          </p:txBody>
        </p:sp>
        <p:sp>
          <p:nvSpPr>
            <p:cNvPr id="794519" name="Line 919"/>
            <p:cNvSpPr>
              <a:spLocks noChangeShapeType="1"/>
            </p:cNvSpPr>
            <p:nvPr/>
          </p:nvSpPr>
          <p:spPr bwMode="auto">
            <a:xfrm>
              <a:off x="456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0" name="Line 920"/>
            <p:cNvSpPr>
              <a:spLocks noChangeShapeType="1"/>
            </p:cNvSpPr>
            <p:nvPr/>
          </p:nvSpPr>
          <p:spPr bwMode="auto">
            <a:xfrm>
              <a:off x="4560" y="1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1" name="Line 921"/>
            <p:cNvSpPr>
              <a:spLocks noChangeShapeType="1"/>
            </p:cNvSpPr>
            <p:nvPr/>
          </p:nvSpPr>
          <p:spPr bwMode="auto">
            <a:xfrm>
              <a:off x="4560" y="18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2" name="Line 922"/>
            <p:cNvSpPr>
              <a:spLocks noChangeShapeType="1"/>
            </p:cNvSpPr>
            <p:nvPr/>
          </p:nvSpPr>
          <p:spPr bwMode="auto">
            <a:xfrm>
              <a:off x="456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3" name="Line 923"/>
            <p:cNvSpPr>
              <a:spLocks noChangeShapeType="1"/>
            </p:cNvSpPr>
            <p:nvPr/>
          </p:nvSpPr>
          <p:spPr bwMode="auto">
            <a:xfrm>
              <a:off x="4560" y="158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4" name="Line 924"/>
            <p:cNvSpPr>
              <a:spLocks noChangeShapeType="1"/>
            </p:cNvSpPr>
            <p:nvPr/>
          </p:nvSpPr>
          <p:spPr bwMode="auto">
            <a:xfrm>
              <a:off x="4640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5" name="Line 925"/>
            <p:cNvSpPr>
              <a:spLocks noChangeShapeType="1"/>
            </p:cNvSpPr>
            <p:nvPr/>
          </p:nvSpPr>
          <p:spPr bwMode="auto">
            <a:xfrm>
              <a:off x="4720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6" name="Line 926"/>
            <p:cNvSpPr>
              <a:spLocks noChangeShapeType="1"/>
            </p:cNvSpPr>
            <p:nvPr/>
          </p:nvSpPr>
          <p:spPr bwMode="auto">
            <a:xfrm>
              <a:off x="4800" y="158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7" name="Line 927"/>
            <p:cNvSpPr>
              <a:spLocks noChangeShapeType="1"/>
            </p:cNvSpPr>
            <p:nvPr/>
          </p:nvSpPr>
          <p:spPr bwMode="auto">
            <a:xfrm>
              <a:off x="464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8" name="Line 928"/>
            <p:cNvSpPr>
              <a:spLocks noChangeShapeType="1"/>
            </p:cNvSpPr>
            <p:nvPr/>
          </p:nvSpPr>
          <p:spPr bwMode="auto">
            <a:xfrm>
              <a:off x="4560" y="169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29" name="Line 929"/>
            <p:cNvSpPr>
              <a:spLocks noChangeShapeType="1"/>
            </p:cNvSpPr>
            <p:nvPr/>
          </p:nvSpPr>
          <p:spPr bwMode="auto">
            <a:xfrm>
              <a:off x="472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30" name="Line 930"/>
            <p:cNvSpPr>
              <a:spLocks noChangeShapeType="1"/>
            </p:cNvSpPr>
            <p:nvPr/>
          </p:nvSpPr>
          <p:spPr bwMode="auto">
            <a:xfrm>
              <a:off x="4800" y="169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31" name="Line 931"/>
            <p:cNvSpPr>
              <a:spLocks noChangeShapeType="1"/>
            </p:cNvSpPr>
            <p:nvPr/>
          </p:nvSpPr>
          <p:spPr bwMode="auto">
            <a:xfrm>
              <a:off x="4560" y="1808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32" name="Line 932"/>
            <p:cNvSpPr>
              <a:spLocks noChangeShapeType="1"/>
            </p:cNvSpPr>
            <p:nvPr/>
          </p:nvSpPr>
          <p:spPr bwMode="auto">
            <a:xfrm>
              <a:off x="4800" y="1808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33" name="Line 933"/>
            <p:cNvSpPr>
              <a:spLocks noChangeShapeType="1"/>
            </p:cNvSpPr>
            <p:nvPr/>
          </p:nvSpPr>
          <p:spPr bwMode="auto">
            <a:xfrm>
              <a:off x="464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534" name="Line 934"/>
            <p:cNvSpPr>
              <a:spLocks noChangeShapeType="1"/>
            </p:cNvSpPr>
            <p:nvPr/>
          </p:nvSpPr>
          <p:spPr bwMode="auto">
            <a:xfrm>
              <a:off x="472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</p:grpSp>
      <p:grpSp>
        <p:nvGrpSpPr>
          <p:cNvPr id="794759" name="Group 1159"/>
          <p:cNvGrpSpPr>
            <a:grpSpLocks/>
          </p:cNvGrpSpPr>
          <p:nvPr/>
        </p:nvGrpSpPr>
        <p:grpSpPr bwMode="auto">
          <a:xfrm>
            <a:off x="5791200" y="3581400"/>
            <a:ext cx="685800" cy="685800"/>
            <a:chOff x="4464" y="1536"/>
            <a:chExt cx="432" cy="432"/>
          </a:xfrm>
        </p:grpSpPr>
        <p:sp>
          <p:nvSpPr>
            <p:cNvPr id="794760" name="Oval 1160"/>
            <p:cNvSpPr>
              <a:spLocks noChangeArrowheads="1"/>
            </p:cNvSpPr>
            <p:nvPr/>
          </p:nvSpPr>
          <p:spPr bwMode="auto">
            <a:xfrm>
              <a:off x="4464" y="1536"/>
              <a:ext cx="432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endParaRPr lang="vi-VN" i="1">
                <a:solidFill>
                  <a:schemeClr val="bg1"/>
                </a:solidFill>
              </a:endParaRPr>
            </a:p>
          </p:txBody>
        </p:sp>
        <p:sp>
          <p:nvSpPr>
            <p:cNvPr id="794761" name="Rectangle 1161"/>
            <p:cNvSpPr>
              <a:spLocks noChangeArrowheads="1"/>
            </p:cNvSpPr>
            <p:nvPr/>
          </p:nvSpPr>
          <p:spPr bwMode="auto">
            <a:xfrm>
              <a:off x="472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r>
                <a:rPr lang="en-US" sz="1000"/>
                <a:t>O</a:t>
              </a:r>
            </a:p>
          </p:txBody>
        </p:sp>
        <p:sp>
          <p:nvSpPr>
            <p:cNvPr id="794762" name="Rectangle 1162"/>
            <p:cNvSpPr>
              <a:spLocks noChangeArrowheads="1"/>
            </p:cNvSpPr>
            <p:nvPr/>
          </p:nvSpPr>
          <p:spPr bwMode="auto">
            <a:xfrm>
              <a:off x="464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763" name="Rectangle 1163"/>
            <p:cNvSpPr>
              <a:spLocks noChangeArrowheads="1"/>
            </p:cNvSpPr>
            <p:nvPr/>
          </p:nvSpPr>
          <p:spPr bwMode="auto">
            <a:xfrm>
              <a:off x="456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764" name="Rectangle 1164"/>
            <p:cNvSpPr>
              <a:spLocks noChangeArrowheads="1"/>
            </p:cNvSpPr>
            <p:nvPr/>
          </p:nvSpPr>
          <p:spPr bwMode="auto">
            <a:xfrm>
              <a:off x="472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765" name="Rectangle 1165"/>
            <p:cNvSpPr>
              <a:spLocks noChangeArrowheads="1"/>
            </p:cNvSpPr>
            <p:nvPr/>
          </p:nvSpPr>
          <p:spPr bwMode="auto">
            <a:xfrm>
              <a:off x="464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766" name="Rectangle 1166"/>
            <p:cNvSpPr>
              <a:spLocks noChangeArrowheads="1"/>
            </p:cNvSpPr>
            <p:nvPr/>
          </p:nvSpPr>
          <p:spPr bwMode="auto">
            <a:xfrm>
              <a:off x="456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767" name="Rectangle 1167"/>
            <p:cNvSpPr>
              <a:spLocks noChangeArrowheads="1"/>
            </p:cNvSpPr>
            <p:nvPr/>
          </p:nvSpPr>
          <p:spPr bwMode="auto">
            <a:xfrm>
              <a:off x="472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768" name="Rectangle 1168"/>
            <p:cNvSpPr>
              <a:spLocks noChangeArrowheads="1"/>
            </p:cNvSpPr>
            <p:nvPr/>
          </p:nvSpPr>
          <p:spPr bwMode="auto">
            <a:xfrm>
              <a:off x="464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4769" name="Rectangle 1169"/>
            <p:cNvSpPr>
              <a:spLocks noChangeArrowheads="1"/>
            </p:cNvSpPr>
            <p:nvPr/>
          </p:nvSpPr>
          <p:spPr bwMode="auto">
            <a:xfrm>
              <a:off x="456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r>
                <a:rPr lang="en-US" sz="1000"/>
                <a:t>X</a:t>
              </a:r>
            </a:p>
          </p:txBody>
        </p:sp>
        <p:sp>
          <p:nvSpPr>
            <p:cNvPr id="794770" name="Line 1170"/>
            <p:cNvSpPr>
              <a:spLocks noChangeShapeType="1"/>
            </p:cNvSpPr>
            <p:nvPr/>
          </p:nvSpPr>
          <p:spPr bwMode="auto">
            <a:xfrm>
              <a:off x="456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1" name="Line 1171"/>
            <p:cNvSpPr>
              <a:spLocks noChangeShapeType="1"/>
            </p:cNvSpPr>
            <p:nvPr/>
          </p:nvSpPr>
          <p:spPr bwMode="auto">
            <a:xfrm>
              <a:off x="4560" y="1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2" name="Line 1172"/>
            <p:cNvSpPr>
              <a:spLocks noChangeShapeType="1"/>
            </p:cNvSpPr>
            <p:nvPr/>
          </p:nvSpPr>
          <p:spPr bwMode="auto">
            <a:xfrm>
              <a:off x="4560" y="18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3" name="Line 1173"/>
            <p:cNvSpPr>
              <a:spLocks noChangeShapeType="1"/>
            </p:cNvSpPr>
            <p:nvPr/>
          </p:nvSpPr>
          <p:spPr bwMode="auto">
            <a:xfrm>
              <a:off x="456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4" name="Line 1174"/>
            <p:cNvSpPr>
              <a:spLocks noChangeShapeType="1"/>
            </p:cNvSpPr>
            <p:nvPr/>
          </p:nvSpPr>
          <p:spPr bwMode="auto">
            <a:xfrm>
              <a:off x="4560" y="158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5" name="Line 1175"/>
            <p:cNvSpPr>
              <a:spLocks noChangeShapeType="1"/>
            </p:cNvSpPr>
            <p:nvPr/>
          </p:nvSpPr>
          <p:spPr bwMode="auto">
            <a:xfrm>
              <a:off x="4640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6" name="Line 1176"/>
            <p:cNvSpPr>
              <a:spLocks noChangeShapeType="1"/>
            </p:cNvSpPr>
            <p:nvPr/>
          </p:nvSpPr>
          <p:spPr bwMode="auto">
            <a:xfrm>
              <a:off x="4720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7" name="Line 1177"/>
            <p:cNvSpPr>
              <a:spLocks noChangeShapeType="1"/>
            </p:cNvSpPr>
            <p:nvPr/>
          </p:nvSpPr>
          <p:spPr bwMode="auto">
            <a:xfrm>
              <a:off x="4800" y="158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8" name="Line 1178"/>
            <p:cNvSpPr>
              <a:spLocks noChangeShapeType="1"/>
            </p:cNvSpPr>
            <p:nvPr/>
          </p:nvSpPr>
          <p:spPr bwMode="auto">
            <a:xfrm>
              <a:off x="464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79" name="Line 1179"/>
            <p:cNvSpPr>
              <a:spLocks noChangeShapeType="1"/>
            </p:cNvSpPr>
            <p:nvPr/>
          </p:nvSpPr>
          <p:spPr bwMode="auto">
            <a:xfrm>
              <a:off x="4560" y="169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80" name="Line 1180"/>
            <p:cNvSpPr>
              <a:spLocks noChangeShapeType="1"/>
            </p:cNvSpPr>
            <p:nvPr/>
          </p:nvSpPr>
          <p:spPr bwMode="auto">
            <a:xfrm>
              <a:off x="472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81" name="Line 1181"/>
            <p:cNvSpPr>
              <a:spLocks noChangeShapeType="1"/>
            </p:cNvSpPr>
            <p:nvPr/>
          </p:nvSpPr>
          <p:spPr bwMode="auto">
            <a:xfrm>
              <a:off x="4800" y="169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82" name="Line 1182"/>
            <p:cNvSpPr>
              <a:spLocks noChangeShapeType="1"/>
            </p:cNvSpPr>
            <p:nvPr/>
          </p:nvSpPr>
          <p:spPr bwMode="auto">
            <a:xfrm>
              <a:off x="4560" y="1808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83" name="Line 1183"/>
            <p:cNvSpPr>
              <a:spLocks noChangeShapeType="1"/>
            </p:cNvSpPr>
            <p:nvPr/>
          </p:nvSpPr>
          <p:spPr bwMode="auto">
            <a:xfrm>
              <a:off x="4800" y="1808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84" name="Line 1184"/>
            <p:cNvSpPr>
              <a:spLocks noChangeShapeType="1"/>
            </p:cNvSpPr>
            <p:nvPr/>
          </p:nvSpPr>
          <p:spPr bwMode="auto">
            <a:xfrm>
              <a:off x="464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4785" name="Line 1185"/>
            <p:cNvSpPr>
              <a:spLocks noChangeShapeType="1"/>
            </p:cNvSpPr>
            <p:nvPr/>
          </p:nvSpPr>
          <p:spPr bwMode="auto">
            <a:xfrm>
              <a:off x="472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</p:grpSp>
      <p:grpSp>
        <p:nvGrpSpPr>
          <p:cNvPr id="795036" name="Group 1436"/>
          <p:cNvGrpSpPr>
            <a:grpSpLocks/>
          </p:cNvGrpSpPr>
          <p:nvPr/>
        </p:nvGrpSpPr>
        <p:grpSpPr bwMode="auto">
          <a:xfrm>
            <a:off x="4724400" y="4179888"/>
            <a:ext cx="2971800" cy="1154112"/>
            <a:chOff x="3168" y="3353"/>
            <a:chExt cx="1872" cy="727"/>
          </a:xfrm>
        </p:grpSpPr>
        <p:cxnSp>
          <p:nvCxnSpPr>
            <p:cNvPr id="794788" name="AutoShape 1188"/>
            <p:cNvCxnSpPr>
              <a:cxnSpLocks noChangeShapeType="1"/>
              <a:stCxn id="794442" idx="3"/>
              <a:endCxn id="794980" idx="0"/>
            </p:cNvCxnSpPr>
            <p:nvPr/>
          </p:nvCxnSpPr>
          <p:spPr bwMode="auto">
            <a:xfrm flipH="1">
              <a:off x="3384" y="3353"/>
              <a:ext cx="519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789" name="AutoShape 1189"/>
            <p:cNvCxnSpPr>
              <a:cxnSpLocks noChangeShapeType="1"/>
              <a:stCxn id="794442" idx="5"/>
              <a:endCxn id="794818" idx="0"/>
            </p:cNvCxnSpPr>
            <p:nvPr/>
          </p:nvCxnSpPr>
          <p:spPr bwMode="auto">
            <a:xfrm>
              <a:off x="4209" y="3353"/>
              <a:ext cx="615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94817" name="Group 1217"/>
            <p:cNvGrpSpPr>
              <a:grpSpLocks/>
            </p:cNvGrpSpPr>
            <p:nvPr/>
          </p:nvGrpSpPr>
          <p:grpSpPr bwMode="auto">
            <a:xfrm flipH="1">
              <a:off x="4608" y="3648"/>
              <a:ext cx="432" cy="432"/>
              <a:chOff x="4464" y="1536"/>
              <a:chExt cx="432" cy="432"/>
            </a:xfrm>
          </p:grpSpPr>
          <p:sp>
            <p:nvSpPr>
              <p:cNvPr id="794818" name="Oval 1218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819" name="Rectangle 1219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20" name="Rectangle 1220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821" name="Rectangle 1221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O</a:t>
                </a:r>
              </a:p>
            </p:txBody>
          </p:sp>
          <p:sp>
            <p:nvSpPr>
              <p:cNvPr id="794822" name="Rectangle 1222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23" name="Rectangle 1223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24" name="Rectangle 1224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25" name="Rectangle 1225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826" name="Rectangle 1226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27" name="Rectangle 1227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28" name="Line 1228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29" name="Line 1229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0" name="Line 1230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1" name="Line 1231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2" name="Line 1232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3" name="Line 1233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4" name="Line 1234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5" name="Line 1235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6" name="Line 1236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7" name="Line 1237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8" name="Line 1238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39" name="Line 1239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40" name="Line 1240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41" name="Line 1241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42" name="Line 1242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43" name="Line 1243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844" name="Group 1244"/>
            <p:cNvGrpSpPr>
              <a:grpSpLocks/>
            </p:cNvGrpSpPr>
            <p:nvPr/>
          </p:nvGrpSpPr>
          <p:grpSpPr bwMode="auto">
            <a:xfrm flipH="1">
              <a:off x="4080" y="3648"/>
              <a:ext cx="432" cy="432"/>
              <a:chOff x="4464" y="1536"/>
              <a:chExt cx="432" cy="432"/>
            </a:xfrm>
          </p:grpSpPr>
          <p:sp>
            <p:nvSpPr>
              <p:cNvPr id="794845" name="Oval 1245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846" name="Rectangle 1246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847" name="Rectangle 1247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48" name="Rectangle 1248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O</a:t>
                </a:r>
              </a:p>
            </p:txBody>
          </p:sp>
          <p:sp>
            <p:nvSpPr>
              <p:cNvPr id="794849" name="Rectangle 1249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50" name="Rectangle 1250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51" name="Rectangle 1251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52" name="Rectangle 1252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853" name="Rectangle 1253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54" name="Rectangle 1254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55" name="Line 1255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56" name="Line 1256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57" name="Line 1257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58" name="Line 1258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59" name="Line 1259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0" name="Line 1260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1" name="Line 1261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2" name="Line 1262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3" name="Line 1263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4" name="Line 1264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5" name="Line 1265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6" name="Line 1266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7" name="Line 1267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8" name="Line 1268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69" name="Line 1269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70" name="Line 1270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871" name="Group 1271"/>
            <p:cNvGrpSpPr>
              <a:grpSpLocks/>
            </p:cNvGrpSpPr>
            <p:nvPr/>
          </p:nvGrpSpPr>
          <p:grpSpPr bwMode="auto">
            <a:xfrm flipH="1">
              <a:off x="3552" y="3648"/>
              <a:ext cx="432" cy="432"/>
              <a:chOff x="4464" y="1536"/>
              <a:chExt cx="432" cy="432"/>
            </a:xfrm>
          </p:grpSpPr>
          <p:sp>
            <p:nvSpPr>
              <p:cNvPr id="794872" name="Oval 1272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873" name="Rectangle 1273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74" name="Rectangle 1274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75" name="Rectangle 1275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76" name="Rectangle 1276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77" name="Rectangle 1277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78" name="Rectangle 1278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79" name="Rectangle 1279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80" name="Rectangle 1280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81" name="Rectangle 1281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882" name="Line 1282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83" name="Line 1283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84" name="Line 1284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85" name="Line 1285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86" name="Line 1286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87" name="Line 1287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88" name="Line 1288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89" name="Line 1289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90" name="Line 1290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91" name="Line 1291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92" name="Line 1292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93" name="Line 1293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94" name="Line 1294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95" name="Line 1295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96" name="Line 1296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897" name="Line 1297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898" name="Group 1298"/>
            <p:cNvGrpSpPr>
              <a:grpSpLocks/>
            </p:cNvGrpSpPr>
            <p:nvPr/>
          </p:nvGrpSpPr>
          <p:grpSpPr bwMode="auto">
            <a:xfrm flipH="1">
              <a:off x="3456" y="3648"/>
              <a:ext cx="432" cy="432"/>
              <a:chOff x="4464" y="1536"/>
              <a:chExt cx="432" cy="432"/>
            </a:xfrm>
          </p:grpSpPr>
          <p:sp>
            <p:nvSpPr>
              <p:cNvPr id="794899" name="Oval 1299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900" name="Rectangle 1300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1" name="Rectangle 1301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2" name="Rectangle 1302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3" name="Rectangle 1303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4" name="Rectangle 1304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5" name="Rectangle 1305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6" name="Rectangle 1306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7" name="Rectangle 1307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8" name="Rectangle 1308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09" name="Line 1309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0" name="Line 1310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1" name="Line 1311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2" name="Line 1312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3" name="Line 1313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4" name="Line 1314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5" name="Line 1315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6" name="Line 1316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7" name="Line 1317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8" name="Line 1318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19" name="Line 1319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20" name="Line 1320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21" name="Line 1321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22" name="Line 1322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23" name="Line 1323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24" name="Line 1324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925" name="Group 1325"/>
            <p:cNvGrpSpPr>
              <a:grpSpLocks/>
            </p:cNvGrpSpPr>
            <p:nvPr/>
          </p:nvGrpSpPr>
          <p:grpSpPr bwMode="auto">
            <a:xfrm flipH="1">
              <a:off x="3360" y="3648"/>
              <a:ext cx="432" cy="432"/>
              <a:chOff x="4464" y="1536"/>
              <a:chExt cx="432" cy="432"/>
            </a:xfrm>
          </p:grpSpPr>
          <p:sp>
            <p:nvSpPr>
              <p:cNvPr id="794926" name="Oval 1326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927" name="Rectangle 1327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28" name="Rectangle 1328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29" name="Rectangle 1329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30" name="Rectangle 1330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31" name="Rectangle 1331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32" name="Rectangle 1332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33" name="Rectangle 1333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34" name="Rectangle 1334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35" name="Rectangle 1335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36" name="Line 1336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37" name="Line 1337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38" name="Line 1338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39" name="Line 1339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0" name="Line 1340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1" name="Line 1341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2" name="Line 1342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3" name="Line 1343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4" name="Line 1344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5" name="Line 1345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6" name="Line 1346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7" name="Line 1347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8" name="Line 1348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49" name="Line 1349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50" name="Line 1350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51" name="Line 1351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952" name="Group 1352"/>
            <p:cNvGrpSpPr>
              <a:grpSpLocks/>
            </p:cNvGrpSpPr>
            <p:nvPr/>
          </p:nvGrpSpPr>
          <p:grpSpPr bwMode="auto">
            <a:xfrm flipH="1">
              <a:off x="3264" y="3648"/>
              <a:ext cx="432" cy="432"/>
              <a:chOff x="4464" y="1536"/>
              <a:chExt cx="432" cy="432"/>
            </a:xfrm>
          </p:grpSpPr>
          <p:sp>
            <p:nvSpPr>
              <p:cNvPr id="794953" name="Oval 1353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954" name="Rectangle 1354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55" name="Rectangle 1355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56" name="Rectangle 1356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57" name="Rectangle 1357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58" name="Rectangle 1358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59" name="Rectangle 1359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60" name="Rectangle 1360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61" name="Rectangle 1361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62" name="Rectangle 1362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63" name="Line 1363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64" name="Line 1364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65" name="Line 1365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66" name="Line 1366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67" name="Line 1367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68" name="Line 1368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69" name="Line 1369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0" name="Line 1370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1" name="Line 1371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2" name="Line 1372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3" name="Line 1373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4" name="Line 1374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5" name="Line 1375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6" name="Line 1376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7" name="Line 1377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78" name="Line 1378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grpSp>
          <p:nvGrpSpPr>
            <p:cNvPr id="794979" name="Group 1379"/>
            <p:cNvGrpSpPr>
              <a:grpSpLocks/>
            </p:cNvGrpSpPr>
            <p:nvPr/>
          </p:nvGrpSpPr>
          <p:grpSpPr bwMode="auto">
            <a:xfrm flipH="1">
              <a:off x="3168" y="3648"/>
              <a:ext cx="432" cy="432"/>
              <a:chOff x="4464" y="1536"/>
              <a:chExt cx="432" cy="432"/>
            </a:xfrm>
          </p:grpSpPr>
          <p:sp>
            <p:nvSpPr>
              <p:cNvPr id="794980" name="Oval 1380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432" cy="432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75000"/>
                  </a:lnSpc>
                </a:pPr>
                <a:endParaRPr lang="vi-VN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4981" name="Rectangle 1381"/>
              <p:cNvSpPr>
                <a:spLocks noChangeArrowheads="1"/>
              </p:cNvSpPr>
              <p:nvPr/>
            </p:nvSpPr>
            <p:spPr bwMode="auto">
              <a:xfrm>
                <a:off x="472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82" name="Rectangle 1382"/>
              <p:cNvSpPr>
                <a:spLocks noChangeArrowheads="1"/>
              </p:cNvSpPr>
              <p:nvPr/>
            </p:nvSpPr>
            <p:spPr bwMode="auto">
              <a:xfrm>
                <a:off x="464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83" name="Rectangle 1383"/>
              <p:cNvSpPr>
                <a:spLocks noChangeArrowheads="1"/>
              </p:cNvSpPr>
              <p:nvPr/>
            </p:nvSpPr>
            <p:spPr bwMode="auto">
              <a:xfrm>
                <a:off x="4560" y="1808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O</a:t>
                </a:r>
              </a:p>
            </p:txBody>
          </p:sp>
          <p:sp>
            <p:nvSpPr>
              <p:cNvPr id="794984" name="Rectangle 1384"/>
              <p:cNvSpPr>
                <a:spLocks noChangeArrowheads="1"/>
              </p:cNvSpPr>
              <p:nvPr/>
            </p:nvSpPr>
            <p:spPr bwMode="auto">
              <a:xfrm>
                <a:off x="472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85" name="Rectangle 1385"/>
              <p:cNvSpPr>
                <a:spLocks noChangeArrowheads="1"/>
              </p:cNvSpPr>
              <p:nvPr/>
            </p:nvSpPr>
            <p:spPr bwMode="auto">
              <a:xfrm>
                <a:off x="464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86" name="Rectangle 1386"/>
              <p:cNvSpPr>
                <a:spLocks noChangeArrowheads="1"/>
              </p:cNvSpPr>
              <p:nvPr/>
            </p:nvSpPr>
            <p:spPr bwMode="auto">
              <a:xfrm>
                <a:off x="4560" y="1696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87" name="Rectangle 1387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988" name="Rectangle 1388"/>
              <p:cNvSpPr>
                <a:spLocks noChangeArrowheads="1"/>
              </p:cNvSpPr>
              <p:nvPr/>
            </p:nvSpPr>
            <p:spPr bwMode="auto">
              <a:xfrm>
                <a:off x="464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r>
                  <a:rPr lang="en-US" sz="1000"/>
                  <a:t>X</a:t>
                </a:r>
              </a:p>
            </p:txBody>
          </p:sp>
          <p:sp>
            <p:nvSpPr>
              <p:cNvPr id="794989" name="Rectangle 1389"/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80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 anchorCtr="1"/>
              <a:lstStyle/>
              <a:p>
                <a:endParaRPr lang="vi-VN" sz="1000"/>
              </a:p>
            </p:txBody>
          </p:sp>
          <p:sp>
            <p:nvSpPr>
              <p:cNvPr id="794990" name="Line 1390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1" name="Line 1391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2" name="Line 1392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3" name="Line 1393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4" name="Line 1394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5" name="Line 1395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6" name="Line 1396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7" name="Line 1397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8" name="Line 1398"/>
              <p:cNvSpPr>
                <a:spLocks noChangeShapeType="1"/>
              </p:cNvSpPr>
              <p:nvPr/>
            </p:nvSpPr>
            <p:spPr bwMode="auto">
              <a:xfrm>
                <a:off x="464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4999" name="Line 1399"/>
              <p:cNvSpPr>
                <a:spLocks noChangeShapeType="1"/>
              </p:cNvSpPr>
              <p:nvPr/>
            </p:nvSpPr>
            <p:spPr bwMode="auto">
              <a:xfrm>
                <a:off x="456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5000" name="Line 1400"/>
              <p:cNvSpPr>
                <a:spLocks noChangeShapeType="1"/>
              </p:cNvSpPr>
              <p:nvPr/>
            </p:nvSpPr>
            <p:spPr bwMode="auto">
              <a:xfrm>
                <a:off x="4720" y="1584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5001" name="Line 1401"/>
              <p:cNvSpPr>
                <a:spLocks noChangeShapeType="1"/>
              </p:cNvSpPr>
              <p:nvPr/>
            </p:nvSpPr>
            <p:spPr bwMode="auto">
              <a:xfrm>
                <a:off x="4800" y="1696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5002" name="Line 1402"/>
              <p:cNvSpPr>
                <a:spLocks noChangeShapeType="1"/>
              </p:cNvSpPr>
              <p:nvPr/>
            </p:nvSpPr>
            <p:spPr bwMode="auto">
              <a:xfrm>
                <a:off x="456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5003" name="Line 1403"/>
              <p:cNvSpPr>
                <a:spLocks noChangeShapeType="1"/>
              </p:cNvSpPr>
              <p:nvPr/>
            </p:nvSpPr>
            <p:spPr bwMode="auto">
              <a:xfrm>
                <a:off x="4800" y="1808"/>
                <a:ext cx="0" cy="11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5004" name="Line 1404"/>
              <p:cNvSpPr>
                <a:spLocks noChangeShapeType="1"/>
              </p:cNvSpPr>
              <p:nvPr/>
            </p:nvSpPr>
            <p:spPr bwMode="auto">
              <a:xfrm>
                <a:off x="464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  <p:sp>
            <p:nvSpPr>
              <p:cNvPr id="795005" name="Line 1405"/>
              <p:cNvSpPr>
                <a:spLocks noChangeShapeType="1"/>
              </p:cNvSpPr>
              <p:nvPr/>
            </p:nvSpPr>
            <p:spPr bwMode="auto">
              <a:xfrm>
                <a:off x="4720" y="1920"/>
                <a:ext cx="8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" tIns="0" rIns="9144" bIns="0" anchor="ctr" anchorCtr="1"/>
              <a:lstStyle/>
              <a:p>
                <a:endParaRPr lang="vi-VN"/>
              </a:p>
            </p:txBody>
          </p:sp>
        </p:grpSp>
        <p:cxnSp>
          <p:nvCxnSpPr>
            <p:cNvPr id="795006" name="AutoShape 1406"/>
            <p:cNvCxnSpPr>
              <a:cxnSpLocks noChangeShapeType="1"/>
              <a:stCxn id="794442" idx="5"/>
              <a:endCxn id="794845" idx="0"/>
            </p:cNvCxnSpPr>
            <p:nvPr/>
          </p:nvCxnSpPr>
          <p:spPr bwMode="auto">
            <a:xfrm>
              <a:off x="4209" y="3353"/>
              <a:ext cx="87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5007" name="AutoShape 1407"/>
            <p:cNvCxnSpPr>
              <a:cxnSpLocks noChangeShapeType="1"/>
              <a:stCxn id="794442" idx="3"/>
              <a:endCxn id="794872" idx="0"/>
            </p:cNvCxnSpPr>
            <p:nvPr/>
          </p:nvCxnSpPr>
          <p:spPr bwMode="auto">
            <a:xfrm flipH="1">
              <a:off x="3768" y="3353"/>
              <a:ext cx="135" cy="2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5008" name="Text Box 1408"/>
            <p:cNvSpPr txBox="1">
              <a:spLocks noChangeArrowheads="1"/>
            </p:cNvSpPr>
            <p:nvPr/>
          </p:nvSpPr>
          <p:spPr bwMode="auto">
            <a:xfrm flipH="1">
              <a:off x="3600" y="340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/>
                <a:t>…</a:t>
              </a:r>
            </a:p>
          </p:txBody>
        </p:sp>
      </p:grpSp>
      <p:grpSp>
        <p:nvGrpSpPr>
          <p:cNvPr id="795037" name="Group 1437"/>
          <p:cNvGrpSpPr>
            <a:grpSpLocks/>
          </p:cNvGrpSpPr>
          <p:nvPr/>
        </p:nvGrpSpPr>
        <p:grpSpPr bwMode="auto">
          <a:xfrm>
            <a:off x="6172200" y="4648200"/>
            <a:ext cx="685800" cy="685800"/>
            <a:chOff x="4464" y="1536"/>
            <a:chExt cx="432" cy="432"/>
          </a:xfrm>
        </p:grpSpPr>
        <p:sp>
          <p:nvSpPr>
            <p:cNvPr id="795038" name="Oval 1438"/>
            <p:cNvSpPr>
              <a:spLocks noChangeArrowheads="1"/>
            </p:cNvSpPr>
            <p:nvPr/>
          </p:nvSpPr>
          <p:spPr bwMode="auto">
            <a:xfrm>
              <a:off x="4464" y="1536"/>
              <a:ext cx="432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endParaRPr lang="vi-VN" i="1">
                <a:solidFill>
                  <a:schemeClr val="bg1"/>
                </a:solidFill>
              </a:endParaRPr>
            </a:p>
          </p:txBody>
        </p:sp>
        <p:sp>
          <p:nvSpPr>
            <p:cNvPr id="795039" name="Rectangle 1439"/>
            <p:cNvSpPr>
              <a:spLocks noChangeArrowheads="1"/>
            </p:cNvSpPr>
            <p:nvPr/>
          </p:nvSpPr>
          <p:spPr bwMode="auto">
            <a:xfrm>
              <a:off x="472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r>
                <a:rPr lang="en-US" sz="1000"/>
                <a:t>O</a:t>
              </a:r>
            </a:p>
          </p:txBody>
        </p:sp>
        <p:sp>
          <p:nvSpPr>
            <p:cNvPr id="795040" name="Rectangle 1440"/>
            <p:cNvSpPr>
              <a:spLocks noChangeArrowheads="1"/>
            </p:cNvSpPr>
            <p:nvPr/>
          </p:nvSpPr>
          <p:spPr bwMode="auto">
            <a:xfrm>
              <a:off x="464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5041" name="Rectangle 1441"/>
            <p:cNvSpPr>
              <a:spLocks noChangeArrowheads="1"/>
            </p:cNvSpPr>
            <p:nvPr/>
          </p:nvSpPr>
          <p:spPr bwMode="auto">
            <a:xfrm>
              <a:off x="4560" y="1808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r>
                <a:rPr lang="en-US" sz="1000"/>
                <a:t>X</a:t>
              </a:r>
            </a:p>
          </p:txBody>
        </p:sp>
        <p:sp>
          <p:nvSpPr>
            <p:cNvPr id="795042" name="Rectangle 1442"/>
            <p:cNvSpPr>
              <a:spLocks noChangeArrowheads="1"/>
            </p:cNvSpPr>
            <p:nvPr/>
          </p:nvSpPr>
          <p:spPr bwMode="auto">
            <a:xfrm>
              <a:off x="472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5043" name="Rectangle 1443"/>
            <p:cNvSpPr>
              <a:spLocks noChangeArrowheads="1"/>
            </p:cNvSpPr>
            <p:nvPr/>
          </p:nvSpPr>
          <p:spPr bwMode="auto">
            <a:xfrm>
              <a:off x="464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5044" name="Rectangle 1444"/>
            <p:cNvSpPr>
              <a:spLocks noChangeArrowheads="1"/>
            </p:cNvSpPr>
            <p:nvPr/>
          </p:nvSpPr>
          <p:spPr bwMode="auto">
            <a:xfrm>
              <a:off x="4560" y="1696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5045" name="Rectangle 1445"/>
            <p:cNvSpPr>
              <a:spLocks noChangeArrowheads="1"/>
            </p:cNvSpPr>
            <p:nvPr/>
          </p:nvSpPr>
          <p:spPr bwMode="auto">
            <a:xfrm>
              <a:off x="472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5046" name="Rectangle 1446"/>
            <p:cNvSpPr>
              <a:spLocks noChangeArrowheads="1"/>
            </p:cNvSpPr>
            <p:nvPr/>
          </p:nvSpPr>
          <p:spPr bwMode="auto">
            <a:xfrm>
              <a:off x="464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endParaRPr lang="vi-VN" sz="1000"/>
            </a:p>
          </p:txBody>
        </p:sp>
        <p:sp>
          <p:nvSpPr>
            <p:cNvPr id="795047" name="Rectangle 1447"/>
            <p:cNvSpPr>
              <a:spLocks noChangeArrowheads="1"/>
            </p:cNvSpPr>
            <p:nvPr/>
          </p:nvSpPr>
          <p:spPr bwMode="auto">
            <a:xfrm>
              <a:off x="4560" y="1584"/>
              <a:ext cx="80" cy="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 anchorCtr="1"/>
            <a:lstStyle/>
            <a:p>
              <a:r>
                <a:rPr lang="en-US" sz="1000"/>
                <a:t>X</a:t>
              </a:r>
            </a:p>
          </p:txBody>
        </p:sp>
        <p:sp>
          <p:nvSpPr>
            <p:cNvPr id="795048" name="Line 1448"/>
            <p:cNvSpPr>
              <a:spLocks noChangeShapeType="1"/>
            </p:cNvSpPr>
            <p:nvPr/>
          </p:nvSpPr>
          <p:spPr bwMode="auto">
            <a:xfrm>
              <a:off x="456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49" name="Line 1449"/>
            <p:cNvSpPr>
              <a:spLocks noChangeShapeType="1"/>
            </p:cNvSpPr>
            <p:nvPr/>
          </p:nvSpPr>
          <p:spPr bwMode="auto">
            <a:xfrm>
              <a:off x="4560" y="1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0" name="Line 1450"/>
            <p:cNvSpPr>
              <a:spLocks noChangeShapeType="1"/>
            </p:cNvSpPr>
            <p:nvPr/>
          </p:nvSpPr>
          <p:spPr bwMode="auto">
            <a:xfrm>
              <a:off x="4560" y="18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1" name="Line 1451"/>
            <p:cNvSpPr>
              <a:spLocks noChangeShapeType="1"/>
            </p:cNvSpPr>
            <p:nvPr/>
          </p:nvSpPr>
          <p:spPr bwMode="auto">
            <a:xfrm>
              <a:off x="456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2" name="Line 1452"/>
            <p:cNvSpPr>
              <a:spLocks noChangeShapeType="1"/>
            </p:cNvSpPr>
            <p:nvPr/>
          </p:nvSpPr>
          <p:spPr bwMode="auto">
            <a:xfrm>
              <a:off x="4560" y="158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3" name="Line 1453"/>
            <p:cNvSpPr>
              <a:spLocks noChangeShapeType="1"/>
            </p:cNvSpPr>
            <p:nvPr/>
          </p:nvSpPr>
          <p:spPr bwMode="auto">
            <a:xfrm>
              <a:off x="4640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4" name="Line 1454"/>
            <p:cNvSpPr>
              <a:spLocks noChangeShapeType="1"/>
            </p:cNvSpPr>
            <p:nvPr/>
          </p:nvSpPr>
          <p:spPr bwMode="auto">
            <a:xfrm>
              <a:off x="4720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5" name="Line 1455"/>
            <p:cNvSpPr>
              <a:spLocks noChangeShapeType="1"/>
            </p:cNvSpPr>
            <p:nvPr/>
          </p:nvSpPr>
          <p:spPr bwMode="auto">
            <a:xfrm>
              <a:off x="4800" y="158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6" name="Line 1456"/>
            <p:cNvSpPr>
              <a:spLocks noChangeShapeType="1"/>
            </p:cNvSpPr>
            <p:nvPr/>
          </p:nvSpPr>
          <p:spPr bwMode="auto">
            <a:xfrm>
              <a:off x="464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7" name="Line 1457"/>
            <p:cNvSpPr>
              <a:spLocks noChangeShapeType="1"/>
            </p:cNvSpPr>
            <p:nvPr/>
          </p:nvSpPr>
          <p:spPr bwMode="auto">
            <a:xfrm>
              <a:off x="4560" y="169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8" name="Line 1458"/>
            <p:cNvSpPr>
              <a:spLocks noChangeShapeType="1"/>
            </p:cNvSpPr>
            <p:nvPr/>
          </p:nvSpPr>
          <p:spPr bwMode="auto">
            <a:xfrm>
              <a:off x="4720" y="1584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59" name="Line 1459"/>
            <p:cNvSpPr>
              <a:spLocks noChangeShapeType="1"/>
            </p:cNvSpPr>
            <p:nvPr/>
          </p:nvSpPr>
          <p:spPr bwMode="auto">
            <a:xfrm>
              <a:off x="4800" y="169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60" name="Line 1460"/>
            <p:cNvSpPr>
              <a:spLocks noChangeShapeType="1"/>
            </p:cNvSpPr>
            <p:nvPr/>
          </p:nvSpPr>
          <p:spPr bwMode="auto">
            <a:xfrm>
              <a:off x="4560" y="1808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61" name="Line 1461"/>
            <p:cNvSpPr>
              <a:spLocks noChangeShapeType="1"/>
            </p:cNvSpPr>
            <p:nvPr/>
          </p:nvSpPr>
          <p:spPr bwMode="auto">
            <a:xfrm>
              <a:off x="4800" y="1808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62" name="Line 1462"/>
            <p:cNvSpPr>
              <a:spLocks noChangeShapeType="1"/>
            </p:cNvSpPr>
            <p:nvPr/>
          </p:nvSpPr>
          <p:spPr bwMode="auto">
            <a:xfrm>
              <a:off x="464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  <p:sp>
          <p:nvSpPr>
            <p:cNvPr id="795063" name="Line 1463"/>
            <p:cNvSpPr>
              <a:spLocks noChangeShapeType="1"/>
            </p:cNvSpPr>
            <p:nvPr/>
          </p:nvSpPr>
          <p:spPr bwMode="auto">
            <a:xfrm>
              <a:off x="4720" y="1920"/>
              <a:ext cx="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 anchor="ctr" anchorCtr="1"/>
            <a:lstStyle/>
            <a:p>
              <a:endParaRPr lang="vi-VN"/>
            </a:p>
          </p:txBody>
        </p:sp>
      </p:grpSp>
      <p:grpSp>
        <p:nvGrpSpPr>
          <p:cNvPr id="795094" name="Group 1494"/>
          <p:cNvGrpSpPr>
            <a:grpSpLocks/>
          </p:cNvGrpSpPr>
          <p:nvPr/>
        </p:nvGrpSpPr>
        <p:grpSpPr bwMode="auto">
          <a:xfrm>
            <a:off x="6248400" y="5346700"/>
            <a:ext cx="457200" cy="215900"/>
            <a:chOff x="4128" y="4088"/>
            <a:chExt cx="288" cy="136"/>
          </a:xfrm>
        </p:grpSpPr>
        <p:cxnSp>
          <p:nvCxnSpPr>
            <p:cNvPr id="795065" name="AutoShape 1465"/>
            <p:cNvCxnSpPr>
              <a:cxnSpLocks noChangeShapeType="1"/>
              <a:stCxn id="795038" idx="4"/>
            </p:cNvCxnSpPr>
            <p:nvPr/>
          </p:nvCxnSpPr>
          <p:spPr bwMode="auto">
            <a:xfrm flipH="1">
              <a:off x="4128" y="4088"/>
              <a:ext cx="168" cy="1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5093" name="AutoShape 1493"/>
            <p:cNvCxnSpPr>
              <a:cxnSpLocks noChangeShapeType="1"/>
              <a:stCxn id="795038" idx="4"/>
            </p:cNvCxnSpPr>
            <p:nvPr/>
          </p:nvCxnSpPr>
          <p:spPr bwMode="auto">
            <a:xfrm>
              <a:off x="4296" y="4088"/>
              <a:ext cx="120" cy="1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1107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9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502" grpId="0" build="p" autoUpdateAnimBg="0"/>
      <p:bldP spid="7944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Playing as Search: Complexity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the opponent’s moves </a:t>
            </a:r>
            <a:r>
              <a:rPr lang="en-US" i="1" smtClean="0"/>
              <a:t>can</a:t>
            </a:r>
            <a:r>
              <a:rPr lang="en-US" smtClean="0"/>
              <a:t> be </a:t>
            </a:r>
            <a:br>
              <a:rPr lang="en-US" smtClean="0"/>
            </a:br>
            <a:r>
              <a:rPr lang="en-US" smtClean="0"/>
              <a:t>predicted given the computer's moves.</a:t>
            </a:r>
          </a:p>
          <a:p>
            <a:pPr eaLnBrk="1" hangingPunct="1"/>
            <a:r>
              <a:rPr lang="en-US" smtClean="0"/>
              <a:t>How complex would search be in this case?</a:t>
            </a:r>
          </a:p>
          <a:p>
            <a:pPr lvl="1" eaLnBrk="1" hangingPunct="1"/>
            <a:r>
              <a:rPr lang="en-US" smtClean="0"/>
              <a:t>Worst case: </a:t>
            </a:r>
            <a:r>
              <a:rPr lang="en-US" smtClean="0">
                <a:solidFill>
                  <a:srgbClr val="FF0000"/>
                </a:solidFill>
              </a:rPr>
              <a:t>O(b</a:t>
            </a:r>
            <a:r>
              <a:rPr lang="en-US" baseline="30000" smtClean="0">
                <a:solidFill>
                  <a:srgbClr val="FF0000"/>
                </a:solidFill>
              </a:rPr>
              <a:t>d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r>
              <a:rPr lang="en-US" smtClean="0"/>
              <a:t>,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ranching factor,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/>
              <a:t>epth</a:t>
            </a:r>
          </a:p>
          <a:p>
            <a:pPr lvl="1" eaLnBrk="1" hangingPunct="1"/>
            <a:r>
              <a:rPr lang="en-US" b="1" smtClean="0"/>
              <a:t>Tic-Tac-Toe</a:t>
            </a:r>
            <a:r>
              <a:rPr lang="en-US" smtClean="0"/>
              <a:t>: ~5 legal moves, max of 9 moves</a:t>
            </a:r>
          </a:p>
          <a:p>
            <a:pPr lvl="2" eaLnBrk="1" hangingPunct="1"/>
            <a:r>
              <a:rPr lang="en-US" smtClean="0"/>
              <a:t>5</a:t>
            </a:r>
            <a:r>
              <a:rPr lang="en-US" baseline="30000" smtClean="0"/>
              <a:t>9</a:t>
            </a:r>
            <a:r>
              <a:rPr lang="en-US" smtClean="0"/>
              <a:t> = 1,953,125 states</a:t>
            </a:r>
          </a:p>
          <a:p>
            <a:pPr lvl="1" eaLnBrk="1" hangingPunct="1"/>
            <a:r>
              <a:rPr lang="en-US" b="1" smtClean="0"/>
              <a:t>Chess</a:t>
            </a:r>
            <a:r>
              <a:rPr lang="en-US" smtClean="0"/>
              <a:t>: ~35 legal moves, ~100 moves per game</a:t>
            </a:r>
          </a:p>
          <a:p>
            <a:pPr lvl="2" eaLnBrk="1" hangingPunct="1"/>
            <a:r>
              <a:rPr lang="en-US" smtClean="0"/>
              <a:t>35</a:t>
            </a:r>
            <a:r>
              <a:rPr lang="en-US" baseline="30000" smtClean="0"/>
              <a:t>100</a:t>
            </a:r>
            <a:r>
              <a:rPr lang="en-US" smtClean="0"/>
              <a:t> ~10</a:t>
            </a:r>
            <a:r>
              <a:rPr lang="en-US" baseline="30000" smtClean="0"/>
              <a:t>154</a:t>
            </a:r>
            <a:r>
              <a:rPr lang="en-US" smtClean="0"/>
              <a:t> states (but “only” ~10</a:t>
            </a:r>
            <a:r>
              <a:rPr lang="en-US" baseline="30000" smtClean="0"/>
              <a:t>40</a:t>
            </a:r>
            <a:r>
              <a:rPr lang="en-US" smtClean="0"/>
              <a:t> legal states)</a:t>
            </a:r>
          </a:p>
          <a:p>
            <a:pPr eaLnBrk="1" hangingPunct="1"/>
            <a:endParaRPr lang="en-US" smtClean="0"/>
          </a:p>
          <a:p>
            <a:pPr marL="0" indent="0" algn="ctr" eaLnBrk="1" hangingPunct="1">
              <a:buNone/>
            </a:pPr>
            <a:r>
              <a:rPr lang="en-US" i="1" smtClean="0">
                <a:solidFill>
                  <a:srgbClr val="FF0000"/>
                </a:solidFill>
              </a:rPr>
              <a:t>Common games produce enormous search trees!!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BF0BC-8A3D-4C58-9F03-520CD582658D}" type="datetime1">
              <a:rPr lang="en-US" smtClean="0"/>
              <a:t>4/27/2016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45A98-56FC-4C17-BAF5-FFD6787DE82C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Search Game Playing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i="1" smtClean="0">
                <a:solidFill>
                  <a:srgbClr val="FF0000"/>
                </a:solidFill>
              </a:rPr>
              <a:t>utility</a:t>
            </a:r>
            <a:r>
              <a:rPr lang="en-US" smtClean="0"/>
              <a:t> function maps each terminal state of the board to a numeric value corresponding to the value of that state to the computer.</a:t>
            </a:r>
          </a:p>
          <a:p>
            <a:pPr lvl="1"/>
            <a:r>
              <a:rPr lang="en-US" smtClean="0"/>
              <a:t>positive for winning, &gt; + means better for computer (MAX)</a:t>
            </a:r>
          </a:p>
          <a:p>
            <a:pPr lvl="1"/>
            <a:r>
              <a:rPr lang="en-US" smtClean="0"/>
              <a:t>negative for losing,  &gt;  - means better for opponent (MIN)</a:t>
            </a:r>
          </a:p>
          <a:p>
            <a:pPr lvl="1"/>
            <a:r>
              <a:rPr lang="en-US" smtClean="0"/>
              <a:t>zero for a draw</a:t>
            </a:r>
          </a:p>
          <a:p>
            <a:pPr lvl="1"/>
            <a:r>
              <a:rPr lang="en-US" smtClean="0"/>
              <a:t>typical values (lost to win):</a:t>
            </a:r>
          </a:p>
          <a:p>
            <a:pPr lvl="2"/>
            <a:r>
              <a:rPr lang="en-US" smtClean="0"/>
              <a:t>-infinity to +infinity</a:t>
            </a:r>
          </a:p>
          <a:p>
            <a:pPr lvl="2"/>
            <a:r>
              <a:rPr lang="en-US" smtClean="0"/>
              <a:t>-1.0 to +1.0</a:t>
            </a:r>
          </a:p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19FFA-B9CB-4D1D-84DF-1B759A9260F0}" type="datetime1">
              <a:rPr lang="en-US" smtClean="0"/>
              <a:t>4/27/2016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10B0A-2AEF-47F0-BE7B-3BCE30C1A0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72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CC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marR="0">
          <a:spcBef>
            <a:spcPts val="0"/>
          </a:spcBef>
          <a:spcAft>
            <a:spcPts val="0"/>
          </a:spcAft>
          <a:defRPr b="1" smtClean="0">
            <a:solidFill>
              <a:srgbClr val="7F0055"/>
            </a:solidFill>
            <a:effectLst/>
            <a:latin typeface="Consolas"/>
            <a:ea typeface="Calibri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Ch4-Informed Search</Template>
  <TotalTime>4175</TotalTime>
  <Words>4545</Words>
  <Application>Microsoft Office PowerPoint</Application>
  <PresentationFormat>On-screen Show (4:3)</PresentationFormat>
  <Paragraphs>2290</Paragraphs>
  <Slides>69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Arial Narrow</vt:lpstr>
      <vt:lpstr>Calibri</vt:lpstr>
      <vt:lpstr>Consolas</vt:lpstr>
      <vt:lpstr>Courier</vt:lpstr>
      <vt:lpstr>Palatino</vt:lpstr>
      <vt:lpstr>Symbol</vt:lpstr>
      <vt:lpstr>Tahoma</vt:lpstr>
      <vt:lpstr>Times New Roman</vt:lpstr>
      <vt:lpstr>Trebuchet MS</vt:lpstr>
      <vt:lpstr>Wingdings</vt:lpstr>
      <vt:lpstr>Theme1</vt:lpstr>
      <vt:lpstr>Game Playing</vt:lpstr>
      <vt:lpstr>Outline</vt:lpstr>
      <vt:lpstr>What are and why study games?</vt:lpstr>
      <vt:lpstr>Types of Games</vt:lpstr>
      <vt:lpstr>Relation of Games to Search</vt:lpstr>
      <vt:lpstr>Game setup</vt:lpstr>
      <vt:lpstr>Game Playing as Search: Game Tree</vt:lpstr>
      <vt:lpstr>Game Playing as Search: Complexity</vt:lpstr>
      <vt:lpstr>Greedy Search Game Playing</vt:lpstr>
      <vt:lpstr>Greedy Search Game Playing</vt:lpstr>
      <vt:lpstr>Greedy Search Game Playing</vt:lpstr>
      <vt:lpstr>Minimax principle - Optimal strategies</vt:lpstr>
      <vt:lpstr>Two-Players Game Tree</vt:lpstr>
      <vt:lpstr>What if MIN does not play optimally?</vt:lpstr>
      <vt:lpstr>Minimax: Direct Algorithm</vt:lpstr>
      <vt:lpstr>Minimax Algorithm</vt:lpstr>
      <vt:lpstr>Properties of Minimax</vt:lpstr>
      <vt:lpstr>Imperfect Real-Time Decisions</vt:lpstr>
      <vt:lpstr>Cutting off search</vt:lpstr>
      <vt:lpstr>Heuristic EVAL </vt:lpstr>
      <vt:lpstr>Heuristic EVAL example</vt:lpstr>
      <vt:lpstr>Heuristic EVAL example</vt:lpstr>
      <vt:lpstr>Heuristic difficulties</vt:lpstr>
      <vt:lpstr>Horizon effect</vt:lpstr>
      <vt:lpstr>Multiplayer games</vt:lpstr>
      <vt:lpstr>Problem of minimax search</vt:lpstr>
      <vt:lpstr>Alpha-Beta pruning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Search Example</vt:lpstr>
      <vt:lpstr>Alpha-Beta Algorithm</vt:lpstr>
      <vt:lpstr>Alpha-Beta Algorithm</vt:lpstr>
      <vt:lpstr>General alpha-beta pruning</vt:lpstr>
      <vt:lpstr>Final Comments: Alpha-Beta Pruning</vt:lpstr>
      <vt:lpstr>Games that include chance</vt:lpstr>
      <vt:lpstr>Games that include chance</vt:lpstr>
      <vt:lpstr>Games that include chance</vt:lpstr>
      <vt:lpstr>Expected minimax value</vt:lpstr>
      <vt:lpstr>Position evaluation with chance nodes</vt:lpstr>
      <vt:lpstr>Discussion </vt:lpstr>
      <vt:lpstr>Discussion </vt:lpstr>
      <vt:lpstr>Summary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Playing</dc:title>
  <dc:creator>Le Phi Hung</dc:creator>
  <cp:lastModifiedBy>LePhiHung</cp:lastModifiedBy>
  <cp:revision>118</cp:revision>
  <dcterms:created xsi:type="dcterms:W3CDTF">2005-03-06T23:56:02Z</dcterms:created>
  <dcterms:modified xsi:type="dcterms:W3CDTF">2016-04-27T04:33:44Z</dcterms:modified>
</cp:coreProperties>
</file>