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89"/>
  </p:notesMasterIdLst>
  <p:handoutMasterIdLst>
    <p:handoutMasterId r:id="rId90"/>
  </p:handoutMasterIdLst>
  <p:sldIdLst>
    <p:sldId id="256" r:id="rId2"/>
    <p:sldId id="258" r:id="rId3"/>
    <p:sldId id="259" r:id="rId4"/>
    <p:sldId id="260" r:id="rId5"/>
    <p:sldId id="261" r:id="rId6"/>
    <p:sldId id="360" r:id="rId7"/>
    <p:sldId id="388" r:id="rId8"/>
    <p:sldId id="361" r:id="rId9"/>
    <p:sldId id="262" r:id="rId10"/>
    <p:sldId id="263" r:id="rId11"/>
    <p:sldId id="332" r:id="rId12"/>
    <p:sldId id="334" r:id="rId13"/>
    <p:sldId id="335" r:id="rId14"/>
    <p:sldId id="336" r:id="rId15"/>
    <p:sldId id="337" r:id="rId16"/>
    <p:sldId id="338" r:id="rId17"/>
    <p:sldId id="339" r:id="rId18"/>
    <p:sldId id="381" r:id="rId19"/>
    <p:sldId id="379" r:id="rId20"/>
    <p:sldId id="362" r:id="rId21"/>
    <p:sldId id="272" r:id="rId22"/>
    <p:sldId id="273" r:id="rId23"/>
    <p:sldId id="274" r:id="rId24"/>
    <p:sldId id="275" r:id="rId25"/>
    <p:sldId id="276" r:id="rId26"/>
    <p:sldId id="340" r:id="rId27"/>
    <p:sldId id="342" r:id="rId28"/>
    <p:sldId id="374" r:id="rId29"/>
    <p:sldId id="280" r:id="rId30"/>
    <p:sldId id="389" r:id="rId31"/>
    <p:sldId id="380" r:id="rId32"/>
    <p:sldId id="375" r:id="rId33"/>
    <p:sldId id="281" r:id="rId34"/>
    <p:sldId id="282" r:id="rId35"/>
    <p:sldId id="364" r:id="rId36"/>
    <p:sldId id="288" r:id="rId37"/>
    <p:sldId id="370" r:id="rId38"/>
    <p:sldId id="289" r:id="rId39"/>
    <p:sldId id="367" r:id="rId40"/>
    <p:sldId id="368" r:id="rId41"/>
    <p:sldId id="369" r:id="rId42"/>
    <p:sldId id="382" r:id="rId43"/>
    <p:sldId id="383" r:id="rId44"/>
    <p:sldId id="384" r:id="rId45"/>
    <p:sldId id="385" r:id="rId46"/>
    <p:sldId id="387" r:id="rId47"/>
    <p:sldId id="365" r:id="rId48"/>
    <p:sldId id="371" r:id="rId49"/>
    <p:sldId id="372" r:id="rId50"/>
    <p:sldId id="373" r:id="rId51"/>
    <p:sldId id="377" r:id="rId52"/>
    <p:sldId id="290" r:id="rId53"/>
    <p:sldId id="292" r:id="rId54"/>
    <p:sldId id="293" r:id="rId55"/>
    <p:sldId id="294" r:id="rId56"/>
    <p:sldId id="366" r:id="rId57"/>
    <p:sldId id="295" r:id="rId58"/>
    <p:sldId id="378" r:id="rId59"/>
    <p:sldId id="296" r:id="rId60"/>
    <p:sldId id="297" r:id="rId61"/>
    <p:sldId id="298" r:id="rId62"/>
    <p:sldId id="343" r:id="rId63"/>
    <p:sldId id="344" r:id="rId64"/>
    <p:sldId id="345" r:id="rId65"/>
    <p:sldId id="346" r:id="rId66"/>
    <p:sldId id="347" r:id="rId67"/>
    <p:sldId id="348" r:id="rId68"/>
    <p:sldId id="349" r:id="rId69"/>
    <p:sldId id="307" r:id="rId70"/>
    <p:sldId id="308" r:id="rId71"/>
    <p:sldId id="350" r:id="rId72"/>
    <p:sldId id="351" r:id="rId73"/>
    <p:sldId id="352" r:id="rId74"/>
    <p:sldId id="353" r:id="rId75"/>
    <p:sldId id="354" r:id="rId76"/>
    <p:sldId id="355" r:id="rId77"/>
    <p:sldId id="356" r:id="rId78"/>
    <p:sldId id="357" r:id="rId79"/>
    <p:sldId id="358" r:id="rId80"/>
    <p:sldId id="319" r:id="rId81"/>
    <p:sldId id="325" r:id="rId82"/>
    <p:sldId id="326" r:id="rId83"/>
    <p:sldId id="327" r:id="rId84"/>
    <p:sldId id="328" r:id="rId85"/>
    <p:sldId id="359" r:id="rId86"/>
    <p:sldId id="329" r:id="rId87"/>
    <p:sldId id="330" r:id="rId8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CC"/>
    <a:srgbClr val="006699"/>
    <a:srgbClr val="A50021"/>
    <a:srgbClr val="0000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0" autoAdjust="0"/>
    <p:restoredTop sz="92776" autoAdjust="0"/>
  </p:normalViewPr>
  <p:slideViewPr>
    <p:cSldViewPr>
      <p:cViewPr varScale="1">
        <p:scale>
          <a:sx n="53" d="100"/>
          <a:sy n="53" d="100"/>
        </p:scale>
        <p:origin x="109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-137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D1379C-7F6E-41D9-8A12-D854970A8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6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1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428533F-DC47-452C-B1B0-DA83F47B04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05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153FCC-5B26-412F-B6AE-E76B5EA6562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r>
              <a:rPr lang="en-US" smtClean="0">
                <a:solidFill>
                  <a:srgbClr val="FF0000"/>
                </a:solidFill>
              </a:rPr>
              <a:t>Knowledge Base</a:t>
            </a:r>
            <a:endParaRPr lang="en-US" smtClean="0"/>
          </a:p>
          <a:p>
            <a:pPr marL="685800" lvl="1" indent="-228600" eaLnBrk="1" hangingPunct="1">
              <a:buFontTx/>
              <a:buChar char="•"/>
            </a:pPr>
            <a:r>
              <a:rPr lang="en-US" smtClean="0"/>
              <a:t>The domain-specific content for an agent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smtClean="0"/>
              <a:t>Set of sentences represented in a knowledge representation language and represents assertions about the world</a:t>
            </a:r>
          </a:p>
          <a:p>
            <a:pPr marL="228600" indent="-228600" eaLnBrk="1" hangingPunct="1"/>
            <a:r>
              <a:rPr lang="en-US" smtClean="0"/>
              <a:t>Building a knowledge base: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smtClean="0"/>
              <a:t>Telling: agent is given what it knows (declarative)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smtClean="0"/>
              <a:t>Learning: agent discovers what it knows</a:t>
            </a:r>
          </a:p>
          <a:p>
            <a:pPr marL="228600" indent="-228600" eaLnBrk="1" hangingPunct="1"/>
            <a:r>
              <a:rPr lang="en-US" smtClean="0"/>
              <a:t>Main actions of knowledge-based agents: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smtClean="0">
                <a:solidFill>
                  <a:srgbClr val="A50021"/>
                </a:solidFill>
              </a:rPr>
              <a:t>TELL</a:t>
            </a:r>
            <a:r>
              <a:rPr lang="en-US" smtClean="0"/>
              <a:t> information to the KB in the form of percept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smtClean="0">
                <a:solidFill>
                  <a:srgbClr val="A50021"/>
                </a:solidFill>
              </a:rPr>
              <a:t>ASK</a:t>
            </a:r>
            <a:r>
              <a:rPr lang="en-US" smtClean="0"/>
              <a:t> the KB what to do in the form of action. The answer should follow from what has been TELLed to the KB previously.</a:t>
            </a:r>
          </a:p>
          <a:p>
            <a:pPr marL="228600" indent="-228600" eaLnBrk="1" hangingPunct="1"/>
            <a:r>
              <a:rPr lang="en-US" smtClean="0">
                <a:solidFill>
                  <a:srgbClr val="FF0000"/>
                </a:solidFill>
              </a:rPr>
              <a:t>Inference engine </a:t>
            </a:r>
            <a:r>
              <a:rPr lang="en-US" smtClean="0"/>
              <a:t>is composed of domain independent algorithms that are used to determine what follows from the KB</a:t>
            </a:r>
          </a:p>
        </p:txBody>
      </p:sp>
    </p:spTree>
    <p:extLst>
      <p:ext uri="{BB962C8B-B14F-4D97-AF65-F5344CB8AC3E}">
        <p14:creationId xmlns:p14="http://schemas.microsoft.com/office/powerpoint/2010/main" val="2829602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26D20D0-0EBD-4C06-89A5-DAC2ECCF1CA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1000" smtClean="0"/>
              <a:t>An inference procedure can</a:t>
            </a:r>
          </a:p>
          <a:p>
            <a:pPr lvl="1" eaLnBrk="1" hangingPunct="1"/>
            <a:r>
              <a:rPr lang="en-US" sz="1000" smtClean="0"/>
              <a:t>Generate new sentences entailed by KB</a:t>
            </a:r>
          </a:p>
          <a:p>
            <a:pPr lvl="1" eaLnBrk="1" hangingPunct="1"/>
            <a:r>
              <a:rPr lang="en-US" sz="1000" smtClean="0"/>
              <a:t>Determine whether or not a given sentence is entailed by KB (e.g "prove")</a:t>
            </a:r>
          </a:p>
          <a:p>
            <a:pPr eaLnBrk="1" hangingPunct="1"/>
            <a:r>
              <a:rPr lang="en-US" sz="1000" i="1" smtClean="0"/>
              <a:t>KB </a:t>
            </a:r>
            <a:r>
              <a:rPr lang="en-US" sz="1000" smtClean="0">
                <a:cs typeface="Arial" charset="0"/>
              </a:rPr>
              <a:t>├</a:t>
            </a:r>
            <a:r>
              <a:rPr lang="en-US" sz="1000" baseline="-25000" smtClean="0"/>
              <a:t>i </a:t>
            </a:r>
            <a:r>
              <a:rPr lang="en-US" sz="1000" smtClean="0">
                <a:sym typeface="Symbol" pitchFamily="18" charset="2"/>
              </a:rPr>
              <a:t></a:t>
            </a:r>
            <a:r>
              <a:rPr lang="en-US" sz="1000" smtClean="0"/>
              <a:t> </a:t>
            </a:r>
          </a:p>
          <a:p>
            <a:pPr lvl="1" eaLnBrk="1" hangingPunct="1"/>
            <a:r>
              <a:rPr lang="en-US" sz="1000" smtClean="0"/>
              <a:t>sentence </a:t>
            </a:r>
            <a:r>
              <a:rPr lang="en-US" sz="1000" smtClean="0">
                <a:sym typeface="Symbol" pitchFamily="18" charset="2"/>
              </a:rPr>
              <a:t></a:t>
            </a:r>
            <a:r>
              <a:rPr lang="en-US" sz="1000" smtClean="0"/>
              <a:t> can be derived from KB</a:t>
            </a:r>
            <a:r>
              <a:rPr lang="en-US" sz="1000" i="1" smtClean="0"/>
              <a:t> </a:t>
            </a:r>
            <a:r>
              <a:rPr lang="en-US" sz="1000" smtClean="0"/>
              <a:t>by inference procedure i</a:t>
            </a:r>
          </a:p>
          <a:p>
            <a:pPr eaLnBrk="1" hangingPunct="1"/>
            <a:r>
              <a:rPr lang="en-US" sz="1000" smtClean="0">
                <a:solidFill>
                  <a:srgbClr val="A50021"/>
                </a:solidFill>
              </a:rPr>
              <a:t>Soundness</a:t>
            </a:r>
            <a:r>
              <a:rPr lang="en-US" sz="1000" smtClean="0"/>
              <a:t> - Tính đúng đắn</a:t>
            </a:r>
          </a:p>
          <a:p>
            <a:pPr lvl="1" eaLnBrk="1" hangingPunct="1"/>
            <a:r>
              <a:rPr lang="en-US" sz="1000" smtClean="0"/>
              <a:t>i is sound if whenever </a:t>
            </a:r>
            <a:r>
              <a:rPr lang="en-US" sz="1000" i="1" smtClean="0"/>
              <a:t>KB </a:t>
            </a:r>
            <a:r>
              <a:rPr lang="en-US" sz="1000" smtClean="0">
                <a:cs typeface="Arial" charset="0"/>
              </a:rPr>
              <a:t>├</a:t>
            </a:r>
            <a:r>
              <a:rPr lang="en-US" sz="1000" baseline="-25000" smtClean="0"/>
              <a:t>i </a:t>
            </a:r>
            <a:r>
              <a:rPr lang="en-US" sz="1000" smtClean="0">
                <a:sym typeface="Symbol" pitchFamily="18" charset="2"/>
              </a:rPr>
              <a:t></a:t>
            </a:r>
            <a:r>
              <a:rPr lang="en-US" sz="1000" smtClean="0"/>
              <a:t>, it is also true that </a:t>
            </a:r>
            <a:r>
              <a:rPr lang="en-US" sz="1000" i="1" smtClean="0"/>
              <a:t>KB </a:t>
            </a:r>
            <a:r>
              <a:rPr lang="en-US" sz="1000" smtClean="0"/>
              <a:t>╞ </a:t>
            </a:r>
            <a:r>
              <a:rPr lang="en-US" sz="1000" smtClean="0">
                <a:sym typeface="Symbol" pitchFamily="18" charset="2"/>
              </a:rPr>
              <a:t></a:t>
            </a:r>
          </a:p>
          <a:p>
            <a:pPr lvl="1" eaLnBrk="1" hangingPunct="1"/>
            <a:r>
              <a:rPr lang="en-US" sz="1000" smtClean="0"/>
              <a:t>That is, if Q is derived from a set of sentences KB using a given set of rules of inference, then Q is entailed by KB. Hence, inference produces only real entailments, or any sentence that follows deductively from the premises is valid.</a:t>
            </a:r>
          </a:p>
          <a:p>
            <a:pPr eaLnBrk="1" hangingPunct="1"/>
            <a:r>
              <a:rPr lang="en-US" sz="1000" smtClean="0">
                <a:solidFill>
                  <a:srgbClr val="A50021"/>
                </a:solidFill>
              </a:rPr>
              <a:t>Completeness</a:t>
            </a:r>
            <a:r>
              <a:rPr lang="en-US" sz="1000" smtClean="0"/>
              <a:t> - Tính đầy đủ</a:t>
            </a:r>
          </a:p>
          <a:p>
            <a:pPr lvl="1" eaLnBrk="1" hangingPunct="1"/>
            <a:r>
              <a:rPr lang="en-US" sz="1000" smtClean="0"/>
              <a:t>i is complete if whenever </a:t>
            </a:r>
            <a:r>
              <a:rPr lang="en-US" sz="1000" i="1" smtClean="0"/>
              <a:t>KB </a:t>
            </a:r>
            <a:r>
              <a:rPr lang="en-US" sz="1000" smtClean="0"/>
              <a:t>╞ </a:t>
            </a:r>
            <a:r>
              <a:rPr lang="en-US" sz="1000" smtClean="0">
                <a:sym typeface="Symbol" pitchFamily="18" charset="2"/>
              </a:rPr>
              <a:t></a:t>
            </a:r>
            <a:r>
              <a:rPr lang="en-US" sz="1000" smtClean="0"/>
              <a:t>, it is also true that </a:t>
            </a:r>
            <a:r>
              <a:rPr lang="en-US" sz="1000" i="1" smtClean="0"/>
              <a:t>KB </a:t>
            </a:r>
            <a:r>
              <a:rPr lang="en-US" sz="1000" smtClean="0">
                <a:cs typeface="Arial" charset="0"/>
              </a:rPr>
              <a:t>├</a:t>
            </a:r>
            <a:r>
              <a:rPr lang="en-US" sz="1000" baseline="-25000" smtClean="0"/>
              <a:t>i </a:t>
            </a:r>
            <a:r>
              <a:rPr lang="en-US" sz="1000" smtClean="0">
                <a:sym typeface="Symbol" pitchFamily="18" charset="2"/>
              </a:rPr>
              <a:t></a:t>
            </a:r>
          </a:p>
          <a:p>
            <a:pPr lvl="1" eaLnBrk="1" hangingPunct="1"/>
            <a:r>
              <a:rPr lang="en-US" sz="1000" smtClean="0"/>
              <a:t>That is, if Q is entailed by a set of sentences KB, then Q can be derived from KB using the rules of inference. Hence, inference produces </a:t>
            </a:r>
            <a:r>
              <a:rPr lang="en-US" sz="1000" i="1" smtClean="0"/>
              <a:t>all</a:t>
            </a:r>
            <a:r>
              <a:rPr lang="en-US" sz="1000" smtClean="0"/>
              <a:t> entailments, or all valid sentences can be proved from the premises. </a:t>
            </a:r>
            <a:endParaRPr lang="en-US" sz="1000" smtClean="0">
              <a:sym typeface="Symbol" pitchFamily="18" charset="2"/>
            </a:endParaRPr>
          </a:p>
          <a:p>
            <a:pPr eaLnBrk="1" hangingPunct="1"/>
            <a:r>
              <a:rPr lang="en-US" sz="1000" smtClean="0"/>
              <a:t>Our Goal is to define a simple logic </a:t>
            </a:r>
          </a:p>
          <a:p>
            <a:pPr lvl="1" eaLnBrk="1" hangingPunct="1"/>
            <a:r>
              <a:rPr lang="en-US" sz="1000" smtClean="0"/>
              <a:t>expressive enough to say almost anything of interest, </a:t>
            </a:r>
          </a:p>
          <a:p>
            <a:pPr lvl="1" eaLnBrk="1" hangingPunct="1"/>
            <a:r>
              <a:rPr lang="en-US" sz="1000" smtClean="0"/>
              <a:t>but also has a sound and complete inference procedure. </a:t>
            </a:r>
          </a:p>
          <a:p>
            <a:pPr lvl="1" eaLnBrk="1" hangingPunct="1"/>
            <a:r>
              <a:rPr lang="en-US" sz="1000" smtClean="0"/>
              <a:t>allow an agent to answer any question whose answer follows from what is known by the KB.</a:t>
            </a:r>
          </a:p>
        </p:txBody>
      </p:sp>
    </p:spTree>
    <p:extLst>
      <p:ext uri="{BB962C8B-B14F-4D97-AF65-F5344CB8AC3E}">
        <p14:creationId xmlns:p14="http://schemas.microsoft.com/office/powerpoint/2010/main" val="4087570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11F4C6-E443-4086-AA01-46126887726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1400" smtClean="0"/>
              <a:t>Atomic sentences:</a:t>
            </a:r>
          </a:p>
          <a:p>
            <a:pPr lvl="1" eaLnBrk="1" hangingPunct="1"/>
            <a:r>
              <a:rPr lang="en-US" sz="1400" smtClean="0"/>
              <a:t>Logical constants: </a:t>
            </a:r>
            <a:r>
              <a:rPr lang="en-US" sz="1400" i="1" smtClean="0">
                <a:solidFill>
                  <a:srgbClr val="006699"/>
                </a:solidFill>
              </a:rPr>
              <a:t>True</a:t>
            </a:r>
            <a:r>
              <a:rPr lang="en-US" sz="1400" smtClean="0"/>
              <a:t> and </a:t>
            </a:r>
            <a:r>
              <a:rPr lang="en-US" sz="1400" i="1" smtClean="0">
                <a:solidFill>
                  <a:srgbClr val="006699"/>
                </a:solidFill>
              </a:rPr>
              <a:t>False</a:t>
            </a:r>
            <a:r>
              <a:rPr lang="en-US" sz="1400" smtClean="0"/>
              <a:t>, </a:t>
            </a:r>
          </a:p>
          <a:p>
            <a:pPr lvl="1" eaLnBrk="1" hangingPunct="1"/>
            <a:r>
              <a:rPr lang="en-US" sz="1400" smtClean="0"/>
              <a:t>Proposition symbols such as P and Q</a:t>
            </a:r>
          </a:p>
          <a:p>
            <a:pPr eaLnBrk="1" hangingPunct="1"/>
            <a:r>
              <a:rPr lang="en-US" sz="1400" smtClean="0"/>
              <a:t>A sentence can be formed by combining atomic sentences with one of the five logical connectives:</a:t>
            </a:r>
          </a:p>
          <a:p>
            <a:pPr lvl="1" eaLnBrk="1" hangingPunct="1"/>
            <a:r>
              <a:rPr lang="en-US" sz="1400" smtClean="0"/>
              <a:t>If S, S</a:t>
            </a:r>
            <a:r>
              <a:rPr lang="en-US" sz="1400" baseline="-25000" smtClean="0"/>
              <a:t>1</a:t>
            </a:r>
            <a:r>
              <a:rPr lang="en-US" sz="1400" smtClean="0"/>
              <a:t> and S</a:t>
            </a:r>
            <a:r>
              <a:rPr lang="en-US" sz="1400" baseline="-25000" smtClean="0"/>
              <a:t>2</a:t>
            </a:r>
            <a:r>
              <a:rPr lang="en-US" sz="1400" smtClean="0"/>
              <a:t> are sentences, then</a:t>
            </a:r>
          </a:p>
          <a:p>
            <a:pPr lvl="1" eaLnBrk="1" hangingPunct="1"/>
            <a:r>
              <a:rPr lang="en-US" sz="1400" smtClean="0">
                <a:sym typeface="Symbol" pitchFamily="18" charset="2"/>
              </a:rPr>
              <a:t></a:t>
            </a:r>
            <a:r>
              <a:rPr lang="en-US" sz="1400" smtClean="0"/>
              <a:t>S is a sentence</a:t>
            </a:r>
            <a:r>
              <a:rPr lang="en-US" sz="1400" smtClean="0">
                <a:solidFill>
                  <a:srgbClr val="A50021"/>
                </a:solidFill>
              </a:rPr>
              <a:t> : Negation - phép phủ định</a:t>
            </a:r>
            <a:endParaRPr lang="en-US" sz="1400" smtClean="0"/>
          </a:p>
          <a:p>
            <a:pPr lvl="1" eaLnBrk="1" hangingPunct="1"/>
            <a:r>
              <a:rPr lang="en-US" sz="1400" smtClean="0"/>
              <a:t>S</a:t>
            </a:r>
            <a:r>
              <a:rPr lang="en-US" sz="1400" baseline="-25000" smtClean="0"/>
              <a:t>1</a:t>
            </a:r>
            <a:r>
              <a:rPr lang="en-US" sz="1400" smtClean="0"/>
              <a:t> </a:t>
            </a:r>
            <a:r>
              <a:rPr lang="en-US" sz="1400" smtClean="0">
                <a:sym typeface="Symbol" pitchFamily="18" charset="2"/>
              </a:rPr>
              <a:t></a:t>
            </a:r>
            <a:r>
              <a:rPr lang="en-US" sz="1400" smtClean="0"/>
              <a:t> S</a:t>
            </a:r>
            <a:r>
              <a:rPr lang="en-US" sz="1400" baseline="-25000" smtClean="0"/>
              <a:t>2</a:t>
            </a:r>
            <a:r>
              <a:rPr lang="en-US" sz="1400" smtClean="0"/>
              <a:t> is a sentence : </a:t>
            </a:r>
            <a:r>
              <a:rPr lang="en-US" sz="1400" smtClean="0">
                <a:solidFill>
                  <a:srgbClr val="A50021"/>
                </a:solidFill>
              </a:rPr>
              <a:t>Conjunction - phép hội</a:t>
            </a:r>
            <a:endParaRPr lang="en-US" sz="1400" smtClean="0"/>
          </a:p>
          <a:p>
            <a:pPr lvl="1" eaLnBrk="1" hangingPunct="1"/>
            <a:r>
              <a:rPr lang="en-US" sz="1400" smtClean="0"/>
              <a:t>S</a:t>
            </a:r>
            <a:r>
              <a:rPr lang="en-US" sz="1400" baseline="-25000" smtClean="0"/>
              <a:t>1</a:t>
            </a:r>
            <a:r>
              <a:rPr lang="en-US" sz="1400" smtClean="0"/>
              <a:t> </a:t>
            </a:r>
            <a:r>
              <a:rPr lang="en-US" sz="1400" smtClean="0">
                <a:sym typeface="Symbol" pitchFamily="18" charset="2"/>
              </a:rPr>
              <a:t></a:t>
            </a:r>
            <a:r>
              <a:rPr lang="en-US" sz="1400" smtClean="0"/>
              <a:t> S</a:t>
            </a:r>
            <a:r>
              <a:rPr lang="en-US" sz="1400" baseline="-25000" smtClean="0"/>
              <a:t>2</a:t>
            </a:r>
            <a:r>
              <a:rPr lang="en-US" sz="1400" smtClean="0"/>
              <a:t> is a sentence : </a:t>
            </a:r>
            <a:r>
              <a:rPr lang="en-US" sz="1400" smtClean="0">
                <a:solidFill>
                  <a:srgbClr val="A50021"/>
                </a:solidFill>
              </a:rPr>
              <a:t>Disjunction – phép tuyển </a:t>
            </a:r>
            <a:endParaRPr lang="en-US" sz="1400" smtClean="0"/>
          </a:p>
          <a:p>
            <a:pPr lvl="1" eaLnBrk="1" hangingPunct="1"/>
            <a:r>
              <a:rPr lang="en-US" sz="1400" smtClean="0"/>
              <a:t>S</a:t>
            </a:r>
            <a:r>
              <a:rPr lang="en-US" sz="1400" baseline="-25000" smtClean="0"/>
              <a:t>1</a:t>
            </a:r>
            <a:r>
              <a:rPr lang="en-US" sz="1400" smtClean="0"/>
              <a:t> </a:t>
            </a:r>
            <a:r>
              <a:rPr lang="en-US" sz="1400" smtClean="0">
                <a:sym typeface="Symbol" pitchFamily="18" charset="2"/>
              </a:rPr>
              <a:t></a:t>
            </a:r>
            <a:r>
              <a:rPr lang="en-US" sz="1400" smtClean="0"/>
              <a:t> S</a:t>
            </a:r>
            <a:r>
              <a:rPr lang="en-US" sz="1400" baseline="-25000" smtClean="0"/>
              <a:t>2</a:t>
            </a:r>
            <a:r>
              <a:rPr lang="en-US" sz="1400" smtClean="0"/>
              <a:t> is a sentence : </a:t>
            </a:r>
            <a:r>
              <a:rPr lang="en-US" sz="1400" smtClean="0">
                <a:solidFill>
                  <a:srgbClr val="A50021"/>
                </a:solidFill>
              </a:rPr>
              <a:t>Implication – phép kéo theo </a:t>
            </a:r>
            <a:endParaRPr lang="en-US" sz="1400" smtClean="0"/>
          </a:p>
          <a:p>
            <a:pPr lvl="1" eaLnBrk="1" hangingPunct="1"/>
            <a:r>
              <a:rPr lang="en-US" sz="1400" smtClean="0"/>
              <a:t>S</a:t>
            </a:r>
            <a:r>
              <a:rPr lang="en-US" sz="1400" baseline="-25000" smtClean="0"/>
              <a:t>1</a:t>
            </a:r>
            <a:r>
              <a:rPr lang="en-US" sz="1400" smtClean="0"/>
              <a:t> </a:t>
            </a:r>
            <a:r>
              <a:rPr lang="en-US" sz="1400" smtClean="0">
                <a:sym typeface="Symbol" pitchFamily="18" charset="2"/>
              </a:rPr>
              <a:t></a:t>
            </a:r>
            <a:r>
              <a:rPr lang="en-US" sz="1400" smtClean="0"/>
              <a:t> S</a:t>
            </a:r>
            <a:r>
              <a:rPr lang="en-US" sz="1400" baseline="-25000" smtClean="0"/>
              <a:t>2</a:t>
            </a:r>
            <a:r>
              <a:rPr lang="en-US" sz="1400" smtClean="0"/>
              <a:t> is a sentence : </a:t>
            </a:r>
            <a:r>
              <a:rPr lang="en-US" sz="1400" smtClean="0">
                <a:solidFill>
                  <a:srgbClr val="A50021"/>
                </a:solidFill>
              </a:rPr>
              <a:t>biconditional – phép kéo theo 2 chiều</a:t>
            </a:r>
            <a:endParaRPr lang="en-US" sz="1400" smtClean="0"/>
          </a:p>
          <a:p>
            <a:pPr eaLnBrk="1" hangingPunct="1"/>
            <a:r>
              <a:rPr lang="en-US" sz="1400" smtClean="0"/>
              <a:t>Wrapping parentheses around a sentence yields a sentence, for example, (P </a:t>
            </a:r>
            <a:r>
              <a:rPr lang="en-US" sz="1400" smtClean="0">
                <a:sym typeface="Symbol" pitchFamily="18" charset="2"/>
              </a:rPr>
              <a:t></a:t>
            </a:r>
            <a:r>
              <a:rPr lang="en-US" sz="1400" smtClean="0"/>
              <a:t> Q).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2926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8828770-A6F8-448E-B161-6F254F85893B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1400" smtClean="0"/>
              <a:t>Each model specifies true/false for each proposition symbol</a:t>
            </a:r>
          </a:p>
          <a:p>
            <a:pPr lvl="1" eaLnBrk="1" hangingPunct="1"/>
            <a:r>
              <a:rPr lang="en-US" sz="1400" smtClean="0"/>
              <a:t>e.g, given </a:t>
            </a:r>
            <a:r>
              <a:rPr lang="en-US" sz="1400" smtClean="0">
                <a:sym typeface="Symbol" pitchFamily="18" charset="2"/>
              </a:rPr>
              <a:t> = (p  q)  r, then </a:t>
            </a:r>
            <a:r>
              <a:rPr lang="en-US" sz="1400" smtClean="0"/>
              <a:t>{p = true; q = true; r</a:t>
            </a:r>
            <a:r>
              <a:rPr lang="en-US" sz="1400" baseline="-25000" smtClean="0"/>
              <a:t> </a:t>
            </a:r>
            <a:r>
              <a:rPr lang="en-US" sz="1400" smtClean="0"/>
              <a:t>= false} is a posible model of </a:t>
            </a:r>
            <a:r>
              <a:rPr lang="en-US" sz="1400" smtClean="0">
                <a:sym typeface="Symbol" pitchFamily="18" charset="2"/>
              </a:rPr>
              <a:t></a:t>
            </a:r>
          </a:p>
          <a:p>
            <a:pPr lvl="1" eaLnBrk="1" hangingPunct="1"/>
            <a:r>
              <a:rPr lang="en-US" sz="1400" smtClean="0"/>
              <a:t>With these symbols, 8 possible models, can be enumerated automatically.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8931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A22629-0F9E-4511-986C-CFFE7BE0C85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Validity</a:t>
            </a:r>
            <a:r>
              <a:rPr lang="en-US" smtClean="0"/>
              <a:t> – Hằng đúng</a:t>
            </a:r>
          </a:p>
          <a:p>
            <a:pPr lvl="1" eaLnBrk="1" hangingPunct="1"/>
            <a:r>
              <a:rPr lang="en-US" smtClean="0"/>
              <a:t>A sentence is valid if it is true in all models,</a:t>
            </a:r>
            <a:br>
              <a:rPr lang="en-US" smtClean="0"/>
            </a:br>
            <a:r>
              <a:rPr lang="en-US" smtClean="0"/>
              <a:t>e.g., </a:t>
            </a:r>
            <a:r>
              <a:rPr lang="en-US" i="1" smtClean="0"/>
              <a:t>True</a:t>
            </a:r>
            <a:r>
              <a:rPr lang="en-US" smtClean="0"/>
              <a:t>, p </a:t>
            </a:r>
            <a:r>
              <a:rPr lang="en-US" smtClean="0">
                <a:sym typeface="Symbol" pitchFamily="18" charset="2"/>
              </a:rPr>
              <a:t> p</a:t>
            </a:r>
            <a:r>
              <a:rPr lang="en-US" smtClean="0"/>
              <a:t>, p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p, (p 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(p </a:t>
            </a:r>
            <a:r>
              <a:rPr lang="en-US" smtClean="0">
                <a:sym typeface="Symbol" pitchFamily="18" charset="2"/>
              </a:rPr>
              <a:t> q</a:t>
            </a:r>
            <a:r>
              <a:rPr lang="en-US" smtClean="0"/>
              <a:t>))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q</a:t>
            </a:r>
          </a:p>
          <a:p>
            <a:pPr lvl="1" eaLnBrk="1" hangingPunct="1"/>
            <a:r>
              <a:rPr lang="en-US" smtClean="0"/>
              <a:t>Validity is connected to inference via the </a:t>
            </a:r>
            <a:r>
              <a:rPr lang="en-US" smtClean="0">
                <a:solidFill>
                  <a:srgbClr val="0000CC"/>
                </a:solidFill>
              </a:rPr>
              <a:t>Deduction Theorem</a:t>
            </a:r>
            <a:r>
              <a:rPr lang="en-US" smtClean="0"/>
              <a:t>:</a:t>
            </a:r>
          </a:p>
          <a:p>
            <a:pPr lvl="1" algn="ctr" eaLnBrk="1" hangingPunct="1">
              <a:spcBef>
                <a:spcPct val="50000"/>
              </a:spcBef>
            </a:pPr>
            <a:r>
              <a:rPr lang="en-US" sz="1400" i="1" smtClean="0">
                <a:solidFill>
                  <a:srgbClr val="A50021"/>
                </a:solidFill>
              </a:rPr>
              <a:t>KB</a:t>
            </a:r>
            <a:r>
              <a:rPr lang="en-US" sz="1400" smtClean="0">
                <a:solidFill>
                  <a:srgbClr val="A50021"/>
                </a:solidFill>
              </a:rPr>
              <a:t> ╞ </a:t>
            </a:r>
            <a:r>
              <a:rPr lang="en-US" sz="1400" smtClean="0">
                <a:solidFill>
                  <a:srgbClr val="A50021"/>
                </a:solidFill>
                <a:sym typeface="Symbol" pitchFamily="18" charset="2"/>
              </a:rPr>
              <a:t></a:t>
            </a:r>
            <a:r>
              <a:rPr lang="en-US" sz="1400" smtClean="0">
                <a:solidFill>
                  <a:srgbClr val="A50021"/>
                </a:solidFill>
              </a:rPr>
              <a:t> if and only if (</a:t>
            </a:r>
            <a:r>
              <a:rPr lang="en-US" sz="1400" i="1" smtClean="0">
                <a:solidFill>
                  <a:srgbClr val="A50021"/>
                </a:solidFill>
              </a:rPr>
              <a:t>KB</a:t>
            </a:r>
            <a:r>
              <a:rPr lang="en-US" sz="1400" smtClean="0">
                <a:solidFill>
                  <a:srgbClr val="A50021"/>
                </a:solidFill>
              </a:rPr>
              <a:t> </a:t>
            </a:r>
            <a:r>
              <a:rPr lang="en-US" sz="1400" smtClean="0">
                <a:solidFill>
                  <a:srgbClr val="A50021"/>
                </a:solidFill>
                <a:sym typeface="Symbol" pitchFamily="18" charset="2"/>
              </a:rPr>
              <a:t> </a:t>
            </a:r>
            <a:r>
              <a:rPr lang="en-US" sz="1400" smtClean="0">
                <a:solidFill>
                  <a:srgbClr val="A50021"/>
                </a:solidFill>
              </a:rPr>
              <a:t>) is valid</a:t>
            </a:r>
          </a:p>
          <a:p>
            <a:pPr lvl="1" eaLnBrk="1" hangingPunct="1"/>
            <a:endParaRPr lang="en-US" smtClean="0">
              <a:solidFill>
                <a:srgbClr val="FF0000"/>
              </a:solidFill>
            </a:endParaRPr>
          </a:p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Satisfiable</a:t>
            </a:r>
            <a:r>
              <a:rPr lang="en-US" smtClean="0"/>
              <a:t> – thỏa được</a:t>
            </a:r>
          </a:p>
          <a:p>
            <a:pPr lvl="1" eaLnBrk="1" hangingPunct="1"/>
            <a:r>
              <a:rPr lang="en-US" smtClean="0"/>
              <a:t>A sentence is satisfiable if it is true in some model</a:t>
            </a:r>
            <a:br>
              <a:rPr lang="en-US" smtClean="0"/>
            </a:br>
            <a:r>
              <a:rPr lang="en-US" smtClean="0"/>
              <a:t>e.g., p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q, r</a:t>
            </a:r>
          </a:p>
          <a:p>
            <a:pPr lvl="1" eaLnBrk="1" hangingPunct="1"/>
            <a:r>
              <a:rPr lang="en-US" smtClean="0"/>
              <a:t>A sentence is unsatisfiable (hằng sai) if it is true in no models</a:t>
            </a:r>
            <a:br>
              <a:rPr lang="en-US" smtClean="0"/>
            </a:br>
            <a:r>
              <a:rPr lang="en-US" smtClean="0"/>
              <a:t>e.g., p </a:t>
            </a:r>
            <a:r>
              <a:rPr lang="en-US" smtClean="0">
                <a:sym typeface="Symbol" pitchFamily="18" charset="2"/>
              </a:rPr>
              <a:t> p</a:t>
            </a:r>
            <a:endParaRPr lang="en-US" smtClean="0"/>
          </a:p>
          <a:p>
            <a:pPr lvl="1" eaLnBrk="1" hangingPunct="1"/>
            <a:r>
              <a:rPr lang="en-US" smtClean="0"/>
              <a:t>Satisfiability is connected to inference via the following:</a:t>
            </a:r>
          </a:p>
          <a:p>
            <a:pPr lvl="1" algn="ctr" eaLnBrk="1" hangingPunct="1">
              <a:spcBef>
                <a:spcPct val="50000"/>
              </a:spcBef>
            </a:pPr>
            <a:r>
              <a:rPr lang="en-US" sz="1400" i="1" smtClean="0">
                <a:solidFill>
                  <a:srgbClr val="A50021"/>
                </a:solidFill>
              </a:rPr>
              <a:t>KB</a:t>
            </a:r>
            <a:r>
              <a:rPr lang="en-US" sz="1400" smtClean="0">
                <a:solidFill>
                  <a:srgbClr val="A50021"/>
                </a:solidFill>
              </a:rPr>
              <a:t> ╞ </a:t>
            </a:r>
            <a:r>
              <a:rPr lang="en-US" sz="1400" smtClean="0">
                <a:solidFill>
                  <a:srgbClr val="A50021"/>
                </a:solidFill>
                <a:sym typeface="Symbol" pitchFamily="18" charset="2"/>
              </a:rPr>
              <a:t></a:t>
            </a:r>
            <a:r>
              <a:rPr lang="en-US" sz="1400" smtClean="0">
                <a:solidFill>
                  <a:srgbClr val="A50021"/>
                </a:solidFill>
              </a:rPr>
              <a:t> if and only if (</a:t>
            </a:r>
            <a:r>
              <a:rPr lang="en-US" sz="1400" i="1" smtClean="0">
                <a:solidFill>
                  <a:srgbClr val="A50021"/>
                </a:solidFill>
              </a:rPr>
              <a:t>KB</a:t>
            </a:r>
            <a:r>
              <a:rPr lang="en-US" sz="1400" smtClean="0">
                <a:solidFill>
                  <a:srgbClr val="A50021"/>
                </a:solidFill>
              </a:rPr>
              <a:t> </a:t>
            </a:r>
            <a:r>
              <a:rPr lang="en-US" sz="1400" smtClean="0">
                <a:solidFill>
                  <a:srgbClr val="A50021"/>
                </a:solidFill>
                <a:sym typeface="Symbol" pitchFamily="18" charset="2"/>
              </a:rPr>
              <a:t> </a:t>
            </a:r>
            <a:r>
              <a:rPr lang="en-US" sz="1400" smtClean="0">
                <a:solidFill>
                  <a:srgbClr val="A50021"/>
                </a:solidFill>
              </a:rPr>
              <a:t>) is unsatisfiable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2449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5E26CF-AF5A-4408-A13E-A8BF1C9120FF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Proof methods</a:t>
            </a:r>
          </a:p>
          <a:p>
            <a:pPr eaLnBrk="1" hangingPunct="1"/>
            <a:r>
              <a:rPr lang="en-US" smtClean="0"/>
              <a:t>Proof methods divide into (roughly) two kinds:</a:t>
            </a:r>
            <a:endParaRPr lang="en-US" smtClean="0">
              <a:solidFill>
                <a:srgbClr val="A50021"/>
              </a:solidFill>
            </a:endParaRPr>
          </a:p>
          <a:p>
            <a:pPr lvl="1" eaLnBrk="1" hangingPunct="1"/>
            <a:r>
              <a:rPr lang="en-US" b="1" smtClean="0">
                <a:solidFill>
                  <a:srgbClr val="A50021"/>
                </a:solidFill>
              </a:rPr>
              <a:t>Model checking</a:t>
            </a:r>
          </a:p>
          <a:p>
            <a:pPr lvl="2" eaLnBrk="1" hangingPunct="1"/>
            <a:r>
              <a:rPr lang="en-US" smtClean="0"/>
              <a:t>truth table enumeration (always exponential in </a:t>
            </a:r>
            <a:r>
              <a:rPr lang="en-US" i="1" smtClean="0"/>
              <a:t>n</a:t>
            </a:r>
            <a:r>
              <a:rPr lang="en-US" smtClean="0"/>
              <a:t>)</a:t>
            </a:r>
          </a:p>
          <a:p>
            <a:pPr lvl="2" eaLnBrk="1" hangingPunct="1"/>
            <a:r>
              <a:rPr lang="en-US" smtClean="0"/>
              <a:t>improved backtracking, e.g., Davis--Putnam-Logemann-Loveland (DPLL)</a:t>
            </a:r>
          </a:p>
          <a:p>
            <a:pPr lvl="2" eaLnBrk="1" hangingPunct="1"/>
            <a:r>
              <a:rPr lang="en-US" smtClean="0"/>
              <a:t>heuristic search in model space (sound but incomplete)</a:t>
            </a:r>
            <a:br>
              <a:rPr lang="en-US" smtClean="0"/>
            </a:br>
            <a:r>
              <a:rPr lang="en-US" smtClean="0"/>
              <a:t>e.g., min-conflicts-like hill-climbing algorithms</a:t>
            </a:r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b="1" smtClean="0">
                <a:solidFill>
                  <a:srgbClr val="A50021"/>
                </a:solidFill>
              </a:rPr>
              <a:t>Application of inference rules</a:t>
            </a:r>
          </a:p>
          <a:p>
            <a:pPr lvl="2" eaLnBrk="1" hangingPunct="1"/>
            <a:r>
              <a:rPr lang="en-US" smtClean="0"/>
              <a:t>Legitimate (sound) generation of new sentences from old</a:t>
            </a:r>
          </a:p>
          <a:p>
            <a:pPr lvl="2" eaLnBrk="1" hangingPunct="1"/>
            <a:r>
              <a:rPr lang="en-US" smtClean="0">
                <a:solidFill>
                  <a:srgbClr val="A50021"/>
                </a:solidFill>
              </a:rPr>
              <a:t>Proof</a:t>
            </a:r>
            <a:r>
              <a:rPr lang="en-US" smtClean="0"/>
              <a:t> = a sequence of inference rule applications</a:t>
            </a:r>
            <a:br>
              <a:rPr lang="en-US" smtClean="0"/>
            </a:br>
            <a:r>
              <a:rPr lang="en-US" smtClean="0"/>
              <a:t>Can use inference rules as operators in a standard search algorithm</a:t>
            </a:r>
          </a:p>
          <a:p>
            <a:pPr lvl="2" eaLnBrk="1" hangingPunct="1"/>
            <a:r>
              <a:rPr lang="en-US" smtClean="0"/>
              <a:t>Typically require transformation of sentences into a </a:t>
            </a:r>
            <a:r>
              <a:rPr lang="en-US" smtClean="0">
                <a:solidFill>
                  <a:srgbClr val="A50021"/>
                </a:solidFill>
              </a:rPr>
              <a:t>normal form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7474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8533F-DC47-452C-B1B0-DA83F47B04C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2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8533F-DC47-452C-B1B0-DA83F47B04C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3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DBBA99-1096-45A3-B817-EDF393E2E4DA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en-US" smtClean="0"/>
              <a:t>fire any rule whose premises are satisfied in the </a:t>
            </a:r>
            <a:r>
              <a:rPr lang="en-US" i="1" smtClean="0"/>
              <a:t>KB</a:t>
            </a:r>
            <a:r>
              <a:rPr lang="en-US" smtClean="0"/>
              <a:t>,</a:t>
            </a:r>
          </a:p>
          <a:p>
            <a:pPr lvl="1" eaLnBrk="1" hangingPunct="1"/>
            <a:r>
              <a:rPr lang="en-US" smtClean="0"/>
              <a:t>add its conclusion to the </a:t>
            </a:r>
            <a:r>
              <a:rPr lang="en-US" i="1" smtClean="0"/>
              <a:t>KB</a:t>
            </a:r>
            <a:r>
              <a:rPr lang="en-US" smtClean="0"/>
              <a:t>, until query is found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353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B47B45-D41F-4A62-BC91-0E885D5CADB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The agent must be able to:</a:t>
            </a:r>
          </a:p>
          <a:p>
            <a:pPr lvl="1" eaLnBrk="1" hangingPunct="1">
              <a:spcBef>
                <a:spcPct val="10000"/>
              </a:spcBef>
              <a:buFontTx/>
              <a:buChar char="•"/>
            </a:pPr>
            <a:r>
              <a:rPr lang="en-US" smtClean="0"/>
              <a:t>Represent states, actions, etc.</a:t>
            </a:r>
          </a:p>
          <a:p>
            <a:pPr lvl="1" eaLnBrk="1" hangingPunct="1">
              <a:spcBef>
                <a:spcPct val="10000"/>
              </a:spcBef>
              <a:buFontTx/>
              <a:buChar char="•"/>
            </a:pPr>
            <a:r>
              <a:rPr lang="en-US" smtClean="0"/>
              <a:t>Incorporate (kết nạp) new percepts</a:t>
            </a:r>
          </a:p>
          <a:p>
            <a:pPr lvl="1" eaLnBrk="1" hangingPunct="1">
              <a:spcBef>
                <a:spcPct val="10000"/>
              </a:spcBef>
              <a:buFontTx/>
              <a:buChar char="•"/>
            </a:pPr>
            <a:r>
              <a:rPr lang="en-US" smtClean="0"/>
              <a:t>Update internal representations of the world</a:t>
            </a:r>
          </a:p>
          <a:p>
            <a:pPr lvl="1" eaLnBrk="1" hangingPunct="1">
              <a:spcBef>
                <a:spcPct val="10000"/>
              </a:spcBef>
              <a:buFontTx/>
              <a:buChar char="•"/>
            </a:pPr>
            <a:r>
              <a:rPr lang="en-US" smtClean="0"/>
              <a:t>Deduce (suy luận) hidden properties of the world</a:t>
            </a:r>
          </a:p>
          <a:p>
            <a:pPr lvl="1" eaLnBrk="1" hangingPunct="1">
              <a:spcBef>
                <a:spcPct val="10000"/>
              </a:spcBef>
              <a:buFontTx/>
              <a:buChar char="•"/>
            </a:pPr>
            <a:r>
              <a:rPr lang="en-US" smtClean="0"/>
              <a:t>Deduce appropriate actions</a:t>
            </a:r>
          </a:p>
          <a:p>
            <a:pPr eaLnBrk="1" hangingPunct="1">
              <a:spcBef>
                <a:spcPct val="10000"/>
              </a:spcBef>
              <a:buFontTx/>
              <a:buChar char="•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068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E843C0-B8CB-44E3-A87F-C20CDE0D602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/>
              <a:t>A cave consisting of rooms connected by passageway. 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Lurking somewhere in the cave is the </a:t>
            </a:r>
            <a:r>
              <a:rPr lang="en-US" i="1" smtClean="0">
                <a:solidFill>
                  <a:srgbClr val="A50021"/>
                </a:solidFill>
              </a:rPr>
              <a:t>wumpus</a:t>
            </a:r>
            <a:r>
              <a:rPr lang="en-US" smtClean="0"/>
              <a:t>, a beast that eats anyone who enters its room. 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The </a:t>
            </a:r>
            <a:r>
              <a:rPr lang="en-US" i="1" smtClean="0">
                <a:solidFill>
                  <a:srgbClr val="A50021"/>
                </a:solidFill>
              </a:rPr>
              <a:t>wumpus</a:t>
            </a:r>
            <a:r>
              <a:rPr lang="en-US" smtClean="0"/>
              <a:t> can be shot by an agent, but the agent has only one arrow. 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Some rooms contain </a:t>
            </a:r>
            <a:r>
              <a:rPr lang="en-US" i="1" smtClean="0">
                <a:solidFill>
                  <a:srgbClr val="A50021"/>
                </a:solidFill>
              </a:rPr>
              <a:t>bottomless pits</a:t>
            </a:r>
            <a:r>
              <a:rPr lang="en-US" smtClean="0"/>
              <a:t> that will trap anyone who wanders into these rooms. 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The agent's goal is to find the </a:t>
            </a:r>
            <a:r>
              <a:rPr lang="en-US" i="1" smtClean="0">
                <a:solidFill>
                  <a:srgbClr val="A50021"/>
                </a:solidFill>
              </a:rPr>
              <a:t>gold</a:t>
            </a:r>
            <a:r>
              <a:rPr lang="en-US" smtClean="0"/>
              <a:t> and bring it back to the start as quickly as possible, without getting killed.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8533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ECAB7D-E046-49F7-981E-7911F0AD039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Logics</a:t>
            </a:r>
            <a:r>
              <a:rPr lang="en-US" smtClean="0"/>
              <a:t> are formal languages for representing information such that conclusions can be drawn</a:t>
            </a:r>
          </a:p>
          <a:p>
            <a:pPr eaLnBrk="1" hangingPunct="1"/>
            <a:r>
              <a:rPr lang="en-US" smtClean="0"/>
              <a:t>Is defined by two aspects:</a:t>
            </a:r>
          </a:p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Syntax</a:t>
            </a:r>
            <a:r>
              <a:rPr lang="en-US" smtClean="0"/>
              <a:t> specifies </a:t>
            </a:r>
            <a:r>
              <a:rPr lang="en-US" i="1" smtClean="0">
                <a:solidFill>
                  <a:srgbClr val="A50021"/>
                </a:solidFill>
              </a:rPr>
              <a:t>symbols</a:t>
            </a:r>
            <a:r>
              <a:rPr lang="en-US" smtClean="0"/>
              <a:t> and how they are combined to form </a:t>
            </a:r>
            <a:r>
              <a:rPr lang="en-US" i="1" smtClean="0">
                <a:solidFill>
                  <a:srgbClr val="A50021"/>
                </a:solidFill>
              </a:rPr>
              <a:t>sentences</a:t>
            </a:r>
            <a:r>
              <a:rPr lang="en-US" smtClean="0"/>
              <a:t> in the language</a:t>
            </a:r>
          </a:p>
          <a:p>
            <a:pPr lvl="1" eaLnBrk="1" hangingPunct="1"/>
            <a:r>
              <a:rPr lang="en-US" smtClean="0"/>
              <a:t>E.g., the language of arithmetic : </a:t>
            </a:r>
            <a:br>
              <a:rPr lang="en-US" smtClean="0"/>
            </a:br>
            <a:r>
              <a:rPr lang="en-US" smtClean="0"/>
              <a:t>x+2 ≥ y is a sentence; x2+y &gt; {} is not a sentence</a:t>
            </a:r>
          </a:p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Semantics </a:t>
            </a:r>
            <a:r>
              <a:rPr lang="en-US" smtClean="0"/>
              <a:t>define the "meaning" of sentences; </a:t>
            </a:r>
          </a:p>
          <a:p>
            <a:pPr lvl="1" eaLnBrk="1" hangingPunct="1"/>
            <a:r>
              <a:rPr lang="en-US" smtClean="0"/>
              <a:t>determines the facts in the world to which the sentences refer</a:t>
            </a:r>
          </a:p>
          <a:p>
            <a:pPr lvl="1" eaLnBrk="1" hangingPunct="1"/>
            <a:r>
              <a:rPr lang="en-US" smtClean="0"/>
              <a:t>define </a:t>
            </a:r>
            <a:r>
              <a:rPr lang="en-US" smtClean="0">
                <a:solidFill>
                  <a:srgbClr val="FF0000"/>
                </a:solidFill>
              </a:rPr>
              <a:t>truth</a:t>
            </a:r>
            <a:r>
              <a:rPr lang="en-US" smtClean="0"/>
              <a:t> of a each sentence with respect to each </a:t>
            </a:r>
            <a:r>
              <a:rPr lang="en-US" b="1" smtClean="0"/>
              <a:t>possible world</a:t>
            </a:r>
          </a:p>
          <a:p>
            <a:pPr lvl="1" eaLnBrk="1" hangingPunct="1"/>
            <a:r>
              <a:rPr lang="en-US" smtClean="0"/>
              <a:t>E.g.</a:t>
            </a:r>
          </a:p>
          <a:p>
            <a:pPr lvl="2" eaLnBrk="1" hangingPunct="1"/>
            <a:r>
              <a:rPr lang="en-US" smtClean="0"/>
              <a:t>x+2 ≥ y is true iff the number x+2 is no less than the number y</a:t>
            </a:r>
          </a:p>
          <a:p>
            <a:pPr lvl="2" eaLnBrk="1" hangingPunct="1"/>
            <a:r>
              <a:rPr lang="en-US" smtClean="0"/>
              <a:t>x+2 ≥ y is true in a world where x = 7, y = 1</a:t>
            </a:r>
          </a:p>
          <a:p>
            <a:pPr lvl="2" eaLnBrk="1" hangingPunct="1"/>
            <a:r>
              <a:rPr lang="en-US" smtClean="0"/>
              <a:t>x+2 ≥ y is false in a world where x = 0, y = 6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008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9905EF-04F4-443A-8CC6-47BD56D1715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Entailment means that one thing follows from another:</a:t>
            </a:r>
            <a:br>
              <a:rPr lang="en-US" smtClean="0"/>
            </a:br>
            <a:r>
              <a:rPr lang="en-US" smtClean="0"/>
              <a:t>	KB ╞ </a:t>
            </a:r>
            <a:r>
              <a:rPr lang="en-US" smtClean="0">
                <a:sym typeface="Symbol" pitchFamily="18" charset="2"/>
              </a:rPr>
              <a:t>	(or KB  )</a:t>
            </a:r>
          </a:p>
          <a:p>
            <a:pPr eaLnBrk="1" hangingPunct="1"/>
            <a:r>
              <a:rPr lang="en-US" smtClean="0"/>
              <a:t>Knowledge base KB entails sentence 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smtClean="0"/>
              <a:t> if and only if 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smtClean="0"/>
              <a:t> is true </a:t>
            </a:r>
            <a:r>
              <a:rPr lang="en-US" i="1" smtClean="0">
                <a:solidFill>
                  <a:schemeClr val="hlink"/>
                </a:solidFill>
              </a:rPr>
              <a:t>in all worlds</a:t>
            </a:r>
            <a:r>
              <a:rPr lang="en-US" smtClean="0"/>
              <a:t> where </a:t>
            </a:r>
            <a:r>
              <a:rPr lang="en-US" smtClean="0">
                <a:solidFill>
                  <a:srgbClr val="A50021"/>
                </a:solidFill>
              </a:rPr>
              <a:t>KB</a:t>
            </a:r>
            <a:r>
              <a:rPr lang="en-US" smtClean="0"/>
              <a:t> is true</a:t>
            </a:r>
          </a:p>
          <a:p>
            <a:pPr lvl="1" eaLnBrk="1" hangingPunct="1"/>
            <a:r>
              <a:rPr lang="en-US" smtClean="0"/>
              <a:t>E.g., the KB containing "sky is blue", "grass is green"</a:t>
            </a:r>
            <a:br>
              <a:rPr lang="en-US" smtClean="0"/>
            </a:br>
            <a:r>
              <a:rPr lang="en-US" smtClean="0"/>
              <a:t>Entails: "sky is blue and grass is green"</a:t>
            </a:r>
          </a:p>
          <a:p>
            <a:pPr lvl="1" eaLnBrk="1" hangingPunct="1"/>
            <a:r>
              <a:rPr lang="en-US" smtClean="0"/>
              <a:t>E.g., x+y = 4 entails  4 = x+y</a:t>
            </a:r>
          </a:p>
          <a:p>
            <a:pPr eaLnBrk="1" hangingPunct="1"/>
            <a:r>
              <a:rPr lang="en-US" smtClean="0"/>
              <a:t>Entailment is a relationship between sentences that is based on semantics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3806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7D5341-34E7-4C59-9500-763C1C187B1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Models are formally structured worlds with respect to which truth of a sentence can be evaluated</a:t>
            </a:r>
          </a:p>
          <a:p>
            <a:pPr eaLnBrk="1" hangingPunct="1"/>
            <a:r>
              <a:rPr lang="en-US" smtClean="0"/>
              <a:t>We say </a:t>
            </a:r>
            <a:r>
              <a:rPr lang="en-US" smtClean="0">
                <a:solidFill>
                  <a:srgbClr val="A50021"/>
                </a:solidFill>
              </a:rPr>
              <a:t>m</a:t>
            </a:r>
            <a:r>
              <a:rPr lang="en-US" smtClean="0"/>
              <a:t> is a model of a sentence </a:t>
            </a:r>
            <a:r>
              <a:rPr lang="en-US" smtClean="0">
                <a:solidFill>
                  <a:srgbClr val="A50021"/>
                </a:solidFill>
                <a:sym typeface="Symbol" pitchFamily="18" charset="2"/>
              </a:rPr>
              <a:t></a:t>
            </a:r>
            <a:r>
              <a:rPr lang="en-US" smtClean="0"/>
              <a:t> if </a:t>
            </a:r>
            <a:r>
              <a:rPr lang="en-US" smtClean="0">
                <a:solidFill>
                  <a:srgbClr val="A50021"/>
                </a:solidFill>
                <a:sym typeface="Symbol" pitchFamily="18" charset="2"/>
              </a:rPr>
              <a:t></a:t>
            </a:r>
            <a:r>
              <a:rPr lang="en-US" smtClean="0"/>
              <a:t> is true in </a:t>
            </a:r>
            <a:r>
              <a:rPr lang="en-US" smtClean="0">
                <a:solidFill>
                  <a:srgbClr val="A50021"/>
                </a:solidFill>
              </a:rPr>
              <a:t>m</a:t>
            </a:r>
          </a:p>
          <a:p>
            <a:pPr lvl="1" eaLnBrk="1" hangingPunct="1"/>
            <a:r>
              <a:rPr lang="en-US" smtClean="0"/>
              <a:t>Trong số học, (x = 7, y = 1) là một mô hình của câu x+2 ≥ y</a:t>
            </a:r>
          </a:p>
          <a:p>
            <a:pPr eaLnBrk="1" hangingPunct="1"/>
            <a:r>
              <a:rPr lang="en-US" i="1" smtClean="0"/>
              <a:t>Entailment by Model Checking:</a:t>
            </a:r>
            <a:br>
              <a:rPr lang="en-US" i="1" smtClean="0"/>
            </a:br>
            <a:r>
              <a:rPr lang="en-US" smtClean="0">
                <a:solidFill>
                  <a:srgbClr val="A50021"/>
                </a:solidFill>
              </a:rPr>
              <a:t>M(</a:t>
            </a:r>
            <a:r>
              <a:rPr lang="en-US" smtClean="0">
                <a:solidFill>
                  <a:srgbClr val="A50021"/>
                </a:solidFill>
                <a:sym typeface="Symbol" pitchFamily="18" charset="2"/>
              </a:rPr>
              <a:t></a:t>
            </a:r>
            <a:r>
              <a:rPr lang="en-US" smtClean="0">
                <a:solidFill>
                  <a:srgbClr val="A50021"/>
                </a:solidFill>
              </a:rPr>
              <a:t>)</a:t>
            </a:r>
            <a:r>
              <a:rPr lang="en-US" smtClean="0"/>
              <a:t> is the set of all models of </a:t>
            </a:r>
            <a:r>
              <a:rPr lang="en-US" smtClean="0">
                <a:solidFill>
                  <a:srgbClr val="A50021"/>
                </a:solidFill>
                <a:sym typeface="Symbol" pitchFamily="18" charset="2"/>
              </a:rPr>
              <a:t></a:t>
            </a:r>
            <a:r>
              <a:rPr lang="en-US" smtClean="0"/>
              <a:t>, then </a:t>
            </a:r>
            <a:r>
              <a:rPr lang="en-US" smtClean="0">
                <a:solidFill>
                  <a:srgbClr val="A50021"/>
                </a:solidFill>
              </a:rPr>
              <a:t>KB ╞ </a:t>
            </a:r>
            <a:r>
              <a:rPr lang="en-US" smtClean="0">
                <a:solidFill>
                  <a:srgbClr val="A50021"/>
                </a:solidFill>
                <a:sym typeface="Symbol" pitchFamily="18" charset="2"/>
              </a:rPr>
              <a:t></a:t>
            </a:r>
            <a:r>
              <a:rPr lang="en-US" smtClean="0">
                <a:solidFill>
                  <a:srgbClr val="A50021"/>
                </a:solidFill>
              </a:rPr>
              <a:t> </a:t>
            </a:r>
            <a:r>
              <a:rPr lang="en-US" smtClean="0"/>
              <a:t>iff</a:t>
            </a:r>
            <a:r>
              <a:rPr lang="en-US" smtClean="0">
                <a:solidFill>
                  <a:srgbClr val="A50021"/>
                </a:solidFill>
              </a:rPr>
              <a:t> M(KB) </a:t>
            </a:r>
            <a:r>
              <a:rPr lang="en-US" smtClean="0">
                <a:solidFill>
                  <a:srgbClr val="A50021"/>
                </a:solidFill>
                <a:sym typeface="Symbol" pitchFamily="18" charset="2"/>
              </a:rPr>
              <a:t></a:t>
            </a:r>
            <a:r>
              <a:rPr lang="en-US" smtClean="0">
                <a:solidFill>
                  <a:srgbClr val="A50021"/>
                </a:solidFill>
              </a:rPr>
              <a:t> M(</a:t>
            </a:r>
            <a:r>
              <a:rPr lang="en-US" smtClean="0">
                <a:solidFill>
                  <a:srgbClr val="A50021"/>
                </a:solidFill>
                <a:sym typeface="Symbol" pitchFamily="18" charset="2"/>
              </a:rPr>
              <a:t></a:t>
            </a:r>
            <a:r>
              <a:rPr lang="en-US" smtClean="0">
                <a:solidFill>
                  <a:srgbClr val="A50021"/>
                </a:solidFill>
              </a:rPr>
              <a:t>)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2116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7D7143-AAAC-4C17-B102-DBCBF8FE0BB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Example Entailment in the wumpus world</a:t>
            </a:r>
          </a:p>
          <a:p>
            <a:pPr eaLnBrk="1" hangingPunct="1"/>
            <a:r>
              <a:rPr lang="en-US" smtClean="0"/>
              <a:t>Situation after detecting nothing in [1,1], moving right, breeze in [2,1]</a:t>
            </a:r>
          </a:p>
          <a:p>
            <a:pPr eaLnBrk="1" hangingPunct="1"/>
            <a:r>
              <a:rPr lang="en-US" smtClean="0"/>
              <a:t>Consider possible models for </a:t>
            </a:r>
            <a:r>
              <a:rPr lang="en-US" i="1" smtClean="0"/>
              <a:t>KB</a:t>
            </a:r>
            <a:r>
              <a:rPr lang="en-US" smtClean="0"/>
              <a:t> </a:t>
            </a:r>
            <a:r>
              <a:rPr lang="en-US" smtClean="0">
                <a:solidFill>
                  <a:srgbClr val="A50021"/>
                </a:solidFill>
              </a:rPr>
              <a:t>assuming only pits</a:t>
            </a:r>
          </a:p>
          <a:p>
            <a:pPr eaLnBrk="1" hangingPunct="1"/>
            <a:r>
              <a:rPr lang="en-US" smtClean="0"/>
              <a:t>3 Boolean choices </a:t>
            </a:r>
            <a:r>
              <a:rPr lang="en-US" smtClean="0">
                <a:sym typeface="Symbol" pitchFamily="18" charset="2"/>
              </a:rPr>
              <a:t> </a:t>
            </a:r>
            <a:r>
              <a:rPr lang="en-US" smtClean="0"/>
              <a:t>8 possible models</a:t>
            </a:r>
          </a:p>
        </p:txBody>
      </p:sp>
    </p:spTree>
    <p:extLst>
      <p:ext uri="{BB962C8B-B14F-4D97-AF65-F5344CB8AC3E}">
        <p14:creationId xmlns:p14="http://schemas.microsoft.com/office/powerpoint/2010/main" val="212108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5B9EA75-2D71-42DF-9330-815D0411C72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</a:t>
            </a:r>
            <a:r>
              <a:rPr lang="en-US" baseline="-25000" smtClean="0"/>
              <a:t>1</a:t>
            </a:r>
            <a:r>
              <a:rPr lang="en-US" smtClean="0"/>
              <a:t> = "There is no pit in [1,2]", </a:t>
            </a:r>
          </a:p>
          <a:p>
            <a:pPr eaLnBrk="1" hangingPunct="1"/>
            <a:r>
              <a:rPr lang="en-US" smtClean="0"/>
              <a:t>proved by </a:t>
            </a:r>
            <a:r>
              <a:rPr lang="en-US" smtClean="0">
                <a:solidFill>
                  <a:srgbClr val="A50021"/>
                </a:solidFill>
              </a:rPr>
              <a:t>model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rgbClr val="A50021"/>
                </a:solidFill>
              </a:rPr>
              <a:t>checking: </a:t>
            </a:r>
            <a:r>
              <a:rPr lang="en-US" i="1" smtClean="0"/>
              <a:t>in every model in which KB is true, </a:t>
            </a:r>
            <a:r>
              <a:rPr lang="en-US" i="1" smtClean="0">
                <a:sym typeface="Symbol" pitchFamily="18" charset="2"/>
              </a:rPr>
              <a:t></a:t>
            </a:r>
            <a:r>
              <a:rPr lang="en-US" i="1" baseline="-25000" smtClean="0"/>
              <a:t>1</a:t>
            </a:r>
            <a:r>
              <a:rPr lang="en-US" i="1" smtClean="0"/>
              <a:t> is also true. Hence, KB</a:t>
            </a:r>
            <a:r>
              <a:rPr lang="en-US" smtClean="0"/>
              <a:t> ╞ 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baseline="-25000" smtClean="0"/>
              <a:t>1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52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26D20D0-0EBD-4C06-89A5-DAC2ECCF1CA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1000" smtClean="0"/>
              <a:t>An inference procedure can</a:t>
            </a:r>
          </a:p>
          <a:p>
            <a:pPr lvl="1" eaLnBrk="1" hangingPunct="1"/>
            <a:r>
              <a:rPr lang="en-US" sz="1000" smtClean="0"/>
              <a:t>Generate new sentences entailed by KB</a:t>
            </a:r>
          </a:p>
          <a:p>
            <a:pPr lvl="1" eaLnBrk="1" hangingPunct="1"/>
            <a:r>
              <a:rPr lang="en-US" sz="1000" smtClean="0"/>
              <a:t>Determine whether or not a given sentence is entailed by KB (e.g "prove")</a:t>
            </a:r>
          </a:p>
          <a:p>
            <a:pPr eaLnBrk="1" hangingPunct="1"/>
            <a:r>
              <a:rPr lang="en-US" sz="1000" i="1" smtClean="0"/>
              <a:t>KB </a:t>
            </a:r>
            <a:r>
              <a:rPr lang="en-US" sz="1000" smtClean="0">
                <a:cs typeface="Arial" charset="0"/>
              </a:rPr>
              <a:t>├</a:t>
            </a:r>
            <a:r>
              <a:rPr lang="en-US" sz="1000" baseline="-25000" smtClean="0"/>
              <a:t>i </a:t>
            </a:r>
            <a:r>
              <a:rPr lang="en-US" sz="1000" smtClean="0">
                <a:sym typeface="Symbol" pitchFamily="18" charset="2"/>
              </a:rPr>
              <a:t></a:t>
            </a:r>
            <a:r>
              <a:rPr lang="en-US" sz="1000" smtClean="0"/>
              <a:t> </a:t>
            </a:r>
          </a:p>
          <a:p>
            <a:pPr lvl="1" eaLnBrk="1" hangingPunct="1"/>
            <a:r>
              <a:rPr lang="en-US" sz="1000" smtClean="0"/>
              <a:t>sentence </a:t>
            </a:r>
            <a:r>
              <a:rPr lang="en-US" sz="1000" smtClean="0">
                <a:sym typeface="Symbol" pitchFamily="18" charset="2"/>
              </a:rPr>
              <a:t></a:t>
            </a:r>
            <a:r>
              <a:rPr lang="en-US" sz="1000" smtClean="0"/>
              <a:t> can be derived from KB</a:t>
            </a:r>
            <a:r>
              <a:rPr lang="en-US" sz="1000" i="1" smtClean="0"/>
              <a:t> </a:t>
            </a:r>
            <a:r>
              <a:rPr lang="en-US" sz="1000" smtClean="0"/>
              <a:t>by inference procedure i</a:t>
            </a:r>
          </a:p>
          <a:p>
            <a:pPr eaLnBrk="1" hangingPunct="1"/>
            <a:r>
              <a:rPr lang="en-US" sz="1000" smtClean="0">
                <a:solidFill>
                  <a:srgbClr val="A50021"/>
                </a:solidFill>
              </a:rPr>
              <a:t>Soundness</a:t>
            </a:r>
            <a:r>
              <a:rPr lang="en-US" sz="1000" smtClean="0"/>
              <a:t> - Tính đúng đắn</a:t>
            </a:r>
          </a:p>
          <a:p>
            <a:pPr lvl="1" eaLnBrk="1" hangingPunct="1"/>
            <a:r>
              <a:rPr lang="en-US" sz="1000" smtClean="0"/>
              <a:t>i is sound if whenever </a:t>
            </a:r>
            <a:r>
              <a:rPr lang="en-US" sz="1000" i="1" smtClean="0"/>
              <a:t>KB </a:t>
            </a:r>
            <a:r>
              <a:rPr lang="en-US" sz="1000" smtClean="0">
                <a:cs typeface="Arial" charset="0"/>
              </a:rPr>
              <a:t>├</a:t>
            </a:r>
            <a:r>
              <a:rPr lang="en-US" sz="1000" baseline="-25000" smtClean="0"/>
              <a:t>i </a:t>
            </a:r>
            <a:r>
              <a:rPr lang="en-US" sz="1000" smtClean="0">
                <a:sym typeface="Symbol" pitchFamily="18" charset="2"/>
              </a:rPr>
              <a:t></a:t>
            </a:r>
            <a:r>
              <a:rPr lang="en-US" sz="1000" smtClean="0"/>
              <a:t>, it is also true that </a:t>
            </a:r>
            <a:r>
              <a:rPr lang="en-US" sz="1000" i="1" smtClean="0"/>
              <a:t>KB </a:t>
            </a:r>
            <a:r>
              <a:rPr lang="en-US" sz="1000" smtClean="0"/>
              <a:t>╞ </a:t>
            </a:r>
            <a:r>
              <a:rPr lang="en-US" sz="1000" smtClean="0">
                <a:sym typeface="Symbol" pitchFamily="18" charset="2"/>
              </a:rPr>
              <a:t></a:t>
            </a:r>
          </a:p>
          <a:p>
            <a:pPr lvl="1" eaLnBrk="1" hangingPunct="1"/>
            <a:r>
              <a:rPr lang="en-US" sz="1000" smtClean="0"/>
              <a:t>That is, if Q is derived from a set of sentences KB using a given set of rules of inference, then Q is entailed by KB. Hence, inference produces only real entailments, or any sentence that follows deductively from the premises is valid.</a:t>
            </a:r>
          </a:p>
          <a:p>
            <a:pPr eaLnBrk="1" hangingPunct="1"/>
            <a:r>
              <a:rPr lang="en-US" sz="1000" smtClean="0">
                <a:solidFill>
                  <a:srgbClr val="A50021"/>
                </a:solidFill>
              </a:rPr>
              <a:t>Completeness</a:t>
            </a:r>
            <a:r>
              <a:rPr lang="en-US" sz="1000" smtClean="0"/>
              <a:t> - Tính đầy đủ</a:t>
            </a:r>
          </a:p>
          <a:p>
            <a:pPr lvl="1" eaLnBrk="1" hangingPunct="1"/>
            <a:r>
              <a:rPr lang="en-US" sz="1000" smtClean="0"/>
              <a:t>i is complete if whenever </a:t>
            </a:r>
            <a:r>
              <a:rPr lang="en-US" sz="1000" i="1" smtClean="0"/>
              <a:t>KB </a:t>
            </a:r>
            <a:r>
              <a:rPr lang="en-US" sz="1000" smtClean="0"/>
              <a:t>╞ </a:t>
            </a:r>
            <a:r>
              <a:rPr lang="en-US" sz="1000" smtClean="0">
                <a:sym typeface="Symbol" pitchFamily="18" charset="2"/>
              </a:rPr>
              <a:t></a:t>
            </a:r>
            <a:r>
              <a:rPr lang="en-US" sz="1000" smtClean="0"/>
              <a:t>, it is also true that </a:t>
            </a:r>
            <a:r>
              <a:rPr lang="en-US" sz="1000" i="1" smtClean="0"/>
              <a:t>KB </a:t>
            </a:r>
            <a:r>
              <a:rPr lang="en-US" sz="1000" smtClean="0">
                <a:cs typeface="Arial" charset="0"/>
              </a:rPr>
              <a:t>├</a:t>
            </a:r>
            <a:r>
              <a:rPr lang="en-US" sz="1000" baseline="-25000" smtClean="0"/>
              <a:t>i </a:t>
            </a:r>
            <a:r>
              <a:rPr lang="en-US" sz="1000" smtClean="0">
                <a:sym typeface="Symbol" pitchFamily="18" charset="2"/>
              </a:rPr>
              <a:t></a:t>
            </a:r>
          </a:p>
          <a:p>
            <a:pPr lvl="1" eaLnBrk="1" hangingPunct="1"/>
            <a:r>
              <a:rPr lang="en-US" sz="1000" smtClean="0"/>
              <a:t>That is, if Q is entailed by a set of sentences KB, then Q can be derived from KB using the rules of inference. Hence, inference produces </a:t>
            </a:r>
            <a:r>
              <a:rPr lang="en-US" sz="1000" i="1" smtClean="0"/>
              <a:t>all</a:t>
            </a:r>
            <a:r>
              <a:rPr lang="en-US" sz="1000" smtClean="0"/>
              <a:t> entailments, or all valid sentences can be proved from the premises. </a:t>
            </a:r>
            <a:endParaRPr lang="en-US" sz="1000" smtClean="0">
              <a:sym typeface="Symbol" pitchFamily="18" charset="2"/>
            </a:endParaRPr>
          </a:p>
          <a:p>
            <a:pPr eaLnBrk="1" hangingPunct="1"/>
            <a:r>
              <a:rPr lang="en-US" sz="1000" smtClean="0"/>
              <a:t>Our Goal is to define a simple logic </a:t>
            </a:r>
          </a:p>
          <a:p>
            <a:pPr lvl="1" eaLnBrk="1" hangingPunct="1"/>
            <a:r>
              <a:rPr lang="en-US" sz="1000" smtClean="0"/>
              <a:t>expressive enough to say almost anything of interest, </a:t>
            </a:r>
          </a:p>
          <a:p>
            <a:pPr lvl="1" eaLnBrk="1" hangingPunct="1"/>
            <a:r>
              <a:rPr lang="en-US" sz="1000" smtClean="0"/>
              <a:t>but also has a sound and complete inference procedure. </a:t>
            </a:r>
          </a:p>
          <a:p>
            <a:pPr lvl="1" eaLnBrk="1" hangingPunct="1"/>
            <a:r>
              <a:rPr lang="en-US" sz="1000" smtClean="0"/>
              <a:t>allow an agent to answer any question whose answer follows from what is known by the KB.</a:t>
            </a:r>
          </a:p>
        </p:txBody>
      </p:sp>
    </p:spTree>
    <p:extLst>
      <p:ext uri="{BB962C8B-B14F-4D97-AF65-F5344CB8AC3E}">
        <p14:creationId xmlns:p14="http://schemas.microsoft.com/office/powerpoint/2010/main" val="408757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100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 smtClean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7026" y="1690688"/>
            <a:ext cx="6276974" cy="253364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7431" y="4267200"/>
            <a:ext cx="6296569" cy="175260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05/2005</a:t>
            </a:r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273C8-7810-422B-A4B1-0AE6A75F4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5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AD1FA-D05B-4C24-B0D8-A5A2D570F7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4400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063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827F1-822A-4A40-900A-6CE8D628D2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96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648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648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4"/>
            <a:ext cx="8229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05/2005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D16A5-81CF-494C-8D79-E4543D39E3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5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48100"/>
            <a:ext cx="82296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4"/>
            <a:ext cx="8229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05/2005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902EF-EA38-47DD-82EF-1CF6EA1A60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2296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48100"/>
            <a:ext cx="82296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4"/>
            <a:ext cx="8229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05/2005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B238B-44B8-42A2-9CC6-AF191CD513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38600" cy="4648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251" y="1524000"/>
            <a:ext cx="4062549" cy="4648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4"/>
            <a:ext cx="8229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05/2005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65CCE-E8F4-420C-9C12-855C115328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93855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00"/>
              </a:spcBef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81E96-25C2-4AEB-AEAF-67F8AB5A67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275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9575"/>
            <a:ext cx="8229600" cy="1190625"/>
          </a:xfrm>
        </p:spPr>
        <p:txBody>
          <a:bodyPr/>
          <a:lstStyle>
            <a:lvl1pPr>
              <a:lnSpc>
                <a:spcPct val="80000"/>
              </a:lnSpc>
              <a:defRPr lang="en-US"/>
            </a:lvl1pPr>
          </a:lstStyle>
          <a:p>
            <a:r>
              <a:rPr lang="en-US" smtClean="0"/>
              <a:t>Click to </a:t>
            </a:r>
            <a:br>
              <a:rPr lang="en-US" smtClean="0"/>
            </a:br>
            <a:r>
              <a:rPr lang="en-US" smtClean="0"/>
              <a:t>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7964"/>
            <a:ext cx="8229600" cy="4454236"/>
          </a:xfrm>
        </p:spPr>
        <p:txBody>
          <a:bodyPr/>
          <a:lstStyle>
            <a:lvl1pPr>
              <a:spcBef>
                <a:spcPts val="800"/>
              </a:spcBef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81E96-25C2-4AEB-AEAF-67F8AB5A67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80550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2438400"/>
            <a:ext cx="9144001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28925"/>
            <a:ext cx="7772400" cy="1362075"/>
          </a:xfrm>
        </p:spPr>
        <p:txBody>
          <a:bodyPr/>
          <a:lstStyle>
            <a:lvl1pPr algn="ctr">
              <a:defRPr lang="en-US"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69003-1957-4B1C-B553-55203A37EF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27367"/>
      </p:ext>
    </p:extLst>
  </p:cSld>
  <p:clrMapOvr>
    <a:masterClrMapping/>
  </p:clrMapOvr>
  <p:transition spd="slow"/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648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648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05/2005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0B300-8F28-468E-BAE9-F1F5E53F40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6889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886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886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05/2005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47BCA-17D0-4311-B533-524A2C662C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1391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200" y="38862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05/2005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7AE84-0DC8-4D53-9F3A-BF34C71FA4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812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48200" y="1524000"/>
            <a:ext cx="4038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4648200" y="3886200"/>
            <a:ext cx="4038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05/2005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1CF7E-3A95-45A2-AE47-E41DFBE0CA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308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638"/>
            <a:ext cx="8229600" cy="962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05/2005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4DB7A-FCA2-47B1-96FA-31DB8605C7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7312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5"/>
            <a:ext cx="8229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text styles</a:t>
            </a:r>
          </a:p>
          <a:p>
            <a:pPr lvl="1"/>
            <a:r>
              <a:rPr lang="en-US" altLang="vi-VN" smtClean="0"/>
              <a:t>Second level</a:t>
            </a:r>
          </a:p>
          <a:p>
            <a:pPr lvl="2"/>
            <a:r>
              <a:rPr lang="en-US" altLang="vi-VN" smtClean="0"/>
              <a:t>Third level</a:t>
            </a:r>
          </a:p>
          <a:p>
            <a:pPr lvl="3"/>
            <a:r>
              <a:rPr lang="en-US" altLang="vi-VN" smtClean="0"/>
              <a:t>Fourth level</a:t>
            </a:r>
          </a:p>
          <a:p>
            <a:pPr lvl="4"/>
            <a:r>
              <a:rPr lang="en-US" altLang="vi-V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1336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05/2005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32827F1-822A-4A40-900A-6CE8D628D2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100" smtClean="0">
                <a:solidFill>
                  <a:srgbClr val="000000"/>
                </a:solidFill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 smtClean="0">
                <a:solidFill>
                  <a:srgbClr val="000000"/>
                </a:solidFill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666699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666699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9999CC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666699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9999CC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9999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49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</p:sldLayoutIdLst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Arial Narrow" pitchFamily="34" charset="0"/>
          <a:ea typeface="Arial Narrow" pitchFamily="34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6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0.png"/><Relationship Id="rId4" Type="http://schemas.openxmlformats.org/officeDocument/2006/relationships/image" Target="../media/image28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3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7.w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Logical Agents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05/2005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8A2D3-2356-4663-A34F-1E20A6C7654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Exploring a wumpus world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C4F3E-3475-4ECC-94F2-CE3B316D705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1509" name="Group 13"/>
          <p:cNvGrpSpPr>
            <a:grpSpLocks/>
          </p:cNvGrpSpPr>
          <p:nvPr/>
        </p:nvGrpSpPr>
        <p:grpSpPr bwMode="auto">
          <a:xfrm>
            <a:off x="5181600" y="1522412"/>
            <a:ext cx="1981200" cy="2289175"/>
            <a:chOff x="4080" y="1200"/>
            <a:chExt cx="1248" cy="1442"/>
          </a:xfrm>
        </p:grpSpPr>
        <p:sp>
          <p:nvSpPr>
            <p:cNvPr id="21513" name="Text Box 11"/>
            <p:cNvSpPr txBox="1">
              <a:spLocks noChangeArrowheads="1"/>
            </p:cNvSpPr>
            <p:nvPr/>
          </p:nvSpPr>
          <p:spPr bwMode="auto">
            <a:xfrm>
              <a:off x="4080" y="1200"/>
              <a:ext cx="1248" cy="1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A</a:t>
              </a:r>
              <a:r>
                <a:rPr lang="en-US"/>
                <a:t>  Agent</a:t>
              </a:r>
            </a:p>
            <a:p>
              <a:r>
                <a:rPr lang="en-US" b="1"/>
                <a:t>B</a:t>
              </a:r>
              <a:r>
                <a:rPr lang="en-US"/>
                <a:t> Breeze</a:t>
              </a:r>
            </a:p>
            <a:p>
              <a:r>
                <a:rPr lang="en-US" b="1"/>
                <a:t>G</a:t>
              </a:r>
              <a:r>
                <a:rPr lang="en-US"/>
                <a:t> Glliter, Gold</a:t>
              </a:r>
            </a:p>
            <a:p>
              <a:r>
                <a:rPr lang="en-US" b="1"/>
                <a:t>OK</a:t>
              </a:r>
              <a:r>
                <a:rPr lang="en-US"/>
                <a:t> Safe Square</a:t>
              </a:r>
            </a:p>
            <a:p>
              <a:r>
                <a:rPr lang="en-US" b="1"/>
                <a:t>P</a:t>
              </a:r>
              <a:r>
                <a:rPr lang="en-US"/>
                <a:t> Pit</a:t>
              </a:r>
            </a:p>
            <a:p>
              <a:r>
                <a:rPr lang="en-US" b="1"/>
                <a:t>S</a:t>
              </a:r>
              <a:r>
                <a:rPr lang="en-US"/>
                <a:t> Stench</a:t>
              </a:r>
            </a:p>
            <a:p>
              <a:r>
                <a:rPr lang="en-US" b="1"/>
                <a:t>V</a:t>
              </a:r>
              <a:r>
                <a:rPr lang="en-US"/>
                <a:t> Visitted</a:t>
              </a:r>
            </a:p>
            <a:p>
              <a:r>
                <a:rPr lang="en-US" b="1"/>
                <a:t>W</a:t>
              </a:r>
              <a:r>
                <a:rPr lang="en-US"/>
                <a:t> Wumpus</a:t>
              </a:r>
            </a:p>
          </p:txBody>
        </p:sp>
        <p:sp>
          <p:nvSpPr>
            <p:cNvPr id="21514" name="Rectangle 12"/>
            <p:cNvSpPr>
              <a:spLocks noChangeArrowheads="1"/>
            </p:cNvSpPr>
            <p:nvPr/>
          </p:nvSpPr>
          <p:spPr bwMode="auto">
            <a:xfrm>
              <a:off x="4080" y="1200"/>
              <a:ext cx="1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</p:grpSp>
      <p:pic>
        <p:nvPicPr>
          <p:cNvPr id="21510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365250"/>
            <a:ext cx="3884613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 Box 15"/>
          <p:cNvSpPr txBox="1">
            <a:spLocks noChangeArrowheads="1"/>
          </p:cNvSpPr>
          <p:nvPr/>
        </p:nvSpPr>
        <p:spPr bwMode="auto">
          <a:xfrm>
            <a:off x="457200" y="5408612"/>
            <a:ext cx="8229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ahoma" pitchFamily="34" charset="0"/>
              </a:rPr>
              <a:t>The first percept </a:t>
            </a:r>
            <a:r>
              <a:rPr lang="en-US">
                <a:solidFill>
                  <a:srgbClr val="A50021"/>
                </a:solidFill>
                <a:latin typeface="Tahoma" pitchFamily="34" charset="0"/>
              </a:rPr>
              <a:t>[</a:t>
            </a:r>
            <a:r>
              <a:rPr lang="en-US" i="1">
                <a:solidFill>
                  <a:srgbClr val="A50021"/>
                </a:solidFill>
                <a:latin typeface="Tahoma" pitchFamily="34" charset="0"/>
              </a:rPr>
              <a:t>None, None, None, None, None</a:t>
            </a:r>
            <a:r>
              <a:rPr lang="en-US">
                <a:solidFill>
                  <a:srgbClr val="A50021"/>
                </a:solidFill>
                <a:latin typeface="Tahoma" pitchFamily="34" charset="0"/>
              </a:rPr>
              <a:t>]</a:t>
            </a:r>
            <a:r>
              <a:rPr lang="en-US">
                <a:latin typeface="Tahoma" pitchFamily="34" charset="0"/>
              </a:rPr>
              <a:t>. There was no stench or breeze in [1,1], the agent can infer that [1,2] and [2,1] are free of dangers. They are marked with an OK</a:t>
            </a:r>
          </a:p>
        </p:txBody>
      </p:sp>
      <p:pic>
        <p:nvPicPr>
          <p:cNvPr id="21512" name="Picture 16" descr="wumpus-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411287"/>
            <a:ext cx="19812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Exploring a wumpus world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E4228-62EC-4D95-BE53-00028239080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2533" name="Group 9"/>
          <p:cNvGrpSpPr>
            <a:grpSpLocks/>
          </p:cNvGrpSpPr>
          <p:nvPr/>
        </p:nvGrpSpPr>
        <p:grpSpPr bwMode="auto">
          <a:xfrm>
            <a:off x="5181600" y="1508125"/>
            <a:ext cx="1981200" cy="2289175"/>
            <a:chOff x="4080" y="1200"/>
            <a:chExt cx="1248" cy="1442"/>
          </a:xfrm>
        </p:grpSpPr>
        <p:sp>
          <p:nvSpPr>
            <p:cNvPr id="22537" name="Text Box 10"/>
            <p:cNvSpPr txBox="1">
              <a:spLocks noChangeArrowheads="1"/>
            </p:cNvSpPr>
            <p:nvPr/>
          </p:nvSpPr>
          <p:spPr bwMode="auto">
            <a:xfrm>
              <a:off x="4080" y="1200"/>
              <a:ext cx="1248" cy="1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A</a:t>
              </a:r>
              <a:r>
                <a:rPr lang="en-US"/>
                <a:t>  Agent</a:t>
              </a:r>
            </a:p>
            <a:p>
              <a:r>
                <a:rPr lang="en-US" b="1"/>
                <a:t>B</a:t>
              </a:r>
              <a:r>
                <a:rPr lang="en-US"/>
                <a:t> Breeze</a:t>
              </a:r>
            </a:p>
            <a:p>
              <a:r>
                <a:rPr lang="en-US" b="1"/>
                <a:t>G</a:t>
              </a:r>
              <a:r>
                <a:rPr lang="en-US"/>
                <a:t> Glliter, Gold</a:t>
              </a:r>
            </a:p>
            <a:p>
              <a:r>
                <a:rPr lang="en-US" b="1"/>
                <a:t>OK</a:t>
              </a:r>
              <a:r>
                <a:rPr lang="en-US"/>
                <a:t> Safe Square</a:t>
              </a:r>
            </a:p>
            <a:p>
              <a:r>
                <a:rPr lang="en-US" b="1"/>
                <a:t>P</a:t>
              </a:r>
              <a:r>
                <a:rPr lang="en-US"/>
                <a:t> Pit</a:t>
              </a:r>
            </a:p>
            <a:p>
              <a:r>
                <a:rPr lang="en-US" b="1"/>
                <a:t>S</a:t>
              </a:r>
              <a:r>
                <a:rPr lang="en-US"/>
                <a:t> Stench</a:t>
              </a:r>
            </a:p>
            <a:p>
              <a:r>
                <a:rPr lang="en-US" b="1"/>
                <a:t>V</a:t>
              </a:r>
              <a:r>
                <a:rPr lang="en-US"/>
                <a:t> Visitted</a:t>
              </a:r>
            </a:p>
            <a:p>
              <a:r>
                <a:rPr lang="en-US" b="1"/>
                <a:t>W</a:t>
              </a:r>
              <a:r>
                <a:rPr lang="en-US"/>
                <a:t> Wumpus</a:t>
              </a:r>
            </a:p>
          </p:txBody>
        </p:sp>
        <p:sp>
          <p:nvSpPr>
            <p:cNvPr id="22538" name="Rectangle 11"/>
            <p:cNvSpPr>
              <a:spLocks noChangeArrowheads="1"/>
            </p:cNvSpPr>
            <p:nvPr/>
          </p:nvSpPr>
          <p:spPr bwMode="auto">
            <a:xfrm>
              <a:off x="4080" y="1200"/>
              <a:ext cx="1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22534" name="Text Box 14"/>
          <p:cNvSpPr txBox="1">
            <a:spLocks noChangeArrowheads="1"/>
          </p:cNvSpPr>
          <p:nvPr/>
        </p:nvSpPr>
        <p:spPr bwMode="auto">
          <a:xfrm>
            <a:off x="457200" y="5394325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Tahoma" pitchFamily="34" charset="0"/>
              </a:rPr>
              <a:t>Agent decides to move forward to [2,1]. After moving, percept is </a:t>
            </a:r>
            <a:r>
              <a:rPr lang="en-US" sz="2000">
                <a:solidFill>
                  <a:srgbClr val="A50021"/>
                </a:solidFill>
                <a:latin typeface="Tahoma" pitchFamily="34" charset="0"/>
              </a:rPr>
              <a:t>[</a:t>
            </a:r>
            <a:r>
              <a:rPr lang="en-US" sz="2000" i="1">
                <a:solidFill>
                  <a:srgbClr val="A50021"/>
                </a:solidFill>
                <a:latin typeface="Tahoma" pitchFamily="34" charset="0"/>
              </a:rPr>
              <a:t>None, Breeze, None, None, None</a:t>
            </a:r>
            <a:r>
              <a:rPr lang="en-US" sz="2000">
                <a:solidFill>
                  <a:srgbClr val="A50021"/>
                </a:solidFill>
                <a:latin typeface="Tahoma" pitchFamily="34" charset="0"/>
              </a:rPr>
              <a:t>]</a:t>
            </a:r>
          </a:p>
        </p:txBody>
      </p:sp>
      <p:pic>
        <p:nvPicPr>
          <p:cNvPr id="2253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350963"/>
            <a:ext cx="3884613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7" descr="wumpus-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397000"/>
            <a:ext cx="19812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Exploring a wumpus world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FA257-B3C3-4E10-9AB7-DBC46607E48D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3557" name="Group 10"/>
          <p:cNvGrpSpPr>
            <a:grpSpLocks/>
          </p:cNvGrpSpPr>
          <p:nvPr/>
        </p:nvGrpSpPr>
        <p:grpSpPr bwMode="auto">
          <a:xfrm>
            <a:off x="5181600" y="1539875"/>
            <a:ext cx="1981200" cy="2289175"/>
            <a:chOff x="4080" y="1200"/>
            <a:chExt cx="1248" cy="1442"/>
          </a:xfrm>
        </p:grpSpPr>
        <p:sp>
          <p:nvSpPr>
            <p:cNvPr id="23561" name="Text Box 11"/>
            <p:cNvSpPr txBox="1">
              <a:spLocks noChangeArrowheads="1"/>
            </p:cNvSpPr>
            <p:nvPr/>
          </p:nvSpPr>
          <p:spPr bwMode="auto">
            <a:xfrm>
              <a:off x="4080" y="1200"/>
              <a:ext cx="1248" cy="1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A</a:t>
              </a:r>
              <a:r>
                <a:rPr lang="en-US"/>
                <a:t>  Agent</a:t>
              </a:r>
            </a:p>
            <a:p>
              <a:r>
                <a:rPr lang="en-US" b="1"/>
                <a:t>B</a:t>
              </a:r>
              <a:r>
                <a:rPr lang="en-US"/>
                <a:t> Breeze</a:t>
              </a:r>
            </a:p>
            <a:p>
              <a:r>
                <a:rPr lang="en-US" b="1"/>
                <a:t>G</a:t>
              </a:r>
              <a:r>
                <a:rPr lang="en-US"/>
                <a:t> Glliter, Gold</a:t>
              </a:r>
            </a:p>
            <a:p>
              <a:r>
                <a:rPr lang="en-US" b="1"/>
                <a:t>OK</a:t>
              </a:r>
              <a:r>
                <a:rPr lang="en-US"/>
                <a:t> Safe Square</a:t>
              </a:r>
            </a:p>
            <a:p>
              <a:r>
                <a:rPr lang="en-US" b="1"/>
                <a:t>P</a:t>
              </a:r>
              <a:r>
                <a:rPr lang="en-US"/>
                <a:t> Pit</a:t>
              </a:r>
            </a:p>
            <a:p>
              <a:r>
                <a:rPr lang="en-US" b="1"/>
                <a:t>S</a:t>
              </a:r>
              <a:r>
                <a:rPr lang="en-US"/>
                <a:t> Stench</a:t>
              </a:r>
            </a:p>
            <a:p>
              <a:r>
                <a:rPr lang="en-US" b="1"/>
                <a:t>V</a:t>
              </a:r>
              <a:r>
                <a:rPr lang="en-US"/>
                <a:t> Visitted</a:t>
              </a:r>
            </a:p>
            <a:p>
              <a:r>
                <a:rPr lang="en-US" b="1"/>
                <a:t>W</a:t>
              </a:r>
              <a:r>
                <a:rPr lang="en-US"/>
                <a:t> Wumpus</a:t>
              </a:r>
            </a:p>
          </p:txBody>
        </p:sp>
        <p:sp>
          <p:nvSpPr>
            <p:cNvPr id="23562" name="Rectangle 12"/>
            <p:cNvSpPr>
              <a:spLocks noChangeArrowheads="1"/>
            </p:cNvSpPr>
            <p:nvPr/>
          </p:nvSpPr>
          <p:spPr bwMode="auto">
            <a:xfrm>
              <a:off x="4080" y="1200"/>
              <a:ext cx="1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23558" name="Text Box 15"/>
          <p:cNvSpPr txBox="1">
            <a:spLocks noChangeArrowheads="1"/>
          </p:cNvSpPr>
          <p:nvPr/>
        </p:nvSpPr>
        <p:spPr bwMode="auto">
          <a:xfrm>
            <a:off x="457200" y="5394325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Tahoma" pitchFamily="34" charset="0"/>
              </a:rPr>
              <a:t>Breeze in [2,1], so there must be a pit in [2,2] or [3,1] or both.</a:t>
            </a:r>
          </a:p>
          <a:p>
            <a:r>
              <a:rPr lang="en-US" sz="2000">
                <a:latin typeface="Tahoma" pitchFamily="34" charset="0"/>
              </a:rPr>
              <a:t>The notation </a:t>
            </a:r>
            <a:r>
              <a:rPr lang="en-US" sz="2000">
                <a:solidFill>
                  <a:srgbClr val="A50021"/>
                </a:solidFill>
                <a:latin typeface="Tahoma" pitchFamily="34" charset="0"/>
              </a:rPr>
              <a:t>P?</a:t>
            </a:r>
            <a:r>
              <a:rPr lang="en-US" sz="2000">
                <a:latin typeface="Tahoma" pitchFamily="34" charset="0"/>
              </a:rPr>
              <a:t> indicates a possible pit in those squares. </a:t>
            </a:r>
          </a:p>
        </p:txBody>
      </p:sp>
      <p:pic>
        <p:nvPicPr>
          <p:cNvPr id="2355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382713"/>
            <a:ext cx="3884613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8" descr="wumpus-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428750"/>
            <a:ext cx="19812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Exploring a wumpus world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71826-72F9-487F-817D-61E44F3DF95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4581" name="Group 9"/>
          <p:cNvGrpSpPr>
            <a:grpSpLocks/>
          </p:cNvGrpSpPr>
          <p:nvPr/>
        </p:nvGrpSpPr>
        <p:grpSpPr bwMode="auto">
          <a:xfrm>
            <a:off x="5181600" y="1530350"/>
            <a:ext cx="1981200" cy="2289175"/>
            <a:chOff x="4080" y="1200"/>
            <a:chExt cx="1248" cy="1442"/>
          </a:xfrm>
        </p:grpSpPr>
        <p:sp>
          <p:nvSpPr>
            <p:cNvPr id="24585" name="Text Box 10"/>
            <p:cNvSpPr txBox="1">
              <a:spLocks noChangeArrowheads="1"/>
            </p:cNvSpPr>
            <p:nvPr/>
          </p:nvSpPr>
          <p:spPr bwMode="auto">
            <a:xfrm>
              <a:off x="4080" y="1200"/>
              <a:ext cx="1248" cy="1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A</a:t>
              </a:r>
              <a:r>
                <a:rPr lang="en-US"/>
                <a:t>  Agent</a:t>
              </a:r>
            </a:p>
            <a:p>
              <a:r>
                <a:rPr lang="en-US" b="1"/>
                <a:t>B</a:t>
              </a:r>
              <a:r>
                <a:rPr lang="en-US"/>
                <a:t> Breeze</a:t>
              </a:r>
            </a:p>
            <a:p>
              <a:r>
                <a:rPr lang="en-US" b="1"/>
                <a:t>G</a:t>
              </a:r>
              <a:r>
                <a:rPr lang="en-US"/>
                <a:t> Glliter, Gold</a:t>
              </a:r>
            </a:p>
            <a:p>
              <a:r>
                <a:rPr lang="en-US" b="1"/>
                <a:t>OK</a:t>
              </a:r>
              <a:r>
                <a:rPr lang="en-US"/>
                <a:t> Safe Square</a:t>
              </a:r>
            </a:p>
            <a:p>
              <a:r>
                <a:rPr lang="en-US" b="1"/>
                <a:t>P</a:t>
              </a:r>
              <a:r>
                <a:rPr lang="en-US"/>
                <a:t> Pit</a:t>
              </a:r>
            </a:p>
            <a:p>
              <a:r>
                <a:rPr lang="en-US" b="1"/>
                <a:t>S</a:t>
              </a:r>
              <a:r>
                <a:rPr lang="en-US"/>
                <a:t> Stench</a:t>
              </a:r>
            </a:p>
            <a:p>
              <a:r>
                <a:rPr lang="en-US" b="1"/>
                <a:t>V</a:t>
              </a:r>
              <a:r>
                <a:rPr lang="en-US"/>
                <a:t> Visitted</a:t>
              </a:r>
            </a:p>
            <a:p>
              <a:r>
                <a:rPr lang="en-US" b="1"/>
                <a:t>W</a:t>
              </a:r>
              <a:r>
                <a:rPr lang="en-US"/>
                <a:t> Wumpus</a:t>
              </a:r>
            </a:p>
          </p:txBody>
        </p:sp>
        <p:sp>
          <p:nvSpPr>
            <p:cNvPr id="24586" name="Rectangle 11"/>
            <p:cNvSpPr>
              <a:spLocks noChangeArrowheads="1"/>
            </p:cNvSpPr>
            <p:nvPr/>
          </p:nvSpPr>
          <p:spPr bwMode="auto">
            <a:xfrm>
              <a:off x="4080" y="1200"/>
              <a:ext cx="1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</p:grpSp>
      <p:pic>
        <p:nvPicPr>
          <p:cNvPr id="2458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373188"/>
            <a:ext cx="3884613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14"/>
          <p:cNvSpPr txBox="1">
            <a:spLocks noChangeArrowheads="1"/>
          </p:cNvSpPr>
          <p:nvPr/>
        </p:nvSpPr>
        <p:spPr bwMode="auto">
          <a:xfrm>
            <a:off x="457200" y="52578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Tahoma" pitchFamily="34" charset="0"/>
              </a:rPr>
              <a:t>There is only one known square that is OK and has not been visited yet. So the agent will turn around, go back to [1,1], and then proceed to [1,2]. The new percept is </a:t>
            </a:r>
            <a:r>
              <a:rPr lang="en-US" sz="2000">
                <a:solidFill>
                  <a:srgbClr val="A50021"/>
                </a:solidFill>
                <a:latin typeface="Tahoma" pitchFamily="34" charset="0"/>
              </a:rPr>
              <a:t>[</a:t>
            </a:r>
            <a:r>
              <a:rPr lang="en-US" sz="2000" i="1">
                <a:solidFill>
                  <a:srgbClr val="A50021"/>
                </a:solidFill>
                <a:latin typeface="Tahoma" pitchFamily="34" charset="0"/>
              </a:rPr>
              <a:t>Stench, None, None, None, None</a:t>
            </a:r>
            <a:r>
              <a:rPr lang="en-US" sz="2000">
                <a:solidFill>
                  <a:srgbClr val="A50021"/>
                </a:solidFill>
                <a:latin typeface="Tahoma" pitchFamily="34" charset="0"/>
              </a:rPr>
              <a:t>].</a:t>
            </a:r>
          </a:p>
        </p:txBody>
      </p:sp>
      <p:pic>
        <p:nvPicPr>
          <p:cNvPr id="24584" name="Picture 18" descr="wumpus-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419225"/>
            <a:ext cx="19812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4" name="Rectangle 18"/>
          <p:cNvSpPr>
            <a:spLocks noGrp="1" noChangeArrowheads="1"/>
          </p:cNvSpPr>
          <p:nvPr>
            <p:ph type="body" sz="half" idx="2"/>
          </p:nvPr>
        </p:nvSpPr>
        <p:spPr>
          <a:xfrm>
            <a:off x="4779962" y="1524000"/>
            <a:ext cx="3906837" cy="4953000"/>
          </a:xfrm>
        </p:spPr>
        <p:txBody>
          <a:bodyPr>
            <a:normAutofit fontScale="92500" lnSpcReduction="20000"/>
          </a:bodyPr>
          <a:lstStyle/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US" sz="2400" b="0" smtClean="0">
                <a:ea typeface="+mn-ea"/>
              </a:rPr>
              <a:t>Stench in [1,2] </a:t>
            </a:r>
            <a:br>
              <a:rPr lang="en-US" sz="2400" b="0" smtClean="0">
                <a:ea typeface="+mn-ea"/>
              </a:rPr>
            </a:br>
            <a:r>
              <a:rPr lang="en-US" sz="2400" b="0" smtClean="0">
                <a:ea typeface="+mn-ea"/>
              </a:rPr>
              <a:t>means that </a:t>
            </a:r>
            <a:br>
              <a:rPr lang="en-US" sz="2400" b="0" smtClean="0">
                <a:ea typeface="+mn-ea"/>
              </a:rPr>
            </a:br>
            <a:r>
              <a:rPr lang="en-US" sz="2400" b="0" smtClean="0">
                <a:ea typeface="+mn-ea"/>
              </a:rPr>
              <a:t>there must be </a:t>
            </a:r>
            <a:br>
              <a:rPr lang="en-US" sz="2400" b="0" smtClean="0">
                <a:ea typeface="+mn-ea"/>
              </a:rPr>
            </a:br>
            <a:r>
              <a:rPr lang="en-US" sz="2400" b="0" smtClean="0">
                <a:ea typeface="+mn-ea"/>
              </a:rPr>
              <a:t>a wumpus nearby. 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US" sz="2400" b="0" smtClean="0">
                <a:ea typeface="+mn-ea"/>
              </a:rPr>
              <a:t>The wumpus can</a:t>
            </a:r>
            <a:br>
              <a:rPr lang="en-US" sz="2400" b="0" smtClean="0">
                <a:ea typeface="+mn-ea"/>
              </a:rPr>
            </a:br>
            <a:r>
              <a:rPr lang="en-US" sz="2400" b="0" smtClean="0">
                <a:ea typeface="+mn-ea"/>
              </a:rPr>
              <a:t>not be in [1,1] </a:t>
            </a:r>
            <a:br>
              <a:rPr lang="en-US" sz="2400" b="0" smtClean="0">
                <a:ea typeface="+mn-ea"/>
              </a:rPr>
            </a:br>
            <a:r>
              <a:rPr lang="en-US" sz="2400" b="0" smtClean="0">
                <a:ea typeface="+mn-ea"/>
              </a:rPr>
              <a:t>and [2,2] (or the </a:t>
            </a:r>
            <a:br>
              <a:rPr lang="en-US" sz="2400" b="0" smtClean="0">
                <a:ea typeface="+mn-ea"/>
              </a:rPr>
            </a:br>
            <a:r>
              <a:rPr lang="en-US" sz="2400" b="0" smtClean="0">
                <a:ea typeface="+mn-ea"/>
              </a:rPr>
              <a:t>agent would have detected a stench when it was in [2,1]). Therefore, the wumpus is in [1,3].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US" sz="2400" b="0" smtClean="0">
                <a:ea typeface="+mn-ea"/>
              </a:rPr>
              <a:t>Moreover, the lack of a Breeze in [1,2] implies that there is no pit in [2,2]. So pit must be in [3,1] and [2,2] is OK</a:t>
            </a: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sz="2400">
              <a:ea typeface="+mn-ea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t>Exploring a wumpus world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0C457-A9FC-443F-BE11-7133BD21E57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2560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373188"/>
            <a:ext cx="3884613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20" descr="wumpus-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412875"/>
            <a:ext cx="19812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Exploring a wumpus world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849AF4-CFE0-43B4-B5C7-840538F9E43C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2662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373188"/>
            <a:ext cx="3884613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15" descr="wumpus-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419225"/>
            <a:ext cx="19812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Exploring a wumpus world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B82A0-3CE0-4206-AD26-3DA941E3B58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2765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373188"/>
            <a:ext cx="3884613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4" descr="wumpus-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419225"/>
            <a:ext cx="19812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Exploring a wumpus world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32CEF-2783-4305-A2D5-95431E2B9C3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2867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373188"/>
            <a:ext cx="3884613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14" descr="wumpus-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419225"/>
            <a:ext cx="19812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 in general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6BF9B-91BA-473D-A3AC-9AC0995F22C5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Biểu diễn tri thức bằng Logic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Logics</a:t>
            </a:r>
            <a:r>
              <a:rPr lang="en-US"/>
              <a:t> là ngôn ngữ hình thức để biểu diễn thông tin và có thể suy luận ra các tri thức mới (kết luận).</a:t>
            </a:r>
            <a:br>
              <a:rPr lang="en-US"/>
            </a:br>
            <a:r>
              <a:rPr lang="en-US" dirty="0">
                <a:solidFill>
                  <a:srgbClr val="FF0000"/>
                </a:solidFill>
              </a:rPr>
              <a:t>Logic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Syntax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Semantic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Inference procedure</a:t>
            </a:r>
          </a:p>
          <a:p>
            <a:pPr eaLnBrk="1" hangingPunct="1"/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Syntax</a:t>
            </a:r>
            <a:r>
              <a:rPr lang="en-US" dirty="0"/>
              <a:t>)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(symbol)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(sentence)</a:t>
            </a:r>
          </a:p>
          <a:p>
            <a:pPr eaLnBrk="1" hangingPunct="1"/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Semantics</a:t>
            </a:r>
            <a:r>
              <a:rPr lang="en-US" dirty="0"/>
              <a:t>)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; </a:t>
            </a:r>
          </a:p>
          <a:p>
            <a:pPr lvl="1" eaLnBrk="1" hangingPunct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hay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(interpretation)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(facts)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Là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khẳng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sai</a:t>
            </a:r>
            <a:endParaRPr lang="en-US" dirty="0"/>
          </a:p>
          <a:p>
            <a:pPr lvl="1" eaLnBrk="1" hangingPunct="1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(truth)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câu</a:t>
            </a:r>
            <a:r>
              <a:rPr lang="en-US" dirty="0"/>
              <a:t> x+2 ≥ 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x+2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y. </a:t>
            </a:r>
            <a:r>
              <a:rPr lang="en-US" dirty="0" err="1"/>
              <a:t>Câu</a:t>
            </a:r>
            <a:r>
              <a:rPr lang="en-US" dirty="0"/>
              <a:t> x+2 ≥ y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smtClean="0"/>
              <a:t>có x </a:t>
            </a:r>
            <a:r>
              <a:rPr lang="en-US" dirty="0"/>
              <a:t>= 7, y = 1</a:t>
            </a:r>
            <a:r>
              <a:rPr lang="en-US"/>
              <a:t>, </a:t>
            </a:r>
            <a:r>
              <a:rPr lang="en-US" smtClean="0"/>
              <a:t>và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x = 0, y = 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8CB3A-3088-4F7D-8C91-9E9D9FE0AB00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Nội</a:t>
            </a:r>
            <a:r>
              <a:rPr lang="en-US" smtClean="0"/>
              <a:t> dung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smtClean="0"/>
              <a:t>Knowledge-based agents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Một ví dụ: Wumpus world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Logic tổng quát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mô hình (models) và phép suy diễn (entailment)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Logic mệnh đề (Propositional logic)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Tương đương logic (Equivalence), Hằng đúng (validity), Khả thỏa (satisfiability)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Suy luận logic (Inference rules) và chứng minh định lý (theorem proving)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Thuật toán Vương Hạo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Phương pháp hợp giải (Resolution)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Lập luận tiến (Forward chaining)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Lập luận lùi (Backward chaining)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64FE6-5BEA-4284-A070-98DAC06A7F00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933450"/>
          </a:xfrm>
        </p:spPr>
        <p:txBody>
          <a:bodyPr/>
          <a:lstStyle/>
          <a:p>
            <a:pPr eaLnBrk="1" hangingPunct="1"/>
            <a:r>
              <a:rPr lang="en-US" smtClean="0"/>
              <a:t>Logics are characterized by what they consider to be "primitives"</a:t>
            </a:r>
          </a:p>
        </p:txBody>
      </p:sp>
      <p:graphicFrame>
        <p:nvGraphicFramePr>
          <p:cNvPr id="147524" name="Group 68"/>
          <p:cNvGraphicFramePr>
            <a:graphicFrameLocks noGrp="1"/>
          </p:cNvGraphicFramePr>
          <p:nvPr>
            <p:ph sz="half" idx="2"/>
          </p:nvPr>
        </p:nvGraphicFramePr>
        <p:xfrm>
          <a:off x="762000" y="2309813"/>
          <a:ext cx="7696200" cy="3132139"/>
        </p:xfrm>
        <a:graphic>
          <a:graphicData uri="http://schemas.openxmlformats.org/drawingml/2006/table">
            <a:tbl>
              <a:tblPr/>
              <a:tblGrid>
                <a:gridCol w="2362200"/>
                <a:gridCol w="2438400"/>
                <a:gridCol w="2895600"/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Logic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Primitives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Available Knowledge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Propositional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facts (propositions)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true/false/unknown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First-Order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facts, objects, relations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true/false/unknown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Temporal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facts, objects, relations, 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true/false/unknown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Probability Theory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degree of belief 0…1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Fuzzy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degree of truth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degree of belief 0…1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Characterized</a:t>
            </a:r>
          </a:p>
        </p:txBody>
      </p:sp>
      <p:sp>
        <p:nvSpPr>
          <p:cNvPr id="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BDDE01-6BB5-4531-95C1-FC705E7CBD7E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Entailment - Phép suy diễn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Entailment (phép suy diễn) là phương pháp tính toán hay suy ra các tri thức mới từ các tri thức có sẵn</a:t>
            </a:r>
          </a:p>
          <a:p>
            <a:r>
              <a:rPr lang="en-US" smtClean="0"/>
              <a:t>Cơ sở tri thức KB suy ra câu </a:t>
            </a:r>
            <a:r>
              <a:rPr lang="en-US" smtClean="0">
                <a:sym typeface="Symbol" pitchFamily="18" charset="2"/>
              </a:rPr>
              <a:t>, ký hiệu là </a:t>
            </a:r>
            <a:r>
              <a:rPr lang="en-US" smtClean="0"/>
              <a:t>KB ╞ </a:t>
            </a:r>
            <a:r>
              <a:rPr lang="en-US" smtClean="0">
                <a:sym typeface="Symbol" pitchFamily="18" charset="2"/>
              </a:rPr>
              <a:t> (hay KB  ), nếu và chỉ nếu </a:t>
            </a:r>
            <a:r>
              <a:rPr lang="en-US" smtClean="0"/>
              <a:t>với mọi cấu hình của thế giới thực mà KB đúng thì 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smtClean="0"/>
              <a:t> cũng đúng</a:t>
            </a:r>
          </a:p>
          <a:p>
            <a:pPr marL="457200" lvl="1" indent="0">
              <a:buNone/>
            </a:pPr>
            <a:r>
              <a:rPr lang="en-US" smtClean="0"/>
              <a:t>Ví dụ</a:t>
            </a:r>
          </a:p>
          <a:p>
            <a:pPr lvl="1"/>
            <a:r>
              <a:rPr lang="en-US" smtClean="0"/>
              <a:t>nếu KB chứa các câu "sky is blue", "grass is green" thì ta có thể suy ra câu "sky is blue and grass is green"</a:t>
            </a:r>
          </a:p>
          <a:p>
            <a:pPr lvl="1"/>
            <a:r>
              <a:rPr lang="en-US" smtClean="0"/>
              <a:t>x+y = 4 suy ra 4 = x+y</a:t>
            </a:r>
          </a:p>
          <a:p>
            <a:r>
              <a:rPr lang="en-US" smtClean="0"/>
              <a:t>Phép suy diễn là quan hệ giữa các câu mà dựa trên ngữ nghĩa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05/2005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487F-BF4F-4F83-8A93-F067A2E12F8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Models – Mô hình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Model là các cấu hình có thể của thế giới dùng để xác định chân trị của một câu</a:t>
            </a:r>
          </a:p>
          <a:p>
            <a:r>
              <a:rPr lang="en-US" smtClean="0"/>
              <a:t>Ta nói m là một mô hình thỏa câu 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smtClean="0"/>
              <a:t> (hay m thỏa </a:t>
            </a:r>
            <a:r>
              <a:rPr lang="en-US" smtClean="0">
                <a:sym typeface="Symbol" pitchFamily="18" charset="2"/>
              </a:rPr>
              <a:t>) </a:t>
            </a:r>
            <a:r>
              <a:rPr lang="en-US" smtClean="0"/>
              <a:t>nếu 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smtClean="0"/>
              <a:t> đúng trong m</a:t>
            </a:r>
          </a:p>
          <a:p>
            <a:pPr lvl="1"/>
            <a:r>
              <a:rPr lang="en-US" smtClean="0"/>
              <a:t>Ví dụ: Trong số học, {x = 7, y = 1} là một mô hình của câu </a:t>
            </a:r>
            <a:br>
              <a:rPr lang="en-US" smtClean="0"/>
            </a:br>
            <a:r>
              <a:rPr lang="en-US" smtClean="0"/>
              <a:t>x+2 ≥ y</a:t>
            </a:r>
          </a:p>
          <a:p>
            <a:r>
              <a:rPr lang="en-US" smtClean="0"/>
              <a:t>Suy diễn dựa trên việc kiểm tra mô hình</a:t>
            </a:r>
            <a:br>
              <a:rPr lang="en-US" smtClean="0"/>
            </a:br>
            <a:r>
              <a:rPr lang="en-US" smtClean="0"/>
              <a:t>(Entailment by Model Checking):</a:t>
            </a:r>
            <a:br>
              <a:rPr lang="en-US" smtClean="0"/>
            </a:br>
            <a:r>
              <a:rPr lang="en-US" smtClean="0"/>
              <a:t>Gọi M(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smtClean="0"/>
              <a:t>) là tập các mô hình của câu 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khi đó ta có: KB╞ 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smtClean="0"/>
              <a:t> nếu M(KB) </a:t>
            </a:r>
            <a:r>
              <a:rPr lang="en-US" smtClean="0">
                <a:sym typeface="Symbol" pitchFamily="18" charset="2"/>
              </a:rPr>
              <a:t></a:t>
            </a:r>
            <a:r>
              <a:rPr lang="en-US" smtClean="0"/>
              <a:t> M(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05/2005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2262-C5E6-405F-B9DC-36ADD88701D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Entailment by Model Checking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4800600" cy="4648200"/>
          </a:xfrm>
        </p:spPr>
        <p:txBody>
          <a:bodyPr/>
          <a:lstStyle/>
          <a:p>
            <a:r>
              <a:rPr lang="en-US" smtClean="0"/>
              <a:t>In the wumpus world</a:t>
            </a:r>
          </a:p>
          <a:p>
            <a:pPr lvl="1"/>
            <a:r>
              <a:rPr lang="en-US" smtClean="0"/>
              <a:t>Xét tình huống sau khi không dò thấy gì trong ô [1,1], agent di chuyển sang phải và cảm nhận thấy </a:t>
            </a:r>
            <a:r>
              <a:rPr lang="en-US" smtClean="0">
                <a:solidFill>
                  <a:srgbClr val="0000FF"/>
                </a:solidFill>
              </a:rPr>
              <a:t>breeze</a:t>
            </a:r>
            <a:r>
              <a:rPr lang="en-US" smtClean="0"/>
              <a:t> trong [2,1]</a:t>
            </a:r>
          </a:p>
          <a:p>
            <a:pPr lvl="1"/>
            <a:r>
              <a:rPr lang="en-US" smtClean="0"/>
              <a:t>Xác định các mô hình có thể của KB với giả sử chỉ cần xác định các ô [1,2], [2,2] và [3,1] có hố sâu (pit) hay không?</a:t>
            </a:r>
          </a:p>
          <a:p>
            <a:pPr lvl="1"/>
            <a:r>
              <a:rPr lang="en-US" smtClean="0"/>
              <a:t>Có 3 chọn lựa Boolean </a:t>
            </a:r>
            <a:r>
              <a:rPr lang="en-US" smtClean="0">
                <a:sym typeface="Symbol" pitchFamily="18" charset="2"/>
              </a:rPr>
              <a:t> </a:t>
            </a:r>
            <a:r>
              <a:rPr lang="en-US" smtClean="0"/>
              <a:t>8 mô hình có thể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05/2005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A9C4-9E4D-4F4B-8EF6-A2035ECA0BA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4822" name="Picture 4" descr="wumpus-seq1c-a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05000"/>
            <a:ext cx="303688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Wumpus models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C95CE-0A09-4F6D-B129-295440987E5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35845" name="Picture 4" descr="wumpus-model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3" y="1295400"/>
            <a:ext cx="492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Wumpus models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105400"/>
            <a:ext cx="8229600" cy="1295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/>
              <a:t>KB </a:t>
            </a:r>
            <a:r>
              <a:rPr lang="en-US" sz="2400" smtClean="0"/>
              <a:t>= wumpus-world rules + observations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 smtClean="0"/>
              <a:t>Cơ sở tri thức hiện thời gồm các mô hình suy ra từ các luật của wumpus-world và các quan sát được của agent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A8DF7F-12E2-4C06-8FD1-B09AA4BE519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36870" name="Picture 4" descr="wumpus-model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2225"/>
            <a:ext cx="4927600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Wumpus models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105400"/>
            <a:ext cx="82296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sym typeface="Symbol" pitchFamily="18" charset="2"/>
              </a:rPr>
              <a:t>Nếu gọi </a:t>
            </a:r>
            <a:r>
              <a:rPr lang="en-US" sz="2600" smtClean="0"/>
              <a:t>1 = "There is no pit in [1,2]",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Vì mọi mô hình mà KB đúng, thì </a:t>
            </a:r>
            <a:r>
              <a:rPr lang="en-US" sz="2600" smtClean="0">
                <a:sym typeface="Symbol" pitchFamily="18" charset="2"/>
              </a:rPr>
              <a:t></a:t>
            </a:r>
            <a:r>
              <a:rPr lang="en-US" sz="2600" smtClean="0"/>
              <a:t>1 cũng đúng.</a:t>
            </a:r>
            <a:br>
              <a:rPr lang="en-US" sz="2600" smtClean="0"/>
            </a:br>
            <a:r>
              <a:rPr lang="en-US" sz="2600" smtClean="0"/>
              <a:t>Nên ta có KB ╞ </a:t>
            </a:r>
            <a:r>
              <a:rPr lang="en-US" sz="2600" smtClean="0">
                <a:sym typeface="Symbol" pitchFamily="18" charset="2"/>
              </a:rPr>
              <a:t></a:t>
            </a:r>
            <a:r>
              <a:rPr lang="en-US" sz="2600" smtClean="0"/>
              <a:t>1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4E133-1E9A-45DD-BDCF-37405C2867F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37894" name="Picture 7" descr="wumpus-models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2225"/>
            <a:ext cx="4927600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Wumpus models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1816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Gọi </a:t>
            </a:r>
            <a:r>
              <a:rPr lang="en-US" baseline="-25000" smtClean="0"/>
              <a:t>2</a:t>
            </a:r>
            <a:r>
              <a:rPr lang="en-US" smtClean="0"/>
              <a:t> = "There is no pit in [2,2]",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Có vài mô hình KB đúng, mà 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baseline="-25000" smtClean="0"/>
              <a:t>2</a:t>
            </a:r>
            <a:r>
              <a:rPr lang="en-US" smtClean="0"/>
              <a:t> sai. Vì thế KB ╞ 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baseline="-25000" smtClean="0"/>
              <a:t>2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19E1A-202A-411C-99FD-DE1FAA89DED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38918" name="Picture 7" descr="wumpus-models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5046663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9"/>
          <p:cNvSpPr>
            <a:spLocks noChangeShapeType="1"/>
          </p:cNvSpPr>
          <p:nvPr/>
        </p:nvSpPr>
        <p:spPr bwMode="auto">
          <a:xfrm flipH="1">
            <a:off x="7581900" y="574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vi-V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1547813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400" smtClean="0"/>
              <a:t>Trong logic mệnh đề (Propositional logic) xét 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200" smtClean="0"/>
              <a:t>KB:	((p </a:t>
            </a:r>
            <a:r>
              <a:rPr lang="en-US" sz="2200" smtClean="0">
                <a:sym typeface="Symbol" pitchFamily="18" charset="2"/>
              </a:rPr>
              <a:t> q)  r) </a:t>
            </a:r>
            <a:br>
              <a:rPr lang="en-US" sz="2200" smtClean="0">
                <a:sym typeface="Symbol" pitchFamily="18" charset="2"/>
              </a:rPr>
            </a:br>
            <a:r>
              <a:rPr lang="en-US" sz="2200" smtClean="0">
                <a:sym typeface="Symbol" pitchFamily="18" charset="2"/>
              </a:rPr>
              <a:t>		p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200" smtClean="0">
                <a:sym typeface="Symbol" pitchFamily="18" charset="2"/>
              </a:rPr>
              <a:t>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: r  p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200" smtClean="0">
                <a:sym typeface="Symbol" pitchFamily="18" charset="2"/>
              </a:rPr>
              <a:t>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: p  q </a:t>
            </a:r>
          </a:p>
        </p:txBody>
      </p:sp>
      <p:graphicFrame>
        <p:nvGraphicFramePr>
          <p:cNvPr id="191492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77261157"/>
              </p:ext>
            </p:extLst>
          </p:nvPr>
        </p:nvGraphicFramePr>
        <p:xfrm>
          <a:off x="381000" y="2901950"/>
          <a:ext cx="6019800" cy="3346450"/>
        </p:xfrm>
        <a:graphic>
          <a:graphicData uri="http://schemas.openxmlformats.org/drawingml/2006/table">
            <a:tbl>
              <a:tblPr/>
              <a:tblGrid>
                <a:gridCol w="444500"/>
                <a:gridCol w="393700"/>
                <a:gridCol w="381000"/>
                <a:gridCol w="381000"/>
                <a:gridCol w="914400"/>
                <a:gridCol w="1676400"/>
                <a:gridCol w="685800"/>
                <a:gridCol w="582613"/>
                <a:gridCol w="56038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</a:rPr>
                        <a:t>p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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</a:rPr>
                        <a:t>(p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 q) 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Entailment by Model Checking</a:t>
            </a:r>
          </a:p>
        </p:txBody>
      </p:sp>
      <p:sp>
        <p:nvSpPr>
          <p:cNvPr id="1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1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85EB5-FD2F-41DB-9CD2-013BD41DC34C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91594" name="Text Box 106"/>
          <p:cNvSpPr txBox="1">
            <a:spLocks noChangeArrowheads="1"/>
          </p:cNvSpPr>
          <p:nvPr/>
        </p:nvSpPr>
        <p:spPr bwMode="auto">
          <a:xfrm>
            <a:off x="6569075" y="2971800"/>
            <a:ext cx="249872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KB có 2 mô hình là:</a:t>
            </a:r>
            <a:br>
              <a:rPr lang="en-US" sz="2000"/>
            </a:b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en-US" sz="2000"/>
              <a:t>: {p=T, q=F, r=T}</a:t>
            </a:r>
            <a:br>
              <a:rPr lang="en-US" sz="2000"/>
            </a:br>
            <a:r>
              <a:rPr lang="en-US" sz="2000"/>
              <a:t>m</a:t>
            </a:r>
            <a:r>
              <a:rPr lang="en-US" sz="2000" baseline="-25000"/>
              <a:t>2</a:t>
            </a:r>
            <a:r>
              <a:rPr lang="en-US" sz="2000"/>
              <a:t>: {p=T, q=T, r=T}</a:t>
            </a:r>
          </a:p>
          <a:p>
            <a:pPr>
              <a:spcBef>
                <a:spcPct val="50000"/>
              </a:spcBef>
            </a:pPr>
            <a:r>
              <a:rPr lang="en-US" sz="2000"/>
              <a:t>Với 2 mô hình này </a:t>
            </a:r>
            <a:r>
              <a:rPr lang="en-US" sz="2000">
                <a:sym typeface="Symbol" pitchFamily="18" charset="2"/>
              </a:rPr>
              <a:t>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 sz="2000">
                <a:sym typeface="Symbol" pitchFamily="18" charset="2"/>
              </a:rPr>
              <a:t> đều đúng nên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KB </a:t>
            </a:r>
            <a:r>
              <a:rPr lang="en-US" sz="2000">
                <a:cs typeface="Arial" charset="0"/>
              </a:rPr>
              <a:t>╞ </a:t>
            </a:r>
            <a:r>
              <a:rPr lang="en-US" sz="2000">
                <a:cs typeface="Arial" charset="0"/>
                <a:sym typeface="Symbol" pitchFamily="18" charset="2"/>
              </a:rPr>
              <a:t></a:t>
            </a:r>
            <a:r>
              <a:rPr lang="en-US" sz="2000" baseline="-25000">
                <a:cs typeface="Arial" charset="0"/>
                <a:sym typeface="Symbol" pitchFamily="18" charset="2"/>
              </a:rPr>
              <a:t>1</a:t>
            </a:r>
            <a:endParaRPr lang="en-US" sz="2000">
              <a:cs typeface="Arial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sz="2000">
                <a:cs typeface="Arial" charset="0"/>
                <a:sym typeface="Symbol" pitchFamily="18" charset="2"/>
              </a:rPr>
              <a:t>Câu </a:t>
            </a:r>
            <a:r>
              <a:rPr lang="en-US" sz="2000" baseline="-25000">
                <a:cs typeface="Arial" charset="0"/>
                <a:sym typeface="Symbol" pitchFamily="18" charset="2"/>
              </a:rPr>
              <a:t>2</a:t>
            </a:r>
            <a:r>
              <a:rPr lang="en-US" sz="2000">
                <a:cs typeface="Arial" charset="0"/>
                <a:sym typeface="Symbol" pitchFamily="18" charset="2"/>
              </a:rPr>
              <a:t> không đúng với mô hình m</a:t>
            </a:r>
            <a:r>
              <a:rPr lang="en-US" sz="2000" baseline="-25000">
                <a:cs typeface="Arial" charset="0"/>
                <a:sym typeface="Symbol" pitchFamily="18" charset="2"/>
              </a:rPr>
              <a:t>1</a:t>
            </a:r>
            <a:r>
              <a:rPr lang="en-US" sz="2000">
                <a:cs typeface="Arial" charset="0"/>
                <a:sym typeface="Symbol" pitchFamily="18" charset="2"/>
              </a:rPr>
              <a:t> nên KB ╞ </a:t>
            </a:r>
            <a:r>
              <a:rPr lang="en-US" sz="2000" baseline="-25000">
                <a:cs typeface="Arial" charset="0"/>
                <a:sym typeface="Symbol" pitchFamily="18" charset="2"/>
              </a:rPr>
              <a:t>2</a:t>
            </a:r>
            <a:endParaRPr lang="en-US" sz="2000">
              <a:cs typeface="Arial" charset="0"/>
              <a:sym typeface="Symbol" pitchFamily="18" charset="2"/>
            </a:endParaRPr>
          </a:p>
        </p:txBody>
      </p:sp>
      <p:sp>
        <p:nvSpPr>
          <p:cNvPr id="191595" name="Line 107"/>
          <p:cNvSpPr>
            <a:spLocks noChangeShapeType="1"/>
          </p:cNvSpPr>
          <p:nvPr/>
        </p:nvSpPr>
        <p:spPr bwMode="auto">
          <a:xfrm flipH="1">
            <a:off x="7086600" y="58293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vi-V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94" grpId="0"/>
      <p:bldP spid="19159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Inference </a:t>
            </a:r>
            <a:br>
              <a:rPr lang="en-US" smtClean="0"/>
            </a:br>
            <a:r>
              <a:rPr lang="en-US" smtClean="0"/>
              <a:t>(Reasoning, Deduction)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Một quy tắc suy luận (hay luật suy diễn) có thể:</a:t>
            </a:r>
          </a:p>
          <a:p>
            <a:pPr lvl="1"/>
            <a:r>
              <a:rPr lang="en-US" smtClean="0"/>
              <a:t>Tạo ra câu mới được suy ra từ KB</a:t>
            </a:r>
          </a:p>
          <a:p>
            <a:pPr lvl="1"/>
            <a:r>
              <a:rPr lang="en-US" smtClean="0"/>
              <a:t>Xác định một câu cho trước có thể suy ra từ KB hay không (dùng trong chứng minh - prove)</a:t>
            </a:r>
          </a:p>
          <a:p>
            <a:r>
              <a:rPr lang="en-US" smtClean="0"/>
              <a:t>Ký hiệu KB ├i 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smtClean="0"/>
              <a:t> là 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smtClean="0"/>
              <a:t> có thể suy ra từ KB bởi quy tắc suy luận i</a:t>
            </a:r>
          </a:p>
          <a:p>
            <a:r>
              <a:rPr lang="en-US" smtClean="0"/>
              <a:t>Một luật suy diễn có các đặc diểm sau: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Soundness</a:t>
            </a:r>
            <a:r>
              <a:rPr lang="en-US" smtClean="0"/>
              <a:t> - Tính đúng đắn</a:t>
            </a:r>
          </a:p>
          <a:p>
            <a:pPr lvl="2"/>
            <a:r>
              <a:rPr lang="en-US" smtClean="0"/>
              <a:t>Luật suy diễn i được gọi là đúng đắn nếu KB ├i 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smtClean="0"/>
              <a:t> thì KB ╞ </a:t>
            </a:r>
            <a:r>
              <a:rPr lang="en-US" smtClean="0">
                <a:sym typeface="Symbol" pitchFamily="18" charset="2"/>
              </a:rPr>
              <a:t></a:t>
            </a:r>
            <a:endParaRPr lang="en-US" smtClean="0"/>
          </a:p>
          <a:p>
            <a:pPr lvl="1"/>
            <a:r>
              <a:rPr lang="en-US" smtClean="0">
                <a:solidFill>
                  <a:srgbClr val="0000FF"/>
                </a:solidFill>
              </a:rPr>
              <a:t>Completeness</a:t>
            </a:r>
            <a:r>
              <a:rPr lang="en-US" smtClean="0"/>
              <a:t> - Tính đầy đủ</a:t>
            </a:r>
          </a:p>
          <a:p>
            <a:pPr lvl="2"/>
            <a:r>
              <a:rPr lang="en-US" smtClean="0"/>
              <a:t>Luật suy diễn i được gọi là đầy đủ nếu KB ╞ 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smtClean="0"/>
              <a:t> thì KB ├i </a:t>
            </a:r>
            <a:r>
              <a:rPr lang="en-US" smtClean="0">
                <a:sym typeface="Symbol" pitchFamily="18" charset="2"/>
              </a:rPr>
              <a:t>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05/2005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626C-F4A9-4444-99F6-7217A56B91B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Knowledge-Based Agent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05000"/>
              </a:lnSpc>
            </a:pPr>
            <a:r>
              <a:rPr lang="en-US" sz="2600" smtClean="0">
                <a:solidFill>
                  <a:srgbClr val="FF0000"/>
                </a:solidFill>
              </a:rPr>
              <a:t>Cơ sở tri thức (Knowledge Base - KB)</a:t>
            </a:r>
            <a:endParaRPr lang="en-US" sz="2600" smtClean="0"/>
          </a:p>
          <a:p>
            <a:pPr lvl="1" eaLnBrk="1" hangingPunct="1">
              <a:lnSpc>
                <a:spcPct val="105000"/>
              </a:lnSpc>
            </a:pPr>
            <a:r>
              <a:rPr lang="en-US" sz="2200" smtClean="0"/>
              <a:t>Tập hợp các tri thức đặc tả về miền đối tượng nào đó.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200" smtClean="0"/>
              <a:t>Các "câu" (sentences) khẳng định về thế giới thực,</a:t>
            </a:r>
            <a:br>
              <a:rPr lang="en-US" sz="2200" smtClean="0"/>
            </a:br>
            <a:r>
              <a:rPr lang="en-US" sz="2200" smtClean="0"/>
              <a:t>biểu diễn bằng một ngôn ngữ thuận tiện cho máy tính.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smtClean="0"/>
              <a:t>Cơ sở tri thức của agent được xây dựng từ: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200" smtClean="0"/>
              <a:t>Các tri thức ban đầu về miền (declarative).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200" smtClean="0"/>
              <a:t>Agent khám phá tri thức mới (learning)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smtClean="0">
                <a:solidFill>
                  <a:srgbClr val="FF0000"/>
                </a:solidFill>
              </a:rPr>
              <a:t>Động cơ suy diễn (Inference engine)</a:t>
            </a:r>
            <a:r>
              <a:rPr lang="en-US" sz="2600" smtClean="0"/>
              <a:t> 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200" smtClean="0"/>
              <a:t>Gồm các thuật toán độc lập với miền đối tượng dùng để xác định các tri thức mới hay hành động suy ra từ KB</a:t>
            </a:r>
          </a:p>
          <a:p>
            <a:pPr>
              <a:lnSpc>
                <a:spcPct val="105000"/>
              </a:lnSpc>
            </a:pPr>
            <a:r>
              <a:rPr lang="en-US" sz="2600"/>
              <a:t>Các thao tác chính của knowledge-based agents:</a:t>
            </a:r>
          </a:p>
          <a:p>
            <a:pPr lvl="1">
              <a:lnSpc>
                <a:spcPct val="105000"/>
              </a:lnSpc>
            </a:pPr>
            <a:r>
              <a:rPr lang="en-US" sz="2200">
                <a:solidFill>
                  <a:srgbClr val="A50021"/>
                </a:solidFill>
              </a:rPr>
              <a:t>TELL</a:t>
            </a:r>
            <a:r>
              <a:rPr lang="en-US" sz="2200"/>
              <a:t> : nhận các thông tin từ các cảm nhận (percept)</a:t>
            </a:r>
          </a:p>
          <a:p>
            <a:pPr lvl="1">
              <a:lnSpc>
                <a:spcPct val="105000"/>
              </a:lnSpc>
            </a:pPr>
            <a:r>
              <a:rPr lang="en-US" sz="2200">
                <a:solidFill>
                  <a:srgbClr val="A50021"/>
                </a:solidFill>
              </a:rPr>
              <a:t>ASK</a:t>
            </a:r>
            <a:r>
              <a:rPr lang="en-US" sz="2200"/>
              <a:t> : suy diễn để chọn hành đông hợp lý phải thực hiện</a:t>
            </a:r>
          </a:p>
          <a:p>
            <a:pPr lvl="2">
              <a:lnSpc>
                <a:spcPct val="105000"/>
              </a:lnSpc>
              <a:spcBef>
                <a:spcPct val="0"/>
              </a:spcBef>
            </a:pPr>
            <a:r>
              <a:rPr lang="en-US" sz="1900"/>
              <a:t>Câu trả lời sẽ suy ra từ các tri thức đã cung cấp (TELLED</a:t>
            </a:r>
            <a:r>
              <a:rPr lang="en-US" sz="1900" smtClean="0"/>
              <a:t>).</a:t>
            </a:r>
            <a:endParaRPr lang="en-US" sz="19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2CA57-A4BB-49C5-A5C4-CAD321A1E985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Inference </a:t>
            </a:r>
            <a:br>
              <a:rPr lang="en-US" smtClean="0"/>
            </a:br>
            <a:r>
              <a:rPr lang="en-US" smtClean="0"/>
              <a:t>(Reasoning, Deduction)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Mục đích của chúng ta là định nghĩa một logic đơn giản</a:t>
            </a:r>
          </a:p>
          <a:p>
            <a:r>
              <a:rPr lang="en-US" smtClean="0"/>
              <a:t>Đủ biểu diễn hầu hết mọi điều mà ta quan tâm </a:t>
            </a:r>
          </a:p>
          <a:p>
            <a:r>
              <a:rPr lang="en-US" smtClean="0"/>
              <a:t>Nhưng cũng có các luật suy diễn đúng và đầy đủ. </a:t>
            </a:r>
          </a:p>
          <a:p>
            <a:r>
              <a:rPr lang="en-US" smtClean="0"/>
              <a:t>Cho phép agent trả lời bất cứ câu hỏi nào mà câu trả lời có thể suy ra từ những tri thức đã biết trong KB.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05/2005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626C-F4A9-4444-99F6-7217A56B91B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Propositional logic </a:t>
            </a:r>
            <a:br>
              <a:rPr lang="en-US" smtClean="0"/>
            </a:br>
            <a:r>
              <a:rPr lang="en-US" smtClean="0"/>
              <a:t>(Logic mệnh đề)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E0346-619D-434D-A665-870E198B2E31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Propositional logic – Syntax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Câu nguyên tố (Atomic sentences) gồm: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Các hằng logic: </a:t>
            </a:r>
            <a:r>
              <a:rPr lang="en-US" sz="2200" i="1" smtClean="0">
                <a:solidFill>
                  <a:srgbClr val="006699"/>
                </a:solidFill>
              </a:rPr>
              <a:t>True</a:t>
            </a:r>
            <a:r>
              <a:rPr lang="en-US" sz="2200" smtClean="0"/>
              <a:t> và </a:t>
            </a:r>
            <a:r>
              <a:rPr lang="en-US" sz="2200" i="1" smtClean="0">
                <a:solidFill>
                  <a:srgbClr val="006699"/>
                </a:solidFill>
              </a:rPr>
              <a:t>False</a:t>
            </a:r>
            <a:r>
              <a:rPr lang="en-US" sz="2200" smtClean="0"/>
              <a:t>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Các ký hiệu mệnh đề: P, Q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Một câu có thể được tạo bằng các tổ hợp các câu nguyên tố bằng 5 phép kết nối logic sau: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/>
              <a:t>Nếu S, S</a:t>
            </a:r>
            <a:r>
              <a:rPr lang="en-US" sz="2200" baseline="-25000" smtClean="0"/>
              <a:t>1</a:t>
            </a:r>
            <a:r>
              <a:rPr lang="en-US" sz="2200" smtClean="0"/>
              <a:t> và S</a:t>
            </a:r>
            <a:r>
              <a:rPr lang="en-US" sz="2200" baseline="-25000" smtClean="0"/>
              <a:t>2</a:t>
            </a:r>
            <a:r>
              <a:rPr lang="en-US" sz="2200" smtClean="0"/>
              <a:t> là các câu thì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sym typeface="Symbol" pitchFamily="18" charset="2"/>
              </a:rPr>
              <a:t></a:t>
            </a:r>
            <a:r>
              <a:rPr lang="en-US" sz="2200" smtClean="0"/>
              <a:t>S là một câu</a:t>
            </a:r>
            <a:r>
              <a:rPr lang="en-US" sz="2200" smtClean="0">
                <a:solidFill>
                  <a:srgbClr val="A50021"/>
                </a:solidFill>
              </a:rPr>
              <a:t> : Negation - phép phủ định</a:t>
            </a:r>
            <a:endParaRPr lang="en-US" sz="220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</a:t>
            </a:r>
            <a:r>
              <a:rPr lang="en-US" sz="2200" baseline="-25000" smtClean="0"/>
              <a:t>1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</a:t>
            </a:r>
            <a:r>
              <a:rPr lang="en-US" sz="2200" smtClean="0"/>
              <a:t> S</a:t>
            </a:r>
            <a:r>
              <a:rPr lang="en-US" sz="2200" baseline="-25000" smtClean="0"/>
              <a:t>2</a:t>
            </a:r>
            <a:r>
              <a:rPr lang="en-US" sz="2200" smtClean="0"/>
              <a:t> là một câu : </a:t>
            </a:r>
            <a:r>
              <a:rPr lang="en-US" sz="2200" smtClean="0">
                <a:solidFill>
                  <a:srgbClr val="A50021"/>
                </a:solidFill>
              </a:rPr>
              <a:t>Conjunction - phép hội</a:t>
            </a:r>
            <a:endParaRPr lang="en-US" sz="220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</a:t>
            </a:r>
            <a:r>
              <a:rPr lang="en-US" sz="2200" baseline="-25000" smtClean="0"/>
              <a:t>1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</a:t>
            </a:r>
            <a:r>
              <a:rPr lang="en-US" sz="2200" smtClean="0"/>
              <a:t> S</a:t>
            </a:r>
            <a:r>
              <a:rPr lang="en-US" sz="2200" baseline="-25000" smtClean="0"/>
              <a:t>2</a:t>
            </a:r>
            <a:r>
              <a:rPr lang="en-US" sz="2200" smtClean="0"/>
              <a:t> là một câu : </a:t>
            </a:r>
            <a:r>
              <a:rPr lang="en-US" sz="2200" smtClean="0">
                <a:solidFill>
                  <a:srgbClr val="A50021"/>
                </a:solidFill>
              </a:rPr>
              <a:t>Disjunction – phép tuyển </a:t>
            </a:r>
            <a:endParaRPr lang="en-US" sz="220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</a:t>
            </a:r>
            <a:r>
              <a:rPr lang="en-US" sz="2200" baseline="-25000" smtClean="0"/>
              <a:t>1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</a:t>
            </a:r>
            <a:r>
              <a:rPr lang="en-US" sz="2200" smtClean="0"/>
              <a:t> S</a:t>
            </a:r>
            <a:r>
              <a:rPr lang="en-US" sz="2200" baseline="-25000" smtClean="0"/>
              <a:t>2</a:t>
            </a:r>
            <a:r>
              <a:rPr lang="en-US" sz="2200" smtClean="0"/>
              <a:t> là một câu : </a:t>
            </a:r>
            <a:r>
              <a:rPr lang="en-US" sz="2200" smtClean="0">
                <a:solidFill>
                  <a:srgbClr val="A50021"/>
                </a:solidFill>
              </a:rPr>
              <a:t>Implication – phép kéo theo </a:t>
            </a:r>
            <a:endParaRPr lang="en-US" sz="220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</a:t>
            </a:r>
            <a:r>
              <a:rPr lang="en-US" sz="2200" baseline="-25000" smtClean="0"/>
              <a:t>1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</a:t>
            </a:r>
            <a:r>
              <a:rPr lang="en-US" sz="2200" smtClean="0"/>
              <a:t> S</a:t>
            </a:r>
            <a:r>
              <a:rPr lang="en-US" sz="2200" baseline="-25000" smtClean="0"/>
              <a:t>2</a:t>
            </a:r>
            <a:r>
              <a:rPr lang="en-US" sz="2200" smtClean="0"/>
              <a:t> là một câu : </a:t>
            </a:r>
            <a:r>
              <a:rPr lang="en-US" sz="2200" smtClean="0">
                <a:solidFill>
                  <a:srgbClr val="A50021"/>
                </a:solidFill>
              </a:rPr>
              <a:t>biconditional – phép kéo theo 2 chiều</a:t>
            </a:r>
            <a:endParaRPr lang="en-US" sz="2200" smtClean="0"/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Bao quanh một câu bằng cặp dấu ngoặc () cho ta một câu mới, ví dụ: (P </a:t>
            </a:r>
            <a:r>
              <a:rPr lang="en-US" sz="2600" smtClean="0">
                <a:sym typeface="Symbol" pitchFamily="18" charset="2"/>
              </a:rPr>
              <a:t></a:t>
            </a:r>
            <a:r>
              <a:rPr lang="en-US" sz="2600" smtClean="0"/>
              <a:t> Q).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CDE2BA-80DE-4B0A-A0F1-3B5DB0D5F189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Propositional logic – Syntax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2743200" algn="r"/>
                <a:tab pos="3081338" algn="l"/>
                <a:tab pos="3606800" algn="l"/>
              </a:tabLst>
            </a:pPr>
            <a:r>
              <a:rPr lang="en-US" smtClean="0"/>
              <a:t>A BNF (Backus–Naur Form) grammar of sentences in propositional logic.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5422F-A3DE-44CA-8FA8-8D33BEF31148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838200" y="2590800"/>
            <a:ext cx="7620000" cy="3327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>
            <a:spAutoFit/>
          </a:bodyPr>
          <a:lstStyle>
            <a:lvl1pPr marL="342900" indent="-342900">
              <a:tabLst>
                <a:tab pos="2349500" algn="r"/>
                <a:tab pos="2689225" algn="l"/>
                <a:tab pos="31369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2349500" algn="r"/>
                <a:tab pos="2689225" algn="l"/>
                <a:tab pos="31369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349500" algn="r"/>
                <a:tab pos="2689225" algn="l"/>
                <a:tab pos="31369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349500" algn="r"/>
                <a:tab pos="2689225" algn="l"/>
                <a:tab pos="31369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349500" algn="r"/>
                <a:tab pos="2689225" algn="l"/>
                <a:tab pos="31369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0" algn="r"/>
                <a:tab pos="2689225" algn="l"/>
                <a:tab pos="31369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0" algn="r"/>
                <a:tab pos="2689225" algn="l"/>
                <a:tab pos="31369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0" algn="r"/>
                <a:tab pos="2689225" algn="l"/>
                <a:tab pos="31369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0" algn="r"/>
                <a:tab pos="2689225" algn="l"/>
                <a:tab pos="31369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ahoma" pitchFamily="34" charset="0"/>
              </a:rPr>
              <a:t>	Sentence 	= 	AtomicSentence | ComplexSentence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ahoma" pitchFamily="34" charset="0"/>
              </a:rPr>
              <a:t>	AtomicSentence 	= 	True | False | Symbol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ahoma" pitchFamily="34" charset="0"/>
              </a:rPr>
              <a:t>	Symbol 	= 	P | Q | R | …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ahoma" pitchFamily="34" charset="0"/>
              </a:rPr>
              <a:t>	ComplexSentence	= 	</a:t>
            </a:r>
            <a:r>
              <a:rPr lang="en-US" sz="2000">
                <a:latin typeface="Tahoma" pitchFamily="34" charset="0"/>
                <a:sym typeface="Symbol" pitchFamily="18" charset="2"/>
              </a:rPr>
              <a:t></a:t>
            </a:r>
            <a:r>
              <a:rPr lang="en-US" sz="2000">
                <a:latin typeface="Tahoma" pitchFamily="34" charset="0"/>
              </a:rPr>
              <a:t>Sentence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ahoma" pitchFamily="34" charset="0"/>
              </a:rPr>
              <a:t>			| ( Sentence </a:t>
            </a:r>
            <a:r>
              <a:rPr lang="en-US" sz="2000">
                <a:latin typeface="Tahoma" pitchFamily="34" charset="0"/>
                <a:sym typeface="Symbol" pitchFamily="18" charset="2"/>
              </a:rPr>
              <a:t></a:t>
            </a:r>
            <a:r>
              <a:rPr lang="en-US" sz="2000">
                <a:latin typeface="Tahoma" pitchFamily="34" charset="0"/>
              </a:rPr>
              <a:t> Sentence )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ahoma" pitchFamily="34" charset="0"/>
              </a:rPr>
              <a:t>			| ( Sentence </a:t>
            </a:r>
            <a:r>
              <a:rPr lang="en-US" sz="2000">
                <a:latin typeface="Tahoma" pitchFamily="34" charset="0"/>
                <a:sym typeface="Symbol" pitchFamily="18" charset="2"/>
              </a:rPr>
              <a:t></a:t>
            </a:r>
            <a:r>
              <a:rPr lang="en-US" sz="2000">
                <a:latin typeface="Tahoma" pitchFamily="34" charset="0"/>
              </a:rPr>
              <a:t> Sentence )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ahoma" pitchFamily="34" charset="0"/>
              </a:rPr>
              <a:t>			| ( Sentence </a:t>
            </a:r>
            <a:r>
              <a:rPr lang="en-US" sz="2000">
                <a:latin typeface="Tahoma" pitchFamily="34" charset="0"/>
                <a:sym typeface="Symbol" pitchFamily="18" charset="2"/>
              </a:rPr>
              <a:t></a:t>
            </a:r>
            <a:r>
              <a:rPr lang="en-US" sz="2000">
                <a:latin typeface="Tahoma" pitchFamily="34" charset="0"/>
              </a:rPr>
              <a:t> Sentence )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ahoma" pitchFamily="34" charset="0"/>
              </a:rPr>
              <a:t>			| ( Sentence </a:t>
            </a:r>
            <a:r>
              <a:rPr lang="en-US" sz="2000">
                <a:latin typeface="Tahoma" pitchFamily="34" charset="0"/>
                <a:sym typeface="Symbol" pitchFamily="18" charset="2"/>
              </a:rPr>
              <a:t></a:t>
            </a:r>
            <a:r>
              <a:rPr lang="en-US" sz="2000">
                <a:latin typeface="Tahoma" pitchFamily="34" charset="0"/>
              </a:rPr>
              <a:t> Sentence )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3999"/>
            <a:ext cx="8229600" cy="2481261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Mỗi mô hình gán chân trị true/false cho từng ký hiệu mệnh đề</a:t>
            </a:r>
          </a:p>
          <a:p>
            <a:pPr lvl="1"/>
            <a:r>
              <a:rPr lang="en-US" smtClean="0"/>
              <a:t>Ví dụ cho </a:t>
            </a:r>
            <a:r>
              <a:rPr lang="en-US" smtClean="0">
                <a:sym typeface="Symbol" pitchFamily="18" charset="2"/>
              </a:rPr>
              <a:t> = (p  q)  r, thì </a:t>
            </a:r>
            <a:r>
              <a:rPr lang="en-US" smtClean="0"/>
              <a:t>{p = true; q = true; r = false} là một mô hình có thể của câu </a:t>
            </a:r>
            <a:r>
              <a:rPr lang="en-US" smtClean="0">
                <a:sym typeface="Symbol" pitchFamily="18" charset="2"/>
              </a:rPr>
              <a:t></a:t>
            </a:r>
          </a:p>
          <a:p>
            <a:pPr lvl="1"/>
            <a:r>
              <a:rPr lang="en-US" smtClean="0"/>
              <a:t>Với 3 ký hiệu p, q, r này, có 8 mô hình có thể mà có thể liệt kê một cách tự động.</a:t>
            </a:r>
          </a:p>
          <a:p>
            <a:r>
              <a:rPr lang="en-US" smtClean="0"/>
              <a:t>Bảng chân trị của các phép kết nối logic:</a:t>
            </a:r>
          </a:p>
        </p:txBody>
      </p:sp>
      <p:graphicFrame>
        <p:nvGraphicFramePr>
          <p:cNvPr id="28746" name="Group 7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0687124"/>
              </p:ext>
            </p:extLst>
          </p:nvPr>
        </p:nvGraphicFramePr>
        <p:xfrm>
          <a:off x="457200" y="4081461"/>
          <a:ext cx="8229600" cy="2166939"/>
        </p:xfrm>
        <a:graphic>
          <a:graphicData uri="http://schemas.openxmlformats.org/drawingml/2006/table">
            <a:tbl>
              <a:tblPr/>
              <a:tblGrid>
                <a:gridCol w="882619"/>
                <a:gridCol w="882619"/>
                <a:gridCol w="882619"/>
                <a:gridCol w="1412190"/>
                <a:gridCol w="1412190"/>
                <a:gridCol w="1412190"/>
                <a:gridCol w="1345173"/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</a:t>
                      </a:r>
                    </a:p>
                  </a:txBody>
                  <a:tcPr marL="112269" marR="112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Q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P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 Q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 Q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 Q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 Q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L="112269" marR="112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L="112269" marR="112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L="112269" marR="112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L="112269" marR="112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L="112269" marR="112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Propositional logic - Semantics</a:t>
            </a:r>
          </a:p>
        </p:txBody>
      </p:sp>
      <p:sp>
        <p:nvSpPr>
          <p:cNvPr id="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05/2005</a:t>
            </a:r>
            <a:endParaRPr lang="en-US"/>
          </a:p>
        </p:txBody>
      </p:sp>
      <p:sp>
        <p:nvSpPr>
          <p:cNvPr id="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FF61-6D14-4E0C-802F-7507EA3955A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pPr eaLnBrk="1" hangingPunct="1"/>
            <a:r>
              <a:rPr lang="en-US" sz="2400" smtClean="0"/>
              <a:t>Two sentences are </a:t>
            </a:r>
            <a:r>
              <a:rPr lang="en-US" sz="2400" smtClean="0">
                <a:solidFill>
                  <a:srgbClr val="A50021"/>
                </a:solidFill>
              </a:rPr>
              <a:t>logically equivalent</a:t>
            </a:r>
            <a:r>
              <a:rPr lang="en-US" sz="2400" smtClean="0"/>
              <a:t> iff true in same models (ký hiệu </a:t>
            </a:r>
            <a:r>
              <a:rPr lang="en-US" sz="2400" smtClean="0">
                <a:sym typeface="Symbol" pitchFamily="18" charset="2"/>
              </a:rPr>
              <a:t></a:t>
            </a:r>
            <a:r>
              <a:rPr lang="en-US" sz="2400" smtClean="0"/>
              <a:t> </a:t>
            </a:r>
            <a:r>
              <a:rPr lang="en-US" sz="2400" smtClean="0">
                <a:cs typeface="Arial" charset="0"/>
              </a:rPr>
              <a:t>≡ </a:t>
            </a:r>
            <a:r>
              <a:rPr lang="en-US" sz="2400" smtClean="0">
                <a:sym typeface="Symbol" pitchFamily="18" charset="2"/>
              </a:rPr>
              <a:t></a:t>
            </a:r>
            <a:r>
              <a:rPr lang="en-US" sz="2400" smtClean="0"/>
              <a:t> hoặc </a:t>
            </a:r>
            <a:r>
              <a:rPr lang="en-US" sz="2400" smtClean="0">
                <a:sym typeface="Symbol" pitchFamily="18" charset="2"/>
              </a:rPr>
              <a:t></a:t>
            </a:r>
            <a:r>
              <a:rPr lang="en-US" sz="2400" smtClean="0"/>
              <a:t> =</a:t>
            </a:r>
            <a:r>
              <a:rPr lang="en-US" sz="2400" smtClean="0">
                <a:cs typeface="Arial" charset="0"/>
              </a:rPr>
              <a:t> </a:t>
            </a:r>
            <a:r>
              <a:rPr lang="en-US" sz="2400" smtClean="0">
                <a:sym typeface="Symbol" pitchFamily="18" charset="2"/>
              </a:rPr>
              <a:t></a:t>
            </a:r>
            <a:r>
              <a:rPr lang="en-US" sz="2400" smtClean="0"/>
              <a:t> hoặc </a:t>
            </a:r>
            <a:r>
              <a:rPr lang="en-US" sz="2400" smtClean="0">
                <a:sym typeface="Symbol" pitchFamily="18" charset="2"/>
              </a:rPr>
              <a:t></a:t>
            </a:r>
            <a:r>
              <a:rPr lang="en-US" sz="2400" smtClean="0"/>
              <a:t> </a:t>
            </a:r>
            <a:r>
              <a:rPr lang="en-US" sz="2400" smtClean="0">
                <a:cs typeface="Arial" charset="0"/>
                <a:sym typeface="Symbol" pitchFamily="18" charset="2"/>
              </a:rPr>
              <a:t></a:t>
            </a:r>
            <a:r>
              <a:rPr lang="en-US" sz="2400" smtClean="0">
                <a:cs typeface="Arial" charset="0"/>
              </a:rPr>
              <a:t> </a:t>
            </a:r>
            <a:r>
              <a:rPr lang="en-US" sz="2400" smtClean="0">
                <a:sym typeface="Symbol" pitchFamily="18" charset="2"/>
              </a:rPr>
              <a:t>)</a:t>
            </a:r>
            <a:br>
              <a:rPr lang="en-US" sz="2400" smtClean="0">
                <a:sym typeface="Symbol" pitchFamily="18" charset="2"/>
              </a:rPr>
            </a:br>
            <a:r>
              <a:rPr lang="en-US" sz="2400" smtClean="0">
                <a:sym typeface="Symbol" pitchFamily="18" charset="2"/>
              </a:rPr>
              <a:t></a:t>
            </a:r>
            <a:r>
              <a:rPr lang="en-US" sz="2400" smtClean="0"/>
              <a:t> </a:t>
            </a:r>
            <a:r>
              <a:rPr lang="en-US" sz="2400" smtClean="0">
                <a:cs typeface="Arial" charset="0"/>
              </a:rPr>
              <a:t>≡ </a:t>
            </a:r>
            <a:r>
              <a:rPr lang="en-US" sz="2400" smtClean="0">
                <a:sym typeface="Symbol" pitchFamily="18" charset="2"/>
              </a:rPr>
              <a:t></a:t>
            </a:r>
            <a:r>
              <a:rPr lang="en-US" sz="2400" smtClean="0"/>
              <a:t> iff </a:t>
            </a:r>
            <a:r>
              <a:rPr lang="en-US" sz="2400" smtClean="0">
                <a:sym typeface="Symbol" pitchFamily="18" charset="2"/>
              </a:rPr>
              <a:t></a:t>
            </a:r>
            <a:r>
              <a:rPr lang="en-US" sz="2400" smtClean="0"/>
              <a:t> ╞ </a:t>
            </a:r>
            <a:r>
              <a:rPr lang="en-US" sz="2400" smtClean="0">
                <a:sym typeface="Symbol" pitchFamily="18" charset="2"/>
              </a:rPr>
              <a:t></a:t>
            </a:r>
            <a:r>
              <a:rPr lang="en-US" sz="2400" smtClean="0">
                <a:cs typeface="Arial" charset="0"/>
              </a:rPr>
              <a:t> </a:t>
            </a:r>
            <a:r>
              <a:rPr lang="en-US" sz="2400" smtClean="0"/>
              <a:t>and </a:t>
            </a:r>
            <a:r>
              <a:rPr lang="en-US" sz="2400" smtClean="0">
                <a:sym typeface="Symbol" pitchFamily="18" charset="2"/>
              </a:rPr>
              <a:t></a:t>
            </a:r>
            <a:r>
              <a:rPr lang="el-GR" sz="2400" smtClean="0">
                <a:cs typeface="Arial" charset="0"/>
              </a:rPr>
              <a:t> </a:t>
            </a:r>
            <a:r>
              <a:rPr lang="en-US" sz="2400" smtClean="0"/>
              <a:t>╞ </a:t>
            </a:r>
            <a:r>
              <a:rPr lang="en-US" sz="2400" smtClean="0">
                <a:sym typeface="Symbol" pitchFamily="18" charset="2"/>
              </a:rPr>
              <a:t></a:t>
            </a:r>
          </a:p>
        </p:txBody>
      </p:sp>
      <p:sp>
        <p:nvSpPr>
          <p:cNvPr id="46084" name="Text Box 8"/>
          <p:cNvSpPr>
            <a:spLocks noGrp="1" noChangeArrowheads="1"/>
          </p:cNvSpPr>
          <p:nvPr>
            <p:ph sz="half" idx="2"/>
          </p:nvPr>
        </p:nvSpPr>
        <p:spPr>
          <a:xfrm>
            <a:off x="838200" y="2438400"/>
            <a:ext cx="7848600" cy="38862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Blip>
                <a:blip r:embed="rId2"/>
              </a:buBlip>
              <a:tabLst>
                <a:tab pos="3478213" algn="l"/>
              </a:tabLst>
            </a:pPr>
            <a:r>
              <a:rPr lang="en-US" sz="1800" b="0" smtClean="0">
                <a:latin typeface="Tahoma" pitchFamily="34" charset="0"/>
              </a:rPr>
              <a:t>Commutativety (Giao hoán)	</a:t>
            </a:r>
            <a:r>
              <a:rPr lang="en-US" sz="1800" b="0" smtClean="0">
                <a:latin typeface="Tahoma" pitchFamily="34" charset="0"/>
                <a:sym typeface="Symbol" pitchFamily="18" charset="2"/>
              </a:rPr>
              <a:t>      </a:t>
            </a:r>
            <a:br>
              <a:rPr lang="en-US" sz="1800" b="0" smtClean="0">
                <a:latin typeface="Tahoma" pitchFamily="34" charset="0"/>
                <a:sym typeface="Symbol" pitchFamily="18" charset="2"/>
              </a:rPr>
            </a:br>
            <a:r>
              <a:rPr lang="en-US" sz="1800" b="0" smtClean="0">
                <a:latin typeface="Tahoma" pitchFamily="34" charset="0"/>
                <a:sym typeface="Symbol" pitchFamily="18" charset="2"/>
              </a:rPr>
              <a:t>	      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  <a:tabLst>
                <a:tab pos="3478213" algn="l"/>
              </a:tabLst>
            </a:pPr>
            <a:r>
              <a:rPr lang="en-US" sz="1800" b="0" smtClean="0">
                <a:latin typeface="Tahoma" pitchFamily="34" charset="0"/>
                <a:sym typeface="Symbol" pitchFamily="18" charset="2"/>
              </a:rPr>
              <a:t>Associativety (Kết hợp)	(  )      (  ) </a:t>
            </a:r>
            <a:br>
              <a:rPr lang="en-US" sz="1800" b="0" smtClean="0">
                <a:latin typeface="Tahoma" pitchFamily="34" charset="0"/>
                <a:sym typeface="Symbol" pitchFamily="18" charset="2"/>
              </a:rPr>
            </a:br>
            <a:r>
              <a:rPr lang="en-US" sz="1800" b="0" smtClean="0">
                <a:latin typeface="Tahoma" pitchFamily="34" charset="0"/>
                <a:sym typeface="Symbol" pitchFamily="18" charset="2"/>
              </a:rPr>
              <a:t>	(  )      (  )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  <a:tabLst>
                <a:tab pos="3478213" algn="l"/>
              </a:tabLst>
            </a:pPr>
            <a:r>
              <a:rPr lang="en-US" sz="1800" b="0" smtClean="0">
                <a:latin typeface="Tahoma" pitchFamily="34" charset="0"/>
              </a:rPr>
              <a:t>Double-negation elimination	</a:t>
            </a:r>
            <a:r>
              <a:rPr lang="en-US" sz="1800" b="0" smtClean="0">
                <a:latin typeface="Tahoma" pitchFamily="34" charset="0"/>
                <a:sym typeface="Symbol" pitchFamily="18" charset="2"/>
              </a:rPr>
              <a:t>  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  <a:tabLst>
                <a:tab pos="3478213" algn="l"/>
              </a:tabLst>
            </a:pPr>
            <a:r>
              <a:rPr lang="en-US" sz="1800" b="0" smtClean="0">
                <a:latin typeface="Tahoma" pitchFamily="34" charset="0"/>
                <a:sym typeface="Symbol" pitchFamily="18" charset="2"/>
              </a:rPr>
              <a:t>Contraposition (phản đảo)</a:t>
            </a:r>
            <a:r>
              <a:rPr lang="en-US" sz="1800" b="1" smtClean="0">
                <a:latin typeface="Tahoma" pitchFamily="34" charset="0"/>
                <a:sym typeface="Symbol" pitchFamily="18" charset="2"/>
              </a:rPr>
              <a:t>	</a:t>
            </a:r>
            <a:r>
              <a:rPr lang="en-US" sz="1800" b="0" smtClean="0">
                <a:latin typeface="Tahoma" pitchFamily="34" charset="0"/>
                <a:sym typeface="Symbol" pitchFamily="18" charset="2"/>
              </a:rPr>
              <a:t>      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  <a:tabLst>
                <a:tab pos="3478213" algn="l"/>
              </a:tabLst>
            </a:pPr>
            <a:r>
              <a:rPr lang="en-US" sz="1800" b="0" smtClean="0">
                <a:latin typeface="Tahoma" pitchFamily="34" charset="0"/>
                <a:sym typeface="Symbol" pitchFamily="18" charset="2"/>
              </a:rPr>
              <a:t>Implication elimination	      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  <a:tabLst>
                <a:tab pos="3478213" algn="l"/>
              </a:tabLst>
            </a:pPr>
            <a:r>
              <a:rPr lang="en-US" sz="1800" b="0" smtClean="0">
                <a:latin typeface="Tahoma" pitchFamily="34" charset="0"/>
                <a:sym typeface="Symbol" pitchFamily="18" charset="2"/>
              </a:rPr>
              <a:t>Bicondition elimination	    (  )  (  )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  <a:tabLst>
                <a:tab pos="3478213" algn="l"/>
              </a:tabLst>
            </a:pPr>
            <a:r>
              <a:rPr lang="en-US" sz="1800" b="0" smtClean="0">
                <a:latin typeface="Tahoma" pitchFamily="34" charset="0"/>
                <a:sym typeface="Symbol" pitchFamily="18" charset="2"/>
              </a:rPr>
              <a:t>De Morgan	(  )    </a:t>
            </a:r>
            <a:br>
              <a:rPr lang="en-US" sz="1800" b="0" smtClean="0">
                <a:latin typeface="Tahoma" pitchFamily="34" charset="0"/>
                <a:sym typeface="Symbol" pitchFamily="18" charset="2"/>
              </a:rPr>
            </a:br>
            <a:r>
              <a:rPr lang="en-US" sz="1800" b="0" smtClean="0">
                <a:latin typeface="Tahoma" pitchFamily="34" charset="0"/>
                <a:sym typeface="Symbol" pitchFamily="18" charset="2"/>
              </a:rPr>
              <a:t>	(  )    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  <a:tabLst>
                <a:tab pos="3478213" algn="l"/>
              </a:tabLst>
            </a:pPr>
            <a:r>
              <a:rPr lang="en-US" sz="1800" b="0" smtClean="0">
                <a:latin typeface="Tahoma" pitchFamily="34" charset="0"/>
                <a:sym typeface="Symbol" pitchFamily="18" charset="2"/>
              </a:rPr>
              <a:t>Distributivity (phân phối)	  (  )  (  )  (  )</a:t>
            </a:r>
            <a:br>
              <a:rPr lang="en-US" sz="1800" b="0" smtClean="0">
                <a:latin typeface="Tahoma" pitchFamily="34" charset="0"/>
                <a:sym typeface="Symbol" pitchFamily="18" charset="2"/>
              </a:rPr>
            </a:br>
            <a:r>
              <a:rPr lang="en-US" sz="1800" b="0" smtClean="0">
                <a:latin typeface="Tahoma" pitchFamily="34" charset="0"/>
                <a:sym typeface="Symbol" pitchFamily="18" charset="2"/>
              </a:rPr>
              <a:t>	  (  )  (  )  (  )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equivalence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2C6B48-5B28-4292-8F49-8E3106BD5DAE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Validity and satisfiability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solidFill>
                  <a:srgbClr val="FF0000"/>
                </a:solidFill>
              </a:rPr>
              <a:t>Validity</a:t>
            </a:r>
            <a:r>
              <a:rPr lang="en-US" sz="2600" smtClean="0"/>
              <a:t> – hằng đúng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Một câu A được gọi là hằng đúng nếu nó đúng trong mọi mô hình có thể.</a:t>
            </a:r>
            <a:br>
              <a:rPr lang="en-US" sz="2200" smtClean="0"/>
            </a:br>
            <a:r>
              <a:rPr lang="en-US" sz="2200" smtClean="0"/>
              <a:t>Ví dụ, </a:t>
            </a:r>
            <a:r>
              <a:rPr lang="en-US" sz="2200" i="1" smtClean="0"/>
              <a:t>True</a:t>
            </a:r>
            <a:r>
              <a:rPr lang="en-US" sz="2200" smtClean="0"/>
              <a:t>, p </a:t>
            </a:r>
            <a:r>
              <a:rPr lang="en-US" sz="2200" smtClean="0">
                <a:sym typeface="Symbol" pitchFamily="18" charset="2"/>
              </a:rPr>
              <a:t> p</a:t>
            </a:r>
            <a:r>
              <a:rPr lang="en-US" sz="2200" smtClean="0"/>
              <a:t>, p </a:t>
            </a:r>
            <a:r>
              <a:rPr lang="en-US" sz="2200" smtClean="0">
                <a:sym typeface="Symbol" pitchFamily="18" charset="2"/>
              </a:rPr>
              <a:t></a:t>
            </a:r>
            <a:r>
              <a:rPr lang="en-US" sz="2200" smtClean="0"/>
              <a:t> p, (p </a:t>
            </a:r>
            <a:r>
              <a:rPr lang="en-US" sz="2200" smtClean="0">
                <a:sym typeface="Symbol" pitchFamily="18" charset="2"/>
              </a:rPr>
              <a:t></a:t>
            </a:r>
            <a:r>
              <a:rPr lang="en-US" sz="2200" smtClean="0"/>
              <a:t> (p </a:t>
            </a:r>
            <a:r>
              <a:rPr lang="en-US" sz="2200" smtClean="0">
                <a:sym typeface="Symbol" pitchFamily="18" charset="2"/>
              </a:rPr>
              <a:t> q</a:t>
            </a:r>
            <a:r>
              <a:rPr lang="en-US" sz="2200" smtClean="0"/>
              <a:t>)) </a:t>
            </a:r>
            <a:r>
              <a:rPr lang="en-US" sz="2200" smtClean="0">
                <a:sym typeface="Symbol" pitchFamily="18" charset="2"/>
              </a:rPr>
              <a:t></a:t>
            </a:r>
            <a:r>
              <a:rPr lang="en-US" sz="2200" smtClean="0"/>
              <a:t> 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Tính hằng đúng liên quan với suy luận logic như sau:</a:t>
            </a:r>
          </a:p>
          <a:p>
            <a:pPr lvl="1" algn="ctr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200" i="1" smtClean="0">
                <a:solidFill>
                  <a:srgbClr val="A50021"/>
                </a:solidFill>
              </a:rPr>
              <a:t>KB</a:t>
            </a:r>
            <a:r>
              <a:rPr lang="en-US" sz="2200" smtClean="0">
                <a:solidFill>
                  <a:srgbClr val="A50021"/>
                </a:solidFill>
              </a:rPr>
              <a:t> ╞ </a:t>
            </a:r>
            <a:r>
              <a:rPr lang="en-US" sz="2200" smtClean="0">
                <a:solidFill>
                  <a:srgbClr val="A50021"/>
                </a:solidFill>
                <a:sym typeface="Symbol" pitchFamily="18" charset="2"/>
              </a:rPr>
              <a:t></a:t>
            </a:r>
            <a:r>
              <a:rPr lang="en-US" sz="2200" smtClean="0">
                <a:solidFill>
                  <a:srgbClr val="A50021"/>
                </a:solidFill>
              </a:rPr>
              <a:t> nếu và chỉ nếu (</a:t>
            </a:r>
            <a:r>
              <a:rPr lang="en-US" sz="2200" i="1" smtClean="0">
                <a:solidFill>
                  <a:srgbClr val="A50021"/>
                </a:solidFill>
              </a:rPr>
              <a:t>KB</a:t>
            </a:r>
            <a:r>
              <a:rPr lang="en-US" sz="2200" smtClean="0">
                <a:solidFill>
                  <a:srgbClr val="A50021"/>
                </a:solidFill>
              </a:rPr>
              <a:t> </a:t>
            </a:r>
            <a:r>
              <a:rPr lang="en-US" sz="2200" smtClean="0">
                <a:solidFill>
                  <a:srgbClr val="A50021"/>
                </a:solidFill>
                <a:sym typeface="Symbol" pitchFamily="18" charset="2"/>
              </a:rPr>
              <a:t> </a:t>
            </a:r>
            <a:r>
              <a:rPr lang="en-US" sz="2200" smtClean="0">
                <a:solidFill>
                  <a:srgbClr val="A50021"/>
                </a:solidFill>
              </a:rPr>
              <a:t>) là hằng đúng</a:t>
            </a:r>
            <a:endParaRPr lang="en-US" sz="22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solidFill>
                  <a:srgbClr val="FF0000"/>
                </a:solidFill>
              </a:rPr>
              <a:t>Satisfiable</a:t>
            </a:r>
            <a:r>
              <a:rPr lang="en-US" sz="2600" smtClean="0"/>
              <a:t> – khả thỏa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Một câu A được gọi là thỏa được nếu nó đúng trong một số mô hình. Ví dụ: p </a:t>
            </a:r>
            <a:r>
              <a:rPr lang="en-US" sz="2200" smtClean="0">
                <a:sym typeface="Symbol" pitchFamily="18" charset="2"/>
              </a:rPr>
              <a:t></a:t>
            </a:r>
            <a:r>
              <a:rPr lang="en-US" sz="2200" smtClean="0"/>
              <a:t> q, 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Một câu A được gọi là không thể thỏa (unsatisfiable) nếu không đúng trong mọi mô hình. Ví dụ: False, p </a:t>
            </a:r>
            <a:r>
              <a:rPr lang="en-US" sz="2200" smtClean="0">
                <a:sym typeface="Symbol" pitchFamily="18" charset="2"/>
              </a:rPr>
              <a:t> p</a:t>
            </a:r>
            <a:endParaRPr lang="en-US" sz="220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Tính thỏa được liên quan với suy luận logic như sau:</a:t>
            </a:r>
          </a:p>
          <a:p>
            <a:pPr lvl="1" algn="ctr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200" i="1" smtClean="0">
                <a:solidFill>
                  <a:srgbClr val="A50021"/>
                </a:solidFill>
              </a:rPr>
              <a:t>KB</a:t>
            </a:r>
            <a:r>
              <a:rPr lang="en-US" sz="2200" smtClean="0">
                <a:solidFill>
                  <a:srgbClr val="A50021"/>
                </a:solidFill>
              </a:rPr>
              <a:t> ╞ </a:t>
            </a:r>
            <a:r>
              <a:rPr lang="en-US" sz="2200" smtClean="0">
                <a:solidFill>
                  <a:srgbClr val="A50021"/>
                </a:solidFill>
                <a:sym typeface="Symbol" pitchFamily="18" charset="2"/>
              </a:rPr>
              <a:t></a:t>
            </a:r>
            <a:r>
              <a:rPr lang="en-US" sz="2200" smtClean="0">
                <a:solidFill>
                  <a:srgbClr val="A50021"/>
                </a:solidFill>
              </a:rPr>
              <a:t> nếu và chỉ nếu (</a:t>
            </a:r>
            <a:r>
              <a:rPr lang="en-US" sz="2200" i="1" smtClean="0">
                <a:solidFill>
                  <a:srgbClr val="A50021"/>
                </a:solidFill>
              </a:rPr>
              <a:t>KB</a:t>
            </a:r>
            <a:r>
              <a:rPr lang="en-US" sz="2200" smtClean="0">
                <a:solidFill>
                  <a:srgbClr val="A50021"/>
                </a:solidFill>
              </a:rPr>
              <a:t> </a:t>
            </a:r>
            <a:r>
              <a:rPr lang="en-US" sz="2200" smtClean="0">
                <a:solidFill>
                  <a:srgbClr val="A50021"/>
                </a:solidFill>
                <a:sym typeface="Symbol" pitchFamily="18" charset="2"/>
              </a:rPr>
              <a:t> </a:t>
            </a:r>
            <a:r>
              <a:rPr lang="en-US" sz="2200" smtClean="0">
                <a:solidFill>
                  <a:srgbClr val="A50021"/>
                </a:solidFill>
              </a:rPr>
              <a:t>) là không thể thỏa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05/2005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AEB30-58F4-414D-9C31-9C421E47C51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447800" y="3124200"/>
            <a:ext cx="67056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447800" y="5562600"/>
            <a:ext cx="67056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vi-V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  <p:bldP spid="34821" grpId="0" animBg="1"/>
      <p:bldP spid="348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82" name="Rectangle 5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mtClean="0"/>
              <a:t>Ta chứng minh ((p </a:t>
            </a:r>
            <a:r>
              <a:rPr lang="en-US" smtClean="0">
                <a:sym typeface="Symbol" pitchFamily="18" charset="2"/>
              </a:rPr>
              <a:t> q)  p)  q là hằng đúng</a:t>
            </a:r>
          </a:p>
        </p:txBody>
      </p:sp>
      <p:graphicFrame>
        <p:nvGraphicFramePr>
          <p:cNvPr id="180347" name="Group 123"/>
          <p:cNvGraphicFramePr>
            <a:graphicFrameLocks noGrp="1"/>
          </p:cNvGraphicFramePr>
          <p:nvPr>
            <p:ph sz="half" idx="2"/>
          </p:nvPr>
        </p:nvGraphicFramePr>
        <p:xfrm>
          <a:off x="533400" y="1447800"/>
          <a:ext cx="8229600" cy="1905000"/>
        </p:xfrm>
        <a:graphic>
          <a:graphicData uri="http://schemas.openxmlformats.org/drawingml/2006/table">
            <a:tbl>
              <a:tblPr/>
              <a:tblGrid>
                <a:gridCol w="858838"/>
                <a:gridCol w="857250"/>
                <a:gridCol w="858837"/>
                <a:gridCol w="1082675"/>
                <a:gridCol w="1905000"/>
                <a:gridCol w="26670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p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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(p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 q)  p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((p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 q)  p) 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30" name="Rectangle 57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eaLnBrk="1" hangingPunct="1"/>
            <a:r>
              <a:rPr lang="en-US" sz="2800" smtClean="0"/>
              <a:t>Ví dụ, Chứng minh ((p </a:t>
            </a:r>
            <a:r>
              <a:rPr lang="en-US" sz="2800" smtClean="0">
                <a:sym typeface="Symbol" pitchFamily="18" charset="2"/>
              </a:rPr>
              <a:t> q)  p)</a:t>
            </a:r>
            <a:r>
              <a:rPr lang="en-US" sz="2800" smtClean="0">
                <a:latin typeface="Arial" charset="0"/>
                <a:cs typeface="Arial" charset="0"/>
                <a:sym typeface="Symbol" pitchFamily="18" charset="2"/>
              </a:rPr>
              <a:t>╞ q</a:t>
            </a:r>
          </a:p>
        </p:txBody>
      </p:sp>
      <p:sp>
        <p:nvSpPr>
          <p:cNvPr id="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7B282-2DA2-4B5E-A208-16C63827C89A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180297" name="Rectangle 73"/>
          <p:cNvSpPr>
            <a:spLocks noChangeArrowheads="1"/>
          </p:cNvSpPr>
          <p:nvPr/>
        </p:nvSpPr>
        <p:spPr bwMode="auto">
          <a:xfrm>
            <a:off x="457200" y="3733800"/>
            <a:ext cx="82296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sz="2800" b="1">
                <a:latin typeface="Calibri" pitchFamily="34" charset="0"/>
                <a:ea typeface="Calibri" pitchFamily="34" charset="0"/>
                <a:cs typeface="Calibri" pitchFamily="34" charset="0"/>
              </a:rPr>
              <a:t>Ta chứng minh ((p </a:t>
            </a:r>
            <a:r>
              <a:rPr lang="en-US" sz="2800" b="1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 q)  p)  q  không thể thỏa</a:t>
            </a:r>
          </a:p>
        </p:txBody>
      </p:sp>
      <p:graphicFrame>
        <p:nvGraphicFramePr>
          <p:cNvPr id="180351" name="Group 127"/>
          <p:cNvGraphicFramePr>
            <a:graphicFrameLocks noGrp="1"/>
          </p:cNvGraphicFramePr>
          <p:nvPr/>
        </p:nvGraphicFramePr>
        <p:xfrm>
          <a:off x="533400" y="4267200"/>
          <a:ext cx="8229600" cy="1859010"/>
        </p:xfrm>
        <a:graphic>
          <a:graphicData uri="http://schemas.openxmlformats.org/drawingml/2006/table">
            <a:tbl>
              <a:tblPr/>
              <a:tblGrid>
                <a:gridCol w="858838"/>
                <a:gridCol w="857250"/>
                <a:gridCol w="858837"/>
                <a:gridCol w="1082675"/>
                <a:gridCol w="1905000"/>
                <a:gridCol w="2667000"/>
              </a:tblGrid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q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p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 q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(p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 q)  p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((p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 q)  p)  q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true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82" grpId="0" build="p" autoUpdateAnimBg="0"/>
      <p:bldP spid="18029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Các phương pháp chứng minh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smtClean="0"/>
              <a:t>Các phương pháp chứng minh phân thành 2 loại:</a:t>
            </a:r>
            <a:endParaRPr lang="en-US" sz="2600" smtClean="0">
              <a:solidFill>
                <a:srgbClr val="A50021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 b="0" smtClean="0">
                <a:solidFill>
                  <a:srgbClr val="A50021"/>
                </a:solidFill>
              </a:rPr>
              <a:t>Kiểm tra mô hình (Model checking)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sz="2200" smtClean="0"/>
              <a:t>Liệt kê bảng chân trị: </a:t>
            </a:r>
            <a:br>
              <a:rPr lang="en-US" sz="2200" smtClean="0"/>
            </a:br>
            <a:r>
              <a:rPr lang="en-US" sz="2200" smtClean="0"/>
              <a:t>Tìm kiếm theo chiều sâu (độ phức tập 2</a:t>
            </a:r>
            <a:r>
              <a:rPr lang="en-US" sz="2200" i="1" baseline="30000" smtClean="0"/>
              <a:t>n</a:t>
            </a:r>
            <a:r>
              <a:rPr lang="en-US" sz="2200" smtClean="0"/>
              <a:t>)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sz="2200" smtClean="0"/>
              <a:t>Phương pháp quay lui cải tiến, </a:t>
            </a:r>
            <a:br>
              <a:rPr lang="en-US" sz="2200" smtClean="0"/>
            </a:br>
            <a:r>
              <a:rPr lang="en-US" sz="2200" smtClean="0"/>
              <a:t>ví dụ Davis--Putnam-Logemann-Loveland (DPLL)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sz="2200" smtClean="0"/>
              <a:t>PP tìm kiếm heuristic trong không gian mô hình </a:t>
            </a:r>
            <a:br>
              <a:rPr lang="en-US" sz="2200" smtClean="0"/>
            </a:br>
            <a:r>
              <a:rPr lang="en-US" sz="2200" smtClean="0"/>
              <a:t>(đúng đắn nhưng không đầy đủ), </a:t>
            </a:r>
            <a:br>
              <a:rPr lang="en-US" sz="2200" smtClean="0"/>
            </a:br>
            <a:r>
              <a:rPr lang="en-US" sz="2200" smtClean="0"/>
              <a:t>ví dụ: min-conflicts-like hill-climbing algorithms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 b="0" smtClean="0">
                <a:solidFill>
                  <a:srgbClr val="A50021"/>
                </a:solidFill>
              </a:rPr>
              <a:t>Áp dụng các luật suy diễn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sz="2200" smtClean="0"/>
              <a:t>Khởi tạo đúng các câu mới từ các câu cũ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sz="2200" smtClean="0">
                <a:solidFill>
                  <a:srgbClr val="A50021"/>
                </a:solidFill>
              </a:rPr>
              <a:t>Chứng minh (Proof)</a:t>
            </a:r>
            <a:r>
              <a:rPr lang="en-US" sz="2200" smtClean="0"/>
              <a:t> = một dãy áp dụng các luật suy diễn </a:t>
            </a:r>
            <a:br>
              <a:rPr lang="en-US" sz="2200" smtClean="0"/>
            </a:br>
            <a:r>
              <a:rPr lang="en-US" sz="2200" smtClean="0"/>
              <a:t>Có thể dùng các luật suy diễn như các phép toán trong thuật toán tìm kiếm chuẩn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sz="2200" smtClean="0"/>
              <a:t>Thông thường đòi hỏi biến đổi các câu về dạng chuẩn</a:t>
            </a:r>
            <a:endParaRPr lang="en-US" sz="2200" smtClean="0">
              <a:solidFill>
                <a:srgbClr val="A5002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D56BF-84C1-461B-AFAC-9A854E6E29CA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Inference by truth table enumeration</a:t>
            </a:r>
          </a:p>
        </p:txBody>
      </p:sp>
      <p:sp>
        <p:nvSpPr>
          <p:cNvPr id="5017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Gọi P</a:t>
            </a:r>
            <a:r>
              <a:rPr lang="en-US" baseline="-25000" smtClean="0"/>
              <a:t>i,j</a:t>
            </a:r>
            <a:r>
              <a:rPr lang="en-US" smtClean="0"/>
              <a:t> = "There is a pit in [i, j]". </a:t>
            </a:r>
            <a:br>
              <a:rPr lang="en-US" smtClean="0"/>
            </a:br>
            <a:r>
              <a:rPr lang="en-US" smtClean="0"/>
              <a:t>Let B</a:t>
            </a:r>
            <a:r>
              <a:rPr lang="en-US" baseline="-25000" smtClean="0"/>
              <a:t>i,j</a:t>
            </a:r>
            <a:r>
              <a:rPr lang="en-US" smtClean="0"/>
              <a:t> = "There is a breeze in [i, j]".</a:t>
            </a:r>
          </a:p>
          <a:p>
            <a:r>
              <a:rPr lang="en-US" smtClean="0"/>
              <a:t>Giả sử sau khi không thấy gì trong ô [1,1], </a:t>
            </a:r>
            <a:br>
              <a:rPr lang="en-US" smtClean="0"/>
            </a:br>
            <a:r>
              <a:rPr lang="en-US" smtClean="0"/>
              <a:t>agent sang phải và cảm nhận thấy breeze trong [2,1]</a:t>
            </a:r>
          </a:p>
          <a:p>
            <a:r>
              <a:rPr lang="en-US" smtClean="0"/>
              <a:t>KB khi đó bao gồm các câu sau:</a:t>
            </a:r>
          </a:p>
          <a:p>
            <a:pPr lvl="1"/>
            <a:r>
              <a:rPr lang="en-US" smtClean="0"/>
              <a:t>"There no pit in [1,1]"</a:t>
            </a:r>
            <a:br>
              <a:rPr lang="en-US" smtClean="0"/>
            </a:br>
            <a:r>
              <a:rPr lang="en-US" smtClean="0"/>
              <a:t>(1)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P</a:t>
            </a:r>
            <a:r>
              <a:rPr lang="en-US" baseline="-25000" smtClean="0"/>
              <a:t>1,1</a:t>
            </a:r>
          </a:p>
          <a:p>
            <a:pPr lvl="1"/>
            <a:r>
              <a:rPr lang="en-US" smtClean="0">
                <a:sym typeface="Symbol" pitchFamily="18" charset="2"/>
              </a:rPr>
              <a:t>"Square [1, 1] has no breeze",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"Square [2, 1] has a breeze"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(2) </a:t>
            </a:r>
            <a:r>
              <a:rPr lang="en-US" smtClean="0"/>
              <a:t>B</a:t>
            </a:r>
            <a:r>
              <a:rPr lang="en-US" baseline="-25000" smtClean="0"/>
              <a:t>1,1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(3) B</a:t>
            </a:r>
            <a:r>
              <a:rPr lang="en-US" baseline="-25000" smtClean="0"/>
              <a:t>2,1</a:t>
            </a:r>
          </a:p>
          <a:p>
            <a:pPr lvl="1"/>
            <a:r>
              <a:rPr lang="en-US" smtClean="0"/>
              <a:t>"Pits cause breezes in adjacent squares"</a:t>
            </a:r>
            <a:br>
              <a:rPr lang="en-US" smtClean="0"/>
            </a:br>
            <a:r>
              <a:rPr lang="en-US" smtClean="0"/>
              <a:t>(4) B</a:t>
            </a:r>
            <a:r>
              <a:rPr lang="en-US" baseline="-25000" smtClean="0"/>
              <a:t>1,1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</a:t>
            </a:r>
            <a:r>
              <a:rPr lang="en-US" smtClean="0"/>
              <a:t> (P</a:t>
            </a:r>
            <a:r>
              <a:rPr lang="en-US" baseline="-25000" smtClean="0"/>
              <a:t>1,2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P</a:t>
            </a:r>
            <a:r>
              <a:rPr lang="en-US" baseline="-25000" smtClean="0"/>
              <a:t>2,1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(5) B</a:t>
            </a:r>
            <a:r>
              <a:rPr lang="en-US" baseline="-25000" smtClean="0"/>
              <a:t>2,1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 </a:t>
            </a:r>
            <a:r>
              <a:rPr lang="en-US" smtClean="0"/>
              <a:t>(P</a:t>
            </a:r>
            <a:r>
              <a:rPr lang="en-US" baseline="-25000" smtClean="0"/>
              <a:t>1,1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P</a:t>
            </a:r>
            <a:r>
              <a:rPr lang="en-US" baseline="-25000" smtClean="0"/>
              <a:t>2,2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P</a:t>
            </a:r>
            <a:r>
              <a:rPr lang="en-US" baseline="-25000" smtClean="0"/>
              <a:t>3,1</a:t>
            </a:r>
            <a:r>
              <a:rPr lang="en-US" smtClean="0"/>
              <a:t>)</a:t>
            </a:r>
            <a:endParaRPr lang="en-US" smtClean="0">
              <a:sym typeface="Symbol" pitchFamily="18" charset="2"/>
            </a:endParaRPr>
          </a:p>
          <a:p>
            <a:r>
              <a:rPr lang="en-US" smtClean="0">
                <a:sym typeface="Symbol" pitchFamily="18" charset="2"/>
              </a:rPr>
              <a:t>Gọi:	</a:t>
            </a:r>
            <a:r>
              <a:rPr lang="en-US" baseline="-25000" smtClean="0"/>
              <a:t>1</a:t>
            </a:r>
            <a:r>
              <a:rPr lang="en-US" smtClean="0"/>
              <a:t> = "There is no pits in [1,2]" = </a:t>
            </a:r>
            <a:r>
              <a:rPr lang="en-US" smtClean="0">
                <a:sym typeface="Symbol" pitchFamily="18" charset="2"/>
              </a:rPr>
              <a:t>P</a:t>
            </a:r>
            <a:r>
              <a:rPr lang="en-US" baseline="-25000" smtClean="0">
                <a:sym typeface="Symbol" pitchFamily="18" charset="2"/>
              </a:rPr>
              <a:t>1,2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/>
              <a:t> = "There is no pits in [2,2]" = </a:t>
            </a:r>
            <a:r>
              <a:rPr lang="en-US" smtClean="0">
                <a:sym typeface="Symbol" pitchFamily="18" charset="2"/>
              </a:rPr>
              <a:t>P</a:t>
            </a:r>
            <a:r>
              <a:rPr lang="en-US" baseline="-25000" smtClean="0">
                <a:sym typeface="Symbol" pitchFamily="18" charset="2"/>
              </a:rPr>
              <a:t>2,2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05/2005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11F3-6B70-4707-898C-89067C8384FD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0182" name="Picture 5" descr="wumpus-seq1c-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2819400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simple knowledge-based agent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3962400"/>
            <a:ext cx="82296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Agent phải có thể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Biểu diễn trạng thái, hành động, ….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Thu nạp các nhận thức mới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Cập nhật biểu diễn bên trong về thế giới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Suy luận ra các thuộc tính ẩn của thế giới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Suy luận để chọn các hành động tương ứng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E38A00-6E23-40AF-9B3A-127FD71D24B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5366" name="Text Box 16"/>
          <p:cNvSpPr txBox="1">
            <a:spLocks noChangeArrowheads="1"/>
          </p:cNvSpPr>
          <p:nvPr/>
        </p:nvSpPr>
        <p:spPr bwMode="auto">
          <a:xfrm>
            <a:off x="457200" y="1295400"/>
            <a:ext cx="8229600" cy="255454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KB-AGENT(percept) </a:t>
            </a:r>
            <a:r>
              <a:rPr lang="en-US" sz="2000" b="1">
                <a:latin typeface="Consolas" pitchFamily="49" charset="0"/>
                <a:cs typeface="Consolas" pitchFamily="49" charset="0"/>
              </a:rPr>
              <a:t>returns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an action</a:t>
            </a:r>
          </a:p>
          <a:p>
            <a:r>
              <a:rPr lang="en-US" sz="2000" b="1">
                <a:latin typeface="Consolas" pitchFamily="49" charset="0"/>
                <a:cs typeface="Consolas" pitchFamily="49" charset="0"/>
              </a:rPr>
              <a:t>   static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: 	KB, a knowledge base</a:t>
            </a:r>
          </a:p>
          <a:p>
            <a:r>
              <a:rPr lang="en-US" sz="2000">
                <a:latin typeface="Consolas" pitchFamily="49" charset="0"/>
                <a:cs typeface="Consolas" pitchFamily="49" charset="0"/>
              </a:rPr>
              <a:t>		t , a counter, initially 0, indicating time</a:t>
            </a:r>
          </a:p>
          <a:p>
            <a:r>
              <a:rPr lang="en-US" sz="2000">
                <a:latin typeface="Consolas" pitchFamily="49" charset="0"/>
                <a:cs typeface="Consolas" pitchFamily="49" charset="0"/>
              </a:rPr>
              <a:t>   TELL(KB, MAKE-PERCEPT-SENTENCE(percept, t))</a:t>
            </a:r>
          </a:p>
          <a:p>
            <a:r>
              <a:rPr lang="en-US" sz="2000">
                <a:latin typeface="Consolas" pitchFamily="49" charset="0"/>
                <a:cs typeface="Consolas" pitchFamily="49" charset="0"/>
              </a:rPr>
              <a:t>   action </a:t>
            </a:r>
            <a:r>
              <a:rPr lang="en-US" sz="2000">
                <a:latin typeface="Consolas" pitchFamily="49" charset="0"/>
                <a:cs typeface="Consolas" pitchFamily="49" charset="0"/>
                <a:sym typeface="Symbol" pitchFamily="18" charset="2"/>
              </a:rPr>
              <a:t>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ASK(KB, MAKE-ACTION-QUERY(t))</a:t>
            </a:r>
          </a:p>
          <a:p>
            <a:r>
              <a:rPr lang="en-US" sz="2000">
                <a:latin typeface="Consolas" pitchFamily="49" charset="0"/>
                <a:cs typeface="Consolas" pitchFamily="49" charset="0"/>
              </a:rPr>
              <a:t>   TELL(KB, MAKE-ACTION-SENTENCE(action, t))</a:t>
            </a:r>
          </a:p>
          <a:p>
            <a:r>
              <a:rPr lang="en-US" sz="2000">
                <a:latin typeface="Consolas" pitchFamily="49" charset="0"/>
                <a:cs typeface="Consolas" pitchFamily="49" charset="0"/>
              </a:rPr>
              <a:t>   t </a:t>
            </a:r>
            <a:r>
              <a:rPr lang="en-US" sz="2000">
                <a:latin typeface="Consolas" pitchFamily="49" charset="0"/>
                <a:cs typeface="Consolas" pitchFamily="49" charset="0"/>
                <a:sym typeface="Symbol" pitchFamily="18" charset="2"/>
              </a:rPr>
              <a:t>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t + 1</a:t>
            </a:r>
          </a:p>
          <a:p>
            <a:r>
              <a:rPr lang="en-US" sz="2000" b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action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by truth table enumeration</a:t>
            </a:r>
          </a:p>
        </p:txBody>
      </p:sp>
      <p:pic>
        <p:nvPicPr>
          <p:cNvPr id="51203" name="Picture 6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6529"/>
            <a:ext cx="6781800" cy="318482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4" name="Text Placeholder 3"/>
          <p:cNvSpPr>
            <a:spLocks noGrp="1"/>
          </p:cNvSpPr>
          <p:nvPr>
            <p:ph sz="quarter" idx="14"/>
          </p:nvPr>
        </p:nvSpPr>
        <p:spPr>
          <a:xfrm>
            <a:off x="457200" y="4431356"/>
            <a:ext cx="8229600" cy="174084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200" b="0" smtClean="0"/>
              <a:t>KB đúng nếu R1, …, R5 đúng, và chỉ có 3 trong 128 dòng thỏa. </a:t>
            </a:r>
          </a:p>
          <a:p>
            <a:pPr eaLnBrk="1" hangingPunct="1"/>
            <a:r>
              <a:rPr lang="en-US" sz="2200" b="0" smtClean="0"/>
              <a:t>Trong 3 dòng này </a:t>
            </a:r>
            <a:r>
              <a:rPr lang="en-US" sz="2200" b="0" smtClean="0">
                <a:sym typeface="Symbol" pitchFamily="18" charset="2"/>
              </a:rPr>
              <a:t>1 = P</a:t>
            </a:r>
            <a:r>
              <a:rPr lang="en-US" sz="2200" b="0" baseline="-25000" smtClean="0">
                <a:sym typeface="Symbol" pitchFamily="18" charset="2"/>
              </a:rPr>
              <a:t>1,2</a:t>
            </a:r>
            <a:r>
              <a:rPr lang="en-US" sz="2200" b="0" smtClean="0">
                <a:sym typeface="Symbol" pitchFamily="18" charset="2"/>
              </a:rPr>
              <a:t> đúng, hay không có </a:t>
            </a:r>
            <a:r>
              <a:rPr lang="en-US" sz="2200" b="0" smtClean="0"/>
              <a:t>pit trong [1,2], </a:t>
            </a:r>
            <a:br>
              <a:rPr lang="en-US" sz="2200" b="0" smtClean="0"/>
            </a:br>
            <a:r>
              <a:rPr lang="en-US" sz="2200" b="0" smtClean="0"/>
              <a:t>vậy KB╞ </a:t>
            </a:r>
            <a:r>
              <a:rPr lang="en-US" sz="2200" b="0" smtClean="0">
                <a:sym typeface="Symbol" pitchFamily="18" charset="2"/>
              </a:rPr>
              <a:t>1</a:t>
            </a:r>
            <a:r>
              <a:rPr lang="en-US" sz="2200" b="0" smtClean="0"/>
              <a:t>. </a:t>
            </a:r>
          </a:p>
          <a:p>
            <a:pPr eaLnBrk="1" hangingPunct="1"/>
            <a:r>
              <a:rPr lang="en-US" sz="2200" b="0" smtClean="0"/>
              <a:t>Hơn nữa, với 3 dòng này </a:t>
            </a:r>
            <a:r>
              <a:rPr lang="en-US" sz="2200" b="0" smtClean="0">
                <a:sym typeface="Symbol" pitchFamily="18" charset="2"/>
              </a:rPr>
              <a:t>2 = P</a:t>
            </a:r>
            <a:r>
              <a:rPr lang="en-US" sz="2200" b="0" baseline="-25000" smtClean="0">
                <a:sym typeface="Symbol" pitchFamily="18" charset="2"/>
              </a:rPr>
              <a:t>2,2</a:t>
            </a:r>
            <a:r>
              <a:rPr lang="en-US" sz="2200" b="0" smtClean="0">
                <a:sym typeface="Symbol" pitchFamily="18" charset="2"/>
              </a:rPr>
              <a:t> đúng trong 1 dòng và sai trong 2 dòng, hay </a:t>
            </a:r>
            <a:r>
              <a:rPr lang="en-US" sz="2200" b="0" smtClean="0"/>
              <a:t>có thể có hoặc không có pit trong [2,2], KB╞ </a:t>
            </a:r>
            <a:r>
              <a:rPr lang="en-US" sz="2200" b="0" smtClean="0">
                <a:sym typeface="Symbol" pitchFamily="18" charset="2"/>
              </a:rPr>
              <a:t>2</a:t>
            </a:r>
            <a:r>
              <a:rPr lang="en-US" sz="2200" b="0" smtClean="0"/>
              <a:t>.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05/2005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DA3954B-C35B-4219-B33F-483FA29F9DD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027863" y="5809084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Inference by truth table enumeration</a:t>
            </a:r>
          </a:p>
        </p:txBody>
      </p:sp>
      <p:pic>
        <p:nvPicPr>
          <p:cNvPr id="179211" name="Picture 11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3" t="34000" b="18000"/>
          <a:stretch/>
        </p:blipFill>
        <p:spPr>
          <a:xfrm>
            <a:off x="2200469" y="1152144"/>
            <a:ext cx="6542530" cy="3419856"/>
          </a:xfrm>
          <a:noFill/>
        </p:spPr>
      </p:pic>
      <p:sp>
        <p:nvSpPr>
          <p:cNvPr id="179203" name="Rectangle 3"/>
          <p:cNvSpPr>
            <a:spLocks noGrp="1" noChangeArrowheads="1"/>
          </p:cNvSpPr>
          <p:nvPr>
            <p:ph sz="quarter" idx="14"/>
          </p:nvPr>
        </p:nvSpPr>
        <p:spPr>
          <a:xfrm>
            <a:off x="457200" y="4572000"/>
            <a:ext cx="8229600" cy="1905000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PL-TRUE?(KB, mode</a:t>
            </a:r>
            <a:r>
              <a:rPr lang="en-US" sz="2400" dirty="0" smtClean="0"/>
              <a:t>l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smtClean="0"/>
              <a:t> về true nếu KB đúng với model, trong đó model biểu diễn một mô hình bộ phận. </a:t>
            </a:r>
          </a:p>
          <a:p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EXTEND(P, true, model)</a:t>
            </a:r>
            <a:r>
              <a:rPr lang="en-US" sz="2400" smtClean="0"/>
              <a:t> trả về một mô hình bộ phận mà chứa P có giá trị true.</a:t>
            </a:r>
          </a:p>
          <a:p>
            <a:pPr eaLnBrk="1" hangingPunct="1"/>
            <a:r>
              <a:rPr lang="en-US" sz="2400" smtClean="0"/>
              <a:t>Nếu có n biến mệnh đề, độ phức tạp thời gian là O(2</a:t>
            </a:r>
            <a:r>
              <a:rPr lang="en-US" sz="2400" baseline="30000" smtClean="0"/>
              <a:t>n</a:t>
            </a:r>
            <a:r>
              <a:rPr lang="en-US" sz="2400" smtClean="0"/>
              <a:t>), độ phức tạp không gian là O(n)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5005FEAA-F125-41F0-8D5F-8BC2D1FEF90C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304800" y="1577181"/>
            <a:ext cx="19050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  <a:buClr>
                <a:schemeClr val="accent1"/>
              </a:buClr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Depth-first enumeration of all models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  <p:bldP spid="179209" grpId="0" build="p"/>
      <p:bldP spid="179209" grpId="1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Efficient propositional inference by Model checking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Two families of efficient algorithms for propositional inference:</a:t>
            </a:r>
          </a:p>
          <a:p>
            <a:pPr>
              <a:defRPr/>
            </a:pPr>
            <a:endParaRPr lang="en-US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mtClean="0"/>
              <a:t>Complete backtracking search algorithms</a:t>
            </a:r>
          </a:p>
          <a:p>
            <a:pPr lvl="1">
              <a:defRPr/>
            </a:pPr>
            <a:r>
              <a:rPr lang="en-US" b="1" smtClean="0">
                <a:solidFill>
                  <a:srgbClr val="FF0000"/>
                </a:solidFill>
              </a:rPr>
              <a:t>DPLL</a:t>
            </a:r>
            <a:r>
              <a:rPr lang="en-US" smtClean="0"/>
              <a:t> algorithm (Davis, Putnam, Logemann, Loveland)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mtClean="0"/>
              <a:t>Incomplete local search algorithms</a:t>
            </a:r>
          </a:p>
          <a:p>
            <a:pPr lvl="1">
              <a:defRPr/>
            </a:pPr>
            <a:r>
              <a:rPr lang="en-US" b="1" dirty="0" err="1">
                <a:solidFill>
                  <a:srgbClr val="FF0000"/>
                </a:solidFill>
              </a:rPr>
              <a:t>WalkSAT</a:t>
            </a:r>
            <a:r>
              <a:rPr lang="en-US" dirty="0" smtClean="0"/>
              <a:t>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05/2005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1B333-A028-488C-83E9-4EAB5DD22E0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575"/>
            <a:ext cx="8229600" cy="14192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The DPLL algorithm</a:t>
            </a:r>
            <a:br>
              <a:rPr lang="en-US" smtClean="0"/>
            </a:br>
            <a:r>
              <a:rPr lang="en-US" sz="2800" smtClean="0"/>
              <a:t>Determine </a:t>
            </a:r>
            <a:r>
              <a:rPr lang="en-US" sz="2800"/>
              <a:t>if an input propositional logic sentence (in CNF) is satisfiable</a:t>
            </a:r>
            <a:endParaRPr lang="en-US" sz="1600" smtClean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6564"/>
            <a:ext cx="8229600" cy="4454236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mtClean="0">
                <a:ea typeface="+mn-ea"/>
              </a:rPr>
              <a:t>Improvements </a:t>
            </a:r>
            <a:r>
              <a:rPr lang="en-US">
                <a:ea typeface="+mn-ea"/>
              </a:rPr>
              <a:t>over truth table enumeration:</a:t>
            </a:r>
          </a:p>
          <a:p>
            <a:pPr marL="400050">
              <a:lnSpc>
                <a:spcPct val="90000"/>
              </a:lnSpc>
              <a:buFontTx/>
              <a:buAutoNum type="arabicPeriod"/>
              <a:defRPr/>
            </a:pPr>
            <a:r>
              <a:rPr lang="en-US">
                <a:ea typeface="+mn-ea"/>
              </a:rPr>
              <a:t>Early termination</a:t>
            </a:r>
          </a:p>
          <a:p>
            <a:pPr marL="819150" lvl="1" indent="-3048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>
                <a:ea typeface="+mn-ea"/>
              </a:rPr>
              <a:t>A clause is true if any literal is true. </a:t>
            </a:r>
          </a:p>
          <a:p>
            <a:pPr marL="1181100" lvl="2" indent="-266700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>
                <a:ea typeface="+mn-ea"/>
              </a:rPr>
              <a:t>(p </a:t>
            </a:r>
            <a:r>
              <a:rPr lang="en-US">
                <a:ea typeface="+mn-ea"/>
                <a:sym typeface="Symbol" pitchFamily="18" charset="2"/>
              </a:rPr>
              <a:t> q)  (p  r) is true if p is true</a:t>
            </a:r>
          </a:p>
          <a:p>
            <a:pPr marL="819150" lvl="1" indent="-3048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>
                <a:ea typeface="+mn-ea"/>
              </a:rPr>
              <a:t>A sentence is false if any clause is false (because the sentence is in CNF)</a:t>
            </a:r>
          </a:p>
          <a:p>
            <a:pPr marL="400050">
              <a:lnSpc>
                <a:spcPct val="90000"/>
              </a:lnSpc>
              <a:buFontTx/>
              <a:buAutoNum type="arabicPeriod"/>
              <a:defRPr/>
            </a:pPr>
            <a:r>
              <a:rPr lang="en-US">
                <a:ea typeface="+mn-ea"/>
              </a:rPr>
              <a:t>Pure symbol heuristic</a:t>
            </a:r>
          </a:p>
          <a:p>
            <a:pPr marL="819150" lvl="1" indent="-3048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>
                <a:ea typeface="+mn-ea"/>
              </a:rPr>
              <a:t>Pure symbol: always appears with the same "sign" in all clauses. </a:t>
            </a:r>
          </a:p>
          <a:p>
            <a:pPr marL="1219200" lvl="2" indent="-304800">
              <a:lnSpc>
                <a:spcPct val="90000"/>
              </a:lnSpc>
              <a:defRPr/>
            </a:pPr>
            <a:r>
              <a:rPr lang="en-US">
                <a:ea typeface="+mn-ea"/>
              </a:rPr>
              <a:t>e.g., In the three clauses (A </a:t>
            </a:r>
            <a:r>
              <a:rPr lang="en-US">
                <a:ea typeface="+mn-ea"/>
                <a:sym typeface="Symbol" pitchFamily="18" charset="2"/>
              </a:rPr>
              <a:t></a:t>
            </a:r>
            <a:r>
              <a:rPr lang="en-US">
                <a:ea typeface="+mn-ea"/>
              </a:rPr>
              <a:t> </a:t>
            </a:r>
            <a:r>
              <a:rPr lang="en-US">
                <a:ea typeface="+mn-ea"/>
                <a:sym typeface="Symbol" pitchFamily="18" charset="2"/>
              </a:rPr>
              <a:t></a:t>
            </a:r>
            <a:r>
              <a:rPr lang="en-US">
                <a:ea typeface="+mn-ea"/>
              </a:rPr>
              <a:t>B), (</a:t>
            </a:r>
            <a:r>
              <a:rPr lang="en-US">
                <a:ea typeface="+mn-ea"/>
                <a:sym typeface="Symbol" pitchFamily="18" charset="2"/>
              </a:rPr>
              <a:t></a:t>
            </a:r>
            <a:r>
              <a:rPr lang="en-US">
                <a:ea typeface="+mn-ea"/>
              </a:rPr>
              <a:t>B </a:t>
            </a:r>
            <a:r>
              <a:rPr lang="en-US">
                <a:ea typeface="+mn-ea"/>
                <a:sym typeface="Symbol" pitchFamily="18" charset="2"/>
              </a:rPr>
              <a:t></a:t>
            </a:r>
            <a:r>
              <a:rPr lang="en-US">
                <a:ea typeface="+mn-ea"/>
              </a:rPr>
              <a:t>  </a:t>
            </a:r>
            <a:r>
              <a:rPr lang="en-US">
                <a:ea typeface="+mn-ea"/>
                <a:cs typeface="Arial" charset="0"/>
                <a:sym typeface="Symbol" pitchFamily="18" charset="2"/>
              </a:rPr>
              <a:t></a:t>
            </a:r>
            <a:r>
              <a:rPr lang="en-US">
                <a:ea typeface="+mn-ea"/>
              </a:rPr>
              <a:t>C), (C </a:t>
            </a:r>
            <a:r>
              <a:rPr lang="en-US">
                <a:ea typeface="+mn-ea"/>
                <a:sym typeface="Symbol" pitchFamily="18" charset="2"/>
              </a:rPr>
              <a:t></a:t>
            </a:r>
            <a:r>
              <a:rPr lang="en-US">
                <a:ea typeface="+mn-ea"/>
              </a:rPr>
              <a:t> A), A and B are pure, C is impure.</a:t>
            </a:r>
          </a:p>
          <a:p>
            <a:pPr marL="819150" lvl="1" indent="-3048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>
                <a:ea typeface="+mn-ea"/>
              </a:rPr>
              <a:t>Make a pure symbol literal true.</a:t>
            </a:r>
          </a:p>
          <a:p>
            <a:pPr marL="400050">
              <a:lnSpc>
                <a:spcPct val="90000"/>
              </a:lnSpc>
              <a:buFontTx/>
              <a:buAutoNum type="arabicPeriod"/>
              <a:defRPr/>
            </a:pPr>
            <a:r>
              <a:rPr lang="en-US">
                <a:ea typeface="+mn-ea"/>
              </a:rPr>
              <a:t>Unit clause heuristic</a:t>
            </a:r>
          </a:p>
          <a:p>
            <a:pPr marL="819150" lvl="1" indent="-3048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>
                <a:ea typeface="+mn-ea"/>
              </a:rPr>
              <a:t>Unit clause: only one literal in the clause</a:t>
            </a:r>
          </a:p>
          <a:p>
            <a:pPr marL="819150" lvl="1" indent="-3048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>
                <a:ea typeface="+mn-ea"/>
              </a:rPr>
              <a:t>The only literal in a unit clause must be true.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91360D-ABB1-4EC3-B8D4-4ACF30530615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DPLL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78CAB-724A-4849-9C77-1A17BB55E97A}" type="slidenum">
              <a:rPr lang="en-US"/>
              <a:pPr>
                <a:defRPr/>
              </a:pPr>
              <a:t>44</a:t>
            </a:fld>
            <a:endParaRPr lang="en-US"/>
          </a:p>
        </p:txBody>
      </p:sp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22917" r="3125" b="17708"/>
          <a:stretch>
            <a:fillRect/>
          </a:stretch>
        </p:blipFill>
        <p:spPr bwMode="auto">
          <a:xfrm>
            <a:off x="457201" y="1228724"/>
            <a:ext cx="8535194" cy="546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WalkSAT algorithm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371600"/>
            <a:ext cx="8229600" cy="1524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Incomplete, local search algorithm</a:t>
            </a:r>
          </a:p>
          <a:p>
            <a:pPr>
              <a:defRPr/>
            </a:pPr>
            <a:r>
              <a:rPr lang="en-US" smtClean="0"/>
              <a:t>Evaluation function: The min-conflict heuristic of minimizing the number of unsatisfied clauses</a:t>
            </a:r>
          </a:p>
          <a:p>
            <a:pPr>
              <a:defRPr/>
            </a:pPr>
            <a:r>
              <a:rPr lang="en-US" smtClean="0"/>
              <a:t>Balance between greediness and randomness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05/2005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DE7F62CA-18A1-4109-865F-6A976B2FD75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56326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22917" r="3125" b="31250"/>
          <a:stretch>
            <a:fillRect/>
          </a:stretch>
        </p:blipFill>
        <p:spPr>
          <a:xfrm>
            <a:off x="457200" y="2860675"/>
            <a:ext cx="8382000" cy="378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PROPOSITIONAL THEOREM PROVING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37ED3D-EBD2-4422-8299-3270E12F3020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6675"/>
            <a:ext cx="8305800" cy="5064125"/>
          </a:xfrm>
        </p:spPr>
        <p:txBody>
          <a:bodyPr/>
          <a:lstStyle/>
          <a:p>
            <a:pPr marL="495300" indent="-4953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smtClean="0"/>
              <a:t>And-Elimination (Luật rút gọn) </a:t>
            </a:r>
          </a:p>
          <a:p>
            <a:pPr marL="495300" indent="-4953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2400" smtClean="0"/>
          </a:p>
          <a:p>
            <a:pPr marL="495300" indent="-4953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smtClean="0"/>
              <a:t>Or-Introduction (Luật cộng)</a:t>
            </a:r>
          </a:p>
          <a:p>
            <a:pPr marL="495300" indent="-4953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2400" smtClean="0"/>
          </a:p>
          <a:p>
            <a:pPr marL="495300" indent="-4953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smtClean="0"/>
              <a:t>Modus Ponens (Luật khẳng định)</a:t>
            </a:r>
          </a:p>
          <a:p>
            <a:pPr marL="495300" indent="-4953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2400" smtClean="0"/>
          </a:p>
          <a:p>
            <a:pPr marL="495300" indent="-4953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smtClean="0"/>
              <a:t>Modus Tollens (Luật phủ định)</a:t>
            </a:r>
          </a:p>
          <a:p>
            <a:pPr marL="495300" indent="-4953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2400" smtClean="0"/>
          </a:p>
          <a:p>
            <a:pPr marL="495300" indent="-4953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smtClean="0"/>
              <a:t>Syllogism (Tam đoạn luận)</a:t>
            </a:r>
          </a:p>
          <a:p>
            <a:pPr marL="495300" indent="-4953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2400" smtClean="0"/>
          </a:p>
          <a:p>
            <a:pPr marL="495300" indent="-4953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smtClean="0"/>
              <a:t>Tam đoạn luận tuyển</a:t>
            </a:r>
          </a:p>
          <a:p>
            <a:pPr marL="495300" indent="-4953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2400" smtClean="0"/>
          </a:p>
          <a:p>
            <a:pPr marL="495300" indent="-4953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smtClean="0"/>
              <a:t>Resolution (Hợp giải)</a:t>
            </a:r>
          </a:p>
        </p:txBody>
      </p:sp>
      <p:graphicFrame>
        <p:nvGraphicFramePr>
          <p:cNvPr id="17306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0084310"/>
              </p:ext>
            </p:extLst>
          </p:nvPr>
        </p:nvGraphicFramePr>
        <p:xfrm>
          <a:off x="5332413" y="1211263"/>
          <a:ext cx="175418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5" name="Equation" r:id="rId3" imgW="1091726" imgH="431613" progId="Equation.DSMT4">
                  <p:embed/>
                </p:oleObj>
              </mc:Choice>
              <mc:Fallback>
                <p:oleObj name="Equation" r:id="rId3" imgW="1091726" imgH="431613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1211263"/>
                        <a:ext cx="1754187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Rules of inference for propositional logic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B95A8-0D2E-41CC-BC3B-B635926CA8DF}" type="slidenum">
              <a:rPr lang="en-US"/>
              <a:pPr>
                <a:defRPr/>
              </a:pPr>
              <a:t>47</a:t>
            </a:fld>
            <a:endParaRPr lang="en-US"/>
          </a:p>
        </p:txBody>
      </p:sp>
      <p:graphicFrame>
        <p:nvGraphicFramePr>
          <p:cNvPr id="173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108241"/>
              </p:ext>
            </p:extLst>
          </p:nvPr>
        </p:nvGraphicFramePr>
        <p:xfrm>
          <a:off x="4945062" y="1866900"/>
          <a:ext cx="20653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6" name="Equation" r:id="rId5" imgW="1218671" imgH="431613" progId="Equation.DSMT4">
                  <p:embed/>
                </p:oleObj>
              </mc:Choice>
              <mc:Fallback>
                <p:oleObj name="Equation" r:id="rId5" imgW="1218671" imgH="43161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2" y="1866900"/>
                        <a:ext cx="20653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114724"/>
              </p:ext>
            </p:extLst>
          </p:nvPr>
        </p:nvGraphicFramePr>
        <p:xfrm>
          <a:off x="5715000" y="2638425"/>
          <a:ext cx="13557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7" name="Equation" r:id="rId7" imgW="800100" imgH="419100" progId="Equation.DSMT4">
                  <p:embed/>
                </p:oleObj>
              </mc:Choice>
              <mc:Fallback>
                <p:oleObj name="Equation" r:id="rId7" imgW="8001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38425"/>
                        <a:ext cx="135572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697289"/>
              </p:ext>
            </p:extLst>
          </p:nvPr>
        </p:nvGraphicFramePr>
        <p:xfrm>
          <a:off x="5349875" y="3387725"/>
          <a:ext cx="15081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8" name="Equation" r:id="rId9" imgW="888614" imgH="393529" progId="Equation.DSMT4">
                  <p:embed/>
                </p:oleObj>
              </mc:Choice>
              <mc:Fallback>
                <p:oleObj name="Equation" r:id="rId9" imgW="888614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5" y="3387725"/>
                        <a:ext cx="15081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300258"/>
              </p:ext>
            </p:extLst>
          </p:nvPr>
        </p:nvGraphicFramePr>
        <p:xfrm>
          <a:off x="4776788" y="4075113"/>
          <a:ext cx="1852612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9" name="Equation" r:id="rId11" imgW="1091726" imgH="418918" progId="Equation.DSMT4">
                  <p:embed/>
                </p:oleObj>
              </mc:Choice>
              <mc:Fallback>
                <p:oleObj name="Equation" r:id="rId11" imgW="1091726" imgH="418918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4075113"/>
                        <a:ext cx="1852612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6" name="Object 10"/>
          <p:cNvGraphicFramePr>
            <a:graphicFrameLocks noChangeAspect="1"/>
          </p:cNvGraphicFramePr>
          <p:nvPr/>
        </p:nvGraphicFramePr>
        <p:xfrm>
          <a:off x="4122738" y="4838700"/>
          <a:ext cx="139858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0" name="Equation" r:id="rId13" imgW="825500" imgH="419100" progId="Equation.DSMT4">
                  <p:embed/>
                </p:oleObj>
              </mc:Choice>
              <mc:Fallback>
                <p:oleObj name="Equation" r:id="rId13" imgW="825500" imgH="419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4838700"/>
                        <a:ext cx="139858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310620"/>
              </p:ext>
            </p:extLst>
          </p:nvPr>
        </p:nvGraphicFramePr>
        <p:xfrm>
          <a:off x="4157662" y="5600700"/>
          <a:ext cx="178593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1" name="Equation" r:id="rId15" imgW="1054100" imgH="419100" progId="Equation.DSMT4">
                  <p:embed/>
                </p:oleObj>
              </mc:Choice>
              <mc:Fallback>
                <p:oleObj name="Equation" r:id="rId15" imgW="10541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2" y="5600700"/>
                        <a:ext cx="178593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/>
      <p:bldP spid="173060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Áp dụng: Wumpus world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000"/>
              <a:t>Giả sử KB chứa các câu:</a:t>
            </a:r>
          </a:p>
          <a:p>
            <a:pPr marL="876300" lvl="1" indent="-419100">
              <a:lnSpc>
                <a:spcPct val="85000"/>
              </a:lnSpc>
              <a:buNone/>
            </a:pPr>
            <a:r>
              <a:rPr lang="en-US" sz="2000"/>
              <a:t>R1 : </a:t>
            </a:r>
            <a:r>
              <a:rPr lang="en-US" sz="2000">
                <a:sym typeface="Symbol" pitchFamily="18" charset="2"/>
              </a:rPr>
              <a:t></a:t>
            </a:r>
            <a:r>
              <a:rPr lang="en-US" sz="2000"/>
              <a:t>P</a:t>
            </a:r>
            <a:r>
              <a:rPr lang="en-US" sz="2000" baseline="-25000"/>
              <a:t>1,1</a:t>
            </a:r>
          </a:p>
          <a:p>
            <a:pPr marL="876300" lvl="1" indent="-419100">
              <a:lnSpc>
                <a:spcPct val="85000"/>
              </a:lnSpc>
              <a:buNone/>
            </a:pPr>
            <a:r>
              <a:rPr lang="en-US" sz="2000">
                <a:sym typeface="Symbol" pitchFamily="18" charset="2"/>
              </a:rPr>
              <a:t>R2 : </a:t>
            </a:r>
            <a:r>
              <a:rPr lang="en-US" sz="2000"/>
              <a:t>B</a:t>
            </a:r>
            <a:r>
              <a:rPr lang="en-US" sz="2000" baseline="-25000"/>
              <a:t>1,1</a:t>
            </a:r>
          </a:p>
          <a:p>
            <a:pPr marL="876300" lvl="1" indent="-419100">
              <a:lnSpc>
                <a:spcPct val="85000"/>
              </a:lnSpc>
              <a:buNone/>
            </a:pPr>
            <a:r>
              <a:rPr lang="en-US" sz="2000"/>
              <a:t>R3 : B</a:t>
            </a:r>
            <a:r>
              <a:rPr lang="en-US" sz="2000" baseline="-25000"/>
              <a:t>2,1</a:t>
            </a:r>
            <a:endParaRPr lang="en-US" sz="2000"/>
          </a:p>
          <a:p>
            <a:pPr marL="876300" lvl="1" indent="-419100">
              <a:lnSpc>
                <a:spcPct val="85000"/>
              </a:lnSpc>
              <a:buNone/>
            </a:pPr>
            <a:r>
              <a:rPr lang="en-US" sz="2000"/>
              <a:t>R4 : B</a:t>
            </a:r>
            <a:r>
              <a:rPr lang="en-US" sz="2000" baseline="-25000"/>
              <a:t>1,1 </a:t>
            </a:r>
            <a:r>
              <a:rPr lang="en-US" sz="2000">
                <a:sym typeface="Symbol" pitchFamily="18" charset="2"/>
              </a:rPr>
              <a:t></a:t>
            </a:r>
            <a:r>
              <a:rPr lang="en-US" sz="2000" baseline="-25000"/>
              <a:t> </a:t>
            </a:r>
            <a:r>
              <a:rPr lang="en-US" sz="2000"/>
              <a:t>(P</a:t>
            </a:r>
            <a:r>
              <a:rPr lang="en-US" sz="2000" baseline="-25000"/>
              <a:t>1,2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</a:t>
            </a:r>
            <a:r>
              <a:rPr lang="en-US" sz="2000"/>
              <a:t> P</a:t>
            </a:r>
            <a:r>
              <a:rPr lang="en-US" sz="2000" baseline="-25000"/>
              <a:t>2,1</a:t>
            </a:r>
            <a:r>
              <a:rPr lang="en-US" sz="2000"/>
              <a:t>)</a:t>
            </a:r>
          </a:p>
          <a:p>
            <a:pPr marL="876300" lvl="1" indent="-419100">
              <a:lnSpc>
                <a:spcPct val="85000"/>
              </a:lnSpc>
              <a:buNone/>
            </a:pPr>
            <a:r>
              <a:rPr lang="en-US" sz="2000"/>
              <a:t>R5 : B</a:t>
            </a:r>
            <a:r>
              <a:rPr lang="en-US" sz="2000" baseline="-25000"/>
              <a:t>2,1 </a:t>
            </a:r>
            <a:r>
              <a:rPr lang="en-US" sz="2000">
                <a:sym typeface="Symbol" pitchFamily="18" charset="2"/>
              </a:rPr>
              <a:t> </a:t>
            </a:r>
            <a:r>
              <a:rPr lang="en-US" sz="2000"/>
              <a:t>(P</a:t>
            </a:r>
            <a:r>
              <a:rPr lang="en-US" sz="2000" baseline="-25000"/>
              <a:t>1,1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</a:t>
            </a:r>
            <a:r>
              <a:rPr lang="en-US" sz="2000"/>
              <a:t> P</a:t>
            </a:r>
            <a:r>
              <a:rPr lang="en-US" sz="2000" baseline="-25000"/>
              <a:t>2,2 </a:t>
            </a:r>
            <a:r>
              <a:rPr lang="en-US" sz="2000">
                <a:sym typeface="Symbol" pitchFamily="18" charset="2"/>
              </a:rPr>
              <a:t></a:t>
            </a:r>
            <a:r>
              <a:rPr lang="en-US" sz="2000"/>
              <a:t> P</a:t>
            </a:r>
            <a:r>
              <a:rPr lang="en-US" sz="2000" baseline="-25000"/>
              <a:t>3,1</a:t>
            </a:r>
            <a:r>
              <a:rPr lang="en-US" sz="2000"/>
              <a:t>)</a:t>
            </a:r>
          </a:p>
          <a:p>
            <a:pPr>
              <a:lnSpc>
                <a:spcPct val="85000"/>
              </a:lnSpc>
              <a:buNone/>
            </a:pPr>
            <a:r>
              <a:rPr lang="en-US" sz="2000"/>
              <a:t>Chứng minh </a:t>
            </a:r>
            <a:r>
              <a:rPr lang="en-US" sz="2000">
                <a:sym typeface="Symbol" pitchFamily="18" charset="2"/>
              </a:rPr>
              <a:t></a:t>
            </a:r>
            <a:r>
              <a:rPr lang="en-US" sz="2000"/>
              <a:t>P</a:t>
            </a:r>
            <a:r>
              <a:rPr lang="en-US" sz="2000" baseline="-25000"/>
              <a:t>1,2</a:t>
            </a:r>
            <a:r>
              <a:rPr lang="en-US" sz="2000"/>
              <a:t> = "There is no pit in [1,2]". 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en-US" sz="2000" smtClean="0"/>
              <a:t>R4 tương đương với</a:t>
            </a:r>
            <a:br>
              <a:rPr lang="en-US" sz="2000" smtClean="0"/>
            </a:br>
            <a:r>
              <a:rPr lang="en-US" sz="2000" smtClean="0"/>
              <a:t>R6 : (B</a:t>
            </a:r>
            <a:r>
              <a:rPr lang="en-US" sz="2000" baseline="-25000" smtClean="0"/>
              <a:t>1,1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/>
              <a:t> (P</a:t>
            </a:r>
            <a:r>
              <a:rPr lang="en-US" sz="2000" baseline="-25000" smtClean="0"/>
              <a:t>1,2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</a:t>
            </a:r>
            <a:r>
              <a:rPr lang="en-US" sz="2000" smtClean="0"/>
              <a:t> P</a:t>
            </a:r>
            <a:r>
              <a:rPr lang="en-US" sz="2000" baseline="-25000" smtClean="0"/>
              <a:t>2,1</a:t>
            </a:r>
            <a:r>
              <a:rPr lang="en-US" sz="2000" smtClean="0"/>
              <a:t>)) </a:t>
            </a:r>
            <a:r>
              <a:rPr lang="en-US" sz="2000" smtClean="0">
                <a:sym typeface="Symbol" pitchFamily="18" charset="2"/>
              </a:rPr>
              <a:t> </a:t>
            </a:r>
            <a:r>
              <a:rPr lang="en-US" sz="2000" smtClean="0"/>
              <a:t>((P</a:t>
            </a:r>
            <a:r>
              <a:rPr lang="en-US" sz="2000" baseline="-25000" smtClean="0"/>
              <a:t>1,2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</a:t>
            </a:r>
            <a:r>
              <a:rPr lang="en-US" sz="2000" smtClean="0"/>
              <a:t> P</a:t>
            </a:r>
            <a:r>
              <a:rPr lang="en-US" sz="2000" baseline="-25000" smtClean="0"/>
              <a:t>2,1</a:t>
            </a:r>
            <a:r>
              <a:rPr lang="en-US" sz="2000" smtClean="0"/>
              <a:t>) 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/>
              <a:t> B</a:t>
            </a:r>
            <a:r>
              <a:rPr lang="en-US" sz="2000" baseline="-25000" smtClean="0"/>
              <a:t>1,1</a:t>
            </a:r>
            <a:r>
              <a:rPr lang="en-US" sz="2000" smtClean="0"/>
              <a:t>)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en-US" sz="2000" smtClean="0"/>
              <a:t>Áp dụng luật rút gọn với R6 ta có: R7 : ((P</a:t>
            </a:r>
            <a:r>
              <a:rPr lang="en-US" sz="2000" baseline="-25000" smtClean="0"/>
              <a:t>1,2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</a:t>
            </a:r>
            <a:r>
              <a:rPr lang="en-US" sz="2000" smtClean="0"/>
              <a:t> P</a:t>
            </a:r>
            <a:r>
              <a:rPr lang="en-US" sz="2000" baseline="-25000" smtClean="0"/>
              <a:t>2,1</a:t>
            </a:r>
            <a:r>
              <a:rPr lang="en-US" sz="2000" smtClean="0"/>
              <a:t>) 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/>
              <a:t> B</a:t>
            </a:r>
            <a:r>
              <a:rPr lang="en-US" sz="2000" baseline="-25000" smtClean="0"/>
              <a:t>1,1</a:t>
            </a:r>
            <a:r>
              <a:rPr lang="en-US" sz="2000" smtClean="0"/>
              <a:t>) 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en-US" sz="2000" smtClean="0"/>
              <a:t>Áp dụng tương đương logic: luật phản đảo với R7 ta được </a:t>
            </a:r>
            <a:br>
              <a:rPr lang="en-US" sz="2000" smtClean="0"/>
            </a:br>
            <a:r>
              <a:rPr lang="en-US" sz="2000" smtClean="0"/>
              <a:t>R8 : (</a:t>
            </a:r>
            <a:r>
              <a:rPr lang="en-US" sz="2000" smtClean="0">
                <a:sym typeface="Symbol" pitchFamily="18" charset="2"/>
              </a:rPr>
              <a:t></a:t>
            </a:r>
            <a:r>
              <a:rPr lang="en-US" sz="2000" smtClean="0"/>
              <a:t>B</a:t>
            </a:r>
            <a:r>
              <a:rPr lang="en-US" sz="2000" baseline="-25000" smtClean="0"/>
              <a:t>1,1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 </a:t>
            </a:r>
            <a:r>
              <a:rPr lang="en-US" sz="2000" smtClean="0"/>
              <a:t>(P</a:t>
            </a:r>
            <a:r>
              <a:rPr lang="en-US" sz="2000" baseline="-25000" smtClean="0"/>
              <a:t>1,2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 </a:t>
            </a:r>
            <a:r>
              <a:rPr lang="en-US" sz="2000" smtClean="0"/>
              <a:t>P</a:t>
            </a:r>
            <a:r>
              <a:rPr lang="en-US" sz="2000" baseline="-25000" smtClean="0"/>
              <a:t>2,1</a:t>
            </a:r>
            <a:r>
              <a:rPr lang="en-US" sz="2000" smtClean="0"/>
              <a:t>))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en-US" sz="2000" smtClean="0"/>
              <a:t>Áp dụng luật Modus Ponens với R8 và R2, ta có R9 : </a:t>
            </a:r>
            <a:r>
              <a:rPr lang="en-US" sz="2000" smtClean="0">
                <a:sym typeface="Symbol" pitchFamily="18" charset="2"/>
              </a:rPr>
              <a:t></a:t>
            </a:r>
            <a:r>
              <a:rPr lang="en-US" sz="2000" smtClean="0"/>
              <a:t>(P</a:t>
            </a:r>
            <a:r>
              <a:rPr lang="en-US" sz="2000" baseline="-25000" smtClean="0"/>
              <a:t>1,2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</a:t>
            </a:r>
            <a:r>
              <a:rPr lang="en-US" sz="2000" smtClean="0"/>
              <a:t> P</a:t>
            </a:r>
            <a:r>
              <a:rPr lang="en-US" sz="2000" baseline="-25000" smtClean="0"/>
              <a:t>2,1</a:t>
            </a:r>
            <a:r>
              <a:rPr lang="en-US" sz="2000" smtClean="0"/>
              <a:t>) :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en-US" sz="2000" smtClean="0"/>
              <a:t>Cuối cùng áp dụng luật de Morgan, cho ta: R10 : </a:t>
            </a:r>
            <a:r>
              <a:rPr lang="en-US" sz="2000" smtClean="0">
                <a:sym typeface="Symbol" pitchFamily="18" charset="2"/>
              </a:rPr>
              <a:t></a:t>
            </a:r>
            <a:r>
              <a:rPr lang="en-US" sz="2000" smtClean="0"/>
              <a:t>P</a:t>
            </a:r>
            <a:r>
              <a:rPr lang="en-US" sz="2000" baseline="-25000" smtClean="0"/>
              <a:t>1,2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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</a:t>
            </a:r>
            <a:r>
              <a:rPr lang="en-US" sz="2000" smtClean="0"/>
              <a:t>P</a:t>
            </a:r>
            <a:r>
              <a:rPr lang="en-US" sz="2000" baseline="-25000" smtClean="0"/>
              <a:t>2,1</a:t>
            </a:r>
            <a:br>
              <a:rPr lang="en-US" sz="2000" baseline="-25000" smtClean="0"/>
            </a:br>
            <a:r>
              <a:rPr lang="en-US" sz="2000" smtClean="0"/>
              <a:t>rút gọn ta suy ra: </a:t>
            </a:r>
            <a:r>
              <a:rPr lang="en-US" sz="2000" smtClean="0">
                <a:sym typeface="Symbol" pitchFamily="18" charset="2"/>
              </a:rPr>
              <a:t></a:t>
            </a:r>
            <a:r>
              <a:rPr lang="en-US" sz="2000" smtClean="0"/>
              <a:t>P</a:t>
            </a:r>
            <a:r>
              <a:rPr lang="en-US" sz="2000" baseline="-25000" smtClean="0"/>
              <a:t>1,2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E714D8-8B09-4736-B447-8BFF46C53F6A}" type="slidenum">
              <a:rPr lang="en-US"/>
              <a:pPr>
                <a:defRPr/>
              </a:pPr>
              <a:t>48</a:t>
            </a:fld>
            <a:endParaRPr lang="en-US"/>
          </a:p>
        </p:txBody>
      </p:sp>
      <p:pic>
        <p:nvPicPr>
          <p:cNvPr id="59398" name="Picture 4" descr="wumpus-seq1c-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928687"/>
            <a:ext cx="27241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methods: Thuật toán Vương Hạo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84275"/>
            <a:ext cx="8229600" cy="5140325"/>
          </a:xfrm>
        </p:spPr>
        <p:txBody>
          <a:bodyPr/>
          <a:lstStyle/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/>
              <a:t>Giả sử bài toán cần chứng minh có dạng:</a:t>
            </a:r>
            <a:br>
              <a:rPr lang="en-US" smtClean="0"/>
            </a:br>
            <a:r>
              <a:rPr lang="en-US" smtClean="0"/>
              <a:t>GT</a:t>
            </a:r>
            <a:r>
              <a:rPr lang="en-US" baseline="-25000" smtClean="0"/>
              <a:t>1</a:t>
            </a:r>
            <a:r>
              <a:rPr lang="en-US" smtClean="0"/>
              <a:t>, GT</a:t>
            </a:r>
            <a:r>
              <a:rPr lang="en-US" baseline="-25000" smtClean="0"/>
              <a:t>2</a:t>
            </a:r>
            <a:r>
              <a:rPr lang="en-US" smtClean="0"/>
              <a:t>, ..., GT</a:t>
            </a:r>
            <a:r>
              <a:rPr lang="en-US" baseline="-25000" smtClean="0"/>
              <a:t>n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KL</a:t>
            </a:r>
            <a:r>
              <a:rPr lang="en-US" baseline="-25000" smtClean="0"/>
              <a:t>1</a:t>
            </a:r>
            <a:r>
              <a:rPr lang="en-US" smtClean="0"/>
              <a:t>, KL</a:t>
            </a:r>
            <a:r>
              <a:rPr lang="en-US" baseline="-25000" smtClean="0"/>
              <a:t>2</a:t>
            </a:r>
            <a:r>
              <a:rPr lang="en-US" smtClean="0"/>
              <a:t>, ..., KL</a:t>
            </a:r>
            <a:r>
              <a:rPr lang="en-US" baseline="-25000" smtClean="0"/>
              <a:t>m</a:t>
            </a:r>
          </a:p>
          <a:p>
            <a:pPr marL="952500" lvl="1" indent="-495300" eaLnBrk="1" hangingPunct="1">
              <a:lnSpc>
                <a:spcPct val="90000"/>
              </a:lnSpc>
            </a:pPr>
            <a:r>
              <a:rPr lang="en-US" smtClean="0"/>
              <a:t>Trong đó các GT</a:t>
            </a:r>
            <a:r>
              <a:rPr lang="en-US" baseline="-25000" smtClean="0"/>
              <a:t>i</a:t>
            </a:r>
            <a:r>
              <a:rPr lang="en-US" smtClean="0"/>
              <a:t> và KL</a:t>
            </a:r>
            <a:r>
              <a:rPr lang="en-US" baseline="-25000" smtClean="0"/>
              <a:t>i</a:t>
            </a:r>
            <a:r>
              <a:rPr lang="en-US" smtClean="0"/>
              <a:t> là các mệnh đề được xây dựng từ các biến mệnh đề và 3 phép nối cơ bản : </a:t>
            </a:r>
            <a:r>
              <a:rPr lang="en-US" smtClean="0">
                <a:sym typeface="Symbol" pitchFamily="18" charset="2"/>
              </a:rPr>
              <a:t>, , </a:t>
            </a:r>
            <a:r>
              <a:rPr lang="en-US" smtClean="0"/>
              <a:t> </a:t>
            </a:r>
          </a:p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/>
              <a:t>Chuyển vế các GT</a:t>
            </a:r>
            <a:r>
              <a:rPr lang="en-US" baseline="-25000" smtClean="0"/>
              <a:t>i</a:t>
            </a:r>
            <a:r>
              <a:rPr lang="en-US" smtClean="0"/>
              <a:t> và KL</a:t>
            </a:r>
            <a:r>
              <a:rPr lang="en-US" baseline="-25000" smtClean="0"/>
              <a:t>i</a:t>
            </a:r>
            <a:r>
              <a:rPr lang="en-US" smtClean="0"/>
              <a:t> có dạng phủ định.</a:t>
            </a:r>
          </a:p>
          <a:p>
            <a:pPr marL="952500" lvl="1" indent="-495300" eaLnBrk="1" hangingPunct="1">
              <a:lnSpc>
                <a:spcPct val="90000"/>
              </a:lnSpc>
            </a:pPr>
            <a:r>
              <a:rPr lang="en-US" smtClean="0"/>
              <a:t>Ví dụ:</a:t>
            </a:r>
            <a:br>
              <a:rPr lang="en-US" smtClean="0"/>
            </a:br>
            <a:r>
              <a:rPr lang="en-US" smtClean="0"/>
              <a:t>(p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q,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(r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s),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g, p 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r) 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 (s,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q)</a:t>
            </a:r>
            <a:br>
              <a:rPr lang="en-US" smtClean="0"/>
            </a:br>
            <a:r>
              <a:rPr lang="en-US" smtClean="0">
                <a:sym typeface="Symbol" pitchFamily="18" charset="2"/>
              </a:rPr>
              <a:t> (</a:t>
            </a:r>
            <a:r>
              <a:rPr lang="en-US" smtClean="0"/>
              <a:t>p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q, p 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r, q) 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 (r </a:t>
            </a:r>
            <a:r>
              <a:rPr lang="en-US" smtClean="0">
                <a:sym typeface="Symbol" pitchFamily="18" charset="2"/>
              </a:rPr>
              <a:t> </a:t>
            </a:r>
            <a:r>
              <a:rPr lang="en-US" smtClean="0"/>
              <a:t>s, g, s)</a:t>
            </a:r>
          </a:p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/>
              <a:t>Nếu GT</a:t>
            </a:r>
            <a:r>
              <a:rPr lang="en-US" baseline="-25000" smtClean="0"/>
              <a:t>i</a:t>
            </a:r>
            <a:r>
              <a:rPr lang="en-US" smtClean="0"/>
              <a:t> có phép 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thì thay thế bằng dấu ","</a:t>
            </a:r>
            <a:br>
              <a:rPr lang="en-US" smtClean="0"/>
            </a:br>
            <a:r>
              <a:rPr lang="en-US" smtClean="0"/>
              <a:t>Nếu KL</a:t>
            </a:r>
            <a:r>
              <a:rPr lang="en-US" baseline="-25000" smtClean="0"/>
              <a:t>i</a:t>
            </a:r>
            <a:r>
              <a:rPr lang="en-US" smtClean="0"/>
              <a:t> có phép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thì thay thế bằng dấu ","</a:t>
            </a:r>
          </a:p>
          <a:p>
            <a:pPr marL="952500" lvl="1" indent="-495300" eaLnBrk="1" hangingPunct="1">
              <a:lnSpc>
                <a:spcPct val="90000"/>
              </a:lnSpc>
            </a:pPr>
            <a:r>
              <a:rPr lang="en-US" smtClean="0"/>
              <a:t>Ví dụ: </a:t>
            </a:r>
            <a:br>
              <a:rPr lang="en-US" smtClean="0"/>
            </a:br>
            <a:r>
              <a:rPr lang="en-US" smtClean="0">
                <a:sym typeface="Symbol" pitchFamily="18" charset="2"/>
              </a:rPr>
              <a:t>(</a:t>
            </a:r>
            <a:r>
              <a:rPr lang="en-US" smtClean="0"/>
              <a:t>p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q, p 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r, q)  </a:t>
            </a:r>
            <a:r>
              <a:rPr lang="en-US" smtClean="0">
                <a:sym typeface="Symbol" pitchFamily="18" charset="2"/>
              </a:rPr>
              <a:t>  </a:t>
            </a:r>
            <a:r>
              <a:rPr lang="en-US" smtClean="0"/>
              <a:t>(r </a:t>
            </a:r>
            <a:r>
              <a:rPr lang="en-US" smtClean="0">
                <a:sym typeface="Symbol" pitchFamily="18" charset="2"/>
              </a:rPr>
              <a:t> </a:t>
            </a:r>
            <a:r>
              <a:rPr lang="en-US" smtClean="0"/>
              <a:t>s, g, s)</a:t>
            </a:r>
            <a:br>
              <a:rPr lang="en-US" smtClean="0"/>
            </a:br>
            <a:r>
              <a:rPr lang="en-US" smtClean="0">
                <a:sym typeface="Symbol" pitchFamily="18" charset="2"/>
              </a:rPr>
              <a:t> (</a:t>
            </a:r>
            <a:r>
              <a:rPr lang="en-US" smtClean="0"/>
              <a:t>p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q, p,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r, q) 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smtClean="0"/>
              <a:t> (r,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smtClean="0"/>
              <a:t>s, g, 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C5935-7312-4F4C-8F00-36379C9E79B0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wumpus-world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133600"/>
            <a:ext cx="3733800" cy="36576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371600"/>
            <a:ext cx="46482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smtClean="0"/>
              <a:t>Môi trường là một hang động gồm nhiều phòng nối với nhau bởi các hành lang.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Ẩn dấu một nơi nào đó trong hang động là </a:t>
            </a:r>
            <a:r>
              <a:rPr lang="en-US" sz="2200" i="1" smtClean="0">
                <a:solidFill>
                  <a:srgbClr val="A50021"/>
                </a:solidFill>
              </a:rPr>
              <a:t>wumpus</a:t>
            </a:r>
            <a:r>
              <a:rPr lang="en-US" sz="2200" smtClean="0"/>
              <a:t>, một con thú ăn thịt bất cứ ai vào phòng của nó.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Agent có duy nhất một mũi tên mà có thể dùng để bắn </a:t>
            </a:r>
            <a:r>
              <a:rPr lang="en-US" sz="2200" i="1" smtClean="0">
                <a:solidFill>
                  <a:srgbClr val="A50021"/>
                </a:solidFill>
              </a:rPr>
              <a:t>wumpus</a:t>
            </a:r>
            <a:endParaRPr lang="en-US" sz="2200" smtClean="0"/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Trong một số phòng có chứa những hố sâu không đáy </a:t>
            </a:r>
            <a:r>
              <a:rPr lang="en-US" sz="2200" i="1" smtClean="0">
                <a:solidFill>
                  <a:srgbClr val="A50021"/>
                </a:solidFill>
              </a:rPr>
              <a:t>(bottomless pits)</a:t>
            </a:r>
            <a:r>
              <a:rPr lang="en-US" sz="2200" smtClean="0"/>
              <a:t> sẽ đánh bẫy bất cứ ai lang thang vào những phòng này.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Mục đích của agent là tìm phòng chứa vàng và mang nó trở về nơi xuất phát mà không bị giết.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574"/>
            <a:ext cx="8686800" cy="962025"/>
          </a:xfrm>
        </p:spPr>
        <p:txBody>
          <a:bodyPr/>
          <a:lstStyle/>
          <a:p>
            <a:pPr eaLnBrk="1" hangingPunct="1"/>
            <a:r>
              <a:rPr sz="4000"/>
              <a:t>Knowledge-based agents: Wumpus World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5E7C2-F2E0-43A5-B744-2B1B2D89C5D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838200" y="1524000"/>
            <a:ext cx="147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Wumpus</a:t>
            </a: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 rot="1116733">
            <a:off x="1063625" y="1911350"/>
            <a:ext cx="307975" cy="1282700"/>
          </a:xfrm>
          <a:prstGeom prst="downArrow">
            <a:avLst>
              <a:gd name="adj1" fmla="val 50000"/>
              <a:gd name="adj2" fmla="val 104124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vi-V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build="p"/>
      <p:bldP spid="7174" grpId="0" build="p"/>
      <p:bldP spid="7177" grpId="0"/>
      <p:bldP spid="717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methods: Thuật toán Vương Hạo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 sz="2600" smtClean="0"/>
              <a:t>Nếu GT</a:t>
            </a:r>
            <a:r>
              <a:rPr lang="en-US" sz="2600" baseline="-25000" smtClean="0"/>
              <a:t>i</a:t>
            </a:r>
            <a:r>
              <a:rPr lang="en-US" sz="2600" smtClean="0"/>
              <a:t> có phép </a:t>
            </a:r>
            <a:r>
              <a:rPr lang="en-US" sz="2600" smtClean="0">
                <a:sym typeface="Symbol" pitchFamily="18" charset="2"/>
              </a:rPr>
              <a:t></a:t>
            </a:r>
            <a:r>
              <a:rPr lang="en-US" sz="2600" smtClean="0"/>
              <a:t> thì tách thành hai dòng con.</a:t>
            </a:r>
            <a:br>
              <a:rPr lang="en-US" sz="2600" smtClean="0"/>
            </a:br>
            <a:r>
              <a:rPr lang="en-US" sz="2600" smtClean="0"/>
              <a:t>Nếu KL</a:t>
            </a:r>
            <a:r>
              <a:rPr lang="en-US" sz="2600" baseline="-25000" smtClean="0"/>
              <a:t>i</a:t>
            </a:r>
            <a:r>
              <a:rPr lang="en-US" sz="2600" smtClean="0"/>
              <a:t> có phép </a:t>
            </a:r>
            <a:r>
              <a:rPr lang="en-US" sz="2600" smtClean="0">
                <a:sym typeface="Symbol" pitchFamily="18" charset="2"/>
              </a:rPr>
              <a:t></a:t>
            </a:r>
            <a:r>
              <a:rPr lang="en-US" sz="2600" smtClean="0"/>
              <a:t> thì tách thành hai dòng con.</a:t>
            </a:r>
          </a:p>
          <a:p>
            <a:pPr marL="952500" lvl="1" indent="-495300">
              <a:lnSpc>
                <a:spcPct val="90000"/>
              </a:lnSpc>
            </a:pPr>
            <a:r>
              <a:rPr lang="en-US" sz="2200" smtClean="0"/>
              <a:t>Ví dụ : 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/>
              <a:t>p </a:t>
            </a:r>
            <a:r>
              <a:rPr lang="en-US" sz="2000">
                <a:sym typeface="Symbol" pitchFamily="18" charset="2"/>
              </a:rPr>
              <a:t></a:t>
            </a:r>
            <a:r>
              <a:rPr lang="en-US" sz="2000"/>
              <a:t> q, p, </a:t>
            </a:r>
            <a:r>
              <a:rPr lang="en-US" sz="2000">
                <a:sym typeface="Symbol" pitchFamily="18" charset="2"/>
              </a:rPr>
              <a:t></a:t>
            </a:r>
            <a:r>
              <a:rPr lang="en-US" sz="2000"/>
              <a:t>r, q)  </a:t>
            </a:r>
            <a:r>
              <a:rPr lang="en-US" sz="2000" smtClean="0">
                <a:sym typeface="Symbol" pitchFamily="18" charset="2"/>
              </a:rPr>
              <a:t> </a:t>
            </a:r>
            <a:r>
              <a:rPr lang="en-US" sz="2000" smtClean="0"/>
              <a:t> </a:t>
            </a:r>
            <a:r>
              <a:rPr lang="en-US" sz="2000"/>
              <a:t>(r,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000"/>
              <a:t>s, g, s</a:t>
            </a:r>
            <a:r>
              <a:rPr lang="en-US" sz="2000" smtClean="0"/>
              <a:t>)</a:t>
            </a:r>
            <a:r>
              <a:rPr lang="en-US" sz="2200" smtClean="0"/>
              <a:t> tách thành</a:t>
            </a:r>
            <a:br>
              <a:rPr lang="en-US" sz="2200" smtClean="0"/>
            </a:br>
            <a:r>
              <a:rPr lang="en-US" sz="2000">
                <a:sym typeface="Symbol" pitchFamily="18" charset="2"/>
              </a:rPr>
              <a:t>(</a:t>
            </a:r>
            <a:r>
              <a:rPr lang="en-US" sz="2000" smtClean="0"/>
              <a:t>p, </a:t>
            </a:r>
            <a:r>
              <a:rPr lang="en-US" sz="2000"/>
              <a:t>p, </a:t>
            </a:r>
            <a:r>
              <a:rPr lang="en-US" sz="2000">
                <a:sym typeface="Symbol" pitchFamily="18" charset="2"/>
              </a:rPr>
              <a:t></a:t>
            </a:r>
            <a:r>
              <a:rPr lang="en-US" sz="2000"/>
              <a:t>r, q) 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  </a:t>
            </a:r>
            <a:r>
              <a:rPr lang="en-US" sz="2000" smtClean="0"/>
              <a:t>(</a:t>
            </a:r>
            <a:r>
              <a:rPr lang="en-US" sz="2000"/>
              <a:t>r,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000"/>
              <a:t>s, g, </a:t>
            </a:r>
            <a:r>
              <a:rPr lang="en-US" sz="2000" smtClean="0"/>
              <a:t>s)</a:t>
            </a:r>
            <a:r>
              <a:rPr lang="en-US" sz="2200"/>
              <a:t> </a:t>
            </a:r>
            <a:r>
              <a:rPr lang="en-US" sz="2200" smtClean="0"/>
              <a:t> và</a:t>
            </a:r>
            <a:r>
              <a:rPr lang="en-US" sz="2200"/>
              <a:t> </a:t>
            </a:r>
            <a:r>
              <a:rPr lang="en-US" sz="2200" smtClean="0"/>
              <a:t> 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000" smtClean="0"/>
              <a:t>q</a:t>
            </a:r>
            <a:r>
              <a:rPr lang="en-US" sz="2000"/>
              <a:t>, p, </a:t>
            </a:r>
            <a:r>
              <a:rPr lang="en-US" sz="2000">
                <a:sym typeface="Symbol" pitchFamily="18" charset="2"/>
              </a:rPr>
              <a:t></a:t>
            </a:r>
            <a:r>
              <a:rPr lang="en-US" sz="2000"/>
              <a:t>r, q</a:t>
            </a:r>
            <a:r>
              <a:rPr lang="en-US" sz="2000" smtClean="0"/>
              <a:t>)  </a:t>
            </a:r>
            <a:r>
              <a:rPr lang="en-US" sz="2000" smtClean="0">
                <a:sym typeface="Symbol" pitchFamily="18" charset="2"/>
              </a:rPr>
              <a:t>  </a:t>
            </a:r>
            <a:r>
              <a:rPr lang="en-US" sz="2000" smtClean="0"/>
              <a:t>(</a:t>
            </a:r>
            <a:r>
              <a:rPr lang="en-US" sz="2000"/>
              <a:t>r,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000"/>
              <a:t>s, g, s</a:t>
            </a:r>
            <a:r>
              <a:rPr lang="en-US" sz="2000" smtClean="0"/>
              <a:t>)</a:t>
            </a:r>
            <a:endParaRPr lang="en-US" sz="2200" smtClean="0"/>
          </a:p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 startAt="5"/>
            </a:pPr>
            <a:r>
              <a:rPr lang="en-US" sz="2600" smtClean="0"/>
              <a:t>Một dòng được chứng minh nếu tồn tại chung một mệnh đề ở ở cả hai phía</a:t>
            </a:r>
          </a:p>
          <a:p>
            <a:pPr marL="952500" lvl="1" indent="-495300" eaLnBrk="1" hangingPunct="1">
              <a:lnSpc>
                <a:spcPct val="90000"/>
              </a:lnSpc>
            </a:pPr>
            <a:r>
              <a:rPr lang="en-US" sz="2200" smtClean="0"/>
              <a:t>Ví dụ : p, q </a:t>
            </a:r>
            <a:r>
              <a:rPr lang="en-US" sz="2200" smtClean="0">
                <a:sym typeface="Symbol" pitchFamily="18" charset="2"/>
              </a:rPr>
              <a:t></a:t>
            </a:r>
            <a:r>
              <a:rPr lang="en-US" sz="2200" smtClean="0"/>
              <a:t> q được chứng minh</a:t>
            </a:r>
            <a:br>
              <a:rPr lang="en-US" sz="2200" smtClean="0"/>
            </a:br>
            <a:r>
              <a:rPr lang="en-US" sz="2200" smtClean="0"/>
              <a:t>p, </a:t>
            </a:r>
            <a:r>
              <a:rPr lang="en-US" sz="2200" smtClean="0">
                <a:sym typeface="Symbol" pitchFamily="18" charset="2"/>
              </a:rPr>
              <a:t></a:t>
            </a:r>
            <a:r>
              <a:rPr lang="en-US" sz="2200" smtClean="0"/>
              <a:t>p </a:t>
            </a:r>
            <a:r>
              <a:rPr lang="en-US" sz="2200" smtClean="0">
                <a:sym typeface="Symbol" pitchFamily="18" charset="2"/>
              </a:rPr>
              <a:t></a:t>
            </a:r>
            <a:r>
              <a:rPr lang="en-US" sz="2200" smtClean="0"/>
              <a:t> q </a:t>
            </a:r>
            <a:r>
              <a:rPr lang="en-US" sz="2200" smtClean="0">
                <a:sym typeface="Symbol" pitchFamily="18" charset="2"/>
              </a:rPr>
              <a:t> </a:t>
            </a:r>
            <a:r>
              <a:rPr lang="en-US" sz="2200" smtClean="0"/>
              <a:t>p </a:t>
            </a:r>
            <a:r>
              <a:rPr lang="en-US" sz="2200" smtClean="0">
                <a:sym typeface="Symbol" pitchFamily="18" charset="2"/>
              </a:rPr>
              <a:t></a:t>
            </a:r>
            <a:r>
              <a:rPr lang="en-US" sz="2200" smtClean="0"/>
              <a:t> p, q được chứng minh</a:t>
            </a:r>
          </a:p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 startAt="6"/>
            </a:pPr>
            <a:r>
              <a:rPr lang="en-US" sz="2600" smtClean="0"/>
              <a:t>Nếu một dòng không còn phép nối </a:t>
            </a:r>
            <a:r>
              <a:rPr lang="en-US" sz="2600" smtClean="0">
                <a:sym typeface="Symbol" pitchFamily="18" charset="2"/>
              </a:rPr>
              <a:t></a:t>
            </a:r>
            <a:r>
              <a:rPr lang="en-US" sz="2600" smtClean="0"/>
              <a:t> hoặc </a:t>
            </a:r>
            <a:r>
              <a:rPr lang="en-US" sz="2600" smtClean="0">
                <a:sym typeface="Symbol" pitchFamily="18" charset="2"/>
              </a:rPr>
              <a:t></a:t>
            </a:r>
            <a:r>
              <a:rPr lang="en-US" sz="2600" smtClean="0"/>
              <a:t> ở cả hai vế và ở 2 vế không có chung một biến mệnh đề thì dòng đó không được chứng minh. </a:t>
            </a:r>
          </a:p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 startAt="6"/>
            </a:pPr>
            <a:r>
              <a:rPr lang="en-US" sz="2600" smtClean="0"/>
              <a:t>Một vấn đề được chứng minh nếu tất cả dòng dẫn xuất từ dạng chuẩn ban đầu đều được chứng minh.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A7305-EF45-43CA-AF56-188BDDE43429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KB = {p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q,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q,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r}. Chứng minh: </a:t>
            </a:r>
            <a:r>
              <a:rPr lang="en-US" smtClean="0">
                <a:sym typeface="Symbol" pitchFamily="18" charset="2"/>
              </a:rPr>
              <a:t>(</a:t>
            </a:r>
            <a:r>
              <a:rPr lang="en-US" smtClean="0"/>
              <a:t>p </a:t>
            </a:r>
            <a:r>
              <a:rPr lang="en-US" smtClean="0">
                <a:sym typeface="Symbol" pitchFamily="18" charset="2"/>
              </a:rPr>
              <a:t> 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(p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q,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q,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r) </a:t>
            </a:r>
            <a:r>
              <a:rPr lang="en-US" smtClean="0">
                <a:sym typeface="Symbol" pitchFamily="18" charset="2"/>
              </a:rPr>
              <a:t> ((</a:t>
            </a:r>
            <a:r>
              <a:rPr lang="en-US" smtClean="0"/>
              <a:t>p </a:t>
            </a:r>
            <a:r>
              <a:rPr lang="en-US" smtClean="0">
                <a:sym typeface="Symbol" pitchFamily="18" charset="2"/>
              </a:rPr>
              <a:t> r))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 </a:t>
            </a:r>
            <a:r>
              <a:rPr lang="en-US" smtClean="0"/>
              <a:t>(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p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q,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q,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r) </a:t>
            </a:r>
            <a:r>
              <a:rPr lang="en-US" smtClean="0">
                <a:sym typeface="Symbol" pitchFamily="18" charset="2"/>
              </a:rPr>
              <a:t> ((</a:t>
            </a:r>
            <a:r>
              <a:rPr lang="en-US" smtClean="0"/>
              <a:t>p </a:t>
            </a:r>
            <a:r>
              <a:rPr lang="en-US" smtClean="0">
                <a:sym typeface="Symbol" pitchFamily="18" charset="2"/>
              </a:rPr>
              <a:t> r))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 </a:t>
            </a:r>
            <a:r>
              <a:rPr lang="en-US" smtClean="0"/>
              <a:t>(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p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q, p </a:t>
            </a:r>
            <a:r>
              <a:rPr lang="en-US" smtClean="0">
                <a:sym typeface="Symbol" pitchFamily="18" charset="2"/>
              </a:rPr>
              <a:t> r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 (q, 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 </a:t>
            </a:r>
            <a:r>
              <a:rPr lang="en-US" smtClean="0"/>
              <a:t>(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p, p </a:t>
            </a:r>
            <a:r>
              <a:rPr lang="en-US" smtClean="0">
                <a:sym typeface="Symbol" pitchFamily="18" charset="2"/>
              </a:rPr>
              <a:t> r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 (q, r)</a:t>
            </a:r>
            <a:br>
              <a:rPr lang="en-US" smtClean="0">
                <a:sym typeface="Symbol" pitchFamily="18" charset="2"/>
              </a:rPr>
            </a:br>
            <a:r>
              <a:rPr lang="en-US" smtClean="0"/>
              <a:t>(q, p </a:t>
            </a:r>
            <a:r>
              <a:rPr lang="en-US" smtClean="0">
                <a:sym typeface="Symbol" pitchFamily="18" charset="2"/>
              </a:rPr>
              <a:t> r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 (q, 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 </a:t>
            </a:r>
            <a:r>
              <a:rPr lang="en-US" smtClean="0"/>
              <a:t>(p) </a:t>
            </a:r>
            <a:r>
              <a:rPr lang="en-US" smtClean="0">
                <a:sym typeface="Symbol" pitchFamily="18" charset="2"/>
              </a:rPr>
              <a:t> (p, q, r)</a:t>
            </a:r>
            <a:br>
              <a:rPr lang="en-US" smtClean="0">
                <a:sym typeface="Symbol" pitchFamily="18" charset="2"/>
              </a:rPr>
            </a:br>
            <a:r>
              <a:rPr lang="en-US" smtClean="0"/>
              <a:t>(</a:t>
            </a:r>
            <a:r>
              <a:rPr lang="en-US" smtClean="0">
                <a:sym typeface="Symbol" pitchFamily="18" charset="2"/>
              </a:rPr>
              <a:t>r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 (p, q, r)</a:t>
            </a:r>
            <a:br>
              <a:rPr lang="en-US" smtClean="0">
                <a:sym typeface="Symbol" pitchFamily="18" charset="2"/>
              </a:rPr>
            </a:br>
            <a:r>
              <a:rPr lang="en-US" smtClean="0"/>
              <a:t>(q, p) </a:t>
            </a:r>
            <a:r>
              <a:rPr lang="en-US" smtClean="0">
                <a:sym typeface="Symbol" pitchFamily="18" charset="2"/>
              </a:rPr>
              <a:t> (q, r)</a:t>
            </a:r>
            <a:br>
              <a:rPr lang="en-US" smtClean="0">
                <a:sym typeface="Symbol" pitchFamily="18" charset="2"/>
              </a:rPr>
            </a:br>
            <a:r>
              <a:rPr lang="en-US" smtClean="0"/>
              <a:t>(q, </a:t>
            </a:r>
            <a:r>
              <a:rPr lang="en-US" smtClean="0">
                <a:sym typeface="Symbol" pitchFamily="18" charset="2"/>
              </a:rPr>
              <a:t>r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 (q, r)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BDFE8-6725-4CC6-A21A-3CBF3ACA360D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vi-V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Dạng chuẩn hội - Conjunctive Normal Form (CNF):</a:t>
            </a:r>
          </a:p>
          <a:p>
            <a:pPr lvl="1" eaLnBrk="1" hangingPunct="1"/>
            <a:r>
              <a:rPr lang="en-US" smtClean="0"/>
              <a:t>Một câu được gọi là co dạng chuẩn hội nếu nó là hội của tuyển các mệnh đề thành phần.</a:t>
            </a:r>
          </a:p>
          <a:p>
            <a:pPr lvl="1" eaLnBrk="1" hangingPunct="1"/>
            <a:r>
              <a:rPr lang="en-US" smtClean="0"/>
              <a:t>E.g., (A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B) 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(B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C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D)</a:t>
            </a:r>
          </a:p>
          <a:p>
            <a:pPr eaLnBrk="1" hangingPunct="1"/>
            <a:r>
              <a:rPr lang="en-US" smtClean="0"/>
              <a:t>Luật suy diễn hợp giải (cho CNF)</a:t>
            </a:r>
          </a:p>
          <a:p>
            <a:pPr lvl="2" eaLnBrk="1" hangingPunct="1"/>
            <a:endParaRPr lang="en-US" smtClean="0"/>
          </a:p>
          <a:p>
            <a:pPr lvl="2" eaLnBrk="1" hangingPunct="1"/>
            <a:endParaRPr lang="en-US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/>
              <a:t>Trong đó </a:t>
            </a:r>
            <a:r>
              <a:rPr lang="en-US" sz="1800" smtClean="0">
                <a:sym typeface="Symbol" pitchFamily="18" charset="2"/>
              </a:rPr>
              <a:t></a:t>
            </a:r>
            <a:r>
              <a:rPr lang="en-US" sz="1800" baseline="-25000" smtClean="0"/>
              <a:t>i</a:t>
            </a:r>
            <a:r>
              <a:rPr lang="en-US" sz="1800" smtClean="0"/>
              <a:t> = </a:t>
            </a:r>
            <a:r>
              <a:rPr lang="en-US" sz="1800" smtClean="0">
                <a:sym typeface="Symbol" pitchFamily="18" charset="2"/>
              </a:rPr>
              <a:t></a:t>
            </a:r>
            <a:r>
              <a:rPr lang="en-US" sz="1800" baseline="-25000" smtClean="0">
                <a:sym typeface="Symbol" pitchFamily="18" charset="2"/>
              </a:rPr>
              <a:t>j</a:t>
            </a:r>
            <a:endParaRPr lang="en-US" sz="1800" i="1" smtClean="0"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/>
              <a:t>Ví dụ: 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/>
            <a:r>
              <a:rPr lang="en-US" smtClean="0"/>
              <a:t>Luật hợp giải là đúng đắn</a:t>
            </a:r>
            <a:br>
              <a:rPr lang="en-US" smtClean="0"/>
            </a:br>
            <a:r>
              <a:rPr lang="en-US" smtClean="0"/>
              <a:t>và đầy đủ đối với logic mệnh đề</a:t>
            </a:r>
          </a:p>
        </p:txBody>
      </p:sp>
      <p:graphicFrame>
        <p:nvGraphicFramePr>
          <p:cNvPr id="36874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7694968"/>
              </p:ext>
            </p:extLst>
          </p:nvPr>
        </p:nvGraphicFramePr>
        <p:xfrm>
          <a:off x="1246188" y="3581400"/>
          <a:ext cx="68802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1" name="Equation" r:id="rId3" imgW="3860800" imgH="444500" progId="Equation.DSMT4">
                  <p:embed/>
                </p:oleObj>
              </mc:Choice>
              <mc:Fallback>
                <p:oleObj name="Equation" r:id="rId3" imgW="3860800" imgH="444500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3581400"/>
                        <a:ext cx="688022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574"/>
            <a:ext cx="8458200" cy="962025"/>
          </a:xfrm>
        </p:spPr>
        <p:txBody>
          <a:bodyPr/>
          <a:lstStyle/>
          <a:p>
            <a:pPr eaLnBrk="1" hangingPunct="1"/>
            <a:r>
              <a:rPr lang="en-US" smtClean="0"/>
              <a:t>Proof methods: Resolution (Hợp giải)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AEDF6-2364-458F-8766-FF5D1D52F62F}" type="slidenum">
              <a:rPr lang="en-US"/>
              <a:pPr>
                <a:defRPr/>
              </a:pPr>
              <a:t>52</a:t>
            </a:fld>
            <a:endParaRPr lang="en-US"/>
          </a:p>
        </p:txBody>
      </p:sp>
      <p:pic>
        <p:nvPicPr>
          <p:cNvPr id="36868" name="Picture 4" descr="wumpus-seq5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4495800"/>
            <a:ext cx="22764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471502"/>
              </p:ext>
            </p:extLst>
          </p:nvPr>
        </p:nvGraphicFramePr>
        <p:xfrm>
          <a:off x="3032125" y="4519612"/>
          <a:ext cx="19208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2" name="Equation" r:id="rId6" imgW="1066800" imgH="457200" progId="Equation.DSMT4">
                  <p:embed/>
                </p:oleObj>
              </mc:Choice>
              <mc:Fallback>
                <p:oleObj name="Equation" r:id="rId6" imgW="1066800" imgH="45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4519612"/>
                        <a:ext cx="19208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3687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Chuyển một câu thành dạng CNF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mtClean="0"/>
              <a:t>B</a:t>
            </a:r>
            <a:r>
              <a:rPr lang="en-US" baseline="-25000" smtClean="0"/>
              <a:t>1,1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</a:t>
            </a:r>
            <a:r>
              <a:rPr lang="en-US" smtClean="0"/>
              <a:t> (P</a:t>
            </a:r>
            <a:r>
              <a:rPr lang="en-US" baseline="-25000" smtClean="0"/>
              <a:t>1,2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P</a:t>
            </a:r>
            <a:r>
              <a:rPr lang="en-US" baseline="-25000" smtClean="0"/>
              <a:t>2,1</a:t>
            </a:r>
            <a:r>
              <a:rPr lang="en-US" smtClean="0"/>
              <a:t>)</a:t>
            </a:r>
          </a:p>
          <a:p>
            <a:pPr marL="457200" indent="-457200" eaLnBrk="1" hangingPunct="1">
              <a:lnSpc>
                <a:spcPct val="70000"/>
              </a:lnSpc>
              <a:buFontTx/>
              <a:buAutoNum type="arabicPeriod"/>
            </a:pPr>
            <a:r>
              <a:rPr lang="en-US" smtClean="0"/>
              <a:t>Thay thế 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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</a:t>
            </a:r>
            <a:r>
              <a:rPr lang="en-US" smtClean="0"/>
              <a:t> bằng (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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 </a:t>
            </a:r>
            <a:r>
              <a:rPr lang="en-US" smtClean="0"/>
              <a:t>(</a:t>
            </a:r>
            <a:r>
              <a:rPr lang="en-US" smtClean="0">
                <a:sym typeface="Symbol" pitchFamily="18" charset="2"/>
              </a:rPr>
              <a:t>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smtClean="0"/>
              <a:t>).</a:t>
            </a:r>
          </a:p>
          <a:p>
            <a:pPr marL="457200" indent="-457200" eaLnBrk="1" hangingPunct="1">
              <a:lnSpc>
                <a:spcPct val="70000"/>
              </a:lnSpc>
              <a:buFontTx/>
              <a:buNone/>
            </a:pPr>
            <a:r>
              <a:rPr lang="en-US" smtClean="0"/>
              <a:t>	(B</a:t>
            </a:r>
            <a:r>
              <a:rPr lang="en-US" baseline="-25000" smtClean="0"/>
              <a:t>1,1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smtClean="0"/>
              <a:t>(P</a:t>
            </a:r>
            <a:r>
              <a:rPr lang="en-US" baseline="-25000" smtClean="0"/>
              <a:t>1,2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P</a:t>
            </a:r>
            <a:r>
              <a:rPr lang="en-US" baseline="-25000" smtClean="0"/>
              <a:t>2,1</a:t>
            </a:r>
            <a:r>
              <a:rPr lang="en-US" smtClean="0"/>
              <a:t>)) 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((P</a:t>
            </a:r>
            <a:r>
              <a:rPr lang="en-US" baseline="-25000" smtClean="0"/>
              <a:t>1,2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P</a:t>
            </a:r>
            <a:r>
              <a:rPr lang="en-US" baseline="-25000" smtClean="0"/>
              <a:t>2,1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B</a:t>
            </a:r>
            <a:r>
              <a:rPr lang="en-US" baseline="-25000" smtClean="0"/>
              <a:t>1,1</a:t>
            </a:r>
            <a:r>
              <a:rPr lang="en-US" smtClean="0"/>
              <a:t>)</a:t>
            </a:r>
          </a:p>
          <a:p>
            <a:pPr marL="838200" lvl="1" indent="-381000" eaLnBrk="1" hangingPunct="1">
              <a:lnSpc>
                <a:spcPct val="70000"/>
              </a:lnSpc>
              <a:buFontTx/>
              <a:buNone/>
            </a:pPr>
            <a:endParaRPr lang="en-US" smtClean="0"/>
          </a:p>
          <a:p>
            <a:pPr marL="457200" indent="-457200" eaLnBrk="1" hangingPunct="1">
              <a:lnSpc>
                <a:spcPct val="70000"/>
              </a:lnSpc>
              <a:buFont typeface="Wingdings" pitchFamily="2" charset="2"/>
              <a:buAutoNum type="arabicPeriod" startAt="2"/>
            </a:pPr>
            <a:r>
              <a:rPr lang="en-US" smtClean="0"/>
              <a:t>Thay thế 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</a:t>
            </a:r>
            <a:r>
              <a:rPr lang="en-US" smtClean="0"/>
              <a:t> bằng </a:t>
            </a:r>
            <a:r>
              <a:rPr lang="en-US" smtClean="0">
                <a:sym typeface="Symbol" pitchFamily="18" charset="2"/>
              </a:rPr>
              <a:t> 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</a:t>
            </a:r>
            <a:r>
              <a:rPr lang="en-US" smtClean="0"/>
              <a:t>.</a:t>
            </a:r>
          </a:p>
          <a:p>
            <a:pPr marL="457200" indent="-457200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mtClean="0"/>
              <a:t>	(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B</a:t>
            </a:r>
            <a:r>
              <a:rPr lang="en-US" baseline="-25000" smtClean="0"/>
              <a:t>1,1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P</a:t>
            </a:r>
            <a:r>
              <a:rPr lang="en-US" baseline="-25000" smtClean="0"/>
              <a:t>1,2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P</a:t>
            </a:r>
            <a:r>
              <a:rPr lang="en-US" baseline="-25000" smtClean="0"/>
              <a:t>2,1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(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(P</a:t>
            </a:r>
            <a:r>
              <a:rPr lang="en-US" baseline="-25000" smtClean="0"/>
              <a:t>1,2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 </a:t>
            </a:r>
            <a:r>
              <a:rPr lang="en-US" smtClean="0"/>
              <a:t>P</a:t>
            </a:r>
            <a:r>
              <a:rPr lang="en-US" baseline="-25000" smtClean="0"/>
              <a:t>2,1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B</a:t>
            </a:r>
            <a:r>
              <a:rPr lang="en-US" baseline="-25000" smtClean="0"/>
              <a:t>1,1</a:t>
            </a:r>
            <a:r>
              <a:rPr lang="en-US" smtClean="0"/>
              <a:t>)</a:t>
            </a:r>
          </a:p>
          <a:p>
            <a:pPr marL="838200" lvl="1" indent="-381000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mtClean="0"/>
          </a:p>
          <a:p>
            <a:pPr marL="457200" indent="-457200" eaLnBrk="1" hangingPunct="1">
              <a:lnSpc>
                <a:spcPct val="70000"/>
              </a:lnSpc>
              <a:buFont typeface="Wingdings" pitchFamily="2" charset="2"/>
              <a:buAutoNum type="arabicPeriod" startAt="3"/>
            </a:pPr>
            <a:r>
              <a:rPr lang="en-US" smtClean="0">
                <a:solidFill>
                  <a:srgbClr val="A50021"/>
                </a:solidFill>
              </a:rPr>
              <a:t>Di chuyển </a:t>
            </a:r>
            <a:r>
              <a:rPr lang="en-US" smtClean="0">
                <a:solidFill>
                  <a:srgbClr val="A50021"/>
                </a:solidFill>
                <a:sym typeface="Symbol" pitchFamily="18" charset="2"/>
              </a:rPr>
              <a:t></a:t>
            </a:r>
            <a:r>
              <a:rPr lang="en-US" smtClean="0"/>
              <a:t> vào trong dùng luật de Morgan và phủ định kép (double-negation):</a:t>
            </a:r>
          </a:p>
          <a:p>
            <a:pPr marL="457200" indent="-457200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mtClean="0"/>
              <a:t>	(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B</a:t>
            </a:r>
            <a:r>
              <a:rPr lang="en-US" baseline="-25000" smtClean="0"/>
              <a:t>1,1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P</a:t>
            </a:r>
            <a:r>
              <a:rPr lang="en-US" baseline="-25000" smtClean="0"/>
              <a:t>1,2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P</a:t>
            </a:r>
            <a:r>
              <a:rPr lang="en-US" baseline="-25000" smtClean="0"/>
              <a:t>2,1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((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P</a:t>
            </a:r>
            <a:r>
              <a:rPr lang="en-US" baseline="-25000" smtClean="0"/>
              <a:t>1,2 </a:t>
            </a:r>
            <a:r>
              <a:rPr lang="en-US" baseline="-25000" smtClean="0">
                <a:sym typeface="Symbol" pitchFamily="18" charset="2"/>
              </a:rPr>
              <a:t>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P</a:t>
            </a:r>
            <a:r>
              <a:rPr lang="en-US" baseline="-25000" smtClean="0"/>
              <a:t>2,1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B</a:t>
            </a:r>
            <a:r>
              <a:rPr lang="en-US" baseline="-25000" smtClean="0"/>
              <a:t>1,1</a:t>
            </a:r>
            <a:r>
              <a:rPr lang="en-US" smtClean="0"/>
              <a:t>)</a:t>
            </a:r>
          </a:p>
          <a:p>
            <a:pPr marL="838200" lvl="1" indent="-381000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mtClean="0"/>
          </a:p>
          <a:p>
            <a:pPr marL="457200" indent="-457200" eaLnBrk="1" hangingPunct="1">
              <a:lnSpc>
                <a:spcPct val="70000"/>
              </a:lnSpc>
              <a:buFont typeface="Wingdings" pitchFamily="2" charset="2"/>
              <a:buAutoNum type="arabicPeriod" startAt="4"/>
            </a:pPr>
            <a:r>
              <a:rPr lang="en-US" smtClean="0">
                <a:solidFill>
                  <a:srgbClr val="A50021"/>
                </a:solidFill>
              </a:rPr>
              <a:t>Áp dụng luật phân phối 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</a:t>
            </a:r>
            <a:r>
              <a:rPr lang="en-US" smtClean="0">
                <a:solidFill>
                  <a:srgbClr val="A50021"/>
                </a:solidFill>
              </a:rPr>
              <a:t>trên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và làm phẳng:</a:t>
            </a:r>
          </a:p>
          <a:p>
            <a:pPr marL="457200" indent="-457200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mtClean="0"/>
              <a:t>	(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B</a:t>
            </a:r>
            <a:r>
              <a:rPr lang="en-US" baseline="-25000" smtClean="0"/>
              <a:t>1,1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P</a:t>
            </a:r>
            <a:r>
              <a:rPr lang="en-US" baseline="-25000" smtClean="0"/>
              <a:t>1,2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P</a:t>
            </a:r>
            <a:r>
              <a:rPr lang="en-US" baseline="-25000" smtClean="0"/>
              <a:t>2,1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(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P</a:t>
            </a:r>
            <a:r>
              <a:rPr lang="en-US" baseline="-25000" smtClean="0"/>
              <a:t>1,2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B</a:t>
            </a:r>
            <a:r>
              <a:rPr lang="en-US" baseline="-25000" smtClean="0"/>
              <a:t>1,1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(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P</a:t>
            </a:r>
            <a:r>
              <a:rPr lang="en-US" baseline="-25000" smtClean="0"/>
              <a:t>2,1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B</a:t>
            </a:r>
            <a:r>
              <a:rPr lang="en-US" baseline="-25000" smtClean="0"/>
              <a:t>1,1</a:t>
            </a:r>
            <a:r>
              <a:rPr lang="en-US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1C558-A16A-4A44-876A-F270C0E76B83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2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1" t="28125" r="5469" b="32292"/>
          <a:stretch>
            <a:fillRect/>
          </a:stretch>
        </p:blipFill>
        <p:spPr>
          <a:xfrm>
            <a:off x="762000" y="1219200"/>
            <a:ext cx="7543800" cy="2994025"/>
          </a:xfrm>
          <a:noFill/>
        </p:spPr>
      </p:pic>
      <p:sp>
        <p:nvSpPr>
          <p:cNvPr id="6554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191000"/>
            <a:ext cx="8229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Chứng minh bằng phản chúng,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Để chứng minh KB </a:t>
            </a:r>
            <a:r>
              <a:rPr lang="en-US" sz="1800" smtClean="0">
                <a:latin typeface="Arial" charset="0"/>
                <a:cs typeface="Arial" charset="0"/>
              </a:rPr>
              <a:t>╞ </a:t>
            </a:r>
            <a:r>
              <a:rPr lang="en-US" sz="1800" smtClean="0">
                <a:latin typeface="Arial" charset="0"/>
                <a:cs typeface="Arial" charset="0"/>
                <a:sym typeface="Symbol" pitchFamily="18" charset="2"/>
              </a:rPr>
              <a:t> ta chúng minh </a:t>
            </a:r>
            <a:r>
              <a:rPr lang="en-US" sz="1800" i="1" smtClean="0"/>
              <a:t>KB </a:t>
            </a:r>
            <a:r>
              <a:rPr lang="en-US" sz="1800" smtClean="0">
                <a:sym typeface="Symbol" pitchFamily="18" charset="2"/>
              </a:rPr>
              <a:t> </a:t>
            </a:r>
            <a:r>
              <a:rPr lang="en-US" sz="1800" smtClean="0"/>
              <a:t> không thỏa được.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Đầu tiên chuyển (KB </a:t>
            </a:r>
            <a:r>
              <a:rPr lang="en-US" sz="2000" smtClean="0">
                <a:sym typeface="Symbol" pitchFamily="18" charset="2"/>
              </a:rPr>
              <a:t> </a:t>
            </a:r>
            <a:r>
              <a:rPr lang="en-US" sz="2000" smtClean="0"/>
              <a:t>) thành dạng CNF.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Áp dụng luật hợp giải cho mệnh đề kết quả.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Xử lý tiếp tục cho đến khi: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Không có câu mới nào được tạo ra thêm,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hoặc nhận một câu rỗng -&gt; trả về true</a:t>
            </a:r>
          </a:p>
        </p:txBody>
      </p:sp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Resolution algorithm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D9A2E-0523-47BA-92AA-20CAB25171F6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Resolution example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i="1" smtClean="0"/>
              <a:t>KB</a:t>
            </a:r>
            <a:r>
              <a:rPr lang="en-US" sz="2400" smtClean="0"/>
              <a:t> = (B</a:t>
            </a:r>
            <a:r>
              <a:rPr lang="en-US" sz="2400" baseline="-25000" smtClean="0"/>
              <a:t>1,1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</a:t>
            </a:r>
            <a:r>
              <a:rPr lang="en-US" sz="2400" smtClean="0"/>
              <a:t> (P</a:t>
            </a:r>
            <a:r>
              <a:rPr lang="en-US" sz="2400" baseline="-25000" smtClean="0"/>
              <a:t>1,2</a:t>
            </a:r>
            <a:r>
              <a:rPr lang="en-US" sz="2400" smtClean="0">
                <a:sym typeface="Symbol" pitchFamily="18" charset="2"/>
              </a:rPr>
              <a:t></a:t>
            </a:r>
            <a:r>
              <a:rPr lang="en-US" sz="2400" smtClean="0"/>
              <a:t> P</a:t>
            </a:r>
            <a:r>
              <a:rPr lang="en-US" sz="2400" baseline="-25000" smtClean="0"/>
              <a:t>2,1</a:t>
            </a:r>
            <a:r>
              <a:rPr lang="en-US" sz="2400" smtClean="0"/>
              <a:t>)) </a:t>
            </a:r>
            <a:r>
              <a:rPr lang="en-US" sz="2400" smtClean="0">
                <a:sym typeface="Symbol" pitchFamily="18" charset="2"/>
              </a:rPr>
              <a:t> </a:t>
            </a:r>
            <a:r>
              <a:rPr lang="en-US" sz="2400" smtClean="0"/>
              <a:t> B</a:t>
            </a:r>
            <a:r>
              <a:rPr lang="en-US" sz="2400" baseline="-25000" smtClean="0"/>
              <a:t>1,1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Conversion to CNF</a:t>
            </a:r>
            <a:r>
              <a:rPr lang="en-US" sz="2400" baseline="-25000" smtClean="0"/>
              <a:t> </a:t>
            </a:r>
          </a:p>
          <a:p>
            <a:pPr marL="57150" indent="0">
              <a:buNone/>
            </a:pPr>
            <a:r>
              <a:rPr lang="en-US" sz="2400" smtClean="0"/>
              <a:t>(</a:t>
            </a:r>
            <a:r>
              <a:rPr lang="en-US" sz="2400" smtClean="0">
                <a:sym typeface="Symbol" pitchFamily="18" charset="2"/>
              </a:rPr>
              <a:t></a:t>
            </a:r>
            <a:r>
              <a:rPr lang="en-US" sz="2400" smtClean="0"/>
              <a:t>B</a:t>
            </a:r>
            <a:r>
              <a:rPr lang="en-US" sz="2400" baseline="-25000" smtClean="0"/>
              <a:t>1,1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</a:t>
            </a:r>
            <a:r>
              <a:rPr lang="en-US" sz="2400" smtClean="0"/>
              <a:t> P</a:t>
            </a:r>
            <a:r>
              <a:rPr lang="en-US" sz="2400" baseline="-25000" smtClean="0"/>
              <a:t>1,2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</a:t>
            </a:r>
            <a:r>
              <a:rPr lang="en-US" sz="2400" smtClean="0"/>
              <a:t> P</a:t>
            </a:r>
            <a:r>
              <a:rPr lang="en-US" sz="2400" baseline="-25000" smtClean="0"/>
              <a:t>2,1</a:t>
            </a:r>
            <a:r>
              <a:rPr lang="en-US" sz="2400" smtClean="0"/>
              <a:t>) </a:t>
            </a:r>
            <a:r>
              <a:rPr lang="en-US" sz="2400" smtClean="0">
                <a:sym typeface="Symbol" pitchFamily="18" charset="2"/>
              </a:rPr>
              <a:t></a:t>
            </a:r>
            <a:r>
              <a:rPr lang="en-US" sz="2400" smtClean="0"/>
              <a:t> (</a:t>
            </a:r>
            <a:r>
              <a:rPr lang="en-US" sz="2400" smtClean="0">
                <a:sym typeface="Symbol" pitchFamily="18" charset="2"/>
              </a:rPr>
              <a:t></a:t>
            </a:r>
            <a:r>
              <a:rPr lang="en-US" sz="2400" smtClean="0"/>
              <a:t>P</a:t>
            </a:r>
            <a:r>
              <a:rPr lang="en-US" sz="2400" baseline="-25000" smtClean="0"/>
              <a:t>1,2 </a:t>
            </a:r>
            <a:r>
              <a:rPr lang="en-US" sz="2400" smtClean="0">
                <a:sym typeface="Symbol" pitchFamily="18" charset="2"/>
              </a:rPr>
              <a:t></a:t>
            </a:r>
            <a:r>
              <a:rPr lang="en-US" sz="2400" smtClean="0"/>
              <a:t> B</a:t>
            </a:r>
            <a:r>
              <a:rPr lang="en-US" sz="2400" baseline="-25000" smtClean="0"/>
              <a:t>1,1</a:t>
            </a:r>
            <a:r>
              <a:rPr lang="en-US" sz="2400" smtClean="0"/>
              <a:t>) </a:t>
            </a:r>
            <a:r>
              <a:rPr lang="en-US" sz="2400" smtClean="0">
                <a:sym typeface="Symbol" pitchFamily="18" charset="2"/>
              </a:rPr>
              <a:t></a:t>
            </a:r>
            <a:r>
              <a:rPr lang="en-US" sz="2400" smtClean="0"/>
              <a:t> (</a:t>
            </a:r>
            <a:r>
              <a:rPr lang="en-US" sz="2400" smtClean="0">
                <a:sym typeface="Symbol" pitchFamily="18" charset="2"/>
              </a:rPr>
              <a:t></a:t>
            </a:r>
            <a:r>
              <a:rPr lang="en-US" sz="2400" smtClean="0"/>
              <a:t>P</a:t>
            </a:r>
            <a:r>
              <a:rPr lang="en-US" sz="2400" baseline="-25000" smtClean="0"/>
              <a:t>2,1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</a:t>
            </a:r>
            <a:r>
              <a:rPr lang="en-US" sz="2400" smtClean="0"/>
              <a:t> B</a:t>
            </a:r>
            <a:r>
              <a:rPr lang="en-US" sz="2400" baseline="-25000" smtClean="0"/>
              <a:t>1,1</a:t>
            </a:r>
            <a:r>
              <a:rPr lang="en-US" sz="2400" smtClean="0"/>
              <a:t>) </a:t>
            </a:r>
            <a:r>
              <a:rPr lang="en-US" sz="2400" smtClean="0">
                <a:sym typeface="Symbol" pitchFamily="18" charset="2"/>
              </a:rPr>
              <a:t> </a:t>
            </a:r>
            <a:r>
              <a:rPr lang="en-US" sz="2400" smtClean="0"/>
              <a:t> B</a:t>
            </a:r>
            <a:r>
              <a:rPr lang="en-US" sz="2400" baseline="-25000" smtClean="0"/>
              <a:t>1,1</a:t>
            </a:r>
            <a:r>
              <a:rPr lang="en-US" sz="2400" smtClean="0"/>
              <a:t> </a:t>
            </a:r>
            <a:endParaRPr lang="en-US" sz="2400" baseline="-25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Cm: </a:t>
            </a:r>
            <a:r>
              <a:rPr lang="en-US" sz="2400" smtClean="0"/>
              <a:t> = </a:t>
            </a:r>
            <a:r>
              <a:rPr lang="en-US" sz="2400" smtClean="0">
                <a:sym typeface="Symbol" pitchFamily="18" charset="2"/>
              </a:rPr>
              <a:t></a:t>
            </a:r>
            <a:r>
              <a:rPr lang="en-US" sz="2400" smtClean="0"/>
              <a:t>P</a:t>
            </a:r>
            <a:r>
              <a:rPr lang="en-US" sz="2400" baseline="-25000" smtClean="0"/>
              <a:t>1,2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Ta có: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KB </a:t>
            </a:r>
            <a:r>
              <a:rPr lang="en-US" smtClean="0">
                <a:sym typeface="Symbol" pitchFamily="18" charset="2"/>
              </a:rPr>
              <a:t>  = </a:t>
            </a:r>
            <a:r>
              <a:rPr lang="en-US" smtClean="0"/>
              <a:t>(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B</a:t>
            </a:r>
            <a:r>
              <a:rPr lang="en-US" baseline="-25000" smtClean="0"/>
              <a:t>1,1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P</a:t>
            </a:r>
            <a:r>
              <a:rPr lang="en-US" baseline="-25000" smtClean="0"/>
              <a:t>1,2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P</a:t>
            </a:r>
            <a:r>
              <a:rPr lang="en-US" baseline="-25000" smtClean="0"/>
              <a:t>2,1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(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P</a:t>
            </a:r>
            <a:r>
              <a:rPr lang="en-US" baseline="-25000" smtClean="0"/>
              <a:t>1,2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B</a:t>
            </a:r>
            <a:r>
              <a:rPr lang="en-US" baseline="-25000" smtClean="0"/>
              <a:t>1,1</a:t>
            </a:r>
            <a:r>
              <a:rPr lang="en-US" smtClean="0"/>
              <a:t>) </a:t>
            </a:r>
            <a:br>
              <a:rPr lang="en-US" smtClean="0"/>
            </a:b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(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P</a:t>
            </a:r>
            <a:r>
              <a:rPr lang="en-US" baseline="-25000" smtClean="0"/>
              <a:t>2,1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B</a:t>
            </a:r>
            <a:r>
              <a:rPr lang="en-US" baseline="-25000" smtClean="0"/>
              <a:t>1,1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 </a:t>
            </a:r>
            <a:r>
              <a:rPr lang="en-US" smtClean="0"/>
              <a:t>B</a:t>
            </a:r>
            <a:r>
              <a:rPr lang="en-US" baseline="-25000" smtClean="0"/>
              <a:t>1,1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 </a:t>
            </a:r>
            <a:r>
              <a:rPr lang="en-US" smtClean="0"/>
              <a:t>P</a:t>
            </a:r>
            <a:r>
              <a:rPr lang="en-US" baseline="-25000" smtClean="0"/>
              <a:t>1,2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8182B-124C-42C6-8FA7-F2BBC5B29E8E}" type="slidenum">
              <a:rPr lang="en-US"/>
              <a:pPr>
                <a:defRPr/>
              </a:pPr>
              <a:t>55</a:t>
            </a:fld>
            <a:endParaRPr lang="en-US"/>
          </a:p>
        </p:txBody>
      </p:sp>
      <p:pic>
        <p:nvPicPr>
          <p:cNvPr id="40964" name="Picture 4" descr="wumpus-re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95800"/>
            <a:ext cx="8382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KB: {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p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q,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q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r,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r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s,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u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s}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Chứng minh: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p</a:t>
            </a:r>
            <a:r>
              <a:rPr lang="en-US" smtClean="0">
                <a:sym typeface="Symbol" pitchFamily="18" charset="2"/>
              </a:rPr>
              <a:t>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D651CE-96AE-4274-926B-B58579578CF8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Horn Form KB – Cơ sở tri thức dạng Horn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600" smtClean="0"/>
              <a:t>Câu Horn là câu có dạng tuyển của các mệnh đề thành phần trong đó có nhiều nhất một thành phần dương. </a:t>
            </a:r>
          </a:p>
          <a:p>
            <a:pPr marL="762000" lvl="1" indent="-304800" eaLnBrk="1" hangingPunct="1">
              <a:lnSpc>
                <a:spcPct val="110000"/>
              </a:lnSpc>
            </a:pPr>
            <a:r>
              <a:rPr lang="en-US" sz="2200" smtClean="0"/>
              <a:t>Ví dụ:	</a:t>
            </a:r>
            <a:r>
              <a:rPr lang="en-US" sz="2200" smtClean="0">
                <a:cs typeface="Tahoma" pitchFamily="34" charset="0"/>
              </a:rPr>
              <a:t>(</a:t>
            </a:r>
            <a:r>
              <a:rPr lang="en-US" sz="2200" smtClean="0">
                <a:sym typeface="Symbol" pitchFamily="18" charset="2"/>
              </a:rPr>
              <a:t></a:t>
            </a:r>
            <a:r>
              <a:rPr lang="en-US" sz="2200" smtClean="0">
                <a:cs typeface="Tahoma" pitchFamily="34" charset="0"/>
              </a:rPr>
              <a:t>P</a:t>
            </a:r>
            <a:r>
              <a:rPr lang="en-US" sz="2200" baseline="-25000" smtClean="0">
                <a:cs typeface="Tahoma" pitchFamily="34" charset="0"/>
              </a:rPr>
              <a:t>1,2 </a:t>
            </a:r>
            <a:r>
              <a:rPr lang="en-US" sz="2200" smtClean="0">
                <a:sym typeface="Symbol" pitchFamily="18" charset="2"/>
              </a:rPr>
              <a:t></a:t>
            </a:r>
            <a:r>
              <a:rPr lang="en-US" sz="2200" smtClean="0">
                <a:cs typeface="Tahoma" pitchFamily="34" charset="0"/>
              </a:rPr>
              <a:t> </a:t>
            </a:r>
            <a:r>
              <a:rPr lang="en-US" sz="2200" smtClean="0">
                <a:sym typeface="Symbol" pitchFamily="18" charset="2"/>
              </a:rPr>
              <a:t></a:t>
            </a:r>
            <a:r>
              <a:rPr lang="en-US" sz="2200" smtClean="0">
                <a:cs typeface="Tahoma" pitchFamily="34" charset="0"/>
              </a:rPr>
              <a:t>P</a:t>
            </a:r>
            <a:r>
              <a:rPr lang="en-US" sz="2200" baseline="-25000" smtClean="0">
                <a:cs typeface="Tahoma" pitchFamily="34" charset="0"/>
              </a:rPr>
              <a:t>2,1 </a:t>
            </a:r>
            <a:r>
              <a:rPr lang="en-US" sz="2200" smtClean="0">
                <a:sym typeface="Symbol" pitchFamily="18" charset="2"/>
              </a:rPr>
              <a:t></a:t>
            </a:r>
            <a:r>
              <a:rPr lang="en-US" sz="2200" smtClean="0">
                <a:cs typeface="Tahoma" pitchFamily="34" charset="0"/>
              </a:rPr>
              <a:t> B</a:t>
            </a:r>
            <a:r>
              <a:rPr lang="en-US" sz="2200" baseline="-25000" smtClean="0">
                <a:cs typeface="Tahoma" pitchFamily="34" charset="0"/>
              </a:rPr>
              <a:t>1,1</a:t>
            </a:r>
            <a:r>
              <a:rPr lang="en-US" sz="2200" smtClean="0">
                <a:cs typeface="Tahoma" pitchFamily="34" charset="0"/>
              </a:rPr>
              <a:t>) là câu Horn</a:t>
            </a:r>
            <a:br>
              <a:rPr lang="en-US" sz="2200" smtClean="0">
                <a:cs typeface="Tahoma" pitchFamily="34" charset="0"/>
              </a:rPr>
            </a:br>
            <a:r>
              <a:rPr lang="en-US" sz="2200" smtClean="0">
                <a:cs typeface="Tahoma" pitchFamily="34" charset="0"/>
              </a:rPr>
              <a:t>		còn (</a:t>
            </a:r>
            <a:r>
              <a:rPr lang="en-US" sz="2200" smtClean="0">
                <a:sym typeface="Symbol" pitchFamily="18" charset="2"/>
              </a:rPr>
              <a:t></a:t>
            </a:r>
            <a:r>
              <a:rPr lang="en-US" sz="2200" smtClean="0">
                <a:cs typeface="Tahoma" pitchFamily="34" charset="0"/>
              </a:rPr>
              <a:t>B</a:t>
            </a:r>
            <a:r>
              <a:rPr lang="en-US" sz="2200" baseline="-25000" smtClean="0">
                <a:cs typeface="Tahoma" pitchFamily="34" charset="0"/>
              </a:rPr>
              <a:t>1,1 </a:t>
            </a:r>
            <a:r>
              <a:rPr lang="en-US" sz="2200" smtClean="0">
                <a:sym typeface="Symbol" pitchFamily="18" charset="2"/>
              </a:rPr>
              <a:t></a:t>
            </a:r>
            <a:r>
              <a:rPr lang="en-US" sz="2200" smtClean="0">
                <a:cs typeface="Tahoma" pitchFamily="34" charset="0"/>
              </a:rPr>
              <a:t> P</a:t>
            </a:r>
            <a:r>
              <a:rPr lang="en-US" sz="2200" baseline="-25000" smtClean="0">
                <a:cs typeface="Tahoma" pitchFamily="34" charset="0"/>
              </a:rPr>
              <a:t>1,2</a:t>
            </a:r>
            <a:r>
              <a:rPr lang="en-US" sz="2200" smtClean="0">
                <a:cs typeface="Tahoma" pitchFamily="34" charset="0"/>
              </a:rPr>
              <a:t> </a:t>
            </a:r>
            <a:r>
              <a:rPr lang="en-US" sz="2200" smtClean="0">
                <a:sym typeface="Symbol" pitchFamily="18" charset="2"/>
              </a:rPr>
              <a:t></a:t>
            </a:r>
            <a:r>
              <a:rPr lang="en-US" sz="2200" smtClean="0">
                <a:cs typeface="Tahoma" pitchFamily="34" charset="0"/>
              </a:rPr>
              <a:t> P</a:t>
            </a:r>
            <a:r>
              <a:rPr lang="en-US" sz="2200" baseline="-25000" smtClean="0">
                <a:cs typeface="Tahoma" pitchFamily="34" charset="0"/>
              </a:rPr>
              <a:t>2,1</a:t>
            </a:r>
            <a:r>
              <a:rPr lang="en-US" sz="2200" smtClean="0">
                <a:cs typeface="Tahoma" pitchFamily="34" charset="0"/>
              </a:rPr>
              <a:t>)  thì không</a:t>
            </a:r>
            <a:endParaRPr lang="en-US" sz="2200" smtClean="0"/>
          </a:p>
          <a:p>
            <a:pPr eaLnBrk="1" hangingPunct="1">
              <a:lnSpc>
                <a:spcPct val="110000"/>
              </a:lnSpc>
            </a:pPr>
            <a:r>
              <a:rPr lang="en-US" sz="2600" smtClean="0"/>
              <a:t>Mọi câu Horn có thể viết thành dạng phép kéo theo (hay còn gọi là các luật sinh):</a:t>
            </a:r>
          </a:p>
          <a:p>
            <a:pPr marL="762000" lvl="1" indent="-304800" eaLnBrk="1" hangingPunct="1">
              <a:lnSpc>
                <a:spcPct val="110000"/>
              </a:lnSpc>
            </a:pPr>
            <a:r>
              <a:rPr lang="en-US" sz="2200" smtClean="0">
                <a:cs typeface="Tahoma" pitchFamily="34" charset="0"/>
              </a:rPr>
              <a:t>(</a:t>
            </a:r>
            <a:r>
              <a:rPr lang="en-US" sz="2200" smtClean="0">
                <a:sym typeface="Symbol" pitchFamily="18" charset="2"/>
              </a:rPr>
              <a:t></a:t>
            </a:r>
            <a:r>
              <a:rPr lang="en-US" sz="2200" smtClean="0">
                <a:cs typeface="Tahoma" pitchFamily="34" charset="0"/>
              </a:rPr>
              <a:t>P</a:t>
            </a:r>
            <a:r>
              <a:rPr lang="en-US" sz="2200" baseline="-25000" smtClean="0">
                <a:cs typeface="Tahoma" pitchFamily="34" charset="0"/>
              </a:rPr>
              <a:t>1,2 </a:t>
            </a:r>
            <a:r>
              <a:rPr lang="en-US" sz="2200" smtClean="0">
                <a:sym typeface="Symbol" pitchFamily="18" charset="2"/>
              </a:rPr>
              <a:t></a:t>
            </a:r>
            <a:r>
              <a:rPr lang="en-US" sz="2200" smtClean="0">
                <a:cs typeface="Tahoma" pitchFamily="34" charset="0"/>
              </a:rPr>
              <a:t> </a:t>
            </a:r>
            <a:r>
              <a:rPr lang="en-US" sz="2200" smtClean="0">
                <a:sym typeface="Symbol" pitchFamily="18" charset="2"/>
              </a:rPr>
              <a:t></a:t>
            </a:r>
            <a:r>
              <a:rPr lang="en-US" sz="2200" smtClean="0">
                <a:cs typeface="Tahoma" pitchFamily="34" charset="0"/>
              </a:rPr>
              <a:t>P</a:t>
            </a:r>
            <a:r>
              <a:rPr lang="en-US" sz="2200" baseline="-25000" smtClean="0">
                <a:cs typeface="Tahoma" pitchFamily="34" charset="0"/>
              </a:rPr>
              <a:t>2,1 </a:t>
            </a:r>
            <a:r>
              <a:rPr lang="en-US" sz="2200" smtClean="0">
                <a:sym typeface="Symbol" pitchFamily="18" charset="2"/>
              </a:rPr>
              <a:t></a:t>
            </a:r>
            <a:r>
              <a:rPr lang="en-US" sz="2200" smtClean="0">
                <a:cs typeface="Tahoma" pitchFamily="34" charset="0"/>
              </a:rPr>
              <a:t> B</a:t>
            </a:r>
            <a:r>
              <a:rPr lang="en-US" sz="2200" baseline="-25000" smtClean="0">
                <a:cs typeface="Tahoma" pitchFamily="34" charset="0"/>
              </a:rPr>
              <a:t>1,1</a:t>
            </a:r>
            <a:r>
              <a:rPr lang="en-US" sz="2200" smtClean="0">
                <a:cs typeface="Tahoma" pitchFamily="34" charset="0"/>
              </a:rPr>
              <a:t>) tương đương với</a:t>
            </a:r>
            <a:r>
              <a:rPr lang="en-US" sz="2200" smtClean="0"/>
              <a:t> </a:t>
            </a:r>
            <a:r>
              <a:rPr lang="en-US" sz="2200" smtClean="0">
                <a:cs typeface="Tahoma" pitchFamily="34" charset="0"/>
              </a:rPr>
              <a:t>(P</a:t>
            </a:r>
            <a:r>
              <a:rPr lang="en-US" sz="2200" baseline="-25000" smtClean="0">
                <a:cs typeface="Tahoma" pitchFamily="34" charset="0"/>
              </a:rPr>
              <a:t>1,2 </a:t>
            </a:r>
            <a:r>
              <a:rPr lang="en-US" sz="2200" smtClean="0">
                <a:cs typeface="Tahoma" pitchFamily="34" charset="0"/>
                <a:sym typeface="Symbol" pitchFamily="18" charset="2"/>
              </a:rPr>
              <a:t> </a:t>
            </a:r>
            <a:r>
              <a:rPr lang="en-US" sz="2200" smtClean="0">
                <a:cs typeface="Tahoma" pitchFamily="34" charset="0"/>
              </a:rPr>
              <a:t> P</a:t>
            </a:r>
            <a:r>
              <a:rPr lang="en-US" sz="2200" baseline="-25000" smtClean="0">
                <a:cs typeface="Tahoma" pitchFamily="34" charset="0"/>
              </a:rPr>
              <a:t>2,1</a:t>
            </a:r>
            <a:r>
              <a:rPr lang="en-US" sz="2200" smtClean="0">
                <a:cs typeface="Tahoma" pitchFamily="34" charset="0"/>
              </a:rPr>
              <a:t>)</a:t>
            </a:r>
            <a:r>
              <a:rPr lang="en-US" sz="2200" baseline="-25000" smtClean="0">
                <a:cs typeface="Tahoma" pitchFamily="34" charset="0"/>
              </a:rPr>
              <a:t> </a:t>
            </a:r>
            <a:r>
              <a:rPr lang="en-US" sz="2200" smtClean="0">
                <a:cs typeface="Tahoma" pitchFamily="34" charset="0"/>
                <a:sym typeface="Symbol" pitchFamily="18" charset="2"/>
              </a:rPr>
              <a:t></a:t>
            </a:r>
            <a:r>
              <a:rPr lang="en-US" sz="2200" smtClean="0">
                <a:cs typeface="Tahoma" pitchFamily="34" charset="0"/>
              </a:rPr>
              <a:t> B</a:t>
            </a:r>
            <a:r>
              <a:rPr lang="en-US" sz="2200" baseline="-25000" smtClean="0">
                <a:cs typeface="Tahoma" pitchFamily="34" charset="0"/>
              </a:rPr>
              <a:t>1,1</a:t>
            </a:r>
            <a:endParaRPr lang="en-US" sz="2200" smtClean="0"/>
          </a:p>
          <a:p>
            <a:pPr marL="762000" lvl="1" indent="-304800" eaLnBrk="1" hangingPunct="1">
              <a:lnSpc>
                <a:spcPct val="110000"/>
              </a:lnSpc>
            </a:pPr>
            <a:r>
              <a:rPr lang="en-US" sz="2200" smtClean="0"/>
              <a:t>(</a:t>
            </a:r>
            <a:r>
              <a:rPr lang="en-US" sz="2200" smtClean="0">
                <a:sym typeface="Symbol" pitchFamily="18" charset="2"/>
              </a:rPr>
              <a:t></a:t>
            </a:r>
            <a:r>
              <a:rPr lang="en-US" sz="2200" smtClean="0"/>
              <a:t>W</a:t>
            </a:r>
            <a:r>
              <a:rPr lang="en-US" sz="2200" baseline="-25000" smtClean="0"/>
              <a:t>1,1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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</a:t>
            </a:r>
            <a:r>
              <a:rPr lang="en-US" sz="2200" smtClean="0"/>
              <a:t>W</a:t>
            </a:r>
            <a:r>
              <a:rPr lang="en-US" sz="2200" baseline="-25000" smtClean="0"/>
              <a:t>1,2</a:t>
            </a:r>
            <a:r>
              <a:rPr lang="en-US" sz="2200" smtClean="0"/>
              <a:t>) tương đương với (W</a:t>
            </a:r>
            <a:r>
              <a:rPr lang="en-US" sz="2200" baseline="-25000" smtClean="0"/>
              <a:t>1,1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</a:t>
            </a:r>
            <a:r>
              <a:rPr lang="en-US" sz="2200" smtClean="0"/>
              <a:t> W</a:t>
            </a:r>
            <a:r>
              <a:rPr lang="en-US" sz="2200" baseline="-25000" smtClean="0"/>
              <a:t>1,2</a:t>
            </a:r>
            <a:r>
              <a:rPr lang="en-US" sz="2200" smtClean="0"/>
              <a:t>) </a:t>
            </a:r>
            <a:r>
              <a:rPr lang="en-US" sz="2200" smtClean="0">
                <a:sym typeface="Symbol" pitchFamily="18" charset="2"/>
              </a:rPr>
              <a:t> </a:t>
            </a:r>
            <a:r>
              <a:rPr lang="en-US" sz="2200" smtClean="0"/>
              <a:t>False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 smtClean="0"/>
              <a:t>Như cậy, các câu Horn có dạng:</a:t>
            </a:r>
          </a:p>
          <a:p>
            <a:pPr marL="762000" lvl="1" indent="-304800" eaLnBrk="1" hangingPunct="1">
              <a:lnSpc>
                <a:spcPct val="110000"/>
              </a:lnSpc>
            </a:pPr>
            <a:r>
              <a:rPr lang="en-US" sz="2200" smtClean="0"/>
              <a:t>Các ký hiệu mệnh đề; </a:t>
            </a:r>
            <a:endParaRPr lang="en-US" sz="2200"/>
          </a:p>
          <a:p>
            <a:pPr marL="762000" lvl="1" indent="-304800" eaLnBrk="1" hangingPunct="1">
              <a:lnSpc>
                <a:spcPct val="110000"/>
              </a:lnSpc>
            </a:pPr>
            <a:r>
              <a:rPr lang="en-US" sz="2200" smtClean="0"/>
              <a:t>Hoặc có dạng </a:t>
            </a:r>
            <a:r>
              <a:rPr lang="en-US" sz="2200" smtClean="0">
                <a:cs typeface="Tahoma" pitchFamily="34" charset="0"/>
              </a:rPr>
              <a:t>(P</a:t>
            </a:r>
            <a:r>
              <a:rPr lang="en-US" sz="2200" baseline="-25000" smtClean="0">
                <a:cs typeface="Tahoma" pitchFamily="34" charset="0"/>
              </a:rPr>
              <a:t>1 </a:t>
            </a:r>
            <a:r>
              <a:rPr lang="en-US" sz="2200" smtClean="0">
                <a:cs typeface="Tahoma" pitchFamily="34" charset="0"/>
                <a:sym typeface="Symbol" pitchFamily="18" charset="2"/>
              </a:rPr>
              <a:t> </a:t>
            </a:r>
            <a:r>
              <a:rPr lang="en-US" sz="2200" smtClean="0">
                <a:cs typeface="Tahoma" pitchFamily="34" charset="0"/>
              </a:rPr>
              <a:t> P</a:t>
            </a:r>
            <a:r>
              <a:rPr lang="en-US" sz="2200" baseline="-25000" smtClean="0">
                <a:cs typeface="Tahoma" pitchFamily="34" charset="0"/>
              </a:rPr>
              <a:t>2 </a:t>
            </a:r>
            <a:r>
              <a:rPr lang="en-US" sz="2200" smtClean="0">
                <a:cs typeface="Tahoma" pitchFamily="34" charset="0"/>
              </a:rPr>
              <a:t>… </a:t>
            </a:r>
            <a:r>
              <a:rPr lang="en-US" sz="2200" smtClean="0">
                <a:cs typeface="Tahoma" pitchFamily="34" charset="0"/>
                <a:sym typeface="Symbol" pitchFamily="18" charset="2"/>
              </a:rPr>
              <a:t> </a:t>
            </a:r>
            <a:r>
              <a:rPr lang="en-US" sz="2200" smtClean="0">
                <a:cs typeface="Tahoma" pitchFamily="34" charset="0"/>
              </a:rPr>
              <a:t>P</a:t>
            </a:r>
            <a:r>
              <a:rPr lang="en-US" sz="2200" baseline="-25000" smtClean="0">
                <a:cs typeface="Tahoma" pitchFamily="34" charset="0"/>
              </a:rPr>
              <a:t>n</a:t>
            </a:r>
            <a:r>
              <a:rPr lang="en-US" sz="2200" smtClean="0">
                <a:cs typeface="Tahoma" pitchFamily="34" charset="0"/>
              </a:rPr>
              <a:t>)</a:t>
            </a:r>
            <a:r>
              <a:rPr lang="en-US" sz="2200" baseline="-25000" smtClean="0">
                <a:cs typeface="Tahoma" pitchFamily="34" charset="0"/>
              </a:rPr>
              <a:t> 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 </a:t>
            </a:r>
            <a:r>
              <a:rPr lang="en-US" sz="2200" smtClean="0"/>
              <a:t>Q</a:t>
            </a:r>
          </a:p>
          <a:p>
            <a:pPr>
              <a:lnSpc>
                <a:spcPct val="110000"/>
              </a:lnSpc>
            </a:pPr>
            <a:r>
              <a:rPr lang="en-US" smtClean="0">
                <a:solidFill>
                  <a:srgbClr val="A50021"/>
                </a:solidFill>
              </a:rPr>
              <a:t>KB </a:t>
            </a:r>
            <a:r>
              <a:rPr lang="en-US">
                <a:solidFill>
                  <a:srgbClr val="A50021"/>
                </a:solidFill>
              </a:rPr>
              <a:t>dạng Horn</a:t>
            </a:r>
            <a:r>
              <a:rPr lang="en-US"/>
              <a:t> = Hội của các câu dạng </a:t>
            </a:r>
            <a:r>
              <a:rPr lang="en-US">
                <a:solidFill>
                  <a:srgbClr val="FF0000"/>
                </a:solidFill>
              </a:rPr>
              <a:t>Horn</a:t>
            </a:r>
            <a:endParaRPr lang="en-US"/>
          </a:p>
          <a:p>
            <a:pPr marL="762000" lvl="1" indent="-304800">
              <a:lnSpc>
                <a:spcPct val="110000"/>
              </a:lnSpc>
              <a:buNone/>
            </a:pPr>
            <a:r>
              <a:rPr lang="en-US"/>
              <a:t>Ví dụ: C </a:t>
            </a:r>
            <a:r>
              <a:rPr lang="en-US">
                <a:sym typeface="Symbol" pitchFamily="18" charset="2"/>
              </a:rPr>
              <a:t></a:t>
            </a:r>
            <a:r>
              <a:rPr lang="en-US"/>
              <a:t> (B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A) </a:t>
            </a:r>
            <a:r>
              <a:rPr lang="en-US">
                <a:sym typeface="Symbol" pitchFamily="18" charset="2"/>
              </a:rPr>
              <a:t></a:t>
            </a:r>
            <a:r>
              <a:rPr lang="en-US"/>
              <a:t> (C </a:t>
            </a:r>
            <a:r>
              <a:rPr lang="en-US">
                <a:sym typeface="Symbol" pitchFamily="18" charset="2"/>
              </a:rPr>
              <a:t></a:t>
            </a:r>
            <a:r>
              <a:rPr lang="en-US"/>
              <a:t> D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B)</a:t>
            </a:r>
          </a:p>
          <a:p>
            <a:pPr marL="762000" lvl="1" indent="-304800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sz="22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59833E-2676-44A0-96BC-E6889B3ECE26}" type="slidenum">
              <a:rPr lang="en-US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Suy luận tiến và suy luận lùi</a:t>
            </a:r>
            <a:br>
              <a:rPr lang="en-US" smtClean="0"/>
            </a:br>
            <a:r>
              <a:rPr lang="en-US" smtClean="0"/>
              <a:t>Forward and backward chaining</a:t>
            </a:r>
          </a:p>
        </p:txBody>
      </p:sp>
      <p:sp>
        <p:nvSpPr>
          <p:cNvPr id="69635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Modus Ponens : complete for Horn KBs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r>
              <a:rPr lang="en-US" smtClean="0"/>
              <a:t>Can be used with forward chaining or backward chaining.</a:t>
            </a:r>
          </a:p>
          <a:p>
            <a:r>
              <a:rPr lang="en-US" smtClean="0"/>
              <a:t>These algorithms are very natural and run in linear time</a:t>
            </a:r>
          </a:p>
          <a:p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05/2005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8E73-580B-4139-AFDF-BD0588134052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13" name="Object 1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95509081"/>
              </p:ext>
            </p:extLst>
          </p:nvPr>
        </p:nvGraphicFramePr>
        <p:xfrm>
          <a:off x="1508125" y="2209800"/>
          <a:ext cx="50101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4" name="Equation" r:id="rId3" imgW="2349360" imgH="419040" progId="Equation.DSMT4">
                  <p:embed/>
                </p:oleObj>
              </mc:Choice>
              <mc:Fallback>
                <p:oleObj name="Equation" r:id="rId3" imgW="2349360" imgH="419040" progId="Equation.DSMT4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2209800"/>
                        <a:ext cx="50101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Suy luận tiến - Forward chaining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6824"/>
            <a:ext cx="8229600" cy="250323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Quá trình suy luận xuất phát từ các sự kiện ban đầu, xác định các sự kiện có thể được "sinh" ra từ sự kiện này.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Ý tưởng: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Kich hoạt các luật mà các giả thiết của nó được thỏa mãn bởi </a:t>
            </a:r>
            <a:r>
              <a:rPr lang="en-US" sz="2000" i="1" smtClean="0"/>
              <a:t>KB</a:t>
            </a:r>
            <a:r>
              <a:rPr lang="en-US" sz="2000" smtClean="0"/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Thêm kết luận của luật vào </a:t>
            </a:r>
            <a:r>
              <a:rPr lang="en-US" sz="2000" i="1" smtClean="0"/>
              <a:t>KB</a:t>
            </a:r>
            <a:r>
              <a:rPr lang="en-US" sz="2000" smtClean="0"/>
              <a:t>, cho đến khi câu hỏi được tìm thấy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074A5D-6DAE-4129-B38E-A7BF49D761F1}" type="slidenum">
              <a:rPr lang="en-US"/>
              <a:pPr>
                <a:defRPr/>
              </a:pPr>
              <a:t>59</a:t>
            </a:fld>
            <a:endParaRPr lang="en-US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9" t="33150" r="4688" b="31418"/>
          <a:stretch>
            <a:fillRect/>
          </a:stretch>
        </p:blipFill>
        <p:spPr bwMode="auto">
          <a:xfrm>
            <a:off x="4887912" y="3436937"/>
            <a:ext cx="2655888" cy="32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600200" y="3770055"/>
            <a:ext cx="3048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P </a:t>
            </a:r>
            <a:r>
              <a:rPr lang="en-US" sz="2000">
                <a:sym typeface="Symbol" pitchFamily="18" charset="2"/>
              </a:rPr>
              <a:t> Q	(1)</a:t>
            </a:r>
          </a:p>
          <a:p>
            <a:r>
              <a:rPr lang="en-US" sz="2000">
                <a:sym typeface="Symbol" pitchFamily="18" charset="2"/>
              </a:rPr>
              <a:t>L  M  P	(2)</a:t>
            </a:r>
          </a:p>
          <a:p>
            <a:r>
              <a:rPr lang="en-US" sz="2000">
                <a:sym typeface="Symbol" pitchFamily="18" charset="2"/>
              </a:rPr>
              <a:t>B  L  M	(3)</a:t>
            </a:r>
          </a:p>
          <a:p>
            <a:r>
              <a:rPr lang="en-US" sz="2000">
                <a:sym typeface="Symbol" pitchFamily="18" charset="2"/>
              </a:rPr>
              <a:t>A  P  L	(4)</a:t>
            </a:r>
          </a:p>
          <a:p>
            <a:r>
              <a:rPr lang="en-US" sz="2000">
                <a:sym typeface="Symbol" pitchFamily="18" charset="2"/>
              </a:rPr>
              <a:t>A  B  L	(5)</a:t>
            </a:r>
          </a:p>
          <a:p>
            <a:r>
              <a:rPr lang="en-US" sz="2000">
                <a:sym typeface="Symbol" pitchFamily="18" charset="2"/>
              </a:rPr>
              <a:t>A	</a:t>
            </a:r>
            <a:r>
              <a:rPr lang="en-US" sz="2000" smtClean="0">
                <a:sym typeface="Symbol" pitchFamily="18" charset="2"/>
              </a:rPr>
              <a:t>(6)</a:t>
            </a:r>
            <a:endParaRPr lang="en-US" sz="2000">
              <a:sym typeface="Symbol" pitchFamily="18" charset="2"/>
            </a:endParaRPr>
          </a:p>
          <a:p>
            <a:r>
              <a:rPr lang="en-US" sz="2000" smtClean="0">
                <a:sym typeface="Symbol" pitchFamily="18" charset="2"/>
              </a:rPr>
              <a:t>B	(7)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Chứng minh: Q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  <p:bldP spid="430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Wumpus World PEAS description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Performance measure</a:t>
            </a:r>
          </a:p>
          <a:p>
            <a:pPr lvl="1" eaLnBrk="1" hangingPunct="1"/>
            <a:r>
              <a:rPr lang="en-US" smtClean="0"/>
              <a:t>gold +1000, death -1000</a:t>
            </a:r>
          </a:p>
          <a:p>
            <a:pPr lvl="1" eaLnBrk="1" hangingPunct="1"/>
            <a:r>
              <a:rPr lang="en-US" smtClean="0"/>
              <a:t>-1 per step, -10 for using the arrow</a:t>
            </a:r>
          </a:p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Environment</a:t>
            </a:r>
          </a:p>
          <a:p>
            <a:pPr lvl="1" eaLnBrk="1" hangingPunct="1"/>
            <a:r>
              <a:rPr lang="en-US" smtClean="0"/>
              <a:t>A grid of rooms surrounded by walls can contain agent and object</a:t>
            </a:r>
          </a:p>
          <a:p>
            <a:pPr lvl="1" eaLnBrk="1" hangingPunct="1"/>
            <a:r>
              <a:rPr lang="en-US" smtClean="0"/>
              <a:t>The agent always starts in the square labeled [1, 1]</a:t>
            </a:r>
          </a:p>
          <a:p>
            <a:pPr lvl="1" eaLnBrk="1" hangingPunct="1"/>
            <a:r>
              <a:rPr lang="en-US" smtClean="0"/>
              <a:t>The locations of the gold and the wumpus are chosen randomly,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ED036-EABD-4DFB-BC76-3AEBADA38157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Forward chaining algorithm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867400"/>
            <a:ext cx="8229600" cy="457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400" smtClean="0"/>
              <a:t>Forward chaining is sound and complete for Horn KB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937F2-3E43-493E-8035-BA5588FF7E72}" type="slidenum">
              <a:rPr lang="en-US"/>
              <a:pPr>
                <a:defRPr/>
              </a:pPr>
              <a:t>60</a:t>
            </a:fld>
            <a:endParaRPr lang="en-US"/>
          </a:p>
        </p:txBody>
      </p:sp>
      <p:pic>
        <p:nvPicPr>
          <p:cNvPr id="716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0208" r="781" b="17708"/>
          <a:stretch>
            <a:fillRect/>
          </a:stretch>
        </p:blipFill>
        <p:spPr bwMode="auto">
          <a:xfrm>
            <a:off x="533400" y="1173163"/>
            <a:ext cx="8034338" cy="461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Forward chaining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BCAB2-9413-4E8A-927B-DA6F092E751D}" type="slidenum">
              <a:rPr lang="en-US"/>
              <a:pPr>
                <a:defRPr/>
              </a:pPr>
              <a:t>61</a:t>
            </a:fld>
            <a:endParaRPr lang="en-US"/>
          </a:p>
        </p:txBody>
      </p:sp>
      <p:pic>
        <p:nvPicPr>
          <p:cNvPr id="72709" name="Picture 5" descr="f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1524000"/>
            <a:ext cx="3048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P </a:t>
            </a:r>
            <a:r>
              <a:rPr lang="en-US" sz="2000">
                <a:sym typeface="Symbol" pitchFamily="18" charset="2"/>
              </a:rPr>
              <a:t> Q	(1)</a:t>
            </a:r>
          </a:p>
          <a:p>
            <a:r>
              <a:rPr lang="en-US" sz="2000">
                <a:sym typeface="Symbol" pitchFamily="18" charset="2"/>
              </a:rPr>
              <a:t>L  M  P	(2)</a:t>
            </a:r>
          </a:p>
          <a:p>
            <a:r>
              <a:rPr lang="en-US" sz="2000">
                <a:sym typeface="Symbol" pitchFamily="18" charset="2"/>
              </a:rPr>
              <a:t>B  L  M	(3)</a:t>
            </a:r>
          </a:p>
          <a:p>
            <a:r>
              <a:rPr lang="en-US" sz="2000">
                <a:sym typeface="Symbol" pitchFamily="18" charset="2"/>
              </a:rPr>
              <a:t>A  P  L	(4)</a:t>
            </a:r>
          </a:p>
          <a:p>
            <a:r>
              <a:rPr lang="en-US" sz="2000">
                <a:sym typeface="Symbol" pitchFamily="18" charset="2"/>
              </a:rPr>
              <a:t>A  B  L	(5)</a:t>
            </a:r>
          </a:p>
          <a:p>
            <a:r>
              <a:rPr lang="en-US" sz="2000">
                <a:sym typeface="Symbol" pitchFamily="18" charset="2"/>
              </a:rPr>
              <a:t>A	</a:t>
            </a:r>
            <a:r>
              <a:rPr lang="en-US" sz="2000" smtClean="0">
                <a:sym typeface="Symbol" pitchFamily="18" charset="2"/>
              </a:rPr>
              <a:t>(6)</a:t>
            </a:r>
            <a:endParaRPr lang="en-US" sz="2000">
              <a:sym typeface="Symbol" pitchFamily="18" charset="2"/>
            </a:endParaRPr>
          </a:p>
          <a:p>
            <a:r>
              <a:rPr lang="en-US" sz="2000" smtClean="0">
                <a:sym typeface="Symbol" pitchFamily="18" charset="2"/>
              </a:rPr>
              <a:t>B	(7)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Chứng minh: Q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Forward chaining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8BB18-6710-4201-BDDD-E842F0703C76}" type="slidenum">
              <a:rPr lang="en-US"/>
              <a:pPr>
                <a:defRPr/>
              </a:pPr>
              <a:t>62</a:t>
            </a:fld>
            <a:endParaRPr lang="en-US"/>
          </a:p>
        </p:txBody>
      </p:sp>
      <p:pic>
        <p:nvPicPr>
          <p:cNvPr id="73733" name="Picture 5" descr="f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1524000"/>
            <a:ext cx="3048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P </a:t>
            </a:r>
            <a:r>
              <a:rPr lang="en-US" sz="2000">
                <a:sym typeface="Symbol" pitchFamily="18" charset="2"/>
              </a:rPr>
              <a:t> Q	(1)</a:t>
            </a:r>
          </a:p>
          <a:p>
            <a:r>
              <a:rPr lang="en-US" sz="2000">
                <a:sym typeface="Symbol" pitchFamily="18" charset="2"/>
              </a:rPr>
              <a:t>L  M  P	(2)</a:t>
            </a:r>
          </a:p>
          <a:p>
            <a:r>
              <a:rPr lang="en-US" sz="2000">
                <a:sym typeface="Symbol" pitchFamily="18" charset="2"/>
              </a:rPr>
              <a:t>B  L  M	(3)</a:t>
            </a:r>
          </a:p>
          <a:p>
            <a:r>
              <a:rPr lang="en-US" sz="2000">
                <a:sym typeface="Symbol" pitchFamily="18" charset="2"/>
              </a:rPr>
              <a:t>A  P  L	(4)</a:t>
            </a:r>
          </a:p>
          <a:p>
            <a:r>
              <a:rPr lang="en-US" sz="2000">
                <a:sym typeface="Symbol" pitchFamily="18" charset="2"/>
              </a:rPr>
              <a:t>A  B  L	(5)</a:t>
            </a:r>
          </a:p>
          <a:p>
            <a:r>
              <a:rPr lang="en-US" sz="2000">
                <a:sym typeface="Symbol" pitchFamily="18" charset="2"/>
              </a:rPr>
              <a:t>A	</a:t>
            </a:r>
            <a:r>
              <a:rPr lang="en-US" sz="2000" smtClean="0">
                <a:sym typeface="Symbol" pitchFamily="18" charset="2"/>
              </a:rPr>
              <a:t>(6)</a:t>
            </a:r>
            <a:endParaRPr lang="en-US" sz="2000">
              <a:sym typeface="Symbol" pitchFamily="18" charset="2"/>
            </a:endParaRPr>
          </a:p>
          <a:p>
            <a:r>
              <a:rPr lang="en-US" sz="2000" smtClean="0">
                <a:sym typeface="Symbol" pitchFamily="18" charset="2"/>
              </a:rPr>
              <a:t>B	(7)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Chứng minh: Q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Forward chaining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89209-693E-4455-8376-0FC2D523AA1B}" type="slidenum">
              <a:rPr lang="en-US"/>
              <a:pPr>
                <a:defRPr/>
              </a:pPr>
              <a:t>63</a:t>
            </a:fld>
            <a:endParaRPr lang="en-US"/>
          </a:p>
        </p:txBody>
      </p:sp>
      <p:pic>
        <p:nvPicPr>
          <p:cNvPr id="74757" name="Picture 4" descr="f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1524000"/>
            <a:ext cx="3048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P </a:t>
            </a:r>
            <a:r>
              <a:rPr lang="en-US" sz="2000">
                <a:sym typeface="Symbol" pitchFamily="18" charset="2"/>
              </a:rPr>
              <a:t> Q	(1)</a:t>
            </a:r>
          </a:p>
          <a:p>
            <a:r>
              <a:rPr lang="en-US" sz="2000">
                <a:sym typeface="Symbol" pitchFamily="18" charset="2"/>
              </a:rPr>
              <a:t>L  M  P	(2)</a:t>
            </a:r>
          </a:p>
          <a:p>
            <a:r>
              <a:rPr lang="en-US" sz="2000">
                <a:sym typeface="Symbol" pitchFamily="18" charset="2"/>
              </a:rPr>
              <a:t>B  L  M	(3)</a:t>
            </a:r>
          </a:p>
          <a:p>
            <a:r>
              <a:rPr lang="en-US" sz="2000">
                <a:sym typeface="Symbol" pitchFamily="18" charset="2"/>
              </a:rPr>
              <a:t>A  P  L	(4)</a:t>
            </a:r>
          </a:p>
          <a:p>
            <a:r>
              <a:rPr lang="en-US" sz="2000">
                <a:sym typeface="Symbol" pitchFamily="18" charset="2"/>
              </a:rPr>
              <a:t>A  B  L	(5)</a:t>
            </a:r>
          </a:p>
          <a:p>
            <a:r>
              <a:rPr lang="en-US" sz="2000">
                <a:sym typeface="Symbol" pitchFamily="18" charset="2"/>
              </a:rPr>
              <a:t>A	</a:t>
            </a:r>
            <a:r>
              <a:rPr lang="en-US" sz="2000" smtClean="0">
                <a:sym typeface="Symbol" pitchFamily="18" charset="2"/>
              </a:rPr>
              <a:t>(6)</a:t>
            </a:r>
            <a:endParaRPr lang="en-US" sz="2000">
              <a:sym typeface="Symbol" pitchFamily="18" charset="2"/>
            </a:endParaRPr>
          </a:p>
          <a:p>
            <a:r>
              <a:rPr lang="en-US" sz="2000" smtClean="0">
                <a:sym typeface="Symbol" pitchFamily="18" charset="2"/>
              </a:rPr>
              <a:t>B	(7)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Chứng minh: Q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Forward chaining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07296-9C01-4462-B79D-669928EB9779}" type="slidenum">
              <a:rPr lang="en-US"/>
              <a:pPr>
                <a:defRPr/>
              </a:pPr>
              <a:t>64</a:t>
            </a:fld>
            <a:endParaRPr lang="en-US"/>
          </a:p>
        </p:txBody>
      </p:sp>
      <p:pic>
        <p:nvPicPr>
          <p:cNvPr id="75781" name="Picture 4" descr="f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1524000"/>
            <a:ext cx="3048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P </a:t>
            </a:r>
            <a:r>
              <a:rPr lang="en-US" sz="2000">
                <a:sym typeface="Symbol" pitchFamily="18" charset="2"/>
              </a:rPr>
              <a:t> Q	(1)</a:t>
            </a:r>
          </a:p>
          <a:p>
            <a:r>
              <a:rPr lang="en-US" sz="2000">
                <a:sym typeface="Symbol" pitchFamily="18" charset="2"/>
              </a:rPr>
              <a:t>L  M  P	(2)</a:t>
            </a:r>
          </a:p>
          <a:p>
            <a:r>
              <a:rPr lang="en-US" sz="2000">
                <a:sym typeface="Symbol" pitchFamily="18" charset="2"/>
              </a:rPr>
              <a:t>B  L  M	(3)</a:t>
            </a:r>
          </a:p>
          <a:p>
            <a:r>
              <a:rPr lang="en-US" sz="2000">
                <a:sym typeface="Symbol" pitchFamily="18" charset="2"/>
              </a:rPr>
              <a:t>A  P  L	(4)</a:t>
            </a:r>
          </a:p>
          <a:p>
            <a:r>
              <a:rPr lang="en-US" sz="2000">
                <a:sym typeface="Symbol" pitchFamily="18" charset="2"/>
              </a:rPr>
              <a:t>A  B  L	(5)</a:t>
            </a:r>
          </a:p>
          <a:p>
            <a:r>
              <a:rPr lang="en-US" sz="2000">
                <a:sym typeface="Symbol" pitchFamily="18" charset="2"/>
              </a:rPr>
              <a:t>A	</a:t>
            </a:r>
            <a:r>
              <a:rPr lang="en-US" sz="2000" smtClean="0">
                <a:sym typeface="Symbol" pitchFamily="18" charset="2"/>
              </a:rPr>
              <a:t>(6)</a:t>
            </a:r>
            <a:endParaRPr lang="en-US" sz="2000">
              <a:sym typeface="Symbol" pitchFamily="18" charset="2"/>
            </a:endParaRPr>
          </a:p>
          <a:p>
            <a:r>
              <a:rPr lang="en-US" sz="2000" smtClean="0">
                <a:sym typeface="Symbol" pitchFamily="18" charset="2"/>
              </a:rPr>
              <a:t>B	(7)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Chứng minh: Q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Forward chaining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0676F-6BB4-404F-9BEA-A63CE206AA33}" type="slidenum">
              <a:rPr lang="en-US"/>
              <a:pPr>
                <a:defRPr/>
              </a:pPr>
              <a:t>65</a:t>
            </a:fld>
            <a:endParaRPr lang="en-US"/>
          </a:p>
        </p:txBody>
      </p:sp>
      <p:pic>
        <p:nvPicPr>
          <p:cNvPr id="76805" name="Picture 4" descr="f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1524000"/>
            <a:ext cx="3048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P </a:t>
            </a:r>
            <a:r>
              <a:rPr lang="en-US" sz="2000">
                <a:sym typeface="Symbol" pitchFamily="18" charset="2"/>
              </a:rPr>
              <a:t> Q	(1)</a:t>
            </a:r>
          </a:p>
          <a:p>
            <a:r>
              <a:rPr lang="en-US" sz="2000">
                <a:sym typeface="Symbol" pitchFamily="18" charset="2"/>
              </a:rPr>
              <a:t>L  M  P	(2)</a:t>
            </a:r>
          </a:p>
          <a:p>
            <a:r>
              <a:rPr lang="en-US" sz="2000">
                <a:sym typeface="Symbol" pitchFamily="18" charset="2"/>
              </a:rPr>
              <a:t>B  L  M	(3)</a:t>
            </a:r>
          </a:p>
          <a:p>
            <a:r>
              <a:rPr lang="en-US" sz="2000">
                <a:sym typeface="Symbol" pitchFamily="18" charset="2"/>
              </a:rPr>
              <a:t>A  P  L	(4)</a:t>
            </a:r>
          </a:p>
          <a:p>
            <a:r>
              <a:rPr lang="en-US" sz="2000">
                <a:sym typeface="Symbol" pitchFamily="18" charset="2"/>
              </a:rPr>
              <a:t>A  B  L	(5)</a:t>
            </a:r>
          </a:p>
          <a:p>
            <a:r>
              <a:rPr lang="en-US" sz="2000">
                <a:sym typeface="Symbol" pitchFamily="18" charset="2"/>
              </a:rPr>
              <a:t>A	</a:t>
            </a:r>
            <a:r>
              <a:rPr lang="en-US" sz="2000" smtClean="0">
                <a:sym typeface="Symbol" pitchFamily="18" charset="2"/>
              </a:rPr>
              <a:t>(6)</a:t>
            </a:r>
            <a:endParaRPr lang="en-US" sz="2000">
              <a:sym typeface="Symbol" pitchFamily="18" charset="2"/>
            </a:endParaRPr>
          </a:p>
          <a:p>
            <a:r>
              <a:rPr lang="en-US" sz="2000" smtClean="0">
                <a:sym typeface="Symbol" pitchFamily="18" charset="2"/>
              </a:rPr>
              <a:t>B	(7)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Chứng minh: Q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Forward chaining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56A82-F9BC-4F99-864A-EF63429D8E56}" type="slidenum">
              <a:rPr lang="en-US"/>
              <a:pPr>
                <a:defRPr/>
              </a:pPr>
              <a:t>66</a:t>
            </a:fld>
            <a:endParaRPr lang="en-US"/>
          </a:p>
        </p:txBody>
      </p:sp>
      <p:pic>
        <p:nvPicPr>
          <p:cNvPr id="77829" name="Picture 4" descr="f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1524000"/>
            <a:ext cx="3048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P </a:t>
            </a:r>
            <a:r>
              <a:rPr lang="en-US" sz="2000">
                <a:sym typeface="Symbol" pitchFamily="18" charset="2"/>
              </a:rPr>
              <a:t> Q	(1)</a:t>
            </a:r>
          </a:p>
          <a:p>
            <a:r>
              <a:rPr lang="en-US" sz="2000">
                <a:sym typeface="Symbol" pitchFamily="18" charset="2"/>
              </a:rPr>
              <a:t>L  M  P	(2)</a:t>
            </a:r>
          </a:p>
          <a:p>
            <a:r>
              <a:rPr lang="en-US" sz="2000">
                <a:sym typeface="Symbol" pitchFamily="18" charset="2"/>
              </a:rPr>
              <a:t>B  L  M	(3)</a:t>
            </a:r>
          </a:p>
          <a:p>
            <a:r>
              <a:rPr lang="en-US" sz="2000">
                <a:sym typeface="Symbol" pitchFamily="18" charset="2"/>
              </a:rPr>
              <a:t>A  P  L	(4)</a:t>
            </a:r>
          </a:p>
          <a:p>
            <a:r>
              <a:rPr lang="en-US" sz="2000">
                <a:sym typeface="Symbol" pitchFamily="18" charset="2"/>
              </a:rPr>
              <a:t>A  B  L	(5)</a:t>
            </a:r>
          </a:p>
          <a:p>
            <a:r>
              <a:rPr lang="en-US" sz="2000">
                <a:sym typeface="Symbol" pitchFamily="18" charset="2"/>
              </a:rPr>
              <a:t>A	</a:t>
            </a:r>
            <a:r>
              <a:rPr lang="en-US" sz="2000" smtClean="0">
                <a:sym typeface="Symbol" pitchFamily="18" charset="2"/>
              </a:rPr>
              <a:t>(6)</a:t>
            </a:r>
            <a:endParaRPr lang="en-US" sz="2000">
              <a:sym typeface="Symbol" pitchFamily="18" charset="2"/>
            </a:endParaRPr>
          </a:p>
          <a:p>
            <a:r>
              <a:rPr lang="en-US" sz="2000" smtClean="0">
                <a:sym typeface="Symbol" pitchFamily="18" charset="2"/>
              </a:rPr>
              <a:t>B	(7)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Chứng minh: Q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Forward chaining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266A3F-CE02-4679-8E2C-99BED83B61E4}" type="slidenum">
              <a:rPr lang="en-US"/>
              <a:pPr>
                <a:defRPr/>
              </a:pPr>
              <a:t>67</a:t>
            </a:fld>
            <a:endParaRPr lang="en-US"/>
          </a:p>
        </p:txBody>
      </p:sp>
      <p:pic>
        <p:nvPicPr>
          <p:cNvPr id="78853" name="Picture 4" descr="f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1524000"/>
            <a:ext cx="3048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P </a:t>
            </a:r>
            <a:r>
              <a:rPr lang="en-US" sz="2000">
                <a:sym typeface="Symbol" pitchFamily="18" charset="2"/>
              </a:rPr>
              <a:t> Q	(1)</a:t>
            </a:r>
          </a:p>
          <a:p>
            <a:r>
              <a:rPr lang="en-US" sz="2000">
                <a:sym typeface="Symbol" pitchFamily="18" charset="2"/>
              </a:rPr>
              <a:t>L  M  P	(2)</a:t>
            </a:r>
          </a:p>
          <a:p>
            <a:r>
              <a:rPr lang="en-US" sz="2000">
                <a:sym typeface="Symbol" pitchFamily="18" charset="2"/>
              </a:rPr>
              <a:t>B  L  M	(3)</a:t>
            </a:r>
          </a:p>
          <a:p>
            <a:r>
              <a:rPr lang="en-US" sz="2000">
                <a:sym typeface="Symbol" pitchFamily="18" charset="2"/>
              </a:rPr>
              <a:t>A  P  L	(4)</a:t>
            </a:r>
          </a:p>
          <a:p>
            <a:r>
              <a:rPr lang="en-US" sz="2000">
                <a:sym typeface="Symbol" pitchFamily="18" charset="2"/>
              </a:rPr>
              <a:t>A  B  L	(5)</a:t>
            </a:r>
          </a:p>
          <a:p>
            <a:r>
              <a:rPr lang="en-US" sz="2000">
                <a:sym typeface="Symbol" pitchFamily="18" charset="2"/>
              </a:rPr>
              <a:t>A	</a:t>
            </a:r>
            <a:r>
              <a:rPr lang="en-US" sz="2000" smtClean="0">
                <a:sym typeface="Symbol" pitchFamily="18" charset="2"/>
              </a:rPr>
              <a:t>(6)</a:t>
            </a:r>
            <a:endParaRPr lang="en-US" sz="2000">
              <a:sym typeface="Symbol" pitchFamily="18" charset="2"/>
            </a:endParaRPr>
          </a:p>
          <a:p>
            <a:r>
              <a:rPr lang="en-US" sz="2000" smtClean="0">
                <a:sym typeface="Symbol" pitchFamily="18" charset="2"/>
              </a:rPr>
              <a:t>B	(7)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Chứng minh: Q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Forward chaining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2A812-873A-40C1-9CF4-82C3CA69399E}" type="slidenum">
              <a:rPr lang="en-US"/>
              <a:pPr>
                <a:defRPr/>
              </a:pPr>
              <a:t>68</a:t>
            </a:fld>
            <a:endParaRPr lang="en-US"/>
          </a:p>
        </p:txBody>
      </p:sp>
      <p:pic>
        <p:nvPicPr>
          <p:cNvPr id="79877" name="Picture 4" descr="f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1524000"/>
            <a:ext cx="3048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P </a:t>
            </a:r>
            <a:r>
              <a:rPr lang="en-US" sz="2000">
                <a:sym typeface="Symbol" pitchFamily="18" charset="2"/>
              </a:rPr>
              <a:t> Q	(1)</a:t>
            </a:r>
          </a:p>
          <a:p>
            <a:r>
              <a:rPr lang="en-US" sz="2000">
                <a:sym typeface="Symbol" pitchFamily="18" charset="2"/>
              </a:rPr>
              <a:t>L  M  P	(2)</a:t>
            </a:r>
          </a:p>
          <a:p>
            <a:r>
              <a:rPr lang="en-US" sz="2000">
                <a:sym typeface="Symbol" pitchFamily="18" charset="2"/>
              </a:rPr>
              <a:t>B  L  M	(3)</a:t>
            </a:r>
          </a:p>
          <a:p>
            <a:r>
              <a:rPr lang="en-US" sz="2000">
                <a:sym typeface="Symbol" pitchFamily="18" charset="2"/>
              </a:rPr>
              <a:t>A  P  L	(4)</a:t>
            </a:r>
          </a:p>
          <a:p>
            <a:r>
              <a:rPr lang="en-US" sz="2000">
                <a:sym typeface="Symbol" pitchFamily="18" charset="2"/>
              </a:rPr>
              <a:t>A  B  L	(5)</a:t>
            </a:r>
          </a:p>
          <a:p>
            <a:r>
              <a:rPr lang="en-US" sz="2000">
                <a:sym typeface="Symbol" pitchFamily="18" charset="2"/>
              </a:rPr>
              <a:t>A	</a:t>
            </a:r>
            <a:r>
              <a:rPr lang="en-US" sz="2000" smtClean="0">
                <a:sym typeface="Symbol" pitchFamily="18" charset="2"/>
              </a:rPr>
              <a:t>(6)</a:t>
            </a:r>
            <a:endParaRPr lang="en-US" sz="2000">
              <a:sym typeface="Symbol" pitchFamily="18" charset="2"/>
            </a:endParaRPr>
          </a:p>
          <a:p>
            <a:r>
              <a:rPr lang="en-US" sz="2000" smtClean="0">
                <a:sym typeface="Symbol" pitchFamily="18" charset="2"/>
              </a:rPr>
              <a:t>B	(7)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Chứng minh: Q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Backward chaining (BC)</a:t>
            </a:r>
            <a:br>
              <a:rPr lang="en-US" smtClean="0"/>
            </a:br>
            <a:r>
              <a:rPr lang="en-US" smtClean="0"/>
              <a:t>Suy luận lùi</a:t>
            </a:r>
          </a:p>
        </p:txBody>
      </p:sp>
      <p:sp>
        <p:nvSpPr>
          <p:cNvPr id="8089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95300" indent="-495300" eaLnBrk="1" hangingPunct="1"/>
            <a:r>
              <a:rPr lang="en-US" smtClean="0"/>
              <a:t>Idea: làm việc ngược lại từ câu hỏi q:</a:t>
            </a:r>
          </a:p>
          <a:p>
            <a:pPr marL="952500" lvl="1" indent="-495300" eaLnBrk="1" hangingPunct="1"/>
            <a:r>
              <a:rPr lang="en-US" smtClean="0"/>
              <a:t>Để chứng minh q bằng BC,</a:t>
            </a:r>
            <a:br>
              <a:rPr lang="en-US" smtClean="0"/>
            </a:br>
            <a:r>
              <a:rPr lang="en-US" smtClean="0"/>
              <a:t>Kiểm tra q đã được chứng minh rồi chưa; hay</a:t>
            </a:r>
            <a:br>
              <a:rPr lang="en-US" smtClean="0"/>
            </a:br>
            <a:r>
              <a:rPr lang="en-US" smtClean="0"/>
              <a:t>chứng minh bằng BC tất cả các giả thiết của một luật nào đó kết luận q</a:t>
            </a:r>
          </a:p>
          <a:p>
            <a:pPr marL="1352550" lvl="2" indent="-495300" eaLnBrk="1" hangingPunct="1"/>
            <a:endParaRPr lang="en-US" smtClean="0"/>
          </a:p>
          <a:p>
            <a:pPr marL="495300" indent="-495300" eaLnBrk="1" hangingPunct="1"/>
            <a:r>
              <a:rPr lang="en-US" smtClean="0"/>
              <a:t>Avoid loops: check if new subgoal is already on the goal stack</a:t>
            </a:r>
          </a:p>
          <a:p>
            <a:pPr marL="495300" indent="-495300" eaLnBrk="1" hangingPunct="1"/>
            <a:r>
              <a:rPr lang="en-US" smtClean="0"/>
              <a:t>Avoid repeated work: check if new subgoal</a:t>
            </a:r>
          </a:p>
          <a:p>
            <a:pPr marL="952500" lvl="1" indent="-495300" eaLnBrk="1" hangingPunct="1"/>
            <a:r>
              <a:rPr lang="en-US" smtClean="0"/>
              <a:t>has already been proved true, or</a:t>
            </a:r>
          </a:p>
          <a:p>
            <a:pPr marL="952500" lvl="1" indent="-495300" eaLnBrk="1" hangingPunct="1"/>
            <a:r>
              <a:rPr lang="en-US" smtClean="0"/>
              <a:t>has already failed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C2E7D-3403-42C7-9C1A-F59C725D365D}" type="slidenum">
              <a:rPr lang="en-US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Wumpus World PEAS description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Sensors</a:t>
            </a:r>
            <a:r>
              <a:rPr lang="en-US" smtClean="0"/>
              <a:t>: </a:t>
            </a:r>
          </a:p>
          <a:p>
            <a:pPr marL="0" indent="0" algn="ctr" eaLnBrk="1" hangingPunct="1">
              <a:buNone/>
            </a:pPr>
            <a:r>
              <a:rPr lang="en-US" smtClean="0"/>
              <a:t>(</a:t>
            </a:r>
            <a:r>
              <a:rPr lang="en-US" smtClean="0">
                <a:solidFill>
                  <a:srgbClr val="0000FF"/>
                </a:solidFill>
              </a:rPr>
              <a:t>Stench, Breeze, Glitter, Bump, Scream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smtClean="0"/>
              <a:t>In the squares directly (not diagonally) adjacent squares to the wumpus, the agent will perceive a </a:t>
            </a:r>
            <a:r>
              <a:rPr lang="en-US" smtClean="0">
                <a:solidFill>
                  <a:srgbClr val="0000FF"/>
                </a:solidFill>
              </a:rPr>
              <a:t>stench </a:t>
            </a:r>
            <a:r>
              <a:rPr lang="en-US" smtClean="0"/>
              <a:t>(mùi hôi).</a:t>
            </a:r>
          </a:p>
          <a:p>
            <a:pPr lvl="1" eaLnBrk="1" hangingPunct="1"/>
            <a:r>
              <a:rPr lang="en-US" smtClean="0"/>
              <a:t>In the squares directly adjacent to a pit, the agent will perceive a </a:t>
            </a:r>
            <a:r>
              <a:rPr lang="en-US" smtClean="0">
                <a:solidFill>
                  <a:srgbClr val="0000FF"/>
                </a:solidFill>
              </a:rPr>
              <a:t>breeze </a:t>
            </a:r>
            <a:r>
              <a:rPr lang="en-US" smtClean="0"/>
              <a:t>(gió).</a:t>
            </a:r>
          </a:p>
          <a:p>
            <a:pPr lvl="1" eaLnBrk="1" hangingPunct="1"/>
            <a:r>
              <a:rPr lang="en-US" smtClean="0"/>
              <a:t>In the square where the gold is, the agent will perceive a </a:t>
            </a:r>
            <a:r>
              <a:rPr lang="en-US" smtClean="0">
                <a:solidFill>
                  <a:srgbClr val="0000FF"/>
                </a:solidFill>
              </a:rPr>
              <a:t>glitter </a:t>
            </a:r>
            <a:r>
              <a:rPr lang="en-US" smtClean="0"/>
              <a:t>(ánh sáng lấp lánh).</a:t>
            </a:r>
          </a:p>
          <a:p>
            <a:pPr lvl="1" eaLnBrk="1" hangingPunct="1"/>
            <a:r>
              <a:rPr lang="en-US" smtClean="0"/>
              <a:t>When an agent walks into a wall, it will perceive a </a:t>
            </a:r>
            <a:r>
              <a:rPr lang="en-US" smtClean="0">
                <a:solidFill>
                  <a:srgbClr val="0000FF"/>
                </a:solidFill>
              </a:rPr>
              <a:t>bump </a:t>
            </a:r>
            <a:r>
              <a:rPr lang="en-US" smtClean="0"/>
              <a:t>(va chạm).</a:t>
            </a:r>
          </a:p>
          <a:p>
            <a:pPr lvl="1" eaLnBrk="1" hangingPunct="1"/>
            <a:r>
              <a:rPr lang="en-US" smtClean="0"/>
              <a:t>When the wumpus is killed, it emits a woeful </a:t>
            </a:r>
            <a:r>
              <a:rPr lang="en-US" smtClean="0">
                <a:solidFill>
                  <a:srgbClr val="0000FF"/>
                </a:solidFill>
              </a:rPr>
              <a:t>scream </a:t>
            </a:r>
            <a:r>
              <a:rPr lang="en-US" smtClean="0"/>
              <a:t>(tiếng thét) that can be perceived anywhere in the cave.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83D15-0774-4922-AC57-D8032C2C02E5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Backward chaining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809302-1949-46AC-A247-2E3F2FBD6449}" type="slidenum">
              <a:rPr lang="en-US"/>
              <a:pPr>
                <a:defRPr/>
              </a:pPr>
              <a:t>70</a:t>
            </a:fld>
            <a:endParaRPr lang="en-US"/>
          </a:p>
        </p:txBody>
      </p:sp>
      <p:pic>
        <p:nvPicPr>
          <p:cNvPr id="81925" name="Picture 5" descr="b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43588" y="1371600"/>
            <a:ext cx="3048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P </a:t>
            </a:r>
            <a:r>
              <a:rPr lang="en-US" sz="2000">
                <a:sym typeface="Symbol" pitchFamily="18" charset="2"/>
              </a:rPr>
              <a:t> Q	(1)</a:t>
            </a:r>
          </a:p>
          <a:p>
            <a:r>
              <a:rPr lang="en-US" sz="2000">
                <a:sym typeface="Symbol" pitchFamily="18" charset="2"/>
              </a:rPr>
              <a:t>L  M  P	(2)</a:t>
            </a:r>
          </a:p>
          <a:p>
            <a:r>
              <a:rPr lang="en-US" sz="2000">
                <a:sym typeface="Symbol" pitchFamily="18" charset="2"/>
              </a:rPr>
              <a:t>B  L  M	(3)</a:t>
            </a:r>
          </a:p>
          <a:p>
            <a:r>
              <a:rPr lang="en-US" sz="2000">
                <a:sym typeface="Symbol" pitchFamily="18" charset="2"/>
              </a:rPr>
              <a:t>A  P  L	(4)</a:t>
            </a:r>
          </a:p>
          <a:p>
            <a:r>
              <a:rPr lang="en-US" sz="2000">
                <a:sym typeface="Symbol" pitchFamily="18" charset="2"/>
              </a:rPr>
              <a:t>A  B  L	(5)</a:t>
            </a:r>
          </a:p>
          <a:p>
            <a:r>
              <a:rPr lang="en-US" sz="2000">
                <a:sym typeface="Symbol" pitchFamily="18" charset="2"/>
              </a:rPr>
              <a:t>A	</a:t>
            </a:r>
            <a:r>
              <a:rPr lang="en-US" sz="2000" smtClean="0">
                <a:sym typeface="Symbol" pitchFamily="18" charset="2"/>
              </a:rPr>
              <a:t>(6)</a:t>
            </a:r>
            <a:endParaRPr lang="en-US" sz="2000">
              <a:sym typeface="Symbol" pitchFamily="18" charset="2"/>
            </a:endParaRPr>
          </a:p>
          <a:p>
            <a:r>
              <a:rPr lang="en-US" sz="2000" smtClean="0">
                <a:sym typeface="Symbol" pitchFamily="18" charset="2"/>
              </a:rPr>
              <a:t>B	(7)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Chứng minh: Q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Backward chaining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E0636-E7E5-4358-A4E5-723DB7E12445}" type="slidenum">
              <a:rPr lang="en-US"/>
              <a:pPr>
                <a:defRPr/>
              </a:pPr>
              <a:t>71</a:t>
            </a:fld>
            <a:endParaRPr lang="en-US"/>
          </a:p>
        </p:txBody>
      </p:sp>
      <p:pic>
        <p:nvPicPr>
          <p:cNvPr id="82949" name="Picture 5" descr="b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43588" y="1371600"/>
            <a:ext cx="3048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P </a:t>
            </a:r>
            <a:r>
              <a:rPr lang="en-US" sz="2000">
                <a:sym typeface="Symbol" pitchFamily="18" charset="2"/>
              </a:rPr>
              <a:t> Q	(1)</a:t>
            </a:r>
          </a:p>
          <a:p>
            <a:r>
              <a:rPr lang="en-US" sz="2000">
                <a:sym typeface="Symbol" pitchFamily="18" charset="2"/>
              </a:rPr>
              <a:t>L  M  P	(2)</a:t>
            </a:r>
          </a:p>
          <a:p>
            <a:r>
              <a:rPr lang="en-US" sz="2000">
                <a:sym typeface="Symbol" pitchFamily="18" charset="2"/>
              </a:rPr>
              <a:t>B  L  M	(3)</a:t>
            </a:r>
          </a:p>
          <a:p>
            <a:r>
              <a:rPr lang="en-US" sz="2000">
                <a:sym typeface="Symbol" pitchFamily="18" charset="2"/>
              </a:rPr>
              <a:t>A  P  L	(4)</a:t>
            </a:r>
          </a:p>
          <a:p>
            <a:r>
              <a:rPr lang="en-US" sz="2000">
                <a:sym typeface="Symbol" pitchFamily="18" charset="2"/>
              </a:rPr>
              <a:t>A  B  L	(5)</a:t>
            </a:r>
          </a:p>
          <a:p>
            <a:r>
              <a:rPr lang="en-US" sz="2000">
                <a:sym typeface="Symbol" pitchFamily="18" charset="2"/>
              </a:rPr>
              <a:t>A	</a:t>
            </a:r>
            <a:r>
              <a:rPr lang="en-US" sz="2000" smtClean="0">
                <a:sym typeface="Symbol" pitchFamily="18" charset="2"/>
              </a:rPr>
              <a:t>(6)</a:t>
            </a:r>
            <a:endParaRPr lang="en-US" sz="2000">
              <a:sym typeface="Symbol" pitchFamily="18" charset="2"/>
            </a:endParaRPr>
          </a:p>
          <a:p>
            <a:r>
              <a:rPr lang="en-US" sz="2000" smtClean="0">
                <a:sym typeface="Symbol" pitchFamily="18" charset="2"/>
              </a:rPr>
              <a:t>B	(7)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Chứng minh: Q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Backward chaining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FBCA7-E015-403A-9A03-429554DBD4F6}" type="slidenum">
              <a:rPr lang="en-US"/>
              <a:pPr>
                <a:defRPr/>
              </a:pPr>
              <a:t>72</a:t>
            </a:fld>
            <a:endParaRPr lang="en-US"/>
          </a:p>
        </p:txBody>
      </p:sp>
      <p:pic>
        <p:nvPicPr>
          <p:cNvPr id="83973" name="Picture 4" descr="b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43588" y="1371600"/>
            <a:ext cx="3048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P </a:t>
            </a:r>
            <a:r>
              <a:rPr lang="en-US" sz="2000">
                <a:sym typeface="Symbol" pitchFamily="18" charset="2"/>
              </a:rPr>
              <a:t> Q	(1)</a:t>
            </a:r>
          </a:p>
          <a:p>
            <a:r>
              <a:rPr lang="en-US" sz="2000">
                <a:sym typeface="Symbol" pitchFamily="18" charset="2"/>
              </a:rPr>
              <a:t>L  M  P	(2)</a:t>
            </a:r>
          </a:p>
          <a:p>
            <a:r>
              <a:rPr lang="en-US" sz="2000">
                <a:sym typeface="Symbol" pitchFamily="18" charset="2"/>
              </a:rPr>
              <a:t>B  L  M	(3)</a:t>
            </a:r>
          </a:p>
          <a:p>
            <a:r>
              <a:rPr lang="en-US" sz="2000">
                <a:sym typeface="Symbol" pitchFamily="18" charset="2"/>
              </a:rPr>
              <a:t>A  P  L	(4)</a:t>
            </a:r>
          </a:p>
          <a:p>
            <a:r>
              <a:rPr lang="en-US" sz="2000">
                <a:sym typeface="Symbol" pitchFamily="18" charset="2"/>
              </a:rPr>
              <a:t>A  B  L	(5)</a:t>
            </a:r>
          </a:p>
          <a:p>
            <a:r>
              <a:rPr lang="en-US" sz="2000">
                <a:sym typeface="Symbol" pitchFamily="18" charset="2"/>
              </a:rPr>
              <a:t>A	</a:t>
            </a:r>
            <a:r>
              <a:rPr lang="en-US" sz="2000" smtClean="0">
                <a:sym typeface="Symbol" pitchFamily="18" charset="2"/>
              </a:rPr>
              <a:t>(6)</a:t>
            </a:r>
            <a:endParaRPr lang="en-US" sz="2000">
              <a:sym typeface="Symbol" pitchFamily="18" charset="2"/>
            </a:endParaRPr>
          </a:p>
          <a:p>
            <a:r>
              <a:rPr lang="en-US" sz="2000" smtClean="0">
                <a:sym typeface="Symbol" pitchFamily="18" charset="2"/>
              </a:rPr>
              <a:t>B	(7)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Chứng minh: Q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Backward chaining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75E478-3AB1-42EC-8D61-776F1A436D97}" type="slidenum">
              <a:rPr lang="en-US"/>
              <a:pPr>
                <a:defRPr/>
              </a:pPr>
              <a:t>73</a:t>
            </a:fld>
            <a:endParaRPr lang="en-US"/>
          </a:p>
        </p:txBody>
      </p:sp>
      <p:pic>
        <p:nvPicPr>
          <p:cNvPr id="84997" name="Picture 4" descr="b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43588" y="1371600"/>
            <a:ext cx="3048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P </a:t>
            </a:r>
            <a:r>
              <a:rPr lang="en-US" sz="2000">
                <a:sym typeface="Symbol" pitchFamily="18" charset="2"/>
              </a:rPr>
              <a:t> Q	(1)</a:t>
            </a:r>
          </a:p>
          <a:p>
            <a:r>
              <a:rPr lang="en-US" sz="2000">
                <a:sym typeface="Symbol" pitchFamily="18" charset="2"/>
              </a:rPr>
              <a:t>L  M  P	(2)</a:t>
            </a:r>
          </a:p>
          <a:p>
            <a:r>
              <a:rPr lang="en-US" sz="2000">
                <a:sym typeface="Symbol" pitchFamily="18" charset="2"/>
              </a:rPr>
              <a:t>B  L  M	(3)</a:t>
            </a:r>
          </a:p>
          <a:p>
            <a:r>
              <a:rPr lang="en-US" sz="2000">
                <a:sym typeface="Symbol" pitchFamily="18" charset="2"/>
              </a:rPr>
              <a:t>A  P  L	(4)</a:t>
            </a:r>
          </a:p>
          <a:p>
            <a:r>
              <a:rPr lang="en-US" sz="2000">
                <a:sym typeface="Symbol" pitchFamily="18" charset="2"/>
              </a:rPr>
              <a:t>A  B  L	(5)</a:t>
            </a:r>
          </a:p>
          <a:p>
            <a:r>
              <a:rPr lang="en-US" sz="2000">
                <a:sym typeface="Symbol" pitchFamily="18" charset="2"/>
              </a:rPr>
              <a:t>A	</a:t>
            </a:r>
            <a:r>
              <a:rPr lang="en-US" sz="2000" smtClean="0">
                <a:sym typeface="Symbol" pitchFamily="18" charset="2"/>
              </a:rPr>
              <a:t>(6)</a:t>
            </a:r>
            <a:endParaRPr lang="en-US" sz="2000">
              <a:sym typeface="Symbol" pitchFamily="18" charset="2"/>
            </a:endParaRPr>
          </a:p>
          <a:p>
            <a:r>
              <a:rPr lang="en-US" sz="2000" smtClean="0">
                <a:sym typeface="Symbol" pitchFamily="18" charset="2"/>
              </a:rPr>
              <a:t>B	(7)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Chứng minh: Q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Backward chaining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909392-D67A-4634-8C5F-B762104BDADF}" type="slidenum">
              <a:rPr lang="en-US"/>
              <a:pPr>
                <a:defRPr/>
              </a:pPr>
              <a:t>74</a:t>
            </a:fld>
            <a:endParaRPr lang="en-US"/>
          </a:p>
        </p:txBody>
      </p:sp>
      <p:pic>
        <p:nvPicPr>
          <p:cNvPr id="86021" name="Picture 4" descr="b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43588" y="1371600"/>
            <a:ext cx="3048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P </a:t>
            </a:r>
            <a:r>
              <a:rPr lang="en-US" sz="2000">
                <a:sym typeface="Symbol" pitchFamily="18" charset="2"/>
              </a:rPr>
              <a:t> Q	(1)</a:t>
            </a:r>
          </a:p>
          <a:p>
            <a:r>
              <a:rPr lang="en-US" sz="2000">
                <a:sym typeface="Symbol" pitchFamily="18" charset="2"/>
              </a:rPr>
              <a:t>L  M  P	(2)</a:t>
            </a:r>
          </a:p>
          <a:p>
            <a:r>
              <a:rPr lang="en-US" sz="2000">
                <a:sym typeface="Symbol" pitchFamily="18" charset="2"/>
              </a:rPr>
              <a:t>B  L  M	(3)</a:t>
            </a:r>
          </a:p>
          <a:p>
            <a:r>
              <a:rPr lang="en-US" sz="2000">
                <a:sym typeface="Symbol" pitchFamily="18" charset="2"/>
              </a:rPr>
              <a:t>A  P  L	(4)</a:t>
            </a:r>
          </a:p>
          <a:p>
            <a:r>
              <a:rPr lang="en-US" sz="2000">
                <a:sym typeface="Symbol" pitchFamily="18" charset="2"/>
              </a:rPr>
              <a:t>A  B  L	(5)</a:t>
            </a:r>
          </a:p>
          <a:p>
            <a:r>
              <a:rPr lang="en-US" sz="2000">
                <a:sym typeface="Symbol" pitchFamily="18" charset="2"/>
              </a:rPr>
              <a:t>A	</a:t>
            </a:r>
            <a:r>
              <a:rPr lang="en-US" sz="2000" smtClean="0">
                <a:sym typeface="Symbol" pitchFamily="18" charset="2"/>
              </a:rPr>
              <a:t>(6)</a:t>
            </a:r>
            <a:endParaRPr lang="en-US" sz="2000">
              <a:sym typeface="Symbol" pitchFamily="18" charset="2"/>
            </a:endParaRPr>
          </a:p>
          <a:p>
            <a:r>
              <a:rPr lang="en-US" sz="2000" smtClean="0">
                <a:sym typeface="Symbol" pitchFamily="18" charset="2"/>
              </a:rPr>
              <a:t>B	(7)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Chứng minh: Q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Backward chaining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ABB34-0A38-4829-9B02-52804E8F8E00}" type="slidenum">
              <a:rPr lang="en-US"/>
              <a:pPr>
                <a:defRPr/>
              </a:pPr>
              <a:t>75</a:t>
            </a:fld>
            <a:endParaRPr lang="en-US"/>
          </a:p>
        </p:txBody>
      </p:sp>
      <p:pic>
        <p:nvPicPr>
          <p:cNvPr id="87045" name="Picture 4" descr="b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43588" y="1371600"/>
            <a:ext cx="3048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P </a:t>
            </a:r>
            <a:r>
              <a:rPr lang="en-US" sz="2000">
                <a:sym typeface="Symbol" pitchFamily="18" charset="2"/>
              </a:rPr>
              <a:t> Q	(1)</a:t>
            </a:r>
          </a:p>
          <a:p>
            <a:r>
              <a:rPr lang="en-US" sz="2000">
                <a:sym typeface="Symbol" pitchFamily="18" charset="2"/>
              </a:rPr>
              <a:t>L  M  P	(2)</a:t>
            </a:r>
          </a:p>
          <a:p>
            <a:r>
              <a:rPr lang="en-US" sz="2000">
                <a:sym typeface="Symbol" pitchFamily="18" charset="2"/>
              </a:rPr>
              <a:t>B  L  M	(3)</a:t>
            </a:r>
          </a:p>
          <a:p>
            <a:r>
              <a:rPr lang="en-US" sz="2000">
                <a:sym typeface="Symbol" pitchFamily="18" charset="2"/>
              </a:rPr>
              <a:t>A  P  L	(4)</a:t>
            </a:r>
          </a:p>
          <a:p>
            <a:r>
              <a:rPr lang="en-US" sz="2000">
                <a:sym typeface="Symbol" pitchFamily="18" charset="2"/>
              </a:rPr>
              <a:t>A  B  L	(5)</a:t>
            </a:r>
          </a:p>
          <a:p>
            <a:r>
              <a:rPr lang="en-US" sz="2000">
                <a:sym typeface="Symbol" pitchFamily="18" charset="2"/>
              </a:rPr>
              <a:t>A	</a:t>
            </a:r>
            <a:r>
              <a:rPr lang="en-US" sz="2000" smtClean="0">
                <a:sym typeface="Symbol" pitchFamily="18" charset="2"/>
              </a:rPr>
              <a:t>(6)</a:t>
            </a:r>
            <a:endParaRPr lang="en-US" sz="2000">
              <a:sym typeface="Symbol" pitchFamily="18" charset="2"/>
            </a:endParaRPr>
          </a:p>
          <a:p>
            <a:r>
              <a:rPr lang="en-US" sz="2000" smtClean="0">
                <a:sym typeface="Symbol" pitchFamily="18" charset="2"/>
              </a:rPr>
              <a:t>B	(7)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Chứng minh: Q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Backward chaining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BB209-4150-4556-8D22-FB4BF4D35A1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pic>
        <p:nvPicPr>
          <p:cNvPr id="88069" name="Picture 4" descr="b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43588" y="1371600"/>
            <a:ext cx="3048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P </a:t>
            </a:r>
            <a:r>
              <a:rPr lang="en-US" sz="2000">
                <a:sym typeface="Symbol" pitchFamily="18" charset="2"/>
              </a:rPr>
              <a:t> Q	(1)</a:t>
            </a:r>
          </a:p>
          <a:p>
            <a:r>
              <a:rPr lang="en-US" sz="2000">
                <a:sym typeface="Symbol" pitchFamily="18" charset="2"/>
              </a:rPr>
              <a:t>L  M  P	(2)</a:t>
            </a:r>
          </a:p>
          <a:p>
            <a:r>
              <a:rPr lang="en-US" sz="2000">
                <a:sym typeface="Symbol" pitchFamily="18" charset="2"/>
              </a:rPr>
              <a:t>B  L  M	(3)</a:t>
            </a:r>
          </a:p>
          <a:p>
            <a:r>
              <a:rPr lang="en-US" sz="2000">
                <a:sym typeface="Symbol" pitchFamily="18" charset="2"/>
              </a:rPr>
              <a:t>A  P  L	(4)</a:t>
            </a:r>
          </a:p>
          <a:p>
            <a:r>
              <a:rPr lang="en-US" sz="2000">
                <a:sym typeface="Symbol" pitchFamily="18" charset="2"/>
              </a:rPr>
              <a:t>A  B  L	(5)</a:t>
            </a:r>
          </a:p>
          <a:p>
            <a:r>
              <a:rPr lang="en-US" sz="2000">
                <a:sym typeface="Symbol" pitchFamily="18" charset="2"/>
              </a:rPr>
              <a:t>A	</a:t>
            </a:r>
            <a:r>
              <a:rPr lang="en-US" sz="2000" smtClean="0">
                <a:sym typeface="Symbol" pitchFamily="18" charset="2"/>
              </a:rPr>
              <a:t>(6)</a:t>
            </a:r>
            <a:endParaRPr lang="en-US" sz="2000">
              <a:sym typeface="Symbol" pitchFamily="18" charset="2"/>
            </a:endParaRPr>
          </a:p>
          <a:p>
            <a:r>
              <a:rPr lang="en-US" sz="2000" smtClean="0">
                <a:sym typeface="Symbol" pitchFamily="18" charset="2"/>
              </a:rPr>
              <a:t>B	(7)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Chứng minh: Q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Backward chaining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6FC92-C99B-4F3D-BB5C-1E8D5B6A03ED}" type="slidenum">
              <a:rPr lang="en-US"/>
              <a:pPr>
                <a:defRPr/>
              </a:pPr>
              <a:t>77</a:t>
            </a:fld>
            <a:endParaRPr lang="en-US"/>
          </a:p>
        </p:txBody>
      </p:sp>
      <p:pic>
        <p:nvPicPr>
          <p:cNvPr id="89093" name="Picture 4" descr="b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43588" y="1371600"/>
            <a:ext cx="3048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P </a:t>
            </a:r>
            <a:r>
              <a:rPr lang="en-US" sz="2000">
                <a:sym typeface="Symbol" pitchFamily="18" charset="2"/>
              </a:rPr>
              <a:t> Q	(1)</a:t>
            </a:r>
          </a:p>
          <a:p>
            <a:r>
              <a:rPr lang="en-US" sz="2000">
                <a:sym typeface="Symbol" pitchFamily="18" charset="2"/>
              </a:rPr>
              <a:t>L  M  P	(2)</a:t>
            </a:r>
          </a:p>
          <a:p>
            <a:r>
              <a:rPr lang="en-US" sz="2000">
                <a:sym typeface="Symbol" pitchFamily="18" charset="2"/>
              </a:rPr>
              <a:t>B  L  M	(3)</a:t>
            </a:r>
          </a:p>
          <a:p>
            <a:r>
              <a:rPr lang="en-US" sz="2000">
                <a:sym typeface="Symbol" pitchFamily="18" charset="2"/>
              </a:rPr>
              <a:t>A  P  L	(4)</a:t>
            </a:r>
          </a:p>
          <a:p>
            <a:r>
              <a:rPr lang="en-US" sz="2000">
                <a:sym typeface="Symbol" pitchFamily="18" charset="2"/>
              </a:rPr>
              <a:t>A  B  L	(5)</a:t>
            </a:r>
          </a:p>
          <a:p>
            <a:r>
              <a:rPr lang="en-US" sz="2000">
                <a:sym typeface="Symbol" pitchFamily="18" charset="2"/>
              </a:rPr>
              <a:t>A	</a:t>
            </a:r>
            <a:r>
              <a:rPr lang="en-US" sz="2000" smtClean="0">
                <a:sym typeface="Symbol" pitchFamily="18" charset="2"/>
              </a:rPr>
              <a:t>(6)</a:t>
            </a:r>
            <a:endParaRPr lang="en-US" sz="2000">
              <a:sym typeface="Symbol" pitchFamily="18" charset="2"/>
            </a:endParaRPr>
          </a:p>
          <a:p>
            <a:r>
              <a:rPr lang="en-US" sz="2000" smtClean="0">
                <a:sym typeface="Symbol" pitchFamily="18" charset="2"/>
              </a:rPr>
              <a:t>B	(7)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Chứng minh: Q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Backward chaining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9CB29-DD89-4ABB-9A8D-4EB3B2F830F8}" type="slidenum">
              <a:rPr lang="en-US"/>
              <a:pPr>
                <a:defRPr/>
              </a:pPr>
              <a:t>78</a:t>
            </a:fld>
            <a:endParaRPr lang="en-US"/>
          </a:p>
        </p:txBody>
      </p:sp>
      <p:pic>
        <p:nvPicPr>
          <p:cNvPr id="90117" name="Picture 4" descr="bc-horn-example0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43588" y="1371600"/>
            <a:ext cx="3048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P </a:t>
            </a:r>
            <a:r>
              <a:rPr lang="en-US" sz="2000">
                <a:sym typeface="Symbol" pitchFamily="18" charset="2"/>
              </a:rPr>
              <a:t> Q	(1)</a:t>
            </a:r>
          </a:p>
          <a:p>
            <a:r>
              <a:rPr lang="en-US" sz="2000">
                <a:sym typeface="Symbol" pitchFamily="18" charset="2"/>
              </a:rPr>
              <a:t>L  M  P	(2)</a:t>
            </a:r>
          </a:p>
          <a:p>
            <a:r>
              <a:rPr lang="en-US" sz="2000">
                <a:sym typeface="Symbol" pitchFamily="18" charset="2"/>
              </a:rPr>
              <a:t>B  L  M	(3)</a:t>
            </a:r>
          </a:p>
          <a:p>
            <a:r>
              <a:rPr lang="en-US" sz="2000">
                <a:sym typeface="Symbol" pitchFamily="18" charset="2"/>
              </a:rPr>
              <a:t>A  P  L	(4)</a:t>
            </a:r>
          </a:p>
          <a:p>
            <a:r>
              <a:rPr lang="en-US" sz="2000">
                <a:sym typeface="Symbol" pitchFamily="18" charset="2"/>
              </a:rPr>
              <a:t>A  B  L	(5)</a:t>
            </a:r>
          </a:p>
          <a:p>
            <a:r>
              <a:rPr lang="en-US" sz="2000">
                <a:sym typeface="Symbol" pitchFamily="18" charset="2"/>
              </a:rPr>
              <a:t>A	</a:t>
            </a:r>
            <a:r>
              <a:rPr lang="en-US" sz="2000" smtClean="0">
                <a:sym typeface="Symbol" pitchFamily="18" charset="2"/>
              </a:rPr>
              <a:t>(6)</a:t>
            </a:r>
            <a:endParaRPr lang="en-US" sz="2000">
              <a:sym typeface="Symbol" pitchFamily="18" charset="2"/>
            </a:endParaRPr>
          </a:p>
          <a:p>
            <a:r>
              <a:rPr lang="en-US" sz="2000" smtClean="0">
                <a:sym typeface="Symbol" pitchFamily="18" charset="2"/>
              </a:rPr>
              <a:t>B	(7)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Chứng minh: Q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Backward chaining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5FD06-DE2F-4255-BD75-6024F33C8EBD}" type="slidenum">
              <a:rPr lang="en-US"/>
              <a:pPr>
                <a:defRPr/>
              </a:pPr>
              <a:t>79</a:t>
            </a:fld>
            <a:endParaRPr lang="en-US"/>
          </a:p>
        </p:txBody>
      </p:sp>
      <p:pic>
        <p:nvPicPr>
          <p:cNvPr id="91141" name="Picture 4" descr="bc-horn-example1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43588" y="1371600"/>
            <a:ext cx="3048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39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P </a:t>
            </a:r>
            <a:r>
              <a:rPr lang="en-US" sz="2000">
                <a:sym typeface="Symbol" pitchFamily="18" charset="2"/>
              </a:rPr>
              <a:t> Q	(1)</a:t>
            </a:r>
          </a:p>
          <a:p>
            <a:r>
              <a:rPr lang="en-US" sz="2000">
                <a:sym typeface="Symbol" pitchFamily="18" charset="2"/>
              </a:rPr>
              <a:t>L  M  P	(2)</a:t>
            </a:r>
          </a:p>
          <a:p>
            <a:r>
              <a:rPr lang="en-US" sz="2000">
                <a:sym typeface="Symbol" pitchFamily="18" charset="2"/>
              </a:rPr>
              <a:t>B  L  M	(3)</a:t>
            </a:r>
          </a:p>
          <a:p>
            <a:r>
              <a:rPr lang="en-US" sz="2000">
                <a:sym typeface="Symbol" pitchFamily="18" charset="2"/>
              </a:rPr>
              <a:t>A  P  L	(4)</a:t>
            </a:r>
          </a:p>
          <a:p>
            <a:r>
              <a:rPr lang="en-US" sz="2000">
                <a:sym typeface="Symbol" pitchFamily="18" charset="2"/>
              </a:rPr>
              <a:t>A  B  L	(5)</a:t>
            </a:r>
          </a:p>
          <a:p>
            <a:r>
              <a:rPr lang="en-US" sz="2000">
                <a:sym typeface="Symbol" pitchFamily="18" charset="2"/>
              </a:rPr>
              <a:t>A	</a:t>
            </a:r>
            <a:r>
              <a:rPr lang="en-US" sz="2000" smtClean="0">
                <a:sym typeface="Symbol" pitchFamily="18" charset="2"/>
              </a:rPr>
              <a:t>(6)</a:t>
            </a:r>
            <a:endParaRPr lang="en-US" sz="2000">
              <a:sym typeface="Symbol" pitchFamily="18" charset="2"/>
            </a:endParaRPr>
          </a:p>
          <a:p>
            <a:r>
              <a:rPr lang="en-US" sz="2000" smtClean="0">
                <a:sym typeface="Symbol" pitchFamily="18" charset="2"/>
              </a:rPr>
              <a:t>B	(7)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Chứng minh: Q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Wumpus World PEAS description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599"/>
            <a:ext cx="8229600" cy="5089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solidFill>
                  <a:srgbClr val="FF0000"/>
                </a:solidFill>
              </a:rPr>
              <a:t>Actuators</a:t>
            </a:r>
            <a:r>
              <a:rPr lang="en-US" sz="2600" smtClean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Left turn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Right turn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Forward – đi tới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/>
              <a:t>Moving forward has no effect</a:t>
            </a:r>
            <a:br>
              <a:rPr lang="en-US" sz="1900" smtClean="0"/>
            </a:br>
            <a:r>
              <a:rPr lang="en-US" sz="1900" smtClean="0"/>
              <a:t>if there is a wall in front of the agent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Grab – nhặt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/>
              <a:t>to pick up an object that is in the same square as the agent.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Shoot – bắn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/>
              <a:t>to fire an arrow in the direction the agent is facing. The arrow continues until it either hits and kills the wumpus or hits a wall.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/>
              <a:t>The agent only has one arrow, so only the first Shoot has effect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Release – thoát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/>
              <a:t>to leave the cave;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/>
              <a:t>it is effective only when the agent is in the start square.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1FAEA-400D-43CA-9BDF-B84A41E03AD4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Forward vs. backward chaining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FC is </a:t>
            </a:r>
            <a:r>
              <a:rPr lang="en-US" smtClean="0">
                <a:solidFill>
                  <a:srgbClr val="A50021"/>
                </a:solidFill>
              </a:rPr>
              <a:t>data-driven</a:t>
            </a:r>
            <a:r>
              <a:rPr lang="en-US" smtClean="0"/>
              <a:t>, automatic, unconscious processing</a:t>
            </a:r>
          </a:p>
          <a:p>
            <a:pPr lvl="1" eaLnBrk="1" hangingPunct="1"/>
            <a:r>
              <a:rPr lang="en-US" smtClean="0"/>
              <a:t>e.g., object recognition, routine decisions</a:t>
            </a:r>
          </a:p>
          <a:p>
            <a:pPr eaLnBrk="1" hangingPunct="1"/>
            <a:r>
              <a:rPr lang="en-US" smtClean="0"/>
              <a:t>May do lots of work that is irrelevant to the goal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BC is </a:t>
            </a:r>
            <a:r>
              <a:rPr lang="en-US" smtClean="0">
                <a:solidFill>
                  <a:srgbClr val="A50021"/>
                </a:solidFill>
              </a:rPr>
              <a:t>goal-driven</a:t>
            </a:r>
            <a:r>
              <a:rPr lang="en-US" smtClean="0"/>
              <a:t>, appropriate for </a:t>
            </a:r>
            <a:br>
              <a:rPr lang="en-US" smtClean="0"/>
            </a:br>
            <a:r>
              <a:rPr lang="en-US" smtClean="0"/>
              <a:t>problem-solving,</a:t>
            </a:r>
          </a:p>
          <a:p>
            <a:pPr lvl="1" eaLnBrk="1" hangingPunct="1"/>
            <a:r>
              <a:rPr lang="en-US" smtClean="0"/>
              <a:t>e.g., Where are my keys? </a:t>
            </a:r>
            <a:br>
              <a:rPr lang="en-US" smtClean="0"/>
            </a:br>
            <a:r>
              <a:rPr lang="en-US" smtClean="0"/>
              <a:t>How do I get into a PhD program?</a:t>
            </a:r>
          </a:p>
          <a:p>
            <a:pPr eaLnBrk="1" hangingPunct="1"/>
            <a:r>
              <a:rPr lang="en-US" smtClean="0"/>
              <a:t>Complexity of BC can be </a:t>
            </a:r>
            <a:r>
              <a:rPr lang="en-US" smtClean="0">
                <a:solidFill>
                  <a:srgbClr val="FF0000"/>
                </a:solidFill>
              </a:rPr>
              <a:t>much less </a:t>
            </a:r>
            <a:r>
              <a:rPr lang="en-US" smtClean="0"/>
              <a:t>than linear in size of KB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D7815-96C3-4893-9396-4A6F751AFA99}" type="slidenum">
              <a:rPr lang="en-US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 satisfiability problems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random 3-CNF sentences. e.g.,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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D </a:t>
            </a:r>
            <a:r>
              <a:rPr lang="en-US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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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B </a:t>
            </a:r>
            <a:r>
              <a:rPr lang="en-US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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C) </a:t>
            </a:r>
            <a:r>
              <a:rPr lang="en-US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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(B </a:t>
            </a:r>
            <a:r>
              <a:rPr lang="en-US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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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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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C) 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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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C </a:t>
            </a:r>
            <a:r>
              <a:rPr lang="en-US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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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B </a:t>
            </a:r>
            <a:r>
              <a:rPr lang="en-US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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E) </a:t>
            </a:r>
            <a:r>
              <a:rPr lang="en-US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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(E </a:t>
            </a:r>
            <a:r>
              <a:rPr lang="en-US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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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D </a:t>
            </a:r>
            <a:r>
              <a:rPr lang="en-US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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B) 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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(B </a:t>
            </a:r>
            <a:r>
              <a:rPr lang="en-US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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E </a:t>
            </a:r>
            <a:r>
              <a:rPr lang="en-US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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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C)</a:t>
            </a:r>
          </a:p>
          <a:p>
            <a:pPr lvl="4" eaLnBrk="1" hangingPunct="1"/>
            <a:endParaRPr lang="en-US" i="1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i="1" smtClean="0"/>
              <a:t>m </a:t>
            </a:r>
            <a:r>
              <a:rPr lang="en-US" smtClean="0"/>
              <a:t>= number of clauses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smtClean="0"/>
              <a:t>n </a:t>
            </a:r>
            <a:r>
              <a:rPr lang="en-US" smtClean="0"/>
              <a:t>= number of symbols</a:t>
            </a:r>
          </a:p>
          <a:p>
            <a:pPr lvl="1" eaLnBrk="1" hangingPunct="1"/>
            <a:r>
              <a:rPr lang="en-US" smtClean="0"/>
              <a:t>Hard problems seem to cluster near </a:t>
            </a:r>
            <a:r>
              <a:rPr lang="en-US" i="1" smtClean="0"/>
              <a:t>m/n</a:t>
            </a:r>
            <a:r>
              <a:rPr lang="en-US" smtClean="0"/>
              <a:t> = 4.3 </a:t>
            </a:r>
            <a:br>
              <a:rPr lang="en-US" smtClean="0"/>
            </a:br>
            <a:r>
              <a:rPr lang="en-US" smtClean="0"/>
              <a:t>(critical point)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DEAF57-1E29-4AD9-A0B5-D84B1322A6FE}" type="slidenum">
              <a:rPr lang="en-US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 satisfiability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538A5-6FB9-462F-AAF5-B10E3E11730C}" type="slidenum">
              <a:rPr lang="en-US"/>
              <a:pPr>
                <a:defRPr/>
              </a:pPr>
              <a:t>82</a:t>
            </a:fld>
            <a:endParaRPr lang="en-US"/>
          </a:p>
        </p:txBody>
      </p:sp>
      <p:pic>
        <p:nvPicPr>
          <p:cNvPr id="94213" name="Picture 4" descr="random-3sat-satisfiabi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629400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 satisfiability problems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0825"/>
            <a:ext cx="8229600" cy="993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Median runtime for 100 </a:t>
            </a:r>
            <a:r>
              <a:rPr lang="en-US" sz="2000" smtClean="0">
                <a:solidFill>
                  <a:schemeClr val="accent2"/>
                </a:solidFill>
              </a:rPr>
              <a:t>satisfiable</a:t>
            </a:r>
            <a:r>
              <a:rPr lang="en-US" sz="2000" smtClean="0"/>
              <a:t> random 3-CNF sentences, </a:t>
            </a:r>
            <a:r>
              <a:rPr lang="en-US" sz="2000" i="1" smtClean="0"/>
              <a:t>n</a:t>
            </a:r>
            <a:r>
              <a:rPr lang="en-US" sz="2000" smtClean="0"/>
              <a:t> = 50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FCCEE-1E9E-4817-A743-D5D75FC93FB7}" type="slidenum">
              <a:rPr lang="en-US"/>
              <a:pPr>
                <a:defRPr/>
              </a:pPr>
              <a:t>83</a:t>
            </a:fld>
            <a:endParaRPr lang="en-US"/>
          </a:p>
        </p:txBody>
      </p:sp>
      <p:pic>
        <p:nvPicPr>
          <p:cNvPr id="95238" name="Picture 5" descr="random-3sat-perform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486400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Inference-based agents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in </a:t>
            </a:r>
            <a:r>
              <a:rPr lang="en-US"/>
              <a:t>the wumpus world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>
                <a:ea typeface="+mn-ea"/>
              </a:rPr>
              <a:t>Initial KB of a wumpus-world agent using propositional logic</a:t>
            </a:r>
            <a:r>
              <a:rPr lang="en-US" smtClean="0">
                <a:ea typeface="+mn-ea"/>
              </a:rPr>
              <a:t>:</a:t>
            </a:r>
            <a:endParaRPr lang="en-US">
              <a:ea typeface="+mn-ea"/>
              <a:sym typeface="Symbol" pitchFamily="18" charset="2"/>
            </a:endParaRPr>
          </a:p>
          <a:p>
            <a:pPr marL="457200" lvl="1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>
                <a:latin typeface="Consolas" pitchFamily="49" charset="0"/>
                <a:ea typeface="+mn-ea"/>
                <a:cs typeface="Consolas" pitchFamily="49" charset="0"/>
                <a:sym typeface="Symbol" pitchFamily="18" charset="2"/>
              </a:rPr>
              <a:t>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P</a:t>
            </a:r>
            <a:r>
              <a:rPr lang="en-US" baseline="-25000">
                <a:latin typeface="Consolas" pitchFamily="49" charset="0"/>
                <a:ea typeface="+mn-ea"/>
                <a:cs typeface="Consolas" pitchFamily="49" charset="0"/>
              </a:rPr>
              <a:t>1,1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pPr marL="457200" lvl="1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>
                <a:latin typeface="Consolas" pitchFamily="49" charset="0"/>
                <a:ea typeface="+mn-ea"/>
                <a:cs typeface="Consolas" pitchFamily="49" charset="0"/>
                <a:sym typeface="Symbol" pitchFamily="18" charset="2"/>
              </a:rPr>
              <a:t>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W</a:t>
            </a:r>
            <a:r>
              <a:rPr lang="en-US" baseline="-25000">
                <a:latin typeface="Consolas" pitchFamily="49" charset="0"/>
                <a:ea typeface="+mn-ea"/>
                <a:cs typeface="Consolas" pitchFamily="49" charset="0"/>
              </a:rPr>
              <a:t>1,1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pPr marL="457200" lvl="1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B</a:t>
            </a:r>
            <a:r>
              <a:rPr lang="en-US" baseline="-25000">
                <a:latin typeface="Consolas" pitchFamily="49" charset="0"/>
                <a:ea typeface="+mn-ea"/>
                <a:cs typeface="Consolas" pitchFamily="49" charset="0"/>
              </a:rPr>
              <a:t>x,y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  <a:sym typeface="Symbol" pitchFamily="18" charset="2"/>
              </a:rPr>
              <a:t>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(P</a:t>
            </a:r>
            <a:r>
              <a:rPr lang="en-US" baseline="-25000">
                <a:latin typeface="Consolas" pitchFamily="49" charset="0"/>
                <a:ea typeface="+mn-ea"/>
                <a:cs typeface="Consolas" pitchFamily="49" charset="0"/>
              </a:rPr>
              <a:t>x,y+1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  <a:sym typeface="Symbol" pitchFamily="18" charset="2"/>
              </a:rPr>
              <a:t>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P</a:t>
            </a:r>
            <a:r>
              <a:rPr lang="en-US" baseline="-25000">
                <a:latin typeface="Consolas" pitchFamily="49" charset="0"/>
                <a:ea typeface="+mn-ea"/>
                <a:cs typeface="Consolas" pitchFamily="49" charset="0"/>
              </a:rPr>
              <a:t>x,y-1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  <a:sym typeface="Symbol" pitchFamily="18" charset="2"/>
              </a:rPr>
              <a:t>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P</a:t>
            </a:r>
            <a:r>
              <a:rPr lang="en-US" baseline="-25000">
                <a:latin typeface="Consolas" pitchFamily="49" charset="0"/>
                <a:ea typeface="+mn-ea"/>
                <a:cs typeface="Consolas" pitchFamily="49" charset="0"/>
              </a:rPr>
              <a:t>x+1,y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  <a:sym typeface="Symbol" pitchFamily="18" charset="2"/>
              </a:rPr>
              <a:t>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P</a:t>
            </a:r>
            <a:r>
              <a:rPr lang="en-US" baseline="-25000">
                <a:latin typeface="Consolas" pitchFamily="49" charset="0"/>
                <a:ea typeface="+mn-ea"/>
                <a:cs typeface="Consolas" pitchFamily="49" charset="0"/>
              </a:rPr>
              <a:t>x-1,y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) </a:t>
            </a:r>
          </a:p>
          <a:p>
            <a:pPr marL="457200" lvl="1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S</a:t>
            </a:r>
            <a:r>
              <a:rPr lang="en-US" baseline="-25000">
                <a:latin typeface="Consolas" pitchFamily="49" charset="0"/>
                <a:ea typeface="+mn-ea"/>
                <a:cs typeface="Consolas" pitchFamily="49" charset="0"/>
              </a:rPr>
              <a:t>x,y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  <a:sym typeface="Symbol" pitchFamily="18" charset="2"/>
              </a:rPr>
              <a:t>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(W</a:t>
            </a:r>
            <a:r>
              <a:rPr lang="en-US" baseline="-25000">
                <a:latin typeface="Consolas" pitchFamily="49" charset="0"/>
                <a:ea typeface="+mn-ea"/>
                <a:cs typeface="Consolas" pitchFamily="49" charset="0"/>
              </a:rPr>
              <a:t>x,y+1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  <a:sym typeface="Symbol" pitchFamily="18" charset="2"/>
              </a:rPr>
              <a:t>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W</a:t>
            </a:r>
            <a:r>
              <a:rPr lang="en-US" baseline="-25000">
                <a:latin typeface="Consolas" pitchFamily="49" charset="0"/>
                <a:ea typeface="+mn-ea"/>
                <a:cs typeface="Consolas" pitchFamily="49" charset="0"/>
              </a:rPr>
              <a:t>x,y-1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  <a:sym typeface="Symbol" pitchFamily="18" charset="2"/>
              </a:rPr>
              <a:t>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W</a:t>
            </a:r>
            <a:r>
              <a:rPr lang="en-US" baseline="-25000">
                <a:latin typeface="Consolas" pitchFamily="49" charset="0"/>
                <a:ea typeface="+mn-ea"/>
                <a:cs typeface="Consolas" pitchFamily="49" charset="0"/>
              </a:rPr>
              <a:t>x+1,y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  <a:sym typeface="Symbol" pitchFamily="18" charset="2"/>
              </a:rPr>
              <a:t>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W</a:t>
            </a:r>
            <a:r>
              <a:rPr lang="en-US" baseline="-25000">
                <a:latin typeface="Consolas" pitchFamily="49" charset="0"/>
                <a:ea typeface="+mn-ea"/>
                <a:cs typeface="Consolas" pitchFamily="49" charset="0"/>
              </a:rPr>
              <a:t>x-1,y</a:t>
            </a:r>
            <a:r>
              <a:rPr lang="en-US" smtClean="0"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</a:rPr>
              <a:t>There </a:t>
            </a:r>
            <a:r>
              <a:rPr lang="en-US">
                <a:ea typeface="+mn-ea"/>
              </a:rPr>
              <a:t>is only one wumpus: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W</a:t>
            </a:r>
            <a:r>
              <a:rPr lang="en-US" baseline="-25000">
                <a:latin typeface="Consolas" pitchFamily="49" charset="0"/>
                <a:ea typeface="+mn-ea"/>
                <a:cs typeface="Consolas" pitchFamily="49" charset="0"/>
              </a:rPr>
              <a:t>1,1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  <a:sym typeface="Symbol" pitchFamily="18" charset="2"/>
              </a:rPr>
              <a:t>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W</a:t>
            </a:r>
            <a:r>
              <a:rPr lang="en-US" baseline="-25000">
                <a:latin typeface="Consolas" pitchFamily="49" charset="0"/>
                <a:ea typeface="+mn-ea"/>
                <a:cs typeface="Consolas" pitchFamily="49" charset="0"/>
              </a:rPr>
              <a:t>1,2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  <a:sym typeface="Symbol" pitchFamily="18" charset="2"/>
              </a:rPr>
              <a:t>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… 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  <a:sym typeface="Symbol" pitchFamily="18" charset="2"/>
              </a:rPr>
              <a:t>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W</a:t>
            </a:r>
            <a:r>
              <a:rPr lang="en-US" baseline="-25000">
                <a:latin typeface="Consolas" pitchFamily="49" charset="0"/>
                <a:ea typeface="+mn-ea"/>
                <a:cs typeface="Consolas" pitchFamily="49" charset="0"/>
              </a:rPr>
              <a:t>4,4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>
                <a:latin typeface="Consolas" pitchFamily="49" charset="0"/>
                <a:ea typeface="+mn-ea"/>
                <a:cs typeface="Consolas" pitchFamily="49" charset="0"/>
              </a:rPr>
              <a:t>W</a:t>
            </a:r>
            <a:r>
              <a:rPr lang="en-US" baseline="-25000" smtClean="0">
                <a:latin typeface="Consolas" pitchFamily="49" charset="0"/>
                <a:ea typeface="+mn-ea"/>
                <a:cs typeface="Consolas" pitchFamily="49" charset="0"/>
              </a:rPr>
              <a:t>1,1</a:t>
            </a:r>
            <a:r>
              <a:rPr lang="en-US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  <a:sym typeface="Symbol" pitchFamily="18" charset="2"/>
              </a:rPr>
              <a:t>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  <a:sym typeface="Symbol" pitchFamily="18" charset="2"/>
              </a:rPr>
              <a:t>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W</a:t>
            </a:r>
            <a:r>
              <a:rPr lang="en-US" baseline="-25000">
                <a:latin typeface="Consolas" pitchFamily="49" charset="0"/>
                <a:ea typeface="+mn-ea"/>
                <a:cs typeface="Consolas" pitchFamily="49" charset="0"/>
              </a:rPr>
              <a:t>1,2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>
                <a:latin typeface="Consolas" pitchFamily="49" charset="0"/>
                <a:ea typeface="+mn-ea"/>
                <a:cs typeface="Consolas" pitchFamily="49" charset="0"/>
              </a:rPr>
              <a:t>W</a:t>
            </a:r>
            <a:r>
              <a:rPr lang="en-US" baseline="-25000" smtClean="0">
                <a:latin typeface="Consolas" pitchFamily="49" charset="0"/>
                <a:ea typeface="+mn-ea"/>
                <a:cs typeface="Consolas" pitchFamily="49" charset="0"/>
              </a:rPr>
              <a:t>1,1</a:t>
            </a:r>
            <a:r>
              <a:rPr lang="en-US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  <a:sym typeface="Symbol" pitchFamily="18" charset="2"/>
              </a:rPr>
              <a:t>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  <a:sym typeface="Symbol" pitchFamily="18" charset="2"/>
              </a:rPr>
              <a:t>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W</a:t>
            </a:r>
            <a:r>
              <a:rPr lang="en-US" baseline="-25000">
                <a:latin typeface="Consolas" pitchFamily="49" charset="0"/>
                <a:ea typeface="+mn-ea"/>
                <a:cs typeface="Consolas" pitchFamily="49" charset="0"/>
              </a:rPr>
              <a:t>1,3</a:t>
            </a:r>
            <a:r>
              <a:rPr lang="en-US"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smtClean="0">
                <a:latin typeface="Consolas" pitchFamily="49" charset="0"/>
                <a:ea typeface="+mn-ea"/>
                <a:cs typeface="Consolas" pitchFamily="49" charset="0"/>
              </a:rPr>
              <a:t>... </a:t>
            </a:r>
            <a:r>
              <a:rPr lang="en-US" sz="200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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W</a:t>
            </a:r>
            <a:r>
              <a:rPr lang="en-US" sz="2000" baseline="-25000" smtClean="0">
                <a:latin typeface="Consolas" pitchFamily="49" charset="0"/>
                <a:cs typeface="Consolas" pitchFamily="49" charset="0"/>
              </a:rPr>
              <a:t>4,3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latin typeface="Consolas" pitchFamily="49" charset="0"/>
                <a:cs typeface="Consolas" pitchFamily="49" charset="0"/>
                <a:sym typeface="Symbol" pitchFamily="18" charset="2"/>
              </a:rPr>
              <a:t>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W</a:t>
            </a:r>
            <a:r>
              <a:rPr lang="en-US" sz="2000" baseline="-25000" smtClean="0">
                <a:latin typeface="Consolas" pitchFamily="49" charset="0"/>
                <a:cs typeface="Consolas" pitchFamily="49" charset="0"/>
              </a:rPr>
              <a:t>4,4</a:t>
            </a:r>
            <a:endParaRPr lang="en-US"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>
                <a:ea typeface="+mn-ea"/>
                <a:sym typeface="Symbol" pitchFamily="18" charset="2"/>
              </a:rPr>
              <a:t> </a:t>
            </a:r>
            <a:r>
              <a:rPr lang="en-US">
                <a:ea typeface="+mn-ea"/>
              </a:rPr>
              <a:t>64 distinct proposition symbols, 155 sentences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765E12-4629-40A6-AD48-15691D73C8FA}" type="slidenum">
              <a:rPr lang="en-US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D74D9-0376-4211-85CA-4CC0AAFBD1B6}" type="slidenum">
              <a:rPr lang="en-US"/>
              <a:pPr>
                <a:defRPr/>
              </a:pPr>
              <a:t>85</a:t>
            </a:fld>
            <a:endParaRPr lang="en-US"/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14583" r="4688" b="20833"/>
          <a:stretch>
            <a:fillRect/>
          </a:stretch>
        </p:blipFill>
        <p:spPr bwMode="auto">
          <a:xfrm>
            <a:off x="228600" y="228600"/>
            <a:ext cx="8661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Expressiveness limitation of propositional logic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KB contains "physics" sentences for every single square</a:t>
            </a:r>
          </a:p>
          <a:p>
            <a:endParaRPr lang="en-US" smtClean="0"/>
          </a:p>
          <a:p>
            <a:r>
              <a:rPr lang="en-US" smtClean="0"/>
              <a:t>For every time t and every location [x,y],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Rapid proliferation of clauses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05/2005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552A-97B4-438C-A67B-9C19AA31AB98}" type="slidenum">
              <a:rPr lang="en-US" smtClean="0"/>
              <a:pPr/>
              <a:t>86</a:t>
            </a:fld>
            <a:endParaRPr lang="en-US"/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026075"/>
              </p:ext>
            </p:extLst>
          </p:nvPr>
        </p:nvGraphicFramePr>
        <p:xfrm>
          <a:off x="990600" y="3554412"/>
          <a:ext cx="7010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4" name="Equation" r:id="rId3" imgW="2463800" imgH="254000" progId="Equation.DSMT4">
                  <p:embed/>
                </p:oleObj>
              </mc:Choice>
              <mc:Fallback>
                <p:oleObj name="Equation" r:id="rId3" imgW="24638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54412"/>
                        <a:ext cx="70104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3999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Logical agents apply inference to a knowledge base to derive new information and make decisions</a:t>
            </a:r>
          </a:p>
          <a:p>
            <a:r>
              <a:rPr lang="en-US" smtClean="0"/>
              <a:t>Basic concepts of logic:</a:t>
            </a:r>
          </a:p>
          <a:p>
            <a:pPr lvl="1"/>
            <a:r>
              <a:rPr lang="en-US" smtClean="0"/>
              <a:t>syntax: formal structure of sentences</a:t>
            </a:r>
          </a:p>
          <a:p>
            <a:pPr lvl="1"/>
            <a:r>
              <a:rPr lang="en-US" smtClean="0"/>
              <a:t>semantics: truth of sentences wrt models</a:t>
            </a:r>
          </a:p>
          <a:p>
            <a:pPr lvl="1"/>
            <a:r>
              <a:rPr lang="en-US" smtClean="0"/>
              <a:t>entailment: necessary truth of one sentence given another</a:t>
            </a:r>
          </a:p>
          <a:p>
            <a:pPr lvl="1"/>
            <a:r>
              <a:rPr lang="en-US" smtClean="0"/>
              <a:t>inference: deriving sentences from other sentences</a:t>
            </a:r>
          </a:p>
          <a:p>
            <a:pPr lvl="1"/>
            <a:r>
              <a:rPr lang="en-US" smtClean="0"/>
              <a:t>soundness: derivations produce only entailed sentences</a:t>
            </a:r>
          </a:p>
          <a:p>
            <a:pPr lvl="1"/>
            <a:r>
              <a:rPr lang="en-US" smtClean="0"/>
              <a:t>completeness: derivations can produce all entailed sentences</a:t>
            </a:r>
          </a:p>
          <a:p>
            <a:r>
              <a:rPr lang="en-US" smtClean="0"/>
              <a:t>Wumpus world requires the ability to represent partial and negated information, reason by cases, etc.</a:t>
            </a:r>
          </a:p>
          <a:p>
            <a:r>
              <a:rPr lang="en-US" smtClean="0"/>
              <a:t>Resolution is complete for propositional logic</a:t>
            </a:r>
            <a:br>
              <a:rPr lang="en-US" smtClean="0"/>
            </a:br>
            <a:r>
              <a:rPr lang="en-US" smtClean="0"/>
              <a:t>Forward, backward chaining are linear-time, complete for Horn clauses</a:t>
            </a:r>
          </a:p>
          <a:p>
            <a:r>
              <a:rPr lang="en-US" smtClean="0"/>
              <a:t>Propositional logic lacks expressive power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05/2005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BDB4-9C9A-4D72-9D58-5EF70E12490C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Wumpus world characterization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u="sng">
                <a:solidFill>
                  <a:srgbClr val="A50021"/>
                </a:solidFill>
                <a:ea typeface="+mn-ea"/>
              </a:rPr>
              <a:t>Fully Observable</a:t>
            </a:r>
            <a:r>
              <a:rPr lang="en-US">
                <a:ea typeface="+mn-ea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>
                <a:ea typeface="+mn-ea"/>
              </a:rPr>
              <a:t>No – only local perception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u="sng">
                <a:solidFill>
                  <a:srgbClr val="A50021"/>
                </a:solidFill>
                <a:ea typeface="+mn-ea"/>
              </a:rPr>
              <a:t>Deterministic</a:t>
            </a:r>
            <a:r>
              <a:rPr lang="en-US">
                <a:ea typeface="+mn-ea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>
                <a:ea typeface="+mn-ea"/>
              </a:rPr>
              <a:t>Yes – outcomes exactly specified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u="sng">
                <a:solidFill>
                  <a:srgbClr val="A50021"/>
                </a:solidFill>
                <a:ea typeface="+mn-ea"/>
              </a:rPr>
              <a:t>Episodic</a:t>
            </a:r>
            <a:r>
              <a:rPr lang="en-US">
                <a:ea typeface="+mn-ea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>
                <a:ea typeface="+mn-ea"/>
              </a:rPr>
              <a:t>No – sequential at the level of actions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u="sng">
                <a:solidFill>
                  <a:srgbClr val="A50021"/>
                </a:solidFill>
                <a:ea typeface="+mn-ea"/>
              </a:rPr>
              <a:t>Static</a:t>
            </a:r>
            <a:r>
              <a:rPr lang="en-US">
                <a:ea typeface="+mn-ea"/>
              </a:rPr>
              <a:t>  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>
                <a:ea typeface="+mn-ea"/>
              </a:rPr>
              <a:t>Yes – Wumpus and Pits do not move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u="sng">
                <a:solidFill>
                  <a:srgbClr val="A50021"/>
                </a:solidFill>
                <a:ea typeface="+mn-ea"/>
              </a:rPr>
              <a:t>Discrete</a:t>
            </a:r>
            <a:r>
              <a:rPr lang="en-US">
                <a:ea typeface="+mn-ea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>
                <a:ea typeface="+mn-ea"/>
              </a:rPr>
              <a:t>Yes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u="sng">
                <a:solidFill>
                  <a:srgbClr val="A50021"/>
                </a:solidFill>
                <a:ea typeface="+mn-ea"/>
              </a:rPr>
              <a:t>Single-agent?</a:t>
            </a:r>
            <a:r>
              <a:rPr lang="en-US">
                <a:ea typeface="+mn-ea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>
                <a:ea typeface="+mn-ea"/>
              </a:rPr>
              <a:t>Yes – Wumpus is essentially a natural feature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E079D-EB89-47B1-8493-FA615DE76E1B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FFFFCC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marL="0" marR="0">
          <a:spcBef>
            <a:spcPts val="0"/>
          </a:spcBef>
          <a:spcAft>
            <a:spcPts val="0"/>
          </a:spcAft>
          <a:defRPr b="1" smtClean="0">
            <a:solidFill>
              <a:srgbClr val="7F0055"/>
            </a:solidFill>
            <a:effectLst/>
            <a:latin typeface="Consolas"/>
            <a:ea typeface="Calibri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Ch0-Course Introduce</Template>
  <TotalTime>6476</TotalTime>
  <Words>4845</Words>
  <Application>Microsoft Office PowerPoint</Application>
  <PresentationFormat>On-screen Show (4:3)</PresentationFormat>
  <Paragraphs>1143</Paragraphs>
  <Slides>87</Slides>
  <Notes>17</Notes>
  <HiddenSlides>3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7" baseType="lpstr">
      <vt:lpstr>Arial</vt:lpstr>
      <vt:lpstr>Arial Narrow</vt:lpstr>
      <vt:lpstr>Calibri</vt:lpstr>
      <vt:lpstr>Consolas</vt:lpstr>
      <vt:lpstr>Symbol</vt:lpstr>
      <vt:lpstr>Tahoma</vt:lpstr>
      <vt:lpstr>Trebuchet MS</vt:lpstr>
      <vt:lpstr>Wingdings</vt:lpstr>
      <vt:lpstr>Theme1</vt:lpstr>
      <vt:lpstr>Equation</vt:lpstr>
      <vt:lpstr>Logical Agents</vt:lpstr>
      <vt:lpstr>Nội dung</vt:lpstr>
      <vt:lpstr>Knowledge-Based Agent</vt:lpstr>
      <vt:lpstr>A simple knowledge-based agent</vt:lpstr>
      <vt:lpstr>Knowledge-based agents: Wumpus World</vt:lpstr>
      <vt:lpstr>Wumpus World PEAS description</vt:lpstr>
      <vt:lpstr>Wumpus World PEAS description</vt:lpstr>
      <vt:lpstr>Wumpus World PEAS description</vt:lpstr>
      <vt:lpstr>Wumpus world characterization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Logic in general</vt:lpstr>
      <vt:lpstr>Biểu diễn tri thức bằng Logic</vt:lpstr>
      <vt:lpstr>Characterized</vt:lpstr>
      <vt:lpstr>Entailment - Phép suy diễn</vt:lpstr>
      <vt:lpstr>Models – Mô hình</vt:lpstr>
      <vt:lpstr>Entailment by Model Checking </vt:lpstr>
      <vt:lpstr>Wumpus models</vt:lpstr>
      <vt:lpstr>Wumpus models</vt:lpstr>
      <vt:lpstr>Wumpus models</vt:lpstr>
      <vt:lpstr>Wumpus models</vt:lpstr>
      <vt:lpstr>Entailment by Model Checking</vt:lpstr>
      <vt:lpstr>Logical Inference  (Reasoning, Deduction)</vt:lpstr>
      <vt:lpstr>Logical Inference  (Reasoning, Deduction)</vt:lpstr>
      <vt:lpstr>Propositional logic  (Logic mệnh đề)</vt:lpstr>
      <vt:lpstr>Propositional logic – Syntax</vt:lpstr>
      <vt:lpstr>Propositional logic – Syntax</vt:lpstr>
      <vt:lpstr>Propositional logic - Semantics</vt:lpstr>
      <vt:lpstr>Logical equivalence</vt:lpstr>
      <vt:lpstr>Validity and satisfiability</vt:lpstr>
      <vt:lpstr>Ví dụ, Chứng minh ((p  q)  p)╞ q</vt:lpstr>
      <vt:lpstr>Các phương pháp chứng minh</vt:lpstr>
      <vt:lpstr>Inference by truth table enumeration</vt:lpstr>
      <vt:lpstr>Inference by truth table enumeration</vt:lpstr>
      <vt:lpstr>Inference by truth table enumeration</vt:lpstr>
      <vt:lpstr>Efficient propositional inference by Model checking</vt:lpstr>
      <vt:lpstr>The DPLL algorithm Determine if an input propositional logic sentence (in CNF) is satisfiable</vt:lpstr>
      <vt:lpstr>The DPLL algorithm</vt:lpstr>
      <vt:lpstr>The WalkSAT algorithm</vt:lpstr>
      <vt:lpstr>PROPOSITIONAL THEOREM PROVING</vt:lpstr>
      <vt:lpstr>Rules of inference for propositional logic</vt:lpstr>
      <vt:lpstr>Áp dụng: Wumpus world</vt:lpstr>
      <vt:lpstr>Proof methods: Thuật toán Vương Hạo</vt:lpstr>
      <vt:lpstr>Proof methods: Thuật toán Vương Hạo</vt:lpstr>
      <vt:lpstr>Ví dụ</vt:lpstr>
      <vt:lpstr>Proof methods: Resolution (Hợp giải)</vt:lpstr>
      <vt:lpstr>Chuyển một câu thành dạng CNF</vt:lpstr>
      <vt:lpstr>Resolution algorithm</vt:lpstr>
      <vt:lpstr>Resolution example</vt:lpstr>
      <vt:lpstr>Ví dụ</vt:lpstr>
      <vt:lpstr>Horn Form KB – Cơ sở tri thức dạng Horn</vt:lpstr>
      <vt:lpstr>Suy luận tiến và suy luận lùi Forward and backward chaining</vt:lpstr>
      <vt:lpstr>Suy luận tiến - Forward chaining</vt:lpstr>
      <vt:lpstr>Forward chaining algorithm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Backward chaining (BC) Suy luận lùi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Forward vs. backward chaining</vt:lpstr>
      <vt:lpstr>Hard satisfiability problems</vt:lpstr>
      <vt:lpstr>Hard satisfiability problems</vt:lpstr>
      <vt:lpstr>Hard satisfiability problems</vt:lpstr>
      <vt:lpstr>Inference-based agents  in the wumpus world</vt:lpstr>
      <vt:lpstr>PowerPoint Presentation</vt:lpstr>
      <vt:lpstr>Expressiveness limitation of propositional logic</vt:lpstr>
      <vt:lpstr>Summary</vt:lpstr>
    </vt:vector>
  </TitlesOfParts>
  <Company>NLU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Agents</dc:title>
  <dc:creator>Le Phi Hung</dc:creator>
  <cp:lastModifiedBy>LePhiHung</cp:lastModifiedBy>
  <cp:revision>254</cp:revision>
  <dcterms:created xsi:type="dcterms:W3CDTF">2003-12-17T07:08:22Z</dcterms:created>
  <dcterms:modified xsi:type="dcterms:W3CDTF">2017-05-09T04:38:52Z</dcterms:modified>
</cp:coreProperties>
</file>