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</p:sldMasterIdLst>
  <p:notesMasterIdLst>
    <p:notesMasterId r:id="rId79"/>
  </p:notesMasterIdLst>
  <p:sldIdLst>
    <p:sldId id="284" r:id="rId2"/>
    <p:sldId id="258" r:id="rId3"/>
    <p:sldId id="287" r:id="rId4"/>
    <p:sldId id="357" r:id="rId5"/>
    <p:sldId id="358" r:id="rId6"/>
    <p:sldId id="285" r:id="rId7"/>
    <p:sldId id="261" r:id="rId8"/>
    <p:sldId id="28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13" r:id="rId18"/>
    <p:sldId id="293" r:id="rId19"/>
    <p:sldId id="292" r:id="rId20"/>
    <p:sldId id="308" r:id="rId21"/>
    <p:sldId id="296" r:id="rId22"/>
    <p:sldId id="297" r:id="rId23"/>
    <p:sldId id="312" r:id="rId24"/>
    <p:sldId id="302" r:id="rId25"/>
    <p:sldId id="299" r:id="rId26"/>
    <p:sldId id="301" r:id="rId27"/>
    <p:sldId id="300" r:id="rId28"/>
    <p:sldId id="303" r:id="rId29"/>
    <p:sldId id="304" r:id="rId30"/>
    <p:sldId id="310" r:id="rId31"/>
    <p:sldId id="311" r:id="rId32"/>
    <p:sldId id="309" r:id="rId33"/>
    <p:sldId id="274" r:id="rId34"/>
    <p:sldId id="275" r:id="rId35"/>
    <p:sldId id="276" r:id="rId36"/>
    <p:sldId id="277" r:id="rId37"/>
    <p:sldId id="272" r:id="rId38"/>
    <p:sldId id="283" r:id="rId39"/>
    <p:sldId id="314" r:id="rId40"/>
    <p:sldId id="315" r:id="rId41"/>
    <p:sldId id="353" r:id="rId42"/>
    <p:sldId id="359" r:id="rId43"/>
    <p:sldId id="355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63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347" r:id="rId71"/>
    <p:sldId id="348" r:id="rId72"/>
    <p:sldId id="356" r:id="rId73"/>
    <p:sldId id="350" r:id="rId74"/>
    <p:sldId id="351" r:id="rId75"/>
    <p:sldId id="361" r:id="rId76"/>
    <p:sldId id="352" r:id="rId77"/>
    <p:sldId id="364" r:id="rId7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6699"/>
    <a:srgbClr val="336699"/>
    <a:srgbClr val="006666"/>
    <a:srgbClr val="003366"/>
    <a:srgbClr val="3333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88213" autoAdjust="0"/>
  </p:normalViewPr>
  <p:slideViewPr>
    <p:cSldViewPr>
      <p:cViewPr varScale="1">
        <p:scale>
          <a:sx n="46" d="100"/>
          <a:sy n="46" d="100"/>
        </p:scale>
        <p:origin x="80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D254AFB3-1CDE-43FB-9DEE-087B3DB15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27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B86B2B-1760-449A-9108-8B545F3506CE}" type="slidenum">
              <a:rPr lang="en-US" altLang="vi-VN" smtClean="0"/>
              <a:pPr/>
              <a:t>3</a:t>
            </a:fld>
            <a:endParaRPr lang="en-US" altLang="vi-VN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noFill/>
        </p:spPr>
        <p:txBody>
          <a:bodyPr/>
          <a:lstStyle/>
          <a:p>
            <a:pPr eaLnBrk="1" hangingPunct="1"/>
            <a:endParaRPr lang="vi-VN" altLang="vi-VN" sz="11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4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B5A558-DA06-4C23-B391-7CAC99D9FA89}" type="slidenum">
              <a:rPr lang="en-US" altLang="vi-VN" smtClean="0"/>
              <a:pPr/>
              <a:t>26</a:t>
            </a:fld>
            <a:endParaRPr lang="en-US" altLang="vi-VN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noFill/>
        </p:spPr>
        <p:txBody>
          <a:bodyPr/>
          <a:lstStyle/>
          <a:p>
            <a:pPr eaLnBrk="1" hangingPunct="1"/>
            <a:r>
              <a:rPr lang="en-US" altLang="vi-VN" sz="1100" b="1" smtClean="0">
                <a:latin typeface="Arial" charset="0"/>
              </a:rPr>
              <a:t>Unquantified variables will be assumed to be universally quantified.</a:t>
            </a:r>
          </a:p>
          <a:p>
            <a:pPr eaLnBrk="1" hangingPunct="1"/>
            <a:r>
              <a:rPr lang="en-US" altLang="vi-VN" sz="1100" b="1" smtClean="0">
                <a:latin typeface="Arial" charset="0"/>
              </a:rPr>
              <a:t>Demonstration of equivalent representation:</a:t>
            </a:r>
          </a:p>
          <a:p>
            <a:pPr eaLnBrk="1" hangingPunct="1"/>
            <a:r>
              <a:rPr lang="en-US" altLang="vi-VN" sz="1100" smtClean="0">
                <a:latin typeface="Arial" charset="0"/>
              </a:rPr>
              <a:t>Ax [ H(x) -&gt; Ay ( V(y) -&gt; C(x,y) ) ]  </a:t>
            </a:r>
            <a:r>
              <a:rPr lang="en-US" altLang="vi-VN" sz="1100" smtClean="0">
                <a:latin typeface="Arial" charset="0"/>
                <a:sym typeface="Wingdings" pitchFamily="2" charset="2"/>
              </a:rPr>
              <a:t>&lt;=&gt;  Ax,y [ H(x) ^ V(y) -&gt; C(x,y) ]</a:t>
            </a:r>
          </a:p>
          <a:p>
            <a:pPr eaLnBrk="1" hangingPunct="1"/>
            <a:r>
              <a:rPr lang="en-US" altLang="vi-VN" sz="1100" smtClean="0">
                <a:latin typeface="Arial" charset="0"/>
                <a:sym typeface="Wingdings" pitchFamily="2" charset="2"/>
              </a:rPr>
              <a:t>A -&gt; (B -&gt; C)  &lt;=&gt;  !A v (!B v C)  &lt;=&gt;  (!A v !B) v C  &lt;=&gt;  !(A ^  B) v C  &lt;=&gt;  (A ^  B) -&gt; C &lt;=&gt;  A ^  B -&gt; C</a:t>
            </a:r>
          </a:p>
          <a:p>
            <a:pPr eaLnBrk="1" hangingPunct="1"/>
            <a:endParaRPr lang="en-US" altLang="vi-VN" sz="1100" smtClean="0">
              <a:latin typeface="Arial" charset="0"/>
            </a:endParaRPr>
          </a:p>
          <a:p>
            <a:pPr eaLnBrk="1" hangingPunct="1"/>
            <a:r>
              <a:rPr lang="en-US" altLang="vi-VN" smtClean="0">
                <a:latin typeface="Arial" charset="0"/>
              </a:rPr>
              <a:t>Ax [ H(x) -&gt; Ey ( V(y) ^ C(x,y) ) ]</a:t>
            </a:r>
          </a:p>
        </p:txBody>
      </p:sp>
    </p:spTree>
    <p:extLst>
      <p:ext uri="{BB962C8B-B14F-4D97-AF65-F5344CB8AC3E}">
        <p14:creationId xmlns:p14="http://schemas.microsoft.com/office/powerpoint/2010/main" val="988354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FCFCFED-4963-4BD6-BFC6-0BA605BE5CBE}" type="slidenum">
              <a:rPr lang="en-US" altLang="vi-VN" smtClean="0"/>
              <a:pPr/>
              <a:t>27</a:t>
            </a:fld>
            <a:endParaRPr lang="en-US" altLang="vi-VN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noFill/>
        </p:spPr>
        <p:txBody>
          <a:bodyPr/>
          <a:lstStyle/>
          <a:p>
            <a:pPr eaLnBrk="1" hangingPunct="1"/>
            <a:r>
              <a:rPr lang="en-US" altLang="vi-VN" sz="1100" b="1" smtClean="0">
                <a:latin typeface="Arial" charset="0"/>
              </a:rPr>
              <a:t>Anything is a tricky word since sometimes it means something and others it means everything:</a:t>
            </a:r>
          </a:p>
          <a:p>
            <a:pPr eaLnBrk="1" hangingPunct="1"/>
            <a:r>
              <a:rPr lang="en-US" altLang="vi-VN" sz="1100" b="1" smtClean="0">
                <a:latin typeface="Arial" charset="0"/>
              </a:rPr>
              <a:t>  </a:t>
            </a:r>
            <a:r>
              <a:rPr lang="en-US" altLang="vi-VN" sz="1100" smtClean="0">
                <a:latin typeface="Arial" charset="0"/>
              </a:rPr>
              <a:t>"Nothing collects anything."    here anything means something!</a:t>
            </a:r>
          </a:p>
          <a:p>
            <a:pPr eaLnBrk="1" hangingPunct="1"/>
            <a:r>
              <a:rPr lang="en-US" altLang="vi-VN" sz="1100" smtClean="0">
                <a:latin typeface="Arial" charset="0"/>
              </a:rPr>
              <a:t>  "Nothing collects everything." not the same as sentence above</a:t>
            </a:r>
          </a:p>
          <a:p>
            <a:pPr eaLnBrk="1" hangingPunct="1"/>
            <a:endParaRPr lang="en-US" altLang="vi-VN" sz="1100" smtClean="0">
              <a:latin typeface="Arial" charset="0"/>
            </a:endParaRPr>
          </a:p>
          <a:p>
            <a:pPr eaLnBrk="1" hangingPunct="1"/>
            <a:r>
              <a:rPr lang="en-US" altLang="vi-VN" sz="1100" smtClean="0">
                <a:latin typeface="Arial" charset="0"/>
              </a:rPr>
              <a:t>Ax !Ey C(x,y)</a:t>
            </a:r>
          </a:p>
        </p:txBody>
      </p:sp>
    </p:spTree>
    <p:extLst>
      <p:ext uri="{BB962C8B-B14F-4D97-AF65-F5344CB8AC3E}">
        <p14:creationId xmlns:p14="http://schemas.microsoft.com/office/powerpoint/2010/main" val="3644705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CB54E8-2EE3-4E94-99E2-5F9EFA57EF83}" type="slidenum">
              <a:rPr lang="en-US" altLang="vi-VN" smtClean="0"/>
              <a:pPr/>
              <a:t>28</a:t>
            </a:fld>
            <a:endParaRPr lang="en-US" altLang="vi-VN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noFill/>
        </p:spPr>
        <p:txBody>
          <a:bodyPr/>
          <a:lstStyle/>
          <a:p>
            <a:pPr eaLnBrk="1" hangingPunct="1"/>
            <a:r>
              <a:rPr lang="en-US" altLang="vi-VN" sz="1100" smtClean="0">
                <a:latin typeface="Arial" charset="0"/>
              </a:rPr>
              <a:t>Ex [ (x is professional) ^ (x can beat all amateurs)]</a:t>
            </a:r>
          </a:p>
          <a:p>
            <a:pPr eaLnBrk="1" hangingPunct="1"/>
            <a:r>
              <a:rPr lang="en-US" altLang="vi-VN" sz="1100" smtClean="0">
                <a:latin typeface="Arial" charset="0"/>
              </a:rPr>
              <a:t>Ex [ P(x)                    ^  Ay( A(y) -&gt; B(x,y) ) ]</a:t>
            </a:r>
          </a:p>
        </p:txBody>
      </p:sp>
    </p:spTree>
    <p:extLst>
      <p:ext uri="{BB962C8B-B14F-4D97-AF65-F5344CB8AC3E}">
        <p14:creationId xmlns:p14="http://schemas.microsoft.com/office/powerpoint/2010/main" val="2842944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3FC91C-0F65-4CDE-81FB-2B6526D8A944}" type="slidenum">
              <a:rPr lang="en-US" altLang="vi-VN" smtClean="0"/>
              <a:pPr/>
              <a:t>29</a:t>
            </a:fld>
            <a:endParaRPr lang="en-US" altLang="vi-VN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noFill/>
        </p:spPr>
        <p:txBody>
          <a:bodyPr/>
          <a:lstStyle/>
          <a:p>
            <a:pPr eaLnBrk="1" hangingPunct="1"/>
            <a:r>
              <a:rPr lang="en-US" altLang="vi-VN" sz="1100" smtClean="0">
                <a:latin typeface="Arial" charset="0"/>
              </a:rPr>
              <a:t>X and y are shoes and they’re not the same shoes and all other shoes are either shoe x or shoe y</a:t>
            </a:r>
          </a:p>
        </p:txBody>
      </p:sp>
    </p:spTree>
    <p:extLst>
      <p:ext uri="{BB962C8B-B14F-4D97-AF65-F5344CB8AC3E}">
        <p14:creationId xmlns:p14="http://schemas.microsoft.com/office/powerpoint/2010/main" val="25230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54AFB3-1CDE-43FB-9DEE-087B3DB151E1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A37E54-103D-432D-8715-EE8760D6502B}" type="slidenum">
              <a:rPr lang="en-US" altLang="vi-VN" smtClean="0"/>
              <a:pPr/>
              <a:t>8</a:t>
            </a:fld>
            <a:endParaRPr lang="en-US" altLang="vi-VN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vi-VN" smtClean="0">
                <a:latin typeface="Arial" charset="0"/>
              </a:rPr>
              <a:t>An </a:t>
            </a:r>
            <a:r>
              <a:rPr lang="en-US" altLang="vi-VN" smtClean="0">
                <a:solidFill>
                  <a:srgbClr val="CC3300"/>
                </a:solidFill>
                <a:latin typeface="Arial" charset="0"/>
              </a:rPr>
              <a:t>atom</a:t>
            </a:r>
            <a:r>
              <a:rPr lang="en-US" altLang="vi-VN" smtClean="0">
                <a:latin typeface="Arial" charset="0"/>
              </a:rPr>
              <a:t>/</a:t>
            </a:r>
            <a:r>
              <a:rPr lang="en-US" altLang="vi-VN" smtClean="0">
                <a:solidFill>
                  <a:srgbClr val="CC3300"/>
                </a:solidFill>
                <a:latin typeface="Arial" charset="0"/>
              </a:rPr>
              <a:t>literal</a:t>
            </a:r>
            <a:r>
              <a:rPr lang="en-US" altLang="vi-VN" smtClean="0">
                <a:latin typeface="Arial" charset="0"/>
              </a:rPr>
              <a:t> is smallest expression to which a truth value can be assigned.</a:t>
            </a:r>
            <a:endParaRPr lang="en-US" altLang="vi-VN" b="1" smtClean="0">
              <a:latin typeface="Palatino" pitchFamily="18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vi-VN" b="1" smtClean="0">
                <a:latin typeface="Arial" charset="0"/>
              </a:rPr>
              <a:t>Predicate(Term</a:t>
            </a:r>
            <a:r>
              <a:rPr lang="en-US" altLang="vi-VN" b="1" baseline="-25000" smtClean="0">
                <a:latin typeface="Arial" charset="0"/>
              </a:rPr>
              <a:t>1</a:t>
            </a:r>
            <a:r>
              <a:rPr lang="en-US" altLang="vi-VN" b="1" smtClean="0">
                <a:latin typeface="Arial" charset="0"/>
              </a:rPr>
              <a:t>, …, Term</a:t>
            </a:r>
            <a:r>
              <a:rPr lang="en-US" altLang="vi-VN" b="1" baseline="-25000" smtClean="0">
                <a:latin typeface="Arial" charset="0"/>
              </a:rPr>
              <a:t>n</a:t>
            </a:r>
            <a:r>
              <a:rPr lang="en-US" altLang="vi-VN" b="1" smtClean="0">
                <a:latin typeface="Arial" charset="0"/>
              </a:rPr>
              <a:t>):</a:t>
            </a:r>
            <a:endParaRPr lang="en-US" altLang="vi-VN" smtClean="0">
              <a:latin typeface="Arial" charset="0"/>
            </a:endParaRPr>
          </a:p>
          <a:p>
            <a:pPr lvl="2" eaLnBrk="1" hangingPunct="1"/>
            <a:r>
              <a:rPr lang="en-US" altLang="vi-VN" b="1" smtClean="0">
                <a:latin typeface="Consolas" panose="020B0609020204030204" pitchFamily="49" charset="0"/>
              </a:rPr>
              <a:t>Teacher(John, Deb)</a:t>
            </a:r>
            <a:r>
              <a:rPr lang="en-US" altLang="vi-VN" smtClean="0">
                <a:latin typeface="Arial" charset="0"/>
              </a:rPr>
              <a:t>,  </a:t>
            </a:r>
            <a:r>
              <a:rPr lang="en-US" altLang="vi-VN" b="1" smtClean="0">
                <a:latin typeface="Consolas" panose="020B0609020204030204" pitchFamily="49" charset="0"/>
              </a:rPr>
              <a:t>&lt;=(Sqrt(2),Sqrt(7))</a:t>
            </a:r>
          </a:p>
          <a:p>
            <a:pPr lvl="2" eaLnBrk="1" hangingPunct="1"/>
            <a:r>
              <a:rPr lang="en-US" altLang="vi-VN" smtClean="0">
                <a:latin typeface="Arial" charset="0"/>
              </a:rPr>
              <a:t>is a relation for which there is more than one answer</a:t>
            </a:r>
          </a:p>
          <a:p>
            <a:pPr lvl="2" eaLnBrk="1" hangingPunct="1"/>
            <a:r>
              <a:rPr lang="en-US" altLang="vi-VN" smtClean="0">
                <a:latin typeface="Arial" charset="0"/>
              </a:rPr>
              <a:t>maps one or more objects to a </a:t>
            </a:r>
            <a:r>
              <a:rPr lang="en-US" altLang="vi-VN" i="1" smtClean="0">
                <a:latin typeface="Arial" charset="0"/>
              </a:rPr>
              <a:t>truth value</a:t>
            </a:r>
          </a:p>
          <a:p>
            <a:pPr lvl="2" eaLnBrk="1" hangingPunct="1"/>
            <a:r>
              <a:rPr lang="en-US" altLang="vi-VN" smtClean="0">
                <a:latin typeface="Arial" charset="0"/>
              </a:rPr>
              <a:t>represents a user defined </a:t>
            </a:r>
            <a:r>
              <a:rPr lang="en-US" altLang="vi-VN" i="1" smtClean="0">
                <a:latin typeface="Arial" charset="0"/>
              </a:rPr>
              <a:t>truth</a:t>
            </a:r>
            <a:r>
              <a:rPr lang="en-US" altLang="vi-VN" smtClean="0">
                <a:latin typeface="Arial" charset="0"/>
              </a:rPr>
              <a:t> relation</a:t>
            </a:r>
          </a:p>
          <a:p>
            <a:pPr lvl="1" eaLnBrk="1" hangingPunct="1">
              <a:buFontTx/>
              <a:buChar char="•"/>
            </a:pPr>
            <a:r>
              <a:rPr lang="en-US" altLang="vi-VN" b="1" smtClean="0">
                <a:latin typeface="Arial" charset="0"/>
              </a:rPr>
              <a:t>Term</a:t>
            </a:r>
            <a:r>
              <a:rPr lang="en-US" altLang="vi-VN" b="1" baseline="-25000" smtClean="0">
                <a:latin typeface="Arial" charset="0"/>
              </a:rPr>
              <a:t>1</a:t>
            </a:r>
            <a:r>
              <a:rPr lang="en-US" altLang="vi-VN" b="1" smtClean="0">
                <a:latin typeface="Arial" charset="0"/>
              </a:rPr>
              <a:t> = Term</a:t>
            </a:r>
            <a:r>
              <a:rPr lang="en-US" altLang="vi-VN" b="1" baseline="-25000" smtClean="0">
                <a:latin typeface="Arial" charset="0"/>
              </a:rPr>
              <a:t>2</a:t>
            </a:r>
            <a:r>
              <a:rPr lang="en-US" altLang="vi-VN" b="1" smtClean="0">
                <a:latin typeface="Arial" charset="0"/>
              </a:rPr>
              <a:t>:</a:t>
            </a:r>
          </a:p>
          <a:p>
            <a:pPr lvl="2" eaLnBrk="1" hangingPunct="1"/>
            <a:r>
              <a:rPr lang="en-US" altLang="vi-VN" b="1" smtClean="0">
                <a:latin typeface="Consolas" panose="020B0609020204030204" pitchFamily="49" charset="0"/>
              </a:rPr>
              <a:t>Income(John) = 20K</a:t>
            </a:r>
            <a:r>
              <a:rPr lang="en-US" altLang="vi-VN" smtClean="0">
                <a:latin typeface="Arial" charset="0"/>
              </a:rPr>
              <a:t>,  </a:t>
            </a:r>
            <a:r>
              <a:rPr lang="en-US" altLang="vi-VN" b="1" smtClean="0">
                <a:latin typeface="Consolas" panose="020B0609020204030204" pitchFamily="49" charset="0"/>
              </a:rPr>
              <a:t>1 = 2</a:t>
            </a:r>
          </a:p>
          <a:p>
            <a:pPr lvl="2" eaLnBrk="1" hangingPunct="1"/>
            <a:r>
              <a:rPr lang="en-US" altLang="vi-VN" smtClean="0">
                <a:latin typeface="Arial" charset="0"/>
              </a:rPr>
              <a:t>represents the </a:t>
            </a:r>
            <a:r>
              <a:rPr lang="en-US" altLang="vi-VN" i="1" smtClean="0">
                <a:latin typeface="Arial" charset="0"/>
              </a:rPr>
              <a:t>equality </a:t>
            </a:r>
            <a:r>
              <a:rPr lang="en-US" altLang="vi-VN" smtClean="0">
                <a:latin typeface="Arial" charset="0"/>
              </a:rPr>
              <a:t>relation when two terms refer to the same object</a:t>
            </a:r>
          </a:p>
          <a:p>
            <a:pPr lvl="2" eaLnBrk="1" hangingPunct="1"/>
            <a:r>
              <a:rPr lang="en-US" altLang="vi-VN" smtClean="0">
                <a:latin typeface="Arial" charset="0"/>
              </a:rPr>
              <a:t>is a predicate in prefix form: =(Term</a:t>
            </a:r>
            <a:r>
              <a:rPr lang="en-US" altLang="vi-VN" baseline="-25000" smtClean="0">
                <a:latin typeface="Arial" charset="0"/>
              </a:rPr>
              <a:t>1</a:t>
            </a:r>
            <a:r>
              <a:rPr lang="en-US" altLang="vi-VN" smtClean="0">
                <a:latin typeface="Arial" charset="0"/>
              </a:rPr>
              <a:t>, Term</a:t>
            </a:r>
            <a:r>
              <a:rPr lang="en-US" altLang="vi-VN" baseline="-25000" smtClean="0">
                <a:latin typeface="Arial" charset="0"/>
              </a:rPr>
              <a:t>2</a:t>
            </a:r>
            <a:r>
              <a:rPr lang="en-US" altLang="vi-VN" smtClean="0">
                <a:latin typeface="Arial" charset="0"/>
              </a:rPr>
              <a:t>)</a:t>
            </a:r>
          </a:p>
          <a:p>
            <a:pPr eaLnBrk="1" hangingPunct="1"/>
            <a:endParaRPr lang="en-US" altLang="vi-V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97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12FAF5-AB8E-4162-8662-94B63A0E3D14}" type="slidenum">
              <a:rPr lang="en-US" altLang="vi-VN" smtClean="0"/>
              <a:pPr/>
              <a:t>10</a:t>
            </a:fld>
            <a:endParaRPr lang="en-US" altLang="vi-VN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vi-VN" smtClean="0">
                <a:latin typeface="Arial" charset="0"/>
              </a:rPr>
              <a:t>Sentences are true with respect to a </a:t>
            </a:r>
            <a:r>
              <a:rPr lang="en-US" altLang="vi-VN" smtClean="0">
                <a:solidFill>
                  <a:srgbClr val="336699"/>
                </a:solidFill>
                <a:latin typeface="Arial" charset="0"/>
              </a:rPr>
              <a:t>model</a:t>
            </a:r>
            <a:r>
              <a:rPr lang="en-US" altLang="vi-VN" smtClean="0">
                <a:latin typeface="Arial" charset="0"/>
              </a:rPr>
              <a:t> and an </a:t>
            </a:r>
            <a:r>
              <a:rPr lang="en-US" altLang="vi-VN" smtClean="0">
                <a:solidFill>
                  <a:srgbClr val="336699"/>
                </a:solidFill>
                <a:latin typeface="Arial" charset="0"/>
              </a:rPr>
              <a:t>interpretation</a:t>
            </a:r>
          </a:p>
          <a:p>
            <a:pPr lvl="1" eaLnBrk="1" hangingPunct="1"/>
            <a:r>
              <a:rPr lang="en-US" altLang="vi-VN" smtClean="0">
                <a:latin typeface="Arial" charset="0"/>
              </a:rPr>
              <a:t>Model contains objects and relations among them</a:t>
            </a:r>
          </a:p>
          <a:p>
            <a:pPr lvl="2" eaLnBrk="1" hangingPunct="1"/>
            <a:r>
              <a:rPr lang="en-US" altLang="vi-VN" smtClean="0">
                <a:latin typeface="Arial" charset="0"/>
              </a:rPr>
              <a:t>the </a:t>
            </a:r>
            <a:r>
              <a:rPr lang="en-US" altLang="vi-VN" b="1" smtClean="0">
                <a:solidFill>
                  <a:srgbClr val="CC3300"/>
                </a:solidFill>
                <a:latin typeface="Arial" charset="0"/>
              </a:rPr>
              <a:t>domain</a:t>
            </a:r>
            <a:r>
              <a:rPr lang="en-US" altLang="vi-VN" smtClean="0">
                <a:latin typeface="Arial" charset="0"/>
              </a:rPr>
              <a:t> of a model is the set of objects it contains</a:t>
            </a:r>
          </a:p>
          <a:p>
            <a:pPr lvl="1" eaLnBrk="1" hangingPunct="1"/>
            <a:r>
              <a:rPr lang="en-US" altLang="vi-VN" smtClean="0">
                <a:latin typeface="Arial" charset="0"/>
              </a:rPr>
              <a:t>Interpretation specifies referents for</a:t>
            </a:r>
          </a:p>
          <a:p>
            <a:pPr lvl="1" eaLnBrk="1" hangingPunct="1"/>
            <a:r>
              <a:rPr lang="en-US" altLang="vi-VN" smtClean="0">
                <a:solidFill>
                  <a:srgbClr val="FF0000"/>
                </a:solidFill>
                <a:latin typeface="Arial" charset="0"/>
              </a:rPr>
              <a:t>		constant</a:t>
            </a:r>
            <a:r>
              <a:rPr lang="en-US" altLang="vi-VN" smtClean="0">
                <a:latin typeface="Arial" charset="0"/>
              </a:rPr>
              <a:t> </a:t>
            </a:r>
            <a:r>
              <a:rPr lang="en-US" altLang="vi-VN" smtClean="0">
                <a:solidFill>
                  <a:srgbClr val="FF0000"/>
                </a:solidFill>
                <a:latin typeface="Arial" charset="0"/>
              </a:rPr>
              <a:t>symbols</a:t>
            </a:r>
            <a:r>
              <a:rPr lang="en-US" altLang="vi-VN" smtClean="0">
                <a:latin typeface="Arial" charset="0"/>
              </a:rPr>
              <a:t> 	</a:t>
            </a:r>
            <a:r>
              <a:rPr lang="en-US" altLang="vi-VN" smtClean="0">
                <a:latin typeface="Arial" charset="0"/>
                <a:cs typeface="Arial" charset="0"/>
              </a:rPr>
              <a:t>→</a:t>
            </a:r>
            <a:r>
              <a:rPr lang="en-US" altLang="vi-VN" smtClean="0">
                <a:latin typeface="Arial" charset="0"/>
              </a:rPr>
              <a:t> 	</a:t>
            </a:r>
            <a:r>
              <a:rPr lang="en-US" altLang="vi-VN" smtClean="0">
                <a:solidFill>
                  <a:srgbClr val="336699"/>
                </a:solidFill>
                <a:latin typeface="Arial" charset="0"/>
              </a:rPr>
              <a:t>objects</a:t>
            </a:r>
          </a:p>
          <a:p>
            <a:pPr lvl="1" eaLnBrk="1" hangingPunct="1"/>
            <a:r>
              <a:rPr lang="en-US" altLang="vi-VN" smtClean="0">
                <a:solidFill>
                  <a:srgbClr val="FF0000"/>
                </a:solidFill>
                <a:latin typeface="Arial" charset="0"/>
              </a:rPr>
              <a:t>		predicate</a:t>
            </a:r>
            <a:r>
              <a:rPr lang="en-US" altLang="vi-VN" smtClean="0">
                <a:latin typeface="Arial" charset="0"/>
              </a:rPr>
              <a:t> </a:t>
            </a:r>
            <a:r>
              <a:rPr lang="en-US" altLang="vi-VN" smtClean="0">
                <a:solidFill>
                  <a:srgbClr val="FF0000"/>
                </a:solidFill>
                <a:latin typeface="Arial" charset="0"/>
              </a:rPr>
              <a:t>symbols</a:t>
            </a:r>
            <a:r>
              <a:rPr lang="en-US" altLang="vi-VN" smtClean="0">
                <a:latin typeface="Arial" charset="0"/>
              </a:rPr>
              <a:t> 	</a:t>
            </a:r>
            <a:r>
              <a:rPr lang="en-US" altLang="vi-VN" smtClean="0">
                <a:latin typeface="Arial" charset="0"/>
                <a:cs typeface="Arial" charset="0"/>
              </a:rPr>
              <a:t>→</a:t>
            </a:r>
            <a:r>
              <a:rPr lang="en-US" altLang="vi-VN" smtClean="0">
                <a:latin typeface="Arial" charset="0"/>
              </a:rPr>
              <a:t> 	</a:t>
            </a:r>
            <a:r>
              <a:rPr lang="en-US" altLang="vi-VN" smtClean="0">
                <a:solidFill>
                  <a:srgbClr val="336699"/>
                </a:solidFill>
                <a:latin typeface="Arial" charset="0"/>
              </a:rPr>
              <a:t>relations</a:t>
            </a:r>
          </a:p>
          <a:p>
            <a:pPr lvl="1" eaLnBrk="1" hangingPunct="1"/>
            <a:r>
              <a:rPr lang="en-US" altLang="vi-VN" smtClean="0">
                <a:solidFill>
                  <a:srgbClr val="FF0000"/>
                </a:solidFill>
                <a:latin typeface="Arial" charset="0"/>
              </a:rPr>
              <a:t>		function</a:t>
            </a:r>
            <a:r>
              <a:rPr lang="en-US" altLang="vi-VN" smtClean="0">
                <a:latin typeface="Arial" charset="0"/>
              </a:rPr>
              <a:t> </a:t>
            </a:r>
            <a:r>
              <a:rPr lang="en-US" altLang="vi-VN" smtClean="0">
                <a:solidFill>
                  <a:srgbClr val="FF0000"/>
                </a:solidFill>
                <a:latin typeface="Arial" charset="0"/>
              </a:rPr>
              <a:t>symbols</a:t>
            </a:r>
            <a:r>
              <a:rPr lang="en-US" altLang="vi-VN" smtClean="0">
                <a:latin typeface="Arial" charset="0"/>
              </a:rPr>
              <a:t> 	</a:t>
            </a:r>
            <a:r>
              <a:rPr lang="en-US" altLang="vi-VN" smtClean="0">
                <a:latin typeface="Arial" charset="0"/>
                <a:cs typeface="Arial" charset="0"/>
              </a:rPr>
              <a:t>→	</a:t>
            </a:r>
            <a:r>
              <a:rPr lang="en-US" altLang="vi-VN" smtClean="0">
                <a:solidFill>
                  <a:srgbClr val="336699"/>
                </a:solidFill>
                <a:latin typeface="Arial" charset="0"/>
              </a:rPr>
              <a:t>functional relations</a:t>
            </a:r>
            <a:endParaRPr lang="en-US" altLang="vi-VN" smtClean="0">
              <a:latin typeface="Arial" charset="0"/>
            </a:endParaRPr>
          </a:p>
          <a:p>
            <a:pPr eaLnBrk="1" hangingPunct="1">
              <a:buFontTx/>
              <a:buChar char="•"/>
            </a:pPr>
            <a:r>
              <a:rPr lang="en-US" altLang="vi-VN" smtClean="0">
                <a:latin typeface="Arial" charset="0"/>
              </a:rPr>
              <a:t>An atomic sentence </a:t>
            </a:r>
            <a:r>
              <a:rPr lang="en-US" altLang="vi-VN" i="1" smtClean="0">
                <a:solidFill>
                  <a:srgbClr val="006699"/>
                </a:solidFill>
                <a:latin typeface="Arial" charset="0"/>
              </a:rPr>
              <a:t>predicate(term</a:t>
            </a:r>
            <a:r>
              <a:rPr lang="en-US" altLang="vi-VN" i="1" baseline="-25000" smtClean="0">
                <a:solidFill>
                  <a:srgbClr val="006699"/>
                </a:solidFill>
                <a:latin typeface="Arial" charset="0"/>
              </a:rPr>
              <a:t>1</a:t>
            </a:r>
            <a:r>
              <a:rPr lang="en-US" altLang="vi-VN" i="1" smtClean="0">
                <a:solidFill>
                  <a:srgbClr val="006699"/>
                </a:solidFill>
                <a:latin typeface="Arial" charset="0"/>
              </a:rPr>
              <a:t>, ..., term</a:t>
            </a:r>
            <a:r>
              <a:rPr lang="en-US" altLang="vi-VN" i="1" baseline="-25000" smtClean="0">
                <a:solidFill>
                  <a:srgbClr val="006699"/>
                </a:solidFill>
                <a:latin typeface="Arial" charset="0"/>
              </a:rPr>
              <a:t>n</a:t>
            </a:r>
            <a:r>
              <a:rPr lang="en-US" altLang="vi-VN" i="1" smtClean="0">
                <a:solidFill>
                  <a:srgbClr val="006699"/>
                </a:solidFill>
                <a:latin typeface="Arial" charset="0"/>
              </a:rPr>
              <a:t>)</a:t>
            </a:r>
            <a:r>
              <a:rPr lang="en-US" altLang="vi-VN" i="1" smtClean="0">
                <a:latin typeface="Arial" charset="0"/>
              </a:rPr>
              <a:t> </a:t>
            </a:r>
            <a:r>
              <a:rPr lang="en-US" altLang="vi-VN" smtClean="0">
                <a:latin typeface="Arial" charset="0"/>
              </a:rPr>
              <a:t>is true iff the </a:t>
            </a:r>
            <a:r>
              <a:rPr lang="en-US" altLang="vi-VN" smtClean="0">
                <a:solidFill>
                  <a:srgbClr val="336699"/>
                </a:solidFill>
                <a:latin typeface="Arial" charset="0"/>
              </a:rPr>
              <a:t>objects</a:t>
            </a:r>
            <a:r>
              <a:rPr lang="en-US" altLang="vi-VN" smtClean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vi-VN" smtClean="0">
                <a:latin typeface="Arial" charset="0"/>
              </a:rPr>
              <a:t>referred to by </a:t>
            </a:r>
            <a:r>
              <a:rPr lang="en-US" altLang="vi-VN" i="1" smtClean="0">
                <a:latin typeface="Arial" charset="0"/>
              </a:rPr>
              <a:t>term</a:t>
            </a:r>
            <a:r>
              <a:rPr lang="en-US" altLang="vi-VN" i="1" baseline="-25000" smtClean="0">
                <a:latin typeface="Arial" charset="0"/>
              </a:rPr>
              <a:t>1</a:t>
            </a:r>
            <a:r>
              <a:rPr lang="en-US" altLang="vi-VN" i="1" smtClean="0">
                <a:latin typeface="Arial" charset="0"/>
              </a:rPr>
              <a:t>, ..., term</a:t>
            </a:r>
            <a:r>
              <a:rPr lang="en-US" altLang="vi-VN" i="1" baseline="-25000" smtClean="0">
                <a:latin typeface="Arial" charset="0"/>
              </a:rPr>
              <a:t>n</a:t>
            </a:r>
            <a:r>
              <a:rPr lang="en-US" altLang="vi-VN" i="1" smtClean="0">
                <a:latin typeface="Arial" charset="0"/>
              </a:rPr>
              <a:t/>
            </a:r>
            <a:br>
              <a:rPr lang="en-US" altLang="vi-VN" i="1" smtClean="0">
                <a:latin typeface="Arial" charset="0"/>
              </a:rPr>
            </a:br>
            <a:r>
              <a:rPr lang="en-US" altLang="vi-VN" smtClean="0">
                <a:latin typeface="Arial" charset="0"/>
              </a:rPr>
              <a:t>are in the </a:t>
            </a:r>
            <a:r>
              <a:rPr lang="en-US" altLang="vi-VN" smtClean="0">
                <a:solidFill>
                  <a:srgbClr val="336699"/>
                </a:solidFill>
                <a:latin typeface="Arial" charset="0"/>
              </a:rPr>
              <a:t>relation</a:t>
            </a:r>
            <a:r>
              <a:rPr lang="en-US" altLang="vi-VN" smtClean="0">
                <a:latin typeface="Arial" charset="0"/>
              </a:rPr>
              <a:t> referred to by </a:t>
            </a:r>
            <a:r>
              <a:rPr lang="en-US" altLang="vi-VN" i="1" smtClean="0">
                <a:latin typeface="Arial" charset="0"/>
              </a:rPr>
              <a:t>predicate</a:t>
            </a:r>
          </a:p>
          <a:p>
            <a:pPr eaLnBrk="1" hangingPunct="1"/>
            <a:endParaRPr lang="en-US" altLang="vi-V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3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66FC1E-2637-4658-A1BC-8A5FA5E10510}" type="slidenum">
              <a:rPr lang="en-US" altLang="vi-VN" smtClean="0"/>
              <a:pPr/>
              <a:t>12</a:t>
            </a:fld>
            <a:endParaRPr lang="en-US" altLang="vi-VN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vi-VN" smtClean="0">
                <a:latin typeface="Arial" charset="0"/>
                <a:sym typeface="Symbol" pitchFamily="18" charset="2"/>
              </a:rPr>
              <a:t></a:t>
            </a:r>
            <a:r>
              <a:rPr lang="en-US" altLang="vi-VN" smtClean="0">
                <a:latin typeface="Arial" charset="0"/>
              </a:rPr>
              <a:t>&lt;variables&gt; &lt;sentence&gt;</a:t>
            </a:r>
          </a:p>
          <a:p>
            <a:pPr lvl="1" eaLnBrk="1" hangingPunct="1"/>
            <a:r>
              <a:rPr lang="en-US" altLang="vi-VN" smtClean="0">
                <a:latin typeface="Arial" charset="0"/>
              </a:rPr>
              <a:t>"All students at UAF are smart":</a:t>
            </a:r>
            <a:br>
              <a:rPr lang="en-US" altLang="vi-VN" smtClean="0">
                <a:latin typeface="Arial" charset="0"/>
              </a:rPr>
            </a:br>
            <a:r>
              <a:rPr lang="en-US" altLang="vi-VN" smtClean="0">
                <a:latin typeface="Arial" charset="0"/>
                <a:sym typeface="Symbol" pitchFamily="18" charset="2"/>
              </a:rPr>
              <a:t></a:t>
            </a:r>
            <a:r>
              <a:rPr lang="en-US" altLang="vi-VN" smtClean="0">
                <a:latin typeface="Arial" charset="0"/>
              </a:rPr>
              <a:t>x At(x, UAF) </a:t>
            </a:r>
            <a:r>
              <a:rPr lang="en-US" altLang="vi-VN" smtClean="0">
                <a:latin typeface="Arial" charset="0"/>
                <a:sym typeface="Symbol" pitchFamily="18" charset="2"/>
              </a:rPr>
              <a:t></a:t>
            </a:r>
            <a:r>
              <a:rPr lang="en-US" altLang="vi-VN" smtClean="0">
                <a:latin typeface="Arial" charset="0"/>
              </a:rPr>
              <a:t> Smart(x)</a:t>
            </a:r>
          </a:p>
          <a:p>
            <a:pPr eaLnBrk="1" hangingPunct="1">
              <a:buFontTx/>
              <a:buChar char="•"/>
            </a:pPr>
            <a:r>
              <a:rPr lang="en-US" altLang="vi-VN" smtClean="0">
                <a:latin typeface="Arial" charset="0"/>
                <a:sym typeface="Symbol" pitchFamily="18" charset="2"/>
              </a:rPr>
              <a:t></a:t>
            </a:r>
            <a:r>
              <a:rPr lang="en-US" altLang="vi-VN" smtClean="0">
                <a:latin typeface="Arial" charset="0"/>
              </a:rPr>
              <a:t>x P(x) is true in a model m iff P is true with x being each possible object in the model</a:t>
            </a:r>
          </a:p>
          <a:p>
            <a:pPr eaLnBrk="1" hangingPunct="1">
              <a:buFontTx/>
              <a:buChar char="•"/>
            </a:pPr>
            <a:r>
              <a:rPr lang="en-US" altLang="vi-VN" smtClean="0">
                <a:latin typeface="Arial" charset="0"/>
              </a:rPr>
              <a:t>Roughly speaking, equivalent to the </a:t>
            </a:r>
            <a:r>
              <a:rPr lang="en-US" altLang="vi-VN" smtClean="0">
                <a:solidFill>
                  <a:srgbClr val="006699"/>
                </a:solidFill>
                <a:latin typeface="Arial" charset="0"/>
              </a:rPr>
              <a:t>conjunction</a:t>
            </a:r>
            <a:r>
              <a:rPr lang="en-US" altLang="vi-VN" smtClean="0">
                <a:latin typeface="Arial" charset="0"/>
              </a:rPr>
              <a:t> of </a:t>
            </a:r>
            <a:r>
              <a:rPr lang="en-US" altLang="vi-VN" smtClean="0">
                <a:solidFill>
                  <a:srgbClr val="006699"/>
                </a:solidFill>
                <a:latin typeface="Arial" charset="0"/>
              </a:rPr>
              <a:t>instantiations</a:t>
            </a:r>
            <a:r>
              <a:rPr lang="en-US" altLang="vi-VN" smtClean="0">
                <a:latin typeface="Arial" charset="0"/>
              </a:rPr>
              <a:t> of P</a:t>
            </a:r>
          </a:p>
          <a:p>
            <a:pPr lvl="1" eaLnBrk="1" hangingPunct="1"/>
            <a:r>
              <a:rPr lang="en-US" altLang="vi-VN" smtClean="0">
                <a:latin typeface="Arial" charset="0"/>
              </a:rPr>
              <a:t>At(KingJohn, UAF) </a:t>
            </a:r>
            <a:r>
              <a:rPr lang="en-US" altLang="vi-VN" smtClean="0">
                <a:latin typeface="Arial" charset="0"/>
                <a:sym typeface="Symbol" pitchFamily="18" charset="2"/>
              </a:rPr>
              <a:t></a:t>
            </a:r>
            <a:r>
              <a:rPr lang="en-US" altLang="vi-VN" smtClean="0">
                <a:latin typeface="Arial" charset="0"/>
              </a:rPr>
              <a:t> Smart(KingJohn) </a:t>
            </a:r>
          </a:p>
          <a:p>
            <a:pPr lvl="1" eaLnBrk="1" hangingPunct="1"/>
            <a:r>
              <a:rPr lang="en-US" altLang="vi-VN" smtClean="0">
                <a:latin typeface="Arial" charset="0"/>
                <a:sym typeface="Symbol" pitchFamily="18" charset="2"/>
              </a:rPr>
              <a:t> </a:t>
            </a:r>
            <a:r>
              <a:rPr lang="en-US" altLang="vi-VN" smtClean="0">
                <a:latin typeface="Arial" charset="0"/>
              </a:rPr>
              <a:t>At(Richard, UAF) </a:t>
            </a:r>
            <a:r>
              <a:rPr lang="en-US" altLang="vi-VN" smtClean="0">
                <a:latin typeface="Arial" charset="0"/>
                <a:sym typeface="Symbol" pitchFamily="18" charset="2"/>
              </a:rPr>
              <a:t> </a:t>
            </a:r>
            <a:r>
              <a:rPr lang="en-US" altLang="vi-VN" smtClean="0">
                <a:latin typeface="Arial" charset="0"/>
              </a:rPr>
              <a:t> Smart(Richard) </a:t>
            </a:r>
          </a:p>
          <a:p>
            <a:pPr lvl="1" eaLnBrk="1" hangingPunct="1"/>
            <a:r>
              <a:rPr lang="en-US" altLang="vi-VN" smtClean="0">
                <a:latin typeface="Arial" charset="0"/>
                <a:sym typeface="Symbol" pitchFamily="18" charset="2"/>
              </a:rPr>
              <a:t> </a:t>
            </a:r>
            <a:r>
              <a:rPr lang="en-US" altLang="vi-VN" smtClean="0">
                <a:latin typeface="Arial" charset="0"/>
              </a:rPr>
              <a:t>At(Mary, UAF) </a:t>
            </a:r>
            <a:r>
              <a:rPr lang="en-US" altLang="vi-VN" smtClean="0">
                <a:latin typeface="Arial" charset="0"/>
                <a:sym typeface="Symbol" pitchFamily="18" charset="2"/>
              </a:rPr>
              <a:t></a:t>
            </a:r>
            <a:r>
              <a:rPr lang="en-US" altLang="vi-VN" smtClean="0">
                <a:latin typeface="Arial" charset="0"/>
              </a:rPr>
              <a:t> Smart(Mary) </a:t>
            </a:r>
          </a:p>
          <a:p>
            <a:pPr lvl="1" eaLnBrk="1" hangingPunct="1"/>
            <a:r>
              <a:rPr lang="en-US" altLang="vi-VN" smtClean="0">
                <a:latin typeface="Arial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0963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6368697-10F7-443F-8C4F-18F530495451}" type="slidenum">
              <a:rPr lang="en-US" altLang="vi-VN" smtClean="0"/>
              <a:pPr/>
              <a:t>14</a:t>
            </a:fld>
            <a:endParaRPr lang="en-US" altLang="vi-VN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44475" indent="-244475" eaLnBrk="1" hangingPunct="1">
              <a:buFontTx/>
              <a:buChar char="•"/>
            </a:pPr>
            <a:r>
              <a:rPr lang="en-US" altLang="vi-VN" smtClean="0">
                <a:latin typeface="Arial" charset="0"/>
                <a:sym typeface="Symbol" pitchFamily="18" charset="2"/>
              </a:rPr>
              <a:t></a:t>
            </a:r>
            <a:r>
              <a:rPr lang="en-US" altLang="vi-VN" smtClean="0">
                <a:latin typeface="Arial" charset="0"/>
              </a:rPr>
              <a:t>&lt;</a:t>
            </a:r>
            <a:r>
              <a:rPr lang="en-US" altLang="vi-VN" i="1" smtClean="0">
                <a:latin typeface="Arial" charset="0"/>
              </a:rPr>
              <a:t>variables</a:t>
            </a:r>
            <a:r>
              <a:rPr lang="en-US" altLang="vi-VN" smtClean="0">
                <a:latin typeface="Arial" charset="0"/>
              </a:rPr>
              <a:t>&gt; &lt;</a:t>
            </a:r>
            <a:r>
              <a:rPr lang="en-US" altLang="vi-VN" i="1" smtClean="0">
                <a:latin typeface="Arial" charset="0"/>
              </a:rPr>
              <a:t>sentence</a:t>
            </a:r>
            <a:r>
              <a:rPr lang="en-US" altLang="vi-VN" smtClean="0">
                <a:latin typeface="Arial" charset="0"/>
              </a:rPr>
              <a:t>&gt;</a:t>
            </a:r>
          </a:p>
          <a:p>
            <a:pPr marL="735013" lvl="1" indent="-244475" eaLnBrk="1" hangingPunct="1"/>
            <a:r>
              <a:rPr lang="en-US" altLang="vi-VN" smtClean="0">
                <a:latin typeface="Arial" charset="0"/>
              </a:rPr>
              <a:t>"Someone at UAF is smart":</a:t>
            </a:r>
            <a:br>
              <a:rPr lang="en-US" altLang="vi-VN" smtClean="0">
                <a:latin typeface="Arial" charset="0"/>
              </a:rPr>
            </a:br>
            <a:r>
              <a:rPr lang="en-US" altLang="vi-VN" smtClean="0">
                <a:latin typeface="Arial" charset="0"/>
                <a:sym typeface="Symbol" pitchFamily="18" charset="2"/>
              </a:rPr>
              <a:t></a:t>
            </a:r>
            <a:r>
              <a:rPr lang="en-US" altLang="vi-VN" i="1" smtClean="0">
                <a:latin typeface="Arial" charset="0"/>
              </a:rPr>
              <a:t>x</a:t>
            </a:r>
            <a:r>
              <a:rPr lang="en-US" altLang="vi-VN" smtClean="0">
                <a:latin typeface="Arial" charset="0"/>
              </a:rPr>
              <a:t> At(x, UAF) </a:t>
            </a:r>
            <a:r>
              <a:rPr lang="en-US" altLang="vi-VN" smtClean="0">
                <a:latin typeface="Arial" charset="0"/>
                <a:sym typeface="Symbol" pitchFamily="18" charset="2"/>
              </a:rPr>
              <a:t></a:t>
            </a:r>
            <a:r>
              <a:rPr lang="en-US" altLang="vi-VN" smtClean="0">
                <a:latin typeface="Arial" charset="0"/>
              </a:rPr>
              <a:t> Smart(x)</a:t>
            </a:r>
            <a:endParaRPr lang="en-US" altLang="vi-VN" smtClean="0">
              <a:latin typeface="Arial" charset="0"/>
              <a:sym typeface="Symbol" pitchFamily="18" charset="2"/>
            </a:endParaRPr>
          </a:p>
          <a:p>
            <a:pPr marL="244475" indent="-244475" eaLnBrk="1" hangingPunct="1">
              <a:buFontTx/>
              <a:buChar char="•"/>
            </a:pPr>
            <a:r>
              <a:rPr lang="en-US" altLang="vi-VN" smtClean="0">
                <a:latin typeface="Arial" charset="0"/>
                <a:sym typeface="Symbol" pitchFamily="18" charset="2"/>
              </a:rPr>
              <a:t></a:t>
            </a:r>
            <a:r>
              <a:rPr lang="en-US" altLang="vi-VN" i="1" smtClean="0">
                <a:latin typeface="Arial" charset="0"/>
              </a:rPr>
              <a:t>x</a:t>
            </a:r>
            <a:r>
              <a:rPr lang="en-US" altLang="vi-VN" smtClean="0">
                <a:latin typeface="Arial" charset="0"/>
              </a:rPr>
              <a:t> </a:t>
            </a:r>
            <a:r>
              <a:rPr lang="en-US" altLang="vi-VN" i="1" smtClean="0">
                <a:latin typeface="Arial" charset="0"/>
              </a:rPr>
              <a:t>P(x)</a:t>
            </a:r>
            <a:r>
              <a:rPr lang="en-US" altLang="vi-VN" smtClean="0">
                <a:latin typeface="Arial" charset="0"/>
              </a:rPr>
              <a:t> is true in a model </a:t>
            </a:r>
            <a:r>
              <a:rPr lang="en-US" altLang="vi-VN" i="1" smtClean="0">
                <a:latin typeface="Arial" charset="0"/>
              </a:rPr>
              <a:t>m</a:t>
            </a:r>
            <a:r>
              <a:rPr lang="en-US" altLang="vi-VN" smtClean="0">
                <a:latin typeface="Arial" charset="0"/>
              </a:rPr>
              <a:t> iff </a:t>
            </a:r>
            <a:r>
              <a:rPr lang="en-US" altLang="vi-VN" i="1" smtClean="0">
                <a:latin typeface="Arial" charset="0"/>
              </a:rPr>
              <a:t>P</a:t>
            </a:r>
            <a:r>
              <a:rPr lang="en-US" altLang="vi-VN" smtClean="0">
                <a:latin typeface="Arial" charset="0"/>
              </a:rPr>
              <a:t> is true with </a:t>
            </a:r>
            <a:r>
              <a:rPr lang="en-US" altLang="vi-VN" i="1" smtClean="0">
                <a:latin typeface="Arial" charset="0"/>
              </a:rPr>
              <a:t>x</a:t>
            </a:r>
            <a:r>
              <a:rPr lang="en-US" altLang="vi-VN" smtClean="0">
                <a:latin typeface="Arial" charset="0"/>
              </a:rPr>
              <a:t> being some possible object in the model</a:t>
            </a:r>
          </a:p>
          <a:p>
            <a:pPr marL="244475" indent="-244475" eaLnBrk="1" hangingPunct="1">
              <a:buFontTx/>
              <a:buChar char="•"/>
            </a:pPr>
            <a:r>
              <a:rPr lang="en-US" altLang="vi-VN" smtClean="0">
                <a:latin typeface="Arial" charset="0"/>
              </a:rPr>
              <a:t>Roughly speaking, equivalent to the </a:t>
            </a:r>
            <a:r>
              <a:rPr lang="en-US" altLang="vi-VN" smtClean="0">
                <a:solidFill>
                  <a:srgbClr val="006699"/>
                </a:solidFill>
                <a:latin typeface="Arial" charset="0"/>
              </a:rPr>
              <a:t>disjunction</a:t>
            </a:r>
            <a:r>
              <a:rPr lang="en-US" altLang="vi-VN" smtClean="0">
                <a:latin typeface="Arial" charset="0"/>
              </a:rPr>
              <a:t> of </a:t>
            </a:r>
            <a:r>
              <a:rPr lang="en-US" altLang="vi-VN" smtClean="0">
                <a:solidFill>
                  <a:srgbClr val="006699"/>
                </a:solidFill>
                <a:latin typeface="Arial" charset="0"/>
              </a:rPr>
              <a:t>instantiations</a:t>
            </a:r>
            <a:r>
              <a:rPr lang="en-US" altLang="vi-VN" smtClean="0">
                <a:latin typeface="Arial" charset="0"/>
              </a:rPr>
              <a:t> of </a:t>
            </a:r>
            <a:r>
              <a:rPr lang="en-US" altLang="vi-VN" i="1" smtClean="0">
                <a:latin typeface="Arial" charset="0"/>
              </a:rPr>
              <a:t>P</a:t>
            </a:r>
            <a:endParaRPr lang="en-US" altLang="vi-VN" smtClean="0">
              <a:latin typeface="Arial" charset="0"/>
            </a:endParaRPr>
          </a:p>
          <a:p>
            <a:pPr marL="735013" lvl="1" indent="-244475" eaLnBrk="1" hangingPunct="1"/>
            <a:r>
              <a:rPr lang="en-US" altLang="vi-VN" smtClean="0">
                <a:latin typeface="Arial" charset="0"/>
              </a:rPr>
              <a:t>	(At(KingJohn, UAF) </a:t>
            </a:r>
            <a:r>
              <a:rPr lang="en-US" altLang="vi-VN" smtClean="0">
                <a:latin typeface="Arial" charset="0"/>
                <a:sym typeface="Symbol" pitchFamily="18" charset="2"/>
              </a:rPr>
              <a:t></a:t>
            </a:r>
            <a:r>
              <a:rPr lang="en-US" altLang="vi-VN" smtClean="0">
                <a:latin typeface="Arial" charset="0"/>
              </a:rPr>
              <a:t> Smart(KingJohn))</a:t>
            </a:r>
          </a:p>
          <a:p>
            <a:pPr marL="735013" lvl="1" indent="-244475" eaLnBrk="1" hangingPunct="1"/>
            <a:r>
              <a:rPr lang="en-US" altLang="vi-VN" smtClean="0">
                <a:latin typeface="Arial" charset="0"/>
                <a:sym typeface="Symbol" pitchFamily="18" charset="2"/>
              </a:rPr>
              <a:t></a:t>
            </a:r>
            <a:r>
              <a:rPr lang="en-US" altLang="vi-VN" smtClean="0">
                <a:latin typeface="Arial" charset="0"/>
              </a:rPr>
              <a:t>	(At(Richard, UAF) </a:t>
            </a:r>
            <a:r>
              <a:rPr lang="en-US" altLang="vi-VN" smtClean="0">
                <a:latin typeface="Arial" charset="0"/>
                <a:sym typeface="Symbol" pitchFamily="18" charset="2"/>
              </a:rPr>
              <a:t> </a:t>
            </a:r>
            <a:r>
              <a:rPr lang="en-US" altLang="vi-VN" smtClean="0">
                <a:latin typeface="Arial" charset="0"/>
              </a:rPr>
              <a:t>Smart(Richard))</a:t>
            </a:r>
          </a:p>
          <a:p>
            <a:pPr marL="735013" lvl="1" indent="-244475" eaLnBrk="1" hangingPunct="1"/>
            <a:r>
              <a:rPr lang="en-US" altLang="vi-VN" smtClean="0">
                <a:latin typeface="Arial" charset="0"/>
                <a:sym typeface="Symbol" pitchFamily="18" charset="2"/>
              </a:rPr>
              <a:t></a:t>
            </a:r>
            <a:r>
              <a:rPr lang="en-US" altLang="vi-VN" smtClean="0">
                <a:latin typeface="Arial" charset="0"/>
              </a:rPr>
              <a:t>	(At(Mary, UAF) </a:t>
            </a:r>
            <a:r>
              <a:rPr lang="en-US" altLang="vi-VN" smtClean="0">
                <a:latin typeface="Arial" charset="0"/>
                <a:sym typeface="Symbol" pitchFamily="18" charset="2"/>
              </a:rPr>
              <a:t></a:t>
            </a:r>
            <a:r>
              <a:rPr lang="en-US" altLang="vi-VN" smtClean="0">
                <a:latin typeface="Arial" charset="0"/>
              </a:rPr>
              <a:t> Smart(Mary))</a:t>
            </a:r>
          </a:p>
          <a:p>
            <a:pPr marL="735013" lvl="1" indent="-244475" eaLnBrk="1" hangingPunct="1"/>
            <a:r>
              <a:rPr lang="en-US" altLang="vi-VN" smtClean="0">
                <a:latin typeface="Arial" charset="0"/>
                <a:sym typeface="Symbol" pitchFamily="18" charset="2"/>
              </a:rPr>
              <a:t></a:t>
            </a:r>
            <a:r>
              <a:rPr lang="en-US" altLang="vi-VN" smtClean="0">
                <a:latin typeface="Arial" charset="0"/>
              </a:rPr>
              <a:t> ...</a:t>
            </a:r>
          </a:p>
          <a:p>
            <a:pPr marL="244475" indent="-244475" eaLnBrk="1" hangingPunct="1"/>
            <a:endParaRPr lang="en-US" altLang="vi-V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7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AE4ADE-7777-498D-B850-F90FF445D23F}" type="slidenum">
              <a:rPr lang="en-US" altLang="vi-VN" smtClean="0"/>
              <a:pPr/>
              <a:t>21</a:t>
            </a:fld>
            <a:endParaRPr lang="en-US" altLang="vi-VN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noFill/>
        </p:spPr>
        <p:txBody>
          <a:bodyPr/>
          <a:lstStyle/>
          <a:p>
            <a:pPr eaLnBrk="1" hangingPunct="1"/>
            <a:r>
              <a:rPr lang="en-US" altLang="vi-VN" sz="1100" smtClean="0">
                <a:latin typeface="Arial" charset="0"/>
              </a:rPr>
              <a:t>B(W, C, H)</a:t>
            </a:r>
          </a:p>
          <a:p>
            <a:pPr eaLnBrk="1" hangingPunct="1"/>
            <a:r>
              <a:rPr lang="en-US" altLang="vi-VN" sz="1100" smtClean="0">
                <a:latin typeface="Arial" charset="0"/>
              </a:rPr>
              <a:t>WT(D, L, J, S, APT) this form limits the expressiveness to groups of exactly 4 going together to some location</a:t>
            </a:r>
          </a:p>
          <a:p>
            <a:pPr eaLnBrk="1" hangingPunct="1"/>
            <a:r>
              <a:rPr lang="en-US" altLang="vi-VN" sz="1100" smtClean="0">
                <a:latin typeface="Arial" charset="0"/>
              </a:rPr>
              <a:t>better to use a binary predicate and logical connectives to form groups of 3 or more</a:t>
            </a:r>
          </a:p>
        </p:txBody>
      </p:sp>
    </p:spTree>
    <p:extLst>
      <p:ext uri="{BB962C8B-B14F-4D97-AF65-F5344CB8AC3E}">
        <p14:creationId xmlns:p14="http://schemas.microsoft.com/office/powerpoint/2010/main" val="418437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C09005-D904-4388-8914-09A2F7968617}" type="slidenum">
              <a:rPr lang="en-US" altLang="vi-VN" smtClean="0"/>
              <a:pPr/>
              <a:t>22</a:t>
            </a:fld>
            <a:endParaRPr lang="en-US" altLang="vi-VN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noFill/>
        </p:spPr>
        <p:txBody>
          <a:bodyPr/>
          <a:lstStyle/>
          <a:p>
            <a:pPr eaLnBrk="1" hangingPunct="1"/>
            <a:r>
              <a:rPr lang="en-US" altLang="vi-VN" sz="1100" smtClean="0">
                <a:latin typeface="Arial" charset="0"/>
                <a:sym typeface="Symbol" panose="05050102010706020507" pitchFamily="18" charset="2"/>
              </a:rPr>
              <a:t></a:t>
            </a:r>
            <a:r>
              <a:rPr lang="en-US" altLang="vi-VN" sz="1100" smtClean="0">
                <a:latin typeface="Arial" charset="0"/>
              </a:rPr>
              <a:t>x C(J, x)  &lt;=&gt;  Collects(Jim,Pencil) v Collects(Jim, Deb) v …</a:t>
            </a:r>
          </a:p>
          <a:p>
            <a:pPr eaLnBrk="1" hangingPunct="1"/>
            <a:r>
              <a:rPr lang="en-US" altLang="vi-VN" sz="1100" smtClean="0">
                <a:latin typeface="Arial" charset="0"/>
                <a:sym typeface="Symbol" panose="05050102010706020507" pitchFamily="18" charset="2"/>
              </a:rPr>
              <a:t></a:t>
            </a:r>
            <a:r>
              <a:rPr lang="en-US" altLang="vi-VN" sz="1100" smtClean="0">
                <a:latin typeface="Arial" charset="0"/>
              </a:rPr>
              <a:t>x C(x, J)   restrict to domain of people:  </a:t>
            </a:r>
            <a:r>
              <a:rPr lang="en-US" altLang="vi-VN" sz="1100" smtClean="0">
                <a:latin typeface="Arial" charset="0"/>
                <a:sym typeface="Symbol" panose="05050102010706020507" pitchFamily="18" charset="2"/>
              </a:rPr>
              <a:t></a:t>
            </a:r>
            <a:r>
              <a:rPr lang="en-US" altLang="vi-VN" sz="1100" smtClean="0">
                <a:latin typeface="Arial" charset="0"/>
              </a:rPr>
              <a:t>x P(x) </a:t>
            </a:r>
            <a:r>
              <a:rPr lang="en-US" altLang="vi-VN" sz="1100" smtClean="0">
                <a:latin typeface="Arial" charset="0"/>
                <a:sym typeface="Symbol" panose="05050102010706020507" pitchFamily="18" charset="2"/>
              </a:rPr>
              <a:t> </a:t>
            </a:r>
            <a:r>
              <a:rPr lang="en-US" altLang="vi-VN" sz="1100" smtClean="0">
                <a:latin typeface="Arial" charset="0"/>
              </a:rPr>
              <a:t>C(x,J)</a:t>
            </a:r>
          </a:p>
        </p:txBody>
      </p:sp>
    </p:spTree>
    <p:extLst>
      <p:ext uri="{BB962C8B-B14F-4D97-AF65-F5344CB8AC3E}">
        <p14:creationId xmlns:p14="http://schemas.microsoft.com/office/powerpoint/2010/main" val="3954292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0155BC-A6B6-4BDD-9773-EFBDE0F6D1DB}" type="slidenum">
              <a:rPr lang="en-US" altLang="vi-VN" smtClean="0"/>
              <a:pPr/>
              <a:t>24</a:t>
            </a:fld>
            <a:endParaRPr lang="en-US" altLang="vi-VN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noFill/>
        </p:spPr>
        <p:txBody>
          <a:bodyPr/>
          <a:lstStyle/>
          <a:p>
            <a:pPr eaLnBrk="1" hangingPunct="1"/>
            <a:r>
              <a:rPr lang="en-US" altLang="vi-VN" sz="1100" b="1" smtClean="0">
                <a:latin typeface="Arial" charset="0"/>
              </a:rPr>
              <a:t>Demonstration of equivalence of passing the negation through the quantifier</a:t>
            </a:r>
          </a:p>
          <a:p>
            <a:pPr eaLnBrk="1" hangingPunct="1"/>
            <a:r>
              <a:rPr lang="en-US" altLang="vi-VN" sz="1100" smtClean="0">
                <a:latin typeface="Arial" charset="0"/>
              </a:rPr>
              <a:t>![ ( Sh(A) ^ St(A) ^ Al(A) ) v ( Sh(B) ^ St(B) ^ Al(B) ) ]  &lt;=&gt;  !(-A-) ^ !(-B-)  &lt;=&gt;  ( Sh(A) ^ St(A) -&gt; !(Al(A) ) ^ (Sh(B) ^ St(B) -&gt; !(Al(B))  </a:t>
            </a:r>
          </a:p>
          <a:p>
            <a:pPr eaLnBrk="1" hangingPunct="1"/>
            <a:r>
              <a:rPr lang="en-US" altLang="vi-VN" sz="1100" smtClean="0">
                <a:latin typeface="Arial" charset="0"/>
              </a:rPr>
              <a:t>	!(-A-)  &lt;=&gt;  !Sh(A) v !St(A) v !Al(A)  &lt;=&gt;  !( Sh(A) ^ St(A) ) v !Al(A)  &lt;=&gt;  Sh(A) ^ St(A) -&gt; !(Al(A))</a:t>
            </a:r>
          </a:p>
          <a:p>
            <a:pPr eaLnBrk="1" hangingPunct="1"/>
            <a:endParaRPr lang="en-US" altLang="vi-VN" sz="1100" smtClean="0">
              <a:latin typeface="Arial" charset="0"/>
            </a:endParaRPr>
          </a:p>
          <a:p>
            <a:pPr eaLnBrk="1" hangingPunct="1"/>
            <a:r>
              <a:rPr lang="en-US" altLang="vi-VN" sz="1100" smtClean="0">
                <a:latin typeface="Arial" charset="0"/>
              </a:rPr>
              <a:t>1st is NOT negative of second.</a:t>
            </a:r>
          </a:p>
          <a:p>
            <a:pPr eaLnBrk="1" hangingPunct="1"/>
            <a:r>
              <a:rPr lang="en-US" altLang="vi-VN" sz="1100" smtClean="0">
                <a:latin typeface="Arial" charset="0"/>
              </a:rPr>
              <a:t>Negative is “Some stinky shoe is not allowed.”</a:t>
            </a:r>
          </a:p>
          <a:p>
            <a:pPr eaLnBrk="1" hangingPunct="1"/>
            <a:r>
              <a:rPr lang="en-US" altLang="vi-VN" sz="1100" smtClean="0">
                <a:latin typeface="Arial" charset="0"/>
              </a:rPr>
              <a:t>Ex Sh(x) ^ St(x) ^ !Al(x)</a:t>
            </a:r>
          </a:p>
        </p:txBody>
      </p:sp>
    </p:spTree>
    <p:extLst>
      <p:ext uri="{BB962C8B-B14F-4D97-AF65-F5344CB8AC3E}">
        <p14:creationId xmlns:p14="http://schemas.microsoft.com/office/powerpoint/2010/main" val="2379304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9CF72A-8F73-4472-B66B-07464BCE8325}" type="slidenum">
              <a:rPr lang="en-US" altLang="vi-VN" smtClean="0"/>
              <a:pPr/>
              <a:t>25</a:t>
            </a:fld>
            <a:endParaRPr lang="en-US" altLang="vi-VN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5337"/>
          </a:xfrm>
          <a:noFill/>
        </p:spPr>
        <p:txBody>
          <a:bodyPr/>
          <a:lstStyle/>
          <a:p>
            <a:pPr eaLnBrk="1" hangingPunct="1"/>
            <a:r>
              <a:rPr lang="en-US" altLang="vi-VN" sz="1100" smtClean="0">
                <a:latin typeface="Arial" charset="0"/>
              </a:rPr>
              <a:t>Ax,y Person(x) =&gt; C(x,y)</a:t>
            </a:r>
          </a:p>
          <a:p>
            <a:pPr eaLnBrk="1" hangingPunct="1"/>
            <a:r>
              <a:rPr lang="en-US" altLang="vi-VN" sz="1100" smtClean="0">
                <a:latin typeface="Arial" charset="0"/>
              </a:rPr>
              <a:t>Ax Ey Person(x) =&gt; C(x,y)</a:t>
            </a:r>
          </a:p>
          <a:p>
            <a:pPr eaLnBrk="1" hangingPunct="1"/>
            <a:r>
              <a:rPr lang="en-US" altLang="vi-VN" sz="1100" smtClean="0">
                <a:latin typeface="Arial" charset="0"/>
              </a:rPr>
              <a:t>Ey Ax Person(x) =&gt; C(x,y)</a:t>
            </a:r>
          </a:p>
        </p:txBody>
      </p:sp>
    </p:spTree>
    <p:extLst>
      <p:ext uri="{BB962C8B-B14F-4D97-AF65-F5344CB8AC3E}">
        <p14:creationId xmlns:p14="http://schemas.microsoft.com/office/powerpoint/2010/main" val="347925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vi-VN" altLang="vi-VN" sz="2100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 smtClean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7026" y="1690688"/>
            <a:ext cx="6276974" cy="253364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7431" y="4267200"/>
            <a:ext cx="6296569" cy="175260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20/3/2012</a:t>
            </a:r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F0394-E8C0-4BBA-B553-2E346E77B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0534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20/3/2012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1E410-62DC-41F3-84FF-07EC9A676A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80990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063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20/3/2012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C0040-899C-4398-BE23-0B35D5EB3E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2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48100"/>
            <a:ext cx="8229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5"/>
            <a:ext cx="82296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20/3/2012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C0446-66BF-4C68-B756-79406A186C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91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229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48100"/>
            <a:ext cx="8229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5"/>
            <a:ext cx="82296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20/3/2012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CD892-33C5-4D0E-BB60-DDAA7DD64A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0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00"/>
              </a:spcBef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20/3/2012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472B1-8690-486F-AB0A-E93ACA2CAD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9658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9575"/>
            <a:ext cx="8229600" cy="1190625"/>
          </a:xfrm>
        </p:spPr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7964"/>
            <a:ext cx="8229600" cy="4454236"/>
          </a:xfrm>
        </p:spPr>
        <p:txBody>
          <a:bodyPr/>
          <a:lstStyle>
            <a:lvl1pPr>
              <a:spcBef>
                <a:spcPts val="800"/>
              </a:spcBef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20/3/2012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AB732-01E6-41EE-9BAE-E181776646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62736"/>
      </p:ext>
    </p:extLst>
  </p:cSld>
  <p:clrMapOvr>
    <a:masterClrMapping/>
  </p:clrMapOvr>
  <p:transition spd="slow"/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2438400"/>
            <a:ext cx="9144001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28925"/>
            <a:ext cx="7772400" cy="1362075"/>
          </a:xfrm>
        </p:spPr>
        <p:txBody>
          <a:bodyPr/>
          <a:lstStyle>
            <a:lvl1pPr algn="ctr">
              <a:defRPr lang="en-US"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20/3/2012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3D628-B0C2-45D1-8A41-44BF027FA3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7938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648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648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20/3/2012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1CC61-6192-40D8-B234-320EFB3C1F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9019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886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886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20/3/2012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545C2-3535-4447-BCC1-697AA3B99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1965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7200" y="38862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20/3/2012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DE3AE-57C8-4A44-A091-4D98ED5E3E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5875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48200" y="1524000"/>
            <a:ext cx="4038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4648200" y="3886200"/>
            <a:ext cx="4038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20/3/2012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7B91E-C278-49B0-B5CA-7095960098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92749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638"/>
            <a:ext cx="8229600" cy="962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20/3/2012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8B6C0-A240-4C58-8490-DD429804AA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93155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5"/>
            <a:ext cx="8229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text styles</a:t>
            </a:r>
          </a:p>
          <a:p>
            <a:pPr lvl="1"/>
            <a:r>
              <a:rPr lang="en-US" altLang="vi-VN" smtClean="0"/>
              <a:t>Second level</a:t>
            </a:r>
          </a:p>
          <a:p>
            <a:pPr lvl="2"/>
            <a:r>
              <a:rPr lang="en-US" altLang="vi-VN" smtClean="0"/>
              <a:t>Third level</a:t>
            </a:r>
          </a:p>
          <a:p>
            <a:pPr lvl="3"/>
            <a:r>
              <a:rPr lang="en-US" altLang="vi-VN" smtClean="0"/>
              <a:t>Fourth level</a:t>
            </a:r>
          </a:p>
          <a:p>
            <a:pPr lvl="4"/>
            <a:r>
              <a:rPr lang="en-US" altLang="vi-V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1336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20/3/2012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20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35AB732-01E6-41EE-9BAE-E181776646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vi-VN" altLang="vi-VN" sz="2100" smtClean="0">
                <a:solidFill>
                  <a:srgbClr val="000000"/>
                </a:solidFill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 smtClean="0">
                <a:solidFill>
                  <a:srgbClr val="000000"/>
                </a:solidFill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 smtClean="0">
                <a:solidFill>
                  <a:srgbClr val="666699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 smtClean="0">
                <a:solidFill>
                  <a:srgbClr val="666699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 smtClean="0">
                <a:solidFill>
                  <a:srgbClr val="9999CC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 smtClean="0">
                <a:solidFill>
                  <a:srgbClr val="666699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 smtClean="0">
                <a:solidFill>
                  <a:srgbClr val="9999CC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 smtClean="0">
                <a:solidFill>
                  <a:srgbClr val="9999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86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</p:sldLayoutIdLst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 Narrow" pitchFamily="34" charset="0"/>
          <a:ea typeface="Arial Narrow" pitchFamily="34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1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First-Order Logic</a:t>
            </a:r>
            <a:br>
              <a:rPr lang="en-US" altLang="vi-VN" smtClean="0"/>
            </a:br>
            <a:r>
              <a:rPr lang="en-US" altLang="vi-VN" smtClean="0"/>
              <a:t>(Logic vị từ)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vi-VN" altLang="vi-VN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BC50AD-EECF-431A-8264-08D77992FEDE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Chân trị (Truth) của câu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vi-VN" smtClean="0"/>
              <a:t>Chân trị của mỗi câu được xác định tương ứng bởi một mô hình (model) và một diễn dịch (interpretation)</a:t>
            </a:r>
          </a:p>
          <a:p>
            <a:pPr lvl="1">
              <a:lnSpc>
                <a:spcPct val="11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Model</a:t>
            </a:r>
            <a:r>
              <a:rPr lang="en-US" altLang="vi-VN" smtClean="0"/>
              <a:t> chứa các đối tượng và các quan hệ giữa chúng</a:t>
            </a:r>
          </a:p>
          <a:p>
            <a:pPr lvl="1">
              <a:lnSpc>
                <a:spcPct val="110000"/>
              </a:lnSpc>
            </a:pPr>
            <a:r>
              <a:rPr lang="en-US" altLang="vi-VN" dirty="0">
                <a:solidFill>
                  <a:srgbClr val="0000FF"/>
                </a:solidFill>
              </a:rPr>
              <a:t>Interpretation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xác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định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sự</a:t>
            </a:r>
            <a:r>
              <a:rPr lang="en-US" altLang="vi-VN" dirty="0" smtClean="0"/>
              <a:t> ý </a:t>
            </a:r>
            <a:r>
              <a:rPr lang="en-US" altLang="vi-VN" dirty="0" err="1" smtClean="0"/>
              <a:t>nghĩa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của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err="1" smtClean="0"/>
              <a:t>ký</a:t>
            </a:r>
            <a:r>
              <a:rPr lang="en-US" altLang="vi-VN" smtClean="0"/>
              <a:t> hiệu</a:t>
            </a:r>
            <a:endParaRPr lang="en-US" altLang="vi-VN" dirty="0" smtClean="0"/>
          </a:p>
          <a:p>
            <a:pPr>
              <a:lnSpc>
                <a:spcPct val="110000"/>
              </a:lnSpc>
            </a:pP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câu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nguyên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tố</a:t>
            </a:r>
            <a:r>
              <a:rPr lang="en-US" altLang="vi-VN" dirty="0" smtClean="0"/>
              <a:t> </a:t>
            </a:r>
            <a:r>
              <a:rPr lang="en-US" altLang="vi-VN" dirty="0" smtClean="0">
                <a:solidFill>
                  <a:srgbClr val="0000FF"/>
                </a:solidFill>
              </a:rPr>
              <a:t>predicate(term</a:t>
            </a:r>
            <a:r>
              <a:rPr lang="en-US" altLang="vi-VN" baseline="-25000" dirty="0" smtClean="0">
                <a:solidFill>
                  <a:srgbClr val="0000FF"/>
                </a:solidFill>
              </a:rPr>
              <a:t>1</a:t>
            </a:r>
            <a:r>
              <a:rPr lang="en-US" altLang="vi-VN" dirty="0" smtClean="0">
                <a:solidFill>
                  <a:srgbClr val="0000FF"/>
                </a:solidFill>
              </a:rPr>
              <a:t>, ..., </a:t>
            </a:r>
            <a:r>
              <a:rPr lang="en-US" altLang="vi-VN" dirty="0" err="1" smtClean="0">
                <a:solidFill>
                  <a:srgbClr val="0000FF"/>
                </a:solidFill>
              </a:rPr>
              <a:t>term</a:t>
            </a:r>
            <a:r>
              <a:rPr lang="en-US" altLang="vi-VN" baseline="-25000" dirty="0" err="1" smtClean="0">
                <a:solidFill>
                  <a:srgbClr val="0000FF"/>
                </a:solidFill>
              </a:rPr>
              <a:t>n</a:t>
            </a:r>
            <a:r>
              <a:rPr lang="en-US" altLang="vi-VN" dirty="0" smtClean="0">
                <a:solidFill>
                  <a:srgbClr val="0000FF"/>
                </a:solidFill>
              </a:rPr>
              <a:t>)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đúng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nếu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tượng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biểu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diễn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bởi</a:t>
            </a:r>
            <a:r>
              <a:rPr lang="en-US" altLang="vi-VN" dirty="0" smtClean="0"/>
              <a:t> </a:t>
            </a:r>
            <a:r>
              <a:rPr lang="en-US" altLang="vi-VN" dirty="0" smtClean="0">
                <a:solidFill>
                  <a:srgbClr val="0000FF"/>
                </a:solidFill>
              </a:rPr>
              <a:t>term</a:t>
            </a:r>
            <a:r>
              <a:rPr lang="en-US" altLang="vi-VN" baseline="-25000" dirty="0" smtClean="0">
                <a:solidFill>
                  <a:srgbClr val="0000FF"/>
                </a:solidFill>
              </a:rPr>
              <a:t>1</a:t>
            </a:r>
            <a:r>
              <a:rPr lang="en-US" altLang="vi-VN" dirty="0" smtClean="0">
                <a:solidFill>
                  <a:srgbClr val="0000FF"/>
                </a:solidFill>
              </a:rPr>
              <a:t>, ..., </a:t>
            </a:r>
            <a:r>
              <a:rPr lang="en-US" altLang="vi-VN" dirty="0" err="1" smtClean="0">
                <a:solidFill>
                  <a:srgbClr val="0000FF"/>
                </a:solidFill>
              </a:rPr>
              <a:t>term</a:t>
            </a:r>
            <a:r>
              <a:rPr lang="en-US" altLang="vi-VN" baseline="-25000" dirty="0" err="1" smtClean="0">
                <a:solidFill>
                  <a:srgbClr val="0000FF"/>
                </a:solidFill>
              </a:rPr>
              <a:t>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quan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hệ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biểu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diễn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bởi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vị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từ</a:t>
            </a:r>
            <a:r>
              <a:rPr lang="en-US" altLang="vi-VN" dirty="0" smtClean="0"/>
              <a:t> </a:t>
            </a:r>
            <a:r>
              <a:rPr lang="en-US" altLang="vi-VN" dirty="0" smtClean="0">
                <a:solidFill>
                  <a:srgbClr val="0000FF"/>
                </a:solidFill>
              </a:rPr>
              <a:t>predicate</a:t>
            </a:r>
            <a:r>
              <a:rPr lang="en-US" altLang="vi-VN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altLang="vi-VN" dirty="0" err="1" smtClean="0"/>
              <a:t>Ví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</a:t>
            </a:r>
            <a:r>
              <a:rPr lang="en-US" altLang="vi-VN" dirty="0" smtClean="0"/>
              <a:t>: </a:t>
            </a:r>
            <a:r>
              <a:rPr lang="en-US" altLang="vi-VN" dirty="0" err="1" smtClean="0"/>
              <a:t>Chân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trị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của</a:t>
            </a:r>
            <a:r>
              <a:rPr lang="en-US" altLang="vi-VN" dirty="0" smtClean="0"/>
              <a:t> </a:t>
            </a:r>
            <a:r>
              <a:rPr lang="en-US" altLang="vi-VN" dirty="0" smtClean="0">
                <a:solidFill>
                  <a:srgbClr val="0000FF"/>
                </a:solidFill>
              </a:rPr>
              <a:t>F(D,J)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gì</a:t>
            </a:r>
            <a:r>
              <a:rPr lang="en-US" altLang="vi-VN" dirty="0" smtClean="0"/>
              <a:t>? </a:t>
            </a:r>
            <a:r>
              <a:rPr lang="en-US" altLang="vi-VN" dirty="0" err="1" smtClean="0"/>
              <a:t>Giả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sử</a:t>
            </a:r>
            <a:r>
              <a:rPr lang="en-US" altLang="vi-VN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vi-VN" b="1" dirty="0" smtClean="0"/>
              <a:t>Model</a:t>
            </a:r>
            <a:r>
              <a:rPr lang="en-US" altLang="vi-VN" dirty="0" smtClean="0"/>
              <a:t>: </a:t>
            </a:r>
            <a:r>
              <a:rPr lang="en-US" altLang="vi-VN" dirty="0" err="1" smtClean="0"/>
              <a:t>gồm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tượng</a:t>
            </a:r>
            <a:r>
              <a:rPr lang="en-US" altLang="vi-VN" dirty="0" smtClean="0"/>
              <a:t> </a:t>
            </a:r>
            <a:r>
              <a:rPr lang="en-US" altLang="vi-VN" dirty="0" smtClean="0">
                <a:solidFill>
                  <a:srgbClr val="0000FF"/>
                </a:solidFill>
              </a:rPr>
              <a:t>Deb, Jim, Sue, Bob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quan</a:t>
            </a:r>
            <a:r>
              <a:rPr lang="en-US" altLang="vi-VN" dirty="0" smtClean="0"/>
              <a:t> </a:t>
            </a:r>
            <a:r>
              <a:rPr lang="en-US" altLang="vi-VN" err="1" smtClean="0"/>
              <a:t>hệ</a:t>
            </a:r>
            <a:r>
              <a:rPr lang="en-US" altLang="vi-VN" smtClean="0"/>
              <a:t> </a:t>
            </a:r>
            <a:r>
              <a:rPr lang="en-US" altLang="vi-VN" smtClean="0">
                <a:solidFill>
                  <a:srgbClr val="0000FF"/>
                </a:solidFill>
              </a:rPr>
              <a:t>bạn </a:t>
            </a:r>
            <a:r>
              <a:rPr lang="en-US" altLang="vi-VN" smtClean="0"/>
              <a:t>(</a:t>
            </a:r>
            <a:r>
              <a:rPr lang="en-US" altLang="vi-VN" dirty="0" smtClean="0"/>
              <a:t>Friend</a:t>
            </a:r>
            <a:r>
              <a:rPr lang="en-US" altLang="vi-VN" smtClean="0"/>
              <a:t>) </a:t>
            </a:r>
            <a:r>
              <a:rPr lang="en-US" altLang="vi-VN" dirty="0" err="1" smtClean="0"/>
              <a:t>gồm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bộ</a:t>
            </a:r>
            <a:r>
              <a:rPr lang="en-US" altLang="vi-VN" dirty="0" smtClean="0"/>
              <a:t> </a:t>
            </a:r>
            <a:r>
              <a:rPr lang="en-US" altLang="vi-VN" dirty="0" smtClean="0">
                <a:solidFill>
                  <a:srgbClr val="0000FF"/>
                </a:solidFill>
              </a:rPr>
              <a:t>{&lt;</a:t>
            </a:r>
            <a:r>
              <a:rPr lang="en-US" altLang="vi-VN" err="1" smtClean="0">
                <a:solidFill>
                  <a:srgbClr val="0000FF"/>
                </a:solidFill>
              </a:rPr>
              <a:t>Deb</a:t>
            </a:r>
            <a:r>
              <a:rPr lang="en-US" altLang="vi-VN" smtClean="0">
                <a:solidFill>
                  <a:srgbClr val="0000FF"/>
                </a:solidFill>
              </a:rPr>
              <a:t>, Sue</a:t>
            </a:r>
            <a:r>
              <a:rPr lang="en-US" altLang="vi-VN" dirty="0" smtClean="0">
                <a:solidFill>
                  <a:srgbClr val="0000FF"/>
                </a:solidFill>
              </a:rPr>
              <a:t>&gt;, &lt;</a:t>
            </a:r>
            <a:r>
              <a:rPr lang="en-US" altLang="vi-VN" err="1" smtClean="0">
                <a:solidFill>
                  <a:srgbClr val="0000FF"/>
                </a:solidFill>
              </a:rPr>
              <a:t>Sue</a:t>
            </a:r>
            <a:r>
              <a:rPr lang="en-US" altLang="vi-VN" smtClean="0">
                <a:solidFill>
                  <a:srgbClr val="0000FF"/>
                </a:solidFill>
              </a:rPr>
              <a:t>, Deb</a:t>
            </a:r>
            <a:r>
              <a:rPr lang="en-US" altLang="vi-VN" dirty="0" smtClean="0">
                <a:solidFill>
                  <a:srgbClr val="0000FF"/>
                </a:solidFill>
              </a:rPr>
              <a:t>&gt;}</a:t>
            </a:r>
          </a:p>
          <a:p>
            <a:pPr lvl="1">
              <a:lnSpc>
                <a:spcPct val="110000"/>
              </a:lnSpc>
            </a:pPr>
            <a:r>
              <a:rPr lang="en-US" altLang="vi-VN" b="1" dirty="0" smtClean="0"/>
              <a:t>Interpretation</a:t>
            </a:r>
            <a:r>
              <a:rPr lang="en-US" altLang="vi-VN" dirty="0" smtClean="0"/>
              <a:t>: </a:t>
            </a:r>
            <a:r>
              <a:rPr lang="en-US" altLang="vi-VN" dirty="0">
                <a:solidFill>
                  <a:srgbClr val="0000FF"/>
                </a:solidFill>
              </a:rPr>
              <a:t>D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>
                <a:solidFill>
                  <a:srgbClr val="0000FF"/>
                </a:solidFill>
              </a:rPr>
              <a:t>Deb</a:t>
            </a:r>
            <a:r>
              <a:rPr lang="en-US" altLang="vi-VN" dirty="0" smtClean="0"/>
              <a:t>, </a:t>
            </a:r>
            <a:r>
              <a:rPr lang="en-US" altLang="vi-VN" dirty="0">
                <a:solidFill>
                  <a:srgbClr val="0000FF"/>
                </a:solidFill>
              </a:rPr>
              <a:t>J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>
                <a:solidFill>
                  <a:srgbClr val="0000FF"/>
                </a:solidFill>
              </a:rPr>
              <a:t>Jim</a:t>
            </a:r>
            <a:r>
              <a:rPr lang="en-US" altLang="vi-VN" dirty="0" smtClean="0"/>
              <a:t>, </a:t>
            </a:r>
            <a:r>
              <a:rPr lang="en-US" altLang="vi-VN" dirty="0">
                <a:solidFill>
                  <a:srgbClr val="0000FF"/>
                </a:solidFill>
              </a:rPr>
              <a:t>S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>
                <a:solidFill>
                  <a:srgbClr val="0000FF"/>
                </a:solidFill>
              </a:rPr>
              <a:t>Sue</a:t>
            </a:r>
            <a:r>
              <a:rPr lang="en-US" altLang="vi-VN" dirty="0" smtClean="0"/>
              <a:t>, </a:t>
            </a:r>
            <a:r>
              <a:rPr lang="en-US" altLang="vi-VN" dirty="0">
                <a:solidFill>
                  <a:srgbClr val="0000FF"/>
                </a:solidFill>
              </a:rPr>
              <a:t>B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>
                <a:solidFill>
                  <a:srgbClr val="0000FF"/>
                </a:solidFill>
              </a:rPr>
              <a:t>Bob</a:t>
            </a:r>
            <a:r>
              <a:rPr lang="en-US" altLang="vi-VN" smtClean="0"/>
              <a:t>. </a:t>
            </a:r>
            <a:br>
              <a:rPr lang="en-US" altLang="vi-VN" smtClean="0"/>
            </a:br>
            <a:r>
              <a:rPr lang="en-US" altLang="vi-VN" smtClean="0">
                <a:solidFill>
                  <a:srgbClr val="0000FF"/>
                </a:solidFill>
              </a:rPr>
              <a:t>F(Term1, Term2</a:t>
            </a:r>
            <a:r>
              <a:rPr lang="en-US" altLang="vi-VN" dirty="0">
                <a:solidFill>
                  <a:srgbClr val="0000FF"/>
                </a:solidFill>
              </a:rPr>
              <a:t>) </a:t>
            </a:r>
            <a:r>
              <a:rPr lang="en-US" altLang="vi-VN" dirty="0" err="1" smtClean="0"/>
              <a:t>nghĩa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>
                <a:solidFill>
                  <a:srgbClr val="0000FF"/>
                </a:solidFill>
              </a:rPr>
              <a:t>Term1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 err="1">
                <a:solidFill>
                  <a:srgbClr val="0000FF"/>
                </a:solidFill>
              </a:rPr>
              <a:t>bạn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của</a:t>
            </a:r>
            <a:r>
              <a:rPr lang="en-US" altLang="vi-VN" dirty="0" smtClean="0"/>
              <a:t> </a:t>
            </a:r>
            <a:r>
              <a:rPr lang="en-US" altLang="vi-VN" dirty="0">
                <a:solidFill>
                  <a:srgbClr val="0000FF"/>
                </a:solidFill>
              </a:rPr>
              <a:t>Term2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vi-VN" dirty="0" err="1" smtClean="0"/>
              <a:t>Như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vậy</a:t>
            </a:r>
            <a:r>
              <a:rPr lang="en-US" altLang="vi-VN" dirty="0" smtClean="0"/>
              <a:t> </a:t>
            </a:r>
            <a:r>
              <a:rPr lang="en-US" altLang="vi-VN" dirty="0">
                <a:solidFill>
                  <a:srgbClr val="0000FF"/>
                </a:solidFill>
              </a:rPr>
              <a:t>F(D,J)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chân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trị</a:t>
            </a:r>
            <a:r>
              <a:rPr lang="en-US" altLang="vi-VN" dirty="0" smtClean="0"/>
              <a:t> false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vi-VN" smtClean="0"/>
              <a:t>20/3/2012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D024B1-03E8-487F-B0DC-9C00EDEE9AD6}" type="slidenum">
              <a:rPr lang="en-US" altLang="vi-VN" smtClean="0"/>
              <a:pPr/>
              <a:t>10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Models for FOL: Example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726ED7D-3705-4281-95A4-5D8521C70A25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vi-VN" smtClean="0"/>
          </a:p>
        </p:txBody>
      </p:sp>
      <p:pic>
        <p:nvPicPr>
          <p:cNvPr id="19461" name="Picture 4" descr="fol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705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575"/>
            <a:ext cx="8534400" cy="825500"/>
          </a:xfrm>
        </p:spPr>
        <p:txBody>
          <a:bodyPr/>
          <a:lstStyle/>
          <a:p>
            <a:pPr eaLnBrk="1" hangingPunct="1"/>
            <a:r>
              <a:rPr lang="en-US" altLang="vi-VN" sz="3600" smtClean="0">
                <a:solidFill>
                  <a:srgbClr val="0000FF"/>
                </a:solidFill>
              </a:rPr>
              <a:t>Universal quantification </a:t>
            </a:r>
            <a:r>
              <a:rPr lang="en-US" altLang="vi-VN" sz="3600" smtClean="0"/>
              <a:t>- Lượng từ phổ dụng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2008188" algn="l"/>
              </a:tabLst>
            </a:pPr>
            <a:r>
              <a:rPr lang="en-US" altLang="vi-VN" smtClean="0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en-US" altLang="vi-VN" smtClean="0">
                <a:solidFill>
                  <a:srgbClr val="0000FF"/>
                </a:solidFill>
              </a:rPr>
              <a:t>&lt;variables&gt; &lt;sentence&gt;</a:t>
            </a:r>
          </a:p>
          <a:p>
            <a:pPr lvl="1">
              <a:lnSpc>
                <a:spcPct val="90000"/>
              </a:lnSpc>
              <a:tabLst>
                <a:tab pos="2008188" algn="l"/>
              </a:tabLst>
            </a:pPr>
            <a:r>
              <a:rPr lang="en-US" altLang="vi-VN" smtClean="0"/>
              <a:t>"All students at UAF are smart":</a:t>
            </a:r>
            <a:br>
              <a:rPr lang="en-US" altLang="vi-VN" smtClean="0"/>
            </a:br>
            <a:r>
              <a:rPr lang="en-US" altLang="vi-VN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b="1" smtClean="0">
                <a:solidFill>
                  <a:srgbClr val="336699"/>
                </a:solidFill>
                <a:latin typeface="Consolas" panose="020B0609020204030204" pitchFamily="49" charset="0"/>
              </a:rPr>
              <a:t>x At(x, UAF) </a:t>
            </a:r>
            <a:r>
              <a:rPr lang="en-US" altLang="vi-VN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b="1" smtClean="0">
                <a:solidFill>
                  <a:srgbClr val="336699"/>
                </a:solidFill>
                <a:latin typeface="Consolas" panose="020B0609020204030204" pitchFamily="49" charset="0"/>
              </a:rPr>
              <a:t> Smart(x)</a:t>
            </a:r>
          </a:p>
          <a:p>
            <a:pPr>
              <a:lnSpc>
                <a:spcPct val="90000"/>
              </a:lnSpc>
              <a:tabLst>
                <a:tab pos="2008188" algn="l"/>
              </a:tabLst>
            </a:pPr>
            <a:r>
              <a:rPr lang="en-US" altLang="vi-VN" smtClean="0">
                <a:sym typeface="Symbol" pitchFamily="18" charset="2"/>
              </a:rPr>
              <a:t></a:t>
            </a:r>
            <a:r>
              <a:rPr lang="en-US" altLang="vi-VN" smtClean="0"/>
              <a:t>x P(x) là đúng nếu P đúng với mọi x là đối tượng có </a:t>
            </a:r>
            <a:r>
              <a:rPr lang="en-US" altLang="vi-VN"/>
              <a:t>thể </a:t>
            </a:r>
            <a:r>
              <a:rPr lang="en-US" altLang="vi-VN" smtClean="0"/>
              <a:t>trong miền </a:t>
            </a:r>
            <a:r>
              <a:rPr lang="en-US" altLang="vi-VN"/>
              <a:t>giá trị.</a:t>
            </a:r>
            <a:endParaRPr lang="en-US" altLang="vi-VN" smtClean="0"/>
          </a:p>
          <a:p>
            <a:pPr eaLnBrk="1" hangingPunct="1">
              <a:lnSpc>
                <a:spcPct val="90000"/>
              </a:lnSpc>
              <a:tabLst>
                <a:tab pos="2008188" algn="l"/>
              </a:tabLst>
            </a:pPr>
            <a:r>
              <a:rPr lang="en-US" altLang="vi-VN" smtClean="0"/>
              <a:t>Hay </a:t>
            </a:r>
            <a:r>
              <a:rPr lang="en-US" altLang="vi-VN" smtClean="0">
                <a:sym typeface="Symbol" pitchFamily="18" charset="2"/>
              </a:rPr>
              <a:t></a:t>
            </a:r>
            <a:r>
              <a:rPr lang="en-US" altLang="vi-VN" smtClean="0"/>
              <a:t>x P(x) tương đương với phép hội của các thể hiện của P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2008188" algn="l"/>
              </a:tabLst>
            </a:pP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</a:rPr>
              <a:t>x At(x, UAF)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</a:rPr>
              <a:t> Smart(x) </a:t>
            </a:r>
            <a:b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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</a:rPr>
              <a:t>At(John, UAF)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</a:rPr>
              <a:t> Smart(John))</a:t>
            </a:r>
            <a:b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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</a:rPr>
              <a:t>At(Richard, UAF)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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</a:rPr>
              <a:t> Smart(Richard) </a:t>
            </a:r>
            <a:b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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</a:rPr>
              <a:t>At(Mary, UAF)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</a:rPr>
              <a:t> Smart(Mary) </a:t>
            </a:r>
            <a:b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vi-VN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</a:rPr>
              <a:t> ...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9D61B2-0DAB-4EE2-A9B9-6B98C496F1A4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Lỗi diễn dịch nên tránh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vi-VN" sz="2600" smtClean="0"/>
              <a:t>Lượng từ phổ dụng </a:t>
            </a:r>
            <a:r>
              <a:rPr lang="en-US" altLang="vi-VN" sz="2600" smtClean="0">
                <a:sym typeface="Symbol" pitchFamily="18" charset="2"/>
              </a:rPr>
              <a:t></a:t>
            </a:r>
            <a:r>
              <a:rPr lang="en-US" altLang="vi-VN" sz="2600" smtClean="0"/>
              <a:t> thường dùng với phép kéo theo </a:t>
            </a:r>
            <a:r>
              <a:rPr lang="en-US" altLang="vi-VN" sz="2600" smtClean="0">
                <a:sym typeface="Symbol" pitchFamily="18" charset="2"/>
              </a:rPr>
              <a:t></a:t>
            </a:r>
            <a:r>
              <a:rPr lang="en-US" altLang="vi-VN" sz="2600" smtClean="0"/>
              <a:t> để hình thành luật </a:t>
            </a:r>
            <a:r>
              <a:rPr lang="en-US" altLang="vi-VN" sz="2600" smtClean="0">
                <a:solidFill>
                  <a:srgbClr val="0000FF"/>
                </a:solidFill>
              </a:rPr>
              <a:t>"if … then …"</a:t>
            </a:r>
            <a:r>
              <a:rPr lang="en-US" altLang="vi-VN" sz="26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 sz="2200" smtClean="0"/>
              <a:t>"Tất cả các sinh viên DH02 đều đã học môn CSDL"</a:t>
            </a:r>
            <a:br>
              <a:rPr lang="en-US" altLang="vi-VN" sz="2200" smtClean="0"/>
            </a:br>
            <a:r>
              <a:rPr lang="en-US" altLang="vi-VN" sz="2200" smtClean="0"/>
              <a:t>Gọi	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Studied(x,y)</a:t>
            </a:r>
            <a:r>
              <a:rPr lang="en-US" altLang="vi-VN" sz="2200" smtClean="0"/>
              <a:t> = "sinh viên x đã học môn y"</a:t>
            </a:r>
            <a:br>
              <a:rPr lang="en-US" altLang="vi-VN" sz="2200" smtClean="0"/>
            </a:br>
            <a:r>
              <a:rPr lang="en-US" altLang="vi-VN" sz="2200" smtClean="0"/>
              <a:t>		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DH02Student(x)</a:t>
            </a:r>
            <a:r>
              <a:rPr lang="en-US" altLang="vi-VN" sz="2200" smtClean="0"/>
              <a:t> = "x là sinh viên DH02"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vi-VN" sz="2200" smtClean="0"/>
              <a:t>	Khi đó câu trên có thể biểu diễn như sau:</a:t>
            </a:r>
            <a:br>
              <a:rPr lang="en-US" altLang="vi-VN" sz="2200" smtClean="0"/>
            </a:br>
            <a:r>
              <a:rPr lang="en-US" altLang="vi-VN" sz="2200" i="1" smtClean="0">
                <a:solidFill>
                  <a:srgbClr val="006699"/>
                </a:solidFill>
              </a:rPr>
              <a:t>	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x DH02Student(x) 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 Studied(x, CSDL)</a:t>
            </a:r>
            <a:b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</a:br>
            <a:r>
              <a:rPr lang="en-US" altLang="vi-VN" sz="2200" smtClean="0"/>
              <a:t>trong đó x thuộc miền tất cả các sinh viên.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vi-VN" sz="2200" smtClean="0"/>
              <a:t>"Mammals </a:t>
            </a:r>
            <a:r>
              <a:rPr lang="en-US" altLang="vi-VN" sz="2200" u="sng" smtClean="0"/>
              <a:t>must</a:t>
            </a:r>
            <a:r>
              <a:rPr lang="en-US" altLang="vi-VN" sz="2200" smtClean="0"/>
              <a:t> have fur".</a:t>
            </a:r>
            <a:br>
              <a:rPr lang="en-US" altLang="vi-VN" sz="2200" smtClean="0"/>
            </a:b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x Mammal(x) 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 HasFur(x)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z="2600" smtClean="0"/>
              <a:t>Một lỗi chung nên tránh: dùng phép toán </a:t>
            </a:r>
            <a:r>
              <a:rPr lang="en-US" altLang="vi-VN" sz="2600" smtClean="0">
                <a:sym typeface="Symbol" pitchFamily="18" charset="2"/>
              </a:rPr>
              <a:t></a:t>
            </a:r>
            <a:r>
              <a:rPr lang="en-US" altLang="vi-VN" sz="2600" smtClean="0"/>
              <a:t> với </a:t>
            </a:r>
            <a:r>
              <a:rPr lang="en-US" altLang="vi-VN" sz="2600" smtClean="0">
                <a:sym typeface="Symbol" pitchFamily="18" charset="2"/>
              </a:rPr>
              <a:t></a:t>
            </a:r>
            <a:endParaRPr lang="en-US" altLang="vi-VN" sz="26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vi-VN" sz="2200" smtClean="0"/>
              <a:t>Ví dụ: 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</a:rPr>
              <a:t>x DH02Student(x) 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</a:rPr>
              <a:t> Studied(x, CSDL)</a:t>
            </a:r>
            <a:b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</a:rPr>
            </a:br>
            <a:r>
              <a:rPr lang="en-US" altLang="vi-VN" sz="2200" smtClean="0"/>
              <a:t>có ý nghĩa là "Mọi sinh viên đều là sinh viên DH02 và đều đã học môn CSDL"</a:t>
            </a:r>
          </a:p>
        </p:txBody>
      </p:sp>
      <p:sp>
        <p:nvSpPr>
          <p:cNvPr id="2150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2899C97-9F9C-43A4-A0FD-576CA2A232E9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z="3600" smtClean="0"/>
              <a:t>Existential quantification: Lượng từ tồn tại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2170113" algn="l"/>
              </a:tabLst>
            </a:pPr>
            <a:r>
              <a:rPr lang="en-US" altLang="vi-VN" sz="2600" smtClean="0">
                <a:sym typeface="Symbol" pitchFamily="18" charset="2"/>
              </a:rPr>
              <a:t></a:t>
            </a:r>
            <a:r>
              <a:rPr lang="en-US" altLang="vi-VN" sz="2600" smtClean="0"/>
              <a:t>&lt;</a:t>
            </a:r>
            <a:r>
              <a:rPr lang="en-US" altLang="vi-VN" sz="2600" i="1" smtClean="0"/>
              <a:t>variables</a:t>
            </a:r>
            <a:r>
              <a:rPr lang="en-US" altLang="vi-VN" sz="2600" smtClean="0"/>
              <a:t>&gt; &lt;</a:t>
            </a:r>
            <a:r>
              <a:rPr lang="en-US" altLang="vi-VN" sz="2600" i="1" smtClean="0"/>
              <a:t>sentence</a:t>
            </a:r>
            <a:r>
              <a:rPr lang="en-US" altLang="vi-VN" sz="2600" smtClean="0"/>
              <a:t>&gt;</a:t>
            </a:r>
          </a:p>
          <a:p>
            <a:pPr lvl="1">
              <a:tabLst>
                <a:tab pos="2170113" algn="l"/>
              </a:tabLst>
            </a:pPr>
            <a:r>
              <a:rPr lang="en-US" altLang="vi-VN" sz="2200" smtClean="0"/>
              <a:t>"Someone at UAF is smart":</a:t>
            </a:r>
            <a:br>
              <a:rPr lang="en-US" altLang="vi-VN" sz="2200" smtClean="0"/>
            </a:b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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x At(x, UAF) 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 Smart(x)</a:t>
            </a:r>
            <a:endParaRPr lang="en-US" altLang="vi-VN" sz="2200" b="1" smtClean="0">
              <a:solidFill>
                <a:srgbClr val="336699"/>
              </a:solidFill>
              <a:latin typeface="Consolas" panose="020B0609020204030204" pitchFamily="49" charset="0"/>
              <a:sym typeface="Symbol" pitchFamily="18" charset="2"/>
            </a:endParaRPr>
          </a:p>
          <a:p>
            <a:pPr eaLnBrk="1" hangingPunct="1">
              <a:tabLst>
                <a:tab pos="2170113" algn="l"/>
              </a:tabLst>
            </a:pPr>
            <a:r>
              <a:rPr lang="en-US" altLang="vi-VN" sz="2600" smtClean="0">
                <a:sym typeface="Symbol" pitchFamily="18" charset="2"/>
              </a:rPr>
              <a:t></a:t>
            </a:r>
            <a:r>
              <a:rPr lang="en-US" altLang="vi-VN" sz="2600" i="1" smtClean="0"/>
              <a:t>x</a:t>
            </a:r>
            <a:r>
              <a:rPr lang="en-US" altLang="vi-VN" sz="2600" smtClean="0"/>
              <a:t> </a:t>
            </a:r>
            <a:r>
              <a:rPr lang="en-US" altLang="vi-VN" sz="2600" i="1" smtClean="0"/>
              <a:t>P(x)</a:t>
            </a:r>
            <a:r>
              <a:rPr lang="en-US" altLang="vi-VN" sz="2600" smtClean="0"/>
              <a:t> là đúng nếu P đúng với x là một đối tượng nào đó trong miền giá trị.</a:t>
            </a:r>
            <a:endParaRPr lang="en-US" altLang="vi-VN" sz="2200" smtClean="0"/>
          </a:p>
          <a:p>
            <a:pPr eaLnBrk="1" hangingPunct="1">
              <a:tabLst>
                <a:tab pos="2170113" algn="l"/>
              </a:tabLst>
            </a:pPr>
            <a:r>
              <a:rPr lang="en-US" altLang="vi-VN" sz="2600" smtClean="0"/>
              <a:t>Nói cách khác, </a:t>
            </a:r>
            <a:r>
              <a:rPr lang="en-US" altLang="vi-VN" sz="2600" smtClean="0">
                <a:sym typeface="Symbol" pitchFamily="18" charset="2"/>
              </a:rPr>
              <a:t></a:t>
            </a:r>
            <a:r>
              <a:rPr lang="en-US" altLang="vi-VN" sz="2600" i="1" smtClean="0"/>
              <a:t>x</a:t>
            </a:r>
            <a:r>
              <a:rPr lang="en-US" altLang="vi-VN" sz="2600" smtClean="0"/>
              <a:t> </a:t>
            </a:r>
            <a:r>
              <a:rPr lang="en-US" altLang="vi-VN" sz="2600" i="1" smtClean="0"/>
              <a:t>P(x)</a:t>
            </a:r>
            <a:r>
              <a:rPr lang="en-US" altLang="vi-VN" sz="2600" smtClean="0"/>
              <a:t> tương đương với phép tuyển (</a:t>
            </a:r>
            <a:r>
              <a:rPr lang="en-US" altLang="vi-VN" sz="2600" smtClean="0">
                <a:solidFill>
                  <a:srgbClr val="006699"/>
                </a:solidFill>
              </a:rPr>
              <a:t>disjunction</a:t>
            </a:r>
            <a:r>
              <a:rPr lang="en-US" altLang="vi-VN" sz="2600" smtClean="0"/>
              <a:t> </a:t>
            </a:r>
            <a:r>
              <a:rPr lang="en-US" altLang="vi-VN" sz="2600" smtClean="0">
                <a:solidFill>
                  <a:srgbClr val="006699"/>
                </a:solidFill>
              </a:rPr>
              <a:t>)</a:t>
            </a:r>
            <a:r>
              <a:rPr lang="en-US" altLang="vi-VN" sz="2600" smtClean="0"/>
              <a:t> của các thể hiện (</a:t>
            </a:r>
            <a:r>
              <a:rPr lang="en-US" altLang="vi-VN" sz="2600" smtClean="0">
                <a:solidFill>
                  <a:srgbClr val="006699"/>
                </a:solidFill>
              </a:rPr>
              <a:t>instantiation)</a:t>
            </a:r>
            <a:r>
              <a:rPr lang="en-US" altLang="vi-VN" sz="2600" smtClean="0"/>
              <a:t> của P</a:t>
            </a:r>
          </a:p>
          <a:p>
            <a:pPr marL="457200" lvl="1" indent="0">
              <a:buNone/>
              <a:tabLst>
                <a:tab pos="2170113" algn="l"/>
              </a:tabLst>
            </a:pP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</a:t>
            </a:r>
            <a:r>
              <a:rPr lang="en-US" altLang="vi-VN" sz="2200" b="1" i="1" smtClean="0">
                <a:solidFill>
                  <a:srgbClr val="336699"/>
                </a:solidFill>
                <a:latin typeface="Consolas" panose="020B0609020204030204" pitchFamily="49" charset="0"/>
              </a:rPr>
              <a:t>x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 At(x, UAF) 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 Smart(x) 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 </a:t>
            </a:r>
            <a:b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</a:b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             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(At(John, UAF) 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 Smart(John))</a:t>
            </a:r>
            <a:b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</a:b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	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 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(At(Richard, UAF) 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 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Smart(Richard))</a:t>
            </a:r>
            <a:b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</a:b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	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 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(At(Mary, UAF) 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 Smart(Mary))</a:t>
            </a:r>
            <a:b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</a:b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	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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 ...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1D48CE-6F18-4758-9D3F-4064A0B34F44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Lỗi diễn dịch khác nên tránh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vi-VN" sz="2600" smtClean="0"/>
              <a:t>Lượng từ tồn tại </a:t>
            </a:r>
            <a:r>
              <a:rPr lang="en-US" altLang="vi-VN" sz="2600" smtClean="0">
                <a:sym typeface="Symbol" pitchFamily="18" charset="2"/>
              </a:rPr>
              <a:t></a:t>
            </a:r>
            <a:r>
              <a:rPr lang="en-US" altLang="vi-VN" sz="2600" smtClean="0"/>
              <a:t> thường dùng với phép hội </a:t>
            </a:r>
            <a:r>
              <a:rPr lang="en-US" altLang="vi-VN" sz="2600" smtClean="0">
                <a:sym typeface="Symbol" pitchFamily="18" charset="2"/>
              </a:rPr>
              <a:t> </a:t>
            </a:r>
            <a:r>
              <a:rPr lang="en-US" altLang="vi-VN" sz="2600" smtClean="0"/>
              <a:t>để định nghĩa một danh sách các thuộc tính hay sự kiện của một đối tượng</a:t>
            </a:r>
            <a:endParaRPr lang="en-US" altLang="vi-VN" sz="2600" smtClean="0">
              <a:sym typeface="Symbol" pitchFamily="18" charset="2"/>
            </a:endParaRP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altLang="vi-VN" sz="2200" smtClean="0"/>
              <a:t>Ví dụ: "Có một sinh viên DH02 đã học môn CSDL“</a:t>
            </a: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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x DH02Student(x) 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 Studied(x, CSDL) </a:t>
            </a:r>
            <a:b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</a:br>
            <a:r>
              <a:rPr lang="en-US" altLang="vi-VN" sz="2200" smtClean="0"/>
              <a:t>trong đó x thuộc tập tất cả các sinh viên.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vi-VN" sz="2600" smtClean="0"/>
              <a:t>Một lỗi diễn dịch chung nên tránh: </a:t>
            </a:r>
            <a:r>
              <a:rPr lang="en-US" altLang="vi-VN" sz="2400" smtClean="0"/>
              <a:t>dùng </a:t>
            </a:r>
            <a:r>
              <a:rPr lang="en-US" altLang="vi-VN" sz="2400" smtClean="0">
                <a:sym typeface="Symbol" pitchFamily="18" charset="2"/>
              </a:rPr>
              <a:t></a:t>
            </a:r>
            <a:r>
              <a:rPr lang="en-US" altLang="vi-VN" sz="2400" smtClean="0"/>
              <a:t> với </a:t>
            </a:r>
            <a:r>
              <a:rPr lang="en-US" altLang="vi-VN" sz="2400" smtClean="0">
                <a:sym typeface="Symbol" pitchFamily="18" charset="2"/>
              </a:rPr>
              <a:t></a:t>
            </a:r>
            <a:r>
              <a:rPr lang="en-US" altLang="vi-VN" sz="2400" smtClean="0"/>
              <a:t>:</a:t>
            </a:r>
            <a:endParaRPr lang="en-US" altLang="vi-VN" sz="220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vi-VN" sz="2200" smtClean="0"/>
              <a:t>Ví dụ: 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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x DH02Student(x) 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 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Studied(x, CSDL)</a:t>
            </a:r>
            <a:b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</a:br>
            <a:r>
              <a:rPr lang="en-US" altLang="vi-VN" sz="2200" smtClean="0"/>
              <a:t>có chân trị đúng nếu có một sinh viên không là sinh viên DH02!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7EE2D7-FC44-4AB4-B98B-BCCF6FDB1D6C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Tính chất của lượng từ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tabLst>
                <a:tab pos="4124325" algn="l"/>
                <a:tab pos="4392613" algn="l"/>
              </a:tabLst>
            </a:pPr>
            <a:r>
              <a:rPr lang="en-US" altLang="vi-VN" sz="2600" smtClean="0">
                <a:latin typeface="Consolas" panose="020B0609020204030204" pitchFamily="49" charset="0"/>
                <a:sym typeface="Symbol" pitchFamily="18" charset="2"/>
              </a:rPr>
              <a:t>x y</a:t>
            </a:r>
            <a:r>
              <a:rPr lang="en-US" altLang="vi-VN" sz="2600" smtClean="0">
                <a:latin typeface="Consolas" panose="020B0609020204030204" pitchFamily="49" charset="0"/>
              </a:rPr>
              <a:t> P(x,y) </a:t>
            </a:r>
            <a:r>
              <a:rPr lang="en-US" altLang="vi-VN" sz="2600" smtClean="0">
                <a:latin typeface="Consolas" panose="020B0609020204030204" pitchFamily="49" charset="0"/>
                <a:sym typeface="Symbol" pitchFamily="18" charset="2"/>
              </a:rPr>
              <a:t></a:t>
            </a:r>
            <a:r>
              <a:rPr lang="en-US" altLang="vi-VN" sz="2600" smtClean="0">
                <a:latin typeface="Consolas" panose="020B0609020204030204" pitchFamily="49" charset="0"/>
              </a:rPr>
              <a:t> </a:t>
            </a:r>
            <a:r>
              <a:rPr lang="en-US" altLang="vi-VN" sz="2600" smtClean="0">
                <a:latin typeface="Consolas" panose="020B0609020204030204" pitchFamily="49" charset="0"/>
                <a:sym typeface="Symbol" pitchFamily="18" charset="2"/>
              </a:rPr>
              <a:t>y</a:t>
            </a:r>
            <a:r>
              <a:rPr lang="en-US" altLang="vi-VN" sz="2600" smtClean="0">
                <a:latin typeface="Consolas" panose="020B0609020204030204" pitchFamily="49" charset="0"/>
              </a:rPr>
              <a:t> </a:t>
            </a:r>
            <a:r>
              <a:rPr lang="en-US" altLang="vi-VN" sz="2600" smtClean="0">
                <a:latin typeface="Consolas" panose="020B0609020204030204" pitchFamily="49" charset="0"/>
                <a:sym typeface="Symbol" pitchFamily="18" charset="2"/>
              </a:rPr>
              <a:t>x P(x,y)</a:t>
            </a:r>
            <a:endParaRPr lang="en-US" altLang="vi-VN" sz="260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tabLst>
                <a:tab pos="4124325" algn="l"/>
                <a:tab pos="4392613" algn="l"/>
              </a:tabLst>
            </a:pPr>
            <a:r>
              <a:rPr lang="en-US" altLang="vi-VN" sz="2600" smtClean="0">
                <a:latin typeface="Consolas" panose="020B0609020204030204" pitchFamily="49" charset="0"/>
                <a:sym typeface="Symbol" pitchFamily="18" charset="2"/>
              </a:rPr>
              <a:t>x y</a:t>
            </a:r>
            <a:r>
              <a:rPr lang="en-US" altLang="vi-VN" sz="2600" smtClean="0">
                <a:latin typeface="Consolas" panose="020B0609020204030204" pitchFamily="49" charset="0"/>
              </a:rPr>
              <a:t> P(x,y) </a:t>
            </a:r>
            <a:r>
              <a:rPr lang="en-US" altLang="vi-VN" sz="2600" smtClean="0">
                <a:latin typeface="Consolas" panose="020B0609020204030204" pitchFamily="49" charset="0"/>
                <a:sym typeface="Symbol" pitchFamily="18" charset="2"/>
              </a:rPr>
              <a:t></a:t>
            </a:r>
            <a:r>
              <a:rPr lang="en-US" altLang="vi-VN" sz="2600" smtClean="0">
                <a:latin typeface="Consolas" panose="020B0609020204030204" pitchFamily="49" charset="0"/>
              </a:rPr>
              <a:t> </a:t>
            </a:r>
            <a:r>
              <a:rPr lang="en-US" altLang="vi-VN" sz="2600" smtClean="0">
                <a:latin typeface="Consolas" panose="020B0609020204030204" pitchFamily="49" charset="0"/>
                <a:sym typeface="Symbol" pitchFamily="18" charset="2"/>
              </a:rPr>
              <a:t>y</a:t>
            </a:r>
            <a:r>
              <a:rPr lang="en-US" altLang="vi-VN" sz="2600" smtClean="0">
                <a:latin typeface="Consolas" panose="020B0609020204030204" pitchFamily="49" charset="0"/>
              </a:rPr>
              <a:t> </a:t>
            </a:r>
            <a:r>
              <a:rPr lang="en-US" altLang="vi-VN" sz="2600" smtClean="0">
                <a:latin typeface="Consolas" panose="020B0609020204030204" pitchFamily="49" charset="0"/>
                <a:sym typeface="Symbol" pitchFamily="18" charset="2"/>
              </a:rPr>
              <a:t>x P(x,y)</a:t>
            </a:r>
            <a:endParaRPr lang="en-US" altLang="vi-VN" sz="2600" smtClean="0">
              <a:latin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  <a:tabLst>
                <a:tab pos="4124325" algn="l"/>
                <a:tab pos="4392613" algn="l"/>
              </a:tabLst>
            </a:pP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x 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y Likes(x,y)	</a:t>
            </a:r>
            <a:r>
              <a:rPr lang="en-US" altLang="vi-VN" sz="2200" smtClean="0"/>
              <a:t>Everyone likes everyone.</a:t>
            </a:r>
          </a:p>
          <a:p>
            <a:pPr lvl="1" eaLnBrk="1" hangingPunct="1">
              <a:lnSpc>
                <a:spcPct val="90000"/>
              </a:lnSpc>
              <a:tabLst>
                <a:tab pos="4124325" algn="l"/>
                <a:tab pos="4392613" algn="l"/>
              </a:tabLst>
            </a:pP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y 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x Likes(x,y)	</a:t>
            </a:r>
            <a:r>
              <a:rPr lang="en-US" altLang="vi-VN" sz="2200" smtClean="0"/>
              <a:t>Everyone is liked by everyone.</a:t>
            </a:r>
          </a:p>
          <a:p>
            <a:pPr lvl="1" eaLnBrk="1" hangingPunct="1">
              <a:lnSpc>
                <a:spcPct val="90000"/>
              </a:lnSpc>
              <a:tabLst>
                <a:tab pos="4124325" algn="l"/>
                <a:tab pos="4392613" algn="l"/>
              </a:tabLst>
            </a:pPr>
            <a:r>
              <a:rPr lang="en-US" altLang="vi-VN" sz="2200" smtClean="0"/>
              <a:t>Chú ý: </a:t>
            </a:r>
            <a:r>
              <a:rPr lang="en-US" altLang="vi-VN" sz="2200" b="1" smtClean="0">
                <a:solidFill>
                  <a:schemeClr val="tx2"/>
                </a:solidFill>
                <a:latin typeface="Symbol" pitchFamily="18" charset="2"/>
              </a:rPr>
              <a:t>$</a:t>
            </a:r>
            <a:r>
              <a:rPr lang="en-US" altLang="vi-VN" sz="2200" b="1" smtClean="0">
                <a:solidFill>
                  <a:schemeClr val="tx2"/>
                </a:solidFill>
                <a:latin typeface="Consolas" panose="020B0609020204030204" pitchFamily="49" charset="0"/>
              </a:rPr>
              <a:t>x</a:t>
            </a:r>
            <a:r>
              <a:rPr lang="en-US" altLang="vi-VN" sz="2200" b="1" smtClean="0">
                <a:solidFill>
                  <a:schemeClr val="tx2"/>
                </a:solidFill>
                <a:latin typeface="Symbol" pitchFamily="18" charset="2"/>
              </a:rPr>
              <a:t> $</a:t>
            </a:r>
            <a:r>
              <a:rPr lang="en-US" altLang="vi-VN" sz="2200" b="1" smtClean="0">
                <a:solidFill>
                  <a:schemeClr val="tx2"/>
                </a:solidFill>
                <a:latin typeface="Consolas" panose="020B0609020204030204" pitchFamily="49" charset="0"/>
              </a:rPr>
              <a:t>y</a:t>
            </a:r>
            <a:r>
              <a:rPr lang="en-US" altLang="vi-VN" sz="2200" b="1" smtClean="0">
                <a:latin typeface="Consolas" panose="020B0609020204030204" pitchFamily="49" charset="0"/>
              </a:rPr>
              <a:t> </a:t>
            </a:r>
            <a:r>
              <a:rPr lang="en-US" altLang="vi-VN" sz="2200" smtClean="0">
                <a:solidFill>
                  <a:srgbClr val="000000"/>
                </a:solidFill>
              </a:rPr>
              <a:t>có thể viết là </a:t>
            </a:r>
            <a:r>
              <a:rPr lang="en-US" altLang="vi-VN" sz="2200" b="1" smtClean="0">
                <a:solidFill>
                  <a:schemeClr val="tx2"/>
                </a:solidFill>
                <a:latin typeface="Symbol" pitchFamily="18" charset="2"/>
              </a:rPr>
              <a:t>$</a:t>
            </a:r>
            <a:r>
              <a:rPr lang="en-US" altLang="vi-VN" sz="2200" b="1" smtClean="0">
                <a:solidFill>
                  <a:schemeClr val="tx2"/>
                </a:solidFill>
                <a:latin typeface="Consolas" panose="020B0609020204030204" pitchFamily="49" charset="0"/>
              </a:rPr>
              <a:t>x</a:t>
            </a:r>
            <a:r>
              <a:rPr lang="en-US" altLang="vi-VN" sz="2200" b="1" smtClean="0">
                <a:solidFill>
                  <a:schemeClr val="tx2"/>
                </a:solidFill>
                <a:latin typeface="Symbol" pitchFamily="18" charset="2"/>
              </a:rPr>
              <a:t>,</a:t>
            </a:r>
            <a:r>
              <a:rPr lang="en-US" altLang="vi-VN" sz="2200" b="1" smtClean="0">
                <a:solidFill>
                  <a:schemeClr val="tx2"/>
                </a:solidFill>
                <a:latin typeface="Consolas" panose="020B0609020204030204" pitchFamily="49" charset="0"/>
              </a:rPr>
              <a:t>y</a:t>
            </a:r>
            <a:r>
              <a:rPr lang="en-US" altLang="vi-VN" sz="2200" smtClean="0">
                <a:solidFill>
                  <a:srgbClr val="000000"/>
                </a:solidFill>
              </a:rPr>
              <a:t>, tương tự với </a:t>
            </a:r>
            <a:r>
              <a:rPr lang="en-US" altLang="vi-VN" sz="2200" b="1" smtClean="0">
                <a:latin typeface="Symbol" pitchFamily="18" charset="2"/>
              </a:rPr>
              <a:t>"</a:t>
            </a:r>
          </a:p>
          <a:p>
            <a:pPr eaLnBrk="1" hangingPunct="1">
              <a:lnSpc>
                <a:spcPct val="90000"/>
              </a:lnSpc>
              <a:tabLst>
                <a:tab pos="4124325" algn="l"/>
                <a:tab pos="4392613" algn="l"/>
              </a:tabLst>
            </a:pPr>
            <a:r>
              <a:rPr lang="en-US" altLang="vi-VN" sz="2600" smtClean="0">
                <a:latin typeface="Consolas" panose="020B0609020204030204" pitchFamily="49" charset="0"/>
                <a:sym typeface="Symbol" pitchFamily="18" charset="2"/>
              </a:rPr>
              <a:t></a:t>
            </a:r>
            <a:r>
              <a:rPr lang="en-US" altLang="vi-VN" sz="2600" smtClean="0">
                <a:latin typeface="Consolas" panose="020B0609020204030204" pitchFamily="49" charset="0"/>
              </a:rPr>
              <a:t>x </a:t>
            </a:r>
            <a:r>
              <a:rPr lang="en-US" altLang="vi-VN" sz="2600" smtClean="0">
                <a:latin typeface="Consolas" panose="020B0609020204030204" pitchFamily="49" charset="0"/>
                <a:sym typeface="Symbol" pitchFamily="18" charset="2"/>
              </a:rPr>
              <a:t>y</a:t>
            </a:r>
            <a:r>
              <a:rPr lang="en-US" altLang="vi-VN" sz="2600" smtClean="0">
                <a:latin typeface="Consolas" panose="020B0609020204030204" pitchFamily="49" charset="0"/>
              </a:rPr>
              <a:t> </a:t>
            </a:r>
            <a:r>
              <a:rPr lang="en-US" altLang="vi-VN" sz="2600" smtClean="0"/>
              <a:t>không tương đương với </a:t>
            </a:r>
            <a:r>
              <a:rPr lang="en-US" altLang="vi-VN" sz="2600" smtClean="0">
                <a:latin typeface="Consolas" panose="020B0609020204030204" pitchFamily="49" charset="0"/>
                <a:sym typeface="Symbol" pitchFamily="18" charset="2"/>
              </a:rPr>
              <a:t>y</a:t>
            </a:r>
            <a:r>
              <a:rPr lang="en-US" altLang="vi-VN" sz="2600" smtClean="0">
                <a:latin typeface="Consolas" panose="020B0609020204030204" pitchFamily="49" charset="0"/>
              </a:rPr>
              <a:t> </a:t>
            </a:r>
            <a:r>
              <a:rPr lang="en-US" altLang="vi-VN" sz="2600" smtClean="0">
                <a:latin typeface="Consolas" panose="020B0609020204030204" pitchFamily="49" charset="0"/>
                <a:sym typeface="Symbol" pitchFamily="18" charset="2"/>
              </a:rPr>
              <a:t>x</a:t>
            </a:r>
            <a:endParaRPr lang="en-US" altLang="vi-VN" sz="2600" smtClean="0">
              <a:latin typeface="Consolas" panose="020B0609020204030204" pitchFamily="49" charset="0"/>
            </a:endParaRPr>
          </a:p>
          <a:p>
            <a:pPr lvl="1" eaLnBrk="1" hangingPunct="1">
              <a:lnSpc>
                <a:spcPct val="80000"/>
              </a:lnSpc>
              <a:tabLst>
                <a:tab pos="4124325" algn="l"/>
                <a:tab pos="4392613" algn="l"/>
              </a:tabLst>
            </a:pP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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x 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y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 Loves(x,y)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tabLst>
                <a:tab pos="4124325" algn="l"/>
                <a:tab pos="4392613" algn="l"/>
              </a:tabLst>
            </a:pPr>
            <a:r>
              <a:rPr lang="en-US" altLang="vi-VN" sz="2200" smtClean="0"/>
              <a:t>	"There is a person who loves everyone in the world"</a:t>
            </a:r>
          </a:p>
          <a:p>
            <a:pPr lvl="1" eaLnBrk="1" hangingPunct="1">
              <a:lnSpc>
                <a:spcPct val="80000"/>
              </a:lnSpc>
              <a:tabLst>
                <a:tab pos="4124325" algn="l"/>
                <a:tab pos="4392613" algn="l"/>
              </a:tabLst>
            </a:pP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y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 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></a:t>
            </a:r>
            <a:r>
              <a:rPr lang="en-US" altLang="vi-VN" sz="2200" b="1" smtClean="0">
                <a:solidFill>
                  <a:srgbClr val="336699"/>
                </a:solidFill>
                <a:latin typeface="Consolas" panose="020B0609020204030204" pitchFamily="49" charset="0"/>
              </a:rPr>
              <a:t>x Loves(x,y)</a:t>
            </a:r>
            <a:endParaRPr lang="en-US" altLang="vi-VN" sz="22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tabLst>
                <a:tab pos="4124325" algn="l"/>
                <a:tab pos="4392613" algn="l"/>
              </a:tabLst>
            </a:pPr>
            <a:r>
              <a:rPr lang="en-US" altLang="vi-VN" sz="2200" smtClean="0"/>
              <a:t>	"Everyone in the world is loved by at least one person"</a:t>
            </a:r>
          </a:p>
          <a:p>
            <a:pPr eaLnBrk="1" hangingPunct="1">
              <a:lnSpc>
                <a:spcPct val="90000"/>
              </a:lnSpc>
              <a:tabLst>
                <a:tab pos="4124325" algn="l"/>
                <a:tab pos="4392613" algn="l"/>
              </a:tabLst>
            </a:pPr>
            <a:r>
              <a:rPr lang="en-US" altLang="vi-VN" sz="2600" smtClean="0"/>
              <a:t>Định lý: </a:t>
            </a:r>
            <a:r>
              <a:rPr lang="en-US" altLang="vi-VN" sz="2600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</a:t>
            </a:r>
            <a:r>
              <a:rPr lang="en-US" altLang="vi-VN" sz="2600" smtClean="0">
                <a:solidFill>
                  <a:srgbClr val="006699"/>
                </a:solidFill>
                <a:latin typeface="Consolas" panose="020B0609020204030204" pitchFamily="49" charset="0"/>
              </a:rPr>
              <a:t>x </a:t>
            </a:r>
            <a:r>
              <a:rPr lang="en-US" altLang="vi-VN" sz="2600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y</a:t>
            </a:r>
            <a:r>
              <a:rPr lang="en-US" altLang="vi-VN" sz="2600" smtClean="0">
                <a:solidFill>
                  <a:srgbClr val="006699"/>
                </a:solidFill>
                <a:latin typeface="Consolas" panose="020B0609020204030204" pitchFamily="49" charset="0"/>
              </a:rPr>
              <a:t> P(x, y) </a:t>
            </a:r>
            <a:r>
              <a:rPr lang="en-US" altLang="vi-VN" sz="2600" smtClean="0">
                <a:cs typeface="Consolas" panose="020B0609020204030204" pitchFamily="49" charset="0"/>
              </a:rPr>
              <a:t>╞</a:t>
            </a:r>
            <a:r>
              <a:rPr lang="en-US" altLang="vi-VN" sz="2600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 y</a:t>
            </a:r>
            <a:r>
              <a:rPr lang="en-US" altLang="vi-VN" sz="2600" smtClean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altLang="vi-VN" sz="2600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x P(x, y)</a:t>
            </a:r>
            <a:r>
              <a:rPr lang="en-US" altLang="vi-VN" sz="2600" smtClean="0">
                <a:latin typeface="Consolas" panose="020B0609020204030204" pitchFamily="49" charset="0"/>
                <a:sym typeface="Symbol" pitchFamily="18" charset="2"/>
              </a:rPr>
              <a:t> </a:t>
            </a:r>
          </a:p>
        </p:txBody>
      </p:sp>
      <p:sp>
        <p:nvSpPr>
          <p:cNvPr id="2458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BD9177-D839-4403-B9AA-92ED74C7E2E2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Tính chất của lượng từ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vi-VN" sz="2400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(x P(x))  A  x (P(x)  A)</a:t>
            </a:r>
            <a:br>
              <a:rPr lang="en-US" altLang="vi-VN" sz="2400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</a:br>
            <a:r>
              <a:rPr lang="en-US" altLang="vi-VN" sz="2400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(x P(x))  A  x (P(x)  A)</a:t>
            </a:r>
            <a:br>
              <a:rPr lang="en-US" altLang="vi-VN" sz="2400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</a:br>
            <a:r>
              <a:rPr lang="en-US" altLang="vi-VN" sz="2400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(x P(x))  A  x (P(x)  A)</a:t>
            </a:r>
            <a:br>
              <a:rPr lang="en-US" altLang="vi-VN" sz="2400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</a:br>
            <a:r>
              <a:rPr lang="en-US" altLang="vi-VN" sz="2400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(x P(x))  A  x (P(x)  A)</a:t>
            </a:r>
            <a:r>
              <a:rPr lang="en-US" altLang="vi-VN" sz="2400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  <a:t/>
            </a:r>
            <a:br>
              <a:rPr lang="en-US" altLang="vi-VN" sz="2400" smtClean="0">
                <a:solidFill>
                  <a:srgbClr val="336699"/>
                </a:solidFill>
                <a:latin typeface="Consolas" panose="020B0609020204030204" pitchFamily="49" charset="0"/>
                <a:sym typeface="Symbol" pitchFamily="18" charset="2"/>
              </a:rPr>
            </a:br>
            <a:r>
              <a:rPr lang="en-US" altLang="vi-VN" sz="2400" smtClean="0">
                <a:sym typeface="Symbol" pitchFamily="18" charset="2"/>
              </a:rPr>
              <a:t>Trong đó A là câu không chứa biến x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vi-VN" sz="2400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x P(x)  x Q(x)  x (P(x)  Q(x))</a:t>
            </a:r>
            <a:br>
              <a:rPr lang="en-US" altLang="vi-VN" sz="2400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</a:br>
            <a:r>
              <a:rPr lang="en-US" altLang="vi-VN" sz="2400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x P(x)  x Q(x)  x (P(x)  Q(x))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vi-VN" sz="2400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x P(x)  x Q(x)  x y (P(x)  Q(y))</a:t>
            </a:r>
            <a:br>
              <a:rPr lang="en-US" altLang="vi-VN" sz="2400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</a:br>
            <a:r>
              <a:rPr lang="en-US" altLang="vi-VN" sz="2400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x P(x)  x Q(x)  x y (P(x)  Q(y))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vi-VN" sz="2400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x P(x)  x Q(x)  x y (P(x)  Q(y))</a:t>
            </a:r>
            <a:br>
              <a:rPr lang="en-US" altLang="vi-VN" sz="2400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</a:br>
            <a:r>
              <a:rPr lang="en-US" altLang="vi-VN" sz="2400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x P(x)  x Q(x)  x y (P(x)  Q(y))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vi-VN" sz="2400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x (P(x)  Q(x))  x P(x)  x Q(x)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4B4B91F-C53B-42B5-B5BF-E7AFB8C69887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Phủ định của câu lượng từ hóa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tabLst>
                <a:tab pos="4124325" algn="l"/>
                <a:tab pos="4392613" algn="l"/>
              </a:tabLst>
            </a:pPr>
            <a:r>
              <a:rPr lang="en-US" altLang="vi-VN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mtClean="0">
                <a:solidFill>
                  <a:srgbClr val="006699"/>
                </a:solidFill>
                <a:latin typeface="Consolas" panose="020B0609020204030204" pitchFamily="49" charset="0"/>
              </a:rPr>
              <a:t>x Likes(x,IceCream)</a:t>
            </a:r>
            <a:r>
              <a:rPr lang="en-US" altLang="vi-VN" smtClean="0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tabLst>
                <a:tab pos="4124325" algn="l"/>
                <a:tab pos="4392613" algn="l"/>
              </a:tabLst>
            </a:pPr>
            <a:r>
              <a:rPr lang="en-US" altLang="vi-VN" smtClean="0">
                <a:solidFill>
                  <a:srgbClr val="3333FF"/>
                </a:solidFill>
                <a:latin typeface="Palatino" pitchFamily="18" charset="0"/>
              </a:rPr>
              <a:t>"Mọi người đều thích kem."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4124325" algn="l"/>
                <a:tab pos="4392613" algn="l"/>
              </a:tabLst>
            </a:pPr>
            <a:r>
              <a:rPr lang="en-US" altLang="vi-VN" smtClean="0"/>
              <a:t>Phủ định của câu này là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tabLst>
                <a:tab pos="4124325" algn="l"/>
                <a:tab pos="4392613" algn="l"/>
              </a:tabLst>
            </a:pPr>
            <a:r>
              <a:rPr lang="en-US" altLang="vi-VN" smtClean="0">
                <a:solidFill>
                  <a:srgbClr val="3333FF"/>
                </a:solidFill>
                <a:latin typeface="Palatino" pitchFamily="18" charset="0"/>
              </a:rPr>
              <a:t>"Không phải mọi người đều thích kem."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4124325" algn="l"/>
                <a:tab pos="4392613" algn="l"/>
              </a:tabLst>
            </a:pPr>
            <a:r>
              <a:rPr lang="en-US" altLang="vi-VN" smtClean="0"/>
              <a:t>Mà tương tự với …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tabLst>
                <a:tab pos="4124325" algn="l"/>
                <a:tab pos="4392613" algn="l"/>
              </a:tabLst>
            </a:pPr>
            <a:r>
              <a:rPr lang="en-US" altLang="vi-VN" smtClean="0">
                <a:solidFill>
                  <a:srgbClr val="3333FF"/>
                </a:solidFill>
                <a:latin typeface="Palatino" pitchFamily="18" charset="0"/>
              </a:rPr>
              <a:t>"Một người nào đó không thích kem."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tabLst>
                <a:tab pos="4124325" algn="l"/>
                <a:tab pos="4392613" algn="l"/>
              </a:tabLst>
            </a:pPr>
            <a:r>
              <a:rPr lang="en-US" altLang="vi-VN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</a:t>
            </a:r>
            <a:r>
              <a:rPr lang="en-US" altLang="vi-VN" smtClean="0">
                <a:solidFill>
                  <a:srgbClr val="006699"/>
                </a:solidFill>
                <a:latin typeface="Consolas" panose="020B0609020204030204" pitchFamily="49" charset="0"/>
              </a:rPr>
              <a:t>x </a:t>
            </a:r>
            <a:r>
              <a:rPr lang="en-US" altLang="vi-VN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</a:t>
            </a:r>
            <a:r>
              <a:rPr lang="en-US" altLang="vi-VN" smtClean="0">
                <a:solidFill>
                  <a:srgbClr val="006699"/>
                </a:solidFill>
                <a:latin typeface="Consolas" panose="020B0609020204030204" pitchFamily="49" charset="0"/>
              </a:rPr>
              <a:t>Likes(x,IceCream)</a:t>
            </a:r>
          </a:p>
          <a:p>
            <a:pPr lvl="1" eaLnBrk="1" hangingPunct="1">
              <a:lnSpc>
                <a:spcPct val="90000"/>
              </a:lnSpc>
              <a:tabLst>
                <a:tab pos="4124325" algn="l"/>
                <a:tab pos="4392613" algn="l"/>
              </a:tabLst>
            </a:pPr>
            <a:endParaRPr lang="en-US" altLang="vi-VN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tabLst>
                <a:tab pos="4124325" algn="l"/>
                <a:tab pos="4392613" algn="l"/>
              </a:tabLst>
            </a:pPr>
            <a:r>
              <a:rPr lang="en-US" altLang="vi-VN" smtClean="0"/>
              <a:t>Qui tắc phủ định của mệnh đề lượng từ hóa: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tabLst>
                <a:tab pos="4124325" algn="l"/>
                <a:tab pos="4392613" algn="l"/>
              </a:tabLst>
            </a:pPr>
            <a:r>
              <a:rPr lang="en-US" altLang="vi-VN" smtClean="0">
                <a:latin typeface="Consolas" panose="020B0609020204030204" pitchFamily="49" charset="0"/>
                <a:sym typeface="Symbol" pitchFamily="18" charset="2"/>
              </a:rPr>
              <a:t></a:t>
            </a:r>
            <a:r>
              <a:rPr lang="en-US" altLang="vi-VN" smtClean="0">
                <a:latin typeface="Consolas" panose="020B0609020204030204" pitchFamily="49" charset="0"/>
              </a:rPr>
              <a:t>x P(x) </a:t>
            </a:r>
            <a:r>
              <a:rPr lang="en-US" altLang="vi-VN" smtClean="0">
                <a:latin typeface="Consolas" panose="020B0609020204030204" pitchFamily="49" charset="0"/>
                <a:sym typeface="Symbol" pitchFamily="18" charset="2"/>
              </a:rPr>
              <a:t> </a:t>
            </a:r>
            <a:r>
              <a:rPr lang="en-US" altLang="vi-VN" smtClean="0">
                <a:latin typeface="Consolas" panose="020B0609020204030204" pitchFamily="49" charset="0"/>
              </a:rPr>
              <a:t>x </a:t>
            </a:r>
            <a:r>
              <a:rPr lang="en-US" altLang="vi-VN" smtClean="0">
                <a:latin typeface="Consolas" panose="020B0609020204030204" pitchFamily="49" charset="0"/>
                <a:sym typeface="Symbol" pitchFamily="18" charset="2"/>
              </a:rPr>
              <a:t></a:t>
            </a:r>
            <a:r>
              <a:rPr lang="en-US" altLang="vi-VN" smtClean="0">
                <a:latin typeface="Consolas" panose="020B0609020204030204" pitchFamily="49" charset="0"/>
              </a:rPr>
              <a:t>P(x)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tabLst>
                <a:tab pos="4124325" algn="l"/>
                <a:tab pos="4392613" algn="l"/>
              </a:tabLst>
            </a:pPr>
            <a:r>
              <a:rPr lang="en-US" altLang="vi-VN" smtClean="0">
                <a:latin typeface="Consolas" panose="020B0609020204030204" pitchFamily="49" charset="0"/>
                <a:sym typeface="Symbol" pitchFamily="18" charset="2"/>
              </a:rPr>
              <a:t></a:t>
            </a:r>
            <a:r>
              <a:rPr lang="en-US" altLang="vi-VN" smtClean="0">
                <a:latin typeface="Consolas" panose="020B0609020204030204" pitchFamily="49" charset="0"/>
              </a:rPr>
              <a:t>x P(x) </a:t>
            </a:r>
            <a:r>
              <a:rPr lang="en-US" altLang="vi-VN" smtClean="0">
                <a:latin typeface="Consolas" panose="020B0609020204030204" pitchFamily="49" charset="0"/>
                <a:sym typeface="Symbol" pitchFamily="18" charset="2"/>
              </a:rPr>
              <a:t></a:t>
            </a:r>
            <a:r>
              <a:rPr lang="en-US" altLang="vi-VN" smtClean="0">
                <a:latin typeface="Consolas" panose="020B0609020204030204" pitchFamily="49" charset="0"/>
              </a:rPr>
              <a:t> </a:t>
            </a:r>
            <a:r>
              <a:rPr lang="en-US" altLang="vi-VN" smtClean="0"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mtClean="0">
                <a:latin typeface="Consolas" panose="020B0609020204030204" pitchFamily="49" charset="0"/>
              </a:rPr>
              <a:t>x </a:t>
            </a:r>
            <a:r>
              <a:rPr lang="en-US" altLang="vi-VN" smtClean="0">
                <a:latin typeface="Consolas" panose="020B0609020204030204" pitchFamily="49" charset="0"/>
                <a:sym typeface="Symbol" pitchFamily="18" charset="2"/>
              </a:rPr>
              <a:t></a:t>
            </a:r>
            <a:r>
              <a:rPr lang="en-US" altLang="vi-VN" smtClean="0">
                <a:latin typeface="Consolas" panose="020B0609020204030204" pitchFamily="49" charset="0"/>
              </a:rPr>
              <a:t>P(x)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D7B04C-16BE-4605-B7DB-AB7B231D6956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Đối ngẫu của câu lượng từ</a:t>
            </a:r>
            <a:r>
              <a:rPr lang="en-US" altLang="vi-VN" smtClean="0">
                <a:solidFill>
                  <a:srgbClr val="006699"/>
                </a:solidFill>
              </a:rPr>
              <a:t> </a:t>
            </a:r>
            <a:r>
              <a:rPr lang="en-US" altLang="vi-VN" smtClean="0"/>
              <a:t>hóa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tabLst>
                <a:tab pos="4124325" algn="l"/>
                <a:tab pos="4392613" algn="l"/>
              </a:tabLst>
            </a:pPr>
            <a:r>
              <a:rPr lang="en-US" altLang="vi-VN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mtClean="0">
                <a:solidFill>
                  <a:srgbClr val="006699"/>
                </a:solidFill>
                <a:latin typeface="Consolas" panose="020B0609020204030204" pitchFamily="49" charset="0"/>
              </a:rPr>
              <a:t>x Likes(x,IceCream)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tabLst>
                <a:tab pos="4124325" algn="l"/>
                <a:tab pos="4392613" algn="l"/>
              </a:tabLst>
            </a:pPr>
            <a:r>
              <a:rPr lang="en-US" altLang="vi-VN" smtClean="0">
                <a:solidFill>
                  <a:srgbClr val="3333FF"/>
                </a:solidFill>
                <a:latin typeface="Palatino" pitchFamily="18" charset="0"/>
              </a:rPr>
              <a:t>"Mọi người đều thích kem."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4124325" algn="l"/>
                <a:tab pos="4392613" algn="l"/>
              </a:tabLst>
            </a:pPr>
            <a:r>
              <a:rPr lang="en-US" altLang="vi-VN" smtClean="0"/>
              <a:t>Câu trên tương tự với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tabLst>
                <a:tab pos="4124325" algn="l"/>
                <a:tab pos="4392613" algn="l"/>
              </a:tabLst>
            </a:pPr>
            <a:r>
              <a:rPr lang="en-US" altLang="vi-VN" smtClean="0">
                <a:solidFill>
                  <a:srgbClr val="3333FF"/>
                </a:solidFill>
                <a:latin typeface="Palatino" pitchFamily="18" charset="0"/>
              </a:rPr>
              <a:t>"</a:t>
            </a:r>
            <a:r>
              <a:rPr lang="en-US" altLang="vi-VN" u="sng" smtClean="0">
                <a:solidFill>
                  <a:srgbClr val="3333FF"/>
                </a:solidFill>
                <a:latin typeface="Palatino" pitchFamily="18" charset="0"/>
              </a:rPr>
              <a:t>Không</a:t>
            </a:r>
            <a:r>
              <a:rPr lang="en-US" altLang="vi-VN" smtClean="0">
                <a:solidFill>
                  <a:srgbClr val="3333FF"/>
                </a:solidFill>
                <a:latin typeface="Palatino" pitchFamily="18" charset="0"/>
              </a:rPr>
              <a:t> có người nào </a:t>
            </a:r>
            <a:r>
              <a:rPr lang="en-US" altLang="vi-VN" u="sng" smtClean="0">
                <a:solidFill>
                  <a:srgbClr val="3333FF"/>
                </a:solidFill>
                <a:latin typeface="Palatino" pitchFamily="18" charset="0"/>
              </a:rPr>
              <a:t>không</a:t>
            </a:r>
            <a:r>
              <a:rPr lang="en-US" altLang="vi-VN" smtClean="0">
                <a:solidFill>
                  <a:srgbClr val="3333FF"/>
                </a:solidFill>
                <a:latin typeface="Palatino" pitchFamily="18" charset="0"/>
              </a:rPr>
              <a:t> thích kem."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tabLst>
                <a:tab pos="4124325" algn="l"/>
                <a:tab pos="4392613" algn="l"/>
              </a:tabLst>
            </a:pPr>
            <a:r>
              <a:rPr lang="en-US" altLang="vi-VN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</a:t>
            </a:r>
            <a:r>
              <a:rPr lang="en-US" altLang="vi-VN" smtClean="0">
                <a:solidFill>
                  <a:srgbClr val="006699"/>
                </a:solidFill>
                <a:latin typeface="Consolas" panose="020B0609020204030204" pitchFamily="49" charset="0"/>
              </a:rPr>
              <a:t>x </a:t>
            </a:r>
            <a:r>
              <a:rPr lang="en-US" altLang="vi-VN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</a:t>
            </a:r>
            <a:r>
              <a:rPr lang="en-US" altLang="vi-VN" smtClean="0">
                <a:solidFill>
                  <a:srgbClr val="006699"/>
                </a:solidFill>
                <a:latin typeface="Consolas" panose="020B0609020204030204" pitchFamily="49" charset="0"/>
              </a:rPr>
              <a:t>Likes(x,IceCream) </a:t>
            </a:r>
          </a:p>
          <a:p>
            <a:pPr eaLnBrk="1" hangingPunct="1">
              <a:lnSpc>
                <a:spcPct val="80000"/>
              </a:lnSpc>
              <a:tabLst>
                <a:tab pos="4124325" algn="l"/>
                <a:tab pos="4392613" algn="l"/>
              </a:tabLst>
            </a:pPr>
            <a:r>
              <a:rPr lang="en-US" altLang="vi-VN" smtClean="0"/>
              <a:t>Phủ định kép (double-negative) thì ý nghĩa không đổi!</a:t>
            </a:r>
            <a:br>
              <a:rPr lang="en-US" altLang="vi-VN" smtClean="0"/>
            </a:br>
            <a:r>
              <a:rPr lang="en-US" altLang="vi-VN" smtClean="0"/>
              <a:t>Hai câu trên gọi đối ngẫu của nhau</a:t>
            </a:r>
          </a:p>
          <a:p>
            <a:pPr eaLnBrk="1" hangingPunct="1">
              <a:lnSpc>
                <a:spcPct val="80000"/>
              </a:lnSpc>
              <a:tabLst>
                <a:tab pos="4124325" algn="l"/>
                <a:tab pos="4392613" algn="l"/>
              </a:tabLst>
            </a:pPr>
            <a:r>
              <a:rPr lang="en-US" altLang="vi-VN" smtClean="0">
                <a:solidFill>
                  <a:srgbClr val="006699"/>
                </a:solidFill>
              </a:rPr>
              <a:t>Áp dụng quy tắc phủ định, ta có thể chứng minh 2 câu lượng từ hóa đối ngẫu là tương đương</a:t>
            </a:r>
            <a:r>
              <a:rPr lang="en-US" altLang="vi-VN" smtClean="0"/>
              <a:t>: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tabLst>
                <a:tab pos="4124325" algn="l"/>
                <a:tab pos="4392613" algn="l"/>
              </a:tabLst>
            </a:pPr>
            <a:r>
              <a:rPr lang="en-US" altLang="vi-VN" smtClean="0">
                <a:latin typeface="Consolas" panose="020B0609020204030204" pitchFamily="49" charset="0"/>
                <a:sym typeface="Symbol" pitchFamily="18" charset="2"/>
              </a:rPr>
              <a:t></a:t>
            </a:r>
            <a:r>
              <a:rPr lang="en-US" altLang="vi-VN" smtClean="0">
                <a:latin typeface="Consolas" panose="020B0609020204030204" pitchFamily="49" charset="0"/>
              </a:rPr>
              <a:t>x </a:t>
            </a:r>
            <a:r>
              <a:rPr lang="en-US" altLang="vi-VN" smtClean="0">
                <a:latin typeface="Consolas" panose="020B0609020204030204" pitchFamily="49" charset="0"/>
                <a:sym typeface="Symbol" pitchFamily="18" charset="2"/>
              </a:rPr>
              <a:t></a:t>
            </a:r>
            <a:r>
              <a:rPr lang="en-US" altLang="vi-VN" smtClean="0">
                <a:latin typeface="Consolas" panose="020B0609020204030204" pitchFamily="49" charset="0"/>
              </a:rPr>
              <a:t>P(x) </a:t>
            </a:r>
            <a:r>
              <a:rPr lang="en-US" altLang="vi-VN" smtClean="0">
                <a:latin typeface="Consolas" panose="020B0609020204030204" pitchFamily="49" charset="0"/>
                <a:sym typeface="Symbol" pitchFamily="18" charset="2"/>
              </a:rPr>
              <a:t> </a:t>
            </a:r>
            <a:r>
              <a:rPr lang="en-US" altLang="vi-VN" smtClean="0">
                <a:latin typeface="Consolas" panose="020B0609020204030204" pitchFamily="49" charset="0"/>
              </a:rPr>
              <a:t>x P(x)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tabLst>
                <a:tab pos="4124325" algn="l"/>
                <a:tab pos="4392613" algn="l"/>
              </a:tabLst>
            </a:pPr>
            <a:r>
              <a:rPr lang="en-US" altLang="vi-VN" smtClean="0">
                <a:latin typeface="Consolas" panose="020B0609020204030204" pitchFamily="49" charset="0"/>
                <a:sym typeface="Symbol" pitchFamily="18" charset="2"/>
              </a:rPr>
              <a:t></a:t>
            </a:r>
            <a:r>
              <a:rPr lang="en-US" altLang="vi-VN" smtClean="0">
                <a:latin typeface="Consolas" panose="020B0609020204030204" pitchFamily="49" charset="0"/>
              </a:rPr>
              <a:t>x </a:t>
            </a:r>
            <a:r>
              <a:rPr lang="en-US" altLang="vi-VN" smtClean="0">
                <a:latin typeface="Consolas" panose="020B0609020204030204" pitchFamily="49" charset="0"/>
                <a:sym typeface="Symbol" pitchFamily="18" charset="2"/>
              </a:rPr>
              <a:t></a:t>
            </a:r>
            <a:r>
              <a:rPr lang="en-US" altLang="vi-VN" smtClean="0">
                <a:latin typeface="Consolas" panose="020B0609020204030204" pitchFamily="49" charset="0"/>
              </a:rPr>
              <a:t>P(x) </a:t>
            </a:r>
            <a:r>
              <a:rPr lang="en-US" altLang="vi-VN" smtClean="0">
                <a:latin typeface="Consolas" panose="020B0609020204030204" pitchFamily="49" charset="0"/>
                <a:sym typeface="Symbol" pitchFamily="18" charset="2"/>
              </a:rPr>
              <a:t> </a:t>
            </a:r>
            <a:r>
              <a:rPr lang="en-US" altLang="vi-VN" smtClean="0">
                <a:latin typeface="Consolas" panose="020B0609020204030204" pitchFamily="49" charset="0"/>
              </a:rPr>
              <a:t>x P(x)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12BC7D-ECAA-4136-BE08-366839B7100A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Why FOL?</a:t>
            </a:r>
          </a:p>
          <a:p>
            <a:pPr eaLnBrk="1" hangingPunct="1"/>
            <a:r>
              <a:rPr lang="en-US" altLang="vi-VN" smtClean="0"/>
              <a:t>Syntax and semantics of FOL</a:t>
            </a:r>
          </a:p>
          <a:p>
            <a:pPr eaLnBrk="1" hangingPunct="1"/>
            <a:r>
              <a:rPr lang="en-US" altLang="vi-VN" smtClean="0"/>
              <a:t>Using FOL</a:t>
            </a:r>
          </a:p>
          <a:p>
            <a:pPr eaLnBrk="1" hangingPunct="1"/>
            <a:r>
              <a:rPr lang="en-US" altLang="vi-VN" smtClean="0"/>
              <a:t>Wumpus world in FOL</a:t>
            </a:r>
          </a:p>
          <a:p>
            <a:pPr eaLnBrk="1" hangingPunct="1"/>
            <a:r>
              <a:rPr lang="en-US" altLang="vi-VN" smtClean="0"/>
              <a:t>Knowledge engineering in FOL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3D4D3F-FD09-4ADA-9430-A2ABBB5752A8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Biểu diễn tri thức dùng FOL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vi-VN" smtClean="0">
                <a:solidFill>
                  <a:srgbClr val="3333FF"/>
                </a:solidFill>
                <a:latin typeface="Palatino" pitchFamily="18" charset="0"/>
              </a:rPr>
              <a:t>"Bob is a student."</a:t>
            </a:r>
          </a:p>
          <a:p>
            <a:pPr lvl="1" eaLnBrk="1" hangingPunct="1"/>
            <a:r>
              <a:rPr lang="en-US" altLang="vi-VN" smtClean="0"/>
              <a:t>Tìm đối tượng từ nouns hoặc noun phrases:	</a:t>
            </a:r>
            <a:r>
              <a:rPr lang="en-US" altLang="vi-VN" b="1" smtClean="0">
                <a:solidFill>
                  <a:srgbClr val="006699"/>
                </a:solidFill>
              </a:rPr>
              <a:t>Bob</a:t>
            </a:r>
          </a:p>
          <a:p>
            <a:pPr lvl="1" eaLnBrk="1" hangingPunct="1"/>
            <a:r>
              <a:rPr lang="en-US" altLang="vi-VN" smtClean="0"/>
              <a:t>Tìm quan hệ từ verbs hoặc verb phrases: 	</a:t>
            </a:r>
            <a:r>
              <a:rPr lang="en-US" altLang="vi-VN" b="1" smtClean="0">
                <a:solidFill>
                  <a:srgbClr val="006699"/>
                </a:solidFill>
              </a:rPr>
              <a:t>is a student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vi-VN" smtClean="0"/>
              <a:t>Answer: </a:t>
            </a:r>
            <a:r>
              <a:rPr lang="en-US" altLang="vi-VN" smtClean="0">
                <a:solidFill>
                  <a:srgbClr val="006699"/>
                </a:solidFill>
                <a:latin typeface="Consolas" panose="020B0609020204030204" pitchFamily="49" charset="0"/>
              </a:rPr>
              <a:t>Student(Bob)</a:t>
            </a:r>
          </a:p>
          <a:p>
            <a:pPr lvl="1" eaLnBrk="1" hangingPunct="1"/>
            <a:r>
              <a:rPr lang="en-US" altLang="vi-VN" smtClean="0"/>
              <a:t>Quan hệ bậc 1 hay thuộc tính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vi-VN" smtClean="0"/>
          </a:p>
          <a:p>
            <a:pPr eaLnBrk="1" hangingPunct="1"/>
            <a:r>
              <a:rPr lang="en-US" altLang="vi-VN" smtClean="0">
                <a:solidFill>
                  <a:srgbClr val="3333FF"/>
                </a:solidFill>
                <a:latin typeface="Palatino" pitchFamily="18" charset="0"/>
              </a:rPr>
              <a:t>"Deb and Sue are women."</a:t>
            </a:r>
            <a:endParaRPr lang="en-US" altLang="vi-VN" sz="2000" smtClean="0">
              <a:solidFill>
                <a:srgbClr val="3333FF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vi-VN" smtClean="0">
              <a:solidFill>
                <a:srgbClr val="006699"/>
              </a:solidFill>
            </a:endParaRPr>
          </a:p>
          <a:p>
            <a:pPr eaLnBrk="1" hangingPunct="1"/>
            <a:r>
              <a:rPr lang="en-US" altLang="vi-VN" smtClean="0">
                <a:solidFill>
                  <a:srgbClr val="3333FF"/>
                </a:solidFill>
                <a:latin typeface="Palatino" pitchFamily="18" charset="0"/>
              </a:rPr>
              <a:t>"Deb and Sue aren't students."</a:t>
            </a:r>
            <a:endParaRPr lang="en-US" altLang="vi-VN" sz="2000" smtClean="0">
              <a:solidFill>
                <a:srgbClr val="3333FF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vi-VN" sz="1800" smtClean="0">
              <a:solidFill>
                <a:srgbClr val="3333FF"/>
              </a:solidFill>
            </a:endParaRPr>
          </a:p>
          <a:p>
            <a:pPr eaLnBrk="1" hangingPunct="1"/>
            <a:r>
              <a:rPr lang="en-US" altLang="vi-VN" smtClean="0">
                <a:solidFill>
                  <a:srgbClr val="3333FF"/>
                </a:solidFill>
                <a:latin typeface="Palatino" pitchFamily="18" charset="0"/>
              </a:rPr>
              <a:t>"Deb and Sue aren’t friends."</a:t>
            </a:r>
            <a:r>
              <a:rPr lang="en-US" altLang="vi-VN" sz="2000" smtClean="0">
                <a:solidFill>
                  <a:srgbClr val="3333FF"/>
                </a:solidFill>
              </a:rPr>
              <a:t>	</a:t>
            </a:r>
            <a:endParaRPr lang="en-US" altLang="vi-VN" smtClean="0">
              <a:solidFill>
                <a:srgbClr val="3333FF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vi-VN" smtClean="0">
              <a:solidFill>
                <a:srgbClr val="3333FF"/>
              </a:solidFill>
            </a:endParaRPr>
          </a:p>
        </p:txBody>
      </p:sp>
      <p:sp>
        <p:nvSpPr>
          <p:cNvPr id="28676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9E1E43-C0FD-4B10-B6E0-7936ABD6D3BE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Biểu diễn tri thức dùng FOL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vi-VN" i="1" smtClean="0">
                <a:solidFill>
                  <a:srgbClr val="3333FF"/>
                </a:solidFill>
                <a:latin typeface="Palatino" pitchFamily="18" charset="0"/>
              </a:rPr>
              <a:t>"America bought Alaska from Russia."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 smtClean="0">
                <a:solidFill>
                  <a:srgbClr val="000000"/>
                </a:solidFill>
              </a:rPr>
              <a:t>Đối tượng?	</a:t>
            </a:r>
            <a:r>
              <a:rPr lang="en-US" altLang="vi-VN" b="1" smtClean="0">
                <a:solidFill>
                  <a:srgbClr val="336699"/>
                </a:solidFill>
              </a:rPr>
              <a:t>America, Alaska, Russia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 smtClean="0">
                <a:solidFill>
                  <a:srgbClr val="000000"/>
                </a:solidFill>
              </a:rPr>
              <a:t>Quan hệ?	</a:t>
            </a:r>
            <a:r>
              <a:rPr lang="en-US" altLang="vi-VN" b="1" smtClean="0">
                <a:solidFill>
                  <a:srgbClr val="006699"/>
                </a:solidFill>
              </a:rPr>
              <a:t>bought(who, what, from)</a:t>
            </a:r>
            <a:br>
              <a:rPr lang="en-US" altLang="vi-VN" b="1" smtClean="0">
                <a:solidFill>
                  <a:srgbClr val="006699"/>
                </a:solidFill>
              </a:rPr>
            </a:br>
            <a:r>
              <a:rPr lang="en-US" altLang="vi-VN" smtClean="0">
                <a:solidFill>
                  <a:srgbClr val="000000"/>
                </a:solidFill>
              </a:rPr>
              <a:t>là một quan hệ bậc 3</a:t>
            </a:r>
            <a:endParaRPr lang="en-US" altLang="vi-VN" sz="18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vi-VN" smtClean="0">
                <a:solidFill>
                  <a:schemeClr val="tx2"/>
                </a:solidFill>
              </a:rPr>
              <a:t>	Answer: </a:t>
            </a:r>
            <a:r>
              <a:rPr lang="en-US" altLang="vi-VN" smtClean="0">
                <a:solidFill>
                  <a:srgbClr val="006699"/>
                </a:solidFill>
                <a:latin typeface="Consolas" panose="020B0609020204030204" pitchFamily="49" charset="0"/>
              </a:rPr>
              <a:t>Bought(America, Alaska, Russia)</a:t>
            </a:r>
            <a:endParaRPr lang="en-US" altLang="vi-VN" i="1" smtClean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vi-VN" i="1" smtClean="0">
                <a:solidFill>
                  <a:srgbClr val="000000"/>
                </a:solidFill>
              </a:rPr>
              <a:t>	Chú ý thứ tự và ý nghĩa của các đối tượng trong vị từ của quan hệ.</a:t>
            </a:r>
          </a:p>
          <a:p>
            <a:pPr lvl="1" eaLnBrk="1" hangingPunct="1">
              <a:lnSpc>
                <a:spcPct val="90000"/>
              </a:lnSpc>
            </a:pPr>
            <a:endParaRPr lang="en-US" altLang="vi-VN" i="1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vi-VN" i="1" smtClean="0">
                <a:solidFill>
                  <a:srgbClr val="3333FF"/>
                </a:solidFill>
                <a:latin typeface="Palatino" pitchFamily="18" charset="0"/>
              </a:rPr>
              <a:t>"Warm is between cold and hot."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vi-VN" i="1" smtClean="0">
              <a:solidFill>
                <a:srgbClr val="006699"/>
              </a:solidFill>
              <a:latin typeface="Palatino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vi-VN" i="1" smtClean="0">
                <a:solidFill>
                  <a:srgbClr val="3333FF"/>
                </a:solidFill>
                <a:latin typeface="Palatino" pitchFamily="18" charset="0"/>
              </a:rPr>
              <a:t>"Deb, Lynn, Jim, and Steve went together to APT."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vi-VN" i="1" smtClean="0">
              <a:solidFill>
                <a:srgbClr val="3333FF"/>
              </a:solidFill>
              <a:latin typeface="Palatino" pitchFamily="18" charset="0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314AF6-EC2A-41A4-B09E-ACB7715709B2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Sử dụng biến có lượng từ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vi-VN" smtClean="0"/>
              <a:t>Khi miền đối tượng được giới hạn bởi phạm vi:</a:t>
            </a:r>
          </a:p>
          <a:p>
            <a:pPr eaLnBrk="1" hangingPunct="1"/>
            <a:r>
              <a:rPr lang="en-US" altLang="vi-VN" smtClean="0"/>
              <a:t>Tất cả: </a:t>
            </a:r>
            <a:r>
              <a:rPr lang="en-US" altLang="vi-VN" smtClean="0">
                <a:solidFill>
                  <a:srgbClr val="336699"/>
                </a:solidFill>
              </a:rPr>
              <a:t>anything, everything, whatever, anybody, anyone, everybody, everyone, whoever, …</a:t>
            </a:r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vi-VN" b="1" smtClean="0">
                <a:solidFill>
                  <a:srgbClr val="3333FF"/>
                </a:solidFill>
                <a:sym typeface="Symbol" pitchFamily="18" charset="2"/>
              </a:rPr>
              <a:t></a:t>
            </a:r>
            <a:r>
              <a:rPr lang="en-US" altLang="vi-VN" b="1" smtClean="0">
                <a:solidFill>
                  <a:srgbClr val="A50021"/>
                </a:solidFill>
                <a:latin typeface="Consolas" panose="020B0609020204030204" pitchFamily="49" charset="0"/>
              </a:rPr>
              <a:t>x Person(x) </a:t>
            </a:r>
            <a:r>
              <a:rPr lang="en-US" altLang="vi-VN" b="1" smtClean="0">
                <a:solidFill>
                  <a:srgbClr val="A50021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b="1" smtClean="0">
                <a:solidFill>
                  <a:srgbClr val="A50021"/>
                </a:solidFill>
                <a:latin typeface="Consolas" panose="020B0609020204030204" pitchFamily="49" charset="0"/>
              </a:rPr>
              <a:t> ... </a:t>
            </a:r>
            <a:r>
              <a:rPr lang="en-US" altLang="vi-VN" b="1" smtClean="0">
                <a:solidFill>
                  <a:srgbClr val="3333FF"/>
                </a:solidFill>
                <a:latin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b="1" smtClean="0">
                <a:solidFill>
                  <a:srgbClr val="A50021"/>
                </a:solidFill>
                <a:latin typeface="Consolas" panose="020B0609020204030204" pitchFamily="49" charset="0"/>
              </a:rPr>
              <a:t> ...</a:t>
            </a:r>
          </a:p>
          <a:p>
            <a:pPr eaLnBrk="1" hangingPunct="1"/>
            <a:endParaRPr lang="en-US" altLang="vi-VN" smtClean="0"/>
          </a:p>
          <a:p>
            <a:pPr eaLnBrk="1" hangingPunct="1"/>
            <a:r>
              <a:rPr lang="en-US" altLang="vi-VN" smtClean="0"/>
              <a:t>Một vài (có ít nhất một) : </a:t>
            </a:r>
            <a:r>
              <a:rPr lang="en-US" altLang="vi-VN" smtClean="0">
                <a:solidFill>
                  <a:srgbClr val="336699"/>
                </a:solidFill>
              </a:rPr>
              <a:t>something, somebody, …</a:t>
            </a:r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vi-VN" b="1" smtClean="0">
                <a:solidFill>
                  <a:srgbClr val="3333FF"/>
                </a:solidFill>
                <a:latin typeface="Consolas" panose="020B0609020204030204" pitchFamily="49" charset="0"/>
                <a:sym typeface="Symbol" pitchFamily="18" charset="2"/>
              </a:rPr>
              <a:t></a:t>
            </a:r>
            <a:r>
              <a:rPr lang="en-US" altLang="vi-VN" b="1" smtClean="0">
                <a:solidFill>
                  <a:srgbClr val="A50021"/>
                </a:solidFill>
                <a:latin typeface="Consolas" panose="020B0609020204030204" pitchFamily="49" charset="0"/>
              </a:rPr>
              <a:t>x Person(x) </a:t>
            </a:r>
            <a:r>
              <a:rPr lang="en-US" altLang="vi-VN" b="1" smtClean="0">
                <a:solidFill>
                  <a:srgbClr val="A50021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b="1" smtClean="0">
                <a:solidFill>
                  <a:srgbClr val="A50021"/>
                </a:solidFill>
                <a:latin typeface="Consolas" panose="020B0609020204030204" pitchFamily="49" charset="0"/>
              </a:rPr>
              <a:t> ... </a:t>
            </a:r>
            <a:r>
              <a:rPr lang="en-US" altLang="vi-VN" b="1" smtClean="0">
                <a:solidFill>
                  <a:srgbClr val="3333FF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b="1" smtClean="0">
                <a:solidFill>
                  <a:srgbClr val="A50021"/>
                </a:solidFill>
                <a:latin typeface="Consolas" panose="020B0609020204030204" pitchFamily="49" charset="0"/>
              </a:rPr>
              <a:t> ...</a:t>
            </a:r>
          </a:p>
          <a:p>
            <a:pPr eaLnBrk="1" hangingPunct="1"/>
            <a:endParaRPr lang="en-US" altLang="vi-VN" smtClean="0"/>
          </a:p>
          <a:p>
            <a:pPr eaLnBrk="1" hangingPunct="1"/>
            <a:r>
              <a:rPr lang="en-US" altLang="vi-VN" smtClean="0"/>
              <a:t>Không có: </a:t>
            </a:r>
            <a:r>
              <a:rPr lang="en-US" altLang="vi-VN" smtClean="0">
                <a:solidFill>
                  <a:srgbClr val="336699"/>
                </a:solidFill>
              </a:rPr>
              <a:t>nothing, nobody, no one, …</a:t>
            </a:r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vi-VN" b="1" smtClean="0">
                <a:solidFill>
                  <a:srgbClr val="3333FF"/>
                </a:solidFill>
                <a:latin typeface="Consolas" panose="020B0609020204030204" pitchFamily="49" charset="0"/>
                <a:sym typeface="Symbol" pitchFamily="18" charset="2"/>
              </a:rPr>
              <a:t></a:t>
            </a:r>
            <a:r>
              <a:rPr lang="en-US" altLang="vi-VN" b="1" smtClean="0">
                <a:solidFill>
                  <a:srgbClr val="A50021"/>
                </a:solidFill>
                <a:latin typeface="Consolas" panose="020B0609020204030204" pitchFamily="49" charset="0"/>
              </a:rPr>
              <a:t>x Person(x) </a:t>
            </a:r>
            <a:r>
              <a:rPr lang="en-US" altLang="vi-VN" b="1" smtClean="0">
                <a:solidFill>
                  <a:srgbClr val="A50021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b="1" smtClean="0">
                <a:solidFill>
                  <a:srgbClr val="A50021"/>
                </a:solidFill>
                <a:latin typeface="Consolas" panose="020B0609020204030204" pitchFamily="49" charset="0"/>
              </a:rPr>
              <a:t> ... </a:t>
            </a:r>
            <a:r>
              <a:rPr lang="en-US" altLang="vi-VN" b="1" smtClean="0">
                <a:solidFill>
                  <a:srgbClr val="3333FF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b="1" smtClean="0">
                <a:solidFill>
                  <a:srgbClr val="A50021"/>
                </a:solidFill>
                <a:latin typeface="Consolas" panose="020B0609020204030204" pitchFamily="49" charset="0"/>
              </a:rPr>
              <a:t> ...</a:t>
            </a:r>
          </a:p>
        </p:txBody>
      </p:sp>
      <p:sp>
        <p:nvSpPr>
          <p:cNvPr id="3072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32D740-8843-46FB-8836-3B5849D05012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Sử dụng biến có lượng từ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vi-VN" sz="2600" smtClean="0">
                <a:solidFill>
                  <a:srgbClr val="3333FF"/>
                </a:solidFill>
                <a:latin typeface="Palatino" pitchFamily="18" charset="0"/>
              </a:rPr>
              <a:t>"Mọi sinh viên đều biết tiếng Anh."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vi-VN" sz="2200" smtClean="0">
                <a:solidFill>
                  <a:srgbClr val="000000"/>
                </a:solidFill>
              </a:rPr>
              <a:t>Biến và lượng từ? </a:t>
            </a:r>
            <a:r>
              <a:rPr lang="en-US" altLang="vi-VN" sz="2200" smtClean="0">
                <a:solidFill>
                  <a:srgbClr val="3333FF"/>
                </a:solidFill>
              </a:rPr>
              <a:t>mọi sinh viên </a:t>
            </a:r>
            <a:r>
              <a:rPr lang="en-US" altLang="vi-VN" sz="2200" smtClean="0">
                <a:solidFill>
                  <a:srgbClr val="3333FF"/>
                </a:solidFill>
                <a:sym typeface="Symbol" pitchFamily="18" charset="2"/>
              </a:rPr>
              <a:t></a:t>
            </a:r>
            <a:r>
              <a:rPr lang="en-US" altLang="vi-VN" sz="2200" b="1" smtClean="0">
                <a:solidFill>
                  <a:srgbClr val="3333FF"/>
                </a:solidFill>
                <a:latin typeface="Consolas" panose="020B0609020204030204" pitchFamily="49" charset="0"/>
              </a:rPr>
              <a:t>x</a:t>
            </a:r>
            <a:endParaRPr lang="en-US" altLang="vi-VN" sz="22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vi-VN" sz="2200" smtClean="0">
                <a:solidFill>
                  <a:srgbClr val="3333FF"/>
                </a:solidFill>
                <a:latin typeface="Consolas" panose="020B0609020204030204" pitchFamily="49" charset="0"/>
                <a:sym typeface="Symbol" pitchFamily="18" charset="2"/>
              </a:rPr>
              <a:t>	</a:t>
            </a:r>
            <a:r>
              <a:rPr lang="en-US" altLang="vi-VN" sz="2200" smtClean="0">
                <a:latin typeface="Consolas" panose="020B0609020204030204" pitchFamily="49" charset="0"/>
                <a:sym typeface="Symbol" pitchFamily="18" charset="2"/>
              </a:rPr>
              <a:t>x Sinhvien(x)  BietTiengAnh(x)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vi-VN" sz="2200" smtClean="0">
                <a:sym typeface="Symbol" pitchFamily="18" charset="2"/>
              </a:rPr>
              <a:t>Nếu x hiểu ngầm là sinh viên ta có thể viết ngắn gọn: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vi-VN" sz="2200" smtClean="0">
                <a:solidFill>
                  <a:srgbClr val="3333FF"/>
                </a:solidFill>
                <a:latin typeface="Consolas" panose="020B0609020204030204" pitchFamily="49" charset="0"/>
                <a:sym typeface="Symbol" pitchFamily="18" charset="2"/>
              </a:rPr>
              <a:t>	</a:t>
            </a:r>
            <a:r>
              <a:rPr lang="en-US" altLang="vi-VN" sz="2200" smtClean="0">
                <a:latin typeface="Consolas" panose="020B0609020204030204" pitchFamily="49" charset="0"/>
                <a:sym typeface="Symbol" pitchFamily="18" charset="2"/>
              </a:rPr>
              <a:t>x BietTiengAnh(x)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vi-VN" sz="2600" smtClean="0">
                <a:solidFill>
                  <a:srgbClr val="3333FF"/>
                </a:solidFill>
                <a:latin typeface="Palatino" pitchFamily="18" charset="0"/>
              </a:rPr>
              <a:t>"Có một sinh viên biết tiếng Nga."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vi-VN" sz="2200" smtClean="0">
                <a:solidFill>
                  <a:srgbClr val="3333FF"/>
                </a:solidFill>
                <a:latin typeface="Consolas" panose="020B0609020204030204" pitchFamily="49" charset="0"/>
                <a:sym typeface="Symbol" pitchFamily="18" charset="2"/>
              </a:rPr>
              <a:t>	</a:t>
            </a:r>
            <a:r>
              <a:rPr lang="en-US" altLang="vi-VN" sz="2200" smtClean="0">
                <a:latin typeface="Consolas" panose="020B0609020204030204" pitchFamily="49" charset="0"/>
                <a:sym typeface="Symbol" pitchFamily="18" charset="2"/>
              </a:rPr>
              <a:t>x Sinhvien(x)  BietTiengNga(x)</a:t>
            </a:r>
            <a:endParaRPr lang="en-US" altLang="vi-VN" sz="2200" smtClean="0"/>
          </a:p>
          <a:p>
            <a:pPr eaLnBrk="1" hangingPunct="1">
              <a:lnSpc>
                <a:spcPct val="80000"/>
              </a:lnSpc>
            </a:pPr>
            <a:r>
              <a:rPr lang="en-US" altLang="vi-VN" sz="2600" smtClean="0">
                <a:solidFill>
                  <a:srgbClr val="3333FF"/>
                </a:solidFill>
                <a:latin typeface="Palatino" pitchFamily="18" charset="0"/>
              </a:rPr>
              <a:t>"Có một sinh viên không biết tiếng Anh."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vi-VN" sz="2200" smtClean="0">
                <a:solidFill>
                  <a:srgbClr val="3333FF"/>
                </a:solidFill>
                <a:latin typeface="Consolas" panose="020B0609020204030204" pitchFamily="49" charset="0"/>
                <a:sym typeface="Symbol" pitchFamily="18" charset="2"/>
              </a:rPr>
              <a:t>	</a:t>
            </a:r>
            <a:r>
              <a:rPr lang="en-US" altLang="vi-VN" sz="2200" smtClean="0">
                <a:latin typeface="Consolas" panose="020B0609020204030204" pitchFamily="49" charset="0"/>
                <a:sym typeface="Symbol" pitchFamily="18" charset="2"/>
              </a:rPr>
              <a:t>x Sinhvien(x)  BietTiengAnh(x)</a:t>
            </a:r>
            <a:endParaRPr lang="en-US" altLang="vi-VN" sz="2200" smtClean="0"/>
          </a:p>
          <a:p>
            <a:pPr eaLnBrk="1" hangingPunct="1">
              <a:lnSpc>
                <a:spcPct val="80000"/>
              </a:lnSpc>
            </a:pPr>
            <a:r>
              <a:rPr lang="en-US" altLang="vi-VN" sz="2600" smtClean="0">
                <a:solidFill>
                  <a:srgbClr val="3333FF"/>
                </a:solidFill>
                <a:latin typeface="Palatino" pitchFamily="18" charset="0"/>
              </a:rPr>
              <a:t>"Không sinh viên nào biết tiếng Nga."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vi-VN" sz="2200" smtClean="0">
                <a:solidFill>
                  <a:srgbClr val="3333FF"/>
                </a:solidFill>
                <a:latin typeface="Consolas" panose="020B0609020204030204" pitchFamily="49" charset="0"/>
                <a:sym typeface="Symbol" pitchFamily="18" charset="2"/>
              </a:rPr>
              <a:t>	</a:t>
            </a:r>
            <a:r>
              <a:rPr lang="en-US" altLang="vi-VN" sz="2200" smtClean="0">
                <a:latin typeface="Consolas" panose="020B0609020204030204" pitchFamily="49" charset="0"/>
                <a:sym typeface="Symbol" pitchFamily="18" charset="2"/>
              </a:rPr>
              <a:t>x Sinhvien(x)  BietTiengNga(x)</a:t>
            </a:r>
            <a:endParaRPr lang="en-US" altLang="vi-VN" sz="22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vi-VN" sz="2200" smtClean="0">
                <a:sym typeface="Symbol" pitchFamily="18" charset="2"/>
              </a:rPr>
              <a:t> 	</a:t>
            </a:r>
            <a:r>
              <a:rPr lang="en-US" altLang="vi-VN" sz="2200" smtClean="0">
                <a:solidFill>
                  <a:srgbClr val="3333FF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smtClean="0">
                <a:latin typeface="Consolas" panose="020B0609020204030204" pitchFamily="49" charset="0"/>
                <a:sym typeface="Symbol" pitchFamily="18" charset="2"/>
              </a:rPr>
              <a:t>x (Sinhvien(x)  BietTiengNga(x))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vi-VN" sz="2200" smtClean="0">
                <a:sym typeface="Symbol" pitchFamily="18" charset="2"/>
              </a:rPr>
              <a:t> 	</a:t>
            </a:r>
            <a:r>
              <a:rPr lang="en-US" altLang="vi-VN" sz="2200" smtClean="0">
                <a:solidFill>
                  <a:srgbClr val="3333FF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smtClean="0">
                <a:latin typeface="Consolas" panose="020B0609020204030204" pitchFamily="49" charset="0"/>
                <a:sym typeface="Symbol" pitchFamily="18" charset="2"/>
              </a:rPr>
              <a:t>x Sinhvien(x)  BietTiengNga(x)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vi-VN" sz="2200" smtClean="0">
                <a:sym typeface="Symbol" pitchFamily="18" charset="2"/>
              </a:rPr>
              <a:t> 	</a:t>
            </a:r>
            <a:r>
              <a:rPr lang="en-US" altLang="vi-VN" sz="2200" smtClean="0">
                <a:solidFill>
                  <a:srgbClr val="3333FF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smtClean="0">
                <a:latin typeface="Consolas" panose="020B0609020204030204" pitchFamily="49" charset="0"/>
                <a:sym typeface="Symbol" pitchFamily="18" charset="2"/>
              </a:rPr>
              <a:t>x Sinhvien(x)  BietTiengNga(x)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FDCB6A-CC74-4078-A4CB-EB469DF52A32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vi-VN" smtClean="0"/>
              <a:t>Câu có quan hệ phức tạp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vi-VN" i="1" smtClean="0">
                <a:solidFill>
                  <a:srgbClr val="3333FF"/>
                </a:solidFill>
                <a:latin typeface="Palatino" pitchFamily="18" charset="0"/>
              </a:rPr>
              <a:t>"All stinky shoes are allowed." </a:t>
            </a:r>
            <a:r>
              <a:rPr lang="en-US" altLang="vi-VN" smtClean="0">
                <a:solidFill>
                  <a:srgbClr val="3333FF"/>
                </a:solidFill>
                <a:latin typeface="Palatino" pitchFamily="18" charset="0"/>
              </a:rPr>
              <a:t>(1)</a:t>
            </a:r>
            <a:br>
              <a:rPr lang="en-US" altLang="vi-VN" smtClean="0">
                <a:solidFill>
                  <a:srgbClr val="3333FF"/>
                </a:solidFill>
                <a:latin typeface="Palatino" pitchFamily="18" charset="0"/>
              </a:rPr>
            </a:br>
            <a:r>
              <a:rPr lang="en-US" altLang="vi-VN" smtClean="0">
                <a:solidFill>
                  <a:srgbClr val="3333FF"/>
                </a:solidFill>
                <a:latin typeface="Palatino" pitchFamily="18" charset="0"/>
              </a:rPr>
              <a:t>(Tất cả các đôi giầy có mùi được cho phép)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vi-VN" b="0" smtClean="0">
                <a:solidFill>
                  <a:schemeClr val="tx2"/>
                </a:solidFill>
              </a:rPr>
              <a:t>	Answer: </a:t>
            </a:r>
            <a:r>
              <a:rPr lang="en-US" altLang="vi-VN" b="0" smtClean="0">
                <a:solidFill>
                  <a:srgbClr val="3333FF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b="0" smtClean="0">
                <a:solidFill>
                  <a:schemeClr val="tx2"/>
                </a:solidFill>
                <a:latin typeface="Consolas" panose="020B0609020204030204" pitchFamily="49" charset="0"/>
              </a:rPr>
              <a:t>x Shoe(x)</a:t>
            </a:r>
            <a:r>
              <a:rPr lang="en-US" altLang="vi-VN" smtClean="0"/>
              <a:t> </a:t>
            </a:r>
            <a:r>
              <a:rPr lang="en-US" altLang="vi-VN" smtClean="0">
                <a:sym typeface="Symbol" pitchFamily="18" charset="2"/>
              </a:rPr>
              <a:t> </a:t>
            </a:r>
            <a:r>
              <a:rPr lang="en-US" altLang="vi-VN" b="0" smtClean="0">
                <a:solidFill>
                  <a:schemeClr val="tx2"/>
                </a:solidFill>
                <a:latin typeface="Consolas" panose="020B0609020204030204" pitchFamily="49" charset="0"/>
              </a:rPr>
              <a:t>Stinky(x)</a:t>
            </a:r>
            <a:r>
              <a:rPr lang="en-US" altLang="vi-VN" smtClean="0"/>
              <a:t> </a:t>
            </a:r>
            <a:r>
              <a:rPr lang="en-US" altLang="vi-VN" smtClean="0">
                <a:sym typeface="Symbol" pitchFamily="18" charset="2"/>
              </a:rPr>
              <a:t></a:t>
            </a:r>
            <a:r>
              <a:rPr lang="en-US" altLang="vi-VN" smtClean="0"/>
              <a:t> </a:t>
            </a:r>
            <a:r>
              <a:rPr lang="en-US" altLang="vi-VN" b="0" smtClean="0">
                <a:solidFill>
                  <a:schemeClr val="tx2"/>
                </a:solidFill>
                <a:latin typeface="Consolas" panose="020B0609020204030204" pitchFamily="49" charset="0"/>
              </a:rPr>
              <a:t>Allowed(x)</a:t>
            </a:r>
            <a:endParaRPr lang="en-US" altLang="vi-VN" b="0" i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vi-VN" i="1" smtClean="0">
                <a:solidFill>
                  <a:srgbClr val="3333FF"/>
                </a:solidFill>
                <a:latin typeface="Palatino" pitchFamily="18" charset="0"/>
              </a:rPr>
              <a:t>"No stinky shoes are allowed." </a:t>
            </a:r>
            <a:r>
              <a:rPr lang="en-US" altLang="vi-VN" smtClean="0">
                <a:solidFill>
                  <a:srgbClr val="3333FF"/>
                </a:solidFill>
                <a:latin typeface="Palatino" pitchFamily="18" charset="0"/>
              </a:rPr>
              <a:t>(2)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vi-VN" b="0" smtClean="0">
                <a:solidFill>
                  <a:schemeClr val="tx2"/>
                </a:solidFill>
              </a:rPr>
              <a:t>	Answer:</a:t>
            </a:r>
            <a:r>
              <a:rPr lang="en-US" altLang="vi-VN" b="0" smtClean="0"/>
              <a:t> </a:t>
            </a:r>
            <a:r>
              <a:rPr lang="en-US" altLang="vi-VN" b="0" smtClean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altLang="vi-VN" b="0" smtClean="0">
                <a:solidFill>
                  <a:srgbClr val="3333FF"/>
                </a:solidFill>
                <a:latin typeface="Symbol" pitchFamily="18" charset="2"/>
                <a:sym typeface="Symbol" pitchFamily="18" charset="2"/>
              </a:rPr>
              <a:t></a:t>
            </a:r>
            <a:r>
              <a:rPr lang="en-US" altLang="vi-VN" b="0" smtClean="0">
                <a:solidFill>
                  <a:schemeClr val="tx2"/>
                </a:solidFill>
                <a:latin typeface="Consolas" panose="020B0609020204030204" pitchFamily="49" charset="0"/>
              </a:rPr>
              <a:t>x Shoe(x)</a:t>
            </a:r>
            <a:r>
              <a:rPr lang="en-US" altLang="vi-VN" smtClean="0"/>
              <a:t> </a:t>
            </a:r>
            <a:r>
              <a:rPr lang="en-US" altLang="vi-VN" smtClean="0">
                <a:sym typeface="Symbol" pitchFamily="18" charset="2"/>
              </a:rPr>
              <a:t></a:t>
            </a:r>
            <a:r>
              <a:rPr lang="en-US" altLang="vi-VN" smtClean="0"/>
              <a:t> </a:t>
            </a:r>
            <a:r>
              <a:rPr lang="en-US" altLang="vi-VN" b="0" smtClean="0">
                <a:solidFill>
                  <a:schemeClr val="tx2"/>
                </a:solidFill>
                <a:latin typeface="Consolas" panose="020B0609020204030204" pitchFamily="49" charset="0"/>
              </a:rPr>
              <a:t>Stinky(x)</a:t>
            </a:r>
            <a:r>
              <a:rPr lang="en-US" altLang="vi-VN" smtClean="0"/>
              <a:t> </a:t>
            </a:r>
            <a:r>
              <a:rPr lang="en-US" altLang="vi-VN" smtClean="0">
                <a:sym typeface="Symbol" pitchFamily="18" charset="2"/>
              </a:rPr>
              <a:t></a:t>
            </a:r>
            <a:r>
              <a:rPr lang="en-US" altLang="vi-VN" smtClean="0"/>
              <a:t> </a:t>
            </a:r>
            <a:r>
              <a:rPr lang="en-US" altLang="vi-VN" b="0" smtClean="0">
                <a:solidFill>
                  <a:schemeClr val="tx2"/>
                </a:solidFill>
                <a:latin typeface="Consolas" panose="020B0609020204030204" pitchFamily="49" charset="0"/>
              </a:rPr>
              <a:t>Allowed(x)</a:t>
            </a:r>
            <a:endParaRPr lang="en-US" altLang="vi-VN" sz="3600" b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vi-VN" smtClean="0"/>
              <a:t>Câu (2) tương đương với: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150000"/>
              <a:buFont typeface="Wingdings" pitchFamily="2" charset="2"/>
              <a:buNone/>
            </a:pPr>
            <a:r>
              <a:rPr lang="en-US" altLang="vi-VN" i="1" smtClean="0">
                <a:solidFill>
                  <a:srgbClr val="3333FF"/>
                </a:solidFill>
                <a:latin typeface="Palatino" pitchFamily="18" charset="0"/>
              </a:rPr>
              <a:t>	"(All) Stinky shoes are not allowed."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vi-VN" b="0" smtClean="0">
                <a:solidFill>
                  <a:schemeClr val="tx2"/>
                </a:solidFill>
              </a:rPr>
              <a:t>	Answer:</a:t>
            </a:r>
            <a:r>
              <a:rPr lang="en-US" altLang="vi-VN" b="0" smtClean="0"/>
              <a:t> </a:t>
            </a:r>
            <a:r>
              <a:rPr lang="en-US" altLang="vi-VN" b="0" smtClean="0">
                <a:solidFill>
                  <a:srgbClr val="3333FF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b="0" smtClean="0">
                <a:solidFill>
                  <a:schemeClr val="tx2"/>
                </a:solidFill>
                <a:latin typeface="Consolas" panose="020B0609020204030204" pitchFamily="49" charset="0"/>
              </a:rPr>
              <a:t>x Shoe(x)</a:t>
            </a:r>
            <a:r>
              <a:rPr lang="en-US" altLang="vi-VN" smtClean="0"/>
              <a:t> </a:t>
            </a:r>
            <a:r>
              <a:rPr lang="en-US" altLang="vi-VN" smtClean="0">
                <a:sym typeface="Symbol" pitchFamily="18" charset="2"/>
              </a:rPr>
              <a:t> </a:t>
            </a:r>
            <a:r>
              <a:rPr lang="en-US" altLang="vi-VN" b="0" smtClean="0">
                <a:solidFill>
                  <a:schemeClr val="tx2"/>
                </a:solidFill>
                <a:latin typeface="Consolas" panose="020B0609020204030204" pitchFamily="49" charset="0"/>
              </a:rPr>
              <a:t>Stinky(x)</a:t>
            </a:r>
            <a:r>
              <a:rPr lang="en-US" altLang="vi-VN" smtClean="0"/>
              <a:t> </a:t>
            </a:r>
            <a:r>
              <a:rPr lang="en-US" altLang="vi-VN" smtClean="0">
                <a:sym typeface="Symbol" pitchFamily="18" charset="2"/>
              </a:rPr>
              <a:t> </a:t>
            </a:r>
            <a:r>
              <a:rPr lang="en-US" altLang="vi-VN" b="0" smtClean="0">
                <a:solidFill>
                  <a:srgbClr val="3399FF"/>
                </a:solidFill>
                <a:latin typeface="Consolas" panose="020B0609020204030204" pitchFamily="49" charset="0"/>
                <a:sym typeface="Symbol" pitchFamily="18" charset="2"/>
              </a:rPr>
              <a:t></a:t>
            </a:r>
            <a:r>
              <a:rPr lang="en-US" altLang="vi-VN" b="0" smtClean="0">
                <a:solidFill>
                  <a:schemeClr val="tx2"/>
                </a:solidFill>
                <a:latin typeface="Consolas" panose="020B0609020204030204" pitchFamily="49" charset="0"/>
              </a:rPr>
              <a:t>Allowed(x)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vi-VN" b="1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vi-VN" smtClean="0"/>
              <a:t>Câu (2) có tương đương với câu (1)? Không</a:t>
            </a:r>
          </a:p>
        </p:txBody>
      </p:sp>
      <p:sp>
        <p:nvSpPr>
          <p:cNvPr id="3277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705001-5F39-4A4A-81DB-E905A181BBF4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Lượng từ nhiều biến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vi-VN" sz="2600" i="1" smtClean="0">
                <a:solidFill>
                  <a:srgbClr val="3333FF"/>
                </a:solidFill>
                <a:latin typeface="Palatino" pitchFamily="18" charset="0"/>
              </a:rPr>
              <a:t>"Jim sưu tầm mọi thứ."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 sz="2200" smtClean="0">
                <a:solidFill>
                  <a:srgbClr val="000000"/>
                </a:solidFill>
              </a:rPr>
              <a:t>Đối tượng? </a:t>
            </a:r>
            <a:r>
              <a:rPr lang="en-US" altLang="vi-VN" sz="2200" b="1" smtClean="0">
                <a:solidFill>
                  <a:srgbClr val="336699"/>
                </a:solidFill>
              </a:rPr>
              <a:t>Jim	</a:t>
            </a:r>
            <a:r>
              <a:rPr lang="en-US" altLang="vi-VN" sz="2200" smtClean="0">
                <a:solidFill>
                  <a:srgbClr val="000000"/>
                </a:solidFill>
              </a:rPr>
              <a:t>Biến và l</a:t>
            </a:r>
            <a:r>
              <a:rPr lang="en-US" altLang="vi-VN" sz="2200" smtClean="0"/>
              <a:t>ượng từ</a:t>
            </a:r>
            <a:r>
              <a:rPr lang="en-US" altLang="vi-VN" sz="2200" smtClean="0">
                <a:solidFill>
                  <a:srgbClr val="000000"/>
                </a:solidFill>
              </a:rPr>
              <a:t>? ?</a:t>
            </a:r>
            <a:r>
              <a:rPr lang="en-US" altLang="vi-VN" sz="2200" smtClean="0"/>
              <a:t> </a:t>
            </a:r>
            <a:r>
              <a:rPr lang="en-US" altLang="vi-VN" sz="2200" b="1" smtClean="0">
                <a:solidFill>
                  <a:srgbClr val="336699"/>
                </a:solidFill>
              </a:rPr>
              <a:t>mọi thứ </a:t>
            </a:r>
            <a:r>
              <a:rPr lang="en-US" altLang="vi-VN" sz="2200" b="1" smtClean="0">
                <a:solidFill>
                  <a:srgbClr val="336699"/>
                </a:solidFill>
                <a:sym typeface="Symbol" pitchFamily="18" charset="2"/>
              </a:rPr>
              <a:t></a:t>
            </a:r>
            <a:r>
              <a:rPr lang="en-US" altLang="vi-VN" sz="2200" b="1" smtClean="0">
                <a:solidFill>
                  <a:srgbClr val="336699"/>
                </a:solidFill>
              </a:rPr>
              <a:t>x</a:t>
            </a:r>
            <a:endParaRPr lang="en-US" altLang="vi-VN" sz="2200" b="1" smtClean="0">
              <a:solidFill>
                <a:srgbClr val="336699"/>
              </a:solidFill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vi-VN" sz="2200" b="1" smtClean="0">
                <a:solidFill>
                  <a:schemeClr val="tx2"/>
                </a:solidFill>
              </a:rPr>
              <a:t>Answer:</a:t>
            </a:r>
            <a:r>
              <a:rPr lang="en-US" altLang="vi-VN" sz="2200" smtClean="0">
                <a:solidFill>
                  <a:schemeClr val="tx2"/>
                </a:solidFill>
              </a:rPr>
              <a:t> </a:t>
            </a:r>
            <a:r>
              <a:rPr lang="en-US" altLang="vi-VN" sz="2200" smtClean="0">
                <a:solidFill>
                  <a:srgbClr val="FF0000"/>
                </a:solidFill>
                <a:latin typeface="Symbol" pitchFamily="18" charset="2"/>
              </a:rPr>
              <a:t>"</a:t>
            </a:r>
            <a:r>
              <a:rPr lang="en-US" altLang="vi-VN" sz="2200" smtClean="0">
                <a:latin typeface="Consolas" panose="020B0609020204030204" pitchFamily="49" charset="0"/>
              </a:rPr>
              <a:t>x Collects(Jim,x)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z="2600" i="1" smtClean="0">
                <a:solidFill>
                  <a:srgbClr val="3333FF"/>
                </a:solidFill>
                <a:latin typeface="Palatino" pitchFamily="18" charset="0"/>
              </a:rPr>
              <a:t>"Có một người nào đó sưu tầm một vật nào đó"</a:t>
            </a:r>
            <a:endParaRPr lang="en-US" altLang="vi-VN" sz="260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vi-VN" sz="2200" b="1" smtClean="0">
                <a:solidFill>
                  <a:schemeClr val="tx2"/>
                </a:solidFill>
              </a:rPr>
              <a:t>Answer:</a:t>
            </a:r>
            <a:r>
              <a:rPr lang="en-US" altLang="vi-VN" sz="2200" smtClean="0">
                <a:solidFill>
                  <a:schemeClr val="tx2"/>
                </a:solidFill>
              </a:rPr>
              <a:t> </a:t>
            </a:r>
            <a:r>
              <a:rPr lang="en-U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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x </a:t>
            </a:r>
            <a:r>
              <a:rPr lang="en-U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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y Collects(x,y)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vi-VN" sz="2600" smtClean="0"/>
              <a:t>Bài tập: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vi-VN" sz="2000" i="1" smtClean="0">
                <a:latin typeface="Palatino" pitchFamily="18" charset="0"/>
              </a:rPr>
              <a:t>"Mọi người đều sưu tầm một thứ gì đó."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vi-VN" sz="2000" i="1" smtClean="0">
                <a:latin typeface="Palatino" pitchFamily="18" charset="0"/>
              </a:rPr>
              <a:t>"Có một người mà sưu tầm mọi thứ."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vi-VN" sz="2000" i="1" smtClean="0">
                <a:latin typeface="Palatino" pitchFamily="18" charset="0"/>
              </a:rPr>
              <a:t>"Không có ai sưu tầm mọi thứ."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vi-VN" sz="2000" i="1" smtClean="0">
                <a:latin typeface="Palatino" pitchFamily="18" charset="0"/>
              </a:rPr>
              <a:t>"Có một thứ mà Jim không sưu tầm."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vi-VN" sz="2000" i="1" smtClean="0">
                <a:latin typeface="Palatino" pitchFamily="18" charset="0"/>
              </a:rPr>
              <a:t>"Có một thứ mà không ai sưu tầm."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vi-VN" sz="2000" i="1" smtClean="0">
                <a:latin typeface="Palatino" pitchFamily="18" charset="0"/>
              </a:rPr>
              <a:t>"Có đúng một thứ mà mọi người đều sưu tầm."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vi-VN" sz="2000" b="1" smtClean="0">
                <a:latin typeface="Consolas" panose="020B0609020204030204" pitchFamily="49" charset="0"/>
                <a:sym typeface="Symbol" pitchFamily="18" charset="2"/>
              </a:rPr>
              <a:t>y(x Collects(x,y)  (zw Collects(w,z)  z=y))</a:t>
            </a:r>
          </a:p>
        </p:txBody>
      </p:sp>
      <p:sp>
        <p:nvSpPr>
          <p:cNvPr id="33796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DBB58F-61CB-4BBA-ADAF-7717323193CA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Biểu diễn tri thức dùng FOL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tabLst>
                <a:tab pos="1720850" algn="l"/>
              </a:tabLst>
            </a:pPr>
            <a:r>
              <a:rPr lang="en-US" altLang="vi-VN" sz="2600" i="1" smtClean="0">
                <a:solidFill>
                  <a:srgbClr val="3333FF"/>
                </a:solidFill>
                <a:latin typeface="Palatino" pitchFamily="18" charset="0"/>
              </a:rPr>
              <a:t>"All hoarders collect everything."</a:t>
            </a:r>
            <a:br>
              <a:rPr lang="en-US" altLang="vi-VN" sz="2600" i="1" smtClean="0">
                <a:solidFill>
                  <a:srgbClr val="3333FF"/>
                </a:solidFill>
                <a:latin typeface="Palatino" pitchFamily="18" charset="0"/>
              </a:rPr>
            </a:br>
            <a:r>
              <a:rPr lang="en-US" altLang="vi-VN" sz="2600" i="1" smtClean="0">
                <a:solidFill>
                  <a:srgbClr val="3333FF"/>
                </a:solidFill>
                <a:latin typeface="Palatino" pitchFamily="18" charset="0"/>
              </a:rPr>
              <a:t>(Tất cả kẻ tích trữ đều sưu tầm mọi thứ)</a:t>
            </a:r>
            <a:endParaRPr lang="en-US" altLang="vi-VN" sz="260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Tx/>
              <a:buNone/>
              <a:tabLst>
                <a:tab pos="1720850" algn="l"/>
              </a:tabLst>
            </a:pPr>
            <a:r>
              <a:rPr lang="en-US" altLang="vi-VN" sz="2200" b="1" smtClean="0">
                <a:solidFill>
                  <a:schemeClr val="tx2"/>
                </a:solidFill>
              </a:rPr>
              <a:t>Answer:	</a:t>
            </a:r>
            <a:r>
              <a:rPr lang="en-US" altLang="vi-VN" sz="2200" smtClean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altLang="vi-VN" sz="2200" smtClean="0">
                <a:latin typeface="Consolas" panose="020B0609020204030204" pitchFamily="49" charset="0"/>
              </a:rPr>
              <a:t>x</a:t>
            </a:r>
            <a:r>
              <a:rPr lang="en-US" altLang="vi-VN" sz="2200" smtClean="0">
                <a:solidFill>
                  <a:srgbClr val="3333FF"/>
                </a:solidFill>
                <a:latin typeface="Consolas" panose="020B0609020204030204" pitchFamily="49" charset="0"/>
              </a:rPr>
              <a:t> </a:t>
            </a:r>
            <a:r>
              <a:rPr lang="en-US" altLang="vi-VN" sz="2200" smtClean="0">
                <a:latin typeface="Consolas" panose="020B0609020204030204" pitchFamily="49" charset="0"/>
              </a:rPr>
              <a:t>(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Hoarder(x) </a:t>
            </a:r>
            <a:r>
              <a:rPr lang="en-U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smtClean="0">
                <a:latin typeface="Consolas" panose="020B0609020204030204" pitchFamily="49" charset="0"/>
              </a:rPr>
              <a:t>y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 Collects(x,y))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Tx/>
              <a:buNone/>
              <a:tabLst>
                <a:tab pos="1720850" algn="l"/>
              </a:tabLst>
            </a:pP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  <a:sym typeface="Symbol" pitchFamily="18" charset="2"/>
              </a:rPr>
              <a:t> </a:t>
            </a:r>
            <a:r>
              <a:rPr lang="en-US" altLang="vi-VN" sz="2200" smtClean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altLang="vi-VN" sz="2200" smtClean="0">
                <a:latin typeface="Consolas" panose="020B0609020204030204" pitchFamily="49" charset="0"/>
              </a:rPr>
              <a:t>x</a:t>
            </a:r>
            <a:r>
              <a:rPr lang="en-US" altLang="vi-VN" sz="2200" smtClean="0">
                <a:solidFill>
                  <a:srgbClr val="3333FF"/>
                </a:solidFill>
                <a:latin typeface="Consolas" panose="020B0609020204030204" pitchFamily="49" charset="0"/>
              </a:rPr>
              <a:t> </a:t>
            </a:r>
            <a:r>
              <a:rPr lang="en-US" altLang="vi-VN" sz="2200" smtClean="0">
                <a:latin typeface="Consolas" panose="020B0609020204030204" pitchFamily="49" charset="0"/>
              </a:rPr>
              <a:t>(</a:t>
            </a:r>
            <a:r>
              <a:rPr lang="en-US" altLang="vi-VN" sz="2200" smtClean="0">
                <a:latin typeface="Consolas" panose="020B0609020204030204" pitchFamily="49" charset="0"/>
                <a:sym typeface="Symbol" pitchFamily="18" charset="2"/>
              </a:rPr>
              <a:t>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Hoarder(x) 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  <a:sym typeface="Symbol" pitchFamily="18" charset="2"/>
              </a:rPr>
              <a:t>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smtClean="0">
                <a:latin typeface="Consolas" panose="020B0609020204030204" pitchFamily="49" charset="0"/>
              </a:rPr>
              <a:t>y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 Collects(x,y))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Tx/>
              <a:buNone/>
              <a:tabLst>
                <a:tab pos="1720850" algn="l"/>
              </a:tabLst>
            </a:pP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  <a:sym typeface="Symbol" pitchFamily="18" charset="2"/>
              </a:rPr>
              <a:t> </a:t>
            </a:r>
            <a:r>
              <a:rPr lang="en-US" altLang="vi-VN" sz="2200" smtClean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altLang="vi-VN" sz="2200" smtClean="0">
                <a:latin typeface="Consolas" panose="020B0609020204030204" pitchFamily="49" charset="0"/>
              </a:rPr>
              <a:t>x</a:t>
            </a:r>
            <a:r>
              <a:rPr lang="en-US" altLang="vi-VN" sz="2200" smtClean="0">
                <a:solidFill>
                  <a:srgbClr val="3333FF"/>
                </a:solidFill>
                <a:latin typeface="Consolas" panose="020B0609020204030204" pitchFamily="49" charset="0"/>
              </a:rPr>
              <a:t> </a:t>
            </a:r>
            <a:r>
              <a:rPr lang="en-U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smtClean="0">
                <a:latin typeface="Consolas" panose="020B0609020204030204" pitchFamily="49" charset="0"/>
              </a:rPr>
              <a:t>y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  <a:r>
              <a:rPr lang="en-US" altLang="vi-VN" sz="2200" smtClean="0">
                <a:latin typeface="Consolas" panose="020B0609020204030204" pitchFamily="49" charset="0"/>
                <a:sym typeface="Symbol" pitchFamily="18" charset="2"/>
              </a:rPr>
              <a:t>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Hoarder(x) 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  <a:sym typeface="Symbol" pitchFamily="18" charset="2"/>
              </a:rPr>
              <a:t>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 Collects(x,y))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Tx/>
              <a:buNone/>
              <a:tabLst>
                <a:tab pos="1720850" algn="l"/>
              </a:tabLst>
            </a:pP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  <a:sym typeface="Symbol" pitchFamily="18" charset="2"/>
              </a:rPr>
              <a:t> </a:t>
            </a:r>
            <a:r>
              <a:rPr lang="en-US" altLang="vi-VN" sz="2200" smtClean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altLang="vi-VN" sz="2200" smtClean="0">
                <a:latin typeface="Consolas" panose="020B0609020204030204" pitchFamily="49" charset="0"/>
              </a:rPr>
              <a:t>x</a:t>
            </a:r>
            <a:r>
              <a:rPr lang="en-US" altLang="vi-VN" sz="2200" smtClean="0">
                <a:solidFill>
                  <a:srgbClr val="3333FF"/>
                </a:solidFill>
                <a:latin typeface="Consolas" panose="020B0609020204030204" pitchFamily="49" charset="0"/>
              </a:rPr>
              <a:t> </a:t>
            </a:r>
            <a:r>
              <a:rPr lang="en-U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smtClean="0">
                <a:latin typeface="Consolas" panose="020B0609020204030204" pitchFamily="49" charset="0"/>
              </a:rPr>
              <a:t>y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 (Hoarder(x) </a:t>
            </a:r>
            <a:r>
              <a:rPr lang="en-U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 Collects(x,y))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720850" algn="l"/>
              </a:tabLst>
            </a:pPr>
            <a:r>
              <a:rPr lang="en-US" altLang="vi-VN" sz="2600" smtClean="0"/>
              <a:t>Bài tập:</a:t>
            </a:r>
            <a:endParaRPr lang="en-US" altLang="vi-VN" sz="2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tabLst>
                <a:tab pos="1720850" algn="l"/>
              </a:tabLst>
            </a:pPr>
            <a:r>
              <a:rPr lang="en-US" altLang="vi-VN" sz="2600" i="1" smtClean="0">
                <a:solidFill>
                  <a:srgbClr val="3333FF"/>
                </a:solidFill>
                <a:latin typeface="Palatino" pitchFamily="18" charset="0"/>
              </a:rPr>
              <a:t>“(All) Hoarders collect something."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Tx/>
              <a:buNone/>
              <a:tabLst>
                <a:tab pos="1720850" algn="l"/>
              </a:tabLst>
            </a:pPr>
            <a:r>
              <a:rPr lang="en-US" altLang="vi-VN" sz="2200" b="1" smtClean="0">
                <a:solidFill>
                  <a:schemeClr val="tx2"/>
                </a:solidFill>
              </a:rPr>
              <a:t>Answer:</a:t>
            </a:r>
            <a:r>
              <a:rPr lang="en-US" altLang="vi-VN" sz="2200" smtClean="0">
                <a:solidFill>
                  <a:schemeClr val="tx2"/>
                </a:solidFill>
              </a:rPr>
              <a:t> </a:t>
            </a:r>
            <a:r>
              <a:rPr lang="en-US" altLang="vi-VN" sz="2200" smtClean="0">
                <a:solidFill>
                  <a:srgbClr val="3333FF"/>
                </a:solidFill>
                <a:sym typeface="Symbol" pitchFamily="18" charset="2"/>
              </a:rPr>
              <a:t></a:t>
            </a:r>
            <a:r>
              <a:rPr lang="en-US" altLang="vi-VN" sz="2200" smtClean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altLang="vi-VN" sz="2200" smtClean="0">
                <a:latin typeface="Consolas" panose="020B0609020204030204" pitchFamily="49" charset="0"/>
              </a:rPr>
              <a:t>x</a:t>
            </a:r>
            <a:r>
              <a:rPr lang="en-US" altLang="vi-VN" sz="2200" smtClean="0">
                <a:solidFill>
                  <a:srgbClr val="3333FF"/>
                </a:solidFill>
                <a:latin typeface="Consolas" panose="020B0609020204030204" pitchFamily="49" charset="0"/>
              </a:rPr>
              <a:t> </a:t>
            </a:r>
            <a:r>
              <a:rPr lang="en-U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</a:t>
            </a:r>
            <a:r>
              <a:rPr lang="en-US" altLang="vi-VN" sz="2200" smtClean="0">
                <a:latin typeface="Consolas" panose="020B0609020204030204" pitchFamily="49" charset="0"/>
              </a:rPr>
              <a:t>y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 Hoarder(x) </a:t>
            </a:r>
            <a:r>
              <a:rPr lang="en-U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 Collects(x,y)</a:t>
            </a:r>
            <a:endParaRPr lang="en-US" altLang="vi-VN" sz="2200" smtClean="0"/>
          </a:p>
          <a:p>
            <a:pPr eaLnBrk="1" hangingPunct="1">
              <a:lnSpc>
                <a:spcPct val="90000"/>
              </a:lnSpc>
              <a:tabLst>
                <a:tab pos="1720850" algn="l"/>
              </a:tabLst>
            </a:pPr>
            <a:r>
              <a:rPr lang="en-US" altLang="vi-VN" sz="2600" i="1" smtClean="0">
                <a:solidFill>
                  <a:srgbClr val="3333FF"/>
                </a:solidFill>
                <a:latin typeface="Palatino" pitchFamily="18" charset="0"/>
              </a:rPr>
              <a:t>"Some hoarders collect everything."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Tx/>
              <a:buNone/>
              <a:tabLst>
                <a:tab pos="1720850" algn="l"/>
              </a:tabLst>
            </a:pPr>
            <a:r>
              <a:rPr lang="en-US" altLang="vi-VN" sz="2200" b="1" smtClean="0">
                <a:solidFill>
                  <a:schemeClr val="tx2"/>
                </a:solidFill>
              </a:rPr>
              <a:t>Answer:</a:t>
            </a:r>
            <a:r>
              <a:rPr lang="en-US" altLang="vi-VN" sz="2200" smtClean="0">
                <a:solidFill>
                  <a:schemeClr val="tx2"/>
                </a:solidFill>
              </a:rPr>
              <a:t> </a:t>
            </a:r>
            <a:r>
              <a:rPr lang="en-US" altLang="vi-VN" sz="2200" smtClean="0">
                <a:solidFill>
                  <a:srgbClr val="3333FF"/>
                </a:solidFill>
                <a:sym typeface="Symbol" pitchFamily="18" charset="2"/>
              </a:rPr>
              <a:t></a:t>
            </a:r>
            <a:r>
              <a:rPr lang="en-US" altLang="vi-VN" sz="2200" smtClean="0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en-US" altLang="vi-VN" sz="2200" smtClean="0">
                <a:latin typeface="Consolas" panose="020B0609020204030204" pitchFamily="49" charset="0"/>
              </a:rPr>
              <a:t>x</a:t>
            </a:r>
            <a:r>
              <a:rPr lang="en-US" altLang="vi-VN" sz="2200" smtClean="0">
                <a:solidFill>
                  <a:srgbClr val="3333FF"/>
                </a:solidFill>
                <a:latin typeface="Consolas" panose="020B0609020204030204" pitchFamily="49" charset="0"/>
              </a:rPr>
              <a:t> </a:t>
            </a:r>
            <a:r>
              <a:rPr lang="en-U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smtClean="0">
                <a:latin typeface="Consolas" panose="020B0609020204030204" pitchFamily="49" charset="0"/>
              </a:rPr>
              <a:t>y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 Hoarder(x) </a:t>
            </a:r>
            <a:r>
              <a:rPr lang="en-U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 Collects(x,y)</a:t>
            </a:r>
            <a:endParaRPr lang="en-US" altLang="vi-VN" sz="2200" smtClean="0"/>
          </a:p>
          <a:p>
            <a:pPr eaLnBrk="1" hangingPunct="1">
              <a:lnSpc>
                <a:spcPct val="90000"/>
              </a:lnSpc>
              <a:tabLst>
                <a:tab pos="1720850" algn="l"/>
              </a:tabLst>
            </a:pPr>
            <a:r>
              <a:rPr lang="en-US" altLang="vi-VN" sz="2600" i="1" smtClean="0">
                <a:solidFill>
                  <a:srgbClr val="3333FF"/>
                </a:solidFill>
                <a:latin typeface="Palatino" pitchFamily="18" charset="0"/>
              </a:rPr>
              <a:t>"Some hoarders collect something."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75000"/>
              <a:buFontTx/>
              <a:buNone/>
              <a:tabLst>
                <a:tab pos="1720850" algn="l"/>
              </a:tabLst>
            </a:pPr>
            <a:r>
              <a:rPr lang="en-US" altLang="vi-VN" sz="2200" b="1" smtClean="0">
                <a:solidFill>
                  <a:schemeClr val="tx2"/>
                </a:solidFill>
              </a:rPr>
              <a:t>Answer:</a:t>
            </a:r>
            <a:r>
              <a:rPr lang="en-US" altLang="vi-VN" sz="2200" smtClean="0">
                <a:solidFill>
                  <a:schemeClr val="tx2"/>
                </a:solidFill>
              </a:rPr>
              <a:t> </a:t>
            </a:r>
            <a:r>
              <a:rPr lang="en-US" altLang="vi-VN" sz="2200" smtClean="0">
                <a:solidFill>
                  <a:srgbClr val="3333FF"/>
                </a:solidFill>
                <a:sym typeface="Symbol" pitchFamily="18" charset="2"/>
              </a:rPr>
              <a:t></a:t>
            </a:r>
            <a:r>
              <a:rPr lang="en-US" altLang="vi-VN" sz="2200" smtClean="0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en-US" altLang="vi-VN" sz="2200" smtClean="0">
                <a:latin typeface="Consolas" panose="020B0609020204030204" pitchFamily="49" charset="0"/>
              </a:rPr>
              <a:t>x</a:t>
            </a:r>
            <a:r>
              <a:rPr lang="en-US" altLang="vi-VN" sz="2200" smtClean="0">
                <a:solidFill>
                  <a:srgbClr val="3333FF"/>
                </a:solidFill>
                <a:latin typeface="Consolas" panose="020B0609020204030204" pitchFamily="49" charset="0"/>
              </a:rPr>
              <a:t> </a:t>
            </a:r>
            <a:r>
              <a:rPr lang="en-U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</a:t>
            </a:r>
            <a:r>
              <a:rPr lang="en-US" altLang="vi-VN" sz="2200" smtClean="0">
                <a:latin typeface="Consolas" panose="020B0609020204030204" pitchFamily="49" charset="0"/>
              </a:rPr>
              <a:t>y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 Hoarder(x) </a:t>
            </a:r>
            <a:r>
              <a:rPr lang="en-U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 Collects(x,y)</a:t>
            </a:r>
          </a:p>
        </p:txBody>
      </p:sp>
      <p:sp>
        <p:nvSpPr>
          <p:cNvPr id="3482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A9C0DEA-4B1E-4272-A880-9F46B4A1730D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Biểu diễn tri thức dùng FOL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vi-VN" sz="2600" smtClean="0"/>
              <a:t>Câu có quan hệ phức tạp hơn nữa:</a:t>
            </a:r>
          </a:p>
          <a:p>
            <a:pPr eaLnBrk="1" hangingPunct="1"/>
            <a:r>
              <a:rPr lang="en-US" altLang="vi-VN" sz="2600" i="1" smtClean="0">
                <a:solidFill>
                  <a:srgbClr val="3333FF"/>
                </a:solidFill>
                <a:latin typeface="Palatino" pitchFamily="18" charset="0"/>
              </a:rPr>
              <a:t>"No hoarders collects anything."</a:t>
            </a:r>
            <a:br>
              <a:rPr lang="en-US" altLang="vi-VN" sz="2600" i="1" smtClean="0">
                <a:solidFill>
                  <a:srgbClr val="3333FF"/>
                </a:solidFill>
                <a:latin typeface="Palatino" pitchFamily="18" charset="0"/>
              </a:rPr>
            </a:br>
            <a:r>
              <a:rPr lang="en-US" altLang="vi-VN" sz="2600" i="1" smtClean="0">
                <a:solidFill>
                  <a:srgbClr val="3333FF"/>
                </a:solidFill>
                <a:latin typeface="Palatino" pitchFamily="18" charset="0"/>
              </a:rPr>
              <a:t>Không kẻ tích trữ nào sưu tầm mọi thứ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vi-VN" sz="2200" b="1" smtClean="0">
                <a:solidFill>
                  <a:schemeClr val="tx2"/>
                </a:solidFill>
              </a:rPr>
              <a:t>Answer:</a:t>
            </a:r>
            <a:r>
              <a:rPr lang="en-US" altLang="vi-VN" sz="2200" smtClean="0">
                <a:solidFill>
                  <a:schemeClr val="tx2"/>
                </a:solidFill>
              </a:rPr>
              <a:t> </a:t>
            </a:r>
            <a:r>
              <a:rPr lang="en-U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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x </a:t>
            </a:r>
            <a:r>
              <a:rPr lang="en-U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y Hoarder(x) 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  <a:sym typeface="Symbol" pitchFamily="18" charset="2"/>
              </a:rPr>
              <a:t> 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Collects(x,y)</a:t>
            </a:r>
            <a:endParaRPr lang="en-US" altLang="vi-VN" sz="1800" b="1" i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vi-VN" sz="2600" smtClean="0"/>
              <a:t>Phủ định kép ta có câu tương đương: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vi-VN" sz="2600" b="0" i="1" smtClean="0">
                <a:solidFill>
                  <a:srgbClr val="A50021"/>
                </a:solidFill>
                <a:latin typeface="Palatino" pitchFamily="18" charset="0"/>
              </a:rPr>
              <a:t>	</a:t>
            </a:r>
            <a:r>
              <a:rPr lang="en-US" altLang="vi-VN" sz="2600" b="0" i="1" smtClean="0">
                <a:solidFill>
                  <a:srgbClr val="3333FF"/>
                </a:solidFill>
                <a:latin typeface="Palatino" pitchFamily="18" charset="0"/>
              </a:rPr>
              <a:t>"</a:t>
            </a:r>
            <a:r>
              <a:rPr lang="en-US" altLang="vi-VN" sz="2600" i="1" smtClean="0">
                <a:solidFill>
                  <a:srgbClr val="3333FF"/>
                </a:solidFill>
                <a:latin typeface="Palatino" pitchFamily="18" charset="0"/>
              </a:rPr>
              <a:t>All hoarders does not collect something."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vi-VN" sz="2200" b="1" smtClean="0">
                <a:solidFill>
                  <a:schemeClr val="tx2"/>
                </a:solidFill>
              </a:rPr>
              <a:t>Answer:</a:t>
            </a:r>
            <a:r>
              <a:rPr lang="en-US" altLang="vi-VN" sz="2200" smtClean="0">
                <a:solidFill>
                  <a:schemeClr val="tx2"/>
                </a:solidFill>
              </a:rPr>
              <a:t> </a:t>
            </a:r>
            <a:r>
              <a:rPr lang="en-U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x </a:t>
            </a:r>
            <a:r>
              <a:rPr lang="en-U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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y Hoarder</a:t>
            </a:r>
            <a:r>
              <a:rPr lang="en-US" altLang="vi-VN" sz="2200" smtClean="0">
                <a:latin typeface="Consolas" panose="020B0609020204030204" pitchFamily="49" charset="0"/>
                <a:sym typeface="Symbol" pitchFamily="18" charset="2"/>
              </a:rPr>
              <a:t>(x) </a:t>
            </a:r>
            <a:r>
              <a:rPr lang="en-U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sz="2200" smtClean="0">
                <a:latin typeface="Consolas" panose="020B0609020204030204" pitchFamily="49" charset="0"/>
                <a:sym typeface="Symbol" pitchFamily="18" charset="2"/>
              </a:rPr>
              <a:t> </a:t>
            </a:r>
            <a:r>
              <a:rPr lang="en-US" altLang="vi-VN" sz="2200" smtClean="0">
                <a:solidFill>
                  <a:srgbClr val="3333FF"/>
                </a:solidFill>
                <a:latin typeface="Consolas" panose="020B0609020204030204" pitchFamily="49" charset="0"/>
                <a:sym typeface="Symbol" pitchFamily="18" charset="2"/>
              </a:rPr>
              <a:t></a:t>
            </a:r>
            <a:r>
              <a:rPr lang="en-US" altLang="vi-VN" sz="2200" smtClean="0">
                <a:solidFill>
                  <a:schemeClr val="tx2"/>
                </a:solidFill>
                <a:latin typeface="Consolas" panose="020B0609020204030204" pitchFamily="49" charset="0"/>
              </a:rPr>
              <a:t>Collects(x,y))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vi-VN" sz="2600" smtClean="0"/>
              <a:t>Bài tập:</a:t>
            </a:r>
          </a:p>
          <a:p>
            <a:pPr eaLnBrk="1" hangingPunct="1"/>
            <a:r>
              <a:rPr lang="en-US" altLang="vi-VN" sz="2600" i="1" smtClean="0">
                <a:solidFill>
                  <a:srgbClr val="3333FF"/>
                </a:solidFill>
                <a:latin typeface="Palatino" pitchFamily="18" charset="0"/>
              </a:rPr>
              <a:t>"All hoarders collects nothing."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s-ES" altLang="vi-VN" sz="2200" b="1" smtClean="0"/>
              <a:t>Answer:</a:t>
            </a:r>
            <a:r>
              <a:rPr lang="es-ES" altLang="vi-VN" sz="2200" smtClean="0"/>
              <a:t> </a:t>
            </a:r>
            <a:r>
              <a:rPr lang="es-E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s-ES" altLang="vi-VN" sz="2200" smtClean="0">
                <a:latin typeface="Consolas" panose="020B0609020204030204" pitchFamily="49" charset="0"/>
              </a:rPr>
              <a:t>x (</a:t>
            </a:r>
            <a:r>
              <a:rPr lang="en-US" altLang="vi-VN" sz="2200" smtClean="0">
                <a:latin typeface="Consolas" panose="020B0609020204030204" pitchFamily="49" charset="0"/>
                <a:sym typeface="Symbol" pitchFamily="18" charset="2"/>
              </a:rPr>
              <a:t>Hoarder(x) </a:t>
            </a:r>
            <a:r>
              <a:rPr lang="en-U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sz="2200" smtClean="0">
                <a:latin typeface="Consolas" panose="020B0609020204030204" pitchFamily="49" charset="0"/>
                <a:sym typeface="Symbol" pitchFamily="18" charset="2"/>
              </a:rPr>
              <a:t> </a:t>
            </a:r>
            <a:r>
              <a:rPr lang="es-E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</a:t>
            </a:r>
            <a:r>
              <a:rPr lang="es-ES" altLang="vi-VN" sz="2200" smtClean="0">
                <a:latin typeface="Consolas" panose="020B0609020204030204" pitchFamily="49" charset="0"/>
              </a:rPr>
              <a:t>y Collects(x, y))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s-ES" altLang="vi-VN" sz="2200" smtClean="0">
                <a:sym typeface="Symbol" pitchFamily="18" charset="2"/>
              </a:rPr>
              <a:t></a:t>
            </a:r>
            <a:r>
              <a:rPr lang="es-ES" altLang="vi-VN" sz="2200" smtClean="0">
                <a:latin typeface="Consolas" panose="020B0609020204030204" pitchFamily="49" charset="0"/>
              </a:rPr>
              <a:t>	</a:t>
            </a:r>
            <a:r>
              <a:rPr lang="es-E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s-ES" altLang="vi-VN" sz="2200" smtClean="0">
                <a:latin typeface="Consolas" panose="020B0609020204030204" pitchFamily="49" charset="0"/>
              </a:rPr>
              <a:t>x </a:t>
            </a:r>
            <a:r>
              <a:rPr lang="es-E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s-ES" altLang="vi-VN" sz="2200" smtClean="0">
                <a:latin typeface="Consolas" panose="020B0609020204030204" pitchFamily="49" charset="0"/>
              </a:rPr>
              <a:t>y </a:t>
            </a:r>
            <a:r>
              <a:rPr lang="en-US" altLang="vi-VN" sz="2200" smtClean="0">
                <a:latin typeface="Consolas" panose="020B0609020204030204" pitchFamily="49" charset="0"/>
                <a:sym typeface="Symbol" pitchFamily="18" charset="2"/>
              </a:rPr>
              <a:t>Hoarder(x) </a:t>
            </a:r>
            <a:r>
              <a:rPr lang="en-U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sz="2200" smtClean="0">
                <a:latin typeface="Consolas" panose="020B0609020204030204" pitchFamily="49" charset="0"/>
                <a:sym typeface="Symbol" pitchFamily="18" charset="2"/>
              </a:rPr>
              <a:t> </a:t>
            </a:r>
            <a:r>
              <a:rPr lang="es-ES" altLang="vi-VN" sz="22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</a:t>
            </a:r>
            <a:r>
              <a:rPr lang="es-ES" altLang="vi-VN" sz="2200" smtClean="0">
                <a:latin typeface="Consolas" panose="020B0609020204030204" pitchFamily="49" charset="0"/>
              </a:rPr>
              <a:t>Collects(x,y)</a:t>
            </a:r>
            <a:endParaRPr lang="en-US" altLang="vi-VN" sz="2200" smtClean="0">
              <a:latin typeface="Consolas" panose="020B0609020204030204" pitchFamily="49" charset="0"/>
            </a:endParaRPr>
          </a:p>
        </p:txBody>
      </p:sp>
      <p:sp>
        <p:nvSpPr>
          <p:cNvPr id="3584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2C2D1E-D44F-4C0E-A6CF-DA7A9B0D4D53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Biểu diễn tri thức dùng FOL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vi-VN" sz="2600" i="1" smtClean="0">
                <a:solidFill>
                  <a:srgbClr val="3333FF"/>
                </a:solidFill>
                <a:latin typeface="Palatino" pitchFamily="18" charset="0"/>
              </a:rPr>
              <a:t>"Any good amateur can beat some professional."</a:t>
            </a:r>
            <a:br>
              <a:rPr lang="en-US" altLang="vi-VN" sz="2600" i="1" smtClean="0">
                <a:solidFill>
                  <a:srgbClr val="3333FF"/>
                </a:solidFill>
                <a:latin typeface="Palatino" pitchFamily="18" charset="0"/>
              </a:rPr>
            </a:br>
            <a:r>
              <a:rPr lang="en-US" altLang="vi-VN" sz="2600" i="1" smtClean="0">
                <a:solidFill>
                  <a:srgbClr val="3333FF"/>
                </a:solidFill>
                <a:latin typeface="Palatino" pitchFamily="18" charset="0"/>
              </a:rPr>
              <a:t>(Một vận động viên nghiệp dư chơi tốt có thể đánh bại một vận động viên chuyên nghiệp)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vi-VN" sz="2600" b="0" smtClean="0"/>
              <a:t>	Phân tích thành các thành phần nhỏ:</a:t>
            </a:r>
          </a:p>
          <a:p>
            <a:pPr lvl="1" eaLnBrk="1" hangingPunct="1"/>
            <a:r>
              <a:rPr lang="en-US" altLang="vi-VN" sz="2200" b="1" smtClean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altLang="vi-VN" sz="2200" b="1" smtClean="0">
                <a:solidFill>
                  <a:srgbClr val="FF0000"/>
                </a:solidFill>
              </a:rPr>
              <a:t>x</a:t>
            </a:r>
            <a:r>
              <a:rPr lang="en-US" altLang="vi-VN" sz="2200" smtClean="0"/>
              <a:t> </a:t>
            </a:r>
            <a:r>
              <a:rPr lang="en-US" altLang="vi-VN" sz="2200" smtClean="0">
                <a:solidFill>
                  <a:srgbClr val="000000"/>
                </a:solidFill>
              </a:rPr>
              <a:t>[(x is a good amateur)</a:t>
            </a:r>
            <a:r>
              <a:rPr lang="en-US" altLang="vi-VN" sz="2200" smtClean="0"/>
              <a:t> </a:t>
            </a:r>
            <a:r>
              <a:rPr lang="en-US" altLang="vi-VN" sz="2200" b="1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vi-VN" sz="2200" b="1" smtClean="0">
                <a:solidFill>
                  <a:schemeClr val="folHlink"/>
                </a:solidFill>
              </a:rPr>
              <a:t> </a:t>
            </a:r>
            <a:r>
              <a:rPr lang="en-US" altLang="vi-VN" sz="2200" smtClean="0">
                <a:solidFill>
                  <a:srgbClr val="000000"/>
                </a:solidFill>
              </a:rPr>
              <a:t>(x can beat some professional)]</a:t>
            </a:r>
          </a:p>
          <a:p>
            <a:pPr lvl="1" eaLnBrk="1" hangingPunct="1"/>
            <a:r>
              <a:rPr lang="en-US" altLang="vi-VN" sz="2200" smtClean="0">
                <a:solidFill>
                  <a:srgbClr val="000000"/>
                </a:solidFill>
              </a:rPr>
              <a:t>(x can beat some professional) </a:t>
            </a:r>
            <a:r>
              <a:rPr lang="en-US" altLang="vi-VN" sz="2200" b="1" smtClean="0">
                <a:solidFill>
                  <a:srgbClr val="000000"/>
                </a:solidFill>
              </a:rPr>
              <a:t> là</a:t>
            </a:r>
            <a:r>
              <a:rPr lang="en-US" altLang="vi-VN" sz="2200" smtClean="0">
                <a:solidFill>
                  <a:srgbClr val="000000"/>
                </a:solidFill>
              </a:rPr>
              <a:t/>
            </a:r>
            <a:br>
              <a:rPr lang="en-US" altLang="vi-VN" sz="2200" smtClean="0">
                <a:solidFill>
                  <a:srgbClr val="000000"/>
                </a:solidFill>
              </a:rPr>
            </a:br>
            <a:r>
              <a:rPr lang="en-US" altLang="vi-VN" sz="2200" b="1" smtClean="0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en-US" altLang="vi-VN" sz="2200" b="1" smtClean="0">
                <a:solidFill>
                  <a:srgbClr val="FF0000"/>
                </a:solidFill>
              </a:rPr>
              <a:t>y</a:t>
            </a:r>
            <a:r>
              <a:rPr lang="en-US" altLang="vi-VN" sz="2200" smtClean="0"/>
              <a:t> </a:t>
            </a:r>
            <a:r>
              <a:rPr lang="en-US" altLang="vi-VN" sz="2200" smtClean="0">
                <a:solidFill>
                  <a:srgbClr val="000000"/>
                </a:solidFill>
              </a:rPr>
              <a:t>[(y is a professional)</a:t>
            </a:r>
            <a:r>
              <a:rPr lang="en-US" altLang="vi-VN" sz="2200" smtClean="0"/>
              <a:t> </a:t>
            </a:r>
            <a:r>
              <a:rPr lang="en-US" altLang="vi-VN" sz="2200" b="1" smtClean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vi-VN" sz="2200" smtClean="0"/>
              <a:t> </a:t>
            </a:r>
            <a:r>
              <a:rPr lang="en-US" altLang="vi-VN" sz="2200" smtClean="0">
                <a:solidFill>
                  <a:srgbClr val="000000"/>
                </a:solidFill>
              </a:rPr>
              <a:t>(x can beat y)]</a:t>
            </a:r>
          </a:p>
          <a:p>
            <a:pPr eaLnBrk="1" hangingPunct="1">
              <a:buClr>
                <a:schemeClr val="tx1"/>
              </a:buClr>
              <a:buSzPct val="75000"/>
              <a:buFontTx/>
              <a:buNone/>
            </a:pPr>
            <a:r>
              <a:rPr lang="en-US" altLang="vi-VN" sz="2600" smtClean="0">
                <a:solidFill>
                  <a:schemeClr val="tx2"/>
                </a:solidFill>
              </a:rPr>
              <a:t>	Answer:</a:t>
            </a:r>
            <a:br>
              <a:rPr lang="en-US" altLang="vi-VN" sz="2600" smtClean="0">
                <a:solidFill>
                  <a:schemeClr val="tx2"/>
                </a:solidFill>
              </a:rPr>
            </a:br>
            <a:r>
              <a:rPr lang="en-US" altLang="vi-VN" sz="26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600" smtClean="0">
                <a:solidFill>
                  <a:schemeClr val="tx2"/>
                </a:solidFill>
                <a:latin typeface="Consolas" panose="020B0609020204030204" pitchFamily="49" charset="0"/>
              </a:rPr>
              <a:t>x [(Amateur(x) </a:t>
            </a:r>
            <a:r>
              <a:rPr lang="en-US" altLang="vi-VN" sz="2600" smtClean="0">
                <a:solidFill>
                  <a:schemeClr val="tx2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sz="2600" smtClean="0">
                <a:solidFill>
                  <a:schemeClr val="tx2"/>
                </a:solidFill>
                <a:latin typeface="Consolas" panose="020B0609020204030204" pitchFamily="49" charset="0"/>
              </a:rPr>
              <a:t> GoodPlayer(x))</a:t>
            </a:r>
            <a:br>
              <a:rPr lang="en-US" altLang="vi-VN" sz="2600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altLang="vi-VN" sz="26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sz="26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vi-VN" sz="2600" smtClean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</a:t>
            </a:r>
            <a:r>
              <a:rPr lang="en-US" altLang="vi-VN" sz="2600" smtClean="0">
                <a:solidFill>
                  <a:schemeClr val="tx2"/>
                </a:solidFill>
                <a:latin typeface="Consolas" panose="020B0609020204030204" pitchFamily="49" charset="0"/>
              </a:rPr>
              <a:t>y (Professional(y) </a:t>
            </a:r>
            <a:r>
              <a:rPr lang="en-US" altLang="vi-VN" sz="2600" smtClean="0">
                <a:solidFill>
                  <a:schemeClr val="tx2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sz="2600" smtClean="0">
                <a:solidFill>
                  <a:schemeClr val="tx2"/>
                </a:solidFill>
                <a:latin typeface="Consolas" panose="020B0609020204030204" pitchFamily="49" charset="0"/>
              </a:rPr>
              <a:t> Beat(x, y))]</a:t>
            </a:r>
            <a:endParaRPr lang="en-US" altLang="vi-VN" sz="2200" b="1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vi-VN" sz="2600" i="1" smtClean="0">
                <a:solidFill>
                  <a:srgbClr val="3333FF"/>
                </a:solidFill>
                <a:latin typeface="Palatino" pitchFamily="18" charset="0"/>
              </a:rPr>
              <a:t>"Some professionals can beat all amateurs."</a:t>
            </a:r>
          </a:p>
        </p:txBody>
      </p:sp>
      <p:sp>
        <p:nvSpPr>
          <p:cNvPr id="3686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798140-FDD5-4293-B70B-6A93516D63FF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Biểu diễn tri thức dùng FOL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vi-VN" smtClean="0"/>
              <a:t>Sử dụng quan hệ hàm và quan hệ bằng: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i="1" smtClean="0">
                <a:solidFill>
                  <a:srgbClr val="3333FF"/>
                </a:solidFill>
                <a:latin typeface="Palatino" pitchFamily="18" charset="0"/>
              </a:rPr>
              <a:t>"John's income is 20K."</a:t>
            </a:r>
            <a:br>
              <a:rPr lang="en-US" altLang="vi-VN" i="1" smtClean="0">
                <a:solidFill>
                  <a:srgbClr val="3333FF"/>
                </a:solidFill>
                <a:latin typeface="Palatino" pitchFamily="18" charset="0"/>
              </a:rPr>
            </a:br>
            <a:r>
              <a:rPr lang="en-US" altLang="vi-VN" i="1" smtClean="0">
                <a:solidFill>
                  <a:srgbClr val="3333FF"/>
                </a:solidFill>
                <a:latin typeface="Palatino" pitchFamily="18" charset="0"/>
              </a:rPr>
              <a:t>(Thu nhập của John là 20 ngàn USD)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 smtClean="0">
                <a:solidFill>
                  <a:srgbClr val="000000"/>
                </a:solidFill>
              </a:rPr>
              <a:t>Quan hệ hàm?	Income(x)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vi-VN" smtClean="0">
                <a:solidFill>
                  <a:schemeClr val="tx2"/>
                </a:solidFill>
              </a:rPr>
              <a:t>	Answer: </a:t>
            </a:r>
            <a:r>
              <a:rPr lang="en-US" altLang="vi-VN" smtClean="0">
                <a:solidFill>
                  <a:schemeClr val="tx2"/>
                </a:solidFill>
                <a:latin typeface="Consolas" panose="020B0609020204030204" pitchFamily="49" charset="0"/>
              </a:rPr>
              <a:t>Income(John) = 20K</a:t>
            </a:r>
          </a:p>
          <a:p>
            <a:pPr lvl="1" eaLnBrk="1" hangingPunct="1">
              <a:lnSpc>
                <a:spcPct val="90000"/>
              </a:lnSpc>
            </a:pPr>
            <a:endParaRPr lang="en-US" altLang="vi-VN" b="1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vi-VN" i="1" smtClean="0">
                <a:solidFill>
                  <a:srgbClr val="3333FF"/>
                </a:solidFill>
                <a:latin typeface="Palatino" pitchFamily="18" charset="0"/>
              </a:rPr>
              <a:t>"There are </a:t>
            </a:r>
            <a:r>
              <a:rPr lang="en-US" altLang="vi-VN" i="1" smtClean="0">
                <a:solidFill>
                  <a:srgbClr val="FF0000"/>
                </a:solidFill>
                <a:latin typeface="Palatino" pitchFamily="18" charset="0"/>
              </a:rPr>
              <a:t>exactly two</a:t>
            </a:r>
            <a:r>
              <a:rPr lang="en-US" altLang="vi-VN" i="1" smtClean="0">
                <a:solidFill>
                  <a:srgbClr val="3333FF"/>
                </a:solidFill>
                <a:latin typeface="Palatino" pitchFamily="18" charset="0"/>
              </a:rPr>
              <a:t> shoes."</a:t>
            </a:r>
            <a:br>
              <a:rPr lang="en-US" altLang="vi-VN" i="1" smtClean="0">
                <a:solidFill>
                  <a:srgbClr val="3333FF"/>
                </a:solidFill>
                <a:latin typeface="Palatino" pitchFamily="18" charset="0"/>
              </a:rPr>
            </a:br>
            <a:r>
              <a:rPr lang="en-US" altLang="vi-VN" i="1" smtClean="0">
                <a:solidFill>
                  <a:srgbClr val="3333FF"/>
                </a:solidFill>
                <a:latin typeface="Palatino" pitchFamily="18" charset="0"/>
              </a:rPr>
              <a:t>(Có chính xác 2 đôi giầy)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vi-VN" b="0" smtClean="0">
                <a:solidFill>
                  <a:schemeClr val="tx2"/>
                </a:solidFill>
              </a:rPr>
              <a:t>	</a:t>
            </a:r>
            <a:r>
              <a:rPr lang="en-US" altLang="vi-VN" smtClean="0">
                <a:solidFill>
                  <a:schemeClr val="tx2"/>
                </a:solidFill>
              </a:rPr>
              <a:t>Answer: </a:t>
            </a:r>
            <a:r>
              <a:rPr lang="en-US" altLang="vi-VN" smtClean="0">
                <a:solidFill>
                  <a:schemeClr val="tx2"/>
                </a:solidFill>
                <a:latin typeface="Symbol" pitchFamily="18" charset="2"/>
              </a:rPr>
              <a:t>$</a:t>
            </a:r>
            <a:r>
              <a:rPr lang="en-US" altLang="vi-VN" smtClean="0">
                <a:solidFill>
                  <a:schemeClr val="tx2"/>
                </a:solidFill>
                <a:latin typeface="Consolas" panose="020B0609020204030204" pitchFamily="49" charset="0"/>
              </a:rPr>
              <a:t>x</a:t>
            </a:r>
            <a:r>
              <a:rPr lang="en-US" altLang="vi-VN" smtClean="0">
                <a:solidFill>
                  <a:schemeClr val="tx2"/>
                </a:solidFill>
                <a:latin typeface="Symbol" pitchFamily="18" charset="2"/>
              </a:rPr>
              <a:t>,</a:t>
            </a:r>
            <a:r>
              <a:rPr lang="en-US" altLang="vi-VN" smtClean="0">
                <a:solidFill>
                  <a:schemeClr val="tx2"/>
                </a:solidFill>
                <a:latin typeface="Consolas" panose="020B0609020204030204" pitchFamily="49" charset="0"/>
              </a:rPr>
              <a:t>y Shoe(x)</a:t>
            </a:r>
            <a:r>
              <a:rPr lang="en-US" altLang="vi-VN" smtClean="0">
                <a:solidFill>
                  <a:schemeClr val="tx2"/>
                </a:solidFill>
                <a:latin typeface="Symbol" pitchFamily="18" charset="2"/>
              </a:rPr>
              <a:t> Ù</a:t>
            </a:r>
            <a:r>
              <a:rPr lang="en-US" altLang="vi-VN" smtClean="0">
                <a:solidFill>
                  <a:schemeClr val="tx2"/>
                </a:solidFill>
                <a:latin typeface="Consolas" panose="020B0609020204030204" pitchFamily="49" charset="0"/>
              </a:rPr>
              <a:t> Shoe(y)</a:t>
            </a:r>
            <a:r>
              <a:rPr lang="en-US" altLang="vi-VN" smtClean="0">
                <a:solidFill>
                  <a:schemeClr val="tx2"/>
                </a:solidFill>
                <a:latin typeface="Symbol" pitchFamily="18" charset="2"/>
              </a:rPr>
              <a:t> Ù</a:t>
            </a:r>
            <a:r>
              <a:rPr lang="en-US" altLang="vi-VN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vi-VN" smtClean="0">
                <a:solidFill>
                  <a:srgbClr val="A50021"/>
                </a:solidFill>
                <a:latin typeface="Symbol" pitchFamily="18" charset="2"/>
              </a:rPr>
              <a:t>Ø</a:t>
            </a:r>
            <a:r>
              <a:rPr lang="en-US" altLang="vi-VN" smtClean="0">
                <a:solidFill>
                  <a:srgbClr val="A50021"/>
                </a:solidFill>
                <a:latin typeface="Consolas" panose="020B0609020204030204" pitchFamily="49" charset="0"/>
              </a:rPr>
              <a:t>(x</a:t>
            </a:r>
            <a:r>
              <a:rPr lang="en-US" altLang="vi-VN" smtClean="0">
                <a:solidFill>
                  <a:srgbClr val="A50021"/>
                </a:solidFill>
                <a:latin typeface="Symbol" pitchFamily="18" charset="2"/>
              </a:rPr>
              <a:t>=</a:t>
            </a:r>
            <a:r>
              <a:rPr lang="en-US" altLang="vi-VN" smtClean="0">
                <a:solidFill>
                  <a:srgbClr val="A50021"/>
                </a:solidFill>
                <a:latin typeface="Consolas" panose="020B0609020204030204" pitchFamily="49" charset="0"/>
              </a:rPr>
              <a:t>y)</a:t>
            </a:r>
            <a:r>
              <a:rPr lang="en-US" altLang="vi-VN" smtClean="0">
                <a:solidFill>
                  <a:srgbClr val="CC3300"/>
                </a:solidFill>
                <a:latin typeface="Symbol" pitchFamily="18" charset="2"/>
              </a:rPr>
              <a:t> Ù</a:t>
            </a:r>
            <a:br>
              <a:rPr lang="en-US" altLang="vi-VN" smtClean="0">
                <a:solidFill>
                  <a:srgbClr val="CC3300"/>
                </a:solidFill>
                <a:latin typeface="Symbol" pitchFamily="18" charset="2"/>
              </a:rPr>
            </a:br>
            <a:r>
              <a:rPr lang="en-US" altLang="vi-VN" smtClean="0">
                <a:solidFill>
                  <a:srgbClr val="CC3300"/>
                </a:solidFill>
                <a:latin typeface="Symbol" pitchFamily="18" charset="2"/>
              </a:rPr>
              <a:t>		   "</a:t>
            </a:r>
            <a:r>
              <a:rPr lang="en-US" altLang="vi-VN" smtClean="0">
                <a:solidFill>
                  <a:srgbClr val="CC3300"/>
                </a:solidFill>
                <a:latin typeface="Consolas" panose="020B0609020204030204" pitchFamily="49" charset="0"/>
              </a:rPr>
              <a:t>z </a:t>
            </a:r>
            <a:r>
              <a:rPr lang="en-US" altLang="vi-VN" smtClean="0">
                <a:latin typeface="Consolas" panose="020B0609020204030204" pitchFamily="49" charset="0"/>
              </a:rPr>
              <a:t>(</a:t>
            </a:r>
            <a:r>
              <a:rPr lang="en-US" altLang="vi-VN" smtClean="0">
                <a:solidFill>
                  <a:srgbClr val="CC3300"/>
                </a:solidFill>
                <a:latin typeface="Consolas" panose="020B0609020204030204" pitchFamily="49" charset="0"/>
              </a:rPr>
              <a:t>Shoe(z)</a:t>
            </a:r>
            <a:r>
              <a:rPr lang="en-US" altLang="vi-VN" smtClean="0">
                <a:solidFill>
                  <a:srgbClr val="CC3300"/>
                </a:solidFill>
                <a:latin typeface="Symbol" pitchFamily="18" charset="2"/>
              </a:rPr>
              <a:t> </a:t>
            </a:r>
            <a:r>
              <a:rPr lang="en-US" altLang="vi-VN" smtClean="0">
                <a:solidFill>
                  <a:srgbClr val="CC33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altLang="vi-VN" smtClean="0">
                <a:solidFill>
                  <a:srgbClr val="CC3300"/>
                </a:solidFill>
                <a:latin typeface="Symbol" pitchFamily="18" charset="2"/>
              </a:rPr>
              <a:t> </a:t>
            </a:r>
            <a:r>
              <a:rPr lang="en-US" altLang="vi-VN" smtClean="0">
                <a:solidFill>
                  <a:srgbClr val="CC3300"/>
                </a:solidFill>
                <a:latin typeface="Consolas" panose="020B0609020204030204" pitchFamily="49" charset="0"/>
              </a:rPr>
              <a:t>(x</a:t>
            </a:r>
            <a:r>
              <a:rPr lang="en-US" altLang="vi-VN" smtClean="0">
                <a:solidFill>
                  <a:srgbClr val="CC3300"/>
                </a:solidFill>
                <a:latin typeface="Symbol" pitchFamily="18" charset="2"/>
              </a:rPr>
              <a:t>=</a:t>
            </a:r>
            <a:r>
              <a:rPr lang="en-US" altLang="vi-VN" smtClean="0">
                <a:solidFill>
                  <a:srgbClr val="CC3300"/>
                </a:solidFill>
                <a:latin typeface="Consolas" panose="020B0609020204030204" pitchFamily="49" charset="0"/>
              </a:rPr>
              <a:t>z)</a:t>
            </a:r>
            <a:r>
              <a:rPr lang="en-US" altLang="vi-VN" smtClean="0">
                <a:solidFill>
                  <a:srgbClr val="CC3300"/>
                </a:solidFill>
                <a:latin typeface="Symbol" pitchFamily="18" charset="2"/>
              </a:rPr>
              <a:t> Ú </a:t>
            </a:r>
            <a:r>
              <a:rPr lang="en-US" altLang="vi-VN" smtClean="0">
                <a:solidFill>
                  <a:srgbClr val="CC3300"/>
                </a:solidFill>
                <a:latin typeface="Consolas" panose="020B0609020204030204" pitchFamily="49" charset="0"/>
              </a:rPr>
              <a:t>(y</a:t>
            </a:r>
            <a:r>
              <a:rPr lang="en-US" altLang="vi-VN" smtClean="0">
                <a:solidFill>
                  <a:srgbClr val="CC3300"/>
                </a:solidFill>
                <a:latin typeface="Symbol" pitchFamily="18" charset="2"/>
              </a:rPr>
              <a:t>=</a:t>
            </a:r>
            <a:r>
              <a:rPr lang="en-US" altLang="vi-VN" smtClean="0">
                <a:solidFill>
                  <a:srgbClr val="CC3300"/>
                </a:solidFill>
                <a:latin typeface="Consolas" panose="020B0609020204030204" pitchFamily="49" charset="0"/>
              </a:rPr>
              <a:t>z)</a:t>
            </a:r>
            <a:r>
              <a:rPr lang="en-US" altLang="vi-VN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789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AF0407-ADFD-4DC6-9E19-8FCE582B70BD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First-Order Logic</a:t>
            </a:r>
            <a:endParaRPr lang="en-US" altLang="vi-VN" b="0" smtClean="0"/>
          </a:p>
        </p:txBody>
      </p:sp>
      <p:sp>
        <p:nvSpPr>
          <p:cNvPr id="11267" name="Rectangle 4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vi-VN" i="1" smtClean="0"/>
              <a:t>Nhắc lại: Logics are characterized by</a:t>
            </a:r>
            <a:br>
              <a:rPr lang="en-US" altLang="vi-VN" i="1" smtClean="0"/>
            </a:br>
            <a:r>
              <a:rPr lang="en-US" altLang="vi-VN" i="1" smtClean="0"/>
              <a:t>		what they commit to as "primitives".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460560A-FB24-4669-9263-3D517ECAD662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vi-VN" smtClean="0"/>
          </a:p>
        </p:txBody>
      </p:sp>
      <p:graphicFrame>
        <p:nvGraphicFramePr>
          <p:cNvPr id="52268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56604"/>
              </p:ext>
            </p:extLst>
          </p:nvPr>
        </p:nvGraphicFramePr>
        <p:xfrm>
          <a:off x="457200" y="2606592"/>
          <a:ext cx="8223568" cy="3565608"/>
        </p:xfrm>
        <a:graphic>
          <a:graphicData uri="http://schemas.openxmlformats.org/drawingml/2006/table">
            <a:tbl>
              <a:tblPr/>
              <a:tblGrid>
                <a:gridCol w="2133600"/>
                <a:gridCol w="3276600"/>
                <a:gridCol w="2813368"/>
              </a:tblGrid>
              <a:tr h="426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</a:t>
                      </a:r>
                    </a:p>
                  </a:txBody>
                  <a:tcPr marT="45674" marB="4567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Exists in World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Knowledge States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Propositional</a:t>
                      </a:r>
                    </a:p>
                  </a:txBody>
                  <a:tcPr marT="45674" marB="4567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facts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true/false/unknown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First-Order</a:t>
                      </a:r>
                    </a:p>
                  </a:txBody>
                  <a:tcPr marT="45674" marB="4567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facts, objects,</a:t>
                      </a:r>
                      <a:b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relations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true/false/unknown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Temporal</a:t>
                      </a:r>
                    </a:p>
                  </a:txBody>
                  <a:tcPr marT="45674" marB="4567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facts, objects, relations, times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true/false/unknown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 Theory</a:t>
                      </a:r>
                    </a:p>
                  </a:txBody>
                  <a:tcPr marT="45674" marB="4567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facts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degree of belief 0..1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Fuzzy</a:t>
                      </a:r>
                    </a:p>
                  </a:txBody>
                  <a:tcPr marT="45674" marB="4567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degree of truth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degree of belief 0..1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Biểu diễn tri thức dùng FOL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vi-VN" smtClean="0"/>
              <a:t>Một số từ đáng lưu ý: </a:t>
            </a:r>
            <a:r>
              <a:rPr lang="en-US" altLang="vi-VN" i="1" smtClean="0">
                <a:latin typeface="Palatino" pitchFamily="18" charset="0"/>
              </a:rPr>
              <a:t>always (luôn luôn)</a:t>
            </a:r>
            <a:r>
              <a:rPr lang="en-US" altLang="vi-VN" smtClean="0"/>
              <a:t>, </a:t>
            </a:r>
            <a:r>
              <a:rPr lang="en-US" altLang="vi-VN" i="1" smtClean="0">
                <a:latin typeface="Palatino" pitchFamily="18" charset="0"/>
              </a:rPr>
              <a:t>sometimes (thỉnh thoảng)</a:t>
            </a:r>
            <a:r>
              <a:rPr lang="en-US" altLang="vi-VN" smtClean="0"/>
              <a:t>, </a:t>
            </a:r>
            <a:r>
              <a:rPr lang="en-US" altLang="vi-VN" i="1" smtClean="0">
                <a:latin typeface="Palatino" pitchFamily="18" charset="0"/>
              </a:rPr>
              <a:t>never (không bao giờ)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vi-VN" i="1" smtClean="0">
                <a:solidFill>
                  <a:srgbClr val="3333FF"/>
                </a:solidFill>
                <a:latin typeface="Palatino" pitchFamily="18" charset="0"/>
              </a:rPr>
              <a:t>"Good people </a:t>
            </a:r>
            <a:r>
              <a:rPr lang="en-US" altLang="vi-VN" i="1" smtClean="0">
                <a:solidFill>
                  <a:srgbClr val="FF0000"/>
                </a:solidFill>
                <a:latin typeface="Palatino" pitchFamily="18" charset="0"/>
              </a:rPr>
              <a:t>always</a:t>
            </a:r>
            <a:r>
              <a:rPr lang="en-US" altLang="vi-VN" i="1" smtClean="0">
                <a:solidFill>
                  <a:srgbClr val="3333FF"/>
                </a:solidFill>
                <a:latin typeface="Palatino" pitchFamily="18" charset="0"/>
              </a:rPr>
              <a:t> have friends."</a:t>
            </a:r>
            <a:br>
              <a:rPr lang="en-US" altLang="vi-VN" i="1" smtClean="0">
                <a:solidFill>
                  <a:srgbClr val="3333FF"/>
                </a:solidFill>
                <a:latin typeface="Palatino" pitchFamily="18" charset="0"/>
              </a:rPr>
            </a:br>
            <a:r>
              <a:rPr lang="en-US" altLang="vi-VN" sz="2000" smtClean="0"/>
              <a:t>có nghĩa là:</a:t>
            </a:r>
            <a:r>
              <a:rPr lang="en-US" altLang="vi-VN" sz="2000" smtClean="0">
                <a:latin typeface="Palatino" pitchFamily="18" charset="0"/>
              </a:rPr>
              <a:t> "</a:t>
            </a:r>
            <a:r>
              <a:rPr lang="en-US" altLang="vi-VN" sz="2000" i="1" smtClean="0">
                <a:solidFill>
                  <a:srgbClr val="CC3300"/>
                </a:solidFill>
                <a:latin typeface="Palatino" pitchFamily="18" charset="0"/>
              </a:rPr>
              <a:t>All</a:t>
            </a:r>
            <a:r>
              <a:rPr lang="en-US" altLang="vi-VN" sz="2000" i="1" smtClean="0">
                <a:latin typeface="Palatino" pitchFamily="18" charset="0"/>
              </a:rPr>
              <a:t> good people have friends."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vi-VN" sz="2000" smtClean="0">
                <a:solidFill>
                  <a:srgbClr val="CC3300"/>
                </a:solidFill>
                <a:latin typeface="Symbol" pitchFamily="18" charset="2"/>
              </a:rPr>
              <a:t>	</a:t>
            </a:r>
            <a:r>
              <a:rPr lang="en-US" altLang="vi-VN" sz="2000" smtClean="0">
                <a:solidFill>
                  <a:srgbClr val="CC3300"/>
                </a:solidFill>
                <a:latin typeface="Symbol" pitchFamily="18" charset="2"/>
                <a:sym typeface="Symbol" pitchFamily="18" charset="2"/>
              </a:rPr>
              <a:t></a:t>
            </a:r>
            <a:r>
              <a:rPr lang="en-US" altLang="vi-VN" sz="2000" smtClean="0">
                <a:solidFill>
                  <a:srgbClr val="CC3300"/>
                </a:solidFill>
                <a:latin typeface="Consolas" panose="020B0609020204030204" pitchFamily="49" charset="0"/>
              </a:rPr>
              <a:t>x</a:t>
            </a:r>
            <a:r>
              <a:rPr lang="en-US" altLang="vi-V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Person(x)</a:t>
            </a:r>
            <a:r>
              <a:rPr lang="en-US" altLang="vi-VN" sz="2000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altLang="vi-VN" sz="2000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</a:t>
            </a:r>
            <a:r>
              <a:rPr lang="en-US" altLang="vi-V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Good(x)</a:t>
            </a:r>
            <a:r>
              <a:rPr lang="en-US" altLang="vi-VN" sz="2000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altLang="vi-VN" sz="2000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altLang="vi-V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vi-VN" sz="2000" smtClean="0">
                <a:solidFill>
                  <a:srgbClr val="000000"/>
                </a:solidFill>
                <a:latin typeface="Symbol" pitchFamily="18" charset="2"/>
              </a:rPr>
              <a:t>$</a:t>
            </a:r>
            <a:r>
              <a:rPr lang="en-US" altLang="vi-V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y(Friend(x,y))</a:t>
            </a:r>
            <a:endParaRPr lang="en-US" altLang="vi-VN" i="1" smtClean="0">
              <a:latin typeface="Palatino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vi-VN" i="1" smtClean="0">
                <a:solidFill>
                  <a:srgbClr val="3333FF"/>
                </a:solidFill>
                <a:latin typeface="Palatino" pitchFamily="18" charset="0"/>
              </a:rPr>
              <a:t>"Busy people </a:t>
            </a:r>
            <a:r>
              <a:rPr lang="en-US" altLang="vi-VN" i="1" smtClean="0">
                <a:solidFill>
                  <a:srgbClr val="FF0000"/>
                </a:solidFill>
                <a:latin typeface="Palatino" pitchFamily="18" charset="0"/>
              </a:rPr>
              <a:t>sometimes</a:t>
            </a:r>
            <a:r>
              <a:rPr lang="en-US" altLang="vi-VN" i="1" smtClean="0">
                <a:solidFill>
                  <a:srgbClr val="3333FF"/>
                </a:solidFill>
                <a:latin typeface="Palatino" pitchFamily="18" charset="0"/>
              </a:rPr>
              <a:t> have friends."</a:t>
            </a:r>
            <a:br>
              <a:rPr lang="en-US" altLang="vi-VN" i="1" smtClean="0">
                <a:solidFill>
                  <a:srgbClr val="3333FF"/>
                </a:solidFill>
                <a:latin typeface="Palatino" pitchFamily="18" charset="0"/>
              </a:rPr>
            </a:br>
            <a:r>
              <a:rPr lang="en-US" altLang="vi-VN" i="1" smtClean="0">
                <a:solidFill>
                  <a:srgbClr val="3333FF"/>
                </a:solidFill>
                <a:latin typeface="Palatino" pitchFamily="18" charset="0"/>
              </a:rPr>
              <a:t> </a:t>
            </a:r>
            <a:r>
              <a:rPr lang="en-US" altLang="vi-VN" sz="2000" smtClean="0"/>
              <a:t>có nghĩa là :</a:t>
            </a:r>
            <a:r>
              <a:rPr lang="en-US" altLang="vi-VN" sz="2000" smtClean="0">
                <a:latin typeface="Palatino" pitchFamily="18" charset="0"/>
              </a:rPr>
              <a:t> "</a:t>
            </a:r>
            <a:r>
              <a:rPr lang="en-US" altLang="vi-VN" sz="2000" i="1" smtClean="0">
                <a:solidFill>
                  <a:srgbClr val="CC3300"/>
                </a:solidFill>
                <a:latin typeface="Palatino" pitchFamily="18" charset="0"/>
              </a:rPr>
              <a:t>Some</a:t>
            </a:r>
            <a:r>
              <a:rPr lang="en-US" altLang="vi-VN" sz="2000" i="1" smtClean="0">
                <a:latin typeface="Palatino" pitchFamily="18" charset="0"/>
              </a:rPr>
              <a:t> busy people have friends."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vi-VN" sz="2000" smtClean="0">
                <a:solidFill>
                  <a:srgbClr val="CC3300"/>
                </a:solidFill>
                <a:latin typeface="Symbol" pitchFamily="18" charset="2"/>
              </a:rPr>
              <a:t>	</a:t>
            </a:r>
            <a:r>
              <a:rPr lang="en-US" altLang="vi-VN" sz="2000" smtClean="0">
                <a:solidFill>
                  <a:srgbClr val="CC3300"/>
                </a:solidFill>
                <a:latin typeface="Symbol" pitchFamily="18" charset="2"/>
                <a:sym typeface="Symbol" pitchFamily="18" charset="2"/>
              </a:rPr>
              <a:t></a:t>
            </a:r>
            <a:r>
              <a:rPr lang="en-US" altLang="vi-VN" sz="2000" smtClean="0">
                <a:solidFill>
                  <a:srgbClr val="CC3300"/>
                </a:solidFill>
                <a:latin typeface="Consolas" panose="020B0609020204030204" pitchFamily="49" charset="0"/>
              </a:rPr>
              <a:t>x</a:t>
            </a:r>
            <a:r>
              <a:rPr lang="en-US" altLang="vi-V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Person(x)</a:t>
            </a:r>
            <a:r>
              <a:rPr lang="en-US" altLang="vi-VN" sz="2000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altLang="vi-VN" sz="2000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</a:t>
            </a:r>
            <a:r>
              <a:rPr lang="en-US" altLang="vi-V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Busy(x)</a:t>
            </a:r>
            <a:r>
              <a:rPr lang="en-US" altLang="vi-VN" sz="2000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altLang="vi-VN" sz="2000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</a:t>
            </a:r>
            <a:r>
              <a:rPr lang="en-US" altLang="vi-V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vi-VN" sz="2000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</a:t>
            </a:r>
            <a:r>
              <a:rPr lang="en-US" altLang="vi-V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y(Friend(x,y))</a:t>
            </a:r>
            <a:endParaRPr lang="en-US" altLang="vi-VN" i="1" smtClean="0">
              <a:latin typeface="Palatino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vi-VN" i="1" smtClean="0">
                <a:solidFill>
                  <a:srgbClr val="3333FF"/>
                </a:solidFill>
                <a:latin typeface="Palatino" pitchFamily="18" charset="0"/>
              </a:rPr>
              <a:t>"Bad people </a:t>
            </a:r>
            <a:r>
              <a:rPr lang="en-US" altLang="vi-VN" i="1" smtClean="0">
                <a:solidFill>
                  <a:srgbClr val="FF0000"/>
                </a:solidFill>
                <a:latin typeface="Palatino" pitchFamily="18" charset="0"/>
              </a:rPr>
              <a:t>never</a:t>
            </a:r>
            <a:r>
              <a:rPr lang="en-US" altLang="vi-VN" i="1" smtClean="0">
                <a:solidFill>
                  <a:srgbClr val="3333FF"/>
                </a:solidFill>
                <a:latin typeface="Palatino" pitchFamily="18" charset="0"/>
              </a:rPr>
              <a:t> have friends."</a:t>
            </a:r>
            <a:br>
              <a:rPr lang="en-US" altLang="vi-VN" i="1" smtClean="0">
                <a:solidFill>
                  <a:srgbClr val="3333FF"/>
                </a:solidFill>
                <a:latin typeface="Palatino" pitchFamily="18" charset="0"/>
              </a:rPr>
            </a:br>
            <a:r>
              <a:rPr lang="en-US" altLang="vi-VN" i="1" smtClean="0">
                <a:solidFill>
                  <a:srgbClr val="3333FF"/>
                </a:solidFill>
                <a:latin typeface="Palatino" pitchFamily="18" charset="0"/>
              </a:rPr>
              <a:t> </a:t>
            </a:r>
            <a:r>
              <a:rPr lang="en-US" altLang="vi-VN" sz="2000" smtClean="0"/>
              <a:t>có nghĩa là :</a:t>
            </a:r>
            <a:r>
              <a:rPr lang="en-US" altLang="vi-VN" sz="2000" smtClean="0">
                <a:latin typeface="Palatino" pitchFamily="18" charset="0"/>
              </a:rPr>
              <a:t> "</a:t>
            </a:r>
            <a:r>
              <a:rPr lang="en-US" altLang="vi-VN" sz="2000" i="1" smtClean="0">
                <a:latin typeface="Palatino" pitchFamily="18" charset="0"/>
              </a:rPr>
              <a:t>Bad people have </a:t>
            </a:r>
            <a:r>
              <a:rPr lang="en-US" altLang="vi-VN" sz="2000" i="1" smtClean="0">
                <a:solidFill>
                  <a:srgbClr val="CC3300"/>
                </a:solidFill>
                <a:latin typeface="Palatino" pitchFamily="18" charset="0"/>
              </a:rPr>
              <a:t>no</a:t>
            </a:r>
            <a:r>
              <a:rPr lang="en-US" altLang="vi-VN" sz="2000" i="1" smtClean="0">
                <a:latin typeface="Palatino" pitchFamily="18" charset="0"/>
              </a:rPr>
              <a:t> friends."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vi-VN" sz="2000" smtClean="0">
                <a:solidFill>
                  <a:srgbClr val="000000"/>
                </a:solidFill>
                <a:latin typeface="Symbol" pitchFamily="18" charset="2"/>
              </a:rPr>
              <a:t>	"</a:t>
            </a:r>
            <a:r>
              <a:rPr lang="en-US" altLang="vi-V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x Person(x)</a:t>
            </a:r>
            <a:r>
              <a:rPr lang="en-US" altLang="vi-VN" sz="2000" smtClean="0">
                <a:solidFill>
                  <a:srgbClr val="000000"/>
                </a:solidFill>
                <a:latin typeface="Symbol" pitchFamily="18" charset="2"/>
              </a:rPr>
              <a:t> Ù</a:t>
            </a:r>
            <a:r>
              <a:rPr lang="en-US" altLang="vi-V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Bad(x)</a:t>
            </a:r>
            <a:r>
              <a:rPr lang="en-US" altLang="vi-VN" sz="2000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altLang="vi-VN" sz="2000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altLang="vi-V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vi-VN" sz="2000" smtClean="0">
                <a:solidFill>
                  <a:srgbClr val="CC3300"/>
                </a:solidFill>
                <a:latin typeface="Symbol" pitchFamily="18" charset="2"/>
              </a:rPr>
              <a:t>Ø$</a:t>
            </a:r>
            <a:r>
              <a:rPr lang="en-US" altLang="vi-VN" sz="2000" smtClean="0">
                <a:solidFill>
                  <a:srgbClr val="CC3300"/>
                </a:solidFill>
                <a:latin typeface="Consolas" panose="020B0609020204030204" pitchFamily="49" charset="0"/>
              </a:rPr>
              <a:t>y</a:t>
            </a:r>
            <a:r>
              <a:rPr lang="en-US" altLang="vi-V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(Friend(x,y))</a:t>
            </a:r>
            <a:endParaRPr lang="en-US" altLang="vi-VN" sz="20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vi-VN" sz="2000" smtClean="0"/>
              <a:t>	hay tương đương:</a:t>
            </a:r>
            <a:r>
              <a:rPr lang="en-US" altLang="vi-VN" sz="2000" smtClean="0">
                <a:latin typeface="Palatino" pitchFamily="18" charset="0"/>
              </a:rPr>
              <a:t> "</a:t>
            </a:r>
            <a:r>
              <a:rPr lang="en-US" altLang="vi-VN" sz="2000" i="1" smtClean="0">
                <a:solidFill>
                  <a:srgbClr val="CC3300"/>
                </a:solidFill>
                <a:latin typeface="Palatino" pitchFamily="18" charset="0"/>
              </a:rPr>
              <a:t>No</a:t>
            </a:r>
            <a:r>
              <a:rPr lang="en-US" altLang="vi-VN" sz="2000" i="1" smtClean="0">
                <a:latin typeface="Palatino" pitchFamily="18" charset="0"/>
              </a:rPr>
              <a:t> bad people have friends."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vi-VN" sz="2000" smtClean="0">
                <a:solidFill>
                  <a:srgbClr val="CC3300"/>
                </a:solidFill>
                <a:latin typeface="Symbol" pitchFamily="18" charset="2"/>
              </a:rPr>
              <a:t>	Ø$</a:t>
            </a:r>
            <a:r>
              <a:rPr lang="en-US" altLang="vi-VN" sz="2000" smtClean="0">
                <a:solidFill>
                  <a:srgbClr val="CC3300"/>
                </a:solidFill>
                <a:latin typeface="Consolas" panose="020B0609020204030204" pitchFamily="49" charset="0"/>
              </a:rPr>
              <a:t>x</a:t>
            </a:r>
            <a:r>
              <a:rPr lang="en-US" altLang="vi-V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Person(x)</a:t>
            </a:r>
            <a:r>
              <a:rPr lang="en-US" altLang="vi-VN" sz="2000" smtClean="0">
                <a:solidFill>
                  <a:srgbClr val="000000"/>
                </a:solidFill>
                <a:latin typeface="Symbol" pitchFamily="18" charset="2"/>
              </a:rPr>
              <a:t> Ù</a:t>
            </a:r>
            <a:r>
              <a:rPr lang="en-US" altLang="vi-V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Bad(x)</a:t>
            </a:r>
            <a:r>
              <a:rPr lang="en-US" altLang="vi-VN" sz="2000" smtClean="0">
                <a:solidFill>
                  <a:srgbClr val="000000"/>
                </a:solidFill>
                <a:latin typeface="Symbol" pitchFamily="18" charset="2"/>
              </a:rPr>
              <a:t> Ù</a:t>
            </a:r>
            <a:r>
              <a:rPr lang="en-US" altLang="vi-V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vi-VN" sz="2000" smtClean="0">
                <a:solidFill>
                  <a:srgbClr val="000000"/>
                </a:solidFill>
                <a:latin typeface="Symbol" pitchFamily="18" charset="2"/>
              </a:rPr>
              <a:t>$</a:t>
            </a:r>
            <a:r>
              <a:rPr lang="en-US" altLang="vi-V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y(Friend(x,y))</a:t>
            </a:r>
          </a:p>
        </p:txBody>
      </p:sp>
      <p:sp>
        <p:nvSpPr>
          <p:cNvPr id="38916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C1065F5-D3A8-4B08-AFF8-7388760BFBBA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Biểu diễn tri thức dùng FOL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vi-VN" sz="2600" smtClean="0"/>
              <a:t>Một số </a:t>
            </a:r>
            <a:r>
              <a:rPr lang="en-US" altLang="vi-VN"/>
              <a:t>từ </a:t>
            </a:r>
            <a:r>
              <a:rPr lang="en-US" altLang="vi-VN" smtClean="0"/>
              <a:t>chỉ </a:t>
            </a:r>
            <a:r>
              <a:rPr lang="en-US" altLang="vi-VN"/>
              <a:t>thời gian </a:t>
            </a:r>
            <a:r>
              <a:rPr lang="en-US" altLang="vi-VN" sz="2600" smtClean="0"/>
              <a:t>đáng lưu ý: </a:t>
            </a:r>
            <a:r>
              <a:rPr lang="en-US" altLang="vi-VN" sz="2600" smtClean="0"/>
              <a:t/>
            </a:r>
            <a:br>
              <a:rPr lang="en-US" altLang="vi-VN" sz="2600" smtClean="0"/>
            </a:br>
            <a:r>
              <a:rPr lang="en-US" altLang="vi-VN" sz="2600" i="1" smtClean="0">
                <a:latin typeface="Palatino" pitchFamily="18" charset="0"/>
              </a:rPr>
              <a:t>while</a:t>
            </a:r>
            <a:r>
              <a:rPr lang="en-US" altLang="vi-VN" sz="2600" b="0" smtClean="0"/>
              <a:t>, </a:t>
            </a:r>
            <a:r>
              <a:rPr lang="en-US" altLang="vi-VN" sz="2600" i="1" smtClean="0">
                <a:latin typeface="Palatino" pitchFamily="18" charset="0"/>
              </a:rPr>
              <a:t>when</a:t>
            </a:r>
            <a:r>
              <a:rPr lang="en-US" altLang="vi-VN" sz="2600" b="0" smtClean="0"/>
              <a:t>, </a:t>
            </a:r>
            <a:r>
              <a:rPr lang="en-US" altLang="vi-VN" sz="2600" i="1" smtClean="0">
                <a:latin typeface="Palatino" pitchFamily="18" charset="0"/>
              </a:rPr>
              <a:t>whenever</a:t>
            </a:r>
            <a:r>
              <a:rPr lang="en-US" altLang="vi-VN" sz="2600" b="0" smtClean="0"/>
              <a:t>, …</a:t>
            </a:r>
          </a:p>
          <a:p>
            <a:pPr eaLnBrk="1" hangingPunct="1"/>
            <a:r>
              <a:rPr lang="en-US" altLang="vi-VN"/>
              <a:t>"Jo always writes home when she is away from home."</a:t>
            </a:r>
            <a:br>
              <a:rPr lang="en-US" altLang="vi-VN"/>
            </a:br>
            <a:r>
              <a:rPr lang="en-US" altLang="vi-VN"/>
              <a:t>Jo luôn viết thư về nhà khi cô ta đi xa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vi-VN" b="1" dirty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b="1" dirty="0">
                <a:solidFill>
                  <a:srgbClr val="006699"/>
                </a:solidFill>
                <a:latin typeface="Consolas" panose="020B0609020204030204" pitchFamily="49" charset="0"/>
              </a:rPr>
              <a:t>x Time(x) </a:t>
            </a:r>
            <a:r>
              <a:rPr lang="en-US" altLang="vi-VN" b="1" dirty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 </a:t>
            </a:r>
            <a:r>
              <a:rPr lang="en-US" altLang="vi-VN" b="1" dirty="0">
                <a:solidFill>
                  <a:srgbClr val="006699"/>
                </a:solidFill>
                <a:latin typeface="Consolas" panose="020B0609020204030204" pitchFamily="49" charset="0"/>
              </a:rPr>
              <a:t> Away(</a:t>
            </a:r>
            <a:r>
              <a:rPr lang="en-US" altLang="vi-VN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Jo,Home,x</a:t>
            </a:r>
            <a:r>
              <a:rPr lang="en-US" altLang="vi-VN" b="1" dirty="0">
                <a:solidFill>
                  <a:srgbClr val="006699"/>
                </a:solidFill>
                <a:latin typeface="Consolas" panose="020B0609020204030204" pitchFamily="49" charset="0"/>
              </a:rPr>
              <a:t>) </a:t>
            </a:r>
            <a:r>
              <a:rPr lang="en-US" altLang="vi-VN" b="1" dirty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 </a:t>
            </a:r>
            <a:r>
              <a:rPr lang="en-US" altLang="vi-VN" b="1" dirty="0">
                <a:solidFill>
                  <a:srgbClr val="006699"/>
                </a:solidFill>
                <a:latin typeface="Consolas" panose="020B0609020204030204" pitchFamily="49" charset="0"/>
              </a:rPr>
              <a:t> Writes(</a:t>
            </a:r>
            <a:r>
              <a:rPr lang="en-US" altLang="vi-VN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Jo,Home,x</a:t>
            </a:r>
            <a:r>
              <a:rPr lang="en-US" altLang="vi-VN" b="1" dirty="0">
                <a:solidFill>
                  <a:srgbClr val="006699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en-US" altLang="vi-VN" smtClean="0"/>
              <a:t>"You </a:t>
            </a:r>
            <a:r>
              <a:rPr lang="en-US" altLang="vi-VN" dirty="0"/>
              <a:t>can fool some of the people all of the time."</a:t>
            </a:r>
            <a:br>
              <a:rPr lang="en-US" altLang="vi-VN" dirty="0"/>
            </a:br>
            <a:r>
              <a:rPr lang="en-US" altLang="vi-VN" dirty="0" err="1"/>
              <a:t>Bạn</a:t>
            </a:r>
            <a:r>
              <a:rPr lang="en-US" altLang="vi-VN" dirty="0"/>
              <a:t> </a:t>
            </a:r>
            <a:r>
              <a:rPr lang="en-US" altLang="vi-VN" dirty="0" err="1"/>
              <a:t>có</a:t>
            </a:r>
            <a:r>
              <a:rPr lang="en-US" altLang="vi-VN" dirty="0"/>
              <a:t> </a:t>
            </a:r>
            <a:r>
              <a:rPr lang="en-US" altLang="vi-VN" dirty="0" err="1"/>
              <a:t>thể</a:t>
            </a:r>
            <a:r>
              <a:rPr lang="en-US" altLang="vi-VN" dirty="0"/>
              <a:t> </a:t>
            </a:r>
            <a:r>
              <a:rPr lang="en-US" altLang="vi-VN" dirty="0" err="1"/>
              <a:t>lừa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số</a:t>
            </a:r>
            <a:r>
              <a:rPr lang="en-US" altLang="vi-VN" dirty="0"/>
              <a:t> </a:t>
            </a:r>
            <a:r>
              <a:rPr lang="en-US" altLang="vi-VN" dirty="0" err="1"/>
              <a:t>người</a:t>
            </a:r>
            <a:r>
              <a:rPr lang="en-US" altLang="vi-VN" dirty="0"/>
              <a:t> </a:t>
            </a:r>
            <a:r>
              <a:rPr lang="en-US" altLang="vi-VN" dirty="0" err="1"/>
              <a:t>nào</a:t>
            </a:r>
            <a:r>
              <a:rPr lang="en-US" altLang="vi-VN" dirty="0"/>
              <a:t> </a:t>
            </a:r>
            <a:r>
              <a:rPr lang="en-US" altLang="vi-VN" dirty="0" err="1"/>
              <a:t>đó</a:t>
            </a:r>
            <a:r>
              <a:rPr lang="en-US" altLang="vi-VN" dirty="0"/>
              <a:t> ở </a:t>
            </a:r>
            <a:r>
              <a:rPr lang="en-US" altLang="vi-VN" dirty="0" err="1"/>
              <a:t>tất</a:t>
            </a:r>
            <a:r>
              <a:rPr lang="en-US" altLang="vi-VN" dirty="0"/>
              <a:t> </a:t>
            </a:r>
            <a:r>
              <a:rPr lang="en-US" altLang="vi-VN" dirty="0" err="1"/>
              <a:t>cả</a:t>
            </a:r>
            <a:r>
              <a:rPr lang="en-US" altLang="vi-VN" dirty="0"/>
              <a:t> </a:t>
            </a:r>
            <a:r>
              <a:rPr lang="en-US" altLang="vi-VN" dirty="0" err="1"/>
              <a:t>mọi</a:t>
            </a:r>
            <a:r>
              <a:rPr lang="en-US" altLang="vi-VN" dirty="0"/>
              <a:t> </a:t>
            </a:r>
            <a:r>
              <a:rPr lang="en-US" altLang="vi-VN" dirty="0" err="1"/>
              <a:t>lúc</a:t>
            </a:r>
            <a:endParaRPr lang="en-US" altLang="vi-VN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vi-VN" sz="2200" b="1" dirty="0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</a:t>
            </a:r>
            <a:r>
              <a:rPr lang="en-US" altLang="vi-VN" sz="2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x (person(x) </a:t>
            </a:r>
            <a:r>
              <a:rPr lang="en-US" altLang="vi-VN" sz="2200" b="1" dirty="0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sz="2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 (</a:t>
            </a:r>
            <a:r>
              <a:rPr lang="en-US" altLang="vi-VN" sz="2200" b="1" dirty="0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t time(t) </a:t>
            </a:r>
            <a:r>
              <a:rPr lang="en-US" altLang="vi-VN" sz="2200" b="1" dirty="0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sz="2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altLang="vi-VN" sz="22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canfool</a:t>
            </a:r>
            <a:r>
              <a:rPr lang="en-US" altLang="vi-VN" sz="2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(</a:t>
            </a:r>
            <a:r>
              <a:rPr lang="en-US" altLang="vi-VN" sz="22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x,t</a:t>
            </a:r>
            <a:r>
              <a:rPr lang="en-US" altLang="vi-VN" sz="2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)))</a:t>
            </a:r>
          </a:p>
          <a:p>
            <a:pPr eaLnBrk="1" hangingPunct="1"/>
            <a:r>
              <a:rPr lang="en-US" altLang="vi-VN" dirty="0"/>
              <a:t>"You can fool all of the people some of the time."</a:t>
            </a:r>
            <a:br>
              <a:rPr lang="en-US" altLang="vi-VN" dirty="0"/>
            </a:br>
            <a:r>
              <a:rPr lang="en-US" altLang="vi-VN" dirty="0" err="1"/>
              <a:t>Bạn</a:t>
            </a:r>
            <a:r>
              <a:rPr lang="en-US" altLang="vi-VN" dirty="0"/>
              <a:t> </a:t>
            </a:r>
            <a:r>
              <a:rPr lang="en-US" altLang="vi-VN" dirty="0" err="1"/>
              <a:t>có</a:t>
            </a:r>
            <a:r>
              <a:rPr lang="en-US" altLang="vi-VN" dirty="0"/>
              <a:t> </a:t>
            </a:r>
            <a:r>
              <a:rPr lang="en-US" altLang="vi-VN" dirty="0" err="1"/>
              <a:t>thể</a:t>
            </a:r>
            <a:r>
              <a:rPr lang="en-US" altLang="vi-VN" dirty="0"/>
              <a:t> </a:t>
            </a:r>
            <a:r>
              <a:rPr lang="en-US" altLang="vi-VN" dirty="0" err="1"/>
              <a:t>lừa</a:t>
            </a:r>
            <a:r>
              <a:rPr lang="en-US" altLang="vi-VN" dirty="0"/>
              <a:t> </a:t>
            </a:r>
            <a:r>
              <a:rPr lang="en-US" altLang="vi-VN" dirty="0" err="1"/>
              <a:t>mọi</a:t>
            </a:r>
            <a:r>
              <a:rPr lang="en-US" altLang="vi-VN" dirty="0"/>
              <a:t> </a:t>
            </a:r>
            <a:r>
              <a:rPr lang="en-US" altLang="vi-VN" dirty="0" err="1"/>
              <a:t>người</a:t>
            </a:r>
            <a:r>
              <a:rPr lang="en-US" altLang="vi-VN" dirty="0"/>
              <a:t> ở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số</a:t>
            </a:r>
            <a:r>
              <a:rPr lang="en-US" altLang="vi-VN" dirty="0"/>
              <a:t> </a:t>
            </a:r>
            <a:r>
              <a:rPr lang="en-US" altLang="vi-VN" dirty="0" err="1"/>
              <a:t>thời</a:t>
            </a:r>
            <a:r>
              <a:rPr lang="en-US" altLang="vi-VN" dirty="0"/>
              <a:t> </a:t>
            </a:r>
            <a:r>
              <a:rPr lang="en-US" altLang="vi-VN" dirty="0" err="1"/>
              <a:t>điểm</a:t>
            </a:r>
            <a:r>
              <a:rPr lang="en-US" altLang="vi-VN" dirty="0"/>
              <a:t> </a:t>
            </a:r>
            <a:r>
              <a:rPr lang="en-US" altLang="vi-VN" dirty="0" err="1"/>
              <a:t>nào</a:t>
            </a:r>
            <a:r>
              <a:rPr lang="en-US" altLang="vi-VN" dirty="0"/>
              <a:t> </a:t>
            </a:r>
            <a:r>
              <a:rPr lang="en-US" altLang="vi-VN" dirty="0" err="1"/>
              <a:t>đó</a:t>
            </a:r>
            <a:endParaRPr lang="en-US" altLang="vi-VN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vi-VN" sz="2200" b="1" dirty="0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x person(x) </a:t>
            </a:r>
            <a:r>
              <a:rPr lang="en-US" altLang="vi-VN" sz="2200" b="1" dirty="0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sz="2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altLang="vi-VN" sz="2200" b="1" dirty="0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</a:t>
            </a:r>
            <a:r>
              <a:rPr lang="en-US" altLang="vi-VN" sz="2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t (time(t) </a:t>
            </a:r>
            <a:r>
              <a:rPr lang="en-US" altLang="vi-VN" sz="2200" b="1" dirty="0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sz="2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altLang="vi-VN" sz="22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canfool</a:t>
            </a:r>
            <a:r>
              <a:rPr lang="en-US" altLang="vi-VN" sz="2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(</a:t>
            </a:r>
            <a:r>
              <a:rPr lang="en-US" altLang="vi-VN" sz="22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x,t</a:t>
            </a:r>
            <a:r>
              <a:rPr lang="en-US" altLang="vi-VN" sz="2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))</a:t>
            </a:r>
            <a:endParaRPr lang="en-US" altLang="vi-VN" sz="1700" dirty="0" smtClean="0"/>
          </a:p>
        </p:txBody>
      </p:sp>
      <p:sp>
        <p:nvSpPr>
          <p:cNvPr id="3994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CB0138F-05DF-4FCE-ADD9-5E837F5597B6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Biểu diễn tri thức dùng FOL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"All purple mushrooms are poisonous." </a:t>
            </a:r>
            <a:br>
              <a:rPr lang="en-US" altLang="vi-VN"/>
            </a:br>
            <a:r>
              <a:rPr lang="en-US" altLang="vi-VN"/>
              <a:t>Tất cả nấm tía đều có độc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</a:rPr>
              <a:t>x mushroom(x) 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</a:rPr>
              <a:t> purple(x)) 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</a:rPr>
              <a:t> poisonous(x)</a:t>
            </a:r>
          </a:p>
          <a:p>
            <a:pPr eaLnBrk="1" hangingPunct="1"/>
            <a:r>
              <a:rPr lang="en-US" altLang="vi-VN"/>
              <a:t>"No purple mushroom is poisonous."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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</a:rPr>
              <a:t>x purple(x) 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</a:rPr>
              <a:t> mushroom(x) 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</a:rPr>
              <a:t> poisonous(x)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vi-VN" sz="2200" smtClean="0">
                <a:sym typeface="Symbol" pitchFamily="18" charset="2"/>
              </a:rPr>
              <a:t></a:t>
            </a:r>
            <a:r>
              <a:rPr lang="en-US" altLang="vi-VN" sz="2200" smtClean="0"/>
              <a:t> 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</a:rPr>
              <a:t>x mushroom(x) 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</a:rPr>
              <a:t> purple(x)) 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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</a:rPr>
              <a:t>poisonous(x)</a:t>
            </a:r>
          </a:p>
          <a:p>
            <a:pPr eaLnBrk="1" hangingPunct="1"/>
            <a:r>
              <a:rPr lang="en-US" altLang="vi-VN"/>
              <a:t>"There are exactly two purple mushrooms."</a:t>
            </a:r>
            <a:br>
              <a:rPr lang="en-US" altLang="vi-VN"/>
            </a:br>
            <a:r>
              <a:rPr lang="en-US" altLang="vi-VN"/>
              <a:t>Có đúng 2 loại nầm tía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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</a:rPr>
              <a:t>x 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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</a:rPr>
              <a:t>y mushroom(x) 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</a:rPr>
              <a:t> purple(x) 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</a:rPr>
              <a:t> mushroom(y) 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</a:rPr>
              <a:t> purple(y) 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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</a:rPr>
              <a:t>(x=y) 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</a:rPr>
              <a:t> (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</a:rPr>
              <a:t>z (mushroom(z) 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</a:rPr>
              <a:t> purple(z)) 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sz="2200" b="1" smtClean="0">
                <a:solidFill>
                  <a:srgbClr val="006699"/>
                </a:solidFill>
                <a:latin typeface="Consolas" panose="020B0609020204030204" pitchFamily="49" charset="0"/>
              </a:rPr>
              <a:t> ((x=z) v (y=z)))</a:t>
            </a:r>
          </a:p>
        </p:txBody>
      </p:sp>
      <p:sp>
        <p:nvSpPr>
          <p:cNvPr id="4096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530221-7551-42CC-96CA-0207A5FDD5C0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Interacting with FOL KBs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vi-VN" sz="2600" smtClean="0"/>
              <a:t>Suppose a wumpus-world agent is using an FOL KB and perceives a smell and a breeze (but no glitter) at t=5: </a:t>
            </a:r>
            <a:br>
              <a:rPr lang="en-US" altLang="vi-VN" sz="2600" smtClean="0"/>
            </a:br>
            <a:r>
              <a:rPr lang="en-US" altLang="vi-VN" sz="26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Tell(KB, Percept([Smell,Breeze,None], 5))</a:t>
            </a:r>
          </a:p>
          <a:p>
            <a:r>
              <a:rPr lang="en-US" altLang="vi-VN" sz="26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Ask(KB, </a:t>
            </a:r>
            <a:r>
              <a:rPr lang="en-US" altLang="vi-VN" sz="26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</a:t>
            </a:r>
            <a:r>
              <a:rPr lang="en-US" altLang="vi-VN" sz="26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BestAction(a,5))</a:t>
            </a:r>
            <a:br>
              <a:rPr lang="en-US" altLang="vi-VN" sz="26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vi-VN" sz="2600" smtClean="0"/>
              <a:t>I.e., does the KB entail some best action at t = 5?</a:t>
            </a:r>
          </a:p>
          <a:p>
            <a:pPr lvl="1"/>
            <a:r>
              <a:rPr lang="en-US" altLang="vi-VN" sz="2200" smtClean="0"/>
              <a:t>Answer: Yes, {</a:t>
            </a:r>
            <a:r>
              <a:rPr lang="en-US" altLang="vi-VN" sz="2200" b="1" smtClean="0">
                <a:solidFill>
                  <a:srgbClr val="006699"/>
                </a:solidFill>
              </a:rPr>
              <a:t>a / Shoot</a:t>
            </a:r>
            <a:r>
              <a:rPr lang="en-US" altLang="vi-VN" sz="2200" smtClean="0"/>
              <a:t>}  ← </a:t>
            </a:r>
            <a:r>
              <a:rPr lang="en-US" altLang="vi-VN" sz="2200" b="1" smtClean="0">
                <a:solidFill>
                  <a:srgbClr val="006699"/>
                </a:solidFill>
              </a:rPr>
              <a:t>substitution</a:t>
            </a:r>
            <a:r>
              <a:rPr lang="en-US" altLang="vi-VN" sz="2200" smtClean="0">
                <a:solidFill>
                  <a:srgbClr val="006699"/>
                </a:solidFill>
              </a:rPr>
              <a:t> </a:t>
            </a:r>
            <a:r>
              <a:rPr lang="en-US" altLang="vi-VN" sz="2200" smtClean="0"/>
              <a:t>(binding list)</a:t>
            </a:r>
          </a:p>
          <a:p>
            <a:r>
              <a:rPr lang="en-US" altLang="vi-VN" sz="2600" smtClean="0"/>
              <a:t>Given a sentence S and a substitution </a:t>
            </a:r>
            <a:r>
              <a:rPr lang="el-GR" altLang="vi-VN" sz="2600" smtClean="0"/>
              <a:t>σ</a:t>
            </a:r>
            <a:r>
              <a:rPr lang="en-US" altLang="vi-VN" sz="2600" smtClean="0"/>
              <a:t>, </a:t>
            </a:r>
            <a:br>
              <a:rPr lang="en-US" altLang="vi-VN" sz="2600" smtClean="0"/>
            </a:br>
            <a:r>
              <a:rPr lang="en-US" altLang="vi-VN" sz="2600" smtClean="0"/>
              <a:t>S</a:t>
            </a:r>
            <a:r>
              <a:rPr lang="el-GR" altLang="vi-VN" sz="2600" smtClean="0"/>
              <a:t>σ</a:t>
            </a:r>
            <a:r>
              <a:rPr lang="en-US" altLang="vi-VN" sz="2600" smtClean="0"/>
              <a:t> denotes the result of plugging </a:t>
            </a:r>
            <a:r>
              <a:rPr lang="el-GR" altLang="vi-VN" sz="2600" smtClean="0"/>
              <a:t>σ</a:t>
            </a:r>
            <a:r>
              <a:rPr lang="en-US" altLang="vi-VN" sz="2600" smtClean="0"/>
              <a:t> into S; e.g.,</a:t>
            </a:r>
          </a:p>
          <a:p>
            <a:pPr lvl="1">
              <a:buFont typeface="Arial" charset="0"/>
              <a:buNone/>
            </a:pPr>
            <a:r>
              <a:rPr lang="en-US" altLang="vi-VN" sz="22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= Smarter(x,y)</a:t>
            </a:r>
            <a:br>
              <a:rPr lang="en-US" altLang="vi-VN" sz="22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l-GR" altLang="vi-VN" sz="22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σ</a:t>
            </a:r>
            <a:r>
              <a:rPr lang="en-US" altLang="vi-VN" sz="22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x/Hillary, y/Bill }</a:t>
            </a:r>
            <a:br>
              <a:rPr lang="en-US" altLang="vi-VN" sz="22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vi-VN" sz="22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l-GR" altLang="vi-VN" sz="22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σ</a:t>
            </a:r>
            <a:r>
              <a:rPr lang="en-US" altLang="vi-VN" sz="22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Smarter(Hillary,Bill)</a:t>
            </a:r>
          </a:p>
          <a:p>
            <a:r>
              <a:rPr lang="en-US" altLang="vi-VN" sz="26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Ask(KB,S) </a:t>
            </a:r>
            <a:r>
              <a:rPr lang="en-US" altLang="vi-VN" sz="2600" smtClean="0"/>
              <a:t>returns some / all </a:t>
            </a:r>
            <a:r>
              <a:rPr lang="el-GR" altLang="vi-VN" sz="2600" smtClean="0"/>
              <a:t>σ</a:t>
            </a:r>
            <a:r>
              <a:rPr lang="en-US" altLang="vi-VN" sz="2600" smtClean="0"/>
              <a:t> such that KB╞ S</a:t>
            </a:r>
            <a:r>
              <a:rPr lang="el-GR" altLang="vi-VN" sz="2600" smtClean="0"/>
              <a:t>σ</a:t>
            </a:r>
            <a:endParaRPr lang="en-US" altLang="vi-VN" sz="2600" smtClean="0"/>
          </a:p>
        </p:txBody>
      </p:sp>
      <p:sp>
        <p:nvSpPr>
          <p:cNvPr id="4198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E070349-DA2B-480E-9A0C-4FDA0D88FE96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Knowledge base for the wumpus world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smtClean="0"/>
              <a:t>Perception</a:t>
            </a:r>
          </a:p>
          <a:p>
            <a:pPr marL="457200" lvl="1" indent="0">
              <a:buNone/>
            </a:pP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t,s,b Percept([s,b,Glitter], t)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Glitter(t)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vi-VN" b="1" smtClean="0">
              <a:solidFill>
                <a:srgbClr val="336699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vi-VN" smtClean="0"/>
              <a:t>Reflex</a:t>
            </a:r>
          </a:p>
          <a:p>
            <a:pPr marL="457200" lvl="1" indent="0">
              <a:buNone/>
            </a:pP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Glitter(t)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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BestAction(Grab,t)</a:t>
            </a:r>
          </a:p>
        </p:txBody>
      </p:sp>
      <p:sp>
        <p:nvSpPr>
          <p:cNvPr id="4301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B7AB25-2826-4FB3-9BF9-5C05202D3414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Deducing hidden properties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altLang="vi-VN"/>
              <a:t>Adjacent </a:t>
            </a:r>
            <a:r>
              <a:rPr lang="en-US" altLang="vi-VN" smtClean="0"/>
              <a:t>properties</a:t>
            </a:r>
            <a:endParaRPr lang="en-US" altLang="vi-VN" b="1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457200" lvl="1" indent="0">
              <a:buNone/>
            </a:pP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x,y,a,b Adjacent([x,y], [a,b])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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[a,b]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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{[x+1,y], [x-1,y], [x,y+1], [x,y-1]}</a:t>
            </a:r>
            <a:endParaRPr lang="en-US" altLang="vi-VN" smtClean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r>
              <a:rPr lang="en-US" altLang="vi-VN" smtClean="0"/>
              <a:t>Properties of squares:</a:t>
            </a:r>
          </a:p>
          <a:p>
            <a:pPr marL="457200" lvl="1" indent="0">
              <a:buNone/>
            </a:pP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s,t At(Agent,s,t)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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Breeze(t)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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Breezy(s)</a:t>
            </a:r>
            <a:endParaRPr lang="en-US" altLang="vi-VN" smtClean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r>
              <a:rPr lang="en-US" altLang="vi-VN"/>
              <a:t>Squares are breezy near a pit:</a:t>
            </a:r>
          </a:p>
          <a:p>
            <a:pPr lvl="1"/>
            <a:r>
              <a:rPr lang="en-US" altLang="vi-VN" dirty="0"/>
              <a:t>Diagnostic rule – infer cause from effect</a:t>
            </a:r>
            <a:br>
              <a:rPr lang="en-US" altLang="vi-VN" dirty="0"/>
            </a:br>
            <a:r>
              <a:rPr lang="en-US" altLang="vi-V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Breezy(s) </a:t>
            </a:r>
            <a:r>
              <a:rPr lang="en-US" altLang="vi-V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vi-V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</a:t>
            </a:r>
            <a:r>
              <a:rPr lang="en-US" altLang="vi-V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Adjacent(r, s) </a:t>
            </a:r>
            <a:r>
              <a:rPr lang="en-US" altLang="vi-V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 </a:t>
            </a:r>
            <a:r>
              <a:rPr lang="en-US" altLang="vi-V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Pit(r)</a:t>
            </a:r>
          </a:p>
          <a:p>
            <a:pPr lvl="1"/>
            <a:r>
              <a:rPr lang="en-US" altLang="vi-VN" dirty="0"/>
              <a:t>Causal rule – infer effect from cause</a:t>
            </a:r>
            <a:br>
              <a:rPr lang="en-US" altLang="vi-VN" dirty="0"/>
            </a:br>
            <a:r>
              <a:rPr lang="en-US" altLang="vi-V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Pit(r) </a:t>
            </a:r>
            <a:r>
              <a:rPr lang="en-US" altLang="vi-VN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vi-VN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Adjacent(r,s)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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Breezy(s</a:t>
            </a:r>
            <a:r>
              <a:rPr lang="en-US" altLang="vi-V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BBF10B-10FC-4550-9A8F-BDC2AFDB51F2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Knowledge engineering in FOL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Identify the task</a:t>
            </a:r>
          </a:p>
          <a:p>
            <a:pPr eaLnBrk="1" hangingPunct="1"/>
            <a:r>
              <a:rPr lang="en-US" altLang="vi-VN" smtClean="0"/>
              <a:t>Assemble (thu thập) the relevant knowledge</a:t>
            </a:r>
          </a:p>
          <a:p>
            <a:pPr eaLnBrk="1" hangingPunct="1"/>
            <a:r>
              <a:rPr lang="en-US" altLang="vi-VN" smtClean="0"/>
              <a:t>Decide on a vocabulary of predicates, functions, and constants</a:t>
            </a:r>
          </a:p>
          <a:p>
            <a:pPr eaLnBrk="1" hangingPunct="1"/>
            <a:r>
              <a:rPr lang="en-US" altLang="vi-VN" smtClean="0"/>
              <a:t>Encode general knowledge about the domain</a:t>
            </a:r>
          </a:p>
          <a:p>
            <a:pPr eaLnBrk="1" hangingPunct="1"/>
            <a:r>
              <a:rPr lang="en-US" altLang="vi-VN" smtClean="0"/>
              <a:t>Encode a description of the specific problem instance</a:t>
            </a:r>
          </a:p>
          <a:p>
            <a:pPr eaLnBrk="1" hangingPunct="1"/>
            <a:r>
              <a:rPr lang="en-US" altLang="vi-VN" smtClean="0"/>
              <a:t>Pose queries to the inference procedure and get answers</a:t>
            </a:r>
          </a:p>
          <a:p>
            <a:pPr eaLnBrk="1" hangingPunct="1"/>
            <a:r>
              <a:rPr lang="en-US" altLang="vi-VN" smtClean="0"/>
              <a:t>Debug the knowledge base</a:t>
            </a:r>
          </a:p>
          <a:p>
            <a:pPr eaLnBrk="1" hangingPunct="1"/>
            <a:endParaRPr lang="en-US" altLang="vi-VN" smtClean="0"/>
          </a:p>
        </p:txBody>
      </p:sp>
      <p:sp>
        <p:nvSpPr>
          <p:cNvPr id="4506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A2ED59-EFF4-4405-B5AE-ACDD7792F218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The kinship domain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vi-VN" sz="2600" smtClean="0"/>
              <a:t>Biểu diễn thông tin về quan hệ họ hàng của người :</a:t>
            </a:r>
          </a:p>
          <a:p>
            <a:pPr eaLnBrk="1" hangingPunct="1"/>
            <a:r>
              <a:rPr lang="en-US" altLang="vi-VN" sz="2600" smtClean="0"/>
              <a:t>Brothers are siblings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vi-VN" sz="2200" b="1" i="1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b="1" i="1" smtClean="0">
                <a:solidFill>
                  <a:srgbClr val="0000FF"/>
                </a:solidFill>
                <a:latin typeface="Consolas" panose="020B0609020204030204" pitchFamily="49" charset="0"/>
              </a:rPr>
              <a:t>x,y Brother(x,y) </a:t>
            </a:r>
            <a:r>
              <a:rPr lang="en-US" altLang="vi-VN" sz="2200" b="1" i="1" smtClean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</a:t>
            </a:r>
            <a:r>
              <a:rPr lang="en-US" altLang="vi-VN" sz="2200" b="1" i="1" smtClean="0">
                <a:solidFill>
                  <a:srgbClr val="0000FF"/>
                </a:solidFill>
                <a:latin typeface="Consolas" panose="020B0609020204030204" pitchFamily="49" charset="0"/>
              </a:rPr>
              <a:t> Sibling(x,y)</a:t>
            </a:r>
          </a:p>
          <a:p>
            <a:pPr eaLnBrk="1" hangingPunct="1"/>
            <a:r>
              <a:rPr lang="en-US" altLang="vi-VN" sz="2600" smtClean="0"/>
              <a:t>One's mother is one's female parent</a:t>
            </a:r>
          </a:p>
          <a:p>
            <a:pPr lvl="1">
              <a:buNone/>
            </a:pPr>
            <a: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b="1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m,c</a:t>
            </a:r>
            <a: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 Mother(c) = m </a:t>
            </a:r>
            <a: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</a:t>
            </a:r>
            <a: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 (Female(m) </a:t>
            </a:r>
            <a:r>
              <a:rPr lang="en-US" altLang="vi-VN" sz="2200" b="1" i="1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 </a:t>
            </a:r>
            <a:r>
              <a:rPr lang="en-US" altLang="vi-VN" sz="2200" b="1" i="1" smtClean="0">
                <a:solidFill>
                  <a:srgbClr val="0000FF"/>
                </a:solidFill>
                <a:latin typeface="Consolas" panose="020B0609020204030204" pitchFamily="49" charset="0"/>
              </a:rPr>
              <a:t>Parent(m,c</a:t>
            </a:r>
            <a: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))</a:t>
            </a:r>
          </a:p>
          <a:p>
            <a:pPr eaLnBrk="1" hangingPunct="1"/>
            <a:r>
              <a:rPr lang="en-US" altLang="vi-VN" sz="2600" dirty="0" smtClean="0"/>
              <a:t>"Sibling" is symmetric</a:t>
            </a:r>
          </a:p>
          <a:p>
            <a:pPr lvl="1">
              <a:buNone/>
            </a:pPr>
            <a: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x, </a:t>
            </a:r>
            <a:r>
              <a:rPr lang="en-US" altLang="vi-VN" sz="2200" b="1" i="1">
                <a:solidFill>
                  <a:srgbClr val="0000FF"/>
                </a:solidFill>
                <a:latin typeface="Consolas" panose="020B0609020204030204" pitchFamily="49" charset="0"/>
              </a:rPr>
              <a:t>y </a:t>
            </a:r>
            <a:r>
              <a:rPr lang="en-US" altLang="vi-VN" sz="2200" b="1" i="1" smtClean="0">
                <a:solidFill>
                  <a:srgbClr val="0000FF"/>
                </a:solidFill>
                <a:latin typeface="Consolas" panose="020B0609020204030204" pitchFamily="49" charset="0"/>
              </a:rPr>
              <a:t>Sibling(x,y</a:t>
            </a:r>
            <a: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en-US" altLang="vi-VN" sz="2200" b="1" i="1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 </a:t>
            </a:r>
            <a:r>
              <a:rPr lang="en-US" altLang="vi-VN" sz="2200" b="1" i="1" smtClean="0">
                <a:solidFill>
                  <a:srgbClr val="0000FF"/>
                </a:solidFill>
                <a:latin typeface="Consolas" panose="020B0609020204030204" pitchFamily="49" charset="0"/>
              </a:rPr>
              <a:t>Sibling(y,x</a:t>
            </a:r>
            <a: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en-US" altLang="vi-VN" sz="2600" smtClean="0"/>
              <a:t>Definition </a:t>
            </a:r>
            <a:r>
              <a:rPr lang="en-US" altLang="vi-VN" sz="2600" dirty="0" smtClean="0"/>
              <a:t>of </a:t>
            </a:r>
            <a:r>
              <a:rPr lang="en-US" altLang="vi-VN" sz="2600" i="1" dirty="0" smtClean="0">
                <a:solidFill>
                  <a:srgbClr val="0000FF"/>
                </a:solidFill>
              </a:rPr>
              <a:t>Sibling</a:t>
            </a:r>
            <a:r>
              <a:rPr lang="en-US" altLang="vi-VN" sz="2600" dirty="0" smtClean="0">
                <a:solidFill>
                  <a:srgbClr val="0000FF"/>
                </a:solidFill>
              </a:rPr>
              <a:t> </a:t>
            </a:r>
            <a:r>
              <a:rPr lang="en-US" altLang="vi-VN" sz="2600" dirty="0" smtClean="0"/>
              <a:t>in terms of </a:t>
            </a:r>
            <a:r>
              <a:rPr lang="en-US" altLang="vi-VN" sz="2600" i="1" dirty="0" smtClean="0">
                <a:solidFill>
                  <a:srgbClr val="0000FF"/>
                </a:solidFill>
              </a:rPr>
              <a:t>Parent</a:t>
            </a:r>
            <a:r>
              <a:rPr lang="en-US" altLang="vi-VN" sz="2600" dirty="0" smtClean="0"/>
              <a:t>:</a:t>
            </a:r>
          </a:p>
          <a:p>
            <a:pPr marL="457200" lvl="1" indent="0">
              <a:buNone/>
            </a:pPr>
            <a: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sz="2200" b="1" i="1" err="1">
                <a:solidFill>
                  <a:srgbClr val="0000FF"/>
                </a:solidFill>
                <a:latin typeface="Consolas" panose="020B0609020204030204" pitchFamily="49" charset="0"/>
              </a:rPr>
              <a:t>x,y</a:t>
            </a:r>
            <a:r>
              <a:rPr lang="en-US" altLang="vi-VN" sz="2200" b="1" i="1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 </a:t>
            </a:r>
            <a:r>
              <a:rPr lang="en-US" altLang="vi-VN" sz="2200" b="1" i="1" smtClean="0">
                <a:solidFill>
                  <a:srgbClr val="0000FF"/>
                </a:solidFill>
                <a:latin typeface="Consolas" panose="020B0609020204030204" pitchFamily="49" charset="0"/>
              </a:rPr>
              <a:t>Sibling(x,y</a:t>
            </a:r>
            <a: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 </a:t>
            </a:r>
            <a: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</a:t>
            </a:r>
            <a: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(x = y) </a:t>
            </a:r>
            <a: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 </a:t>
            </a:r>
            <a:b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</a:br>
            <a: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</a:t>
            </a:r>
            <a:r>
              <a:rPr lang="en-US" altLang="vi-VN" sz="2200" b="1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m,f</a:t>
            </a:r>
            <a: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</a:t>
            </a:r>
            <a: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(m = f) </a:t>
            </a:r>
            <a:r>
              <a:rPr lang="en-US" altLang="vi-VN" sz="2200" b="1" i="1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 </a:t>
            </a:r>
            <a:r>
              <a:rPr lang="en-US" altLang="vi-VN" sz="2200" b="1" i="1" smtClean="0">
                <a:solidFill>
                  <a:srgbClr val="0000FF"/>
                </a:solidFill>
                <a:latin typeface="Consolas" panose="020B0609020204030204" pitchFamily="49" charset="0"/>
              </a:rPr>
              <a:t>Parent(m,x</a:t>
            </a:r>
            <a: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en-US" altLang="vi-VN" sz="2200" b="1" i="1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 </a:t>
            </a:r>
            <a:r>
              <a:rPr lang="en-US" altLang="vi-VN" sz="2200" b="1" i="1" smtClean="0">
                <a:solidFill>
                  <a:srgbClr val="0000FF"/>
                </a:solidFill>
                <a:latin typeface="Consolas" panose="020B0609020204030204" pitchFamily="49" charset="0"/>
              </a:rPr>
              <a:t>Parent(f,x</a:t>
            </a:r>
            <a: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en-US" altLang="vi-VN" sz="2200" b="1" i="1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sz="2200" b="1" i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vi-VN" sz="2200" b="1" i="1" smtClean="0">
                <a:solidFill>
                  <a:srgbClr val="0000FF"/>
                </a:solidFill>
                <a:latin typeface="Consolas" panose="020B0609020204030204" pitchFamily="49" charset="0"/>
              </a:rPr>
              <a:t>Parent(m,y</a:t>
            </a:r>
            <a: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en-US" altLang="vi-VN" sz="2200" b="1" i="1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sz="2200" b="1" i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vi-VN" sz="2200" b="1" i="1" smtClean="0">
                <a:solidFill>
                  <a:srgbClr val="0000FF"/>
                </a:solidFill>
                <a:latin typeface="Consolas" panose="020B0609020204030204" pitchFamily="49" charset="0"/>
              </a:rPr>
              <a:t>Parent(f,y</a:t>
            </a:r>
            <a:r>
              <a:rPr lang="en-US" altLang="vi-VN" sz="22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)]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vi-VN" sz="2200" b="1" i="1" dirty="0" smtClean="0">
              <a:solidFill>
                <a:srgbClr val="336699"/>
              </a:solidFill>
              <a:latin typeface="Consolas" panose="020B0609020204030204" pitchFamily="49" charset="0"/>
            </a:endParaRPr>
          </a:p>
        </p:txBody>
      </p:sp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A4CF96-7DDB-4C59-AEEC-4CAF4BCDAEB3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vi-V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Summary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First-order logic:</a:t>
            </a:r>
          </a:p>
          <a:p>
            <a:pPr lvl="1" eaLnBrk="1" hangingPunct="1"/>
            <a:r>
              <a:rPr lang="en-US" altLang="vi-VN" smtClean="0"/>
              <a:t>objects and relations are semantic primitives</a:t>
            </a:r>
          </a:p>
          <a:p>
            <a:pPr lvl="1" eaLnBrk="1" hangingPunct="1"/>
            <a:r>
              <a:rPr lang="en-US" altLang="vi-VN" smtClean="0"/>
              <a:t>syntax: constants, functions, predicates, equality, quantifiers</a:t>
            </a:r>
          </a:p>
          <a:p>
            <a:pPr lvl="1" eaLnBrk="1" hangingPunct="1"/>
            <a:endParaRPr lang="en-US" altLang="vi-VN" smtClean="0"/>
          </a:p>
          <a:p>
            <a:pPr eaLnBrk="1" hangingPunct="1"/>
            <a:r>
              <a:rPr lang="en-US" altLang="vi-VN" smtClean="0"/>
              <a:t>Increased expressive power: sufficient to define wumpus world</a:t>
            </a:r>
          </a:p>
        </p:txBody>
      </p:sp>
      <p:sp>
        <p:nvSpPr>
          <p:cNvPr id="5325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532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40DAAB-69E6-4754-A09E-05A421DC1911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vi-VN" smtClean="0"/>
              <a:t>Inference </a:t>
            </a:r>
            <a:br>
              <a:rPr lang="en-US" altLang="vi-VN" smtClean="0"/>
            </a:br>
            <a:r>
              <a:rPr lang="en-US" altLang="vi-VN" smtClean="0"/>
              <a:t>in first-order logic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vi-VN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637E6-2BE7-4062-83DB-FE86D0EAC560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First-Order Logic – FOL: Logic vị từ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/>
              <a:t>Khả năng biểu diễn của logic mệnh đề (Propositional Logic) rất hạn chế:</a:t>
            </a:r>
          </a:p>
          <a:p>
            <a:pPr lvl="1"/>
            <a:r>
              <a:rPr lang="en-US" altLang="vi-VN"/>
              <a:t>PL chỉ biểu diễn các sự kiện trong thế giới thực</a:t>
            </a:r>
          </a:p>
          <a:p>
            <a:pPr lvl="1"/>
            <a:r>
              <a:rPr lang="en-US" altLang="vi-VN"/>
              <a:t>Ngoài các sự kiện, trong thế giới thực còn có các đối tượng với các thuộc tính và các quan hệ của chúng.</a:t>
            </a:r>
          </a:p>
          <a:p>
            <a:r>
              <a:rPr lang="en-US" altLang="vi-VN"/>
              <a:t>FOL là mở rộng của PL và cho phép mô tả thế giới có </a:t>
            </a:r>
            <a:r>
              <a:rPr lang="en-US" altLang="vi-VN" smtClean="0"/>
              <a:t>chứa</a:t>
            </a:r>
            <a:r>
              <a:rPr lang="en-US" altLang="vi-VN"/>
              <a:t>:</a:t>
            </a:r>
          </a:p>
          <a:p>
            <a:pPr lvl="1"/>
            <a:r>
              <a:rPr lang="en-US" altLang="vi-VN">
                <a:solidFill>
                  <a:srgbClr val="0000FF"/>
                </a:solidFill>
              </a:rPr>
              <a:t>Đối </a:t>
            </a:r>
            <a:r>
              <a:rPr lang="en-US" altLang="vi-VN" smtClean="0">
                <a:solidFill>
                  <a:srgbClr val="0000FF"/>
                </a:solidFill>
              </a:rPr>
              <a:t>tượng (Objects)</a:t>
            </a:r>
            <a:r>
              <a:rPr lang="en-US" altLang="vi-VN" smtClean="0"/>
              <a:t>: people</a:t>
            </a:r>
            <a:r>
              <a:rPr lang="en-US" altLang="vi-VN"/>
              <a:t>, houses, colors, wars, …</a:t>
            </a:r>
          </a:p>
          <a:p>
            <a:pPr lvl="1"/>
            <a:r>
              <a:rPr lang="en-US" altLang="vi-VN">
                <a:solidFill>
                  <a:srgbClr val="0000FF"/>
                </a:solidFill>
              </a:rPr>
              <a:t>Quan hệ (Relations)</a:t>
            </a:r>
            <a:r>
              <a:rPr lang="en-US" altLang="vi-VN"/>
              <a:t>: red, round, brother of, bigger than, part of, between, …</a:t>
            </a:r>
          </a:p>
          <a:p>
            <a:pPr lvl="1"/>
            <a:r>
              <a:rPr lang="en-US" altLang="vi-VN">
                <a:solidFill>
                  <a:srgbClr val="0000FF"/>
                </a:solidFill>
              </a:rPr>
              <a:t>Hàm (Functions)</a:t>
            </a:r>
            <a:r>
              <a:rPr lang="en-US" altLang="vi-VN"/>
              <a:t>: father of, best friend, plus, …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20/3/2012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6472B1-8690-486F-AB0A-E93ACA2CADF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952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Outline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smtClean="0"/>
              <a:t>Reducing (Rút gọn) first-order inference to propositional inference</a:t>
            </a:r>
          </a:p>
          <a:p>
            <a:r>
              <a:rPr lang="en-US" altLang="vi-VN" smtClean="0"/>
              <a:t>Unification – Phép đồng nhất</a:t>
            </a:r>
          </a:p>
          <a:p>
            <a:r>
              <a:rPr lang="en-US" altLang="vi-VN" smtClean="0"/>
              <a:t>Generalized Modus Ponens – Luật khẳng định tổng quát</a:t>
            </a:r>
          </a:p>
          <a:p>
            <a:r>
              <a:rPr lang="en-US" altLang="vi-VN" smtClean="0"/>
              <a:t>Forward chaining – Lập luận tiến</a:t>
            </a:r>
          </a:p>
          <a:p>
            <a:r>
              <a:rPr lang="en-US" altLang="vi-VN" smtClean="0"/>
              <a:t>Backward chaining - Lập luận lùi</a:t>
            </a:r>
          </a:p>
          <a:p>
            <a:r>
              <a:rPr lang="en-US" altLang="vi-VN" smtClean="0"/>
              <a:t>Resolution – Hợp giải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CBB37-B516-494D-AB6F-452BD4AF1DCA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Universal instantiation (UI)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vi-VN" smtClean="0"/>
              <a:t>Universal instantiation: Cụ thể hóa phổ dụng</a:t>
            </a:r>
          </a:p>
          <a:p>
            <a:pPr lvl="1"/>
            <a:r>
              <a:rPr lang="en-US" altLang="vi-VN"/>
              <a:t>Trong một câu, nếu thay thế một biến v bị buộc bởi lượng từ phổ dụng (</a:t>
            </a:r>
            <a:r>
              <a:rPr lang="en-US" altLang="vi-VN">
                <a:sym typeface="Symbol" pitchFamily="18" charset="2"/>
              </a:rPr>
              <a:t>)</a:t>
            </a:r>
            <a:r>
              <a:rPr lang="en-US" altLang="vi-VN"/>
              <a:t> bằng một đối tượng cụ thể g ta được một câu đúng</a:t>
            </a:r>
          </a:p>
          <a:p>
            <a:pPr lvl="1"/>
            <a:endParaRPr lang="en-US" altLang="vi-VN" sz="2200" smtClean="0"/>
          </a:p>
          <a:p>
            <a:pPr lvl="1"/>
            <a:endParaRPr lang="en-US" altLang="vi-VN" sz="2200" smtClean="0"/>
          </a:p>
          <a:p>
            <a:pPr lvl="1"/>
            <a:endParaRPr lang="en-US" altLang="vi-VN" sz="2200" smtClean="0"/>
          </a:p>
          <a:p>
            <a:pPr lvl="1"/>
            <a:endParaRPr lang="en-US" altLang="vi-VN" sz="2200" smtClean="0"/>
          </a:p>
          <a:p>
            <a:pPr eaLnBrk="1" hangingPunct="1"/>
            <a:r>
              <a:rPr lang="en-US" altLang="vi-VN" sz="2600" smtClean="0"/>
              <a:t>Ví </a:t>
            </a:r>
            <a:r>
              <a:rPr lang="en-US" altLang="vi-VN" sz="2600" dirty="0" err="1" smtClean="0"/>
              <a:t>dụ</a:t>
            </a:r>
            <a:r>
              <a:rPr lang="en-US" altLang="vi-VN" sz="2600" dirty="0" smtClean="0"/>
              <a:t>: </a:t>
            </a:r>
            <a:r>
              <a:rPr lang="en-US" altLang="vi-V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</a:t>
            </a:r>
            <a:r>
              <a:rPr lang="en-US" altLang="vi-V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King(x) </a:t>
            </a:r>
            <a:r>
              <a:rPr lang="en-US" altLang="vi-V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Greedy(x) </a:t>
            </a:r>
            <a:r>
              <a:rPr lang="en-US" altLang="vi-V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 </a:t>
            </a:r>
            <a:r>
              <a:rPr lang="en-US" altLang="vi-V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Evil(x) </a:t>
            </a:r>
            <a:br>
              <a:rPr lang="en-US" altLang="vi-V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vi-VN" dirty="0" err="1" smtClean="0"/>
              <a:t>Áp</a:t>
            </a:r>
            <a:r>
              <a:rPr lang="en-US" altLang="vi-VN" dirty="0" smtClean="0"/>
              <a:t> </a:t>
            </a:r>
            <a:r>
              <a:rPr lang="en-US" altLang="vi-VN" dirty="0" err="1"/>
              <a:t>dụng</a:t>
            </a:r>
            <a:r>
              <a:rPr lang="en-US" altLang="vi-VN" dirty="0"/>
              <a:t> UI </a:t>
            </a:r>
            <a:r>
              <a:rPr lang="en-US" altLang="vi-VN" dirty="0" err="1"/>
              <a:t>bằng</a:t>
            </a:r>
            <a:r>
              <a:rPr lang="en-US" altLang="vi-VN" dirty="0"/>
              <a:t> </a:t>
            </a:r>
            <a:r>
              <a:rPr lang="en-US" altLang="vi-VN" dirty="0" err="1"/>
              <a:t>cách</a:t>
            </a:r>
            <a:r>
              <a:rPr lang="en-US" altLang="vi-VN" dirty="0"/>
              <a:t> </a:t>
            </a:r>
            <a:r>
              <a:rPr lang="en-US" altLang="vi-VN" dirty="0" err="1"/>
              <a:t>thay</a:t>
            </a:r>
            <a:r>
              <a:rPr lang="en-US" altLang="vi-VN" dirty="0"/>
              <a:t> </a:t>
            </a:r>
            <a:r>
              <a:rPr lang="en-US" altLang="vi-VN" dirty="0" err="1"/>
              <a:t>thế</a:t>
            </a:r>
            <a:r>
              <a:rPr lang="en-US" altLang="vi-VN" dirty="0"/>
              <a:t> </a:t>
            </a:r>
            <a:r>
              <a:rPr lang="en-US" altLang="vi-VN" dirty="0" err="1"/>
              <a:t>biến</a:t>
            </a:r>
            <a:r>
              <a:rPr lang="en-US" altLang="vi-VN" dirty="0"/>
              <a:t> x </a:t>
            </a:r>
            <a:r>
              <a:rPr lang="en-US" altLang="vi-VN" dirty="0" err="1"/>
              <a:t>bằng</a:t>
            </a:r>
            <a:r>
              <a:rPr lang="en-US" altLang="vi-VN" dirty="0"/>
              <a:t> </a:t>
            </a:r>
            <a:r>
              <a:rPr lang="en-US" altLang="vi-VN" b="1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en-US" altLang="vi-VN" dirty="0"/>
              <a:t>, </a:t>
            </a:r>
            <a:r>
              <a:rPr lang="en-US" altLang="vi-VN" b="1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Richard</a:t>
            </a:r>
            <a:r>
              <a:rPr lang="en-US" altLang="vi-VN" dirty="0"/>
              <a:t>, … ta </a:t>
            </a:r>
            <a:r>
              <a:rPr lang="en-US" altLang="vi-VN" dirty="0" err="1"/>
              <a:t>được</a:t>
            </a:r>
            <a:r>
              <a:rPr lang="en-US" altLang="vi-VN" dirty="0"/>
              <a:t>:</a:t>
            </a:r>
          </a:p>
          <a:p>
            <a:pPr marL="457200" lvl="1" indent="0">
              <a:buNone/>
            </a:pPr>
            <a:r>
              <a:rPr lang="en-US" altLang="vi-V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King(John) </a:t>
            </a:r>
            <a:r>
              <a:rPr lang="en-US" altLang="vi-V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Greedy(John) </a:t>
            </a:r>
            <a:r>
              <a:rPr lang="en-US" altLang="vi-V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Evil(John)</a:t>
            </a:r>
            <a:br>
              <a:rPr lang="en-US" altLang="vi-V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vi-V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King(Richard) </a:t>
            </a:r>
            <a:r>
              <a:rPr lang="en-US" altLang="vi-V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Greedy(Richard) </a:t>
            </a:r>
            <a:r>
              <a:rPr lang="en-US" altLang="vi-V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Evil(Richard)</a:t>
            </a:r>
            <a:br>
              <a:rPr lang="en-US" altLang="vi-V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vi-V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King(Father(John)) </a:t>
            </a:r>
            <a:r>
              <a:rPr lang="en-US" altLang="vi-V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Greedy(Father(John)) </a:t>
            </a:r>
            <a:r>
              <a:rPr lang="en-US" altLang="vi-V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</a:t>
            </a:r>
            <a:r>
              <a:rPr lang="en-US" altLang="vi-VN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Evil(Father(John)</a:t>
            </a:r>
          </a:p>
          <a:p>
            <a:endParaRPr lang="en-US" altLang="vi-VN" sz="2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A4BEE-2456-421C-8B06-C06F4FCCDFE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96074108"/>
              </p:ext>
            </p:extLst>
          </p:nvPr>
        </p:nvGraphicFramePr>
        <p:xfrm>
          <a:off x="2961481" y="2514600"/>
          <a:ext cx="32210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5" name="Equation" r:id="rId3" imgW="1180588" imgH="418918" progId="Equation.DSMT4">
                  <p:embed/>
                </p:oleObj>
              </mc:Choice>
              <mc:Fallback>
                <p:oleObj name="Equation" r:id="rId3" imgW="1180588" imgH="418918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481" y="2514600"/>
                        <a:ext cx="322103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Existential instantiation (EI)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vi-VN"/>
              <a:t>Existential </a:t>
            </a:r>
            <a:r>
              <a:rPr lang="en-US" altLang="vi-VN" smtClean="0"/>
              <a:t>instantiation: Cụ </a:t>
            </a:r>
            <a:r>
              <a:rPr lang="en-US" altLang="vi-VN"/>
              <a:t>thể hóa tồn tại</a:t>
            </a:r>
          </a:p>
          <a:p>
            <a:pPr lvl="1">
              <a:lnSpc>
                <a:spcPct val="90000"/>
              </a:lnSpc>
            </a:pPr>
            <a:r>
              <a:rPr lang="en-US" altLang="vi-VN"/>
              <a:t>Trong một câu, nếu thay thế một biến v bị buộc bởi lượng từ tồn tại (</a:t>
            </a:r>
            <a:r>
              <a:rPr lang="en-US" altLang="vi-VN">
                <a:sym typeface="Symbol" pitchFamily="18" charset="2"/>
              </a:rPr>
              <a:t>)</a:t>
            </a:r>
            <a:r>
              <a:rPr lang="en-US" altLang="vi-VN"/>
              <a:t> bằng một ký hiệu hằng K chưa xuất hiện trong KB ta được một câu đúng</a:t>
            </a:r>
          </a:p>
          <a:p>
            <a:pPr algn="ctr">
              <a:lnSpc>
                <a:spcPct val="90000"/>
              </a:lnSpc>
              <a:buNone/>
            </a:pPr>
            <a:endParaRPr lang="en-US" altLang="vi-VN"/>
          </a:p>
          <a:p>
            <a:pPr algn="ctr">
              <a:lnSpc>
                <a:spcPct val="90000"/>
              </a:lnSpc>
              <a:buNone/>
            </a:pPr>
            <a:endParaRPr lang="en-US" altLang="vi-VN"/>
          </a:p>
          <a:p>
            <a:pPr>
              <a:lnSpc>
                <a:spcPct val="90000"/>
              </a:lnSpc>
            </a:pPr>
            <a:r>
              <a:rPr lang="en-US" altLang="vi-VN"/>
              <a:t>Ví dụ: </a:t>
            </a:r>
          </a:p>
          <a:p>
            <a:pPr lvl="1">
              <a:lnSpc>
                <a:spcPct val="90000"/>
              </a:lnSpc>
            </a:pPr>
            <a:r>
              <a:rPr lang="en-US" altLang="vi-VN"/>
              <a:t>Từ câu </a:t>
            </a:r>
            <a:r>
              <a:rPr lang="el-GR" altLang="vi-VN">
                <a:solidFill>
                  <a:srgbClr val="0000FF"/>
                </a:solidFill>
                <a:sym typeface="Symbol" pitchFamily="18" charset="2"/>
              </a:rPr>
              <a:t></a:t>
            </a:r>
            <a:r>
              <a:rPr lang="en-US" altLang="vi-VN">
                <a:solidFill>
                  <a:srgbClr val="0000FF"/>
                </a:solidFill>
              </a:rPr>
              <a:t>x Crown(x) </a:t>
            </a:r>
            <a:r>
              <a:rPr lang="en-US" altLang="vi-VN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vi-VN">
                <a:solidFill>
                  <a:srgbClr val="0000FF"/>
                </a:solidFill>
              </a:rPr>
              <a:t> OnHead(x, John) </a:t>
            </a:r>
            <a:r>
              <a:rPr lang="en-US" altLang="vi-VN"/>
              <a:t>áp dụng quy tắc EI ta được: </a:t>
            </a:r>
            <a:r>
              <a:rPr lang="en-US" altLang="vi-VN">
                <a:solidFill>
                  <a:srgbClr val="0000FF"/>
                </a:solidFill>
              </a:rPr>
              <a:t>Crown(C1) </a:t>
            </a:r>
            <a:r>
              <a:rPr lang="en-US" altLang="vi-VN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vi-VN">
                <a:solidFill>
                  <a:srgbClr val="0000FF"/>
                </a:solidFill>
              </a:rPr>
              <a:t> OnHead(C1, John)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vi-VN"/>
              <a:t>	với </a:t>
            </a:r>
            <a:r>
              <a:rPr lang="en-US" altLang="vi-VN" i="1"/>
              <a:t>C</a:t>
            </a:r>
            <a:r>
              <a:rPr lang="en-US" altLang="vi-VN" i="1" baseline="-25000"/>
              <a:t>1</a:t>
            </a:r>
            <a:r>
              <a:rPr lang="en-US" altLang="vi-VN"/>
              <a:t> là một hằng ký hiệu mới, gọi là </a:t>
            </a:r>
            <a:r>
              <a:rPr lang="en-US" altLang="vi-VN">
                <a:solidFill>
                  <a:srgbClr val="FF0000"/>
                </a:solidFill>
              </a:rPr>
              <a:t>Skolem constant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20/3/2012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6472B1-8690-486F-AB0A-E93ACA2CADF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377203"/>
              </p:ext>
            </p:extLst>
          </p:nvPr>
        </p:nvGraphicFramePr>
        <p:xfrm>
          <a:off x="2971800" y="2883776"/>
          <a:ext cx="2778273" cy="107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6" name="Equation" r:id="rId3" imgW="1079500" imgH="419100" progId="Equation.DSMT4">
                  <p:embed/>
                </p:oleObj>
              </mc:Choice>
              <mc:Fallback>
                <p:oleObj name="Equation" r:id="rId3" imgW="1079500" imgH="4191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83776"/>
                        <a:ext cx="2778273" cy="1078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43908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3000"/>
              </a:lnSpc>
            </a:pPr>
            <a:r>
              <a:rPr lang="en-US" altLang="vi-VN" smtClean="0"/>
              <a:t>Reduction to propositional inference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5000"/>
              </a:lnSpc>
            </a:pPr>
            <a:r>
              <a:rPr lang="en-US" altLang="vi-VN" sz="2600" smtClean="0"/>
              <a:t>Giả sử KB chứa các câu sau:</a:t>
            </a:r>
          </a:p>
          <a:p>
            <a:pPr marL="457200" lvl="1" indent="0">
              <a:lnSpc>
                <a:spcPct val="115000"/>
              </a:lnSpc>
              <a:buNone/>
            </a:pPr>
            <a:r>
              <a:rPr lang="en-US" altLang="vi-VN" sz="2400" smtClean="0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en-US" altLang="vi-VN" sz="2400" smtClean="0">
                <a:solidFill>
                  <a:srgbClr val="0000FF"/>
                </a:solidFill>
              </a:rPr>
              <a:t>x King(x) </a:t>
            </a:r>
            <a:r>
              <a:rPr lang="en-US" altLang="vi-VN" sz="240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vi-VN" sz="2400" smtClean="0">
                <a:solidFill>
                  <a:srgbClr val="0000FF"/>
                </a:solidFill>
              </a:rPr>
              <a:t> Greedy(x) </a:t>
            </a:r>
            <a:r>
              <a:rPr lang="en-US" altLang="vi-VN" sz="240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vi-VN" sz="2400" smtClean="0">
                <a:solidFill>
                  <a:srgbClr val="0000FF"/>
                </a:solidFill>
              </a:rPr>
              <a:t> Evil(x)</a:t>
            </a:r>
            <a:br>
              <a:rPr lang="en-US" altLang="vi-VN" sz="2400" smtClean="0">
                <a:solidFill>
                  <a:srgbClr val="0000FF"/>
                </a:solidFill>
              </a:rPr>
            </a:br>
            <a:r>
              <a:rPr lang="en-US" altLang="vi-VN" sz="2400" smtClean="0">
                <a:solidFill>
                  <a:srgbClr val="0000FF"/>
                </a:solidFill>
              </a:rPr>
              <a:t>King(John)</a:t>
            </a:r>
            <a:br>
              <a:rPr lang="en-US" altLang="vi-VN" sz="2400" smtClean="0">
                <a:solidFill>
                  <a:srgbClr val="0000FF"/>
                </a:solidFill>
              </a:rPr>
            </a:br>
            <a:r>
              <a:rPr lang="en-US" altLang="vi-VN" sz="2400" smtClean="0">
                <a:solidFill>
                  <a:srgbClr val="0000FF"/>
                </a:solidFill>
              </a:rPr>
              <a:t>Greedy(John)</a:t>
            </a:r>
            <a:br>
              <a:rPr lang="en-US" altLang="vi-VN" sz="2400" smtClean="0">
                <a:solidFill>
                  <a:srgbClr val="0000FF"/>
                </a:solidFill>
              </a:rPr>
            </a:br>
            <a:r>
              <a:rPr lang="en-US" altLang="vi-VN" sz="2400" smtClean="0">
                <a:solidFill>
                  <a:srgbClr val="0000FF"/>
                </a:solidFill>
              </a:rPr>
              <a:t>Brother(Richard, John)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vi-VN" sz="2600" smtClean="0"/>
              <a:t>Rút gọn KB về dạng mệnh đề như sau: cụ thể hóa các câu lượng từ phổ dụng bằng các cách có thể ta được:</a:t>
            </a:r>
          </a:p>
          <a:p>
            <a:pPr marL="457200" lvl="1" indent="0">
              <a:lnSpc>
                <a:spcPct val="115000"/>
              </a:lnSpc>
              <a:buNone/>
            </a:pPr>
            <a:r>
              <a:rPr lang="en-US" altLang="vi-VN" sz="2400" smtClean="0">
                <a:solidFill>
                  <a:srgbClr val="0000FF"/>
                </a:solidFill>
              </a:rPr>
              <a:t>King(John) </a:t>
            </a:r>
            <a:r>
              <a:rPr lang="en-US" altLang="vi-VN" sz="240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vi-VN" sz="2400" smtClean="0">
                <a:solidFill>
                  <a:srgbClr val="0000FF"/>
                </a:solidFill>
              </a:rPr>
              <a:t> Greedy(John) </a:t>
            </a:r>
            <a:r>
              <a:rPr lang="en-US" altLang="vi-VN" sz="240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vi-VN" sz="2400" smtClean="0">
                <a:solidFill>
                  <a:srgbClr val="0000FF"/>
                </a:solidFill>
              </a:rPr>
              <a:t> Evil(John)</a:t>
            </a:r>
            <a:br>
              <a:rPr lang="en-US" altLang="vi-VN" sz="2400" smtClean="0">
                <a:solidFill>
                  <a:srgbClr val="0000FF"/>
                </a:solidFill>
              </a:rPr>
            </a:br>
            <a:r>
              <a:rPr lang="en-US" altLang="vi-VN" sz="2400" smtClean="0">
                <a:solidFill>
                  <a:srgbClr val="0000FF"/>
                </a:solidFill>
              </a:rPr>
              <a:t>King(Richard) </a:t>
            </a:r>
            <a:r>
              <a:rPr lang="en-US" altLang="vi-VN" sz="240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vi-VN" sz="2400" smtClean="0">
                <a:solidFill>
                  <a:srgbClr val="0000FF"/>
                </a:solidFill>
              </a:rPr>
              <a:t> Greedy(Richard) </a:t>
            </a:r>
            <a:r>
              <a:rPr lang="en-US" altLang="vi-VN" sz="240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vi-VN" sz="2400" smtClean="0">
                <a:solidFill>
                  <a:srgbClr val="0000FF"/>
                </a:solidFill>
              </a:rPr>
              <a:t> Evil(Richard)</a:t>
            </a:r>
            <a:br>
              <a:rPr lang="en-US" altLang="vi-VN" sz="2400" smtClean="0">
                <a:solidFill>
                  <a:srgbClr val="0000FF"/>
                </a:solidFill>
              </a:rPr>
            </a:br>
            <a:r>
              <a:rPr lang="en-US" altLang="vi-VN" sz="2400" smtClean="0">
                <a:solidFill>
                  <a:srgbClr val="0000FF"/>
                </a:solidFill>
              </a:rPr>
              <a:t>King(John)</a:t>
            </a:r>
            <a:br>
              <a:rPr lang="en-US" altLang="vi-VN" sz="2400" smtClean="0">
                <a:solidFill>
                  <a:srgbClr val="0000FF"/>
                </a:solidFill>
              </a:rPr>
            </a:br>
            <a:r>
              <a:rPr lang="en-US" altLang="vi-VN" sz="2400" smtClean="0">
                <a:solidFill>
                  <a:srgbClr val="0000FF"/>
                </a:solidFill>
              </a:rPr>
              <a:t>Greedy(John)</a:t>
            </a:r>
            <a:br>
              <a:rPr lang="en-US" altLang="vi-VN" sz="2400" smtClean="0">
                <a:solidFill>
                  <a:srgbClr val="0000FF"/>
                </a:solidFill>
              </a:rPr>
            </a:br>
            <a:r>
              <a:rPr lang="en-US" altLang="vi-VN" sz="2400" smtClean="0">
                <a:solidFill>
                  <a:srgbClr val="0000FF"/>
                </a:solidFill>
              </a:rPr>
              <a:t>Brother(Richard, John)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vi-VN" sz="2600" smtClean="0"/>
              <a:t>KB mới được gọi là được mệnh đề hóa, với các mệnh đề là </a:t>
            </a:r>
            <a:r>
              <a:rPr lang="en-US" altLang="vi-VN" smtClean="0">
                <a:solidFill>
                  <a:srgbClr val="0000FF"/>
                </a:solidFill>
              </a:rPr>
              <a:t>King(John), Greedy(John), Evil(John), King(Richard), 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57B43C-DE10-4106-8309-A004EE851C2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Reduction (con't)</a:t>
            </a:r>
          </a:p>
        </p:txBody>
      </p:sp>
      <p:sp>
        <p:nvSpPr>
          <p:cNvPr id="5939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smtClean="0"/>
              <a:t>Every FOL KB can be propositionalized </a:t>
            </a:r>
            <a:br>
              <a:rPr lang="en-US" altLang="vi-VN" smtClean="0"/>
            </a:br>
            <a:r>
              <a:rPr lang="en-US" altLang="vi-VN" smtClean="0"/>
              <a:t>so as to preserve entailment </a:t>
            </a:r>
          </a:p>
          <a:p>
            <a:pPr lvl="1"/>
            <a:r>
              <a:rPr lang="en-US" altLang="vi-VN" smtClean="0"/>
              <a:t>A ground sentence is entailed by new KB </a:t>
            </a:r>
            <a:br>
              <a:rPr lang="en-US" altLang="vi-VN" smtClean="0"/>
            </a:br>
            <a:r>
              <a:rPr lang="en-US" altLang="vi-VN" smtClean="0"/>
              <a:t>iff entailed by original KB</a:t>
            </a:r>
          </a:p>
          <a:p>
            <a:pPr lvl="1"/>
            <a:endParaRPr lang="en-US" altLang="vi-VN" smtClean="0">
              <a:solidFill>
                <a:srgbClr val="FF0000"/>
              </a:solidFill>
            </a:endParaRPr>
          </a:p>
          <a:p>
            <a:r>
              <a:rPr lang="en-US" altLang="vi-VN" smtClean="0">
                <a:solidFill>
                  <a:srgbClr val="FF0000"/>
                </a:solidFill>
              </a:rPr>
              <a:t>IDEA</a:t>
            </a:r>
            <a:r>
              <a:rPr lang="en-US" altLang="vi-VN" smtClean="0"/>
              <a:t>: propositionalize KB and query, </a:t>
            </a:r>
            <a:br>
              <a:rPr lang="en-US" altLang="vi-VN" smtClean="0"/>
            </a:br>
            <a:r>
              <a:rPr lang="en-US" altLang="vi-VN" smtClean="0"/>
              <a:t>apply resolution, return result</a:t>
            </a:r>
          </a:p>
          <a:p>
            <a:pPr lvl="1"/>
            <a:endParaRPr lang="en-US" altLang="vi-VN" smtClean="0">
              <a:solidFill>
                <a:srgbClr val="FF0000"/>
              </a:solidFill>
            </a:endParaRPr>
          </a:p>
          <a:p>
            <a:r>
              <a:rPr lang="en-US" altLang="vi-VN" smtClean="0">
                <a:solidFill>
                  <a:srgbClr val="FF0000"/>
                </a:solidFill>
              </a:rPr>
              <a:t>PROBLEM</a:t>
            </a:r>
            <a:r>
              <a:rPr lang="en-US" altLang="vi-VN" smtClean="0"/>
              <a:t>: with function symbols, there are infinitely many ground terms,</a:t>
            </a:r>
          </a:p>
          <a:p>
            <a:pPr lvl="1"/>
            <a:r>
              <a:rPr lang="en-US" altLang="vi-VN" smtClean="0"/>
              <a:t>e.g., </a:t>
            </a:r>
            <a:r>
              <a:rPr lang="en-US" altLang="vi-VN" smtClean="0">
                <a:solidFill>
                  <a:srgbClr val="006699"/>
                </a:solidFill>
              </a:rPr>
              <a:t>Father(Father(Father(John)))</a:t>
            </a:r>
          </a:p>
          <a:p>
            <a:endParaRPr lang="en-US" altLang="vi-VN" smtClean="0">
              <a:solidFill>
                <a:srgbClr val="006699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45EEA-E4D4-4405-81A4-423B95FF7674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Reduction (con't)</a:t>
            </a:r>
          </a:p>
        </p:txBody>
      </p:sp>
      <p:sp>
        <p:nvSpPr>
          <p:cNvPr id="60419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vi-VN" sz="2600" smtClean="0">
                <a:solidFill>
                  <a:srgbClr val="FF0000"/>
                </a:solidFill>
              </a:rPr>
              <a:t>THEOREM</a:t>
            </a:r>
            <a:r>
              <a:rPr lang="en-US" altLang="vi-VN" sz="2600" smtClean="0"/>
              <a:t>: Herbrand (1930). </a:t>
            </a:r>
          </a:p>
          <a:p>
            <a:pPr lvl="1"/>
            <a:r>
              <a:rPr lang="en-US" altLang="vi-VN" sz="2200" smtClean="0"/>
              <a:t>If a sentence </a:t>
            </a:r>
            <a:r>
              <a:rPr lang="en-US" altLang="vi-VN" sz="2200" smtClean="0">
                <a:sym typeface="Symbol" pitchFamily="18" charset="2"/>
              </a:rPr>
              <a:t></a:t>
            </a:r>
            <a:r>
              <a:rPr lang="en-US" altLang="vi-VN" sz="2200" smtClean="0"/>
              <a:t> is entailed by an FOL KB, </a:t>
            </a:r>
            <a:br>
              <a:rPr lang="en-US" altLang="vi-VN" sz="2200" smtClean="0"/>
            </a:br>
            <a:r>
              <a:rPr lang="en-US" altLang="vi-VN" sz="2200" smtClean="0"/>
              <a:t>it is entailed by a </a:t>
            </a:r>
            <a:r>
              <a:rPr lang="en-US" altLang="vi-VN" sz="2200" smtClean="0">
                <a:solidFill>
                  <a:srgbClr val="FF0000"/>
                </a:solidFill>
              </a:rPr>
              <a:t>finite</a:t>
            </a:r>
            <a:r>
              <a:rPr lang="en-US" altLang="vi-VN" sz="2200" smtClean="0"/>
              <a:t> subset of the propositionalized KB</a:t>
            </a:r>
          </a:p>
          <a:p>
            <a:r>
              <a:rPr lang="en-US" altLang="vi-VN" sz="2600" smtClean="0">
                <a:solidFill>
                  <a:srgbClr val="FF0000"/>
                </a:solidFill>
              </a:rPr>
              <a:t>IDEA</a:t>
            </a:r>
            <a:r>
              <a:rPr lang="en-US" altLang="vi-VN" sz="2600" smtClean="0"/>
              <a:t>: For n = 0 to </a:t>
            </a:r>
            <a:r>
              <a:rPr lang="en-US" altLang="vi-VN" sz="2600" smtClean="0">
                <a:sym typeface="Symbol" pitchFamily="18" charset="2"/>
              </a:rPr>
              <a:t></a:t>
            </a:r>
            <a:r>
              <a:rPr lang="en-US" altLang="vi-VN" sz="2600" smtClean="0"/>
              <a:t> do</a:t>
            </a:r>
          </a:p>
          <a:p>
            <a:pPr lvl="1"/>
            <a:r>
              <a:rPr lang="en-US" altLang="vi-VN" sz="2200" smtClean="0"/>
              <a:t>Create a propositional KB </a:t>
            </a:r>
            <a:br>
              <a:rPr lang="en-US" altLang="vi-VN" sz="2200" smtClean="0"/>
            </a:br>
            <a:r>
              <a:rPr lang="en-US" altLang="vi-VN" sz="2200" smtClean="0"/>
              <a:t>by instantiating with depth-n terms</a:t>
            </a:r>
          </a:p>
          <a:p>
            <a:pPr lvl="1"/>
            <a:r>
              <a:rPr lang="en-US" altLang="vi-VN" sz="2200" smtClean="0"/>
              <a:t>see if </a:t>
            </a:r>
            <a:r>
              <a:rPr lang="en-US" altLang="vi-VN" sz="2200" smtClean="0">
                <a:sym typeface="Symbol" pitchFamily="18" charset="2"/>
              </a:rPr>
              <a:t></a:t>
            </a:r>
            <a:r>
              <a:rPr lang="en-US" altLang="vi-VN" sz="2200" smtClean="0"/>
              <a:t> is entailed by this KB</a:t>
            </a:r>
          </a:p>
          <a:p>
            <a:r>
              <a:rPr lang="en-US" altLang="vi-VN" sz="2600" smtClean="0">
                <a:solidFill>
                  <a:srgbClr val="FF0000"/>
                </a:solidFill>
              </a:rPr>
              <a:t>PROBLEM</a:t>
            </a:r>
            <a:r>
              <a:rPr lang="en-US" altLang="vi-VN" sz="2600" smtClean="0"/>
              <a:t>: </a:t>
            </a:r>
          </a:p>
          <a:p>
            <a:pPr lvl="1"/>
            <a:r>
              <a:rPr lang="en-US" altLang="vi-VN" sz="2200" smtClean="0"/>
              <a:t>works if α is entailed, loops if α is not entailed</a:t>
            </a:r>
          </a:p>
          <a:p>
            <a:r>
              <a:rPr lang="en-US" altLang="vi-VN" sz="2600" smtClean="0">
                <a:solidFill>
                  <a:srgbClr val="FF0000"/>
                </a:solidFill>
              </a:rPr>
              <a:t>THEOREM</a:t>
            </a:r>
            <a:r>
              <a:rPr lang="en-US" altLang="vi-VN" sz="2600" smtClean="0"/>
              <a:t>: Turing (1936), Church (1936) </a:t>
            </a:r>
          </a:p>
          <a:p>
            <a:pPr lvl="1"/>
            <a:r>
              <a:rPr lang="en-US" altLang="vi-VN" sz="2200" smtClean="0"/>
              <a:t>Entailment for FOL is semi-decidable (algorithms exist that say yes to every entailed sentence, but no algorithm exists that also says no to every non-entailed sentence.)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5DBAA-0AD8-483E-BD83-FBE02425A52F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Problems with</a:t>
            </a:r>
            <a:r>
              <a:rPr lang="en-US" altLang="vi-VN" sz="3600" smtClean="0"/>
              <a:t> </a:t>
            </a:r>
            <a:r>
              <a:rPr lang="en-US" altLang="vi-VN" smtClean="0"/>
              <a:t>propositionalization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>
                <a:ea typeface="+mn-ea"/>
              </a:rPr>
              <a:t>Propositionalization seems to </a:t>
            </a:r>
            <a:r>
              <a:rPr lang="en-US" smtClean="0">
                <a:ea typeface="+mn-ea"/>
              </a:rPr>
              <a:t>generate</a:t>
            </a:r>
            <a:br>
              <a:rPr lang="en-US" smtClean="0">
                <a:ea typeface="+mn-ea"/>
              </a:rPr>
            </a:br>
            <a:r>
              <a:rPr lang="en-US" smtClean="0">
                <a:ea typeface="+mn-ea"/>
              </a:rPr>
              <a:t>lots </a:t>
            </a:r>
            <a:r>
              <a:rPr lang="en-US">
                <a:ea typeface="+mn-ea"/>
              </a:rPr>
              <a:t>of irrelevant sentences.</a:t>
            </a:r>
          </a:p>
          <a:p>
            <a:pPr>
              <a:defRPr/>
            </a:pPr>
            <a:r>
              <a:rPr lang="en-US">
                <a:ea typeface="+mn-ea"/>
              </a:rPr>
              <a:t>E.g., from: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>
                <a:solidFill>
                  <a:srgbClr val="0000FF"/>
                </a:solidFill>
                <a:ea typeface="+mn-ea"/>
                <a:sym typeface="Symbol" pitchFamily="18" charset="2"/>
              </a:rPr>
              <a:t></a:t>
            </a:r>
            <a:r>
              <a:rPr lang="en-US">
                <a:solidFill>
                  <a:srgbClr val="0000FF"/>
                </a:solidFill>
                <a:ea typeface="+mn-ea"/>
              </a:rPr>
              <a:t>x King(x) </a:t>
            </a:r>
            <a:r>
              <a:rPr lang="en-US">
                <a:solidFill>
                  <a:srgbClr val="0000FF"/>
                </a:solidFill>
                <a:ea typeface="+mn-ea"/>
                <a:sym typeface="Symbol" pitchFamily="18" charset="2"/>
              </a:rPr>
              <a:t></a:t>
            </a:r>
            <a:r>
              <a:rPr lang="en-US">
                <a:solidFill>
                  <a:srgbClr val="0000FF"/>
                </a:solidFill>
                <a:ea typeface="+mn-ea"/>
              </a:rPr>
              <a:t> Greedy(x) </a:t>
            </a:r>
            <a:r>
              <a:rPr lang="en-US">
                <a:solidFill>
                  <a:srgbClr val="0000FF"/>
                </a:solidFill>
                <a:ea typeface="+mn-ea"/>
                <a:sym typeface="Symbol" pitchFamily="18" charset="2"/>
              </a:rPr>
              <a:t></a:t>
            </a:r>
            <a:r>
              <a:rPr lang="en-US">
                <a:solidFill>
                  <a:srgbClr val="0000FF"/>
                </a:solidFill>
                <a:ea typeface="+mn-ea"/>
              </a:rPr>
              <a:t> Evil(x)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>
                <a:solidFill>
                  <a:srgbClr val="0000FF"/>
                </a:solidFill>
                <a:ea typeface="+mn-ea"/>
              </a:rPr>
              <a:t>King(John)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>
                <a:solidFill>
                  <a:srgbClr val="0000FF"/>
                </a:solidFill>
                <a:ea typeface="+mn-ea"/>
                <a:sym typeface="Symbol" pitchFamily="18" charset="2"/>
              </a:rPr>
              <a:t></a:t>
            </a:r>
            <a:r>
              <a:rPr lang="en-US">
                <a:solidFill>
                  <a:srgbClr val="0000FF"/>
                </a:solidFill>
                <a:ea typeface="+mn-ea"/>
              </a:rPr>
              <a:t>y Greedy(y)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>
                <a:solidFill>
                  <a:srgbClr val="0000FF"/>
                </a:solidFill>
                <a:ea typeface="+mn-ea"/>
              </a:rPr>
              <a:t>Brother(Richard, John)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>
                <a:ea typeface="+mn-ea"/>
              </a:rPr>
              <a:t>It seems obvious that </a:t>
            </a:r>
            <a:r>
              <a:rPr lang="en-US">
                <a:solidFill>
                  <a:srgbClr val="006699"/>
                </a:solidFill>
                <a:ea typeface="+mn-ea"/>
              </a:rPr>
              <a:t>Evil(John)</a:t>
            </a:r>
            <a:r>
              <a:rPr lang="en-US">
                <a:ea typeface="+mn-ea"/>
              </a:rPr>
              <a:t>, but propositionalization produces lots of facts </a:t>
            </a:r>
            <a:r>
              <a:rPr lang="en-US" smtClean="0">
                <a:ea typeface="+mn-ea"/>
              </a:rPr>
              <a:t/>
            </a:r>
            <a:br>
              <a:rPr lang="en-US" smtClean="0">
                <a:ea typeface="+mn-ea"/>
              </a:rPr>
            </a:br>
            <a:r>
              <a:rPr lang="en-US" smtClean="0">
                <a:ea typeface="+mn-ea"/>
              </a:rPr>
              <a:t>such </a:t>
            </a:r>
            <a:r>
              <a:rPr lang="en-US">
                <a:ea typeface="+mn-ea"/>
              </a:rPr>
              <a:t>as </a:t>
            </a:r>
            <a:r>
              <a:rPr lang="en-US">
                <a:solidFill>
                  <a:srgbClr val="006699"/>
                </a:solidFill>
                <a:ea typeface="+mn-ea"/>
              </a:rPr>
              <a:t>Greedy(Richard)</a:t>
            </a:r>
            <a:r>
              <a:rPr lang="en-US">
                <a:ea typeface="+mn-ea"/>
              </a:rPr>
              <a:t> that are irrelevant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>
                <a:ea typeface="+mn-ea"/>
              </a:rPr>
              <a:t>With </a:t>
            </a:r>
            <a:r>
              <a:rPr lang="en-US">
                <a:solidFill>
                  <a:srgbClr val="FF0000"/>
                </a:solidFill>
                <a:ea typeface="+mn-ea"/>
              </a:rPr>
              <a:t>p k-ary </a:t>
            </a:r>
            <a:r>
              <a:rPr lang="en-US">
                <a:ea typeface="+mn-ea"/>
              </a:rPr>
              <a:t>predicates and n constants, </a:t>
            </a:r>
            <a:r>
              <a:rPr lang="en-US" smtClean="0">
                <a:ea typeface="+mn-ea"/>
              </a:rPr>
              <a:t/>
            </a:r>
            <a:br>
              <a:rPr lang="en-US" smtClean="0">
                <a:ea typeface="+mn-ea"/>
              </a:rPr>
            </a:br>
            <a:r>
              <a:rPr lang="en-US" smtClean="0">
                <a:ea typeface="+mn-ea"/>
              </a:rPr>
              <a:t>there </a:t>
            </a:r>
            <a:r>
              <a:rPr lang="en-US">
                <a:ea typeface="+mn-ea"/>
              </a:rPr>
              <a:t>are </a:t>
            </a:r>
            <a:r>
              <a:rPr lang="en-US">
                <a:solidFill>
                  <a:srgbClr val="FF0000"/>
                </a:solidFill>
                <a:ea typeface="+mn-ea"/>
              </a:rPr>
              <a:t>p·n</a:t>
            </a:r>
            <a:r>
              <a:rPr lang="en-US" baseline="30000">
                <a:solidFill>
                  <a:srgbClr val="FF0000"/>
                </a:solidFill>
                <a:ea typeface="+mn-ea"/>
              </a:rPr>
              <a:t>k</a:t>
            </a:r>
            <a:r>
              <a:rPr lang="en-US">
                <a:ea typeface="+mn-ea"/>
              </a:rPr>
              <a:t> instantiations.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7AD2C-D7F7-4F69-9226-060A48FBAB9D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29600" cy="2590800"/>
          </a:xfrm>
        </p:spPr>
        <p:txBody>
          <a:bodyPr>
            <a:normAutofit/>
          </a:bodyPr>
          <a:lstStyle/>
          <a:p>
            <a:r>
              <a:rPr lang="en-US" altLang="vi-VN" smtClean="0"/>
              <a:t>We can get the inference immediately if we can find a substitution </a:t>
            </a:r>
            <a:r>
              <a:rPr lang="en-US" altLang="vi-VN" smtClean="0">
                <a:solidFill>
                  <a:srgbClr val="0000FF"/>
                </a:solidFill>
              </a:rPr>
              <a:t>θ</a:t>
            </a:r>
            <a:r>
              <a:rPr lang="en-US" altLang="vi-VN" smtClean="0"/>
              <a:t> such that </a:t>
            </a: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King(x) </a:t>
            </a: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 </a:t>
            </a: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Greedy(x) </a:t>
            </a:r>
            <a:r>
              <a:rPr lang="en-US" altLang="vi-VN" smtClean="0"/>
              <a:t>match </a:t>
            </a: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King(John</a:t>
            </a:r>
            <a:r>
              <a:rPr lang="en-US" altLang="vi-VN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vi-VN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</a:t>
            </a:r>
            <a:r>
              <a:rPr lang="en-US" altLang="vi-VN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Greedy(y</a:t>
            </a: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vi-VN" smtClean="0"/>
              <a:t>Select </a:t>
            </a:r>
            <a:r>
              <a:rPr lang="en-US" altLang="vi-VN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θ = {</a:t>
            </a: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x/John</a:t>
            </a:r>
            <a:r>
              <a:rPr lang="en-US" altLang="vi-VN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y/John</a:t>
            </a:r>
            <a:r>
              <a:rPr lang="en-US" altLang="vi-VN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altLang="vi-VN"/>
              <a:t>works</a:t>
            </a:r>
            <a:endParaRPr lang="en-US" altLang="vi-VN" smtClean="0">
              <a:solidFill>
                <a:srgbClr val="006699"/>
              </a:solidFill>
            </a:endParaRPr>
          </a:p>
          <a:p>
            <a:r>
              <a:rPr lang="en-US" altLang="vi-VN" smtClean="0">
                <a:solidFill>
                  <a:srgbClr val="0000FF"/>
                </a:solidFill>
              </a:rPr>
              <a:t>Unify(p, q) = θ </a:t>
            </a:r>
            <a:r>
              <a:rPr lang="en-US" altLang="vi-VN" smtClean="0"/>
              <a:t>if </a:t>
            </a:r>
            <a:r>
              <a:rPr lang="en-US" altLang="vi-VN" smtClean="0">
                <a:solidFill>
                  <a:srgbClr val="0000FF"/>
                </a:solidFill>
              </a:rPr>
              <a:t>pθ = qθ </a:t>
            </a:r>
          </a:p>
        </p:txBody>
      </p:sp>
      <p:graphicFrame>
        <p:nvGraphicFramePr>
          <p:cNvPr id="63555" name="Group 6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91726854"/>
              </p:ext>
            </p:extLst>
          </p:nvPr>
        </p:nvGraphicFramePr>
        <p:xfrm>
          <a:off x="931399" y="3749571"/>
          <a:ext cx="7603001" cy="2498829"/>
        </p:xfrm>
        <a:graphic>
          <a:graphicData uri="http://schemas.openxmlformats.org/drawingml/2006/table">
            <a:tbl>
              <a:tblPr/>
              <a:tblGrid>
                <a:gridCol w="2281434"/>
                <a:gridCol w="2775020"/>
                <a:gridCol w="2546547"/>
              </a:tblGrid>
              <a:tr h="457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99317" marR="99317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99317" marR="99317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itchFamily="18" charset="2"/>
                        </a:rPr>
                        <a:t></a:t>
                      </a:r>
                    </a:p>
                  </a:txBody>
                  <a:tcPr marL="99317" marR="99317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Knows(John, x)</a:t>
                      </a:r>
                    </a:p>
                  </a:txBody>
                  <a:tcPr marL="99317" marR="99317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Knows(John, Jane) </a:t>
                      </a:r>
                    </a:p>
                  </a:txBody>
                  <a:tcPr marL="99317" marR="99317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{x / Jane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9317" marR="99317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Knows(John, x)</a:t>
                      </a:r>
                    </a:p>
                  </a:txBody>
                  <a:tcPr marL="99317" marR="99317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Knows(y, OJ)</a:t>
                      </a:r>
                    </a:p>
                  </a:txBody>
                  <a:tcPr marL="99317" marR="99317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{x / OJ, y / John}</a:t>
                      </a:r>
                    </a:p>
                  </a:txBody>
                  <a:tcPr marL="99317" marR="99317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Knows(John, x) </a:t>
                      </a:r>
                    </a:p>
                  </a:txBody>
                  <a:tcPr marL="99317" marR="99317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Knows(y, Mother(y))</a:t>
                      </a:r>
                    </a:p>
                  </a:txBody>
                  <a:tcPr marL="99317" marR="99317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{y / John, </a:t>
                      </a:r>
                      <a:b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/ Mother(John)}</a:t>
                      </a:r>
                    </a:p>
                  </a:txBody>
                  <a:tcPr marL="99317" marR="99317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Knows(John, x)</a:t>
                      </a:r>
                    </a:p>
                  </a:txBody>
                  <a:tcPr marL="99317" marR="99317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Knows(x, OJ)</a:t>
                      </a:r>
                    </a:p>
                  </a:txBody>
                  <a:tcPr marL="99317" marR="99317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{fail}</a:t>
                      </a:r>
                    </a:p>
                  </a:txBody>
                  <a:tcPr marL="99317" marR="99317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9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Unification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852EE-917D-4FD1-A0E4-9A88F3B8F770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Unification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smtClean="0"/>
              <a:t>To unify </a:t>
            </a: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Knows(John,x</a:t>
            </a:r>
            <a:r>
              <a:rPr lang="en-US" altLang="vi-VN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vi-VN" smtClean="0"/>
              <a:t>and </a:t>
            </a: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Knows(y,z</a:t>
            </a:r>
            <a:r>
              <a:rPr lang="en-US" altLang="vi-VN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vi-VN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l-GR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θ</a:t>
            </a:r>
            <a:r>
              <a:rPr lang="en-US" altLang="vi-VN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vi-VN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</a:t>
            </a: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y/John</a:t>
            </a:r>
            <a:r>
              <a:rPr lang="en-US" altLang="vi-VN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x/z </a:t>
            </a:r>
            <a:r>
              <a:rPr lang="en-US" altLang="vi-VN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altLang="vi-VN" smtClean="0"/>
              <a:t>or </a:t>
            </a:r>
            <a:br>
              <a:rPr lang="en-US" altLang="vi-VN" smtClean="0"/>
            </a:br>
            <a:r>
              <a:rPr lang="el-GR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θ</a:t>
            </a:r>
            <a:r>
              <a:rPr lang="en-US" altLang="vi-VN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vi-VN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</a:t>
            </a: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y/John</a:t>
            </a:r>
            <a:r>
              <a:rPr lang="en-US" altLang="vi-VN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x/Mary, z/Mary</a:t>
            </a:r>
            <a:r>
              <a:rPr lang="en-US" altLang="vi-VN" smtClean="0">
                <a:solidFill>
                  <a:srgbClr val="0000FF"/>
                </a:solidFill>
              </a:rPr>
              <a:t>}</a:t>
            </a:r>
          </a:p>
          <a:p>
            <a:pPr lvl="1"/>
            <a:endParaRPr lang="en-US" altLang="vi-VN" smtClean="0"/>
          </a:p>
          <a:p>
            <a:r>
              <a:rPr lang="en-US" altLang="vi-VN" smtClean="0"/>
              <a:t>The first unifier is </a:t>
            </a:r>
            <a:r>
              <a:rPr lang="en-US" altLang="vi-VN" smtClean="0">
                <a:solidFill>
                  <a:srgbClr val="FF0000"/>
                </a:solidFill>
              </a:rPr>
              <a:t>more general </a:t>
            </a:r>
            <a:r>
              <a:rPr lang="en-US" altLang="vi-VN" smtClean="0"/>
              <a:t>than the second.</a:t>
            </a:r>
          </a:p>
          <a:p>
            <a:pPr lvl="1"/>
            <a:endParaRPr lang="en-US" altLang="vi-VN" smtClean="0"/>
          </a:p>
          <a:p>
            <a:r>
              <a:rPr lang="en-US" altLang="vi-VN" smtClean="0"/>
              <a:t>There is a single </a:t>
            </a:r>
            <a:r>
              <a:rPr lang="en-US" altLang="vi-VN" smtClean="0">
                <a:solidFill>
                  <a:srgbClr val="FF0000"/>
                </a:solidFill>
              </a:rPr>
              <a:t>most general unifier</a:t>
            </a:r>
            <a:r>
              <a:rPr lang="en-US" altLang="vi-VN" smtClean="0"/>
              <a:t> (</a:t>
            </a:r>
            <a:r>
              <a:rPr lang="en-US" altLang="vi-VN" smtClean="0">
                <a:solidFill>
                  <a:srgbClr val="FF0000"/>
                </a:solidFill>
              </a:rPr>
              <a:t>MGU</a:t>
            </a:r>
            <a:r>
              <a:rPr lang="en-US" altLang="vi-VN" smtClean="0"/>
              <a:t>) </a:t>
            </a:r>
            <a:br>
              <a:rPr lang="en-US" altLang="vi-VN" smtClean="0"/>
            </a:br>
            <a:r>
              <a:rPr lang="en-US" altLang="vi-VN" smtClean="0"/>
              <a:t>that is unique up to renaming of variables.</a:t>
            </a:r>
            <a:br>
              <a:rPr lang="en-US" altLang="vi-VN" smtClean="0"/>
            </a:br>
            <a:r>
              <a:rPr lang="en-US" altLang="vi-VN" smtClean="0"/>
              <a:t>MGU = { y / John, x / z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5E84D-4751-4E82-BA1C-B0722F7340E2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The unification algorithm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CC7F3-CB40-43AD-82A6-D141216CE74C}" type="slidenum">
              <a:rPr lang="en-US"/>
              <a:pPr>
                <a:defRPr/>
              </a:pPr>
              <a:t>49</a:t>
            </a:fld>
            <a:endParaRPr lang="en-US"/>
          </a:p>
        </p:txBody>
      </p:sp>
      <p:pic>
        <p:nvPicPr>
          <p:cNvPr id="645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27083" r="8594" b="19792"/>
          <a:stretch>
            <a:fillRect/>
          </a:stretch>
        </p:blipFill>
        <p:spPr bwMode="auto">
          <a:xfrm>
            <a:off x="228600" y="1371600"/>
            <a:ext cx="8686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First-Order Logic 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does the following FOL sentence mean?</a:t>
            </a:r>
          </a:p>
          <a:p>
            <a:pPr marL="457200" lvl="1" indent="0">
              <a:buNone/>
              <a:defRPr/>
            </a:pPr>
            <a:r>
              <a:rPr lang="en-US">
                <a:solidFill>
                  <a:srgbClr val="0000FF"/>
                </a:solidFill>
                <a:sym typeface="Symbol"/>
              </a:rPr>
              <a:t></a:t>
            </a:r>
            <a:r>
              <a:rPr lang="en-US">
                <a:solidFill>
                  <a:srgbClr val="0000FF"/>
                </a:solidFill>
              </a:rPr>
              <a:t>x [Person(x) </a:t>
            </a:r>
            <a:r>
              <a:rPr lang="en-US">
                <a:solidFill>
                  <a:srgbClr val="0000FF"/>
                </a:solidFill>
                <a:sym typeface="Symbol"/>
              </a:rPr>
              <a:t>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  <a:sym typeface="Symbol"/>
              </a:rPr>
              <a:t></a:t>
            </a:r>
            <a:r>
              <a:rPr lang="en-US">
                <a:solidFill>
                  <a:srgbClr val="0000FF"/>
                </a:solidFill>
              </a:rPr>
              <a:t>t (Time(t) </a:t>
            </a:r>
            <a:r>
              <a:rPr lang="en-US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>
                <a:solidFill>
                  <a:srgbClr val="0000FF"/>
                </a:solidFill>
              </a:rPr>
              <a:t> Fool(x, t))] </a:t>
            </a:r>
            <a:r>
              <a:rPr lang="en-US">
                <a:solidFill>
                  <a:srgbClr val="0000FF"/>
                </a:solidFill>
                <a:sym typeface="Symbol"/>
              </a:rPr>
              <a:t></a:t>
            </a:r>
            <a:r>
              <a:rPr lang="en-US">
                <a:solidFill>
                  <a:srgbClr val="0000FF"/>
                </a:solidFill>
              </a:rPr>
              <a:t/>
            </a:r>
            <a:br>
              <a:rPr lang="en-US">
                <a:solidFill>
                  <a:srgbClr val="0000FF"/>
                </a:solidFill>
              </a:rPr>
            </a:br>
            <a:r>
              <a:rPr lang="en-US" smtClean="0">
                <a:solidFill>
                  <a:srgbClr val="0000FF"/>
                </a:solidFill>
                <a:sym typeface="Symbol"/>
              </a:rPr>
              <a:t></a:t>
            </a:r>
            <a:r>
              <a:rPr lang="en-US">
                <a:solidFill>
                  <a:srgbClr val="0000FF"/>
                </a:solidFill>
              </a:rPr>
              <a:t>t [Time(t) </a:t>
            </a:r>
            <a:r>
              <a:rPr lang="en-US">
                <a:solidFill>
                  <a:srgbClr val="0000FF"/>
                </a:solidFill>
                <a:sym typeface="Symbol"/>
              </a:rPr>
              <a:t>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  <a:sym typeface="Symbol"/>
              </a:rPr>
              <a:t></a:t>
            </a:r>
            <a:r>
              <a:rPr lang="en-US">
                <a:solidFill>
                  <a:srgbClr val="0000FF"/>
                </a:solidFill>
              </a:rPr>
              <a:t>x (Person(x) </a:t>
            </a:r>
            <a:r>
              <a:rPr lang="en-US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>
                <a:solidFill>
                  <a:srgbClr val="0000FF"/>
                </a:solidFill>
              </a:rPr>
              <a:t> Fool(x, t))] </a:t>
            </a:r>
            <a:r>
              <a:rPr lang="en-US">
                <a:solidFill>
                  <a:srgbClr val="0000FF"/>
                </a:solidFill>
                <a:sym typeface="Symbol"/>
              </a:rPr>
              <a:t></a:t>
            </a:r>
            <a:r>
              <a:rPr lang="en-US">
                <a:solidFill>
                  <a:srgbClr val="0000FF"/>
                </a:solidFill>
              </a:rPr>
              <a:t/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US">
                <a:solidFill>
                  <a:srgbClr val="0000FF"/>
                </a:solidFill>
                <a:sym typeface="Symbol"/>
              </a:rPr>
              <a:t></a:t>
            </a:r>
            <a:r>
              <a:rPr lang="en-US">
                <a:solidFill>
                  <a:srgbClr val="0000FF"/>
                </a:solidFill>
              </a:rPr>
              <a:t>t, x [Time(t) </a:t>
            </a:r>
            <a:r>
              <a:rPr lang="en-US">
                <a:solidFill>
                  <a:srgbClr val="0000FF"/>
                </a:solidFill>
                <a:sym typeface="Symbol"/>
              </a:rPr>
              <a:t></a:t>
            </a:r>
            <a:r>
              <a:rPr lang="en-US">
                <a:solidFill>
                  <a:srgbClr val="0000FF"/>
                </a:solidFill>
              </a:rPr>
              <a:t> Person(x) </a:t>
            </a:r>
            <a:r>
              <a:rPr lang="en-US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>
                <a:solidFill>
                  <a:srgbClr val="0000FF"/>
                </a:solidFill>
              </a:rPr>
              <a:t> Fool(x, t)]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Abraham </a:t>
            </a:r>
            <a:r>
              <a:rPr lang="en-US"/>
              <a:t>Lincoln:</a:t>
            </a:r>
          </a:p>
          <a:p>
            <a:pPr lvl="1">
              <a:defRPr/>
            </a:pPr>
            <a:r>
              <a:rPr lang="en-US"/>
              <a:t>"If you once forfeit the confidence of your fellow citizens, you can never regain their respect and esteem</a:t>
            </a:r>
            <a:r>
              <a:rPr lang="en-US" smtClean="0"/>
              <a:t>. </a:t>
            </a:r>
            <a:r>
              <a:rPr lang="en-US" smtClean="0">
                <a:solidFill>
                  <a:srgbClr val="0000FF"/>
                </a:solidFill>
              </a:rPr>
              <a:t>It </a:t>
            </a:r>
            <a:r>
              <a:rPr lang="en-US">
                <a:solidFill>
                  <a:srgbClr val="0000FF"/>
                </a:solidFill>
              </a:rPr>
              <a:t>is true </a:t>
            </a:r>
            <a:r>
              <a:rPr lang="en-US"/>
              <a:t>that you may fool some of the people all of the time; you can even fool all of the people some of the time, but you can’t fool all of the people all of the time."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20/3/2012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6472B1-8690-486F-AB0A-E93ACA2CADF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047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The unification algorithm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0F4-F09D-49B8-9B59-7763FC10BE2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pic>
        <p:nvPicPr>
          <p:cNvPr id="655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50000" r="8984" b="14583"/>
          <a:stretch>
            <a:fillRect/>
          </a:stretch>
        </p:blipFill>
        <p:spPr bwMode="auto">
          <a:xfrm>
            <a:off x="228600" y="1447800"/>
            <a:ext cx="8686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Generalized Modus Ponens (GMP)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vi-VN" sz="2200" b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vi-VN" sz="2200" b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vi-VN" sz="2200" b="0" smtClean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vi-VN" smtClean="0"/>
              <a:t>Where p</a:t>
            </a:r>
            <a:r>
              <a:rPr lang="en-US" altLang="vi-VN" baseline="-25000" smtClean="0"/>
              <a:t>i</a:t>
            </a:r>
            <a:r>
              <a:rPr lang="en-US" altLang="vi-VN" smtClean="0"/>
              <a:t>'</a:t>
            </a:r>
            <a:r>
              <a:rPr lang="el-GR" altLang="vi-VN" smtClean="0"/>
              <a:t>θ</a:t>
            </a:r>
            <a:r>
              <a:rPr lang="en-US" altLang="vi-VN" smtClean="0"/>
              <a:t> = p</a:t>
            </a:r>
            <a:r>
              <a:rPr lang="en-US" altLang="vi-VN" baseline="-25000" smtClean="0"/>
              <a:t>i</a:t>
            </a:r>
            <a:r>
              <a:rPr lang="el-GR" altLang="vi-VN" smtClean="0"/>
              <a:t>θ</a:t>
            </a:r>
            <a:r>
              <a:rPr lang="en-US" altLang="vi-VN" smtClean="0"/>
              <a:t> for all i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vi-VN" sz="2400" smtClean="0"/>
              <a:t>E.g: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King(John)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Greedy(y)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King(x) </a:t>
            </a: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 </a:t>
            </a: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Greedy(x) </a:t>
            </a: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 </a:t>
            </a: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Evil(x)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 </a:t>
            </a: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Evil(John) </a:t>
            </a:r>
            <a:r>
              <a:rPr lang="en-US" altLang="vi-VN"/>
              <a:t>where </a:t>
            </a:r>
            <a:r>
              <a:rPr lang="el-GR" altLang="vi-VN"/>
              <a:t>θ</a:t>
            </a:r>
            <a:r>
              <a:rPr lang="en-US" altLang="vi-VN"/>
              <a:t> is </a:t>
            </a: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{x/John, y/John} </a:t>
            </a:r>
          </a:p>
          <a:p>
            <a:pPr>
              <a:lnSpc>
                <a:spcPct val="90000"/>
              </a:lnSpc>
            </a:pPr>
            <a:r>
              <a:rPr lang="en-US" altLang="vi-VN" smtClean="0"/>
              <a:t>GMP used with KB of </a:t>
            </a:r>
            <a:r>
              <a:rPr lang="en-US" altLang="vi-VN" smtClean="0">
                <a:solidFill>
                  <a:srgbClr val="006699"/>
                </a:solidFill>
              </a:rPr>
              <a:t>definite clauses</a:t>
            </a:r>
            <a:r>
              <a:rPr lang="en-US" altLang="vi-VN" smtClean="0"/>
              <a:t> </a:t>
            </a:r>
            <a:br>
              <a:rPr lang="en-US" altLang="vi-VN" smtClean="0"/>
            </a:br>
            <a:r>
              <a:rPr lang="en-US" altLang="vi-VN" smtClean="0"/>
              <a:t>(</a:t>
            </a:r>
            <a:r>
              <a:rPr lang="en-US" altLang="vi-VN" smtClean="0">
                <a:solidFill>
                  <a:srgbClr val="FF0000"/>
                </a:solidFill>
              </a:rPr>
              <a:t>exactly</a:t>
            </a:r>
            <a:r>
              <a:rPr lang="en-US" altLang="vi-VN" smtClean="0"/>
              <a:t> one positive literal)</a:t>
            </a:r>
          </a:p>
          <a:p>
            <a:pPr>
              <a:lnSpc>
                <a:spcPct val="90000"/>
              </a:lnSpc>
            </a:pPr>
            <a:r>
              <a:rPr lang="en-US" altLang="vi-VN" smtClean="0"/>
              <a:t>All variables assumed universally quantified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60D646-A62C-4897-BE00-A0C73E5545B9}" type="slidenum">
              <a:rPr lang="en-US"/>
              <a:pPr>
                <a:defRPr/>
              </a:pPr>
              <a:t>51</a:t>
            </a:fld>
            <a:endParaRPr lang="en-US"/>
          </a:p>
        </p:txBody>
      </p:sp>
      <p:graphicFrame>
        <p:nvGraphicFramePr>
          <p:cNvPr id="6656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654952"/>
              </p:ext>
            </p:extLst>
          </p:nvPr>
        </p:nvGraphicFramePr>
        <p:xfrm>
          <a:off x="838200" y="1400175"/>
          <a:ext cx="7620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5" name="Equation" r:id="rId3" imgW="2438280" imgH="431640" progId="Equation.DSMT4">
                  <p:embed/>
                </p:oleObj>
              </mc:Choice>
              <mc:Fallback>
                <p:oleObj name="Equation" r:id="rId3" imgW="243828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00175"/>
                        <a:ext cx="76200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Soundness of GMP</a:t>
            </a:r>
          </a:p>
        </p:txBody>
      </p:sp>
      <p:sp>
        <p:nvSpPr>
          <p:cNvPr id="6758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smtClean="0"/>
              <a:t>Need to show that </a:t>
            </a:r>
          </a:p>
          <a:p>
            <a:pPr algn="ctr">
              <a:buFont typeface="Wingdings" pitchFamily="2" charset="2"/>
              <a:buNone/>
            </a:pPr>
            <a:r>
              <a:rPr lang="en-US" altLang="vi-VN" smtClean="0"/>
              <a:t>p</a:t>
            </a:r>
            <a:r>
              <a:rPr lang="en-US" altLang="vi-VN" baseline="-25000" smtClean="0"/>
              <a:t>1</a:t>
            </a:r>
            <a:r>
              <a:rPr lang="en-US" altLang="vi-VN" smtClean="0"/>
              <a:t>', …, p</a:t>
            </a:r>
            <a:r>
              <a:rPr lang="en-US" altLang="vi-VN" baseline="-25000" smtClean="0"/>
              <a:t>n</a:t>
            </a:r>
            <a:r>
              <a:rPr lang="en-US" altLang="vi-VN" smtClean="0"/>
              <a:t>', (p</a:t>
            </a:r>
            <a:r>
              <a:rPr lang="en-US" altLang="vi-VN" baseline="-25000" smtClean="0"/>
              <a:t>1</a:t>
            </a:r>
            <a:r>
              <a:rPr lang="en-US" altLang="vi-VN" smtClean="0"/>
              <a:t> </a:t>
            </a:r>
            <a:r>
              <a:rPr lang="en-US" altLang="vi-VN" smtClean="0">
                <a:sym typeface="Symbol" pitchFamily="18" charset="2"/>
              </a:rPr>
              <a:t></a:t>
            </a:r>
            <a:r>
              <a:rPr lang="en-US" altLang="vi-VN" smtClean="0"/>
              <a:t> … </a:t>
            </a:r>
            <a:r>
              <a:rPr lang="en-US" altLang="vi-VN" smtClean="0">
                <a:sym typeface="Symbol" pitchFamily="18" charset="2"/>
              </a:rPr>
              <a:t></a:t>
            </a:r>
            <a:r>
              <a:rPr lang="en-US" altLang="vi-VN" smtClean="0"/>
              <a:t> p</a:t>
            </a:r>
            <a:r>
              <a:rPr lang="en-US" altLang="vi-VN" baseline="-25000" smtClean="0"/>
              <a:t>n</a:t>
            </a:r>
            <a:r>
              <a:rPr lang="en-US" altLang="vi-VN" smtClean="0"/>
              <a:t> </a:t>
            </a:r>
            <a:r>
              <a:rPr lang="en-US" altLang="vi-VN" sz="2900" smtClean="0">
                <a:sym typeface="Symbol" pitchFamily="18" charset="2"/>
              </a:rPr>
              <a:t></a:t>
            </a:r>
            <a:r>
              <a:rPr lang="en-US" altLang="vi-VN" smtClean="0">
                <a:sym typeface="Symbol" pitchFamily="18" charset="2"/>
              </a:rPr>
              <a:t> </a:t>
            </a:r>
            <a:r>
              <a:rPr lang="en-US" altLang="vi-VN" smtClean="0"/>
              <a:t>q) </a:t>
            </a:r>
            <a:r>
              <a:rPr lang="en-US" altLang="vi-VN" smtClean="0">
                <a:cs typeface="Arial" charset="0"/>
              </a:rPr>
              <a:t>╞</a:t>
            </a:r>
            <a:r>
              <a:rPr lang="en-US" altLang="vi-VN" smtClean="0"/>
              <a:t> q</a:t>
            </a:r>
            <a:r>
              <a:rPr lang="el-GR" altLang="vi-VN" smtClean="0">
                <a:cs typeface="Arial" charset="0"/>
              </a:rPr>
              <a:t>θ</a:t>
            </a:r>
            <a:endParaRPr lang="en-US" altLang="vi-VN" smtClean="0"/>
          </a:p>
          <a:p>
            <a:pPr>
              <a:buFont typeface="Wingdings" pitchFamily="2" charset="2"/>
              <a:buNone/>
            </a:pPr>
            <a:r>
              <a:rPr lang="en-US" altLang="vi-VN" smtClean="0"/>
              <a:t>	provided that p</a:t>
            </a:r>
            <a:r>
              <a:rPr lang="en-US" altLang="vi-VN" baseline="-25000" smtClean="0"/>
              <a:t>i</a:t>
            </a:r>
            <a:r>
              <a:rPr lang="en-US" altLang="vi-VN" smtClean="0"/>
              <a:t>'</a:t>
            </a:r>
            <a:r>
              <a:rPr lang="el-GR" altLang="vi-VN" smtClean="0">
                <a:cs typeface="Arial" charset="0"/>
              </a:rPr>
              <a:t>θ</a:t>
            </a:r>
            <a:r>
              <a:rPr lang="en-US" altLang="vi-VN" smtClean="0"/>
              <a:t> = p</a:t>
            </a:r>
            <a:r>
              <a:rPr lang="en-US" altLang="vi-VN" baseline="-25000" smtClean="0"/>
              <a:t>i</a:t>
            </a:r>
            <a:r>
              <a:rPr lang="el-GR" altLang="vi-VN" smtClean="0">
                <a:cs typeface="Arial" charset="0"/>
              </a:rPr>
              <a:t>θ</a:t>
            </a:r>
            <a:r>
              <a:rPr lang="en-US" altLang="vi-VN" smtClean="0"/>
              <a:t> for all i</a:t>
            </a:r>
            <a:endParaRPr lang="en-US" altLang="vi-VN" i="1" smtClean="0"/>
          </a:p>
          <a:p>
            <a:pPr marL="914400" lvl="1" indent="-457200">
              <a:buFont typeface="Wingdings" pitchFamily="2" charset="2"/>
              <a:buNone/>
            </a:pPr>
            <a:endParaRPr lang="en-US" altLang="vi-VN" smtClean="0"/>
          </a:p>
          <a:p>
            <a:r>
              <a:rPr lang="en-US" altLang="vi-VN" u="sng" smtClean="0">
                <a:solidFill>
                  <a:srgbClr val="0033CC"/>
                </a:solidFill>
              </a:rPr>
              <a:t>Lemma</a:t>
            </a:r>
            <a:r>
              <a:rPr lang="en-US" altLang="vi-VN" smtClean="0"/>
              <a:t>: For any sentence </a:t>
            </a:r>
            <a:r>
              <a:rPr lang="en-US" altLang="vi-VN" i="1" smtClean="0"/>
              <a:t>p</a:t>
            </a:r>
            <a:r>
              <a:rPr lang="en-US" altLang="vi-VN" smtClean="0"/>
              <a:t>, </a:t>
            </a:r>
            <a:br>
              <a:rPr lang="en-US" altLang="vi-VN" smtClean="0"/>
            </a:br>
            <a:r>
              <a:rPr lang="en-US" altLang="vi-VN" smtClean="0"/>
              <a:t>we have </a:t>
            </a:r>
            <a:r>
              <a:rPr lang="en-US" altLang="vi-VN" i="1" smtClean="0"/>
              <a:t>p</a:t>
            </a:r>
            <a:r>
              <a:rPr lang="en-US" altLang="vi-VN" smtClean="0"/>
              <a:t> </a:t>
            </a:r>
            <a:r>
              <a:rPr lang="en-US" altLang="vi-VN" smtClean="0">
                <a:cs typeface="Arial" charset="0"/>
              </a:rPr>
              <a:t>╞</a:t>
            </a:r>
            <a:r>
              <a:rPr lang="en-US" altLang="vi-VN" smtClean="0"/>
              <a:t> p</a:t>
            </a:r>
            <a:r>
              <a:rPr lang="el-GR" altLang="vi-VN" smtClean="0">
                <a:cs typeface="Arial" charset="0"/>
              </a:rPr>
              <a:t>θ</a:t>
            </a:r>
            <a:r>
              <a:rPr lang="en-US" altLang="vi-VN" smtClean="0"/>
              <a:t> by UI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vi-VN" smtClean="0"/>
              <a:t>(p</a:t>
            </a:r>
            <a:r>
              <a:rPr lang="en-US" altLang="vi-VN" baseline="-25000" smtClean="0"/>
              <a:t>1</a:t>
            </a:r>
            <a:r>
              <a:rPr lang="en-US" altLang="vi-VN" smtClean="0"/>
              <a:t> </a:t>
            </a:r>
            <a:r>
              <a:rPr lang="en-US" altLang="vi-VN" smtClean="0">
                <a:sym typeface="Symbol" pitchFamily="18" charset="2"/>
              </a:rPr>
              <a:t></a:t>
            </a:r>
            <a:r>
              <a:rPr lang="en-US" altLang="vi-VN" smtClean="0"/>
              <a:t> … </a:t>
            </a:r>
            <a:r>
              <a:rPr lang="en-US" altLang="vi-VN" smtClean="0">
                <a:sym typeface="Symbol" pitchFamily="18" charset="2"/>
              </a:rPr>
              <a:t></a:t>
            </a:r>
            <a:r>
              <a:rPr lang="en-US" altLang="vi-VN" smtClean="0"/>
              <a:t> p</a:t>
            </a:r>
            <a:r>
              <a:rPr lang="en-US" altLang="vi-VN" baseline="-25000" smtClean="0"/>
              <a:t>n</a:t>
            </a:r>
            <a:r>
              <a:rPr lang="en-US" altLang="vi-VN" smtClean="0"/>
              <a:t> </a:t>
            </a:r>
            <a:r>
              <a:rPr lang="en-US" altLang="vi-VN" smtClean="0">
                <a:sym typeface="Symbol" pitchFamily="18" charset="2"/>
              </a:rPr>
              <a:t></a:t>
            </a:r>
            <a:r>
              <a:rPr lang="en-US" altLang="vi-VN" smtClean="0"/>
              <a:t> q) </a:t>
            </a:r>
            <a:r>
              <a:rPr lang="en-US" altLang="vi-VN" smtClean="0">
                <a:cs typeface="Arial" charset="0"/>
              </a:rPr>
              <a:t>╞</a:t>
            </a:r>
            <a:r>
              <a:rPr lang="en-US" altLang="vi-VN" smtClean="0"/>
              <a:t> (p</a:t>
            </a:r>
            <a:r>
              <a:rPr lang="en-US" altLang="vi-VN" baseline="-25000" smtClean="0"/>
              <a:t>1</a:t>
            </a:r>
            <a:r>
              <a:rPr lang="en-US" altLang="vi-VN" smtClean="0"/>
              <a:t> </a:t>
            </a:r>
            <a:r>
              <a:rPr lang="en-US" altLang="vi-VN" smtClean="0">
                <a:sym typeface="Symbol" pitchFamily="18" charset="2"/>
              </a:rPr>
              <a:t></a:t>
            </a:r>
            <a:r>
              <a:rPr lang="en-US" altLang="vi-VN" smtClean="0"/>
              <a:t> … </a:t>
            </a:r>
            <a:r>
              <a:rPr lang="en-US" altLang="vi-VN" smtClean="0">
                <a:sym typeface="Symbol" pitchFamily="18" charset="2"/>
              </a:rPr>
              <a:t></a:t>
            </a:r>
            <a:r>
              <a:rPr lang="en-US" altLang="vi-VN" smtClean="0"/>
              <a:t> p</a:t>
            </a:r>
            <a:r>
              <a:rPr lang="en-US" altLang="vi-VN" baseline="-25000" smtClean="0"/>
              <a:t>n</a:t>
            </a:r>
            <a:r>
              <a:rPr lang="en-US" altLang="vi-VN" smtClean="0"/>
              <a:t> </a:t>
            </a:r>
            <a:r>
              <a:rPr lang="en-US" altLang="vi-VN" smtClean="0">
                <a:sym typeface="Symbol" pitchFamily="18" charset="2"/>
              </a:rPr>
              <a:t></a:t>
            </a:r>
            <a:r>
              <a:rPr lang="en-US" altLang="vi-VN" smtClean="0"/>
              <a:t> q)</a:t>
            </a:r>
            <a:r>
              <a:rPr lang="el-GR" altLang="vi-VN" smtClean="0">
                <a:cs typeface="Arial" charset="0"/>
              </a:rPr>
              <a:t>θ</a:t>
            </a:r>
            <a:r>
              <a:rPr lang="en-US" altLang="vi-VN" smtClean="0">
                <a:cs typeface="Arial" charset="0"/>
              </a:rPr>
              <a:t> = </a:t>
            </a:r>
            <a:r>
              <a:rPr lang="en-US" altLang="vi-VN" smtClean="0"/>
              <a:t>(p</a:t>
            </a:r>
            <a:r>
              <a:rPr lang="en-US" altLang="vi-VN" baseline="-25000" smtClean="0"/>
              <a:t>1</a:t>
            </a:r>
            <a:r>
              <a:rPr lang="el-GR" altLang="vi-VN" smtClean="0">
                <a:cs typeface="Arial" charset="0"/>
              </a:rPr>
              <a:t>θ</a:t>
            </a:r>
            <a:r>
              <a:rPr lang="en-US" altLang="vi-VN" smtClean="0"/>
              <a:t> </a:t>
            </a:r>
            <a:r>
              <a:rPr lang="en-US" altLang="vi-VN" smtClean="0">
                <a:sym typeface="Symbol" pitchFamily="18" charset="2"/>
              </a:rPr>
              <a:t></a:t>
            </a:r>
            <a:r>
              <a:rPr lang="en-US" altLang="vi-VN" smtClean="0"/>
              <a:t> … </a:t>
            </a:r>
            <a:r>
              <a:rPr lang="en-US" altLang="vi-VN" smtClean="0">
                <a:sym typeface="Symbol" pitchFamily="18" charset="2"/>
              </a:rPr>
              <a:t></a:t>
            </a:r>
            <a:r>
              <a:rPr lang="en-US" altLang="vi-VN" smtClean="0"/>
              <a:t> p</a:t>
            </a:r>
            <a:r>
              <a:rPr lang="en-US" altLang="vi-VN" baseline="-25000" smtClean="0"/>
              <a:t>n</a:t>
            </a:r>
            <a:r>
              <a:rPr lang="el-GR" altLang="vi-VN" smtClean="0">
                <a:cs typeface="Arial" charset="0"/>
              </a:rPr>
              <a:t>θ</a:t>
            </a:r>
            <a:r>
              <a:rPr lang="en-US" altLang="vi-VN" smtClean="0"/>
              <a:t> </a:t>
            </a:r>
            <a:r>
              <a:rPr lang="en-US" altLang="vi-VN" smtClean="0">
                <a:sym typeface="Symbol" pitchFamily="18" charset="2"/>
              </a:rPr>
              <a:t></a:t>
            </a:r>
            <a:r>
              <a:rPr lang="en-US" altLang="vi-VN" smtClean="0"/>
              <a:t> q</a:t>
            </a:r>
            <a:r>
              <a:rPr lang="el-GR" altLang="vi-VN" smtClean="0">
                <a:cs typeface="Arial" charset="0"/>
              </a:rPr>
              <a:t>θ</a:t>
            </a:r>
            <a:r>
              <a:rPr lang="en-US" altLang="vi-VN" smtClean="0"/>
              <a:t>)</a:t>
            </a:r>
          </a:p>
          <a:p>
            <a:pPr marL="914400" lvl="1" indent="-457200">
              <a:buFontTx/>
              <a:buAutoNum type="arabicPeriod"/>
            </a:pPr>
            <a:r>
              <a:rPr lang="en-US" altLang="vi-VN" smtClean="0"/>
              <a:t>p</a:t>
            </a:r>
            <a:r>
              <a:rPr lang="en-US" altLang="vi-VN" baseline="-25000" smtClean="0"/>
              <a:t>1</a:t>
            </a:r>
            <a:r>
              <a:rPr lang="en-US" altLang="vi-VN" smtClean="0"/>
              <a:t>', …, p</a:t>
            </a:r>
            <a:r>
              <a:rPr lang="en-US" altLang="vi-VN" baseline="-25000" smtClean="0"/>
              <a:t>n</a:t>
            </a:r>
            <a:r>
              <a:rPr lang="en-US" altLang="vi-VN" smtClean="0"/>
              <a:t>' </a:t>
            </a:r>
            <a:r>
              <a:rPr lang="en-US" altLang="vi-VN" smtClean="0">
                <a:cs typeface="Arial" charset="0"/>
              </a:rPr>
              <a:t>╞ </a:t>
            </a:r>
            <a:r>
              <a:rPr lang="en-US" altLang="vi-VN" smtClean="0"/>
              <a:t>p</a:t>
            </a:r>
            <a:r>
              <a:rPr lang="en-US" altLang="vi-VN" baseline="-25000" smtClean="0"/>
              <a:t>1</a:t>
            </a:r>
            <a:r>
              <a:rPr lang="en-US" altLang="vi-VN" smtClean="0"/>
              <a:t>' </a:t>
            </a:r>
            <a:r>
              <a:rPr lang="en-US" altLang="vi-VN" smtClean="0">
                <a:sym typeface="Symbol" pitchFamily="18" charset="2"/>
              </a:rPr>
              <a:t></a:t>
            </a:r>
            <a:r>
              <a:rPr lang="en-US" altLang="vi-VN" smtClean="0"/>
              <a:t> … </a:t>
            </a:r>
            <a:r>
              <a:rPr lang="en-US" altLang="vi-VN" smtClean="0">
                <a:sym typeface="Symbol" pitchFamily="18" charset="2"/>
              </a:rPr>
              <a:t></a:t>
            </a:r>
            <a:r>
              <a:rPr lang="en-US" altLang="vi-VN" smtClean="0"/>
              <a:t> p</a:t>
            </a:r>
            <a:r>
              <a:rPr lang="en-US" altLang="vi-VN" baseline="-25000" smtClean="0"/>
              <a:t>n</a:t>
            </a:r>
            <a:r>
              <a:rPr lang="en-US" altLang="vi-VN" smtClean="0"/>
              <a:t>' </a:t>
            </a:r>
            <a:r>
              <a:rPr lang="en-US" altLang="vi-VN" smtClean="0">
                <a:cs typeface="Arial" charset="0"/>
              </a:rPr>
              <a:t>╞ </a:t>
            </a:r>
            <a:r>
              <a:rPr lang="en-US" altLang="vi-VN" smtClean="0"/>
              <a:t>p</a:t>
            </a:r>
            <a:r>
              <a:rPr lang="en-US" altLang="vi-VN" baseline="-25000" smtClean="0"/>
              <a:t>1</a:t>
            </a:r>
            <a:r>
              <a:rPr lang="en-US" altLang="vi-VN" smtClean="0"/>
              <a:t>'</a:t>
            </a:r>
            <a:r>
              <a:rPr lang="el-GR" altLang="vi-VN" smtClean="0">
                <a:cs typeface="Arial" charset="0"/>
              </a:rPr>
              <a:t>θ</a:t>
            </a:r>
            <a:r>
              <a:rPr lang="en-US" altLang="vi-VN" smtClean="0"/>
              <a:t> </a:t>
            </a:r>
            <a:r>
              <a:rPr lang="en-US" altLang="vi-VN" smtClean="0">
                <a:sym typeface="Symbol" pitchFamily="18" charset="2"/>
              </a:rPr>
              <a:t></a:t>
            </a:r>
            <a:r>
              <a:rPr lang="en-US" altLang="vi-VN" smtClean="0"/>
              <a:t> … </a:t>
            </a:r>
            <a:r>
              <a:rPr lang="en-US" altLang="vi-VN" smtClean="0">
                <a:sym typeface="Symbol" pitchFamily="18" charset="2"/>
              </a:rPr>
              <a:t></a:t>
            </a:r>
            <a:r>
              <a:rPr lang="en-US" altLang="vi-VN" smtClean="0"/>
              <a:t> p</a:t>
            </a:r>
            <a:r>
              <a:rPr lang="en-US" altLang="vi-VN" baseline="-25000" smtClean="0"/>
              <a:t>n</a:t>
            </a:r>
            <a:r>
              <a:rPr lang="en-US" altLang="vi-VN" smtClean="0"/>
              <a:t>'</a:t>
            </a:r>
            <a:r>
              <a:rPr lang="el-GR" altLang="vi-VN" smtClean="0">
                <a:cs typeface="Arial" charset="0"/>
              </a:rPr>
              <a:t>θ</a:t>
            </a:r>
            <a:r>
              <a:rPr lang="en-US" altLang="vi-VN" smtClean="0"/>
              <a:t> </a:t>
            </a:r>
          </a:p>
          <a:p>
            <a:pPr marL="914400" lvl="1" indent="-457200">
              <a:buFontTx/>
              <a:buAutoNum type="arabicPeriod"/>
            </a:pPr>
            <a:r>
              <a:rPr lang="en-US" altLang="vi-VN" smtClean="0"/>
              <a:t>From 1 and 2, q</a:t>
            </a:r>
            <a:r>
              <a:rPr lang="el-GR" altLang="vi-VN" smtClean="0">
                <a:cs typeface="Arial" charset="0"/>
              </a:rPr>
              <a:t>θ</a:t>
            </a:r>
            <a:r>
              <a:rPr lang="en-US" altLang="vi-VN" smtClean="0"/>
              <a:t> follows by ordinary Modus Ponens</a:t>
            </a:r>
            <a:endParaRPr lang="en-US" altLang="vi-VN" sz="18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A462E-0961-4908-AB5D-DD456B2252B6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Example knowledge base</a:t>
            </a:r>
          </a:p>
        </p:txBody>
      </p:sp>
      <p:sp>
        <p:nvSpPr>
          <p:cNvPr id="6861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smtClean="0"/>
              <a:t>The law says that it is a crime for an American to sell weapons to hostile (thù địch) nations. </a:t>
            </a:r>
            <a:br>
              <a:rPr lang="en-US" altLang="vi-VN" smtClean="0"/>
            </a:br>
            <a:r>
              <a:rPr lang="en-US" altLang="vi-VN" smtClean="0"/>
              <a:t>The country Nono, an enemy of America, has some missiles (tên lửa), and all of its missiles were sold to it by Colonel West, who is American.</a:t>
            </a:r>
          </a:p>
          <a:p>
            <a:r>
              <a:rPr lang="en-US" altLang="vi-VN" smtClean="0"/>
              <a:t>Prove that Col. West is a criminal</a:t>
            </a:r>
          </a:p>
          <a:p>
            <a:endParaRPr lang="en-US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249460-A043-4C90-AB08-50C203A70475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Example knowledge base contd.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sz="2400">
                <a:ea typeface="+mn-ea"/>
              </a:rPr>
              <a:t>... it is a crime for an American to sell weapons to hostile nations: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i="1">
                <a:solidFill>
                  <a:srgbClr val="0000FF"/>
                </a:solidFill>
                <a:ea typeface="+mn-ea"/>
              </a:rPr>
              <a:t>American(x) </a:t>
            </a:r>
            <a:r>
              <a:rPr lang="en-US" i="1">
                <a:solidFill>
                  <a:srgbClr val="0000FF"/>
                </a:solidFill>
                <a:ea typeface="+mn-ea"/>
                <a:sym typeface="Symbol" pitchFamily="18" charset="2"/>
              </a:rPr>
              <a:t></a:t>
            </a:r>
            <a:r>
              <a:rPr lang="en-US" i="1">
                <a:solidFill>
                  <a:srgbClr val="0000FF"/>
                </a:solidFill>
                <a:ea typeface="+mn-ea"/>
              </a:rPr>
              <a:t> Weapon(y) </a:t>
            </a:r>
            <a:r>
              <a:rPr lang="en-US" i="1">
                <a:solidFill>
                  <a:srgbClr val="0000FF"/>
                </a:solidFill>
                <a:ea typeface="+mn-ea"/>
                <a:sym typeface="Symbol" pitchFamily="18" charset="2"/>
              </a:rPr>
              <a:t></a:t>
            </a:r>
            <a:r>
              <a:rPr lang="en-US" i="1">
                <a:solidFill>
                  <a:srgbClr val="0000FF"/>
                </a:solidFill>
                <a:ea typeface="+mn-ea"/>
              </a:rPr>
              <a:t> Sells(x, y, z) </a:t>
            </a:r>
            <a:r>
              <a:rPr lang="en-US" i="1">
                <a:solidFill>
                  <a:srgbClr val="0000FF"/>
                </a:solidFill>
                <a:ea typeface="+mn-ea"/>
                <a:sym typeface="Symbol" pitchFamily="18" charset="2"/>
              </a:rPr>
              <a:t></a:t>
            </a:r>
            <a:r>
              <a:rPr lang="en-US" i="1">
                <a:solidFill>
                  <a:srgbClr val="0000FF"/>
                </a:solidFill>
                <a:ea typeface="+mn-ea"/>
              </a:rPr>
              <a:t> Hostile(z) </a:t>
            </a:r>
            <a:r>
              <a:rPr lang="en-US" i="1">
                <a:solidFill>
                  <a:srgbClr val="0000FF"/>
                </a:solidFill>
                <a:ea typeface="+mn-ea"/>
                <a:sym typeface="Symbol" pitchFamily="18" charset="2"/>
              </a:rPr>
              <a:t></a:t>
            </a:r>
            <a:r>
              <a:rPr lang="en-US" i="1">
                <a:solidFill>
                  <a:srgbClr val="0000FF"/>
                </a:solidFill>
                <a:ea typeface="+mn-ea"/>
              </a:rPr>
              <a:t> Criminal(x)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sz="2400">
                <a:ea typeface="+mn-ea"/>
              </a:rPr>
              <a:t>Nono … has some missiles, i.e., </a:t>
            </a:r>
            <a:r>
              <a:rPr lang="el-GR" sz="2200" i="1" dirty="0">
                <a:solidFill>
                  <a:srgbClr val="0000FF"/>
                </a:solidFill>
                <a:ea typeface="+mn-ea"/>
                <a:sym typeface="Symbol" pitchFamily="18" charset="2"/>
              </a:rPr>
              <a:t></a:t>
            </a:r>
            <a:r>
              <a:rPr lang="en-US" sz="2200" i="1" dirty="0">
                <a:solidFill>
                  <a:srgbClr val="0000FF"/>
                </a:solidFill>
                <a:ea typeface="+mn-ea"/>
              </a:rPr>
              <a:t>x Owns(</a:t>
            </a:r>
            <a:r>
              <a:rPr lang="en-US" sz="2200" i="1" dirty="0" err="1">
                <a:solidFill>
                  <a:srgbClr val="0000FF"/>
                </a:solidFill>
                <a:ea typeface="+mn-ea"/>
              </a:rPr>
              <a:t>Nono,x</a:t>
            </a:r>
            <a:r>
              <a:rPr lang="en-US" sz="2200" i="1" dirty="0">
                <a:solidFill>
                  <a:srgbClr val="0000FF"/>
                </a:solidFill>
                <a:ea typeface="+mn-ea"/>
              </a:rPr>
              <a:t>) </a:t>
            </a:r>
            <a:r>
              <a:rPr lang="en-US" sz="2200" i="1" dirty="0">
                <a:solidFill>
                  <a:srgbClr val="0000FF"/>
                </a:solidFill>
                <a:ea typeface="+mn-ea"/>
                <a:sym typeface="Symbol" pitchFamily="18" charset="2"/>
              </a:rPr>
              <a:t></a:t>
            </a:r>
            <a:r>
              <a:rPr lang="en-US" sz="2200" i="1" dirty="0">
                <a:solidFill>
                  <a:srgbClr val="0000FF"/>
                </a:solidFill>
                <a:ea typeface="+mn-ea"/>
              </a:rPr>
              <a:t> Missile(x)</a:t>
            </a:r>
            <a:r>
              <a:rPr lang="en-US" sz="2400" dirty="0">
                <a:ea typeface="+mn-ea"/>
              </a:rPr>
              <a:t>: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i="1" dirty="0">
                <a:solidFill>
                  <a:srgbClr val="0000FF"/>
                </a:solidFill>
                <a:ea typeface="+mn-ea"/>
              </a:rPr>
              <a:t>Owns(</a:t>
            </a:r>
            <a:r>
              <a:rPr lang="en-US" i="1" dirty="0" err="1">
                <a:solidFill>
                  <a:srgbClr val="0000FF"/>
                </a:solidFill>
                <a:ea typeface="+mn-ea"/>
              </a:rPr>
              <a:t>Nono</a:t>
            </a:r>
            <a:r>
              <a:rPr lang="en-US" i="1" dirty="0" smtClean="0">
                <a:solidFill>
                  <a:srgbClr val="0000FF"/>
                </a:solidFill>
                <a:ea typeface="+mn-ea"/>
              </a:rPr>
              <a:t>, M</a:t>
            </a:r>
            <a:r>
              <a:rPr lang="en-US" i="1" baseline="-25000" dirty="0" smtClean="0">
                <a:solidFill>
                  <a:srgbClr val="0000FF"/>
                </a:solidFill>
                <a:ea typeface="+mn-ea"/>
              </a:rPr>
              <a:t>1</a:t>
            </a:r>
            <a:r>
              <a:rPr lang="en-US" i="1" dirty="0">
                <a:solidFill>
                  <a:srgbClr val="0000FF"/>
                </a:solidFill>
                <a:ea typeface="+mn-ea"/>
              </a:rPr>
              <a:t>) </a:t>
            </a:r>
            <a:r>
              <a:rPr lang="en-US" sz="2000" i="1" dirty="0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lang="en-US" sz="2000" i="1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i="1" dirty="0" smtClean="0">
                <a:solidFill>
                  <a:srgbClr val="0000FF"/>
                </a:solidFill>
                <a:ea typeface="+mn-ea"/>
              </a:rPr>
              <a:t>Missile(M</a:t>
            </a:r>
            <a:r>
              <a:rPr lang="en-US" i="1" baseline="-25000" dirty="0" smtClean="0">
                <a:solidFill>
                  <a:srgbClr val="0000FF"/>
                </a:solidFill>
                <a:ea typeface="+mn-ea"/>
              </a:rPr>
              <a:t>1</a:t>
            </a:r>
            <a:r>
              <a:rPr lang="en-US" i="1" dirty="0">
                <a:solidFill>
                  <a:srgbClr val="0000FF"/>
                </a:solidFill>
                <a:ea typeface="+mn-ea"/>
              </a:rPr>
              <a:t>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sz="2400" dirty="0">
                <a:ea typeface="+mn-ea"/>
              </a:rPr>
              <a:t>… all of its missiles were sold to it by Colonel West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i="1" dirty="0">
                <a:solidFill>
                  <a:srgbClr val="0000FF"/>
                </a:solidFill>
                <a:ea typeface="+mn-ea"/>
              </a:rPr>
              <a:t>Missile(x) </a:t>
            </a:r>
            <a:r>
              <a:rPr lang="en-US" i="1" dirty="0">
                <a:solidFill>
                  <a:srgbClr val="0000FF"/>
                </a:solidFill>
                <a:ea typeface="+mn-ea"/>
                <a:sym typeface="Symbol" pitchFamily="18" charset="2"/>
              </a:rPr>
              <a:t></a:t>
            </a:r>
            <a:r>
              <a:rPr lang="en-US" i="1" dirty="0">
                <a:solidFill>
                  <a:srgbClr val="0000FF"/>
                </a:solidFill>
                <a:ea typeface="+mn-ea"/>
              </a:rPr>
              <a:t> Owns(</a:t>
            </a:r>
            <a:r>
              <a:rPr lang="en-US" i="1" dirty="0" err="1">
                <a:solidFill>
                  <a:srgbClr val="0000FF"/>
                </a:solidFill>
                <a:ea typeface="+mn-ea"/>
              </a:rPr>
              <a:t>Nono</a:t>
            </a:r>
            <a:r>
              <a:rPr lang="en-US" i="1" dirty="0">
                <a:solidFill>
                  <a:srgbClr val="0000FF"/>
                </a:solidFill>
                <a:ea typeface="+mn-ea"/>
              </a:rPr>
              <a:t>, x) </a:t>
            </a:r>
            <a:r>
              <a:rPr lang="en-US" i="1" dirty="0">
                <a:solidFill>
                  <a:srgbClr val="0000FF"/>
                </a:solidFill>
                <a:ea typeface="+mn-ea"/>
                <a:sym typeface="Symbol" pitchFamily="18" charset="2"/>
              </a:rPr>
              <a:t></a:t>
            </a:r>
            <a:r>
              <a:rPr lang="en-US" i="1" dirty="0">
                <a:solidFill>
                  <a:srgbClr val="0000FF"/>
                </a:solidFill>
                <a:ea typeface="+mn-ea"/>
              </a:rPr>
              <a:t> Sells(West, x, </a:t>
            </a:r>
            <a:r>
              <a:rPr lang="en-US" i="1" dirty="0" err="1">
                <a:solidFill>
                  <a:srgbClr val="0000FF"/>
                </a:solidFill>
                <a:ea typeface="+mn-ea"/>
              </a:rPr>
              <a:t>Nono</a:t>
            </a:r>
            <a:r>
              <a:rPr lang="en-US" i="1" dirty="0">
                <a:solidFill>
                  <a:srgbClr val="0000FF"/>
                </a:solidFill>
                <a:ea typeface="+mn-ea"/>
              </a:rPr>
              <a:t>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sz="2400" dirty="0">
                <a:ea typeface="+mn-ea"/>
              </a:rPr>
              <a:t>Missiles are weapons: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i="1" dirty="0">
                <a:solidFill>
                  <a:srgbClr val="0000FF"/>
                </a:solidFill>
                <a:ea typeface="+mn-ea"/>
              </a:rPr>
              <a:t>Missile(x) </a:t>
            </a:r>
            <a:r>
              <a:rPr lang="en-US" i="1" dirty="0">
                <a:solidFill>
                  <a:srgbClr val="0000FF"/>
                </a:solidFill>
                <a:ea typeface="+mn-ea"/>
                <a:sym typeface="Symbol" pitchFamily="18" charset="2"/>
              </a:rPr>
              <a:t></a:t>
            </a:r>
            <a:r>
              <a:rPr lang="en-US" i="1" dirty="0">
                <a:solidFill>
                  <a:srgbClr val="0000FF"/>
                </a:solidFill>
                <a:ea typeface="+mn-ea"/>
              </a:rPr>
              <a:t> Weapon(x)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sz="2400" dirty="0">
                <a:ea typeface="+mn-ea"/>
              </a:rPr>
              <a:t>An enemy of America counts as "hostile“: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i="1" dirty="0">
                <a:solidFill>
                  <a:srgbClr val="0000FF"/>
                </a:solidFill>
                <a:ea typeface="+mn-ea"/>
              </a:rPr>
              <a:t>Enemy(x, America) </a:t>
            </a:r>
            <a:r>
              <a:rPr lang="en-US" i="1" dirty="0">
                <a:solidFill>
                  <a:srgbClr val="0000FF"/>
                </a:solidFill>
                <a:ea typeface="+mn-ea"/>
                <a:sym typeface="Symbol" pitchFamily="18" charset="2"/>
              </a:rPr>
              <a:t></a:t>
            </a:r>
            <a:r>
              <a:rPr lang="en-US" i="1" dirty="0">
                <a:solidFill>
                  <a:srgbClr val="0000FF"/>
                </a:solidFill>
                <a:ea typeface="+mn-ea"/>
              </a:rPr>
              <a:t> Hostile(x)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sz="2400" dirty="0">
                <a:ea typeface="+mn-ea"/>
              </a:rPr>
              <a:t>West, who is American …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i="1" dirty="0">
                <a:solidFill>
                  <a:srgbClr val="0000FF"/>
                </a:solidFill>
                <a:ea typeface="+mn-ea"/>
              </a:rPr>
              <a:t>American(West)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sz="2400" dirty="0">
                <a:ea typeface="+mn-ea"/>
              </a:rPr>
              <a:t>The country </a:t>
            </a:r>
            <a:r>
              <a:rPr lang="en-US" sz="2400" dirty="0" err="1">
                <a:ea typeface="+mn-ea"/>
              </a:rPr>
              <a:t>Nono</a:t>
            </a:r>
            <a:r>
              <a:rPr lang="en-US" sz="2400" dirty="0">
                <a:ea typeface="+mn-ea"/>
              </a:rPr>
              <a:t>, an enemy of America …</a:t>
            </a:r>
            <a:endParaRPr lang="en-US" sz="2400" i="1" dirty="0">
              <a:ea typeface="+mn-ea"/>
            </a:endParaRPr>
          </a:p>
          <a:p>
            <a:pPr lvl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i="1" dirty="0">
                <a:solidFill>
                  <a:srgbClr val="0000FF"/>
                </a:solidFill>
                <a:ea typeface="+mn-ea"/>
              </a:rPr>
              <a:t>Enemy(</a:t>
            </a:r>
            <a:r>
              <a:rPr lang="en-US" i="1" dirty="0" err="1">
                <a:solidFill>
                  <a:srgbClr val="0000FF"/>
                </a:solidFill>
                <a:ea typeface="+mn-ea"/>
              </a:rPr>
              <a:t>Nono</a:t>
            </a:r>
            <a:r>
              <a:rPr lang="en-US" i="1" dirty="0">
                <a:solidFill>
                  <a:srgbClr val="0000FF"/>
                </a:solidFill>
                <a:ea typeface="+mn-ea"/>
              </a:rPr>
              <a:t>, America)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941DF-C0F8-4363-80AD-7165D83C8EA3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Forward chaining algorithm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88551D-1897-4726-83FB-43F5B4738E9A}" type="slidenum">
              <a:rPr lang="en-US"/>
              <a:pPr>
                <a:defRPr/>
              </a:pPr>
              <a:t>55</a:t>
            </a:fld>
            <a:endParaRPr lang="en-US"/>
          </a:p>
        </p:txBody>
      </p:sp>
      <p:pic>
        <p:nvPicPr>
          <p:cNvPr id="706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32292" r="8984" b="12500"/>
          <a:stretch>
            <a:fillRect/>
          </a:stretch>
        </p:blipFill>
        <p:spPr bwMode="auto">
          <a:xfrm>
            <a:off x="228600" y="1371600"/>
            <a:ext cx="8610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Forward chaining proof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0F6D5-565E-431E-AD1F-22500E0A66F9}" type="slidenum">
              <a:rPr lang="en-US"/>
              <a:pPr>
                <a:defRPr/>
              </a:pPr>
              <a:t>56</a:t>
            </a:fld>
            <a:endParaRPr lang="en-US"/>
          </a:p>
        </p:txBody>
      </p:sp>
      <p:pic>
        <p:nvPicPr>
          <p:cNvPr id="71684" name="Picture 5" descr="crime-fc1c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416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crime-fc2c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416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crime-fc3c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416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28800" y="4724400"/>
            <a:ext cx="2057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i="1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(4) and </a:t>
            </a:r>
            <a:r>
              <a:rPr lang="en-US" sz="2000" i="1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Symbol" panose="05050102010706020507" pitchFamily="18" charset="2"/>
              </a:rPr>
              <a:t>={x/M1}</a:t>
            </a:r>
            <a:endParaRPr lang="en-US" sz="2000" i="1" smtClean="0">
              <a:solidFill>
                <a:srgbClr val="7F0055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5700" y="4191000"/>
            <a:ext cx="20955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3) and </a:t>
            </a:r>
            <a:r>
              <a:rPr lang="en-US" sz="2000" i="1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Symbol" panose="05050102010706020507" pitchFamily="18" charset="2"/>
              </a:rPr>
              <a:t>={x/M1}</a:t>
            </a:r>
            <a:endParaRPr lang="en-US" sz="2000" i="1" smtClean="0">
              <a:solidFill>
                <a:srgbClr val="7F0055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4599" y="4705290"/>
            <a:ext cx="23622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(5</a:t>
            </a:r>
            <a:r>
              <a:rPr lang="en-US" sz="2000" i="1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) and </a:t>
            </a:r>
            <a:r>
              <a:rPr lang="en-US" sz="2000" i="1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Symbol" panose="05050102010706020507" pitchFamily="18" charset="2"/>
              </a:rPr>
              <a:t>={x/Nono}</a:t>
            </a:r>
            <a:endParaRPr lang="en-US" sz="2000" i="1" smtClean="0">
              <a:solidFill>
                <a:srgbClr val="7F0055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6425" y="2038290"/>
            <a:ext cx="3657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</a:t>
            </a:r>
            <a:r>
              <a:rPr lang="en-US" sz="2000" i="1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r>
              <a:rPr lang="en-US" sz="2000" i="1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) and </a:t>
            </a:r>
            <a:r>
              <a:rPr lang="en-US" sz="2000" i="1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Symbol" panose="05050102010706020507" pitchFamily="18" charset="2"/>
              </a:rPr>
              <a:t>={x/West, y/M1, z/Nono}</a:t>
            </a:r>
            <a:endParaRPr lang="en-US" sz="2000" i="1" smtClean="0">
              <a:solidFill>
                <a:srgbClr val="7F0055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830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Properties of forward chaining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smtClean="0"/>
              <a:t>Sound and complete for first-order definite clauses</a:t>
            </a:r>
          </a:p>
          <a:p>
            <a:r>
              <a:rPr lang="en-US" altLang="vi-VN" smtClean="0">
                <a:solidFill>
                  <a:srgbClr val="006699"/>
                </a:solidFill>
              </a:rPr>
              <a:t>Datalog</a:t>
            </a:r>
            <a:r>
              <a:rPr lang="en-US" altLang="vi-VN" smtClean="0"/>
              <a:t> = first-order definite clauses + </a:t>
            </a:r>
            <a:r>
              <a:rPr lang="en-US" altLang="vi-VN" smtClean="0">
                <a:solidFill>
                  <a:srgbClr val="FF0000"/>
                </a:solidFill>
              </a:rPr>
              <a:t>no functions</a:t>
            </a:r>
          </a:p>
          <a:p>
            <a:r>
              <a:rPr lang="en-US" altLang="vi-VN" smtClean="0"/>
              <a:t>FC terminates for Datalog in finite number of iterations</a:t>
            </a:r>
          </a:p>
          <a:p>
            <a:pPr lvl="4"/>
            <a:endParaRPr lang="en-US" altLang="vi-VN" sz="2000" smtClean="0"/>
          </a:p>
          <a:p>
            <a:r>
              <a:rPr lang="en-US" altLang="vi-VN" smtClean="0"/>
              <a:t>May not terminate in general if </a:t>
            </a:r>
            <a:r>
              <a:rPr lang="el-GR" altLang="vi-VN" smtClean="0">
                <a:cs typeface="Arial" charset="0"/>
              </a:rPr>
              <a:t>α</a:t>
            </a:r>
            <a:r>
              <a:rPr lang="en-US" altLang="vi-VN" smtClean="0"/>
              <a:t> is not entailed</a:t>
            </a:r>
          </a:p>
          <a:p>
            <a:endParaRPr lang="en-US" altLang="vi-VN" sz="2000" smtClean="0"/>
          </a:p>
          <a:p>
            <a:r>
              <a:rPr lang="en-US" altLang="vi-VN" smtClean="0"/>
              <a:t>This is unavoidable: entailment with definite clauses is semidecidable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597BF-BB61-403A-8DD8-48F866263C3D}" type="slidenum">
              <a:rPr lang="en-US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Efficiency of forward chaining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smtClean="0"/>
              <a:t>Incremental forward chaining: no need to match a rule on iteration </a:t>
            </a:r>
            <a:r>
              <a:rPr lang="en-US" altLang="vi-VN" i="1" smtClean="0"/>
              <a:t>k </a:t>
            </a:r>
            <a:r>
              <a:rPr lang="en-US" altLang="vi-VN" smtClean="0"/>
              <a:t>if a premise wasn't added on iteration </a:t>
            </a:r>
            <a:r>
              <a:rPr lang="en-US" altLang="vi-VN" i="1" smtClean="0"/>
              <a:t>k-1</a:t>
            </a:r>
          </a:p>
          <a:p>
            <a:pPr lvl="1">
              <a:buFont typeface="Symbol" pitchFamily="18" charset="2"/>
              <a:buChar char="Þ"/>
            </a:pPr>
            <a:r>
              <a:rPr lang="en-US" altLang="vi-VN" smtClean="0"/>
              <a:t>match each rule whose premise contains a newly added positive literal</a:t>
            </a:r>
          </a:p>
          <a:p>
            <a:r>
              <a:rPr lang="en-US" altLang="vi-VN" smtClean="0"/>
              <a:t>Matching itself can be expensive:</a:t>
            </a:r>
          </a:p>
          <a:p>
            <a:r>
              <a:rPr lang="en-US" altLang="vi-VN" smtClean="0">
                <a:solidFill>
                  <a:srgbClr val="006699"/>
                </a:solidFill>
              </a:rPr>
              <a:t>Database indexing</a:t>
            </a:r>
            <a:r>
              <a:rPr lang="en-US" altLang="vi-VN" smtClean="0"/>
              <a:t> allows O(1) retrieval of known facts</a:t>
            </a:r>
          </a:p>
          <a:p>
            <a:pPr lvl="1"/>
            <a:r>
              <a:rPr lang="en-US" altLang="vi-VN" smtClean="0"/>
              <a:t>e.g., query </a:t>
            </a:r>
            <a:r>
              <a:rPr lang="en-US" altLang="vi-VN" i="1" smtClean="0"/>
              <a:t>Missile(x) </a:t>
            </a:r>
            <a:r>
              <a:rPr lang="en-US" altLang="vi-VN" smtClean="0"/>
              <a:t>retrieves </a:t>
            </a:r>
            <a:r>
              <a:rPr lang="en-US" altLang="vi-VN" i="1" smtClean="0"/>
              <a:t>Missile(M</a:t>
            </a:r>
            <a:r>
              <a:rPr lang="en-US" altLang="vi-VN" i="1" baseline="-25000" smtClean="0"/>
              <a:t>1</a:t>
            </a:r>
            <a:r>
              <a:rPr lang="en-US" altLang="vi-VN" i="1" smtClean="0"/>
              <a:t>)</a:t>
            </a:r>
          </a:p>
          <a:p>
            <a:r>
              <a:rPr lang="en-US" altLang="vi-VN" smtClean="0"/>
              <a:t>Forward chaining is widely used in </a:t>
            </a:r>
            <a:r>
              <a:rPr lang="en-US" altLang="vi-VN" smtClean="0">
                <a:solidFill>
                  <a:srgbClr val="006699"/>
                </a:solidFill>
              </a:rPr>
              <a:t>deductive databases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55E3-92D9-4D66-83FC-EB879CF6326A}" type="slidenum">
              <a:rPr lang="en-US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Hard matching 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648200"/>
            <a:ext cx="8229600" cy="1501775"/>
          </a:xfrm>
        </p:spPr>
        <p:txBody>
          <a:bodyPr/>
          <a:lstStyle/>
          <a:p>
            <a:r>
              <a:rPr lang="en-US" altLang="vi-VN" i="1" smtClean="0"/>
              <a:t>Colorable</a:t>
            </a:r>
            <a:r>
              <a:rPr lang="en-US" altLang="vi-VN" smtClean="0"/>
              <a:t>() is inferred iff the CSP has a solution</a:t>
            </a:r>
          </a:p>
          <a:p>
            <a:r>
              <a:rPr lang="en-US" altLang="vi-VN" smtClean="0"/>
              <a:t>CSPs include 3SAT as a special case, hence matching is NP-hard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3911-6E59-41F9-8E15-1DC747EF4C14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4057650" y="1600200"/>
            <a:ext cx="47815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vi-VN" sz="2000" i="1"/>
              <a:t>Diff(wa,nt) </a:t>
            </a:r>
            <a:r>
              <a:rPr lang="en-US" altLang="vi-VN" sz="2000">
                <a:sym typeface="Symbol" pitchFamily="18" charset="2"/>
              </a:rPr>
              <a:t></a:t>
            </a:r>
            <a:r>
              <a:rPr lang="en-US" altLang="vi-VN" sz="2000" i="1"/>
              <a:t> Diff(wa,sa) </a:t>
            </a:r>
            <a:r>
              <a:rPr lang="en-US" altLang="vi-VN" sz="2000">
                <a:sym typeface="Symbol" pitchFamily="18" charset="2"/>
              </a:rPr>
              <a:t></a:t>
            </a:r>
            <a:r>
              <a:rPr lang="en-US" altLang="vi-VN" sz="2000" i="1"/>
              <a:t> Diff(nt,q) </a:t>
            </a:r>
            <a:r>
              <a:rPr lang="en-US" altLang="vi-VN">
                <a:sym typeface="Symbol" pitchFamily="18" charset="2"/>
              </a:rPr>
              <a:t></a:t>
            </a:r>
            <a:r>
              <a:rPr lang="en-US" altLang="vi-VN" sz="2000" i="1"/>
              <a:t> Diff(nt,sa) </a:t>
            </a:r>
            <a:r>
              <a:rPr lang="en-US" altLang="vi-VN" sz="2000">
                <a:sym typeface="Symbol" pitchFamily="18" charset="2"/>
              </a:rPr>
              <a:t></a:t>
            </a:r>
            <a:r>
              <a:rPr lang="en-US" altLang="vi-VN" sz="2000" i="1"/>
              <a:t> Diff(q,nsw) </a:t>
            </a:r>
            <a:r>
              <a:rPr lang="en-US" altLang="vi-VN" sz="2000">
                <a:sym typeface="Symbol" pitchFamily="18" charset="2"/>
              </a:rPr>
              <a:t></a:t>
            </a:r>
            <a:r>
              <a:rPr lang="en-US" altLang="vi-VN" sz="2000" i="1"/>
              <a:t> Diff(q,sa) </a:t>
            </a:r>
            <a:r>
              <a:rPr lang="en-US" altLang="vi-VN">
                <a:sym typeface="Symbol" pitchFamily="18" charset="2"/>
              </a:rPr>
              <a:t></a:t>
            </a:r>
            <a:r>
              <a:rPr lang="en-US" altLang="vi-VN"/>
              <a:t> </a:t>
            </a:r>
            <a:r>
              <a:rPr lang="en-US" altLang="vi-VN" sz="2000" i="1"/>
              <a:t>Diff(nsw,v) </a:t>
            </a:r>
            <a:r>
              <a:rPr lang="en-US" altLang="vi-VN" sz="2000">
                <a:sym typeface="Symbol" pitchFamily="18" charset="2"/>
              </a:rPr>
              <a:t></a:t>
            </a:r>
            <a:r>
              <a:rPr lang="en-US" altLang="vi-VN" sz="2000" i="1"/>
              <a:t> Diff(nsw,sa) </a:t>
            </a:r>
            <a:r>
              <a:rPr lang="en-US" altLang="vi-VN" sz="2000">
                <a:sym typeface="Symbol" pitchFamily="18" charset="2"/>
              </a:rPr>
              <a:t></a:t>
            </a:r>
            <a:r>
              <a:rPr lang="en-US" altLang="vi-VN" sz="2000" i="1">
                <a:sym typeface="Symbol" pitchFamily="18" charset="2"/>
              </a:rPr>
              <a:t> </a:t>
            </a:r>
            <a:r>
              <a:rPr lang="en-US" altLang="vi-VN" sz="2000" i="1"/>
              <a:t>Diff(v,sa) </a:t>
            </a:r>
            <a:r>
              <a:rPr lang="en-US" altLang="vi-VN" sz="2000" i="1">
                <a:sym typeface="Symbol" pitchFamily="18" charset="2"/>
              </a:rPr>
              <a:t> </a:t>
            </a:r>
            <a:r>
              <a:rPr lang="en-US" altLang="vi-VN" sz="2000" i="1"/>
              <a:t>Colorable()</a:t>
            </a:r>
          </a:p>
          <a:p>
            <a:pPr eaLnBrk="1" hangingPunct="1"/>
            <a:endParaRPr lang="en-US" altLang="vi-VN" sz="2000" i="1"/>
          </a:p>
          <a:p>
            <a:pPr eaLnBrk="1" hangingPunct="1"/>
            <a:r>
              <a:rPr lang="en-US" altLang="vi-VN" sz="2000" i="1"/>
              <a:t>Diff(Red,Blue) 	  Diff (Red,Green) Diff(Green,Red)  Diff(Green,Blue) Diff(Blue,Red) 	  Diff(Blue,Green)</a:t>
            </a:r>
          </a:p>
        </p:txBody>
      </p:sp>
      <p:pic>
        <p:nvPicPr>
          <p:cNvPr id="76806" name="Picture 5" descr="australia-c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8"/>
          <a:stretch>
            <a:fillRect/>
          </a:stretch>
        </p:blipFill>
        <p:spPr bwMode="auto">
          <a:xfrm>
            <a:off x="381000" y="1447800"/>
            <a:ext cx="3676650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First order logic– Syntax in BNF</a:t>
            </a:r>
          </a:p>
        </p:txBody>
      </p:sp>
      <p:sp>
        <p:nvSpPr>
          <p:cNvPr id="14339" name="Text Box 8"/>
          <p:cNvSpPr>
            <a:spLocks noGrp="1" noChangeArrowheads="1"/>
          </p:cNvSpPr>
          <p:nvPr>
            <p:ph idx="1"/>
          </p:nvPr>
        </p:nvSpPr>
        <p:spPr>
          <a:ln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2116138" algn="r"/>
                <a:tab pos="2349500" algn="l"/>
                <a:tab pos="2635250" algn="l"/>
              </a:tabLst>
            </a:pPr>
            <a:r>
              <a:rPr lang="en-US" altLang="vi-VN" sz="2000" b="0" smtClean="0"/>
              <a:t>		</a:t>
            </a:r>
            <a:r>
              <a:rPr lang="en-US" altLang="vi-VN" sz="2000" b="0" i="1" smtClean="0"/>
              <a:t>Sentence</a:t>
            </a:r>
            <a:r>
              <a:rPr lang="en-US" altLang="vi-VN" sz="2000" b="0" smtClean="0"/>
              <a:t> 	= 	</a:t>
            </a:r>
            <a:r>
              <a:rPr lang="en-US" altLang="vi-VN" sz="2000" b="0" i="1" smtClean="0"/>
              <a:t>AtomicSentence</a:t>
            </a:r>
            <a:r>
              <a:rPr lang="en-US" altLang="vi-VN" sz="2000" b="0" smtClean="0"/>
              <a:t>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2116138" algn="r"/>
                <a:tab pos="2349500" algn="l"/>
                <a:tab pos="2635250" algn="l"/>
              </a:tabLst>
            </a:pPr>
            <a:r>
              <a:rPr lang="en-US" altLang="vi-VN" sz="2000" b="0" smtClean="0"/>
              <a:t>				| </a:t>
            </a:r>
            <a:r>
              <a:rPr lang="en-US" altLang="vi-VN" sz="2000" b="0" i="1" smtClean="0"/>
              <a:t>Sentence</a:t>
            </a:r>
            <a:r>
              <a:rPr lang="en-US" altLang="vi-VN" sz="2000" b="0" smtClean="0"/>
              <a:t> </a:t>
            </a:r>
            <a:r>
              <a:rPr lang="en-US" altLang="vi-VN" sz="2000" b="0" i="1" smtClean="0"/>
              <a:t>Connective</a:t>
            </a:r>
            <a:r>
              <a:rPr lang="en-US" altLang="vi-VN" sz="2000" b="0" smtClean="0"/>
              <a:t> </a:t>
            </a:r>
            <a:r>
              <a:rPr lang="en-US" altLang="vi-VN" sz="2000" b="0" i="1" smtClean="0"/>
              <a:t>Sentence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2116138" algn="r"/>
                <a:tab pos="2349500" algn="l"/>
                <a:tab pos="2635250" algn="l"/>
              </a:tabLst>
            </a:pPr>
            <a:r>
              <a:rPr lang="en-US" altLang="vi-VN" sz="2000" b="0" smtClean="0"/>
              <a:t>				| </a:t>
            </a:r>
            <a:r>
              <a:rPr lang="en-US" altLang="vi-VN" sz="2000" b="0" i="1" smtClean="0"/>
              <a:t>Quantifier</a:t>
            </a:r>
            <a:r>
              <a:rPr lang="en-US" altLang="vi-VN" sz="2000" b="0" smtClean="0"/>
              <a:t> </a:t>
            </a:r>
            <a:r>
              <a:rPr lang="en-US" altLang="vi-VN" sz="2000" b="0" i="1" smtClean="0"/>
              <a:t>Variable</a:t>
            </a:r>
            <a:r>
              <a:rPr lang="en-US" altLang="vi-VN" sz="2000" b="0" smtClean="0"/>
              <a:t>,… </a:t>
            </a:r>
            <a:r>
              <a:rPr lang="en-US" altLang="vi-VN" sz="2000" b="0" i="1" smtClean="0"/>
              <a:t>Sentence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2116138" algn="r"/>
                <a:tab pos="2349500" algn="l"/>
                <a:tab pos="2635250" algn="l"/>
              </a:tabLst>
            </a:pPr>
            <a:r>
              <a:rPr lang="en-US" altLang="vi-VN" sz="2000" b="0" smtClean="0"/>
              <a:t>				| </a:t>
            </a:r>
            <a:r>
              <a:rPr lang="en-US" altLang="vi-VN" sz="2000" b="0" smtClean="0">
                <a:sym typeface="Symbol" pitchFamily="18" charset="2"/>
              </a:rPr>
              <a:t></a:t>
            </a:r>
            <a:r>
              <a:rPr lang="en-US" altLang="vi-VN" sz="2000" b="0" i="1" smtClean="0">
                <a:sym typeface="Symbol" pitchFamily="18" charset="2"/>
              </a:rPr>
              <a:t>Sentence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2116138" algn="r"/>
                <a:tab pos="2349500" algn="l"/>
                <a:tab pos="2635250" algn="l"/>
              </a:tabLst>
            </a:pPr>
            <a:r>
              <a:rPr lang="en-US" altLang="vi-VN" sz="2000" b="0" smtClean="0">
                <a:sym typeface="Symbol" pitchFamily="18" charset="2"/>
              </a:rPr>
              <a:t>				| (</a:t>
            </a:r>
            <a:r>
              <a:rPr lang="en-US" altLang="vi-VN" sz="2000" b="0" i="1" smtClean="0">
                <a:sym typeface="Symbol" pitchFamily="18" charset="2"/>
              </a:rPr>
              <a:t>Sentence</a:t>
            </a:r>
            <a:r>
              <a:rPr lang="en-US" altLang="vi-VN" sz="2000" b="0" smtClean="0"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2116138" algn="r"/>
                <a:tab pos="2349500" algn="l"/>
                <a:tab pos="2635250" algn="l"/>
              </a:tabLst>
            </a:pPr>
            <a:endParaRPr lang="en-US" altLang="vi-VN" sz="2000" b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2116138" algn="r"/>
                <a:tab pos="2349500" algn="l"/>
                <a:tab pos="2635250" algn="l"/>
              </a:tabLst>
            </a:pPr>
            <a:r>
              <a:rPr lang="en-US" altLang="vi-VN" sz="2000" b="0" smtClean="0"/>
              <a:t>		</a:t>
            </a:r>
            <a:r>
              <a:rPr lang="en-US" altLang="vi-VN" sz="2000" b="0" i="1" smtClean="0"/>
              <a:t>AtomicSentence</a:t>
            </a:r>
            <a:r>
              <a:rPr lang="en-US" altLang="vi-VN" sz="2000" b="0" smtClean="0"/>
              <a:t> 	= 	</a:t>
            </a:r>
            <a:r>
              <a:rPr lang="en-US" altLang="vi-VN" sz="2000" b="0" i="1" smtClean="0"/>
              <a:t>Predicate</a:t>
            </a:r>
            <a:r>
              <a:rPr lang="en-US" altLang="vi-VN" sz="2000" b="0" smtClean="0"/>
              <a:t>(</a:t>
            </a:r>
            <a:r>
              <a:rPr lang="en-US" altLang="vi-VN" sz="2000" b="0" i="1" smtClean="0"/>
              <a:t>Term</a:t>
            </a:r>
            <a:r>
              <a:rPr lang="en-US" altLang="vi-VN" sz="2000" b="0" smtClean="0"/>
              <a:t>,…) | </a:t>
            </a:r>
            <a:r>
              <a:rPr lang="en-US" altLang="vi-VN" sz="2000" b="0" i="1" smtClean="0"/>
              <a:t>Term</a:t>
            </a:r>
            <a:r>
              <a:rPr lang="en-US" altLang="vi-VN" sz="2000" b="0" smtClean="0"/>
              <a:t> = </a:t>
            </a:r>
            <a:r>
              <a:rPr lang="en-US" altLang="vi-VN" sz="2000" b="0" i="1" smtClean="0"/>
              <a:t>Term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2116138" algn="r"/>
                <a:tab pos="2349500" algn="l"/>
                <a:tab pos="2635250" algn="l"/>
              </a:tabLst>
            </a:pPr>
            <a:endParaRPr lang="en-US" altLang="vi-VN" sz="2000" b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2116138" algn="r"/>
                <a:tab pos="2349500" algn="l"/>
                <a:tab pos="2635250" algn="l"/>
              </a:tabLst>
            </a:pPr>
            <a:r>
              <a:rPr lang="en-US" altLang="vi-VN" sz="2000" b="0" smtClean="0"/>
              <a:t>		</a:t>
            </a:r>
            <a:r>
              <a:rPr lang="en-US" altLang="vi-VN" sz="2000" b="0" i="1" smtClean="0"/>
              <a:t>Term</a:t>
            </a:r>
            <a:r>
              <a:rPr lang="en-US" altLang="vi-VN" sz="2000" b="0" smtClean="0"/>
              <a:t> 	= 	</a:t>
            </a:r>
            <a:r>
              <a:rPr lang="en-US" altLang="vi-VN" sz="2000" b="0" i="1" smtClean="0"/>
              <a:t>Function</a:t>
            </a:r>
            <a:r>
              <a:rPr lang="en-US" altLang="vi-VN" sz="2000" b="0" smtClean="0"/>
              <a:t>(</a:t>
            </a:r>
            <a:r>
              <a:rPr lang="en-US" altLang="vi-VN" sz="2000" b="0" i="1" smtClean="0"/>
              <a:t>Term</a:t>
            </a:r>
            <a:r>
              <a:rPr lang="en-US" altLang="vi-VN" sz="2000" b="0" smtClean="0"/>
              <a:t>,…) | </a:t>
            </a:r>
            <a:r>
              <a:rPr lang="en-US" altLang="vi-VN" sz="2000" b="0" i="1" smtClean="0"/>
              <a:t>Constant</a:t>
            </a:r>
            <a:r>
              <a:rPr lang="en-US" altLang="vi-VN" sz="2000" b="0" smtClean="0"/>
              <a:t> | </a:t>
            </a:r>
            <a:r>
              <a:rPr lang="en-US" altLang="vi-VN" sz="2000" b="0" i="1" smtClean="0"/>
              <a:t>Variable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2116138" algn="r"/>
                <a:tab pos="2349500" algn="l"/>
                <a:tab pos="2635250" algn="l"/>
              </a:tabLst>
            </a:pPr>
            <a:endParaRPr lang="en-US" altLang="vi-VN" sz="2000" b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2116138" algn="r"/>
                <a:tab pos="2349500" algn="l"/>
                <a:tab pos="2635250" algn="l"/>
              </a:tabLst>
            </a:pPr>
            <a:r>
              <a:rPr lang="en-US" altLang="vi-VN" sz="2000" b="0" smtClean="0"/>
              <a:t>		</a:t>
            </a:r>
            <a:r>
              <a:rPr lang="en-US" altLang="vi-VN" sz="2000" b="0" i="1" smtClean="0"/>
              <a:t>Connective</a:t>
            </a:r>
            <a:r>
              <a:rPr lang="en-US" altLang="vi-VN" sz="2000" b="0" smtClean="0"/>
              <a:t>	=	</a:t>
            </a:r>
            <a:r>
              <a:rPr lang="en-US" altLang="vi-VN" sz="2000" b="0" smtClean="0">
                <a:sym typeface="Symbol" pitchFamily="18" charset="2"/>
              </a:rPr>
              <a:t> |  |  | 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2116138" algn="r"/>
                <a:tab pos="2349500" algn="l"/>
                <a:tab pos="2635250" algn="l"/>
              </a:tabLst>
            </a:pPr>
            <a:r>
              <a:rPr lang="en-US" altLang="vi-VN" sz="2000" b="0" smtClean="0">
                <a:sym typeface="Symbol" pitchFamily="18" charset="2"/>
              </a:rPr>
              <a:t>		</a:t>
            </a:r>
            <a:r>
              <a:rPr lang="en-US" altLang="vi-VN" sz="2000" b="0" i="1" smtClean="0">
                <a:sym typeface="Symbol" pitchFamily="18" charset="2"/>
              </a:rPr>
              <a:t>Quantifier</a:t>
            </a:r>
            <a:r>
              <a:rPr lang="en-US" altLang="vi-VN" sz="2000" b="0" smtClean="0">
                <a:sym typeface="Symbol" pitchFamily="18" charset="2"/>
              </a:rPr>
              <a:t>	=  | 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2116138" algn="r"/>
                <a:tab pos="2349500" algn="l"/>
                <a:tab pos="2635250" algn="l"/>
              </a:tabLst>
            </a:pPr>
            <a:r>
              <a:rPr lang="en-US" altLang="vi-VN" sz="2000" b="0" smtClean="0">
                <a:sym typeface="Symbol" pitchFamily="18" charset="2"/>
              </a:rPr>
              <a:t>		</a:t>
            </a:r>
            <a:r>
              <a:rPr lang="en-US" altLang="vi-VN" sz="2000" b="0" i="1" smtClean="0">
                <a:sym typeface="Symbol" pitchFamily="18" charset="2"/>
              </a:rPr>
              <a:t>Constant</a:t>
            </a:r>
            <a:r>
              <a:rPr lang="en-US" altLang="vi-VN" sz="2000" b="0" smtClean="0">
                <a:sym typeface="Symbol" pitchFamily="18" charset="2"/>
              </a:rPr>
              <a:t>	=	A | X</a:t>
            </a:r>
            <a:r>
              <a:rPr lang="en-US" altLang="vi-VN" sz="2000" b="0" baseline="-25000" smtClean="0">
                <a:sym typeface="Symbol" pitchFamily="18" charset="2"/>
              </a:rPr>
              <a:t>1</a:t>
            </a:r>
            <a:r>
              <a:rPr lang="en-US" altLang="vi-VN" sz="2000" b="0" smtClean="0">
                <a:sym typeface="Symbol" pitchFamily="18" charset="2"/>
              </a:rPr>
              <a:t> | </a:t>
            </a:r>
            <a:r>
              <a:rPr lang="en-US" altLang="vi-VN" sz="2000" b="0" i="1" smtClean="0">
                <a:sym typeface="Symbol" pitchFamily="18" charset="2"/>
              </a:rPr>
              <a:t>John</a:t>
            </a:r>
            <a:r>
              <a:rPr lang="en-US" altLang="vi-VN" sz="2000" b="0" smtClean="0">
                <a:sym typeface="Symbol" pitchFamily="18" charset="2"/>
              </a:rPr>
              <a:t> | …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2116138" algn="r"/>
                <a:tab pos="2349500" algn="l"/>
                <a:tab pos="2635250" algn="l"/>
              </a:tabLst>
            </a:pPr>
            <a:r>
              <a:rPr lang="en-US" altLang="vi-VN" sz="2000" b="0" smtClean="0">
                <a:sym typeface="Symbol" pitchFamily="18" charset="2"/>
              </a:rPr>
              <a:t>		</a:t>
            </a:r>
            <a:r>
              <a:rPr lang="en-US" altLang="vi-VN" sz="2000" b="0" i="1" smtClean="0">
                <a:sym typeface="Symbol" pitchFamily="18" charset="2"/>
              </a:rPr>
              <a:t>Variable</a:t>
            </a:r>
            <a:r>
              <a:rPr lang="en-US" altLang="vi-VN" sz="2000" b="0" smtClean="0">
                <a:sym typeface="Symbol" pitchFamily="18" charset="2"/>
              </a:rPr>
              <a:t> 	=	a | x | s | …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2116138" algn="r"/>
                <a:tab pos="2349500" algn="l"/>
                <a:tab pos="2635250" algn="l"/>
              </a:tabLst>
            </a:pPr>
            <a:r>
              <a:rPr lang="en-US" altLang="vi-VN" sz="2000" b="0" smtClean="0">
                <a:sym typeface="Symbol" pitchFamily="18" charset="2"/>
              </a:rPr>
              <a:t>		</a:t>
            </a:r>
            <a:r>
              <a:rPr lang="en-US" altLang="vi-VN" sz="2000" b="0" i="1" smtClean="0">
                <a:sym typeface="Symbol" pitchFamily="18" charset="2"/>
              </a:rPr>
              <a:t>Predicate</a:t>
            </a:r>
            <a:r>
              <a:rPr lang="en-US" altLang="vi-VN" sz="2000" b="0" smtClean="0">
                <a:sym typeface="Symbol" pitchFamily="18" charset="2"/>
              </a:rPr>
              <a:t>	=	</a:t>
            </a:r>
            <a:r>
              <a:rPr lang="en-US" altLang="vi-VN" sz="2000" b="0" i="1" smtClean="0">
                <a:sym typeface="Symbol" pitchFamily="18" charset="2"/>
              </a:rPr>
              <a:t>Brother</a:t>
            </a:r>
            <a:r>
              <a:rPr lang="en-US" altLang="vi-VN" sz="2000" b="0" smtClean="0">
                <a:sym typeface="Symbol" pitchFamily="18" charset="2"/>
              </a:rPr>
              <a:t> | </a:t>
            </a:r>
            <a:r>
              <a:rPr lang="en-US" altLang="vi-VN" sz="2000" b="0" i="1" smtClean="0">
                <a:sym typeface="Symbol" pitchFamily="18" charset="2"/>
              </a:rPr>
              <a:t>HasColor</a:t>
            </a:r>
            <a:r>
              <a:rPr lang="en-US" altLang="vi-VN" sz="2000" b="0" smtClean="0">
                <a:sym typeface="Symbol" pitchFamily="18" charset="2"/>
              </a:rPr>
              <a:t> | …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tabLst>
                <a:tab pos="2116138" algn="r"/>
                <a:tab pos="2349500" algn="l"/>
                <a:tab pos="2635250" algn="l"/>
              </a:tabLst>
            </a:pPr>
            <a:r>
              <a:rPr lang="en-US" altLang="vi-VN" sz="2000" b="0" smtClean="0">
                <a:sym typeface="Symbol" pitchFamily="18" charset="2"/>
              </a:rPr>
              <a:t>		</a:t>
            </a:r>
            <a:r>
              <a:rPr lang="en-US" altLang="vi-VN" sz="2000" b="0" i="1" smtClean="0">
                <a:sym typeface="Symbol" pitchFamily="18" charset="2"/>
              </a:rPr>
              <a:t>Function</a:t>
            </a:r>
            <a:r>
              <a:rPr lang="en-US" altLang="vi-VN" sz="2000" b="0" smtClean="0">
                <a:sym typeface="Symbol" pitchFamily="18" charset="2"/>
              </a:rPr>
              <a:t>	=	</a:t>
            </a:r>
            <a:r>
              <a:rPr lang="en-US" altLang="vi-VN" sz="2000" b="0" i="1" smtClean="0">
                <a:sym typeface="Symbol" pitchFamily="18" charset="2"/>
              </a:rPr>
              <a:t>MotherOf</a:t>
            </a:r>
            <a:r>
              <a:rPr lang="en-US" altLang="vi-VN" sz="2000" b="0" smtClean="0">
                <a:sym typeface="Symbol" pitchFamily="18" charset="2"/>
              </a:rPr>
              <a:t> |</a:t>
            </a:r>
            <a:r>
              <a:rPr lang="en-US" altLang="vi-VN" sz="2000" b="0" i="1" smtClean="0">
                <a:sym typeface="Symbol" pitchFamily="18" charset="2"/>
              </a:rPr>
              <a:t> Cosine</a:t>
            </a:r>
            <a:r>
              <a:rPr lang="en-US" altLang="vi-VN" sz="2000" b="0" smtClean="0">
                <a:sym typeface="Symbol" pitchFamily="18" charset="2"/>
              </a:rPr>
              <a:t> | …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C424A3-9EEE-4C62-8778-0F085F952B98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6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62" t="27933" r="8715" b="27097"/>
          <a:stretch/>
        </p:blipFill>
        <p:spPr>
          <a:xfrm>
            <a:off x="174459" y="1524000"/>
            <a:ext cx="8740941" cy="4060115"/>
          </a:xfrm>
        </p:spPr>
      </p:pic>
      <p:sp>
        <p:nvSpPr>
          <p:cNvPr id="778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30129" y="5775325"/>
            <a:ext cx="8229600" cy="397032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vi-VN" sz="2200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SUBST(COMPOSE(</a:t>
            </a:r>
            <a:r>
              <a:rPr lang="el-GR" altLang="vi-VN" sz="2200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θ</a:t>
            </a:r>
            <a:r>
              <a:rPr lang="en-US" altLang="vi-VN" sz="2200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el-GR" altLang="vi-VN" sz="2200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θ</a:t>
            </a:r>
            <a:r>
              <a:rPr lang="en-US" altLang="vi-VN" sz="2200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2), p) = SUBST(</a:t>
            </a:r>
            <a:r>
              <a:rPr lang="el-GR" altLang="vi-VN" sz="2200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θ</a:t>
            </a:r>
            <a:r>
              <a:rPr lang="en-US" altLang="vi-VN" sz="2200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SUBST(</a:t>
            </a:r>
            <a:r>
              <a:rPr lang="el-GR" altLang="vi-VN" sz="2200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θ</a:t>
            </a:r>
            <a:r>
              <a:rPr lang="en-US" altLang="vi-VN" sz="2200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p))</a:t>
            </a: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Backward chaining algorithm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18D21-CB2A-4B3E-BD15-0745243D7AB9}" type="slidenum">
              <a:rPr lang="en-US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Backward chaining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BF146-42BA-41FC-A48C-D83EF3A32299}" type="slidenum">
              <a:rPr lang="en-US"/>
              <a:pPr>
                <a:defRPr/>
              </a:pPr>
              <a:t>61</a:t>
            </a:fld>
            <a:endParaRPr lang="en-US"/>
          </a:p>
        </p:txBody>
      </p:sp>
      <p:pic>
        <p:nvPicPr>
          <p:cNvPr id="78852" name="Picture 4" descr="crime-bc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416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Backward chaining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297636-59A8-43D3-B58D-B25EE5061B98}" type="slidenum">
              <a:rPr lang="en-US"/>
              <a:pPr>
                <a:defRPr/>
              </a:pPr>
              <a:t>62</a:t>
            </a:fld>
            <a:endParaRPr lang="en-US"/>
          </a:p>
        </p:txBody>
      </p:sp>
      <p:pic>
        <p:nvPicPr>
          <p:cNvPr id="79876" name="Picture 5" descr="crime-bc02c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416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57600" y="2014450"/>
            <a:ext cx="7453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</a:t>
            </a: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1)</a:t>
            </a:r>
            <a:endParaRPr lang="en-US" sz="2000" b="1" i="1" smtClean="0">
              <a:solidFill>
                <a:srgbClr val="7F0055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Backward chaining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7520E-EFC4-4F60-B933-A8E9817F47B9}" type="slidenum">
              <a:rPr lang="en-US"/>
              <a:pPr>
                <a:defRPr/>
              </a:pPr>
              <a:t>63</a:t>
            </a:fld>
            <a:endParaRPr lang="en-US"/>
          </a:p>
        </p:txBody>
      </p:sp>
      <p:pic>
        <p:nvPicPr>
          <p:cNvPr id="80900" name="Picture 5" descr="crime-bc03c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416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57600" y="2014450"/>
            <a:ext cx="7453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</a:t>
            </a: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1)</a:t>
            </a:r>
            <a:endParaRPr lang="en-US" sz="2000" b="1" i="1" smtClean="0">
              <a:solidFill>
                <a:srgbClr val="7F0055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Backward chaining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4167D-75B6-4262-B098-4CEE4E059795}" type="slidenum">
              <a:rPr lang="en-US"/>
              <a:pPr>
                <a:defRPr/>
              </a:pPr>
              <a:t>64</a:t>
            </a:fld>
            <a:endParaRPr lang="en-US"/>
          </a:p>
        </p:txBody>
      </p:sp>
      <p:pic>
        <p:nvPicPr>
          <p:cNvPr id="81924" name="Picture 5" descr="crime-bc04c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416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57600" y="2014450"/>
            <a:ext cx="7453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</a:t>
            </a: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1)</a:t>
            </a:r>
            <a:endParaRPr lang="en-US" sz="2000" b="1" i="1" smtClean="0">
              <a:solidFill>
                <a:srgbClr val="7F0055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4400490"/>
            <a:ext cx="7453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</a:t>
            </a:r>
            <a:r>
              <a:rPr lang="en-US" sz="2000" b="1" i="1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)</a:t>
            </a:r>
            <a:endParaRPr lang="en-US" sz="2000" b="1" i="1" smtClean="0">
              <a:solidFill>
                <a:srgbClr val="7F0055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Backward chaining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99253E-2B28-4EDB-BAB5-B5D752474186}" type="slidenum">
              <a:rPr lang="en-US"/>
              <a:pPr>
                <a:defRPr/>
              </a:pPr>
              <a:t>65</a:t>
            </a:fld>
            <a:endParaRPr lang="en-US"/>
          </a:p>
        </p:txBody>
      </p:sp>
      <p:pic>
        <p:nvPicPr>
          <p:cNvPr id="82948" name="Picture 3" descr="crime-bc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7818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5" descr="crime-bc05c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416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57600" y="2014450"/>
            <a:ext cx="7453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</a:t>
            </a: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1)</a:t>
            </a:r>
            <a:endParaRPr lang="en-US" sz="2000" b="1" i="1" smtClean="0">
              <a:solidFill>
                <a:srgbClr val="7F0055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4400490"/>
            <a:ext cx="7453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</a:t>
            </a:r>
            <a:r>
              <a:rPr lang="en-US" sz="2000" b="1" i="1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)</a:t>
            </a:r>
            <a:endParaRPr lang="en-US" sz="2000" b="1" i="1" smtClean="0">
              <a:solidFill>
                <a:srgbClr val="7F0055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Backward chaining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8C2E0-C94C-42FD-98AD-B94E46EBC58E}" type="slidenum">
              <a:rPr lang="en-US"/>
              <a:pPr>
                <a:defRPr/>
              </a:pPr>
              <a:t>66</a:t>
            </a:fld>
            <a:endParaRPr lang="en-US"/>
          </a:p>
        </p:txBody>
      </p:sp>
      <p:pic>
        <p:nvPicPr>
          <p:cNvPr id="83972" name="Picture 5" descr="crime-bc06c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416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57600" y="2014450"/>
            <a:ext cx="7453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</a:t>
            </a: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1)</a:t>
            </a:r>
            <a:endParaRPr lang="en-US" sz="2000" b="1" i="1" smtClean="0">
              <a:solidFill>
                <a:srgbClr val="7F0055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4400490"/>
            <a:ext cx="7453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</a:t>
            </a:r>
            <a:r>
              <a:rPr lang="en-US" sz="2000" b="1" i="1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)</a:t>
            </a:r>
            <a:endParaRPr lang="en-US" sz="2000" b="1" i="1" smtClean="0">
              <a:solidFill>
                <a:srgbClr val="7F0055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0300" y="3964071"/>
            <a:ext cx="7453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(3)</a:t>
            </a:r>
            <a:endParaRPr lang="en-US" sz="2000" b="1" i="1" smtClean="0">
              <a:solidFill>
                <a:srgbClr val="7F0055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Backward chaining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D46F61-B28F-4C7C-ADB5-B94F9862C24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pic>
        <p:nvPicPr>
          <p:cNvPr id="84996" name="Picture 5" descr="crime-bc07c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416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57600" y="2014450"/>
            <a:ext cx="7453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</a:t>
            </a: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1)</a:t>
            </a:r>
            <a:endParaRPr lang="en-US" sz="2000" b="1" i="1" smtClean="0">
              <a:solidFill>
                <a:srgbClr val="7F0055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4400490"/>
            <a:ext cx="7453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</a:t>
            </a:r>
            <a:r>
              <a:rPr lang="en-US" sz="2000" b="1" i="1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)</a:t>
            </a:r>
            <a:endParaRPr lang="en-US" sz="2000" b="1" i="1" smtClean="0">
              <a:solidFill>
                <a:srgbClr val="7F0055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8178" y="4200435"/>
            <a:ext cx="7453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(5)</a:t>
            </a:r>
            <a:endParaRPr lang="en-US" sz="2000" b="1" i="1" smtClean="0">
              <a:solidFill>
                <a:srgbClr val="7F0055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0300" y="3964071"/>
            <a:ext cx="7453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(3)</a:t>
            </a:r>
            <a:endParaRPr lang="en-US" sz="2000" b="1" i="1" smtClean="0">
              <a:solidFill>
                <a:srgbClr val="7F0055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Backward chaining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37BF26-25B0-4781-A026-088F618528F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pic>
        <p:nvPicPr>
          <p:cNvPr id="86020" name="Picture 5" descr="crime-bc07c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4163"/>
            <a:ext cx="8229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57600" y="2014450"/>
            <a:ext cx="7453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</a:t>
            </a: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1)</a:t>
            </a:r>
            <a:endParaRPr lang="en-US" sz="2000" b="1" i="1" smtClean="0">
              <a:solidFill>
                <a:srgbClr val="7F0055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4400490"/>
            <a:ext cx="7453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</a:t>
            </a:r>
            <a:r>
              <a:rPr lang="en-US" sz="2000" b="1" i="1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)</a:t>
            </a:r>
            <a:endParaRPr lang="en-US" sz="2000" b="1" i="1" smtClean="0">
              <a:solidFill>
                <a:srgbClr val="7F0055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8178" y="4200435"/>
            <a:ext cx="7453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(5)</a:t>
            </a:r>
            <a:endParaRPr lang="en-US" sz="2000" b="1" i="1" smtClean="0">
              <a:solidFill>
                <a:srgbClr val="7F0055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0300" y="3964071"/>
            <a:ext cx="7453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i="1" smtClean="0">
                <a:solidFill>
                  <a:srgbClr val="7F0055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(3)</a:t>
            </a:r>
            <a:endParaRPr lang="en-US" sz="2000" b="1" i="1" smtClean="0">
              <a:solidFill>
                <a:srgbClr val="7F0055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Properties of backward chaining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smtClean="0"/>
              <a:t>Depth-first recursive proof search: space is linear in size of proof</a:t>
            </a:r>
          </a:p>
          <a:p>
            <a:r>
              <a:rPr lang="en-US" altLang="vi-VN" smtClean="0"/>
              <a:t>Incomplete due to infinite loops</a:t>
            </a:r>
          </a:p>
          <a:p>
            <a:pPr lvl="1">
              <a:buFont typeface="Symbol" pitchFamily="18" charset="2"/>
              <a:buChar char="Þ"/>
            </a:pPr>
            <a:r>
              <a:rPr lang="en-US" altLang="vi-VN" smtClean="0"/>
              <a:t>fix by checking current goal against every goal on stack</a:t>
            </a:r>
          </a:p>
          <a:p>
            <a:pPr lvl="1">
              <a:buFont typeface="Symbol" pitchFamily="18" charset="2"/>
              <a:buChar char="Þ"/>
            </a:pPr>
            <a:endParaRPr lang="en-US" altLang="vi-VN" smtClean="0"/>
          </a:p>
          <a:p>
            <a:r>
              <a:rPr lang="en-US" altLang="vi-VN" smtClean="0"/>
              <a:t>Inefficient due to repeated subgoals (both success and failure)</a:t>
            </a:r>
          </a:p>
          <a:p>
            <a:pPr lvl="1">
              <a:buFont typeface="Symbol" pitchFamily="18" charset="2"/>
              <a:buChar char="Þ"/>
            </a:pPr>
            <a:r>
              <a:rPr lang="en-US" altLang="vi-VN" smtClean="0"/>
              <a:t>fix using caching of previous results (extra space)</a:t>
            </a:r>
          </a:p>
          <a:p>
            <a:pPr lvl="1">
              <a:buFont typeface="Symbol" pitchFamily="18" charset="2"/>
              <a:buChar char="Þ"/>
            </a:pPr>
            <a:endParaRPr lang="en-US" altLang="vi-VN" smtClean="0"/>
          </a:p>
          <a:p>
            <a:r>
              <a:rPr lang="en-US" altLang="vi-VN" smtClean="0"/>
              <a:t>Widely used for </a:t>
            </a:r>
            <a:r>
              <a:rPr lang="en-US" altLang="vi-VN" smtClean="0">
                <a:solidFill>
                  <a:srgbClr val="006699"/>
                </a:solidFill>
              </a:rPr>
              <a:t>logic programming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806063-60C7-4456-BC1F-C4B72694DB9C}" type="slidenum">
              <a:rPr lang="en-US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Cú pháp của FOL: </a:t>
            </a:r>
            <a:r>
              <a:rPr lang="en-US" altLang="vi-VN" smtClean="0">
                <a:solidFill>
                  <a:srgbClr val="0000FF"/>
                </a:solidFill>
              </a:rPr>
              <a:t>Term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vi-VN" b="1" smtClean="0">
                <a:solidFill>
                  <a:srgbClr val="0000FF"/>
                </a:solidFill>
              </a:rPr>
              <a:t>Term</a:t>
            </a:r>
            <a:r>
              <a:rPr lang="en-US" altLang="vi-VN" smtClean="0"/>
              <a:t> biểu diễn một đối tượng trong thế giới gồm:</a:t>
            </a:r>
          </a:p>
          <a:p>
            <a:pPr>
              <a:lnSpc>
                <a:spcPct val="11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Constants </a:t>
            </a:r>
            <a:r>
              <a:rPr lang="en-US" altLang="vi-VN"/>
              <a:t>(ký hiệu hằng</a:t>
            </a:r>
            <a:r>
              <a:rPr lang="en-US" altLang="vi-VN" smtClean="0"/>
              <a:t>), biểu diễn một đối tượng cụ thể. Vd: </a:t>
            </a:r>
            <a:r>
              <a:rPr lang="en-US" altLang="vi-VN" i="1" smtClean="0">
                <a:solidFill>
                  <a:srgbClr val="006699"/>
                </a:solidFill>
              </a:rPr>
              <a:t>John, 2, Sky,...</a:t>
            </a:r>
            <a:r>
              <a:rPr lang="en-US" altLang="vi-VN" smtClean="0"/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vi-VN">
                <a:solidFill>
                  <a:srgbClr val="0000FF"/>
                </a:solidFill>
              </a:rPr>
              <a:t>Variables</a:t>
            </a:r>
            <a:r>
              <a:rPr lang="en-US" altLang="vi-VN" smtClean="0"/>
              <a:t> (ký hiệu biến</a:t>
            </a:r>
            <a:r>
              <a:rPr lang="en-US" altLang="vi-VN" dirty="0" smtClean="0"/>
              <a:t>), </a:t>
            </a:r>
            <a:r>
              <a:rPr lang="en-US" altLang="vi-VN" dirty="0" err="1" smtClean="0"/>
              <a:t>vd</a:t>
            </a:r>
            <a:r>
              <a:rPr lang="en-US" altLang="vi-VN" dirty="0" smtClean="0"/>
              <a:t>: </a:t>
            </a:r>
            <a:r>
              <a:rPr lang="en-US" altLang="vi-VN" i="1" dirty="0" smtClean="0">
                <a:solidFill>
                  <a:srgbClr val="006699"/>
                </a:solidFill>
              </a:rPr>
              <a:t>x, y, a, b, c…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vi-VN" dirty="0">
                <a:solidFill>
                  <a:srgbClr val="0000FF"/>
                </a:solidFill>
              </a:rPr>
              <a:t>Functions</a:t>
            </a:r>
            <a:r>
              <a:rPr lang="en-US" altLang="vi-VN" dirty="0" smtClean="0"/>
              <a:t> (</a:t>
            </a:r>
            <a:r>
              <a:rPr lang="en-US" altLang="vi-VN" dirty="0" err="1" smtClean="0"/>
              <a:t>Hàm</a:t>
            </a:r>
            <a:r>
              <a:rPr lang="en-US" altLang="vi-VN" dirty="0" smtClean="0"/>
              <a:t>)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vi-VN" dirty="0" smtClean="0">
                <a:solidFill>
                  <a:srgbClr val="006699"/>
                </a:solidFill>
                <a:latin typeface="Consolas" panose="020B0609020204030204" pitchFamily="49" charset="0"/>
              </a:rPr>
              <a:t>Function(Term</a:t>
            </a:r>
            <a:r>
              <a:rPr lang="en-US" altLang="vi-VN" baseline="-25000" dirty="0" smtClean="0">
                <a:solidFill>
                  <a:srgbClr val="006699"/>
                </a:solidFill>
                <a:latin typeface="Consolas" panose="020B0609020204030204" pitchFamily="49" charset="0"/>
              </a:rPr>
              <a:t>1</a:t>
            </a:r>
            <a:r>
              <a:rPr lang="en-US" altLang="vi-VN" dirty="0" smtClean="0">
                <a:solidFill>
                  <a:srgbClr val="006699"/>
                </a:solidFill>
                <a:latin typeface="Consolas" panose="020B0609020204030204" pitchFamily="49" charset="0"/>
              </a:rPr>
              <a:t>, …, </a:t>
            </a:r>
            <a:r>
              <a:rPr lang="en-US" altLang="vi-VN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Term</a:t>
            </a:r>
            <a:r>
              <a:rPr lang="en-US" altLang="vi-VN" baseline="-25000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n</a:t>
            </a:r>
            <a:r>
              <a:rPr lang="en-US" altLang="vi-VN" dirty="0" smtClean="0">
                <a:solidFill>
                  <a:srgbClr val="006699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quan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hệ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đặc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biệt</a:t>
            </a:r>
            <a:r>
              <a:rPr lang="en-US" altLang="vi-VN" dirty="0" smtClean="0"/>
              <a:t>: </a:t>
            </a:r>
            <a:r>
              <a:rPr lang="en-US" altLang="vi-VN" dirty="0" err="1" smtClean="0"/>
              <a:t>ánh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xạ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hay </a:t>
            </a:r>
            <a:r>
              <a:rPr lang="en-US" altLang="vi-VN" dirty="0" err="1" smtClean="0"/>
              <a:t>nhiều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tượng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với</a:t>
            </a:r>
            <a:r>
              <a:rPr lang="en-US" altLang="vi-VN" dirty="0" smtClean="0"/>
              <a:t> </a:t>
            </a:r>
            <a:r>
              <a:rPr lang="en-US" altLang="vi-VN" b="1" dirty="0" err="1" smtClean="0">
                <a:solidFill>
                  <a:srgbClr val="FF0000"/>
                </a:solidFill>
              </a:rPr>
              <a:t>chính</a:t>
            </a:r>
            <a:r>
              <a:rPr lang="en-US" altLang="vi-VN" b="1" dirty="0" smtClean="0">
                <a:solidFill>
                  <a:srgbClr val="FF0000"/>
                </a:solidFill>
              </a:rPr>
              <a:t> </a:t>
            </a:r>
            <a:r>
              <a:rPr lang="en-US" altLang="vi-VN" b="1" dirty="0" err="1" smtClean="0">
                <a:solidFill>
                  <a:srgbClr val="FF0000"/>
                </a:solidFill>
              </a:rPr>
              <a:t>xác</a:t>
            </a:r>
            <a:r>
              <a:rPr lang="en-US" altLang="vi-VN" b="1" dirty="0" smtClean="0">
                <a:solidFill>
                  <a:srgbClr val="FF0000"/>
                </a:solidFill>
              </a:rPr>
              <a:t> </a:t>
            </a:r>
            <a:r>
              <a:rPr lang="en-US" altLang="vi-VN" b="1" dirty="0" err="1" smtClean="0">
                <a:solidFill>
                  <a:srgbClr val="FF0000"/>
                </a:solidFill>
              </a:rPr>
              <a:t>một</a:t>
            </a:r>
            <a:r>
              <a:rPr lang="en-US" altLang="vi-VN" b="1" dirty="0" smtClean="0">
                <a:solidFill>
                  <a:srgbClr val="FF0000"/>
                </a:solidFill>
              </a:rPr>
              <a:t> </a:t>
            </a:r>
            <a:r>
              <a:rPr lang="en-US" altLang="vi-VN" dirty="0" err="1" smtClean="0"/>
              <a:t>đối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tượng</a:t>
            </a:r>
            <a:r>
              <a:rPr lang="en-US" altLang="vi-VN" dirty="0" smtClean="0"/>
              <a:t> </a:t>
            </a:r>
            <a:r>
              <a:rPr lang="en-US" altLang="vi-VN" err="1" smtClean="0"/>
              <a:t>khác</a:t>
            </a:r>
            <a:r>
              <a:rPr lang="en-US" altLang="vi-VN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vi-VN" smtClean="0">
                <a:latin typeface="Arial" charset="0"/>
              </a:rPr>
              <a:t>Ví </a:t>
            </a:r>
            <a:r>
              <a:rPr lang="en-US" altLang="vi-VN" dirty="0" err="1" smtClean="0">
                <a:latin typeface="Arial" charset="0"/>
              </a:rPr>
              <a:t>dụ</a:t>
            </a:r>
            <a:r>
              <a:rPr lang="en-US" altLang="vi-VN" smtClean="0">
                <a:latin typeface="Arial" charset="0"/>
              </a:rPr>
              <a:t>: Quan </a:t>
            </a:r>
            <a:r>
              <a:rPr lang="en-US" altLang="vi-VN" dirty="0" err="1" smtClean="0">
                <a:latin typeface="Arial" charset="0"/>
              </a:rPr>
              <a:t>hệ</a:t>
            </a:r>
            <a:r>
              <a:rPr lang="en-US" altLang="vi-VN" dirty="0" smtClean="0">
                <a:latin typeface="Arial" charset="0"/>
              </a:rPr>
              <a:t> </a:t>
            </a:r>
            <a:r>
              <a:rPr lang="en-US" altLang="vi-VN" dirty="0" err="1" smtClean="0">
                <a:latin typeface="Arial" charset="0"/>
              </a:rPr>
              <a:t>mẹ</a:t>
            </a:r>
            <a:r>
              <a:rPr lang="en-US" altLang="vi-VN" dirty="0" smtClean="0">
                <a:latin typeface="Arial" charset="0"/>
              </a:rPr>
              <a:t> </a:t>
            </a:r>
            <a:r>
              <a:rPr lang="en-US" altLang="vi-VN" dirty="0" err="1" smtClean="0">
                <a:latin typeface="Arial" charset="0"/>
              </a:rPr>
              <a:t>có</a:t>
            </a:r>
            <a:r>
              <a:rPr lang="en-US" altLang="vi-VN" dirty="0" smtClean="0">
                <a:latin typeface="Arial" charset="0"/>
              </a:rPr>
              <a:t> </a:t>
            </a:r>
            <a:r>
              <a:rPr lang="en-US" altLang="vi-VN" dirty="0" err="1" smtClean="0">
                <a:latin typeface="Arial" charset="0"/>
              </a:rPr>
              <a:t>thể</a:t>
            </a:r>
            <a:r>
              <a:rPr lang="en-US" altLang="vi-VN" dirty="0" smtClean="0">
                <a:latin typeface="Arial" charset="0"/>
              </a:rPr>
              <a:t> </a:t>
            </a:r>
            <a:r>
              <a:rPr lang="en-US" altLang="vi-VN" dirty="0" err="1" smtClean="0">
                <a:latin typeface="Arial" charset="0"/>
              </a:rPr>
              <a:t>biểu</a:t>
            </a:r>
            <a:r>
              <a:rPr lang="en-US" altLang="vi-VN" dirty="0" smtClean="0">
                <a:latin typeface="Arial" charset="0"/>
              </a:rPr>
              <a:t> </a:t>
            </a:r>
            <a:r>
              <a:rPr lang="en-US" altLang="vi-VN" err="1" smtClean="0">
                <a:latin typeface="Arial" charset="0"/>
              </a:rPr>
              <a:t>diễn</a:t>
            </a:r>
            <a:r>
              <a:rPr lang="en-US" altLang="vi-VN" smtClean="0">
                <a:latin typeface="Arial" charset="0"/>
              </a:rPr>
              <a:t> bằng hàm</a:t>
            </a:r>
            <a:r>
              <a:rPr lang="en-US" altLang="vi-VN" dirty="0" smtClean="0">
                <a:latin typeface="Arial" charset="0"/>
              </a:rPr>
              <a:t>: </a:t>
            </a:r>
            <a:r>
              <a:rPr lang="en-US" altLang="vi-VN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MotherOf</a:t>
            </a:r>
            <a:r>
              <a:rPr lang="en-US" altLang="vi-VN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(John)</a:t>
            </a:r>
          </a:p>
          <a:p>
            <a:pPr lvl="1">
              <a:lnSpc>
                <a:spcPct val="110000"/>
              </a:lnSpc>
            </a:pPr>
            <a:r>
              <a:rPr lang="en-US" altLang="vi-VN" dirty="0" err="1" smtClean="0">
                <a:latin typeface="Arial" charset="0"/>
              </a:rPr>
              <a:t>Có</a:t>
            </a:r>
            <a:r>
              <a:rPr lang="en-US" altLang="vi-VN" dirty="0" smtClean="0">
                <a:latin typeface="Arial" charset="0"/>
              </a:rPr>
              <a:t> </a:t>
            </a:r>
            <a:r>
              <a:rPr lang="en-US" altLang="vi-VN" dirty="0" err="1" smtClean="0">
                <a:latin typeface="Arial" charset="0"/>
              </a:rPr>
              <a:t>thể</a:t>
            </a:r>
            <a:r>
              <a:rPr lang="en-US" altLang="vi-VN" dirty="0" smtClean="0">
                <a:latin typeface="Arial" charset="0"/>
              </a:rPr>
              <a:t> </a:t>
            </a:r>
            <a:r>
              <a:rPr lang="en-US" altLang="vi-VN" dirty="0" err="1" smtClean="0">
                <a:latin typeface="Arial" charset="0"/>
              </a:rPr>
              <a:t>dùng</a:t>
            </a:r>
            <a:r>
              <a:rPr lang="en-US" altLang="vi-VN" dirty="0" smtClean="0">
                <a:latin typeface="Arial" charset="0"/>
              </a:rPr>
              <a:t> </a:t>
            </a:r>
            <a:r>
              <a:rPr lang="en-US" altLang="vi-VN" dirty="0" err="1" smtClean="0">
                <a:latin typeface="Arial" charset="0"/>
              </a:rPr>
              <a:t>biểu</a:t>
            </a:r>
            <a:r>
              <a:rPr lang="en-US" altLang="vi-VN" dirty="0" smtClean="0">
                <a:latin typeface="Arial" charset="0"/>
              </a:rPr>
              <a:t> </a:t>
            </a:r>
            <a:r>
              <a:rPr lang="en-US" altLang="vi-VN" dirty="0" err="1" smtClean="0">
                <a:latin typeface="Arial" charset="0"/>
              </a:rPr>
              <a:t>diễn</a:t>
            </a:r>
            <a:r>
              <a:rPr lang="en-US" altLang="vi-VN" dirty="0" smtClean="0">
                <a:latin typeface="Arial" charset="0"/>
              </a:rPr>
              <a:t> </a:t>
            </a:r>
            <a:r>
              <a:rPr lang="en-US" altLang="vi-VN" dirty="0" err="1" smtClean="0">
                <a:latin typeface="Arial" charset="0"/>
              </a:rPr>
              <a:t>thuộc</a:t>
            </a:r>
            <a:r>
              <a:rPr lang="en-US" altLang="vi-VN" dirty="0" smtClean="0">
                <a:latin typeface="Arial" charset="0"/>
              </a:rPr>
              <a:t> </a:t>
            </a:r>
            <a:r>
              <a:rPr lang="en-US" altLang="vi-VN" dirty="0" err="1" smtClean="0">
                <a:latin typeface="Arial" charset="0"/>
              </a:rPr>
              <a:t>tính</a:t>
            </a:r>
            <a:r>
              <a:rPr lang="en-US" altLang="vi-VN" dirty="0" smtClean="0">
                <a:latin typeface="Arial" charset="0"/>
              </a:rPr>
              <a:t> </a:t>
            </a:r>
            <a:r>
              <a:rPr lang="en-US" altLang="vi-VN" dirty="0" err="1" smtClean="0">
                <a:latin typeface="Arial" charset="0"/>
              </a:rPr>
              <a:t>đối</a:t>
            </a:r>
            <a:r>
              <a:rPr lang="en-US" altLang="vi-VN" dirty="0" smtClean="0">
                <a:latin typeface="Arial" charset="0"/>
              </a:rPr>
              <a:t> </a:t>
            </a:r>
            <a:r>
              <a:rPr lang="en-US" altLang="vi-VN" dirty="0" err="1" smtClean="0">
                <a:latin typeface="Arial" charset="0"/>
              </a:rPr>
              <a:t>tượng</a:t>
            </a:r>
            <a:r>
              <a:rPr lang="en-US" altLang="vi-VN" dirty="0" smtClean="0">
                <a:latin typeface="Arial" charset="0"/>
              </a:rPr>
              <a:t>, </a:t>
            </a:r>
            <a:br>
              <a:rPr lang="en-US" altLang="vi-VN" dirty="0" smtClean="0">
                <a:latin typeface="Arial" charset="0"/>
              </a:rPr>
            </a:br>
            <a:r>
              <a:rPr lang="en-US" altLang="vi-VN" dirty="0" err="1" smtClean="0">
                <a:latin typeface="Arial" charset="0"/>
              </a:rPr>
              <a:t>vd</a:t>
            </a:r>
            <a:r>
              <a:rPr lang="en-US" altLang="vi-VN" dirty="0" smtClean="0">
                <a:latin typeface="Arial" charset="0"/>
              </a:rPr>
              <a:t>: </a:t>
            </a:r>
            <a:r>
              <a:rPr lang="en-US" altLang="vi-VN" b="1" err="1" smtClean="0">
                <a:solidFill>
                  <a:srgbClr val="006699"/>
                </a:solidFill>
                <a:latin typeface="Consolas" panose="020B0609020204030204" pitchFamily="49" charset="0"/>
              </a:rPr>
              <a:t>LeftLegOf</a:t>
            </a:r>
            <a:r>
              <a:rPr lang="en-US" altLang="vi-VN" b="1" smtClean="0">
                <a:solidFill>
                  <a:srgbClr val="006699"/>
                </a:solidFill>
                <a:latin typeface="Consolas" panose="020B0609020204030204" pitchFamily="49" charset="0"/>
              </a:rPr>
              <a:t>(y), Sqrt(x</a:t>
            </a:r>
            <a:r>
              <a:rPr lang="en-US" altLang="vi-VN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), Income(x), ...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005189-40AD-44A3-8323-99CA15E23FED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Logic programming: Prolog</a:t>
            </a:r>
          </a:p>
        </p:txBody>
      </p:sp>
      <p:sp>
        <p:nvSpPr>
          <p:cNvPr id="8806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sz="2000" smtClean="0"/>
              <a:t>Algorithm = Logic + Control</a:t>
            </a:r>
          </a:p>
          <a:p>
            <a:r>
              <a:rPr lang="en-US" altLang="vi-VN" sz="2000" smtClean="0"/>
              <a:t>Basis: backward chaining with Horn clauses + bells &amp; whistles</a:t>
            </a:r>
          </a:p>
          <a:p>
            <a:r>
              <a:rPr lang="en-US" altLang="vi-VN" sz="2000" smtClean="0"/>
              <a:t>Widely used in Europe, Japan (basis of 5th Generation project)</a:t>
            </a:r>
          </a:p>
          <a:p>
            <a:r>
              <a:rPr lang="en-US" altLang="vi-VN" sz="2000" smtClean="0"/>
              <a:t>Compilation techniques  60 million LIPS</a:t>
            </a:r>
          </a:p>
          <a:p>
            <a:r>
              <a:rPr lang="en-US" altLang="vi-VN" sz="2000" smtClean="0"/>
              <a:t>Program = set of clauses = head :- literal1, … literaln.</a:t>
            </a:r>
          </a:p>
          <a:p>
            <a:pPr lvl="1"/>
            <a:r>
              <a:rPr lang="en-US" altLang="vi-VN" sz="1800" smtClean="0"/>
              <a:t>criminal(X) :- american(X), weapon(Y), sells(X,Y,Z), hostile(Z).</a:t>
            </a:r>
          </a:p>
          <a:p>
            <a:r>
              <a:rPr lang="en-US" altLang="vi-VN" sz="2000" smtClean="0"/>
              <a:t>Depth-first, left-to-right backward chaining</a:t>
            </a:r>
          </a:p>
          <a:p>
            <a:r>
              <a:rPr lang="en-US" altLang="vi-VN" sz="2000" smtClean="0"/>
              <a:t>Built-in predicates for arithmetic etc., e.g., X is Y*Z+3</a:t>
            </a:r>
          </a:p>
          <a:p>
            <a:r>
              <a:rPr lang="en-US" altLang="vi-VN" sz="2000" smtClean="0"/>
              <a:t>Built-in predicates that have side effects (e.g., input and output </a:t>
            </a:r>
          </a:p>
          <a:p>
            <a:r>
              <a:rPr lang="en-US" altLang="vi-VN" sz="2000" smtClean="0"/>
              <a:t>predicates, assert/retract predicates)</a:t>
            </a:r>
          </a:p>
          <a:p>
            <a:r>
              <a:rPr lang="en-US" altLang="vi-VN" sz="2000" smtClean="0"/>
              <a:t>Closed-world assumption ("negation as failure")</a:t>
            </a:r>
          </a:p>
          <a:p>
            <a:pPr lvl="1"/>
            <a:r>
              <a:rPr lang="en-US" altLang="vi-VN" sz="1800" smtClean="0"/>
              <a:t>e.g., given alive(X) :- not dead(X).</a:t>
            </a:r>
          </a:p>
          <a:p>
            <a:pPr lvl="1"/>
            <a:r>
              <a:rPr lang="en-US" altLang="vi-VN" sz="1800" smtClean="0"/>
              <a:t>alive(joe) succeeds if dead(joe) fails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F8114-728E-4F37-A81C-3317EA989D1A}" type="slidenum">
              <a:rPr lang="en-US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Prolog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smtClean="0"/>
              <a:t>Appending two lists to produce a third:</a:t>
            </a:r>
          </a:p>
          <a:p>
            <a:pPr marL="0" indent="0">
              <a:buNone/>
            </a:pPr>
            <a:r>
              <a:rPr lang="en-US" altLang="vi-VN" smtClean="0">
                <a:solidFill>
                  <a:srgbClr val="006699"/>
                </a:solidFill>
              </a:rPr>
              <a:t>append([],Y,Y).</a:t>
            </a:r>
            <a:br>
              <a:rPr lang="en-US" altLang="vi-VN" smtClean="0">
                <a:solidFill>
                  <a:srgbClr val="006699"/>
                </a:solidFill>
              </a:rPr>
            </a:br>
            <a:r>
              <a:rPr lang="en-US" altLang="vi-VN" smtClean="0">
                <a:solidFill>
                  <a:srgbClr val="006699"/>
                </a:solidFill>
              </a:rPr>
              <a:t>append([X|L],Y,[X|Z]) :- append(L,Y,Z). </a:t>
            </a:r>
          </a:p>
          <a:p>
            <a:pPr>
              <a:buFont typeface="Wingdings" pitchFamily="2" charset="2"/>
              <a:buNone/>
            </a:pPr>
            <a:endParaRPr lang="en-US" altLang="vi-VN" smtClean="0"/>
          </a:p>
          <a:p>
            <a:r>
              <a:rPr lang="en-US" altLang="vi-VN" smtClean="0"/>
              <a:t>query:   	</a:t>
            </a:r>
            <a:r>
              <a:rPr lang="en-US" altLang="vi-VN" smtClean="0">
                <a:solidFill>
                  <a:srgbClr val="006699"/>
                </a:solidFill>
              </a:rPr>
              <a:t>append(A,B,[1,2]) ?</a:t>
            </a:r>
          </a:p>
          <a:p>
            <a:endParaRPr lang="en-US" altLang="vi-VN" smtClean="0"/>
          </a:p>
          <a:p>
            <a:r>
              <a:rPr lang="en-US" altLang="vi-VN" smtClean="0"/>
              <a:t>answers: 	</a:t>
            </a:r>
            <a:r>
              <a:rPr lang="en-US" altLang="vi-VN" smtClean="0">
                <a:solidFill>
                  <a:srgbClr val="006699"/>
                </a:solidFill>
              </a:rPr>
              <a:t>A=[]    B=[1,2]</a:t>
            </a:r>
            <a:br>
              <a:rPr lang="en-US" altLang="vi-VN" smtClean="0">
                <a:solidFill>
                  <a:srgbClr val="006699"/>
                </a:solidFill>
              </a:rPr>
            </a:br>
            <a:r>
              <a:rPr lang="en-US" altLang="vi-VN" smtClean="0"/>
              <a:t>        	</a:t>
            </a:r>
            <a:r>
              <a:rPr lang="en-US" altLang="vi-VN" smtClean="0">
                <a:solidFill>
                  <a:srgbClr val="006699"/>
                </a:solidFill>
              </a:rPr>
              <a:t>A=[1]   B=[2]</a:t>
            </a:r>
            <a:br>
              <a:rPr lang="en-US" altLang="vi-VN" smtClean="0">
                <a:solidFill>
                  <a:srgbClr val="006699"/>
                </a:solidFill>
              </a:rPr>
            </a:br>
            <a:r>
              <a:rPr lang="en-US" altLang="vi-VN" smtClean="0">
                <a:solidFill>
                  <a:srgbClr val="006699"/>
                </a:solidFill>
              </a:rPr>
              <a:t>        	A=[1,2] B=[]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D06B4A-CEAF-44A7-B29E-C53DE5A2CB49}" type="slidenum">
              <a:rPr lang="en-US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Resolution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smtClean="0"/>
              <a:t>Full first-order version:</a:t>
            </a:r>
          </a:p>
          <a:p>
            <a:pPr>
              <a:buFont typeface="Wingdings" pitchFamily="2" charset="2"/>
              <a:buNone/>
            </a:pPr>
            <a:endParaRPr lang="en-US" altLang="vi-VN" smtClean="0"/>
          </a:p>
          <a:p>
            <a:pPr lvl="1">
              <a:buFont typeface="Wingdings" pitchFamily="2" charset="2"/>
              <a:buNone/>
            </a:pPr>
            <a:endParaRPr lang="en-US" altLang="vi-VN" smtClean="0"/>
          </a:p>
          <a:p>
            <a:pPr lvl="1">
              <a:buFont typeface="Wingdings" pitchFamily="2" charset="2"/>
              <a:buNone/>
            </a:pPr>
            <a:r>
              <a:rPr lang="en-US" altLang="vi-VN" smtClean="0"/>
              <a:t>where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Unify(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</a:t>
            </a:r>
            <a:r>
              <a:rPr lang="en-US" altLang="vi-VN" b="1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</a:t>
            </a:r>
            <a:r>
              <a:rPr lang="en-US" altLang="vi-VN" b="1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el-GR" altLang="vi-VN" b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θ</a:t>
            </a:r>
            <a:endParaRPr lang="en-US" altLang="vi-VN" b="1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vi-VN" smtClean="0"/>
              <a:t>The two clauses are assumed to be standardized apart so that they share no variables.</a:t>
            </a:r>
          </a:p>
          <a:p>
            <a:r>
              <a:rPr lang="en-US" altLang="vi-VN" smtClean="0"/>
              <a:t>For example,</a:t>
            </a:r>
          </a:p>
          <a:p>
            <a:pPr lvl="1">
              <a:buFont typeface="Wingdings" pitchFamily="2" charset="2"/>
              <a:buNone/>
            </a:pPr>
            <a:endParaRPr lang="en-US" altLang="vi-VN" smtClean="0"/>
          </a:p>
          <a:p>
            <a:pPr lvl="1">
              <a:buFont typeface="Wingdings" pitchFamily="2" charset="2"/>
              <a:buNone/>
            </a:pPr>
            <a:endParaRPr lang="en-US" altLang="vi-VN" smtClean="0"/>
          </a:p>
          <a:p>
            <a:pPr lvl="1">
              <a:buFont typeface="Wingdings" pitchFamily="2" charset="2"/>
              <a:buNone/>
            </a:pPr>
            <a:r>
              <a:rPr lang="en-US" altLang="vi-VN" smtClean="0"/>
              <a:t>with </a:t>
            </a:r>
            <a:r>
              <a:rPr lang="el-GR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θ</a:t>
            </a:r>
            <a:r>
              <a:rPr lang="en-US" altLang="vi-V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{x/Ken}</a:t>
            </a:r>
          </a:p>
          <a:p>
            <a:r>
              <a:rPr lang="en-US" altLang="vi-VN" smtClean="0"/>
              <a:t>Apply resolution steps to CNF(KB </a:t>
            </a:r>
            <a:r>
              <a:rPr lang="en-US" altLang="vi-VN" smtClean="0">
                <a:sym typeface="Symbol" pitchFamily="18" charset="2"/>
              </a:rPr>
              <a:t></a:t>
            </a:r>
            <a:r>
              <a:rPr lang="en-US" altLang="vi-VN" smtClean="0"/>
              <a:t> </a:t>
            </a:r>
            <a:r>
              <a:rPr lang="en-US" altLang="vi-VN" smtClean="0">
                <a:sym typeface="Symbol" pitchFamily="18" charset="2"/>
              </a:rPr>
              <a:t></a:t>
            </a:r>
            <a:r>
              <a:rPr lang="el-GR" altLang="vi-VN" smtClean="0">
                <a:sym typeface="Symbol" pitchFamily="18" charset="2"/>
              </a:rPr>
              <a:t>α</a:t>
            </a:r>
            <a:r>
              <a:rPr lang="en-US" altLang="vi-VN" smtClean="0"/>
              <a:t>)</a:t>
            </a:r>
          </a:p>
          <a:p>
            <a:endParaRPr lang="en-US" altLang="vi-VN" smtClean="0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01116382"/>
              </p:ext>
            </p:extLst>
          </p:nvPr>
        </p:nvGraphicFramePr>
        <p:xfrm>
          <a:off x="984250" y="1855788"/>
          <a:ext cx="7196138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0" name="Equation" r:id="rId3" imgW="3860640" imgH="444240" progId="Equation.DSMT4">
                  <p:embed/>
                </p:oleObj>
              </mc:Choice>
              <mc:Fallback>
                <p:oleObj name="Equation" r:id="rId3" imgW="3860640" imgH="44424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855788"/>
                        <a:ext cx="7196138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055125"/>
              </p:ext>
            </p:extLst>
          </p:nvPr>
        </p:nvGraphicFramePr>
        <p:xfrm>
          <a:off x="3657600" y="4114799"/>
          <a:ext cx="3429000" cy="1471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1" name="Equation" r:id="rId5" imgW="1536700" imgH="660400" progId="Equation.DSMT4">
                  <p:embed/>
                </p:oleObj>
              </mc:Choice>
              <mc:Fallback>
                <p:oleObj name="Equation" r:id="rId5" imgW="1536700" imgH="660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14799"/>
                        <a:ext cx="3429000" cy="1471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Conversion to CNF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vi-VN" smtClean="0"/>
              <a:t>Everyone who loves all animals is loved by someone:</a:t>
            </a:r>
          </a:p>
          <a:p>
            <a:pPr lvl="1">
              <a:buFont typeface="Wingdings" pitchFamily="2" charset="2"/>
              <a:buNone/>
            </a:pP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</a:t>
            </a:r>
            <a:r>
              <a:rPr lang="en-US" altLang="vi-VN" smtClean="0">
                <a:solidFill>
                  <a:srgbClr val="006699"/>
                </a:solidFill>
              </a:rPr>
              <a:t>x [</a:t>
            </a: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</a:t>
            </a:r>
            <a:r>
              <a:rPr lang="en-US" altLang="vi-VN" smtClean="0">
                <a:solidFill>
                  <a:srgbClr val="006699"/>
                </a:solidFill>
              </a:rPr>
              <a:t>y </a:t>
            </a:r>
            <a:r>
              <a:rPr lang="en-US" altLang="vi-VN" i="1" smtClean="0">
                <a:solidFill>
                  <a:srgbClr val="006699"/>
                </a:solidFill>
              </a:rPr>
              <a:t>Animal</a:t>
            </a:r>
            <a:r>
              <a:rPr lang="en-US" altLang="vi-VN" smtClean="0">
                <a:solidFill>
                  <a:srgbClr val="006699"/>
                </a:solidFill>
              </a:rPr>
              <a:t>(</a:t>
            </a:r>
            <a:r>
              <a:rPr lang="en-US" altLang="vi-VN" i="1" smtClean="0">
                <a:solidFill>
                  <a:srgbClr val="006699"/>
                </a:solidFill>
              </a:rPr>
              <a:t>y</a:t>
            </a:r>
            <a:r>
              <a:rPr lang="en-US" altLang="vi-VN" smtClean="0">
                <a:solidFill>
                  <a:srgbClr val="006699"/>
                </a:solidFill>
              </a:rPr>
              <a:t>) </a:t>
            </a: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 </a:t>
            </a:r>
            <a:r>
              <a:rPr lang="en-US" altLang="vi-VN" i="1" smtClean="0">
                <a:solidFill>
                  <a:srgbClr val="006699"/>
                </a:solidFill>
              </a:rPr>
              <a:t>Loves</a:t>
            </a:r>
            <a:r>
              <a:rPr lang="en-US" altLang="vi-VN" smtClean="0">
                <a:solidFill>
                  <a:srgbClr val="006699"/>
                </a:solidFill>
              </a:rPr>
              <a:t>(</a:t>
            </a:r>
            <a:r>
              <a:rPr lang="en-US" altLang="vi-VN" i="1" smtClean="0">
                <a:solidFill>
                  <a:srgbClr val="006699"/>
                </a:solidFill>
              </a:rPr>
              <a:t>x, y</a:t>
            </a:r>
            <a:r>
              <a:rPr lang="en-US" altLang="vi-VN" smtClean="0">
                <a:solidFill>
                  <a:srgbClr val="006699"/>
                </a:solidFill>
              </a:rPr>
              <a:t>)] </a:t>
            </a: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 </a:t>
            </a:r>
            <a:r>
              <a:rPr lang="en-US" altLang="vi-VN" smtClean="0">
                <a:solidFill>
                  <a:srgbClr val="006699"/>
                </a:solidFill>
              </a:rPr>
              <a:t>[</a:t>
            </a:r>
            <a:r>
              <a:rPr lang="el-GR" altLang="vi-VN" smtClean="0">
                <a:solidFill>
                  <a:srgbClr val="006699"/>
                </a:solidFill>
                <a:cs typeface="Arial" charset="0"/>
                <a:sym typeface="Symbol" pitchFamily="18" charset="2"/>
              </a:rPr>
              <a:t></a:t>
            </a:r>
            <a:r>
              <a:rPr lang="en-US" altLang="vi-VN" smtClean="0">
                <a:solidFill>
                  <a:srgbClr val="006699"/>
                </a:solidFill>
              </a:rPr>
              <a:t>y </a:t>
            </a:r>
            <a:r>
              <a:rPr lang="en-US" altLang="vi-VN" i="1" smtClean="0">
                <a:solidFill>
                  <a:srgbClr val="006699"/>
                </a:solidFill>
              </a:rPr>
              <a:t>Loves</a:t>
            </a:r>
            <a:r>
              <a:rPr lang="en-US" altLang="vi-VN" smtClean="0">
                <a:solidFill>
                  <a:srgbClr val="006699"/>
                </a:solidFill>
              </a:rPr>
              <a:t>(</a:t>
            </a:r>
            <a:r>
              <a:rPr lang="en-US" altLang="vi-VN" i="1" smtClean="0">
                <a:solidFill>
                  <a:srgbClr val="006699"/>
                </a:solidFill>
              </a:rPr>
              <a:t>y, x</a:t>
            </a:r>
            <a:r>
              <a:rPr lang="en-US" altLang="vi-VN" smtClean="0">
                <a:solidFill>
                  <a:srgbClr val="006699"/>
                </a:solidFill>
              </a:rPr>
              <a:t>)]</a:t>
            </a:r>
          </a:p>
          <a:p>
            <a:pPr>
              <a:buFont typeface="Wingdings" pitchFamily="2" charset="2"/>
              <a:buNone/>
            </a:pPr>
            <a:r>
              <a:rPr lang="en-US" altLang="vi-VN" smtClean="0"/>
              <a:t>1. Eliminate biconditionals and implications</a:t>
            </a:r>
          </a:p>
          <a:p>
            <a:pPr lvl="1">
              <a:buFont typeface="Wingdings" pitchFamily="2" charset="2"/>
              <a:buNone/>
            </a:pP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</a:t>
            </a:r>
            <a:r>
              <a:rPr lang="en-US" altLang="vi-VN" smtClean="0">
                <a:solidFill>
                  <a:srgbClr val="006699"/>
                </a:solidFill>
              </a:rPr>
              <a:t>x [</a:t>
            </a: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</a:t>
            </a:r>
            <a:r>
              <a:rPr lang="en-US" altLang="vi-VN" smtClean="0">
                <a:solidFill>
                  <a:srgbClr val="006699"/>
                </a:solidFill>
              </a:rPr>
              <a:t>y </a:t>
            </a: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</a:t>
            </a:r>
            <a:r>
              <a:rPr lang="en-US" altLang="vi-VN" i="1" smtClean="0">
                <a:solidFill>
                  <a:srgbClr val="006699"/>
                </a:solidFill>
              </a:rPr>
              <a:t>Animal</a:t>
            </a:r>
            <a:r>
              <a:rPr lang="en-US" altLang="vi-VN" smtClean="0">
                <a:solidFill>
                  <a:srgbClr val="006699"/>
                </a:solidFill>
              </a:rPr>
              <a:t>(</a:t>
            </a:r>
            <a:r>
              <a:rPr lang="en-US" altLang="vi-VN" i="1" smtClean="0">
                <a:solidFill>
                  <a:srgbClr val="006699"/>
                </a:solidFill>
              </a:rPr>
              <a:t>y</a:t>
            </a:r>
            <a:r>
              <a:rPr lang="en-US" altLang="vi-VN" smtClean="0">
                <a:solidFill>
                  <a:srgbClr val="006699"/>
                </a:solidFill>
              </a:rPr>
              <a:t>) </a:t>
            </a: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</a:t>
            </a:r>
            <a:r>
              <a:rPr lang="en-US" altLang="vi-VN" smtClean="0">
                <a:solidFill>
                  <a:srgbClr val="006699"/>
                </a:solidFill>
              </a:rPr>
              <a:t> </a:t>
            </a:r>
            <a:r>
              <a:rPr lang="en-US" altLang="vi-VN" i="1" smtClean="0">
                <a:solidFill>
                  <a:srgbClr val="006699"/>
                </a:solidFill>
              </a:rPr>
              <a:t>Loves</a:t>
            </a:r>
            <a:r>
              <a:rPr lang="en-US" altLang="vi-VN" smtClean="0">
                <a:solidFill>
                  <a:srgbClr val="006699"/>
                </a:solidFill>
              </a:rPr>
              <a:t>(</a:t>
            </a:r>
            <a:r>
              <a:rPr lang="en-US" altLang="vi-VN" i="1" smtClean="0">
                <a:solidFill>
                  <a:srgbClr val="006699"/>
                </a:solidFill>
              </a:rPr>
              <a:t>x, y</a:t>
            </a:r>
            <a:r>
              <a:rPr lang="en-US" altLang="vi-VN" smtClean="0">
                <a:solidFill>
                  <a:srgbClr val="006699"/>
                </a:solidFill>
              </a:rPr>
              <a:t>)] </a:t>
            </a: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</a:t>
            </a:r>
            <a:r>
              <a:rPr lang="en-US" altLang="vi-VN" smtClean="0">
                <a:solidFill>
                  <a:srgbClr val="006699"/>
                </a:solidFill>
              </a:rPr>
              <a:t> [</a:t>
            </a:r>
            <a:r>
              <a:rPr lang="el-GR" altLang="vi-VN" smtClean="0">
                <a:solidFill>
                  <a:srgbClr val="006699"/>
                </a:solidFill>
                <a:cs typeface="Arial" charset="0"/>
                <a:sym typeface="Symbol" pitchFamily="18" charset="2"/>
              </a:rPr>
              <a:t></a:t>
            </a:r>
            <a:r>
              <a:rPr lang="en-US" altLang="vi-VN" smtClean="0">
                <a:solidFill>
                  <a:srgbClr val="006699"/>
                </a:solidFill>
                <a:cs typeface="Arial" charset="0"/>
                <a:sym typeface="Symbol" pitchFamily="18" charset="2"/>
              </a:rPr>
              <a:t>y</a:t>
            </a:r>
            <a:r>
              <a:rPr lang="en-US" altLang="vi-VN" smtClean="0">
                <a:solidFill>
                  <a:srgbClr val="006699"/>
                </a:solidFill>
              </a:rPr>
              <a:t> </a:t>
            </a:r>
            <a:r>
              <a:rPr lang="en-US" altLang="vi-VN" i="1" smtClean="0">
                <a:solidFill>
                  <a:srgbClr val="006699"/>
                </a:solidFill>
              </a:rPr>
              <a:t>Loves</a:t>
            </a:r>
            <a:r>
              <a:rPr lang="en-US" altLang="vi-VN" smtClean="0">
                <a:solidFill>
                  <a:srgbClr val="006699"/>
                </a:solidFill>
              </a:rPr>
              <a:t>(</a:t>
            </a:r>
            <a:r>
              <a:rPr lang="en-US" altLang="vi-VN" i="1" smtClean="0">
                <a:solidFill>
                  <a:srgbClr val="006699"/>
                </a:solidFill>
              </a:rPr>
              <a:t>y, x</a:t>
            </a:r>
            <a:r>
              <a:rPr lang="en-US" altLang="vi-VN" smtClean="0">
                <a:solidFill>
                  <a:srgbClr val="006699"/>
                </a:solidFill>
              </a:rPr>
              <a:t>)]</a:t>
            </a:r>
          </a:p>
          <a:p>
            <a:pPr>
              <a:buFont typeface="Wingdings" pitchFamily="2" charset="2"/>
              <a:buNone/>
            </a:pPr>
            <a:r>
              <a:rPr lang="en-US" altLang="vi-VN" smtClean="0"/>
              <a:t>2. Move </a:t>
            </a:r>
            <a:r>
              <a:rPr lang="en-US" altLang="vi-VN" smtClean="0">
                <a:sym typeface="Symbol" pitchFamily="18" charset="2"/>
              </a:rPr>
              <a:t></a:t>
            </a:r>
            <a:r>
              <a:rPr lang="en-US" altLang="vi-VN" smtClean="0"/>
              <a:t> inwards: </a:t>
            </a:r>
            <a:br>
              <a:rPr lang="en-US" altLang="vi-VN" smtClean="0"/>
            </a:br>
            <a:r>
              <a:rPr lang="en-US" altLang="vi-VN" smtClean="0">
                <a:sym typeface="Symbol" pitchFamily="18" charset="2"/>
              </a:rPr>
              <a:t></a:t>
            </a:r>
            <a:r>
              <a:rPr lang="en-US" altLang="vi-VN" smtClean="0"/>
              <a:t>x p </a:t>
            </a:r>
            <a:r>
              <a:rPr lang="en-US" altLang="vi-VN" smtClean="0">
                <a:cs typeface="Arial" charset="0"/>
              </a:rPr>
              <a:t>≡</a:t>
            </a:r>
            <a:r>
              <a:rPr lang="en-US" altLang="vi-VN" smtClean="0"/>
              <a:t> </a:t>
            </a:r>
            <a:r>
              <a:rPr lang="el-GR" altLang="vi-VN" smtClean="0">
                <a:cs typeface="Arial" charset="0"/>
                <a:sym typeface="Symbol" pitchFamily="18" charset="2"/>
              </a:rPr>
              <a:t></a:t>
            </a:r>
            <a:r>
              <a:rPr lang="en-US" altLang="vi-VN" smtClean="0"/>
              <a:t>x </a:t>
            </a:r>
            <a:r>
              <a:rPr lang="en-US" altLang="vi-VN" smtClean="0">
                <a:sym typeface="Symbol" pitchFamily="18" charset="2"/>
              </a:rPr>
              <a:t></a:t>
            </a:r>
            <a:r>
              <a:rPr lang="en-US" altLang="vi-VN" smtClean="0"/>
              <a:t>p,  </a:t>
            </a:r>
            <a:r>
              <a:rPr lang="en-US" altLang="vi-VN" smtClean="0">
                <a:sym typeface="Symbol" pitchFamily="18" charset="2"/>
              </a:rPr>
              <a:t> </a:t>
            </a:r>
            <a:r>
              <a:rPr lang="el-GR" altLang="vi-VN" smtClean="0">
                <a:cs typeface="Arial" charset="0"/>
                <a:sym typeface="Symbol" pitchFamily="18" charset="2"/>
              </a:rPr>
              <a:t></a:t>
            </a:r>
            <a:r>
              <a:rPr lang="en-US" altLang="vi-VN" smtClean="0"/>
              <a:t>x p </a:t>
            </a:r>
            <a:r>
              <a:rPr lang="en-US" altLang="vi-VN" smtClean="0">
                <a:cs typeface="Arial" charset="0"/>
              </a:rPr>
              <a:t>≡</a:t>
            </a:r>
            <a:r>
              <a:rPr lang="en-US" altLang="vi-VN" smtClean="0"/>
              <a:t> </a:t>
            </a:r>
            <a:r>
              <a:rPr lang="en-US" altLang="vi-VN" smtClean="0">
                <a:sym typeface="Symbol" pitchFamily="18" charset="2"/>
              </a:rPr>
              <a:t></a:t>
            </a:r>
            <a:r>
              <a:rPr lang="en-US" altLang="vi-VN" smtClean="0"/>
              <a:t>x </a:t>
            </a:r>
            <a:r>
              <a:rPr lang="en-US" altLang="vi-VN" smtClean="0">
                <a:sym typeface="Symbol" pitchFamily="18" charset="2"/>
              </a:rPr>
              <a:t></a:t>
            </a:r>
            <a:r>
              <a:rPr lang="en-US" altLang="vi-VN" smtClean="0"/>
              <a:t>p</a:t>
            </a:r>
          </a:p>
          <a:p>
            <a:pPr lvl="1">
              <a:buFont typeface="Wingdings" pitchFamily="2" charset="2"/>
              <a:buNone/>
            </a:pP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</a:t>
            </a:r>
            <a:r>
              <a:rPr lang="en-US" altLang="vi-VN" smtClean="0">
                <a:solidFill>
                  <a:srgbClr val="006699"/>
                </a:solidFill>
              </a:rPr>
              <a:t>x [</a:t>
            </a:r>
            <a:r>
              <a:rPr lang="el-GR" altLang="vi-VN" smtClean="0">
                <a:solidFill>
                  <a:srgbClr val="006699"/>
                </a:solidFill>
                <a:cs typeface="Arial" charset="0"/>
                <a:sym typeface="Symbol" pitchFamily="18" charset="2"/>
              </a:rPr>
              <a:t></a:t>
            </a:r>
            <a:r>
              <a:rPr lang="en-US" altLang="vi-VN" smtClean="0">
                <a:solidFill>
                  <a:srgbClr val="006699"/>
                </a:solidFill>
              </a:rPr>
              <a:t>y </a:t>
            </a: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</a:t>
            </a:r>
            <a:r>
              <a:rPr lang="en-US" altLang="vi-VN" smtClean="0">
                <a:solidFill>
                  <a:srgbClr val="006699"/>
                </a:solidFill>
              </a:rPr>
              <a:t>(</a:t>
            </a: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</a:t>
            </a:r>
            <a:r>
              <a:rPr lang="en-US" altLang="vi-VN" i="1" smtClean="0">
                <a:solidFill>
                  <a:srgbClr val="006699"/>
                </a:solidFill>
              </a:rPr>
              <a:t>Animal</a:t>
            </a:r>
            <a:r>
              <a:rPr lang="en-US" altLang="vi-VN" smtClean="0">
                <a:solidFill>
                  <a:srgbClr val="006699"/>
                </a:solidFill>
              </a:rPr>
              <a:t>(</a:t>
            </a:r>
            <a:r>
              <a:rPr lang="en-US" altLang="vi-VN" i="1" smtClean="0">
                <a:solidFill>
                  <a:srgbClr val="006699"/>
                </a:solidFill>
              </a:rPr>
              <a:t>y</a:t>
            </a:r>
            <a:r>
              <a:rPr lang="en-US" altLang="vi-VN" smtClean="0">
                <a:solidFill>
                  <a:srgbClr val="006699"/>
                </a:solidFill>
              </a:rPr>
              <a:t>) </a:t>
            </a: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</a:t>
            </a:r>
            <a:r>
              <a:rPr lang="en-US" altLang="vi-VN" smtClean="0">
                <a:solidFill>
                  <a:srgbClr val="006699"/>
                </a:solidFill>
              </a:rPr>
              <a:t> </a:t>
            </a:r>
            <a:r>
              <a:rPr lang="en-US" altLang="vi-VN" i="1" smtClean="0">
                <a:solidFill>
                  <a:srgbClr val="006699"/>
                </a:solidFill>
              </a:rPr>
              <a:t>Loves</a:t>
            </a:r>
            <a:r>
              <a:rPr lang="en-US" altLang="vi-VN" smtClean="0">
                <a:solidFill>
                  <a:srgbClr val="006699"/>
                </a:solidFill>
              </a:rPr>
              <a:t>(</a:t>
            </a:r>
            <a:r>
              <a:rPr lang="en-US" altLang="vi-VN" i="1" smtClean="0">
                <a:solidFill>
                  <a:srgbClr val="006699"/>
                </a:solidFill>
              </a:rPr>
              <a:t>x, y</a:t>
            </a:r>
            <a:r>
              <a:rPr lang="en-US" altLang="vi-VN" smtClean="0">
                <a:solidFill>
                  <a:srgbClr val="006699"/>
                </a:solidFill>
              </a:rPr>
              <a:t>))] </a:t>
            </a: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</a:t>
            </a:r>
            <a:r>
              <a:rPr lang="en-US" altLang="vi-VN" smtClean="0">
                <a:solidFill>
                  <a:srgbClr val="006699"/>
                </a:solidFill>
              </a:rPr>
              <a:t> [</a:t>
            </a:r>
            <a:r>
              <a:rPr lang="el-GR" altLang="vi-VN" smtClean="0">
                <a:solidFill>
                  <a:srgbClr val="006699"/>
                </a:solidFill>
                <a:cs typeface="Arial" charset="0"/>
                <a:sym typeface="Symbol" pitchFamily="18" charset="2"/>
              </a:rPr>
              <a:t></a:t>
            </a:r>
            <a:r>
              <a:rPr lang="en-US" altLang="vi-VN" smtClean="0">
                <a:solidFill>
                  <a:srgbClr val="006699"/>
                </a:solidFill>
              </a:rPr>
              <a:t>y </a:t>
            </a:r>
            <a:r>
              <a:rPr lang="en-US" altLang="vi-VN" i="1" smtClean="0">
                <a:solidFill>
                  <a:srgbClr val="006699"/>
                </a:solidFill>
              </a:rPr>
              <a:t>Loves</a:t>
            </a:r>
            <a:r>
              <a:rPr lang="en-US" altLang="vi-VN" smtClean="0">
                <a:solidFill>
                  <a:srgbClr val="006699"/>
                </a:solidFill>
              </a:rPr>
              <a:t>(</a:t>
            </a:r>
            <a:r>
              <a:rPr lang="en-US" altLang="vi-VN" i="1" smtClean="0">
                <a:solidFill>
                  <a:srgbClr val="006699"/>
                </a:solidFill>
              </a:rPr>
              <a:t>y, x</a:t>
            </a:r>
            <a:r>
              <a:rPr lang="en-US" altLang="vi-VN" smtClean="0">
                <a:solidFill>
                  <a:srgbClr val="006699"/>
                </a:solidFill>
              </a:rPr>
              <a:t>)] </a:t>
            </a:r>
          </a:p>
          <a:p>
            <a:pPr lvl="1">
              <a:buFont typeface="Wingdings" pitchFamily="2" charset="2"/>
              <a:buNone/>
            </a:pP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</a:t>
            </a:r>
            <a:r>
              <a:rPr lang="en-US" altLang="vi-VN" smtClean="0">
                <a:solidFill>
                  <a:srgbClr val="006699"/>
                </a:solidFill>
              </a:rPr>
              <a:t>x [</a:t>
            </a:r>
            <a:r>
              <a:rPr lang="el-GR" altLang="vi-VN" smtClean="0">
                <a:solidFill>
                  <a:srgbClr val="006699"/>
                </a:solidFill>
                <a:cs typeface="Arial" charset="0"/>
                <a:sym typeface="Symbol" pitchFamily="18" charset="2"/>
              </a:rPr>
              <a:t></a:t>
            </a:r>
            <a:r>
              <a:rPr lang="en-US" altLang="vi-VN" smtClean="0">
                <a:solidFill>
                  <a:srgbClr val="006699"/>
                </a:solidFill>
              </a:rPr>
              <a:t>y </a:t>
            </a: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</a:t>
            </a:r>
            <a:r>
              <a:rPr lang="en-US" altLang="vi-VN" i="1" smtClean="0">
                <a:solidFill>
                  <a:srgbClr val="006699"/>
                </a:solidFill>
              </a:rPr>
              <a:t>Animal</a:t>
            </a:r>
            <a:r>
              <a:rPr lang="en-US" altLang="vi-VN" smtClean="0">
                <a:solidFill>
                  <a:srgbClr val="006699"/>
                </a:solidFill>
              </a:rPr>
              <a:t>(</a:t>
            </a:r>
            <a:r>
              <a:rPr lang="en-US" altLang="vi-VN" i="1" smtClean="0">
                <a:solidFill>
                  <a:srgbClr val="006699"/>
                </a:solidFill>
              </a:rPr>
              <a:t>y</a:t>
            </a:r>
            <a:r>
              <a:rPr lang="en-US" altLang="vi-VN" smtClean="0">
                <a:solidFill>
                  <a:srgbClr val="006699"/>
                </a:solidFill>
              </a:rPr>
              <a:t>) </a:t>
            </a: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</a:t>
            </a:r>
            <a:r>
              <a:rPr lang="en-US" altLang="vi-VN" smtClean="0">
                <a:solidFill>
                  <a:srgbClr val="006699"/>
                </a:solidFill>
              </a:rPr>
              <a:t> </a:t>
            </a: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</a:t>
            </a:r>
            <a:r>
              <a:rPr lang="en-US" altLang="vi-VN" i="1" smtClean="0">
                <a:solidFill>
                  <a:srgbClr val="006699"/>
                </a:solidFill>
              </a:rPr>
              <a:t>Loves</a:t>
            </a:r>
            <a:r>
              <a:rPr lang="en-US" altLang="vi-VN" smtClean="0">
                <a:solidFill>
                  <a:srgbClr val="006699"/>
                </a:solidFill>
              </a:rPr>
              <a:t>(</a:t>
            </a:r>
            <a:r>
              <a:rPr lang="en-US" altLang="vi-VN" i="1" smtClean="0">
                <a:solidFill>
                  <a:srgbClr val="006699"/>
                </a:solidFill>
              </a:rPr>
              <a:t>x, y</a:t>
            </a:r>
            <a:r>
              <a:rPr lang="en-US" altLang="vi-VN" smtClean="0">
                <a:solidFill>
                  <a:srgbClr val="006699"/>
                </a:solidFill>
              </a:rPr>
              <a:t>)] </a:t>
            </a: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</a:t>
            </a:r>
            <a:r>
              <a:rPr lang="en-US" altLang="vi-VN" smtClean="0">
                <a:solidFill>
                  <a:srgbClr val="006699"/>
                </a:solidFill>
              </a:rPr>
              <a:t> [</a:t>
            </a:r>
            <a:r>
              <a:rPr lang="el-GR" altLang="vi-VN" smtClean="0">
                <a:solidFill>
                  <a:srgbClr val="006699"/>
                </a:solidFill>
                <a:cs typeface="Arial" charset="0"/>
                <a:sym typeface="Symbol" pitchFamily="18" charset="2"/>
              </a:rPr>
              <a:t></a:t>
            </a:r>
            <a:r>
              <a:rPr lang="en-US" altLang="vi-VN" smtClean="0">
                <a:solidFill>
                  <a:srgbClr val="006699"/>
                </a:solidFill>
              </a:rPr>
              <a:t>y </a:t>
            </a:r>
            <a:r>
              <a:rPr lang="en-US" altLang="vi-VN" i="1" smtClean="0">
                <a:solidFill>
                  <a:srgbClr val="006699"/>
                </a:solidFill>
              </a:rPr>
              <a:t>Loves</a:t>
            </a:r>
            <a:r>
              <a:rPr lang="en-US" altLang="vi-VN" smtClean="0">
                <a:solidFill>
                  <a:srgbClr val="006699"/>
                </a:solidFill>
              </a:rPr>
              <a:t>(</a:t>
            </a:r>
            <a:r>
              <a:rPr lang="en-US" altLang="vi-VN" i="1" smtClean="0">
                <a:solidFill>
                  <a:srgbClr val="006699"/>
                </a:solidFill>
              </a:rPr>
              <a:t>y, x</a:t>
            </a:r>
            <a:r>
              <a:rPr lang="en-US" altLang="vi-VN" smtClean="0">
                <a:solidFill>
                  <a:srgbClr val="006699"/>
                </a:solidFill>
              </a:rPr>
              <a:t>)] </a:t>
            </a:r>
          </a:p>
          <a:p>
            <a:pPr lvl="1">
              <a:buFont typeface="Wingdings" pitchFamily="2" charset="2"/>
              <a:buNone/>
            </a:pP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</a:t>
            </a:r>
            <a:r>
              <a:rPr lang="en-US" altLang="vi-VN" smtClean="0">
                <a:solidFill>
                  <a:srgbClr val="006699"/>
                </a:solidFill>
              </a:rPr>
              <a:t>x [</a:t>
            </a:r>
            <a:r>
              <a:rPr lang="el-GR" altLang="vi-VN" smtClean="0">
                <a:solidFill>
                  <a:srgbClr val="006699"/>
                </a:solidFill>
                <a:cs typeface="Arial" charset="0"/>
                <a:sym typeface="Symbol" pitchFamily="18" charset="2"/>
              </a:rPr>
              <a:t></a:t>
            </a:r>
            <a:r>
              <a:rPr lang="en-US" altLang="vi-VN" smtClean="0">
                <a:solidFill>
                  <a:srgbClr val="006699"/>
                </a:solidFill>
              </a:rPr>
              <a:t>y </a:t>
            </a:r>
            <a:r>
              <a:rPr lang="en-US" altLang="vi-VN" i="1" smtClean="0">
                <a:solidFill>
                  <a:srgbClr val="006699"/>
                </a:solidFill>
              </a:rPr>
              <a:t>Animal</a:t>
            </a:r>
            <a:r>
              <a:rPr lang="en-US" altLang="vi-VN" smtClean="0">
                <a:solidFill>
                  <a:srgbClr val="006699"/>
                </a:solidFill>
              </a:rPr>
              <a:t>(</a:t>
            </a:r>
            <a:r>
              <a:rPr lang="en-US" altLang="vi-VN" i="1" smtClean="0">
                <a:solidFill>
                  <a:srgbClr val="006699"/>
                </a:solidFill>
              </a:rPr>
              <a:t>y</a:t>
            </a:r>
            <a:r>
              <a:rPr lang="en-US" altLang="vi-VN" smtClean="0">
                <a:solidFill>
                  <a:srgbClr val="006699"/>
                </a:solidFill>
              </a:rPr>
              <a:t>) </a:t>
            </a: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</a:t>
            </a:r>
            <a:r>
              <a:rPr lang="en-US" altLang="vi-VN" smtClean="0">
                <a:solidFill>
                  <a:srgbClr val="006699"/>
                </a:solidFill>
              </a:rPr>
              <a:t> </a:t>
            </a: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</a:t>
            </a:r>
            <a:r>
              <a:rPr lang="en-US" altLang="vi-VN" i="1" smtClean="0">
                <a:solidFill>
                  <a:srgbClr val="006699"/>
                </a:solidFill>
              </a:rPr>
              <a:t>Loves</a:t>
            </a:r>
            <a:r>
              <a:rPr lang="en-US" altLang="vi-VN" smtClean="0">
                <a:solidFill>
                  <a:srgbClr val="006699"/>
                </a:solidFill>
              </a:rPr>
              <a:t>(</a:t>
            </a:r>
            <a:r>
              <a:rPr lang="en-US" altLang="vi-VN" i="1" smtClean="0">
                <a:solidFill>
                  <a:srgbClr val="006699"/>
                </a:solidFill>
              </a:rPr>
              <a:t>x, y</a:t>
            </a:r>
            <a:r>
              <a:rPr lang="en-US" altLang="vi-VN" smtClean="0">
                <a:solidFill>
                  <a:srgbClr val="006699"/>
                </a:solidFill>
              </a:rPr>
              <a:t>)] </a:t>
            </a: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</a:t>
            </a:r>
            <a:r>
              <a:rPr lang="en-US" altLang="vi-VN" smtClean="0">
                <a:solidFill>
                  <a:srgbClr val="006699"/>
                </a:solidFill>
              </a:rPr>
              <a:t> [</a:t>
            </a:r>
            <a:r>
              <a:rPr lang="el-GR" altLang="vi-VN" smtClean="0">
                <a:solidFill>
                  <a:srgbClr val="006699"/>
                </a:solidFill>
                <a:cs typeface="Arial" charset="0"/>
                <a:sym typeface="Symbol" pitchFamily="18" charset="2"/>
              </a:rPr>
              <a:t></a:t>
            </a:r>
            <a:r>
              <a:rPr lang="en-US" altLang="vi-VN" smtClean="0">
                <a:solidFill>
                  <a:srgbClr val="006699"/>
                </a:solidFill>
              </a:rPr>
              <a:t>y </a:t>
            </a:r>
            <a:r>
              <a:rPr lang="en-US" altLang="vi-VN" i="1" smtClean="0">
                <a:solidFill>
                  <a:srgbClr val="006699"/>
                </a:solidFill>
              </a:rPr>
              <a:t>Loves</a:t>
            </a:r>
            <a:r>
              <a:rPr lang="en-US" altLang="vi-VN" smtClean="0">
                <a:solidFill>
                  <a:srgbClr val="006699"/>
                </a:solidFill>
              </a:rPr>
              <a:t>(</a:t>
            </a:r>
            <a:r>
              <a:rPr lang="en-US" altLang="vi-VN" i="1" smtClean="0">
                <a:solidFill>
                  <a:srgbClr val="006699"/>
                </a:solidFill>
              </a:rPr>
              <a:t>y, x</a:t>
            </a:r>
            <a:r>
              <a:rPr lang="en-US" altLang="vi-VN" smtClean="0">
                <a:solidFill>
                  <a:srgbClr val="006699"/>
                </a:solidFill>
              </a:rPr>
              <a:t>)]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16D21-D337-4B7D-AB7C-DC03C176CF79}" type="slidenum">
              <a:rPr lang="en-US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Conversion to CNF contd.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Clr>
                <a:schemeClr val="tx1"/>
              </a:buClr>
              <a:buFont typeface="Arial" charset="0"/>
              <a:buNone/>
              <a:defRPr/>
            </a:pPr>
            <a:r>
              <a:rPr lang="en-US">
                <a:ea typeface="+mn-ea"/>
              </a:rPr>
              <a:t>3. Standardize variables: each quantifier should use a different one</a:t>
            </a:r>
          </a:p>
          <a:p>
            <a:pPr marL="457200" lvl="1" indent="0">
              <a:lnSpc>
                <a:spcPct val="110000"/>
              </a:lnSpc>
              <a:buFont typeface="Arial" charset="0"/>
              <a:buNone/>
              <a:defRPr/>
            </a:pPr>
            <a:r>
              <a:rPr lang="en-US" smtClean="0">
                <a:solidFill>
                  <a:srgbClr val="006699"/>
                </a:solidFill>
                <a:ea typeface="+mn-ea"/>
                <a:sym typeface="Symbol" pitchFamily="18" charset="2"/>
              </a:rPr>
              <a:t>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x [</a:t>
            </a:r>
            <a:r>
              <a:rPr lang="el-GR" smtClean="0">
                <a:solidFill>
                  <a:srgbClr val="006699"/>
                </a:solidFill>
                <a:ea typeface="+mn-ea"/>
                <a:cs typeface="Arial" charset="0"/>
                <a:sym typeface="Symbol" pitchFamily="18" charset="2"/>
              </a:rPr>
              <a:t>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y 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Animal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(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y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) </a:t>
            </a:r>
            <a:r>
              <a:rPr lang="en-US" smtClean="0">
                <a:solidFill>
                  <a:srgbClr val="006699"/>
                </a:solidFill>
                <a:ea typeface="+mn-ea"/>
                <a:sym typeface="Symbol" pitchFamily="18" charset="2"/>
              </a:rPr>
              <a:t>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 </a:t>
            </a:r>
            <a:r>
              <a:rPr lang="en-US" smtClean="0">
                <a:solidFill>
                  <a:srgbClr val="006699"/>
                </a:solidFill>
                <a:ea typeface="+mn-ea"/>
                <a:sym typeface="Symbol" pitchFamily="18" charset="2"/>
              </a:rPr>
              <a:t>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Loves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(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x, y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)] </a:t>
            </a:r>
            <a:r>
              <a:rPr lang="en-US" smtClean="0">
                <a:solidFill>
                  <a:srgbClr val="006699"/>
                </a:solidFill>
                <a:ea typeface="+mn-ea"/>
                <a:sym typeface="Symbol" pitchFamily="18" charset="2"/>
              </a:rPr>
              <a:t>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 [</a:t>
            </a:r>
            <a:r>
              <a:rPr lang="el-GR" smtClean="0">
                <a:solidFill>
                  <a:srgbClr val="006699"/>
                </a:solidFill>
                <a:ea typeface="+mn-ea"/>
                <a:cs typeface="Arial" charset="0"/>
                <a:sym typeface="Symbol" pitchFamily="18" charset="2"/>
              </a:rPr>
              <a:t>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z 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Loves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(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z, x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)]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Font typeface="Arial" charset="0"/>
              <a:buNone/>
              <a:defRPr/>
            </a:pPr>
            <a:r>
              <a:rPr lang="en-US" smtClean="0">
                <a:ea typeface="+mn-ea"/>
              </a:rPr>
              <a:t>4</a:t>
            </a:r>
            <a:r>
              <a:rPr lang="en-US">
                <a:ea typeface="+mn-ea"/>
              </a:rPr>
              <a:t>. Skolemize: a more general form of existential </a:t>
            </a:r>
            <a:r>
              <a:rPr lang="en-US" smtClean="0">
                <a:ea typeface="+mn-ea"/>
              </a:rPr>
              <a:t>instantiation.</a:t>
            </a:r>
          </a:p>
          <a:p>
            <a:pPr marL="457200" lvl="1" indent="0">
              <a:lnSpc>
                <a:spcPct val="110000"/>
              </a:lnSpc>
              <a:buFont typeface="Arial" charset="0"/>
              <a:buNone/>
              <a:defRPr/>
            </a:pPr>
            <a:r>
              <a:rPr lang="en-US" smtClean="0">
                <a:ea typeface="+mn-ea"/>
              </a:rPr>
              <a:t>Each existential variable is replaced by a 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Skolem function</a:t>
            </a:r>
            <a:r>
              <a:rPr lang="en-US" smtClean="0">
                <a:ea typeface="+mn-ea"/>
              </a:rPr>
              <a:t> of the enclosing universally quantified variables:</a:t>
            </a:r>
          </a:p>
          <a:p>
            <a:pPr marL="990600" lvl="1" indent="-53340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006699"/>
                </a:solidFill>
                <a:ea typeface="+mn-ea"/>
                <a:sym typeface="Symbol" pitchFamily="18" charset="2"/>
              </a:rPr>
              <a:t>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x [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Animal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(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F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(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x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)) </a:t>
            </a:r>
            <a:r>
              <a:rPr lang="en-US" smtClean="0">
                <a:solidFill>
                  <a:srgbClr val="006699"/>
                </a:solidFill>
                <a:ea typeface="+mn-ea"/>
                <a:sym typeface="Symbol" pitchFamily="18" charset="2"/>
              </a:rPr>
              <a:t>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 </a:t>
            </a:r>
            <a:r>
              <a:rPr lang="en-US" smtClean="0">
                <a:solidFill>
                  <a:srgbClr val="006699"/>
                </a:solidFill>
                <a:ea typeface="+mn-ea"/>
                <a:sym typeface="Symbol" pitchFamily="18" charset="2"/>
              </a:rPr>
              <a:t>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Loves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(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x, F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(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x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))] </a:t>
            </a:r>
            <a:r>
              <a:rPr lang="en-US" smtClean="0">
                <a:solidFill>
                  <a:srgbClr val="006699"/>
                </a:solidFill>
                <a:ea typeface="+mn-ea"/>
                <a:sym typeface="Symbol" pitchFamily="18" charset="2"/>
              </a:rPr>
              <a:t>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 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Loves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(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G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(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x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), 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x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)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Font typeface="Arial" charset="0"/>
              <a:buNone/>
              <a:defRPr/>
            </a:pPr>
            <a:r>
              <a:rPr lang="en-US" smtClean="0">
                <a:ea typeface="+mn-ea"/>
              </a:rPr>
              <a:t>5</a:t>
            </a:r>
            <a:r>
              <a:rPr lang="en-US">
                <a:ea typeface="+mn-ea"/>
              </a:rPr>
              <a:t>. Drop universal quantifiers:</a:t>
            </a:r>
          </a:p>
          <a:p>
            <a:pPr marL="990600" lvl="1" indent="-53340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006699"/>
                </a:solidFill>
                <a:ea typeface="+mn-ea"/>
              </a:rPr>
              <a:t>[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Animal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(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F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(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x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)) </a:t>
            </a:r>
            <a:r>
              <a:rPr lang="en-US" smtClean="0">
                <a:solidFill>
                  <a:srgbClr val="006699"/>
                </a:solidFill>
                <a:ea typeface="+mn-ea"/>
                <a:sym typeface="Symbol" pitchFamily="18" charset="2"/>
              </a:rPr>
              <a:t>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 </a:t>
            </a:r>
            <a:r>
              <a:rPr lang="en-US" smtClean="0">
                <a:solidFill>
                  <a:srgbClr val="006699"/>
                </a:solidFill>
                <a:ea typeface="+mn-ea"/>
                <a:sym typeface="Symbol" pitchFamily="18" charset="2"/>
              </a:rPr>
              <a:t>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Loves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(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x,F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(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x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))]  </a:t>
            </a:r>
            <a:r>
              <a:rPr lang="en-US" smtClean="0">
                <a:solidFill>
                  <a:srgbClr val="006699"/>
                </a:solidFill>
                <a:ea typeface="+mn-ea"/>
                <a:sym typeface="Symbol" pitchFamily="18" charset="2"/>
              </a:rPr>
              <a:t>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 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Loves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(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G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(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x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), 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x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)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Font typeface="Arial" charset="0"/>
              <a:buNone/>
              <a:defRPr/>
            </a:pPr>
            <a:r>
              <a:rPr lang="en-US" smtClean="0">
                <a:ea typeface="+mn-ea"/>
              </a:rPr>
              <a:t>6</a:t>
            </a:r>
            <a:r>
              <a:rPr lang="en-US">
                <a:ea typeface="+mn-ea"/>
              </a:rPr>
              <a:t>. Distribute </a:t>
            </a:r>
            <a:r>
              <a:rPr lang="en-US">
                <a:ea typeface="+mn-ea"/>
                <a:sym typeface="Symbol" pitchFamily="18" charset="2"/>
              </a:rPr>
              <a:t></a:t>
            </a:r>
            <a:r>
              <a:rPr lang="en-US">
                <a:ea typeface="+mn-ea"/>
              </a:rPr>
              <a:t> over </a:t>
            </a:r>
            <a:r>
              <a:rPr lang="en-US">
                <a:ea typeface="+mn-ea"/>
                <a:sym typeface="Symbol" pitchFamily="18" charset="2"/>
              </a:rPr>
              <a:t></a:t>
            </a:r>
            <a:r>
              <a:rPr lang="en-US">
                <a:ea typeface="+mn-ea"/>
              </a:rPr>
              <a:t> :</a:t>
            </a:r>
          </a:p>
          <a:p>
            <a:pPr marL="990600" lvl="1" indent="-53340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006699"/>
                </a:solidFill>
                <a:ea typeface="+mn-ea"/>
              </a:rPr>
              <a:t>[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Animal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(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F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(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x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)) </a:t>
            </a:r>
            <a:r>
              <a:rPr lang="en-US" smtClean="0">
                <a:solidFill>
                  <a:srgbClr val="006699"/>
                </a:solidFill>
                <a:ea typeface="+mn-ea"/>
                <a:sym typeface="Symbol" pitchFamily="18" charset="2"/>
              </a:rPr>
              <a:t>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 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Loves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(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G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(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x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), 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x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)] </a:t>
            </a:r>
            <a:r>
              <a:rPr lang="en-US" smtClean="0">
                <a:solidFill>
                  <a:srgbClr val="006699"/>
                </a:solidFill>
                <a:ea typeface="+mn-ea"/>
                <a:sym typeface="Symbol" pitchFamily="18" charset="2"/>
              </a:rPr>
              <a:t>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 [</a:t>
            </a:r>
            <a:r>
              <a:rPr lang="en-US" smtClean="0">
                <a:solidFill>
                  <a:srgbClr val="006699"/>
                </a:solidFill>
                <a:ea typeface="+mn-ea"/>
                <a:sym typeface="Symbol" pitchFamily="18" charset="2"/>
              </a:rPr>
              <a:t>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Loves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(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x, F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(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x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)) </a:t>
            </a:r>
            <a:r>
              <a:rPr lang="en-US" smtClean="0">
                <a:solidFill>
                  <a:srgbClr val="006699"/>
                </a:solidFill>
                <a:ea typeface="+mn-ea"/>
                <a:sym typeface="Symbol" pitchFamily="18" charset="2"/>
              </a:rPr>
              <a:t>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 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Loves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(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G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(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x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), </a:t>
            </a:r>
            <a:r>
              <a:rPr lang="en-US" i="1" smtClean="0">
                <a:solidFill>
                  <a:srgbClr val="006699"/>
                </a:solidFill>
                <a:ea typeface="+mn-ea"/>
              </a:rPr>
              <a:t>x</a:t>
            </a:r>
            <a:r>
              <a:rPr lang="en-US" smtClean="0">
                <a:solidFill>
                  <a:srgbClr val="006699"/>
                </a:solidFill>
                <a:ea typeface="+mn-ea"/>
              </a:rPr>
              <a:t>)]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A3E78-98DF-4F3F-9074-49C0AF43F845}" type="slidenum">
              <a:rPr lang="en-US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Convert CNF for KB </a:t>
            </a:r>
            <a:r>
              <a:rPr lang="en-US" altLang="vi-VN" smtClean="0">
                <a:sym typeface="Symbol" panose="05050102010706020507" pitchFamily="18" charset="2"/>
              </a:rPr>
              <a:t> </a:t>
            </a:r>
            <a:endParaRPr lang="en-US" altLang="vi-VN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5000"/>
              </a:lnSpc>
              <a:buNone/>
            </a:pPr>
            <a:r>
              <a:rPr lang="en-US" sz="2000" smtClean="0">
                <a:solidFill>
                  <a:srgbClr val="0000FF"/>
                </a:solidFill>
              </a:rPr>
              <a:t>1. American(x) 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sz="2000" smtClean="0">
                <a:solidFill>
                  <a:srgbClr val="0000FF"/>
                </a:solidFill>
              </a:rPr>
              <a:t> Weapon(y) 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sz="2000" smtClean="0">
                <a:solidFill>
                  <a:srgbClr val="0000FF"/>
                </a:solidFill>
              </a:rPr>
              <a:t> Sells(x, y, z) 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sz="2000" smtClean="0">
                <a:solidFill>
                  <a:srgbClr val="0000FF"/>
                </a:solidFill>
              </a:rPr>
              <a:t> Hostile(z) 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sz="2000" smtClean="0">
                <a:solidFill>
                  <a:srgbClr val="0000FF"/>
                </a:solidFill>
              </a:rPr>
              <a:t> Criminal(x)</a:t>
            </a:r>
            <a:br>
              <a:rPr lang="en-US" sz="2000" smtClean="0">
                <a:solidFill>
                  <a:srgbClr val="0000FF"/>
                </a:solidFill>
              </a:rPr>
            </a:br>
            <a:r>
              <a:rPr lang="en-US" sz="2000" smtClean="0">
                <a:solidFill>
                  <a:srgbClr val="0000FF"/>
                </a:solidFill>
                <a:sym typeface="Symbol" panose="05050102010706020507" pitchFamily="18" charset="2"/>
              </a:rPr>
              <a:t>= </a:t>
            </a:r>
            <a:r>
              <a:rPr lang="en-US" sz="2000" smtClean="0">
                <a:solidFill>
                  <a:srgbClr val="0000FF"/>
                </a:solidFill>
              </a:rPr>
              <a:t>(American(x) 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sz="2000" smtClean="0">
                <a:solidFill>
                  <a:srgbClr val="0000FF"/>
                </a:solidFill>
              </a:rPr>
              <a:t> Weapon(y) 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sz="2000" smtClean="0">
                <a:solidFill>
                  <a:srgbClr val="0000FF"/>
                </a:solidFill>
              </a:rPr>
              <a:t> Sells(x, y, z) 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sz="2000" smtClean="0">
                <a:solidFill>
                  <a:srgbClr val="0000FF"/>
                </a:solidFill>
              </a:rPr>
              <a:t> Hostile(z)) </a:t>
            </a:r>
            <a:r>
              <a:rPr lang="en-US" sz="2000" smtClean="0">
                <a:solidFill>
                  <a:srgbClr val="0000FF"/>
                </a:solidFill>
                <a:sym typeface="Symbol" panose="05050102010706020507" pitchFamily="18" charset="2"/>
              </a:rPr>
              <a:t></a:t>
            </a:r>
            <a:r>
              <a:rPr lang="en-US" sz="2000" smtClean="0">
                <a:solidFill>
                  <a:srgbClr val="0000FF"/>
                </a:solidFill>
              </a:rPr>
              <a:t> Criminal(x)</a:t>
            </a:r>
            <a:br>
              <a:rPr lang="en-US" sz="2000" smtClean="0">
                <a:solidFill>
                  <a:srgbClr val="0000FF"/>
                </a:solidFill>
              </a:rPr>
            </a:br>
            <a:r>
              <a:rPr lang="en-US" sz="2000" smtClean="0">
                <a:solidFill>
                  <a:srgbClr val="0000FF"/>
                </a:solidFill>
                <a:sym typeface="Symbol" panose="05050102010706020507" pitchFamily="18" charset="2"/>
              </a:rPr>
              <a:t>= </a:t>
            </a:r>
            <a:r>
              <a:rPr lang="en-US" sz="2000" smtClean="0">
                <a:solidFill>
                  <a:srgbClr val="0000FF"/>
                </a:solidFill>
              </a:rPr>
              <a:t>American(x) 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 </a:t>
            </a:r>
            <a:r>
              <a:rPr lang="en-US" sz="2000" smtClean="0">
                <a:solidFill>
                  <a:srgbClr val="0000FF"/>
                </a:solidFill>
              </a:rPr>
              <a:t>Weapon(y) 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 </a:t>
            </a:r>
            <a:r>
              <a:rPr lang="en-US" sz="2000" smtClean="0">
                <a:solidFill>
                  <a:srgbClr val="0000FF"/>
                </a:solidFill>
              </a:rPr>
              <a:t>Sells(x, y, z) 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 </a:t>
            </a:r>
            <a:r>
              <a:rPr lang="en-US" sz="2000" smtClean="0">
                <a:solidFill>
                  <a:srgbClr val="0000FF"/>
                </a:solidFill>
              </a:rPr>
              <a:t>Hostile(z) </a:t>
            </a:r>
            <a:r>
              <a:rPr lang="en-US" sz="2000" smtClean="0">
                <a:solidFill>
                  <a:srgbClr val="0000FF"/>
                </a:solidFill>
                <a:sym typeface="Symbol" panose="05050102010706020507" pitchFamily="18" charset="2"/>
              </a:rPr>
              <a:t></a:t>
            </a:r>
            <a:r>
              <a:rPr lang="en-US" sz="2000" smtClean="0">
                <a:solidFill>
                  <a:srgbClr val="0000FF"/>
                </a:solidFill>
              </a:rPr>
              <a:t> Criminal(x)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sz="2000" smtClean="0">
                <a:solidFill>
                  <a:srgbClr val="0000FF"/>
                </a:solidFill>
              </a:rPr>
              <a:t>2. Owns(Nono, M1) 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  </a:t>
            </a:r>
            <a:r>
              <a:rPr lang="en-US" sz="2000" smtClean="0">
                <a:solidFill>
                  <a:srgbClr val="0000FF"/>
                </a:solidFill>
              </a:rPr>
              <a:t>Missile(M1)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sz="2000" smtClean="0">
                <a:solidFill>
                  <a:srgbClr val="0000FF"/>
                </a:solidFill>
              </a:rPr>
              <a:t>3. Missile(x) 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sz="2000" smtClean="0">
                <a:solidFill>
                  <a:srgbClr val="0000FF"/>
                </a:solidFill>
              </a:rPr>
              <a:t> Owns(Nono, x) 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sz="2000" smtClean="0">
                <a:solidFill>
                  <a:srgbClr val="0000FF"/>
                </a:solidFill>
              </a:rPr>
              <a:t> Sells(West, x, Nono)</a:t>
            </a:r>
            <a:br>
              <a:rPr lang="en-US" sz="2000" smtClean="0">
                <a:solidFill>
                  <a:srgbClr val="0000FF"/>
                </a:solidFill>
              </a:rPr>
            </a:br>
            <a:r>
              <a:rPr lang="en-US" sz="2000" smtClean="0">
                <a:solidFill>
                  <a:srgbClr val="0000FF"/>
                </a:solidFill>
              </a:rPr>
              <a:t>= </a:t>
            </a:r>
            <a:r>
              <a:rPr lang="en-US" sz="2000" smtClean="0">
                <a:solidFill>
                  <a:srgbClr val="0000FF"/>
                </a:solidFill>
                <a:sym typeface="Symbol" panose="05050102010706020507" pitchFamily="18" charset="2"/>
              </a:rPr>
              <a:t></a:t>
            </a:r>
            <a:r>
              <a:rPr lang="en-US" sz="2000" smtClean="0">
                <a:solidFill>
                  <a:srgbClr val="0000FF"/>
                </a:solidFill>
              </a:rPr>
              <a:t>(Missile(x) 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sz="2000" smtClean="0">
                <a:solidFill>
                  <a:srgbClr val="0000FF"/>
                </a:solidFill>
              </a:rPr>
              <a:t> Owns(Nono, x)) </a:t>
            </a:r>
            <a:r>
              <a:rPr lang="en-US" sz="2000" smtClean="0">
                <a:solidFill>
                  <a:srgbClr val="0000FF"/>
                </a:solidFill>
                <a:sym typeface="Symbol" panose="05050102010706020507" pitchFamily="18" charset="2"/>
              </a:rPr>
              <a:t></a:t>
            </a:r>
            <a:r>
              <a:rPr lang="en-US" sz="2000" smtClean="0">
                <a:solidFill>
                  <a:srgbClr val="0000FF"/>
                </a:solidFill>
              </a:rPr>
              <a:t> Sells(West, x, Nono)</a:t>
            </a:r>
            <a:br>
              <a:rPr lang="en-US" sz="2000" smtClean="0">
                <a:solidFill>
                  <a:srgbClr val="0000FF"/>
                </a:solidFill>
              </a:rPr>
            </a:br>
            <a:r>
              <a:rPr lang="en-US" sz="2000" smtClean="0">
                <a:solidFill>
                  <a:srgbClr val="0000FF"/>
                </a:solidFill>
              </a:rPr>
              <a:t>= </a:t>
            </a:r>
            <a:r>
              <a:rPr lang="en-US" sz="2000" smtClean="0">
                <a:solidFill>
                  <a:srgbClr val="0000FF"/>
                </a:solidFill>
                <a:sym typeface="Symbol" panose="05050102010706020507" pitchFamily="18" charset="2"/>
              </a:rPr>
              <a:t></a:t>
            </a:r>
            <a:r>
              <a:rPr lang="en-US" sz="2000" smtClean="0">
                <a:solidFill>
                  <a:srgbClr val="0000FF"/>
                </a:solidFill>
              </a:rPr>
              <a:t>Missile(x) </a:t>
            </a:r>
            <a:r>
              <a:rPr lang="en-US" sz="2000" smtClean="0">
                <a:solidFill>
                  <a:srgbClr val="0000FF"/>
                </a:solidFill>
                <a:sym typeface="Symbol" panose="05050102010706020507" pitchFamily="18" charset="2"/>
              </a:rPr>
              <a:t></a:t>
            </a:r>
            <a:r>
              <a:rPr lang="en-US" sz="2000" smtClean="0">
                <a:solidFill>
                  <a:srgbClr val="0000FF"/>
                </a:solidFill>
              </a:rPr>
              <a:t> </a:t>
            </a:r>
            <a:r>
              <a:rPr lang="en-US" sz="2000" smtClean="0">
                <a:solidFill>
                  <a:srgbClr val="0000FF"/>
                </a:solidFill>
                <a:sym typeface="Symbol" panose="05050102010706020507" pitchFamily="18" charset="2"/>
              </a:rPr>
              <a:t></a:t>
            </a:r>
            <a:r>
              <a:rPr lang="en-US" sz="2000" smtClean="0">
                <a:solidFill>
                  <a:srgbClr val="0000FF"/>
                </a:solidFill>
              </a:rPr>
              <a:t>Owns(Nono, x) </a:t>
            </a:r>
            <a:r>
              <a:rPr lang="en-US" sz="2000" smtClean="0">
                <a:solidFill>
                  <a:srgbClr val="0000FF"/>
                </a:solidFill>
                <a:sym typeface="Symbol" panose="05050102010706020507" pitchFamily="18" charset="2"/>
              </a:rPr>
              <a:t></a:t>
            </a:r>
            <a:r>
              <a:rPr lang="en-US" sz="2000" smtClean="0">
                <a:solidFill>
                  <a:srgbClr val="0000FF"/>
                </a:solidFill>
              </a:rPr>
              <a:t> Sells(West, x, Nono)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sz="2000" smtClean="0">
                <a:solidFill>
                  <a:srgbClr val="0000FF"/>
                </a:solidFill>
              </a:rPr>
              <a:t>4. Missile(x) 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sz="2000" smtClean="0">
                <a:solidFill>
                  <a:srgbClr val="0000FF"/>
                </a:solidFill>
              </a:rPr>
              <a:t> Weapon(x)</a:t>
            </a:r>
            <a:br>
              <a:rPr lang="en-US" sz="2000" smtClean="0">
                <a:solidFill>
                  <a:srgbClr val="0000FF"/>
                </a:solidFill>
              </a:rPr>
            </a:br>
            <a:r>
              <a:rPr lang="en-US" sz="2000" smtClean="0">
                <a:solidFill>
                  <a:srgbClr val="0000FF"/>
                </a:solidFill>
              </a:rPr>
              <a:t>= </a:t>
            </a:r>
            <a:r>
              <a:rPr lang="en-US" sz="2000" smtClean="0">
                <a:solidFill>
                  <a:srgbClr val="0000FF"/>
                </a:solidFill>
                <a:sym typeface="Symbol" panose="05050102010706020507" pitchFamily="18" charset="2"/>
              </a:rPr>
              <a:t></a:t>
            </a:r>
            <a:r>
              <a:rPr lang="en-US" sz="2000" smtClean="0">
                <a:solidFill>
                  <a:srgbClr val="0000FF"/>
                </a:solidFill>
              </a:rPr>
              <a:t>Missile(x) </a:t>
            </a:r>
            <a:r>
              <a:rPr lang="en-US" sz="2000" smtClean="0">
                <a:solidFill>
                  <a:srgbClr val="0000FF"/>
                </a:solidFill>
                <a:sym typeface="Symbol" panose="05050102010706020507" pitchFamily="18" charset="2"/>
              </a:rPr>
              <a:t></a:t>
            </a:r>
            <a:r>
              <a:rPr lang="en-US" sz="2000" smtClean="0">
                <a:solidFill>
                  <a:srgbClr val="0000FF"/>
                </a:solidFill>
              </a:rPr>
              <a:t> Weapon(x)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sz="2000" smtClean="0">
                <a:solidFill>
                  <a:srgbClr val="0000FF"/>
                </a:solidFill>
              </a:rPr>
              <a:t>5. Enemy(x, America) 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sz="2000" smtClean="0">
                <a:solidFill>
                  <a:srgbClr val="0000FF"/>
                </a:solidFill>
              </a:rPr>
              <a:t> Hostile(x)</a:t>
            </a:r>
            <a:br>
              <a:rPr lang="en-US" sz="2000" smtClean="0">
                <a:solidFill>
                  <a:srgbClr val="0000FF"/>
                </a:solidFill>
              </a:rPr>
            </a:br>
            <a:r>
              <a:rPr lang="en-US" sz="2000" smtClean="0">
                <a:solidFill>
                  <a:srgbClr val="0000FF"/>
                </a:solidFill>
              </a:rPr>
              <a:t>= </a:t>
            </a:r>
            <a:r>
              <a:rPr lang="en-US" sz="2000" smtClean="0">
                <a:solidFill>
                  <a:srgbClr val="0000FF"/>
                </a:solidFill>
                <a:sym typeface="Symbol" panose="05050102010706020507" pitchFamily="18" charset="2"/>
              </a:rPr>
              <a:t></a:t>
            </a:r>
            <a:r>
              <a:rPr lang="en-US" sz="2000" smtClean="0">
                <a:solidFill>
                  <a:srgbClr val="0000FF"/>
                </a:solidFill>
              </a:rPr>
              <a:t>Enemy(x, America) </a:t>
            </a:r>
            <a:r>
              <a:rPr lang="en-US" sz="2000" smtClean="0">
                <a:solidFill>
                  <a:srgbClr val="0000FF"/>
                </a:solidFill>
                <a:sym typeface="Symbol" panose="05050102010706020507" pitchFamily="18" charset="2"/>
              </a:rPr>
              <a:t> </a:t>
            </a:r>
            <a:r>
              <a:rPr lang="en-US" sz="2000" smtClean="0">
                <a:solidFill>
                  <a:srgbClr val="0000FF"/>
                </a:solidFill>
              </a:rPr>
              <a:t>Hostile(x)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sz="2000" smtClean="0">
                <a:solidFill>
                  <a:srgbClr val="0000FF"/>
                </a:solidFill>
              </a:rPr>
              <a:t>6. American(West)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sz="2000" smtClean="0">
                <a:solidFill>
                  <a:srgbClr val="0000FF"/>
                </a:solidFill>
              </a:rPr>
              <a:t>7. Enemy(Nono, America)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sz="2000" smtClean="0">
                <a:solidFill>
                  <a:srgbClr val="0000FF"/>
                </a:solidFill>
              </a:rPr>
              <a:t>8. </a:t>
            </a:r>
            <a:r>
              <a:rPr lang="en-US" sz="2000" smtClean="0">
                <a:solidFill>
                  <a:srgbClr val="0000FF"/>
                </a:solidFill>
                <a:sym typeface="Symbol" panose="05050102010706020507" pitchFamily="18" charset="2"/>
              </a:rPr>
              <a:t>Criminal(West)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20/3/2012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41DF-C0F8-4363-80AD-7165D83C8EA3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810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Resolution proof: definite clauses</a:t>
            </a:r>
          </a:p>
        </p:txBody>
      </p:sp>
      <p:sp>
        <p:nvSpPr>
          <p:cNvPr id="9318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altLang="vi-V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20/3/2012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808CC-4397-4613-A775-9B847C375E12}" type="slidenum">
              <a:rPr lang="en-US"/>
              <a:pPr>
                <a:defRPr/>
              </a:pPr>
              <a:t>76</a:t>
            </a:fld>
            <a:endParaRPr lang="en-US"/>
          </a:p>
        </p:txBody>
      </p:sp>
      <p:pic>
        <p:nvPicPr>
          <p:cNvPr id="93189" name="Picture 4" descr="crime-re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52538"/>
            <a:ext cx="8382000" cy="545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Ví dụ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20/3/2012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6472B1-8690-486F-AB0A-E93ACA2CADF9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79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/>
              <a:t>Cú pháp của FOL: Atomic Sentence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altLang="vi-VN" sz="2400" smtClean="0">
                <a:solidFill>
                  <a:srgbClr val="0000FF"/>
                </a:solidFill>
              </a:rPr>
              <a:t>Atomic Sentence </a:t>
            </a:r>
            <a:r>
              <a:rPr lang="en-US" altLang="vi-VN" sz="2400" smtClean="0"/>
              <a:t>(Câu nguyên tố) có thể là một vị từ hoặc quan hệ bằng.</a:t>
            </a:r>
          </a:p>
          <a:p>
            <a:r>
              <a:rPr lang="en-US" altLang="vi-VN" sz="2400" smtClean="0">
                <a:solidFill>
                  <a:srgbClr val="0000FF"/>
                </a:solidFill>
              </a:rPr>
              <a:t>Predicates</a:t>
            </a:r>
            <a:r>
              <a:rPr lang="en-US" altLang="vi-VN" sz="2400" smtClean="0"/>
              <a:t> (Vị từ): Biểu diễn </a:t>
            </a:r>
            <a:r>
              <a:rPr lang="en-US" altLang="vi-VN" sz="2400" dirty="0" err="1"/>
              <a:t>quan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hệ</a:t>
            </a:r>
            <a:r>
              <a:rPr lang="en-US" altLang="vi-VN" sz="2400" dirty="0"/>
              <a:t> </a:t>
            </a:r>
            <a:r>
              <a:rPr lang="en-US" altLang="vi-VN" sz="2400" dirty="0" err="1"/>
              <a:t>giữa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các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đối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tượng</a:t>
            </a:r>
            <a:r>
              <a:rPr lang="en-US" altLang="vi-VN" sz="2400" dirty="0"/>
              <a:t> </a:t>
            </a:r>
            <a:endParaRPr lang="en-US" altLang="vi-VN" sz="2000" dirty="0" smtClean="0"/>
          </a:p>
          <a:p>
            <a:pPr lvl="1"/>
            <a:r>
              <a:rPr lang="en-US" altLang="vi-VN" sz="2000" dirty="0" err="1" smtClean="0"/>
              <a:t>Là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phát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biểu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có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dạng</a:t>
            </a:r>
            <a:r>
              <a:rPr lang="en-US" altLang="vi-VN" sz="2000" dirty="0" smtClean="0"/>
              <a:t> </a:t>
            </a:r>
            <a:r>
              <a:rPr lang="en-US" altLang="vi-VN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Predicate(term1, term2, …)</a:t>
            </a:r>
            <a:endParaRPr lang="en-US" altLang="vi-VN" sz="20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lvl="1"/>
            <a:r>
              <a:rPr lang="en-US" altLang="vi-VN" sz="2000" dirty="0" err="1" smtClean="0"/>
              <a:t>Khi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thay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thế</a:t>
            </a:r>
            <a:r>
              <a:rPr lang="en-US" altLang="vi-VN" sz="2000" dirty="0" smtClean="0"/>
              <a:t> term1, term2, … </a:t>
            </a:r>
            <a:r>
              <a:rPr lang="en-US" altLang="vi-VN" sz="2000" dirty="0" err="1" smtClean="0"/>
              <a:t>bằng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các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đối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tượng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cụ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thể</a:t>
            </a:r>
            <a:r>
              <a:rPr lang="en-US" altLang="vi-VN" sz="2000" dirty="0" smtClean="0"/>
              <a:t> t1</a:t>
            </a:r>
            <a:r>
              <a:rPr lang="en-US" altLang="vi-VN" sz="2000" smtClean="0"/>
              <a:t>, t2, </a:t>
            </a:r>
            <a:r>
              <a:rPr lang="en-US" altLang="vi-VN" sz="2000" dirty="0" smtClean="0"/>
              <a:t>... </a:t>
            </a:r>
            <a:r>
              <a:rPr lang="en-US" altLang="vi-VN" sz="2000" dirty="0" err="1" smtClean="0"/>
              <a:t>thì</a:t>
            </a:r>
            <a:r>
              <a:rPr lang="en-US" altLang="vi-VN" sz="2000" dirty="0" smtClean="0"/>
              <a:t> </a:t>
            </a:r>
            <a:r>
              <a:rPr lang="en-US" altLang="vi-VN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Predicate(t1, t2, ...)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là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có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chân</a:t>
            </a:r>
            <a:r>
              <a:rPr lang="en-US" altLang="vi-VN" sz="2000" dirty="0" smtClean="0"/>
              <a:t> </a:t>
            </a:r>
            <a:r>
              <a:rPr lang="en-US" altLang="vi-VN" sz="2000" err="1" smtClean="0"/>
              <a:t>trị</a:t>
            </a:r>
            <a:r>
              <a:rPr lang="en-US" altLang="vi-VN" sz="2000" smtClean="0"/>
              <a:t> true/false. </a:t>
            </a:r>
            <a:r>
              <a:rPr lang="en-US" altLang="vi-VN" sz="1800" smtClean="0">
                <a:sym typeface="Symbol" pitchFamily="18" charset="2"/>
              </a:rPr>
              <a:t>Ví </a:t>
            </a:r>
            <a:r>
              <a:rPr lang="en-US" altLang="vi-VN" sz="1800" dirty="0" err="1" smtClean="0">
                <a:sym typeface="Symbol" pitchFamily="18" charset="2"/>
              </a:rPr>
              <a:t>dụ</a:t>
            </a:r>
            <a:r>
              <a:rPr lang="en-US" altLang="vi-VN" sz="1800" dirty="0" smtClean="0">
                <a:sym typeface="Symbol" pitchFamily="18" charset="2"/>
              </a:rPr>
              <a:t>: </a:t>
            </a:r>
            <a:r>
              <a:rPr lang="en-US" altLang="vi-VN" sz="1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Teacher(John, Deb), &lt;=(</a:t>
            </a:r>
            <a:r>
              <a:rPr lang="en-US" altLang="vi-VN" sz="180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altLang="vi-V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(2), Sqrt(7</a:t>
            </a:r>
            <a:r>
              <a:rPr lang="en-US" altLang="vi-VN" sz="1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r>
              <a:rPr lang="en-US" altLang="vi-VN" sz="2000" dirty="0" err="1" smtClean="0"/>
              <a:t>Phân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biệt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với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hàm</a:t>
            </a:r>
            <a:r>
              <a:rPr lang="en-US" altLang="vi-VN" sz="2000" dirty="0" smtClean="0"/>
              <a:t>: </a:t>
            </a:r>
            <a:r>
              <a:rPr lang="en-US" altLang="vi-VN" sz="2000" dirty="0" err="1" smtClean="0"/>
              <a:t>hàm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biểu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diễn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một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đối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tượng</a:t>
            </a:r>
            <a:r>
              <a:rPr lang="en-US" altLang="vi-VN" sz="2000" dirty="0" smtClean="0"/>
              <a:t>, </a:t>
            </a:r>
            <a:r>
              <a:rPr lang="en-US" altLang="vi-VN" sz="2000" dirty="0" err="1" smtClean="0"/>
              <a:t>trong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khi</a:t>
            </a:r>
            <a:r>
              <a:rPr lang="en-US" altLang="vi-VN" sz="2000" dirty="0" smtClean="0"/>
              <a:t> </a:t>
            </a:r>
            <a:r>
              <a:rPr lang="en-US" altLang="vi-VN" sz="2000" b="1" dirty="0" err="1" smtClean="0"/>
              <a:t>vị</a:t>
            </a:r>
            <a:r>
              <a:rPr lang="en-US" altLang="vi-VN" sz="2000" b="1" dirty="0" smtClean="0"/>
              <a:t> </a:t>
            </a:r>
            <a:r>
              <a:rPr lang="en-US" altLang="vi-VN" sz="2000" b="1" dirty="0" err="1" smtClean="0"/>
              <a:t>từ</a:t>
            </a:r>
            <a:r>
              <a:rPr lang="en-US" altLang="vi-VN" sz="2000" b="1" dirty="0" smtClean="0"/>
              <a:t> </a:t>
            </a:r>
            <a:r>
              <a:rPr lang="en-US" altLang="vi-VN" sz="2000" b="1" dirty="0" err="1" smtClean="0"/>
              <a:t>có</a:t>
            </a:r>
            <a:r>
              <a:rPr lang="en-US" altLang="vi-VN" sz="2000" b="1" dirty="0" smtClean="0"/>
              <a:t> </a:t>
            </a:r>
            <a:r>
              <a:rPr lang="en-US" altLang="vi-VN" sz="2000" b="1" dirty="0" err="1" smtClean="0"/>
              <a:t>chân</a:t>
            </a:r>
            <a:r>
              <a:rPr lang="en-US" altLang="vi-VN" sz="2000" b="1" dirty="0" smtClean="0"/>
              <a:t> </a:t>
            </a:r>
            <a:r>
              <a:rPr lang="en-US" altLang="vi-VN" sz="2000" b="1" dirty="0" err="1" smtClean="0"/>
              <a:t>trị</a:t>
            </a:r>
            <a:r>
              <a:rPr lang="en-US" altLang="vi-VN" sz="2000" b="1" dirty="0" smtClean="0"/>
              <a:t> True </a:t>
            </a:r>
            <a:r>
              <a:rPr lang="en-US" altLang="vi-VN" sz="2000" b="1" dirty="0" err="1" smtClean="0"/>
              <a:t>hoặc</a:t>
            </a:r>
            <a:r>
              <a:rPr lang="en-US" altLang="vi-VN" sz="2000" b="1" dirty="0" smtClean="0"/>
              <a:t> False</a:t>
            </a:r>
          </a:p>
          <a:p>
            <a:r>
              <a:rPr lang="en-US" altLang="vi-VN" sz="2400" dirty="0" err="1">
                <a:solidFill>
                  <a:srgbClr val="0000FF"/>
                </a:solidFill>
              </a:rPr>
              <a:t>Quan</a:t>
            </a:r>
            <a:r>
              <a:rPr lang="en-US" altLang="vi-VN" sz="2400" dirty="0">
                <a:solidFill>
                  <a:srgbClr val="0000FF"/>
                </a:solidFill>
              </a:rPr>
              <a:t> </a:t>
            </a:r>
            <a:r>
              <a:rPr lang="en-US" altLang="vi-VN" sz="2400" err="1">
                <a:solidFill>
                  <a:srgbClr val="0000FF"/>
                </a:solidFill>
              </a:rPr>
              <a:t>hệ</a:t>
            </a:r>
            <a:r>
              <a:rPr lang="en-US" altLang="vi-VN" sz="2400">
                <a:solidFill>
                  <a:srgbClr val="0000FF"/>
                </a:solidFill>
              </a:rPr>
              <a:t> </a:t>
            </a:r>
            <a:r>
              <a:rPr lang="en-US" altLang="vi-VN" sz="2400" smtClean="0">
                <a:solidFill>
                  <a:srgbClr val="0000FF"/>
                </a:solidFill>
              </a:rPr>
              <a:t>= (bằng)</a:t>
            </a:r>
            <a:r>
              <a:rPr lang="en-US" altLang="vi-VN" sz="2400" smtClean="0"/>
              <a:t>: </a:t>
            </a:r>
            <a:r>
              <a:rPr lang="en-US" altLang="vi-VN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Term1 </a:t>
            </a:r>
            <a:r>
              <a:rPr lang="en-US" altLang="vi-VN" sz="24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Term2</a:t>
            </a:r>
            <a:endParaRPr lang="en-US" altLang="vi-VN" sz="2400" dirty="0" smtClean="0"/>
          </a:p>
          <a:p>
            <a:pPr lvl="1"/>
            <a:r>
              <a:rPr lang="en-US" altLang="vi-VN" sz="2000" dirty="0" err="1" smtClean="0"/>
              <a:t>là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vị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từ</a:t>
            </a:r>
            <a:r>
              <a:rPr lang="en-US" altLang="vi-VN" sz="2000" dirty="0" smtClean="0"/>
              <a:t> </a:t>
            </a:r>
            <a:r>
              <a:rPr lang="en-US" altLang="vi-VN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=(Term1, Term2)</a:t>
            </a:r>
          </a:p>
          <a:p>
            <a:pPr lvl="1"/>
            <a:r>
              <a:rPr lang="en-US" altLang="vi-VN" sz="2000" err="1" smtClean="0"/>
              <a:t>là</a:t>
            </a:r>
            <a:r>
              <a:rPr lang="en-US" altLang="vi-VN" sz="2000" smtClean="0"/>
              <a:t> true </a:t>
            </a:r>
            <a:r>
              <a:rPr lang="en-US" altLang="vi-VN" sz="2000" dirty="0" err="1" smtClean="0"/>
              <a:t>nếu</a:t>
            </a:r>
            <a:r>
              <a:rPr lang="en-US" altLang="vi-VN" sz="2000" dirty="0" smtClean="0"/>
              <a:t> Term1 </a:t>
            </a:r>
            <a:r>
              <a:rPr lang="en-US" altLang="vi-VN" sz="2000" dirty="0" err="1" smtClean="0"/>
              <a:t>và</a:t>
            </a:r>
            <a:r>
              <a:rPr lang="en-US" altLang="vi-VN" sz="2000" dirty="0" smtClean="0"/>
              <a:t> Term2 </a:t>
            </a:r>
            <a:r>
              <a:rPr lang="en-US" altLang="vi-VN" sz="2000" dirty="0" err="1" smtClean="0"/>
              <a:t>biểu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diễn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cùng</a:t>
            </a:r>
            <a:r>
              <a:rPr lang="en-US" altLang="vi-VN" sz="2000" dirty="0" smtClean="0"/>
              <a:t> 1 </a:t>
            </a:r>
            <a:r>
              <a:rPr lang="en-US" altLang="vi-VN" sz="2000" err="1" smtClean="0"/>
              <a:t>đối</a:t>
            </a:r>
            <a:r>
              <a:rPr lang="en-US" altLang="vi-VN" sz="2000" smtClean="0"/>
              <a:t> tượng.</a:t>
            </a:r>
            <a:endParaRPr lang="en-US" altLang="vi-VN" sz="2000" dirty="0" smtClean="0"/>
          </a:p>
          <a:p>
            <a:pPr marL="457200" lvl="1" indent="0">
              <a:buNone/>
            </a:pPr>
            <a:r>
              <a:rPr lang="en-US" altLang="vi-VN" sz="2000" err="1" smtClean="0"/>
              <a:t>Ví</a:t>
            </a:r>
            <a:r>
              <a:rPr lang="en-US" altLang="vi-VN" sz="2000" smtClean="0"/>
              <a:t> dụ: </a:t>
            </a:r>
            <a:r>
              <a:rPr lang="en-US" altLang="vi-V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FatherOf(John</a:t>
            </a:r>
            <a:r>
              <a:rPr lang="en-US" altLang="vi-VN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vi-V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Henry</a:t>
            </a:r>
            <a:br>
              <a:rPr lang="en-US" altLang="vi-V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vi-V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Income(John</a:t>
            </a:r>
            <a:r>
              <a:rPr lang="en-US" altLang="vi-VN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20K</a:t>
            </a:r>
          </a:p>
        </p:txBody>
      </p:sp>
      <p:sp>
        <p:nvSpPr>
          <p:cNvPr id="1638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1239B4-F70D-4284-B828-F00810F5877A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Complex sentences: Câu phức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Câu phức được tạo từ câu nguyên tố dùng các phép toán logic </a:t>
            </a:r>
            <a:r>
              <a:rPr lang="en-US" altLang="vi-VN" b="1" smtClean="0">
                <a:solidFill>
                  <a:srgbClr val="0000FF"/>
                </a:solidFill>
                <a:sym typeface="Symbol" pitchFamily="18" charset="2"/>
              </a:rPr>
              <a:t>, , , , </a:t>
            </a:r>
            <a:br>
              <a:rPr lang="en-US" altLang="vi-VN" b="1" smtClean="0">
                <a:solidFill>
                  <a:srgbClr val="0000FF"/>
                </a:solidFill>
                <a:sym typeface="Symbol" pitchFamily="18" charset="2"/>
              </a:rPr>
            </a:b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</a:t>
            </a:r>
            <a:r>
              <a:rPr lang="en-US" altLang="vi-VN" i="1" smtClean="0">
                <a:solidFill>
                  <a:srgbClr val="006699"/>
                </a:solidFill>
              </a:rPr>
              <a:t>S , S</a:t>
            </a:r>
            <a:r>
              <a:rPr lang="en-US" altLang="vi-VN" i="1" baseline="-25000" smtClean="0">
                <a:solidFill>
                  <a:srgbClr val="006699"/>
                </a:solidFill>
              </a:rPr>
              <a:t>1</a:t>
            </a:r>
            <a:r>
              <a:rPr lang="en-US" altLang="vi-VN" baseline="-25000" smtClean="0">
                <a:solidFill>
                  <a:srgbClr val="006699"/>
                </a:solidFill>
              </a:rPr>
              <a:t> </a:t>
            </a: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 </a:t>
            </a:r>
            <a:r>
              <a:rPr lang="en-US" altLang="vi-VN" i="1" smtClean="0">
                <a:solidFill>
                  <a:srgbClr val="006699"/>
                </a:solidFill>
              </a:rPr>
              <a:t>S</a:t>
            </a:r>
            <a:r>
              <a:rPr lang="en-US" altLang="vi-VN" i="1" baseline="-25000" smtClean="0">
                <a:solidFill>
                  <a:srgbClr val="006699"/>
                </a:solidFill>
              </a:rPr>
              <a:t>2 </a:t>
            </a:r>
            <a:r>
              <a:rPr lang="en-US" altLang="vi-VN" i="1" smtClean="0">
                <a:solidFill>
                  <a:srgbClr val="006699"/>
                </a:solidFill>
              </a:rPr>
              <a:t>, S</a:t>
            </a:r>
            <a:r>
              <a:rPr lang="en-US" altLang="vi-VN" i="1" baseline="-25000" smtClean="0">
                <a:solidFill>
                  <a:srgbClr val="006699"/>
                </a:solidFill>
              </a:rPr>
              <a:t>1 </a:t>
            </a: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 </a:t>
            </a:r>
            <a:r>
              <a:rPr lang="en-US" altLang="vi-VN" i="1" smtClean="0">
                <a:solidFill>
                  <a:srgbClr val="006699"/>
                </a:solidFill>
              </a:rPr>
              <a:t>S</a:t>
            </a:r>
            <a:r>
              <a:rPr lang="en-US" altLang="vi-VN" i="1" baseline="-25000" smtClean="0">
                <a:solidFill>
                  <a:srgbClr val="006699"/>
                </a:solidFill>
              </a:rPr>
              <a:t>2 </a:t>
            </a:r>
            <a:r>
              <a:rPr lang="en-US" altLang="vi-VN" i="1" smtClean="0">
                <a:solidFill>
                  <a:srgbClr val="006699"/>
                </a:solidFill>
              </a:rPr>
              <a:t>, S</a:t>
            </a:r>
            <a:r>
              <a:rPr lang="en-US" altLang="vi-VN" i="1" baseline="-25000" smtClean="0">
                <a:solidFill>
                  <a:srgbClr val="006699"/>
                </a:solidFill>
              </a:rPr>
              <a:t>1</a:t>
            </a:r>
            <a:r>
              <a:rPr lang="en-US" altLang="vi-VN" baseline="-25000" smtClean="0">
                <a:solidFill>
                  <a:srgbClr val="006699"/>
                </a:solidFill>
              </a:rPr>
              <a:t> </a:t>
            </a: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 </a:t>
            </a:r>
            <a:r>
              <a:rPr lang="en-US" altLang="vi-VN" i="1" smtClean="0">
                <a:solidFill>
                  <a:srgbClr val="006699"/>
                </a:solidFill>
              </a:rPr>
              <a:t>S</a:t>
            </a:r>
            <a:r>
              <a:rPr lang="en-US" altLang="vi-VN" i="1" baseline="-25000" smtClean="0">
                <a:solidFill>
                  <a:srgbClr val="006699"/>
                </a:solidFill>
              </a:rPr>
              <a:t>2 </a:t>
            </a:r>
            <a:r>
              <a:rPr lang="en-US" altLang="vi-VN" i="1" smtClean="0">
                <a:solidFill>
                  <a:srgbClr val="006699"/>
                </a:solidFill>
              </a:rPr>
              <a:t>, S</a:t>
            </a:r>
            <a:r>
              <a:rPr lang="en-US" altLang="vi-VN" i="1" baseline="-25000" smtClean="0">
                <a:solidFill>
                  <a:srgbClr val="006699"/>
                </a:solidFill>
              </a:rPr>
              <a:t>1</a:t>
            </a:r>
            <a:r>
              <a:rPr lang="en-US" altLang="vi-VN" baseline="-25000" smtClean="0">
                <a:solidFill>
                  <a:srgbClr val="006699"/>
                </a:solidFill>
              </a:rPr>
              <a:t> </a:t>
            </a:r>
            <a:r>
              <a:rPr lang="en-US" altLang="vi-VN" smtClean="0">
                <a:solidFill>
                  <a:srgbClr val="006699"/>
                </a:solidFill>
                <a:sym typeface="Symbol" pitchFamily="18" charset="2"/>
              </a:rPr>
              <a:t></a:t>
            </a:r>
            <a:r>
              <a:rPr lang="en-US" altLang="vi-VN" baseline="-25000" smtClean="0">
                <a:solidFill>
                  <a:srgbClr val="006699"/>
                </a:solidFill>
              </a:rPr>
              <a:t> </a:t>
            </a:r>
            <a:r>
              <a:rPr lang="en-US" altLang="vi-VN" i="1" smtClean="0">
                <a:solidFill>
                  <a:srgbClr val="006699"/>
                </a:solidFill>
              </a:rPr>
              <a:t>S</a:t>
            </a:r>
            <a:r>
              <a:rPr lang="en-US" altLang="vi-VN" i="1" baseline="-25000" smtClean="0">
                <a:solidFill>
                  <a:srgbClr val="006699"/>
                </a:solidFill>
              </a:rPr>
              <a:t>2</a:t>
            </a:r>
            <a:endParaRPr lang="en-US" altLang="vi-VN" sz="2000" smtClean="0">
              <a:solidFill>
                <a:srgbClr val="006699"/>
              </a:solidFill>
            </a:endParaRPr>
          </a:p>
          <a:p>
            <a:r>
              <a:rPr lang="en-US" altLang="vi-VN" smtClean="0"/>
              <a:t>Ví dụ:</a:t>
            </a:r>
          </a:p>
          <a:p>
            <a:pPr marL="457200" lvl="1" indent="0">
              <a:buNone/>
            </a:pPr>
            <a:r>
              <a:rPr lang="en-US" altLang="vi-VN" b="1" smtClean="0">
                <a:solidFill>
                  <a:srgbClr val="0000FF"/>
                </a:solidFill>
              </a:rPr>
              <a:t>Sibling(John, Richard) </a:t>
            </a:r>
            <a:r>
              <a:rPr lang="en-US" altLang="vi-VN" b="1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vi-VN" b="1" smtClean="0">
                <a:solidFill>
                  <a:srgbClr val="0000FF"/>
                </a:solidFill>
              </a:rPr>
              <a:t> Sibling(Richard, John)</a:t>
            </a:r>
          </a:p>
          <a:p>
            <a:pPr marL="457200" lvl="1" indent="0">
              <a:buNone/>
            </a:pPr>
            <a:r>
              <a:rPr lang="en-US" altLang="vi-VN" b="1" smtClean="0">
                <a:solidFill>
                  <a:srgbClr val="0000FF"/>
                </a:solidFill>
              </a:rPr>
              <a:t>&gt;(1, 2) </a:t>
            </a:r>
            <a:r>
              <a:rPr lang="en-US" altLang="vi-VN" b="1" smtClean="0">
                <a:solidFill>
                  <a:srgbClr val="0000FF"/>
                </a:solidFill>
                <a:sym typeface="Symbol" pitchFamily="18" charset="2"/>
              </a:rPr>
              <a:t> </a:t>
            </a:r>
            <a:r>
              <a:rPr lang="en-US" altLang="vi-VN" b="1" smtClean="0">
                <a:solidFill>
                  <a:srgbClr val="0000FF"/>
                </a:solidFill>
              </a:rPr>
              <a:t>(1, 2)</a:t>
            </a:r>
          </a:p>
          <a:p>
            <a:pPr marL="457200" lvl="1" indent="0">
              <a:buNone/>
            </a:pPr>
            <a:r>
              <a:rPr lang="en-US" altLang="vi-VN" b="1" smtClean="0">
                <a:solidFill>
                  <a:srgbClr val="0000FF"/>
                </a:solidFill>
              </a:rPr>
              <a:t>&gt;(1, 2) </a:t>
            </a:r>
            <a:r>
              <a:rPr lang="en-US" altLang="vi-VN" b="1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vi-VN" b="1" smtClean="0">
                <a:solidFill>
                  <a:srgbClr val="0000FF"/>
                </a:solidFill>
              </a:rPr>
              <a:t> </a:t>
            </a:r>
            <a:r>
              <a:rPr lang="en-US" altLang="vi-VN" b="1" smtClean="0">
                <a:solidFill>
                  <a:srgbClr val="0000FF"/>
                </a:solidFill>
                <a:sym typeface="Symbol" pitchFamily="18" charset="2"/>
              </a:rPr>
              <a:t>&gt;</a:t>
            </a:r>
            <a:r>
              <a:rPr lang="en-US" altLang="vi-VN" b="1" smtClean="0">
                <a:solidFill>
                  <a:srgbClr val="0000FF"/>
                </a:solidFill>
              </a:rPr>
              <a:t>(1, 2)</a:t>
            </a:r>
            <a:r>
              <a:rPr lang="en-US" altLang="vi-VN" i="1" smtClean="0">
                <a:solidFill>
                  <a:srgbClr val="0000FF"/>
                </a:solidFill>
              </a:rPr>
              <a:t> </a:t>
            </a:r>
          </a:p>
          <a:p>
            <a:pPr marL="457200" lvl="1" indent="0" eaLnBrk="1" hangingPunct="1">
              <a:buFont typeface="Wingdings" pitchFamily="2" charset="2"/>
              <a:buNone/>
            </a:pPr>
            <a:endParaRPr lang="en-US" altLang="vi-VN" smtClean="0"/>
          </a:p>
          <a:p>
            <a:pPr eaLnBrk="1" hangingPunct="1"/>
            <a:r>
              <a:rPr lang="en-US" altLang="vi-VN" smtClean="0"/>
              <a:t>Câu phức có thể tạo từ các câu nguyên tố và các lượng từ </a:t>
            </a:r>
            <a:r>
              <a:rPr lang="en-US" altLang="vi-VN" b="1" smtClean="0">
                <a:solidFill>
                  <a:srgbClr val="0000FF"/>
                </a:solidFill>
                <a:sym typeface="Symbol" pitchFamily="18" charset="2"/>
              </a:rPr>
              <a:t>, 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vi-VN" smtClean="0"/>
              <a:t>20/3/2012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F5E21E-0F81-4CF0-ABE7-B12FABE74329}" type="slidenum">
              <a:rPr lang="en-US" altLang="vi-V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vi-V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FFFFCC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marL="0" marR="0">
          <a:spcBef>
            <a:spcPts val="0"/>
          </a:spcBef>
          <a:spcAft>
            <a:spcPts val="0"/>
          </a:spcAft>
          <a:defRPr b="1" smtClean="0">
            <a:solidFill>
              <a:srgbClr val="7F0055"/>
            </a:solidFill>
            <a:effectLst/>
            <a:latin typeface="Consolas"/>
            <a:ea typeface="Calibri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Ch0-Course Introduce</Template>
  <TotalTime>5487</TotalTime>
  <Words>3571</Words>
  <Application>Microsoft Office PowerPoint</Application>
  <PresentationFormat>On-screen Show (4:3)</PresentationFormat>
  <Paragraphs>816</Paragraphs>
  <Slides>77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8" baseType="lpstr">
      <vt:lpstr>Arial</vt:lpstr>
      <vt:lpstr>Arial Narrow</vt:lpstr>
      <vt:lpstr>Calibri</vt:lpstr>
      <vt:lpstr>Consolas</vt:lpstr>
      <vt:lpstr>Palatino</vt:lpstr>
      <vt:lpstr>Symbol</vt:lpstr>
      <vt:lpstr>Tahoma</vt:lpstr>
      <vt:lpstr>Times New Roman</vt:lpstr>
      <vt:lpstr>Wingdings</vt:lpstr>
      <vt:lpstr>Theme1</vt:lpstr>
      <vt:lpstr>Equation</vt:lpstr>
      <vt:lpstr>First-Order Logic (Logic vị từ)</vt:lpstr>
      <vt:lpstr>Outline</vt:lpstr>
      <vt:lpstr>First-Order Logic</vt:lpstr>
      <vt:lpstr>First-Order Logic – FOL: Logic vị từ</vt:lpstr>
      <vt:lpstr>First-Order Logic Syntax</vt:lpstr>
      <vt:lpstr>First order logic– Syntax in BNF</vt:lpstr>
      <vt:lpstr>Cú pháp của FOL: Term</vt:lpstr>
      <vt:lpstr>Cú pháp của FOL: Atomic Sentence</vt:lpstr>
      <vt:lpstr>Complex sentences: Câu phức</vt:lpstr>
      <vt:lpstr>Chân trị (Truth) của câu</vt:lpstr>
      <vt:lpstr>Models for FOL: Example</vt:lpstr>
      <vt:lpstr>Universal quantification - Lượng từ phổ dụng</vt:lpstr>
      <vt:lpstr>Lỗi diễn dịch nên tránh</vt:lpstr>
      <vt:lpstr>Existential quantification: Lượng từ tồn tại</vt:lpstr>
      <vt:lpstr>Lỗi diễn dịch khác nên tránh</vt:lpstr>
      <vt:lpstr>Tính chất của lượng từ</vt:lpstr>
      <vt:lpstr>Tính chất của lượng từ</vt:lpstr>
      <vt:lpstr>Phủ định của câu lượng từ hóa</vt:lpstr>
      <vt:lpstr>Đối ngẫu của câu lượng từ hóa</vt:lpstr>
      <vt:lpstr>Biểu diễn tri thức dùng FOL</vt:lpstr>
      <vt:lpstr>Biểu diễn tri thức dùng FOL</vt:lpstr>
      <vt:lpstr>Sử dụng biến có lượng từ</vt:lpstr>
      <vt:lpstr>Sử dụng biến có lượng từ</vt:lpstr>
      <vt:lpstr>Câu có quan hệ phức tạp</vt:lpstr>
      <vt:lpstr>Lượng từ nhiều biến</vt:lpstr>
      <vt:lpstr>Biểu diễn tri thức dùng FOL</vt:lpstr>
      <vt:lpstr>Biểu diễn tri thức dùng FOL</vt:lpstr>
      <vt:lpstr>Biểu diễn tri thức dùng FOL</vt:lpstr>
      <vt:lpstr>Biểu diễn tri thức dùng FOL</vt:lpstr>
      <vt:lpstr>Biểu diễn tri thức dùng FOL</vt:lpstr>
      <vt:lpstr>Biểu diễn tri thức dùng FOL</vt:lpstr>
      <vt:lpstr>Biểu diễn tri thức dùng FOL</vt:lpstr>
      <vt:lpstr>Interacting with FOL KBs</vt:lpstr>
      <vt:lpstr>Knowledge base for the wumpus world</vt:lpstr>
      <vt:lpstr>Deducing hidden properties</vt:lpstr>
      <vt:lpstr>Knowledge engineering in FOL</vt:lpstr>
      <vt:lpstr>The kinship domain</vt:lpstr>
      <vt:lpstr>Summary</vt:lpstr>
      <vt:lpstr>Inference  in first-order logic</vt:lpstr>
      <vt:lpstr>Outline</vt:lpstr>
      <vt:lpstr>Universal instantiation (UI) </vt:lpstr>
      <vt:lpstr>Existential instantiation (EI)</vt:lpstr>
      <vt:lpstr>Reduction to propositional inference</vt:lpstr>
      <vt:lpstr>Reduction (con't)</vt:lpstr>
      <vt:lpstr>Reduction (con't)</vt:lpstr>
      <vt:lpstr>Problems with propositionalization</vt:lpstr>
      <vt:lpstr>Unification</vt:lpstr>
      <vt:lpstr>Unification</vt:lpstr>
      <vt:lpstr>The unification algorithm</vt:lpstr>
      <vt:lpstr>The unification algorithm</vt:lpstr>
      <vt:lpstr>Generalized Modus Ponens (GMP)</vt:lpstr>
      <vt:lpstr>Soundness of GMP</vt:lpstr>
      <vt:lpstr>Example knowledge base</vt:lpstr>
      <vt:lpstr>Example knowledge base contd.</vt:lpstr>
      <vt:lpstr>Forward chaining algorithm</vt:lpstr>
      <vt:lpstr>Forward chaining proof</vt:lpstr>
      <vt:lpstr>Properties of forward chaining</vt:lpstr>
      <vt:lpstr>Efficiency of forward chaining</vt:lpstr>
      <vt:lpstr>Hard matching example</vt:lpstr>
      <vt:lpstr>Backward chaining algorithm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Properties of backward chaining</vt:lpstr>
      <vt:lpstr>Logic programming: Prolog</vt:lpstr>
      <vt:lpstr>Prolog</vt:lpstr>
      <vt:lpstr>Resolution</vt:lpstr>
      <vt:lpstr>Conversion to CNF</vt:lpstr>
      <vt:lpstr>Conversion to CNF contd.</vt:lpstr>
      <vt:lpstr>Convert CNF for KB  </vt:lpstr>
      <vt:lpstr>Resolution proof: definite clauses</vt:lpstr>
      <vt:lpstr>Ví dụ</vt:lpstr>
    </vt:vector>
  </TitlesOfParts>
  <Company>NLU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Logic</dc:title>
  <dc:creator>Le Phi Hung</dc:creator>
  <cp:lastModifiedBy>LePhiHung</cp:lastModifiedBy>
  <cp:revision>200</cp:revision>
  <cp:lastPrinted>2012-04-08T02:39:54Z</cp:lastPrinted>
  <dcterms:created xsi:type="dcterms:W3CDTF">2004-01-02T06:35:44Z</dcterms:created>
  <dcterms:modified xsi:type="dcterms:W3CDTF">2017-05-11T04:41:45Z</dcterms:modified>
</cp:coreProperties>
</file>