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6.jpeg" ContentType="image/jpeg"/>
  <Override PartName="/ppt/media/image6.gif" ContentType="image/gif"/>
  <Override PartName="/ppt/media/image9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5.jpeg" ContentType="image/jpeg"/>
  <Override PartName="/ppt/media/image12.gif" ContentType="image/gif"/>
  <Override PartName="/ppt/media/image10.wmf" ContentType="image/x-wmf"/>
  <Override PartName="/ppt/media/image11.wmf" ContentType="image/x-wmf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3.png" ContentType="image/png"/>
  <Override PartName="/ppt/media/image14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365960" y="274680"/>
            <a:ext cx="1387800" cy="4910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28440" y="6378840"/>
            <a:ext cx="9221760" cy="597240"/>
          </a:xfrm>
          <a:prstGeom prst="rect">
            <a:avLst/>
          </a:prstGeom>
          <a:solidFill>
            <a:srgbClr val="27aae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488400" y="753516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197800" y="2130480"/>
            <a:ext cx="5574240" cy="53748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TITLE OF YOUR</a:t>
            </a:r>
            <a:br/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PRESENT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8346960" y="2130480"/>
            <a:ext cx="1643040" cy="1416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7aae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-37800" y="5587560"/>
            <a:ext cx="9269280" cy="1383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2197080" y="3119040"/>
            <a:ext cx="5574960" cy="65700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 cap="all">
                <a:solidFill>
                  <a:srgbClr val="404040"/>
                </a:solidFill>
                <a:latin typeface="Corbel"/>
              </a:rPr>
              <a:t>PRESENT 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2197080" y="3547080"/>
            <a:ext cx="5574960" cy="65700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 cap="all">
                <a:solidFill>
                  <a:srgbClr val="404040"/>
                </a:solidFill>
                <a:latin typeface="Corbel"/>
              </a:rPr>
              <a:t>COMPANY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2197080" y="3961440"/>
            <a:ext cx="5574960" cy="65700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 cap="all">
                <a:solidFill>
                  <a:srgbClr val="404040"/>
                </a:solidFill>
                <a:latin typeface="Corbel"/>
              </a:rPr>
              <a:t>Dd | MM | 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8" descr=""/>
          <p:cNvPicPr/>
          <p:nvPr/>
        </p:nvPicPr>
        <p:blipFill>
          <a:blip r:embed="rId2"/>
          <a:stretch/>
        </p:blipFill>
        <p:spPr>
          <a:xfrm>
            <a:off x="7365960" y="274680"/>
            <a:ext cx="1387800" cy="4910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-28440" y="6378840"/>
            <a:ext cx="9221760" cy="597240"/>
          </a:xfrm>
          <a:prstGeom prst="rect">
            <a:avLst/>
          </a:prstGeom>
          <a:solidFill>
            <a:srgbClr val="27aae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3488400" y="753516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6260400" cy="639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CLICK TO EDIT TITLE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50048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6553080" y="6441840"/>
            <a:ext cx="21333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B2CBC8E-9645-4660-BF28-7BD85A730018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85920" y="6421320"/>
            <a:ext cx="7709400" cy="441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 cap="all">
                <a:solidFill>
                  <a:srgbClr val="ffffff"/>
                </a:solidFill>
                <a:latin typeface="Calibri"/>
              </a:rPr>
              <a:t>Basic java web application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" descr=""/>
          <p:cNvPicPr/>
          <p:nvPr/>
        </p:nvPicPr>
        <p:blipFill>
          <a:blip r:embed="rId2"/>
          <a:stretch/>
        </p:blipFill>
        <p:spPr>
          <a:xfrm>
            <a:off x="7365960" y="274680"/>
            <a:ext cx="1387800" cy="4910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-28440" y="6378840"/>
            <a:ext cx="9221760" cy="597240"/>
          </a:xfrm>
          <a:prstGeom prst="rect">
            <a:avLst/>
          </a:prstGeom>
          <a:solidFill>
            <a:srgbClr val="27aae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3488400" y="753516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3"/>
          <p:cNvSpPr>
            <a:spLocks noGrp="1"/>
          </p:cNvSpPr>
          <p:nvPr>
            <p:ph type="sldNum"/>
          </p:nvPr>
        </p:nvSpPr>
        <p:spPr>
          <a:xfrm>
            <a:off x="6553080" y="6441840"/>
            <a:ext cx="21333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43880BDB-5EFA-4FA2-8849-313FA1E14417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85920" y="6421320"/>
            <a:ext cx="5574960" cy="441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 cap="all">
                <a:solidFill>
                  <a:srgbClr val="ffffff"/>
                </a:solidFill>
                <a:latin typeface="Calibri"/>
              </a:rPr>
              <a:t>Basic java web application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6260400" cy="639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alibri"/>
              </a:rPr>
              <a:t>CLICK TO EDIT TITLE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8" descr=""/>
          <p:cNvPicPr/>
          <p:nvPr/>
        </p:nvPicPr>
        <p:blipFill>
          <a:blip r:embed="rId2"/>
          <a:stretch/>
        </p:blipFill>
        <p:spPr>
          <a:xfrm>
            <a:off x="7365960" y="274680"/>
            <a:ext cx="1387800" cy="4910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-28440" y="6378840"/>
            <a:ext cx="9221760" cy="597240"/>
          </a:xfrm>
          <a:prstGeom prst="rect">
            <a:avLst/>
          </a:prstGeom>
          <a:solidFill>
            <a:srgbClr val="27aae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3488400" y="753516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6260400" cy="639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CLICK TO EDIT TITLE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1500480"/>
            <a:ext cx="8229240" cy="2042640"/>
          </a:xfrm>
          <a:prstGeom prst="rect">
            <a:avLst/>
          </a:prstGeom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6553080" y="6441840"/>
            <a:ext cx="21333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0A13936-24CA-42B7-B4D5-5F36759C4B4F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85920" y="6421320"/>
            <a:ext cx="7709400" cy="441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 cap="all">
                <a:solidFill>
                  <a:srgbClr val="ffffff"/>
                </a:solidFill>
                <a:latin typeface="Calibri"/>
              </a:rPr>
              <a:t>Basic java web application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457200" y="3787560"/>
            <a:ext cx="8229240" cy="20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8" descr=""/>
          <p:cNvPicPr/>
          <p:nvPr/>
        </p:nvPicPr>
        <p:blipFill>
          <a:blip r:embed="rId2"/>
          <a:stretch/>
        </p:blipFill>
        <p:spPr>
          <a:xfrm>
            <a:off x="7365960" y="274680"/>
            <a:ext cx="1387800" cy="49104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-28440" y="6378840"/>
            <a:ext cx="9221760" cy="597240"/>
          </a:xfrm>
          <a:prstGeom prst="rect">
            <a:avLst/>
          </a:prstGeom>
          <a:solidFill>
            <a:srgbClr val="27aae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488400" y="753516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-71280" y="-142560"/>
            <a:ext cx="9435240" cy="7043040"/>
          </a:xfrm>
          <a:prstGeom prst="rect">
            <a:avLst/>
          </a:prstGeom>
          <a:solidFill>
            <a:srgbClr val="27aae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>
            <a:off x="2949840" y="2382840"/>
            <a:ext cx="33674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alibri"/>
              </a:rPr>
              <a:t>THANK YOU 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470880" y="6306840"/>
            <a:ext cx="432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© 2015 KMS Technology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313640" y="2130480"/>
            <a:ext cx="6458400" cy="53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Basic java web application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2197080" y="3129120"/>
            <a:ext cx="5574960" cy="657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 cap="all">
                <a:solidFill>
                  <a:srgbClr val="404040"/>
                </a:solidFill>
                <a:latin typeface="Corbel"/>
              </a:rPr>
              <a:t>Kms technology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2197080" y="3777840"/>
            <a:ext cx="5574960" cy="657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 cap="all">
                <a:solidFill>
                  <a:srgbClr val="404040"/>
                </a:solidFill>
                <a:latin typeface="Corbel"/>
              </a:rPr>
              <a:t>2017 OCT 20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Java Servlet Technology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A servlet class extends the capabilities of servers that host the applications accessed by the way of </a:t>
            </a:r>
            <a:r>
              <a:rPr b="1" lang="en-US" sz="2800" spc="-1" strike="noStrike">
                <a:solidFill>
                  <a:srgbClr val="27aae1"/>
                </a:solidFill>
                <a:latin typeface="Corbel"/>
                <a:ea typeface="Tahoma"/>
              </a:rPr>
              <a:t>request-response programming model</a:t>
            </a: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A simple Servlet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457200" y="914400"/>
            <a:ext cx="8229240" cy="5383080"/>
          </a:xfrm>
          <a:prstGeom prst="rect">
            <a:avLst/>
          </a:prstGeom>
          <a:solidFill>
            <a:srgbClr val="dbeef4"/>
          </a:solidFill>
          <a:ln>
            <a:solidFill>
              <a:srgbClr val="31859c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package testPackage;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import java.io.*;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import javax.servlet.*;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import javax.servlet.annotation.*;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import javax.servlet.http.*;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953735"/>
                </a:solidFill>
                <a:latin typeface="Consolas"/>
                <a:ea typeface="Tahoma"/>
              </a:rPr>
              <a:t>@WebServlet("/hello")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public class HelloWorld extends </a:t>
            </a:r>
            <a:r>
              <a:rPr b="1" lang="en-US" sz="1500" spc="-1" strike="noStrike">
                <a:solidFill>
                  <a:srgbClr val="953735"/>
                </a:solidFill>
                <a:latin typeface="Consolas"/>
                <a:ea typeface="Tahoma"/>
              </a:rPr>
              <a:t>HttpServlet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@Override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public void </a:t>
            </a:r>
            <a:r>
              <a:rPr b="1" lang="en-US" sz="1500" spc="-1" strike="noStrike">
                <a:solidFill>
                  <a:srgbClr val="953735"/>
                </a:solidFill>
                <a:latin typeface="Consolas"/>
                <a:ea typeface="Tahoma"/>
              </a:rPr>
              <a:t>doGet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(</a:t>
            </a:r>
            <a:r>
              <a:rPr b="1" lang="en-US" sz="1500" spc="-1" strike="noStrike">
                <a:solidFill>
                  <a:srgbClr val="953735"/>
                </a:solidFill>
                <a:latin typeface="Consolas"/>
                <a:ea typeface="Tahoma"/>
              </a:rPr>
              <a:t>HttpServletRequest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request,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                </a:t>
            </a:r>
            <a:r>
              <a:rPr b="1" lang="en-US" sz="1500" spc="-1" strike="noStrike">
                <a:solidFill>
                  <a:srgbClr val="953735"/>
                </a:solidFill>
                <a:latin typeface="Consolas"/>
                <a:ea typeface="Tahoma"/>
              </a:rPr>
              <a:t>HttpServletResponse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response)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throws ServletException, IOException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response.setContentType("text/html");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PrintWriter out = response.getWriter();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out.println("&lt;html&gt;&lt;head&gt;&lt;title&gt;Hello&lt;/title&gt;&lt;/head&gt;");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out.println("&lt;body&gt;Hello World&lt;/body&gt;&lt;/html&gt;");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85920" y="6421320"/>
            <a:ext cx="557496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alibri"/>
              </a:rPr>
              <a:t>Servlet Methods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Picture 7" descr=""/>
          <p:cNvPicPr/>
          <p:nvPr/>
        </p:nvPicPr>
        <p:blipFill>
          <a:blip r:embed="rId1"/>
          <a:stretch/>
        </p:blipFill>
        <p:spPr>
          <a:xfrm>
            <a:off x="118080" y="1970640"/>
            <a:ext cx="8878320" cy="320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85920" y="6421320"/>
            <a:ext cx="557496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alibri"/>
              </a:rPr>
              <a:t>Servlet life cycle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4" name="Picture 7" descr=""/>
          <p:cNvPicPr/>
          <p:nvPr/>
        </p:nvPicPr>
        <p:blipFill>
          <a:blip r:embed="rId1"/>
          <a:stretch/>
        </p:blipFill>
        <p:spPr>
          <a:xfrm>
            <a:off x="1684440" y="1313280"/>
            <a:ext cx="5430240" cy="486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Reading Data In Servlets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request.getParameter("name")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Returns URL-decoded value of first occurrence of name in query 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request.getParameterValues("name")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Returns an array of the URL-decoded values of all occurrences of name in query 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request.getParameterNames() or request.getParameterMap()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Returns Enumeration or Map of request params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Filter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9" name="Content Placeholder 4" descr=""/>
          <p:cNvPicPr/>
          <p:nvPr/>
        </p:nvPicPr>
        <p:blipFill>
          <a:blip r:embed="rId1"/>
          <a:stretch/>
        </p:blipFill>
        <p:spPr>
          <a:xfrm>
            <a:off x="1604880" y="1440720"/>
            <a:ext cx="5933880" cy="3857400"/>
          </a:xfrm>
          <a:prstGeom prst="rect">
            <a:avLst/>
          </a:prstGeom>
          <a:ln>
            <a:noFill/>
          </a:ln>
        </p:spPr>
      </p:pic>
      <p:sp>
        <p:nvSpPr>
          <p:cNvPr id="280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filter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457200" y="914400"/>
            <a:ext cx="8229240" cy="5383080"/>
          </a:xfrm>
          <a:prstGeom prst="rect">
            <a:avLst/>
          </a:prstGeom>
          <a:solidFill>
            <a:srgbClr val="dbeef4"/>
          </a:solidFill>
          <a:ln>
            <a:solidFill>
              <a:srgbClr val="31859c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953735"/>
                </a:solidFill>
                <a:latin typeface="Consolas"/>
                <a:ea typeface="Tahoma"/>
              </a:rPr>
              <a:t>@WebFilter(urlPatterns = "/forbidden")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public class TestFilter implements </a:t>
            </a:r>
            <a:r>
              <a:rPr b="1" lang="en-US" sz="1500" spc="-1" strike="noStrike">
                <a:solidFill>
                  <a:srgbClr val="953735"/>
                </a:solidFill>
                <a:latin typeface="Consolas"/>
                <a:ea typeface="Tahoma"/>
              </a:rPr>
              <a:t>Filter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{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@Override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public void </a:t>
            </a:r>
            <a:r>
              <a:rPr b="1" lang="en-US" sz="1500" spc="-1" strike="noStrike">
                <a:solidFill>
                  <a:srgbClr val="953735"/>
                </a:solidFill>
                <a:latin typeface="Consolas"/>
                <a:ea typeface="Tahoma"/>
              </a:rPr>
              <a:t>doFilter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(ServletRequest req, ServletResponse res, FilterChain chain) throws IOException, ServletException {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boolean ok = false;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if (ok) {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    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chain.doFilter(req, res);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 else {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    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PrintWriter out = res.getWriter();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    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out.println(Constants.HTML_START + "&lt;h2&gt;Rejected !!!" + Constants.HTML_END);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listener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Servlet context listeners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Tahoma"/>
              </a:rPr>
              <a:t>These listeners are notified when the servlet context (i.e., the Web application) is initialized and destroyed.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Servlet context attribute listeners.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Tahoma"/>
              </a:rPr>
              <a:t>These listeners are notified when attributes are added to, removed from, or replaced in the servlet context.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Session listeners.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Tahoma"/>
              </a:rPr>
              <a:t>These listeners are notified when session objects are created, invalidated, or timed out.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Session attribute listeners.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Tahoma"/>
              </a:rPr>
              <a:t>These listeners are notified when attributes are added to These listeners are notified when attributes are added to, removed from, or replaced in any session.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listener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457200" y="914400"/>
            <a:ext cx="8229240" cy="5383080"/>
          </a:xfrm>
          <a:prstGeom prst="rect">
            <a:avLst/>
          </a:prstGeom>
          <a:solidFill>
            <a:srgbClr val="dbeef4"/>
          </a:solidFill>
          <a:ln>
            <a:solidFill>
              <a:srgbClr val="31859c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953735"/>
                </a:solidFill>
                <a:latin typeface="Consolas"/>
                <a:ea typeface="Tahoma"/>
              </a:rPr>
              <a:t>@WebListener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public class MyServletListener implements </a:t>
            </a:r>
            <a:r>
              <a:rPr b="1" lang="en-US" sz="1200" spc="-1" strike="noStrike">
                <a:solidFill>
                  <a:srgbClr val="953735"/>
                </a:solidFill>
                <a:latin typeface="Consolas"/>
                <a:ea typeface="Tahoma"/>
              </a:rPr>
              <a:t>ServletContextListener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@Override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public void </a:t>
            </a:r>
            <a:r>
              <a:rPr b="1" lang="en-US" sz="1200" spc="-1" strike="noStrike">
                <a:solidFill>
                  <a:srgbClr val="953735"/>
                </a:solidFill>
                <a:latin typeface="Consolas"/>
                <a:ea typeface="Tahoma"/>
              </a:rPr>
              <a:t>contextDestroyed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(ServletContextEvent event)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// TODO Clean up/release any resource if needed.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@Override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public void </a:t>
            </a:r>
            <a:r>
              <a:rPr b="1" lang="en-US" sz="1200" spc="-1" strike="noStrike">
                <a:solidFill>
                  <a:srgbClr val="953735"/>
                </a:solidFill>
                <a:latin typeface="Consolas"/>
                <a:ea typeface="Tahoma"/>
              </a:rPr>
              <a:t>contextInitialized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(ServletContextEvent event)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// TODO setup application-wide resource: database connection pool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// TODO Read the initial values of application-wide data that will be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// used by multiple </a:t>
            </a:r>
            <a:r>
              <a:rPr b="1" lang="en-US" sz="1200" spc="-1" strike="noStrike" u="sng">
                <a:solidFill>
                  <a:srgbClr val="31859c"/>
                </a:solidFill>
                <a:uFillTx/>
                <a:latin typeface="Consolas"/>
                <a:ea typeface="Tahoma"/>
              </a:rPr>
              <a:t>servlets and JSP pages.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System.</a:t>
            </a:r>
            <a:r>
              <a:rPr b="1" i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out.println(evnt.getServletContext().getInitParameter("jdbc.host"));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System.</a:t>
            </a:r>
            <a:r>
              <a:rPr b="1" i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out.println(evnt.getServletContext().getInitParameter("jdbc.port"));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1" lang="en-US" sz="1200" spc="-1" strike="noStrike">
                <a:solidFill>
                  <a:srgbClr val="31859c"/>
                </a:solidFill>
                <a:latin typeface="Consolas"/>
                <a:ea typeface="Tahoma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The Need OF Template Engine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With servlets, it is easy 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Read form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Read HTTP request headers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Set HTTP status codes and response headers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Use cookies and session tracking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Share data among servlets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Remember data between requests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But, it sure is a pain 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Use those println statements to generate HTML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Maintain that HTML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Agenda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Architecture of Java Web Application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Java Servlet Technology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Template Engine (Thymeleaf)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JDBC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Java frameworks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What is thymeleaf 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A template engine for Java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Open Source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First version 2011 – current version 3.0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It processes HTML, XML, JS, CSS, 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Usually view layer in SpringMVC.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6" name="Picture 4" descr=""/>
          <p:cNvPicPr/>
          <p:nvPr/>
        </p:nvPicPr>
        <p:blipFill>
          <a:blip r:embed="rId1"/>
          <a:stretch/>
        </p:blipFill>
        <p:spPr>
          <a:xfrm>
            <a:off x="5088960" y="1158840"/>
            <a:ext cx="3504960" cy="9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Thymeleaf Expressions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Variable Expressions: ${…}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Selection variable expressions: *{…}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Message expression: #{…}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Link URL expression: @{…}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Fragment expression: ~{…}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Thymeleaf basic objects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#ctx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#vars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#locale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#request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#response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#session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#servletContext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85920" y="6421320"/>
            <a:ext cx="557496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alibri"/>
              </a:rPr>
              <a:t>Java web project structure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5" name="Picture 2" descr=""/>
          <p:cNvPicPr/>
          <p:nvPr/>
        </p:nvPicPr>
        <p:blipFill>
          <a:blip r:embed="rId1"/>
          <a:stretch/>
        </p:blipFill>
        <p:spPr>
          <a:xfrm>
            <a:off x="2676600" y="861840"/>
            <a:ext cx="3790440" cy="513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What Are Beans?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457200" y="1500480"/>
            <a:ext cx="8229240" cy="20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Java classes that follow certain conventions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Must have a zero-argument (empty) constructor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Should have no public instance variables (fields)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Persistent values should be accessed through methods called </a:t>
            </a:r>
            <a:r>
              <a:rPr b="1" i="1" lang="en-US" sz="2400" spc="-1" strike="noStrike">
                <a:solidFill>
                  <a:srgbClr val="000000"/>
                </a:solidFill>
                <a:latin typeface="Consolas"/>
                <a:ea typeface="Tahoma"/>
              </a:rPr>
              <a:t>getXxx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 and </a:t>
            </a:r>
            <a:r>
              <a:rPr b="1" i="1" lang="en-US" sz="2400" spc="-1" strike="noStrike">
                <a:solidFill>
                  <a:srgbClr val="000000"/>
                </a:solidFill>
                <a:latin typeface="Consolas"/>
                <a:ea typeface="Tahoma"/>
              </a:rPr>
              <a:t>setXxx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TextShape 4"/>
          <p:cNvSpPr txBox="1"/>
          <p:nvPr/>
        </p:nvSpPr>
        <p:spPr>
          <a:xfrm>
            <a:off x="457200" y="3787560"/>
            <a:ext cx="8229240" cy="2509920"/>
          </a:xfrm>
          <a:prstGeom prst="rect">
            <a:avLst/>
          </a:prstGeom>
          <a:solidFill>
            <a:srgbClr val="dbeef4"/>
          </a:solidFill>
          <a:ln>
            <a:solidFill>
              <a:srgbClr val="31859c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public class StringBean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private String message = "No message specified";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public String getMessage()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return(message);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public void setMessage(String message)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this.message = message;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MVC architecture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1" name="Content Placeholder 5" descr=""/>
          <p:cNvPicPr/>
          <p:nvPr/>
        </p:nvPicPr>
        <p:blipFill>
          <a:blip r:embed="rId1"/>
          <a:stretch/>
        </p:blipFill>
        <p:spPr>
          <a:xfrm>
            <a:off x="1447200" y="1801080"/>
            <a:ext cx="6400800" cy="3377160"/>
          </a:xfrm>
          <a:prstGeom prst="rect">
            <a:avLst/>
          </a:prstGeom>
          <a:ln>
            <a:noFill/>
          </a:ln>
        </p:spPr>
      </p:pic>
      <p:sp>
        <p:nvSpPr>
          <p:cNvPr id="312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MVC Flow of Control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5" name="Picture 5" descr=""/>
          <p:cNvPicPr/>
          <p:nvPr/>
        </p:nvPicPr>
        <p:blipFill>
          <a:blip r:embed="rId1"/>
          <a:stretch/>
        </p:blipFill>
        <p:spPr>
          <a:xfrm>
            <a:off x="728640" y="1557360"/>
            <a:ext cx="7686360" cy="37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Implementing MVC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Define beans to represent result data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Use a servlet to handle requests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Obtain bean instances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Store the bean in the request, session, or servlet context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Forward the request to a page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Extract the data from the beans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85920" y="6421320"/>
            <a:ext cx="557496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alibri"/>
              </a:rPr>
              <a:t>Access to Databases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Line 3"/>
          <p:cNvSpPr/>
          <p:nvPr/>
        </p:nvSpPr>
        <p:spPr>
          <a:xfrm>
            <a:off x="3009600" y="1866600"/>
            <a:ext cx="1219320" cy="914400"/>
          </a:xfrm>
          <a:prstGeom prst="line">
            <a:avLst/>
          </a:prstGeom>
          <a:ln>
            <a:solidFill>
              <a:srgbClr val="7d5fa0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22" name="Line 4"/>
          <p:cNvSpPr/>
          <p:nvPr/>
        </p:nvSpPr>
        <p:spPr>
          <a:xfrm flipH="1">
            <a:off x="5219640" y="1866600"/>
            <a:ext cx="914400" cy="838440"/>
          </a:xfrm>
          <a:prstGeom prst="line">
            <a:avLst/>
          </a:prstGeom>
          <a:ln>
            <a:solidFill>
              <a:srgbClr val="7d5fa0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23" name="CustomShape 5"/>
          <p:cNvSpPr/>
          <p:nvPr/>
        </p:nvSpPr>
        <p:spPr>
          <a:xfrm>
            <a:off x="3848040" y="3924360"/>
            <a:ext cx="1752120" cy="9126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Web Application Sever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4305240" y="4991040"/>
            <a:ext cx="1142640" cy="533160"/>
          </a:xfrm>
          <a:prstGeom prst="flowChartMagneticDisk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325" name="CustomShape 7"/>
          <p:cNvSpPr/>
          <p:nvPr/>
        </p:nvSpPr>
        <p:spPr>
          <a:xfrm>
            <a:off x="4305240" y="5143680"/>
            <a:ext cx="1142640" cy="638280"/>
          </a:xfrm>
          <a:prstGeom prst="rect">
            <a:avLst/>
          </a:prstGeom>
          <a:noFill/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8"/>
          <p:cNvSpPr/>
          <p:nvPr/>
        </p:nvSpPr>
        <p:spPr>
          <a:xfrm>
            <a:off x="3238560" y="2629080"/>
            <a:ext cx="2895120" cy="914040"/>
          </a:xfrm>
          <a:prstGeom prst="cloud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27" name="CustomShape 9"/>
          <p:cNvSpPr/>
          <p:nvPr/>
        </p:nvSpPr>
        <p:spPr>
          <a:xfrm>
            <a:off x="3314880" y="2857680"/>
            <a:ext cx="2742840" cy="364680"/>
          </a:xfrm>
          <a:prstGeom prst="rect">
            <a:avLst/>
          </a:prstGeom>
          <a:noFill/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Internet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10"/>
          <p:cNvSpPr/>
          <p:nvPr/>
        </p:nvSpPr>
        <p:spPr>
          <a:xfrm>
            <a:off x="2629080" y="1333440"/>
            <a:ext cx="761760" cy="533160"/>
          </a:xfrm>
          <a:prstGeom prst="flowChartManualOperation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29" name="CustomShape 11"/>
          <p:cNvSpPr/>
          <p:nvPr/>
        </p:nvSpPr>
        <p:spPr>
          <a:xfrm>
            <a:off x="3543480" y="1409760"/>
            <a:ext cx="2133360" cy="638280"/>
          </a:xfrm>
          <a:prstGeom prst="rect">
            <a:avLst/>
          </a:prstGeom>
          <a:noFill/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... web browsers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12"/>
          <p:cNvSpPr/>
          <p:nvPr/>
        </p:nvSpPr>
        <p:spPr>
          <a:xfrm>
            <a:off x="5753160" y="1333440"/>
            <a:ext cx="761760" cy="533160"/>
          </a:xfrm>
          <a:prstGeom prst="flowChartManualOperation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31" name="Line 13"/>
          <p:cNvSpPr/>
          <p:nvPr/>
        </p:nvSpPr>
        <p:spPr>
          <a:xfrm>
            <a:off x="4686120" y="3542040"/>
            <a:ext cx="38160" cy="381960"/>
          </a:xfrm>
          <a:prstGeom prst="line">
            <a:avLst/>
          </a:prstGeom>
          <a:ln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32" name="Line 14"/>
          <p:cNvSpPr/>
          <p:nvPr/>
        </p:nvSpPr>
        <p:spPr>
          <a:xfrm>
            <a:off x="4724280" y="4570560"/>
            <a:ext cx="152280" cy="420480"/>
          </a:xfrm>
          <a:prstGeom prst="line">
            <a:avLst/>
          </a:prstGeom>
          <a:ln>
            <a:solidFill>
              <a:srgbClr val="f59240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JDBC Introduction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85920" y="14050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The </a:t>
            </a:r>
            <a:r>
              <a:rPr b="1" lang="en-US" sz="2800" spc="-1" strike="noStrike">
                <a:solidFill>
                  <a:srgbClr val="27aae1"/>
                </a:solidFill>
                <a:latin typeface="Corbel"/>
                <a:ea typeface="Tahoma"/>
              </a:rPr>
              <a:t>J</a:t>
            </a: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ava </a:t>
            </a:r>
            <a:r>
              <a:rPr b="1" lang="en-US" sz="2800" spc="-1" strike="noStrike">
                <a:solidFill>
                  <a:srgbClr val="27aae1"/>
                </a:solidFill>
                <a:latin typeface="Corbel"/>
                <a:ea typeface="Tahoma"/>
              </a:rPr>
              <a:t>D</a:t>
            </a: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ata</a:t>
            </a:r>
            <a:r>
              <a:rPr b="1" lang="en-US" sz="2800" spc="-1" strike="noStrike">
                <a:solidFill>
                  <a:srgbClr val="27aae1"/>
                </a:solidFill>
                <a:latin typeface="Corbel"/>
                <a:ea typeface="Tahoma"/>
              </a:rPr>
              <a:t>B</a:t>
            </a: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ase </a:t>
            </a:r>
            <a:r>
              <a:rPr b="1" lang="en-US" sz="2800" spc="-1" strike="noStrike">
                <a:solidFill>
                  <a:srgbClr val="27aae1"/>
                </a:solidFill>
                <a:latin typeface="Corbel"/>
                <a:ea typeface="Tahoma"/>
              </a:rPr>
              <a:t>C</a:t>
            </a: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onnectivity: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is the industry standard for providing connectivity between a Java application and a database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allows to use Java programing language to enable applications access varied data sources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allows to perform the following tasks: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Connect to a database.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Execute SQL statements.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Process the results or data retrieved by executing the SQL statements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5920" y="6421320"/>
            <a:ext cx="557496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alibri"/>
              </a:rPr>
              <a:t>High-Level Architecture of a Web Application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6" descr=""/>
          <p:cNvPicPr/>
          <p:nvPr/>
        </p:nvPicPr>
        <p:blipFill>
          <a:blip r:embed="rId1"/>
          <a:stretch/>
        </p:blipFill>
        <p:spPr>
          <a:xfrm>
            <a:off x="5182200" y="2474640"/>
            <a:ext cx="2277360" cy="1653480"/>
          </a:xfrm>
          <a:prstGeom prst="rect">
            <a:avLst/>
          </a:prstGeom>
          <a:ln>
            <a:noFill/>
          </a:ln>
        </p:spPr>
      </p:pic>
      <p:pic>
        <p:nvPicPr>
          <p:cNvPr id="227" name="Picture 7" descr=""/>
          <p:cNvPicPr/>
          <p:nvPr/>
        </p:nvPicPr>
        <p:blipFill>
          <a:blip r:embed="rId2"/>
          <a:stretch/>
        </p:blipFill>
        <p:spPr>
          <a:xfrm>
            <a:off x="7499880" y="2954160"/>
            <a:ext cx="751320" cy="751320"/>
          </a:xfrm>
          <a:prstGeom prst="rect">
            <a:avLst/>
          </a:prstGeom>
          <a:ln w="9360"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3561840" y="3860280"/>
            <a:ext cx="14598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Client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(web browser)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9" name="Line 4"/>
          <p:cNvSpPr/>
          <p:nvPr/>
        </p:nvSpPr>
        <p:spPr>
          <a:xfrm>
            <a:off x="1587600" y="3295440"/>
            <a:ext cx="2427840" cy="129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 rot="268200">
            <a:off x="2315520" y="2950920"/>
            <a:ext cx="1125720" cy="75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360">
            <a:noFill/>
          </a:ln>
          <a:effectLst>
            <a:outerShdw algn="tl" blurRad="50800" dir="2700000" dist="508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>
            <a:off x="2436120" y="3171960"/>
            <a:ext cx="888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Internet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2" name="Picture 11" descr=""/>
          <p:cNvPicPr/>
          <p:nvPr/>
        </p:nvPicPr>
        <p:blipFill>
          <a:blip r:embed="rId3"/>
          <a:stretch/>
        </p:blipFill>
        <p:spPr>
          <a:xfrm>
            <a:off x="892800" y="2698920"/>
            <a:ext cx="1134720" cy="1134720"/>
          </a:xfrm>
          <a:prstGeom prst="rect">
            <a:avLst/>
          </a:prstGeom>
          <a:ln w="9360">
            <a:noFill/>
          </a:ln>
        </p:spPr>
      </p:pic>
      <p:pic>
        <p:nvPicPr>
          <p:cNvPr id="233" name="Picture 12" descr=""/>
          <p:cNvPicPr/>
          <p:nvPr/>
        </p:nvPicPr>
        <p:blipFill>
          <a:blip r:embed="rId4"/>
          <a:stretch/>
        </p:blipFill>
        <p:spPr>
          <a:xfrm>
            <a:off x="3826440" y="2828520"/>
            <a:ext cx="905040" cy="931680"/>
          </a:xfrm>
          <a:prstGeom prst="rect">
            <a:avLst/>
          </a:prstGeom>
          <a:ln>
            <a:noFill/>
          </a:ln>
        </p:spPr>
      </p:pic>
      <p:sp>
        <p:nvSpPr>
          <p:cNvPr id="234" name="Line 7"/>
          <p:cNvSpPr/>
          <p:nvPr/>
        </p:nvSpPr>
        <p:spPr>
          <a:xfrm flipV="1">
            <a:off x="4278960" y="2488320"/>
            <a:ext cx="903240" cy="340200"/>
          </a:xfrm>
          <a:prstGeom prst="line">
            <a:avLst/>
          </a:prstGeom>
          <a:ln w="6480">
            <a:solidFill>
              <a:schemeClr val="tx1"/>
            </a:solidFill>
            <a:custDash>
              <a:ds d="7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8"/>
          <p:cNvSpPr/>
          <p:nvPr/>
        </p:nvSpPr>
        <p:spPr>
          <a:xfrm>
            <a:off x="4173120" y="3665520"/>
            <a:ext cx="1019520" cy="441360"/>
          </a:xfrm>
          <a:prstGeom prst="line">
            <a:avLst/>
          </a:prstGeom>
          <a:ln w="6480">
            <a:solidFill>
              <a:schemeClr val="tx1"/>
            </a:solidFill>
            <a:custDash>
              <a:ds d="7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9"/>
          <p:cNvSpPr/>
          <p:nvPr/>
        </p:nvSpPr>
        <p:spPr>
          <a:xfrm>
            <a:off x="875880" y="3876120"/>
            <a:ext cx="1188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Web server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7566840" y="3876120"/>
            <a:ext cx="586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User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JDBC ARchitecture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8" name="Picture 3" descr=""/>
          <p:cNvPicPr/>
          <p:nvPr/>
        </p:nvPicPr>
        <p:blipFill>
          <a:blip r:embed="rId1"/>
          <a:stretch/>
        </p:blipFill>
        <p:spPr>
          <a:xfrm>
            <a:off x="1781280" y="2148480"/>
            <a:ext cx="5439240" cy="303840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Basic Steps in Using JDBC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Define the Connection URL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Establish the Connection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Create a Statement object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Execute a query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Process the results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Close the connection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457200" y="2809800"/>
            <a:ext cx="8229240" cy="1174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Properties userInfo = new Properties();</a:t>
            </a:r>
            <a:endParaRPr b="0" lang="en-US" sz="14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userInfo.put("user", "username");</a:t>
            </a:r>
            <a:endParaRPr b="0" lang="en-US" sz="14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userInfo.put("password", "secret");</a:t>
            </a:r>
            <a:endParaRPr b="0" lang="en-US" sz="14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Connection connection = DriverManager.getConnection(connectionUrl, userInfo);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457200" y="5862600"/>
            <a:ext cx="8229240" cy="449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connection.close();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344" name="CustomShape 6"/>
          <p:cNvSpPr/>
          <p:nvPr/>
        </p:nvSpPr>
        <p:spPr>
          <a:xfrm>
            <a:off x="457200" y="1937880"/>
            <a:ext cx="8229240" cy="449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String connectionUrl = "jdbc:&lt;</a:t>
            </a:r>
            <a:r>
              <a:rPr b="1" i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vendorName&gt;</a:t>
            </a:r>
            <a:r>
              <a:rPr b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//&lt;</a:t>
            </a:r>
            <a:r>
              <a:rPr b="1" i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host&gt;</a:t>
            </a:r>
            <a:r>
              <a:rPr b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:&lt;</a:t>
            </a:r>
            <a:r>
              <a:rPr b="1" i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port&gt;</a:t>
            </a:r>
            <a:r>
              <a:rPr b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/&lt;</a:t>
            </a:r>
            <a:r>
              <a:rPr b="1" i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dbName&gt;</a:t>
            </a:r>
            <a:r>
              <a:rPr b="1" lang="en-US" sz="1450" spc="-1" strike="noStrike">
                <a:solidFill>
                  <a:srgbClr val="31859c"/>
                </a:solidFill>
                <a:latin typeface="Consolas"/>
                <a:ea typeface="Tahoma"/>
              </a:rPr>
              <a:t>";</a:t>
            </a:r>
            <a:endParaRPr b="0" lang="en-US" sz="145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Make a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500480"/>
            <a:ext cx="8229240" cy="20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A Statement is used to send queries or commands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Statement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PreparedStatement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CallableStatement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TextShape 4"/>
          <p:cNvSpPr txBox="1"/>
          <p:nvPr/>
        </p:nvSpPr>
        <p:spPr>
          <a:xfrm>
            <a:off x="457200" y="3787560"/>
            <a:ext cx="8229240" cy="461880"/>
          </a:xfrm>
          <a:prstGeom prst="rect">
            <a:avLst/>
          </a:prstGeom>
          <a:solidFill>
            <a:srgbClr val="dbeef4"/>
          </a:solidFill>
          <a:ln>
            <a:solidFill>
              <a:srgbClr val="31859c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Statement statement = connection.createStatement();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Execute a Query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457200" y="1500480"/>
            <a:ext cx="8229240" cy="20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statement.executeQuery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This version returns a ResultSet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statement.executeUpdate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statement.execute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Shape 4"/>
          <p:cNvSpPr txBox="1"/>
          <p:nvPr/>
        </p:nvSpPr>
        <p:spPr>
          <a:xfrm>
            <a:off x="457200" y="3787560"/>
            <a:ext cx="8229240" cy="809640"/>
          </a:xfrm>
          <a:prstGeom prst="rect">
            <a:avLst/>
          </a:prstGeom>
          <a:solidFill>
            <a:srgbClr val="dbeef4"/>
          </a:solidFill>
          <a:ln>
            <a:solidFill>
              <a:srgbClr val="31859c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String query = "SELECT col1, col2, col3 FROM sometable";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ResultSet resultSet = statement.executeQuery(query);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Process the result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457200" y="1500480"/>
            <a:ext cx="8229240" cy="20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Important ResultSet methods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resultSet.next()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Goes to the next row. Returns false if no next row.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resultSet.getString("columnName")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Returns value of column with designated name in current row, as a String. Also getInt, getDouble, getBlob, etc.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resultSet.getString(columnIndex)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Returns value of designated column. First index is 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4"/>
          <p:cNvSpPr txBox="1"/>
          <p:nvPr/>
        </p:nvSpPr>
        <p:spPr>
          <a:xfrm>
            <a:off x="457200" y="4752360"/>
            <a:ext cx="8229240" cy="1197360"/>
          </a:xfrm>
          <a:prstGeom prst="rect">
            <a:avLst/>
          </a:prstGeom>
          <a:solidFill>
            <a:srgbClr val="dbeef4"/>
          </a:solidFill>
          <a:ln>
            <a:solidFill>
              <a:srgbClr val="31859c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while(resultSet.next()) {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System.out.println(resultSet.getString("address"));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Using Prepared Statements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457200" y="1500480"/>
            <a:ext cx="8229240" cy="465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Make a placeholder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Substitute in values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Execute command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TextShape 4"/>
          <p:cNvSpPr txBox="1"/>
          <p:nvPr/>
        </p:nvSpPr>
        <p:spPr>
          <a:xfrm>
            <a:off x="457200" y="2168280"/>
            <a:ext cx="8229240" cy="706680"/>
          </a:xfrm>
          <a:prstGeom prst="rect">
            <a:avLst/>
          </a:prstGeom>
          <a:solidFill>
            <a:srgbClr val="dbeef4"/>
          </a:solidFill>
          <a:ln>
            <a:solidFill>
              <a:srgbClr val="31859c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31859c"/>
                </a:solidFill>
                <a:latin typeface="Consolas"/>
                <a:ea typeface="Tahoma"/>
              </a:rPr>
              <a:t>String template = "INSERT INTO someTable VALUES(?, ?)";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31859c"/>
                </a:solidFill>
                <a:latin typeface="Consolas"/>
                <a:ea typeface="Tahoma"/>
              </a:rPr>
              <a:t>PreparedStatement inserter = connection.prepareStatement(template);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457200" y="3731760"/>
            <a:ext cx="8229240" cy="706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31859c"/>
                </a:solidFill>
                <a:latin typeface="Consolas"/>
                <a:ea typeface="Tahoma"/>
              </a:rPr>
              <a:t>inserter.setInt(1, someInt);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31859c"/>
                </a:solidFill>
                <a:latin typeface="Consolas"/>
                <a:ea typeface="Tahoma"/>
              </a:rPr>
              <a:t>inserter.setString(2, someString);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457200" y="5076720"/>
            <a:ext cx="8229240" cy="383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31859c"/>
                </a:solidFill>
                <a:latin typeface="Consolas"/>
                <a:ea typeface="Tahoma"/>
              </a:rPr>
              <a:t>inserter.executeUpdate();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Transactions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457200" y="1500480"/>
            <a:ext cx="8229240" cy="20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By default, after each SQL statement is executed the changes are automatically committed to the database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Turn auto-commit off to group two or more statements together into a transaction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Call commit to permanently record the changes to the database after executing a group of statements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Call rollback if an error occurs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TextShape 4"/>
          <p:cNvSpPr txBox="1"/>
          <p:nvPr/>
        </p:nvSpPr>
        <p:spPr>
          <a:xfrm>
            <a:off x="457200" y="3093840"/>
            <a:ext cx="8229240" cy="449280"/>
          </a:xfrm>
          <a:prstGeom prst="rect">
            <a:avLst/>
          </a:prstGeom>
          <a:solidFill>
            <a:srgbClr val="dbeef4"/>
          </a:solidFill>
          <a:ln>
            <a:solidFill>
              <a:srgbClr val="31859c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connection.setAutoCommit(false);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457200" y="4353840"/>
            <a:ext cx="8229240" cy="449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connection.commit();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8" name="CustomShape 6"/>
          <p:cNvSpPr/>
          <p:nvPr/>
        </p:nvSpPr>
        <p:spPr>
          <a:xfrm>
            <a:off x="457200" y="5211720"/>
            <a:ext cx="8229240" cy="449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1859c"/>
                </a:solidFill>
                <a:latin typeface="Consolas"/>
                <a:ea typeface="Tahoma"/>
              </a:rPr>
              <a:t>connection.rollback();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Transactions: 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457200" y="1500480"/>
            <a:ext cx="8229240" cy="20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TextShape 4"/>
          <p:cNvSpPr txBox="1"/>
          <p:nvPr/>
        </p:nvSpPr>
        <p:spPr>
          <a:xfrm>
            <a:off x="457200" y="1075320"/>
            <a:ext cx="8229240" cy="5247720"/>
          </a:xfrm>
          <a:prstGeom prst="rect">
            <a:avLst/>
          </a:prstGeom>
          <a:solidFill>
            <a:srgbClr val="dbeef4"/>
          </a:solidFill>
          <a:ln>
            <a:solidFill>
              <a:srgbClr val="31859c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Connection connection = DriverManager.getConnection(url, userProperties);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connection.setAutoCommit(false);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try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statement.executeUpdate(...);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statement.executeUpdate(...);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...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connection.commit();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 catch (Exception e)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try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connection.rollback();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 catch (SQLException sqle)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// report problem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 finally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try {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connection.close();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  </a:t>
            </a: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 catch (SQLException sqle) { }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31859c"/>
                </a:solidFill>
                <a:latin typeface="Consolas"/>
                <a:ea typeface="Tahoma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Persistence Libraries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5" name="Picture 2" descr=""/>
          <p:cNvPicPr/>
          <p:nvPr/>
        </p:nvPicPr>
        <p:blipFill>
          <a:blip r:embed="rId1"/>
          <a:stretch/>
        </p:blipFill>
        <p:spPr>
          <a:xfrm>
            <a:off x="959400" y="1219320"/>
            <a:ext cx="3285720" cy="2464200"/>
          </a:xfrm>
          <a:prstGeom prst="rect">
            <a:avLst/>
          </a:prstGeom>
          <a:ln>
            <a:noFill/>
          </a:ln>
        </p:spPr>
      </p:pic>
      <p:pic>
        <p:nvPicPr>
          <p:cNvPr id="376" name="Picture 3" descr=""/>
          <p:cNvPicPr/>
          <p:nvPr/>
        </p:nvPicPr>
        <p:blipFill>
          <a:blip r:embed="rId2"/>
          <a:stretch/>
        </p:blipFill>
        <p:spPr>
          <a:xfrm>
            <a:off x="5498640" y="3904200"/>
            <a:ext cx="2437920" cy="2437920"/>
          </a:xfrm>
          <a:prstGeom prst="rect">
            <a:avLst/>
          </a:prstGeom>
          <a:ln>
            <a:noFill/>
          </a:ln>
        </p:spPr>
      </p:pic>
      <p:pic>
        <p:nvPicPr>
          <p:cNvPr id="377" name="Picture 2" descr=""/>
          <p:cNvPicPr/>
          <p:nvPr/>
        </p:nvPicPr>
        <p:blipFill>
          <a:blip r:embed="rId3"/>
          <a:stretch/>
        </p:blipFill>
        <p:spPr>
          <a:xfrm>
            <a:off x="1535760" y="4089960"/>
            <a:ext cx="2133360" cy="2066400"/>
          </a:xfrm>
          <a:prstGeom prst="rect">
            <a:avLst/>
          </a:prstGeom>
          <a:ln>
            <a:noFill/>
          </a:ln>
        </p:spPr>
      </p:pic>
      <p:pic>
        <p:nvPicPr>
          <p:cNvPr id="378" name="Picture 4" descr=""/>
          <p:cNvPicPr/>
          <p:nvPr/>
        </p:nvPicPr>
        <p:blipFill>
          <a:blip r:embed="rId4"/>
          <a:stretch/>
        </p:blipFill>
        <p:spPr>
          <a:xfrm>
            <a:off x="5203440" y="1637280"/>
            <a:ext cx="3028680" cy="16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Web framework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/>
        </p:blipFill>
        <p:spPr>
          <a:xfrm>
            <a:off x="1193760" y="1352160"/>
            <a:ext cx="2590560" cy="1342800"/>
          </a:xfrm>
          <a:prstGeom prst="rect">
            <a:avLst/>
          </a:prstGeom>
          <a:ln>
            <a:noFill/>
          </a:ln>
        </p:spPr>
      </p:pic>
      <p:pic>
        <p:nvPicPr>
          <p:cNvPr id="382" name="Picture 4" descr=""/>
          <p:cNvPicPr/>
          <p:nvPr/>
        </p:nvPicPr>
        <p:blipFill>
          <a:blip r:embed="rId2"/>
          <a:stretch/>
        </p:blipFill>
        <p:spPr>
          <a:xfrm>
            <a:off x="822240" y="3087720"/>
            <a:ext cx="3333240" cy="3333240"/>
          </a:xfrm>
          <a:prstGeom prst="rect">
            <a:avLst/>
          </a:prstGeom>
          <a:ln>
            <a:noFill/>
          </a:ln>
        </p:spPr>
      </p:pic>
      <p:pic>
        <p:nvPicPr>
          <p:cNvPr id="383" name="Picture 8" descr=""/>
          <p:cNvPicPr/>
          <p:nvPr/>
        </p:nvPicPr>
        <p:blipFill>
          <a:blip r:embed="rId3"/>
          <a:stretch/>
        </p:blipFill>
        <p:spPr>
          <a:xfrm>
            <a:off x="5081760" y="4033080"/>
            <a:ext cx="2762640" cy="1442520"/>
          </a:xfrm>
          <a:prstGeom prst="rect">
            <a:avLst/>
          </a:prstGeom>
          <a:ln>
            <a:noFill/>
          </a:ln>
        </p:spPr>
      </p:pic>
      <p:pic>
        <p:nvPicPr>
          <p:cNvPr id="384" name="Picture 2" descr=""/>
          <p:cNvPicPr/>
          <p:nvPr/>
        </p:nvPicPr>
        <p:blipFill>
          <a:blip r:embed="rId4"/>
          <a:stretch/>
        </p:blipFill>
        <p:spPr>
          <a:xfrm>
            <a:off x="5770080" y="866160"/>
            <a:ext cx="1895040" cy="23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85920" y="6421320"/>
            <a:ext cx="557496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alibri"/>
              </a:rPr>
              <a:t>Static Web Pages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Picture 3" descr=""/>
          <p:cNvPicPr/>
          <p:nvPr/>
        </p:nvPicPr>
        <p:blipFill>
          <a:blip r:embed="rId1"/>
          <a:stretch/>
        </p:blipFill>
        <p:spPr>
          <a:xfrm>
            <a:off x="115920" y="1404360"/>
            <a:ext cx="8847360" cy="224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Application framework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7" name="Content Placeholder 11" descr=""/>
          <p:cNvPicPr/>
          <p:nvPr/>
        </p:nvPicPr>
        <p:blipFill>
          <a:blip r:embed="rId1"/>
          <a:stretch/>
        </p:blipFill>
        <p:spPr>
          <a:xfrm>
            <a:off x="1463400" y="1448640"/>
            <a:ext cx="1914120" cy="1142640"/>
          </a:xfrm>
          <a:prstGeom prst="rect">
            <a:avLst/>
          </a:prstGeom>
          <a:ln>
            <a:noFill/>
          </a:ln>
        </p:spPr>
      </p:pic>
      <p:pic>
        <p:nvPicPr>
          <p:cNvPr id="388" name="Picture 6" descr=""/>
          <p:cNvPicPr/>
          <p:nvPr/>
        </p:nvPicPr>
        <p:blipFill>
          <a:blip r:embed="rId2"/>
          <a:stretch/>
        </p:blipFill>
        <p:spPr>
          <a:xfrm>
            <a:off x="5402880" y="4021920"/>
            <a:ext cx="2423880" cy="1188720"/>
          </a:xfrm>
          <a:prstGeom prst="rect">
            <a:avLst/>
          </a:prstGeom>
          <a:ln>
            <a:noFill/>
          </a:ln>
        </p:spPr>
      </p:pic>
      <p:pic>
        <p:nvPicPr>
          <p:cNvPr id="389" name="Picture 13" descr=""/>
          <p:cNvPicPr/>
          <p:nvPr/>
        </p:nvPicPr>
        <p:blipFill>
          <a:blip r:embed="rId3"/>
          <a:stretch/>
        </p:blipFill>
        <p:spPr>
          <a:xfrm>
            <a:off x="1253880" y="4280400"/>
            <a:ext cx="2333160" cy="732960"/>
          </a:xfrm>
          <a:prstGeom prst="rect">
            <a:avLst/>
          </a:prstGeom>
          <a:ln>
            <a:noFill/>
          </a:ln>
        </p:spPr>
      </p:pic>
      <p:pic>
        <p:nvPicPr>
          <p:cNvPr id="390" name="Picture 2" descr=""/>
          <p:cNvPicPr/>
          <p:nvPr/>
        </p:nvPicPr>
        <p:blipFill>
          <a:blip r:embed="rId4"/>
          <a:stretch/>
        </p:blipFill>
        <p:spPr>
          <a:xfrm>
            <a:off x="5738760" y="1102680"/>
            <a:ext cx="175212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pull dir="r"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Dynamic Web Pages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3915000"/>
            <a:ext cx="8229240" cy="211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The web application </a:t>
            </a:r>
            <a:r>
              <a:rPr b="1" lang="en-US" sz="2800" spc="-1" strike="noStrike">
                <a:solidFill>
                  <a:srgbClr val="27aae1"/>
                </a:solidFill>
                <a:latin typeface="Corbel"/>
                <a:ea typeface="Tahoma"/>
              </a:rPr>
              <a:t>dynamically generates</a:t>
            </a:r>
            <a:r>
              <a:rPr b="1" lang="en-US" sz="2800" spc="-1" strike="noStrike">
                <a:solidFill>
                  <a:srgbClr val="b23c00"/>
                </a:solidFill>
                <a:latin typeface="Corbel"/>
                <a:ea typeface="Tahoma"/>
              </a:rPr>
              <a:t>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the HTML for a web page that contains elements based on the request parameters.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4" name="Picture 6" descr=""/>
          <p:cNvPicPr/>
          <p:nvPr/>
        </p:nvPicPr>
        <p:blipFill>
          <a:blip r:embed="rId1"/>
          <a:stretch/>
        </p:blipFill>
        <p:spPr>
          <a:xfrm>
            <a:off x="102960" y="1405080"/>
            <a:ext cx="8950320" cy="227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HTTP Request and Response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A client sends an </a:t>
            </a:r>
            <a:r>
              <a:rPr b="1" i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HTTP request</a:t>
            </a: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 to a server which contains the URL of a resource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A request also includes: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The type of </a:t>
            </a:r>
            <a:r>
              <a:rPr b="1" i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user agent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(the client browser and its version)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Tahoma"/>
              </a:rPr>
              <a:t>The types of resources that will be accepted (text, image, etc.)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The server responds with an </a:t>
            </a:r>
            <a:r>
              <a:rPr b="1" i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HTTP response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Status line – HTTP version, status code and message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Header lines – information about the resource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Message body – contains the requested object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HTTP Request and Response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0" name="Content Placeholder 5" descr=""/>
          <p:cNvPicPr/>
          <p:nvPr/>
        </p:nvPicPr>
        <p:blipFill>
          <a:blip r:embed="rId1"/>
          <a:stretch/>
        </p:blipFill>
        <p:spPr>
          <a:xfrm>
            <a:off x="1467000" y="1452240"/>
            <a:ext cx="6238440" cy="449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5920" y="6421320"/>
            <a:ext cx="557496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alibri"/>
              </a:rPr>
              <a:t>Architecture of a Java Web Application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5873040" y="4138560"/>
            <a:ext cx="917280" cy="364680"/>
          </a:xfrm>
          <a:prstGeom prst="rect">
            <a:avLst/>
          </a:prstGeom>
          <a:noFill/>
          <a:ln w="9360">
            <a:solidFill>
              <a:srgbClr val="0000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c"/>
                </a:solidFill>
                <a:latin typeface="Arial"/>
                <a:ea typeface="ＭＳ Ｐゴシック"/>
              </a:rPr>
              <a:t>Tomcat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5304600" y="3325680"/>
            <a:ext cx="364680" cy="2010960"/>
          </a:xfrm>
          <a:prstGeom prst="rightBrace">
            <a:avLst>
              <a:gd name="adj1" fmla="val 45906"/>
              <a:gd name="adj2" fmla="val 50000"/>
            </a:avLst>
          </a:prstGeom>
          <a:noFill/>
          <a:ln w="38160">
            <a:solidFill>
              <a:srgbClr val="0000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5860800" y="1405080"/>
            <a:ext cx="2020680" cy="1187640"/>
          </a:xfrm>
          <a:prstGeom prst="rect">
            <a:avLst/>
          </a:prstGeom>
          <a:noFill/>
          <a:ln w="9360">
            <a:solidFill>
              <a:schemeClr val="folHlink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ＭＳ Ｐゴシック"/>
              </a:rPr>
              <a:t>Microsoft Explorer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ＭＳ Ｐゴシック"/>
              </a:rPr>
              <a:t>Firefox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ＭＳ Ｐゴシック"/>
              </a:rPr>
              <a:t>Google Chrome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ＭＳ Ｐゴシック"/>
              </a:rPr>
              <a:t>Apple Safari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5862240" y="5429160"/>
            <a:ext cx="2119680" cy="639000"/>
          </a:xfrm>
          <a:prstGeom prst="rect">
            <a:avLst/>
          </a:prstGeom>
          <a:noFill/>
          <a:ln w="9360">
            <a:solidFill>
              <a:srgbClr val="0066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00"/>
                </a:solidFill>
                <a:latin typeface="Arial"/>
                <a:ea typeface="ＭＳ Ｐゴシック"/>
              </a:rPr>
              <a:t>MySQL Relational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00"/>
                </a:solidFill>
                <a:latin typeface="Arial"/>
                <a:ea typeface="ＭＳ Ｐゴシック"/>
              </a:rPr>
              <a:t>Database Manager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7" name="Picture 18" descr=""/>
          <p:cNvPicPr/>
          <p:nvPr/>
        </p:nvPicPr>
        <p:blipFill>
          <a:blip r:embed="rId1"/>
          <a:stretch/>
        </p:blipFill>
        <p:spPr>
          <a:xfrm>
            <a:off x="639720" y="1405080"/>
            <a:ext cx="4265640" cy="4845600"/>
          </a:xfrm>
          <a:prstGeom prst="rect">
            <a:avLst/>
          </a:prstGeom>
          <a:ln>
            <a:noFill/>
          </a:ln>
        </p:spPr>
      </p:pic>
      <p:sp>
        <p:nvSpPr>
          <p:cNvPr id="258" name="Line 7"/>
          <p:cNvSpPr/>
          <p:nvPr/>
        </p:nvSpPr>
        <p:spPr>
          <a:xfrm flipH="1">
            <a:off x="4664880" y="5794200"/>
            <a:ext cx="1189080" cy="360"/>
          </a:xfrm>
          <a:prstGeom prst="line">
            <a:avLst/>
          </a:prstGeom>
          <a:ln w="38160">
            <a:solidFill>
              <a:srgbClr val="0066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8"/>
          <p:cNvSpPr/>
          <p:nvPr/>
        </p:nvSpPr>
        <p:spPr>
          <a:xfrm flipH="1">
            <a:off x="4664880" y="2044440"/>
            <a:ext cx="1189080" cy="360"/>
          </a:xfrm>
          <a:prstGeom prst="line">
            <a:avLst/>
          </a:prstGeom>
          <a:ln w="38160">
            <a:solidFill>
              <a:schemeClr val="folHlink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274680"/>
            <a:ext cx="6260400" cy="63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27aae1"/>
                </a:solidFill>
                <a:latin typeface="Corbel"/>
              </a:rPr>
              <a:t>Technologies and Tools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457200" y="1500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Template Engines (Thymeleaf)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Generate dynamic web pages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Java servlets and JavaBeans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Server-side web application logic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SQL and JDBC programming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Tomcat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Tahoma"/>
              </a:rPr>
              <a:t>Tools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Integrated development environment (IDE)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Tahoma"/>
              </a:rPr>
              <a:t>Maven/Gradle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85920" y="6421320"/>
            <a:ext cx="7709400" cy="441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36080</TotalTime>
  <Application>LibreOffice/5.4.5.1$Linux_X86_64 LibreOffice_project/40m0$Build-1</Application>
  <Words>1320</Words>
  <Paragraphs>278</Paragraphs>
  <Company>KMS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2012-11-26T03:04:13Z</dcterms:created>
  <dc:creator>Thanh Tran</dc:creator>
  <dc:description/>
  <dc:language>en-US</dc:language>
  <cp:lastModifiedBy/>
  <dcterms:modified xsi:type="dcterms:W3CDTF">2018-03-26T13:20:39Z</dcterms:modified>
  <cp:revision>425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KMS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41</vt:i4>
  </property>
</Properties>
</file>