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Neo Tech Bold" charset="1" panose="020B0804030504040204"/>
      <p:regular r:id="rId21"/>
    </p:embeddedFont>
    <p:embeddedFont>
      <p:font typeface="Poppins Bold" charset="1" panose="00000800000000000000"/>
      <p:regular r:id="rId22"/>
    </p:embeddedFont>
    <p:embeddedFont>
      <p:font typeface="Neo Tech" charset="1" panose="020B0504030504040204"/>
      <p:regular r:id="rId23"/>
    </p:embeddedFont>
    <p:embeddedFont>
      <p:font typeface="Poppins" charset="1" panose="000005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https://canvas.phenikaa-uni.edu.vn/courses/18117" TargetMode="External" Type="http://schemas.openxmlformats.org/officeDocument/2006/relationships/hyperlink"/></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png" Type="http://schemas.openxmlformats.org/officeDocument/2006/relationships/image"/><Relationship Id="rId6"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 Id="rId6" Target="../media/image11.png" Type="http://schemas.openxmlformats.org/officeDocument/2006/relationships/image"/><Relationship Id="rId7"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F1837">
                <a:alpha val="100000"/>
              </a:srgbClr>
            </a:gs>
            <a:gs pos="100000">
              <a:srgbClr val="1A4866">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375916" y="0"/>
            <a:ext cx="9519916" cy="10287000"/>
          </a:xfrm>
          <a:custGeom>
            <a:avLst/>
            <a:gdLst/>
            <a:ahLst/>
            <a:cxnLst/>
            <a:rect r="r" b="b" t="t" l="l"/>
            <a:pathLst>
              <a:path h="10287000" w="9519916">
                <a:moveTo>
                  <a:pt x="0" y="0"/>
                </a:moveTo>
                <a:lnTo>
                  <a:pt x="9519916" y="0"/>
                </a:lnTo>
                <a:lnTo>
                  <a:pt x="9519916" y="10287000"/>
                </a:lnTo>
                <a:lnTo>
                  <a:pt x="0" y="10287000"/>
                </a:lnTo>
                <a:lnTo>
                  <a:pt x="0" y="0"/>
                </a:lnTo>
                <a:close/>
              </a:path>
            </a:pathLst>
          </a:custGeom>
          <a:blipFill>
            <a:blip r:embed="rId2">
              <a:alphaModFix amt="31000"/>
            </a:blip>
            <a:stretch>
              <a:fillRect l="-54613" t="0" r="0" b="-91098"/>
            </a:stretch>
          </a:blipFill>
        </p:spPr>
      </p:sp>
      <p:sp>
        <p:nvSpPr>
          <p:cNvPr name="Freeform 3" id="3"/>
          <p:cNvSpPr/>
          <p:nvPr/>
        </p:nvSpPr>
        <p:spPr>
          <a:xfrm flipH="false" flipV="false" rot="0">
            <a:off x="9305925" y="0"/>
            <a:ext cx="9621861" cy="10287000"/>
          </a:xfrm>
          <a:custGeom>
            <a:avLst/>
            <a:gdLst/>
            <a:ahLst/>
            <a:cxnLst/>
            <a:rect r="r" b="b" t="t" l="l"/>
            <a:pathLst>
              <a:path h="10287000" w="9621861">
                <a:moveTo>
                  <a:pt x="0" y="0"/>
                </a:moveTo>
                <a:lnTo>
                  <a:pt x="9621861" y="0"/>
                </a:lnTo>
                <a:lnTo>
                  <a:pt x="9621861" y="10287000"/>
                </a:lnTo>
                <a:lnTo>
                  <a:pt x="0" y="10287000"/>
                </a:lnTo>
                <a:lnTo>
                  <a:pt x="0" y="0"/>
                </a:lnTo>
                <a:close/>
              </a:path>
            </a:pathLst>
          </a:custGeom>
          <a:blipFill>
            <a:blip r:embed="rId2">
              <a:alphaModFix amt="31000"/>
            </a:blip>
            <a:stretch>
              <a:fillRect l="0" t="0" r="-52975" b="-91098"/>
            </a:stretch>
          </a:blipFill>
        </p:spPr>
      </p:sp>
      <p:sp>
        <p:nvSpPr>
          <p:cNvPr name="Freeform 4" id="4"/>
          <p:cNvSpPr/>
          <p:nvPr/>
        </p:nvSpPr>
        <p:spPr>
          <a:xfrm flipH="false" flipV="false" rot="-6954155">
            <a:off x="11475847" y="-1670126"/>
            <a:ext cx="10212044" cy="7389806"/>
          </a:xfrm>
          <a:custGeom>
            <a:avLst/>
            <a:gdLst/>
            <a:ahLst/>
            <a:cxnLst/>
            <a:rect r="r" b="b" t="t" l="l"/>
            <a:pathLst>
              <a:path h="7389806" w="10212044">
                <a:moveTo>
                  <a:pt x="0" y="0"/>
                </a:moveTo>
                <a:lnTo>
                  <a:pt x="10212044" y="0"/>
                </a:lnTo>
                <a:lnTo>
                  <a:pt x="10212044" y="7389807"/>
                </a:lnTo>
                <a:lnTo>
                  <a:pt x="0" y="73898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3351545">
            <a:off x="-3478707" y="4537026"/>
            <a:ext cx="10212044" cy="7389806"/>
          </a:xfrm>
          <a:custGeom>
            <a:avLst/>
            <a:gdLst/>
            <a:ahLst/>
            <a:cxnLst/>
            <a:rect r="r" b="b" t="t" l="l"/>
            <a:pathLst>
              <a:path h="7389806" w="10212044">
                <a:moveTo>
                  <a:pt x="0" y="0"/>
                </a:moveTo>
                <a:lnTo>
                  <a:pt x="10212044" y="0"/>
                </a:lnTo>
                <a:lnTo>
                  <a:pt x="10212044" y="7389806"/>
                </a:lnTo>
                <a:lnTo>
                  <a:pt x="0" y="738980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6" id="6"/>
          <p:cNvGrpSpPr/>
          <p:nvPr/>
        </p:nvGrpSpPr>
        <p:grpSpPr>
          <a:xfrm rot="0">
            <a:off x="16333348" y="8447529"/>
            <a:ext cx="925952" cy="919347"/>
            <a:chOff x="0" y="0"/>
            <a:chExt cx="289003" cy="286941"/>
          </a:xfrm>
        </p:grpSpPr>
        <p:sp>
          <p:nvSpPr>
            <p:cNvPr name="Freeform 7" id="7"/>
            <p:cNvSpPr/>
            <p:nvPr/>
          </p:nvSpPr>
          <p:spPr>
            <a:xfrm flipH="false" flipV="false" rot="0">
              <a:off x="0" y="0"/>
              <a:ext cx="289003" cy="286941"/>
            </a:xfrm>
            <a:custGeom>
              <a:avLst/>
              <a:gdLst/>
              <a:ahLst/>
              <a:cxnLst/>
              <a:rect r="r" b="b" t="t" l="l"/>
              <a:pathLst>
                <a:path h="286941" w="289003">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FFFFF"/>
            </a:solidFill>
          </p:spPr>
        </p:sp>
        <p:sp>
          <p:nvSpPr>
            <p:cNvPr name="TextBox 8" id="8"/>
            <p:cNvSpPr txBox="true"/>
            <p:nvPr/>
          </p:nvSpPr>
          <p:spPr>
            <a:xfrm>
              <a:off x="0" y="-38100"/>
              <a:ext cx="289003" cy="325041"/>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5400000">
            <a:off x="16650402" y="8694263"/>
            <a:ext cx="315151" cy="425879"/>
          </a:xfrm>
          <a:custGeom>
            <a:avLst/>
            <a:gdLst/>
            <a:ahLst/>
            <a:cxnLst/>
            <a:rect r="r" b="b" t="t" l="l"/>
            <a:pathLst>
              <a:path h="425879" w="315151">
                <a:moveTo>
                  <a:pt x="0" y="0"/>
                </a:moveTo>
                <a:lnTo>
                  <a:pt x="315151" y="0"/>
                </a:lnTo>
                <a:lnTo>
                  <a:pt x="315151" y="425880"/>
                </a:lnTo>
                <a:lnTo>
                  <a:pt x="0" y="4258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0" id="10"/>
          <p:cNvGrpSpPr/>
          <p:nvPr/>
        </p:nvGrpSpPr>
        <p:grpSpPr>
          <a:xfrm rot="0">
            <a:off x="1159836" y="4352925"/>
            <a:ext cx="1392979" cy="139297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1D26FA">
                    <a:alpha val="100000"/>
                  </a:srgbClr>
                </a:gs>
                <a:gs pos="100000">
                  <a:srgbClr val="22BFE1">
                    <a:alpha val="100000"/>
                  </a:srgbClr>
                </a:gs>
              </a:gsLst>
              <a:path path="circle">
                <a:fillToRect l="0" r="100000" t="0" b="100000"/>
              </a:path>
              <a:tileRect r="0" l="-100000" b="0" t="-100000"/>
            </a:gradFill>
          </p:spPr>
        </p:sp>
        <p:sp>
          <p:nvSpPr>
            <p:cNvPr name="TextBox 12" id="12"/>
            <p:cNvSpPr txBox="true"/>
            <p:nvPr/>
          </p:nvSpPr>
          <p:spPr>
            <a:xfrm>
              <a:off x="76200" y="9525"/>
              <a:ext cx="660400" cy="727075"/>
            </a:xfrm>
            <a:prstGeom prst="rect">
              <a:avLst/>
            </a:prstGeom>
          </p:spPr>
          <p:txBody>
            <a:bodyPr anchor="ctr" rtlCol="false" tIns="50800" lIns="50800" bIns="50800" rIns="50800"/>
            <a:lstStyle/>
            <a:p>
              <a:pPr algn="ctr">
                <a:lnSpc>
                  <a:spcPts val="3151"/>
                </a:lnSpc>
              </a:pPr>
            </a:p>
          </p:txBody>
        </p:sp>
      </p:grpSp>
      <p:sp>
        <p:nvSpPr>
          <p:cNvPr name="TextBox 13" id="13"/>
          <p:cNvSpPr txBox="true"/>
          <p:nvPr/>
        </p:nvSpPr>
        <p:spPr>
          <a:xfrm rot="0">
            <a:off x="3227591" y="2064325"/>
            <a:ext cx="12222732" cy="2045970"/>
          </a:xfrm>
          <a:prstGeom prst="rect">
            <a:avLst/>
          </a:prstGeom>
        </p:spPr>
        <p:txBody>
          <a:bodyPr anchor="t" rtlCol="false" tIns="0" lIns="0" bIns="0" rIns="0">
            <a:spAutoFit/>
          </a:bodyPr>
          <a:lstStyle/>
          <a:p>
            <a:pPr algn="ctr">
              <a:lnSpc>
                <a:spcPts val="14279"/>
              </a:lnSpc>
            </a:pPr>
            <a:r>
              <a:rPr lang="en-US" b="true" sz="11899">
                <a:solidFill>
                  <a:srgbClr val="FFFFFF"/>
                </a:solidFill>
                <a:latin typeface="Neo Tech Bold"/>
                <a:ea typeface="Neo Tech Bold"/>
                <a:cs typeface="Neo Tech Bold"/>
                <a:sym typeface="Neo Tech Bold"/>
              </a:rPr>
              <a:t>ỨNG DỤNG</a:t>
            </a:r>
          </a:p>
        </p:txBody>
      </p:sp>
      <p:sp>
        <p:nvSpPr>
          <p:cNvPr name="TextBox 14" id="14"/>
          <p:cNvSpPr txBox="true"/>
          <p:nvPr/>
        </p:nvSpPr>
        <p:spPr>
          <a:xfrm rot="0">
            <a:off x="2876245" y="4006215"/>
            <a:ext cx="12925424" cy="2045970"/>
          </a:xfrm>
          <a:prstGeom prst="rect">
            <a:avLst/>
          </a:prstGeom>
        </p:spPr>
        <p:txBody>
          <a:bodyPr anchor="t" rtlCol="false" tIns="0" lIns="0" bIns="0" rIns="0">
            <a:spAutoFit/>
          </a:bodyPr>
          <a:lstStyle/>
          <a:p>
            <a:pPr algn="ctr">
              <a:lnSpc>
                <a:spcPts val="14279"/>
              </a:lnSpc>
            </a:pPr>
            <a:r>
              <a:rPr lang="en-US" b="true" sz="11899">
                <a:solidFill>
                  <a:srgbClr val="65FFE8"/>
                </a:solidFill>
                <a:latin typeface="Neo Tech Bold"/>
                <a:ea typeface="Neo Tech Bold"/>
                <a:cs typeface="Neo Tech Bold"/>
                <a:sym typeface="Neo Tech Bold"/>
              </a:rPr>
              <a:t>PHÂN TÁN</a:t>
            </a:r>
          </a:p>
        </p:txBody>
      </p:sp>
      <p:sp>
        <p:nvSpPr>
          <p:cNvPr name="TextBox 15" id="15"/>
          <p:cNvSpPr txBox="true"/>
          <p:nvPr/>
        </p:nvSpPr>
        <p:spPr>
          <a:xfrm rot="0">
            <a:off x="1794766" y="933810"/>
            <a:ext cx="3121223" cy="391795"/>
          </a:xfrm>
          <a:prstGeom prst="rect">
            <a:avLst/>
          </a:prstGeom>
        </p:spPr>
        <p:txBody>
          <a:bodyPr anchor="t" rtlCol="false" tIns="0" lIns="0" bIns="0" rIns="0">
            <a:spAutoFit/>
          </a:bodyPr>
          <a:lstStyle/>
          <a:p>
            <a:pPr algn="l">
              <a:lnSpc>
                <a:spcPts val="3079"/>
              </a:lnSpc>
            </a:pPr>
            <a:r>
              <a:rPr lang="en-US" sz="2199" b="true">
                <a:solidFill>
                  <a:srgbClr val="FFFFFF"/>
                </a:solidFill>
                <a:latin typeface="Poppins Bold"/>
                <a:ea typeface="Poppins Bold"/>
                <a:cs typeface="Poppins Bold"/>
                <a:sym typeface="Poppins Bold"/>
              </a:rPr>
              <a:t>PHENIKAA UNIVERSITY</a:t>
            </a:r>
          </a:p>
        </p:txBody>
      </p:sp>
      <p:grpSp>
        <p:nvGrpSpPr>
          <p:cNvPr name="Group 16" id="16"/>
          <p:cNvGrpSpPr/>
          <p:nvPr/>
        </p:nvGrpSpPr>
        <p:grpSpPr>
          <a:xfrm rot="0">
            <a:off x="14753834" y="2055071"/>
            <a:ext cx="1392979" cy="1392979"/>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1D83FA">
                    <a:alpha val="100000"/>
                  </a:srgbClr>
                </a:gs>
                <a:gs pos="100000">
                  <a:srgbClr val="4FFFEA">
                    <a:alpha val="100000"/>
                  </a:srgbClr>
                </a:gs>
              </a:gsLst>
              <a:path path="circle">
                <a:fillToRect l="0" r="100000" t="0" b="100000"/>
              </a:path>
              <a:tileRect r="0" l="-100000" b="0" t="-100000"/>
            </a:gradFill>
          </p:spPr>
        </p:sp>
        <p:sp>
          <p:nvSpPr>
            <p:cNvPr name="TextBox 18" id="18"/>
            <p:cNvSpPr txBox="true"/>
            <p:nvPr/>
          </p:nvSpPr>
          <p:spPr>
            <a:xfrm>
              <a:off x="76200" y="9525"/>
              <a:ext cx="660400" cy="727075"/>
            </a:xfrm>
            <a:prstGeom prst="rect">
              <a:avLst/>
            </a:prstGeom>
          </p:spPr>
          <p:txBody>
            <a:bodyPr anchor="ctr" rtlCol="false" tIns="50800" lIns="50800" bIns="50800" rIns="50800"/>
            <a:lstStyle/>
            <a:p>
              <a:pPr algn="ctr">
                <a:lnSpc>
                  <a:spcPts val="3151"/>
                </a:lnSpc>
              </a:pPr>
            </a:p>
          </p:txBody>
        </p:sp>
      </p:grpSp>
      <p:sp>
        <p:nvSpPr>
          <p:cNvPr name="TextBox 19" id="19"/>
          <p:cNvSpPr txBox="true"/>
          <p:nvPr/>
        </p:nvSpPr>
        <p:spPr>
          <a:xfrm rot="0">
            <a:off x="3224649" y="5947410"/>
            <a:ext cx="11240611" cy="2684145"/>
          </a:xfrm>
          <a:prstGeom prst="rect">
            <a:avLst/>
          </a:prstGeom>
        </p:spPr>
        <p:txBody>
          <a:bodyPr anchor="t" rtlCol="false" tIns="0" lIns="0" bIns="0" rIns="0">
            <a:spAutoFit/>
          </a:bodyPr>
          <a:lstStyle/>
          <a:p>
            <a:pPr algn="ctr" marL="1079501" indent="-539750" lvl="1">
              <a:lnSpc>
                <a:spcPts val="6000"/>
              </a:lnSpc>
              <a:buFont typeface="Arial"/>
              <a:buChar char="•"/>
            </a:pPr>
            <a:r>
              <a:rPr lang="en-US" b="true" sz="5000" u="sng">
                <a:solidFill>
                  <a:srgbClr val="FFFFFF"/>
                </a:solidFill>
                <a:latin typeface="Neo Tech Bold"/>
                <a:ea typeface="Neo Tech Bold"/>
                <a:cs typeface="Neo Tech Bold"/>
                <a:sym typeface="Neo Tech Bold"/>
                <a:hlinkClick r:id="rId9" tooltip="https://canvas.phenikaa-uni.edu.vn/courses/18117"/>
              </a:rPr>
              <a:t>CSE702063-1-3-24(N04)</a:t>
            </a:r>
          </a:p>
          <a:p>
            <a:pPr algn="ctr">
              <a:lnSpc>
                <a:spcPts val="14279"/>
              </a:lnSpc>
            </a:pPr>
          </a:p>
        </p:txBody>
      </p:sp>
      <p:sp>
        <p:nvSpPr>
          <p:cNvPr name="TextBox 20" id="20"/>
          <p:cNvSpPr txBox="true"/>
          <p:nvPr/>
        </p:nvSpPr>
        <p:spPr>
          <a:xfrm rot="0">
            <a:off x="3685620" y="7237095"/>
            <a:ext cx="11240611" cy="874395"/>
          </a:xfrm>
          <a:prstGeom prst="rect">
            <a:avLst/>
          </a:prstGeom>
        </p:spPr>
        <p:txBody>
          <a:bodyPr anchor="t" rtlCol="false" tIns="0" lIns="0" bIns="0" rIns="0">
            <a:spAutoFit/>
          </a:bodyPr>
          <a:lstStyle/>
          <a:p>
            <a:pPr algn="ctr">
              <a:lnSpc>
                <a:spcPts val="6000"/>
              </a:lnSpc>
            </a:pPr>
            <a:r>
              <a:rPr lang="en-US" sz="5000">
                <a:solidFill>
                  <a:srgbClr val="FFFFFF"/>
                </a:solidFill>
                <a:latin typeface="Neo Tech"/>
                <a:ea typeface="Neo Tech"/>
                <a:cs typeface="Neo Tech"/>
                <a:sym typeface="Neo Tech"/>
              </a:rPr>
              <a:t>T</a:t>
            </a:r>
            <a:r>
              <a:rPr lang="en-US" sz="5000" b="true">
                <a:solidFill>
                  <a:srgbClr val="FFFFFF"/>
                </a:solidFill>
                <a:latin typeface="Neo Tech Bold"/>
                <a:ea typeface="Neo Tech Bold"/>
                <a:cs typeface="Neo Tech Bold"/>
                <a:sym typeface="Neo Tech Bold"/>
              </a:rPr>
              <a:t>hS.Nguyễn Thành Trung</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F1837">
                <a:alpha val="100000"/>
              </a:srgbClr>
            </a:gs>
            <a:gs pos="100000">
              <a:srgbClr val="1A4866">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375916" y="0"/>
            <a:ext cx="9519916" cy="10287000"/>
          </a:xfrm>
          <a:custGeom>
            <a:avLst/>
            <a:gdLst/>
            <a:ahLst/>
            <a:cxnLst/>
            <a:rect r="r" b="b" t="t" l="l"/>
            <a:pathLst>
              <a:path h="10287000" w="9519916">
                <a:moveTo>
                  <a:pt x="0" y="0"/>
                </a:moveTo>
                <a:lnTo>
                  <a:pt x="9519916" y="0"/>
                </a:lnTo>
                <a:lnTo>
                  <a:pt x="9519916" y="10287000"/>
                </a:lnTo>
                <a:lnTo>
                  <a:pt x="0" y="10287000"/>
                </a:lnTo>
                <a:lnTo>
                  <a:pt x="0" y="0"/>
                </a:lnTo>
                <a:close/>
              </a:path>
            </a:pathLst>
          </a:custGeom>
          <a:blipFill>
            <a:blip r:embed="rId2">
              <a:alphaModFix amt="31000"/>
            </a:blip>
            <a:stretch>
              <a:fillRect l="-54613" t="0" r="0" b="-91098"/>
            </a:stretch>
          </a:blipFill>
        </p:spPr>
      </p:sp>
      <p:sp>
        <p:nvSpPr>
          <p:cNvPr name="Freeform 3" id="3"/>
          <p:cNvSpPr/>
          <p:nvPr/>
        </p:nvSpPr>
        <p:spPr>
          <a:xfrm flipH="false" flipV="false" rot="0">
            <a:off x="9144000" y="0"/>
            <a:ext cx="9621861" cy="10287000"/>
          </a:xfrm>
          <a:custGeom>
            <a:avLst/>
            <a:gdLst/>
            <a:ahLst/>
            <a:cxnLst/>
            <a:rect r="r" b="b" t="t" l="l"/>
            <a:pathLst>
              <a:path h="10287000" w="9621861">
                <a:moveTo>
                  <a:pt x="0" y="0"/>
                </a:moveTo>
                <a:lnTo>
                  <a:pt x="9621861" y="0"/>
                </a:lnTo>
                <a:lnTo>
                  <a:pt x="9621861" y="10287000"/>
                </a:lnTo>
                <a:lnTo>
                  <a:pt x="0" y="10287000"/>
                </a:lnTo>
                <a:lnTo>
                  <a:pt x="0" y="0"/>
                </a:lnTo>
                <a:close/>
              </a:path>
            </a:pathLst>
          </a:custGeom>
          <a:blipFill>
            <a:blip r:embed="rId2">
              <a:alphaModFix amt="31000"/>
            </a:blip>
            <a:stretch>
              <a:fillRect l="0" t="0" r="-52975" b="-91098"/>
            </a:stretch>
          </a:blipFill>
        </p:spPr>
      </p:sp>
      <p:sp>
        <p:nvSpPr>
          <p:cNvPr name="TextBox 4" id="4"/>
          <p:cNvSpPr txBox="true"/>
          <p:nvPr/>
        </p:nvSpPr>
        <p:spPr>
          <a:xfrm rot="0">
            <a:off x="1003540" y="636905"/>
            <a:ext cx="3380502" cy="391795"/>
          </a:xfrm>
          <a:prstGeom prst="rect">
            <a:avLst/>
          </a:prstGeom>
        </p:spPr>
        <p:txBody>
          <a:bodyPr anchor="t" rtlCol="false" tIns="0" lIns="0" bIns="0" rIns="0">
            <a:spAutoFit/>
          </a:bodyPr>
          <a:lstStyle/>
          <a:p>
            <a:pPr algn="l">
              <a:lnSpc>
                <a:spcPts val="3079"/>
              </a:lnSpc>
            </a:pPr>
            <a:r>
              <a:rPr lang="en-US" sz="2199" b="true">
                <a:solidFill>
                  <a:srgbClr val="FFFFFF"/>
                </a:solidFill>
                <a:latin typeface="Poppins Bold"/>
                <a:ea typeface="Poppins Bold"/>
                <a:cs typeface="Poppins Bold"/>
                <a:sym typeface="Poppins Bold"/>
              </a:rPr>
              <a:t>PHENIKAA UNIVERSITY</a:t>
            </a:r>
          </a:p>
        </p:txBody>
      </p:sp>
      <p:sp>
        <p:nvSpPr>
          <p:cNvPr name="Freeform 5" id="5"/>
          <p:cNvSpPr/>
          <p:nvPr/>
        </p:nvSpPr>
        <p:spPr>
          <a:xfrm flipH="false" flipV="false" rot="0">
            <a:off x="9614306" y="-1223896"/>
            <a:ext cx="11199231" cy="4170547"/>
          </a:xfrm>
          <a:custGeom>
            <a:avLst/>
            <a:gdLst/>
            <a:ahLst/>
            <a:cxnLst/>
            <a:rect r="r" b="b" t="t" l="l"/>
            <a:pathLst>
              <a:path h="4170547" w="11199231">
                <a:moveTo>
                  <a:pt x="0" y="0"/>
                </a:moveTo>
                <a:lnTo>
                  <a:pt x="11199231" y="0"/>
                </a:lnTo>
                <a:lnTo>
                  <a:pt x="11199231" y="4170547"/>
                </a:lnTo>
                <a:lnTo>
                  <a:pt x="0" y="4170547"/>
                </a:lnTo>
                <a:lnTo>
                  <a:pt x="0" y="0"/>
                </a:lnTo>
                <a:close/>
              </a:path>
            </a:pathLst>
          </a:custGeom>
          <a:blipFill>
            <a:blip r:embed="rId3"/>
            <a:stretch>
              <a:fillRect l="0" t="0" r="0" b="0"/>
            </a:stretch>
          </a:blipFill>
        </p:spPr>
      </p:sp>
      <p:sp>
        <p:nvSpPr>
          <p:cNvPr name="TextBox 6" id="6"/>
          <p:cNvSpPr txBox="true"/>
          <p:nvPr/>
        </p:nvSpPr>
        <p:spPr>
          <a:xfrm rot="0">
            <a:off x="1292972" y="1258168"/>
            <a:ext cx="9540668" cy="1628775"/>
          </a:xfrm>
          <a:prstGeom prst="rect">
            <a:avLst/>
          </a:prstGeom>
        </p:spPr>
        <p:txBody>
          <a:bodyPr anchor="t" rtlCol="false" tIns="0" lIns="0" bIns="0" rIns="0">
            <a:spAutoFit/>
          </a:bodyPr>
          <a:lstStyle/>
          <a:p>
            <a:pPr algn="l">
              <a:lnSpc>
                <a:spcPts val="6000"/>
              </a:lnSpc>
            </a:pPr>
            <a:r>
              <a:rPr lang="en-US" sz="5000">
                <a:solidFill>
                  <a:srgbClr val="FFFFFF"/>
                </a:solidFill>
                <a:latin typeface="Neo Tech"/>
                <a:ea typeface="Neo Tech"/>
                <a:cs typeface="Neo Tech"/>
                <a:sym typeface="Neo Tech"/>
              </a:rPr>
              <a:t>PHÁT TRIỂN VÀ TRIỂN KHAI</a:t>
            </a:r>
          </a:p>
          <a:p>
            <a:pPr algn="l">
              <a:lnSpc>
                <a:spcPts val="6000"/>
              </a:lnSpc>
            </a:pPr>
            <a:r>
              <a:rPr lang="en-US" sz="5000">
                <a:solidFill>
                  <a:srgbClr val="FFFFFF"/>
                </a:solidFill>
                <a:latin typeface="Neo Tech"/>
                <a:ea typeface="Neo Tech"/>
                <a:cs typeface="Neo Tech"/>
                <a:sym typeface="Neo Tech"/>
              </a:rPr>
              <a:t> KỸ THUẬT MỚI</a:t>
            </a:r>
          </a:p>
        </p:txBody>
      </p:sp>
      <p:grpSp>
        <p:nvGrpSpPr>
          <p:cNvPr name="Group 7" id="7"/>
          <p:cNvGrpSpPr/>
          <p:nvPr/>
        </p:nvGrpSpPr>
        <p:grpSpPr>
          <a:xfrm rot="0">
            <a:off x="1190483" y="3111974"/>
            <a:ext cx="6815414" cy="6427629"/>
            <a:chOff x="0" y="0"/>
            <a:chExt cx="1795006" cy="1692874"/>
          </a:xfrm>
        </p:grpSpPr>
        <p:sp>
          <p:nvSpPr>
            <p:cNvPr name="Freeform 8" id="8"/>
            <p:cNvSpPr/>
            <p:nvPr/>
          </p:nvSpPr>
          <p:spPr>
            <a:xfrm flipH="false" flipV="false" rot="0">
              <a:off x="0" y="0"/>
              <a:ext cx="1795006" cy="1692874"/>
            </a:xfrm>
            <a:custGeom>
              <a:avLst/>
              <a:gdLst/>
              <a:ahLst/>
              <a:cxnLst/>
              <a:rect r="r" b="b" t="t" l="l"/>
              <a:pathLst>
                <a:path h="1692874" w="1795006">
                  <a:moveTo>
                    <a:pt x="74972" y="0"/>
                  </a:moveTo>
                  <a:lnTo>
                    <a:pt x="1720034" y="0"/>
                  </a:lnTo>
                  <a:cubicBezTo>
                    <a:pt x="1761440" y="0"/>
                    <a:pt x="1795006" y="33566"/>
                    <a:pt x="1795006" y="74972"/>
                  </a:cubicBezTo>
                  <a:lnTo>
                    <a:pt x="1795006" y="1617901"/>
                  </a:lnTo>
                  <a:cubicBezTo>
                    <a:pt x="1795006" y="1659307"/>
                    <a:pt x="1761440" y="1692874"/>
                    <a:pt x="1720034" y="1692874"/>
                  </a:cubicBezTo>
                  <a:lnTo>
                    <a:pt x="74972" y="1692874"/>
                  </a:lnTo>
                  <a:cubicBezTo>
                    <a:pt x="33566" y="1692874"/>
                    <a:pt x="0" y="1659307"/>
                    <a:pt x="0" y="1617901"/>
                  </a:cubicBezTo>
                  <a:lnTo>
                    <a:pt x="0" y="74972"/>
                  </a:lnTo>
                  <a:cubicBezTo>
                    <a:pt x="0" y="33566"/>
                    <a:pt x="33566" y="0"/>
                    <a:pt x="74972" y="0"/>
                  </a:cubicBezTo>
                  <a:close/>
                </a:path>
              </a:pathLst>
            </a:custGeom>
            <a:solidFill>
              <a:srgbClr val="B9E1E4">
                <a:alpha val="44706"/>
              </a:srgbClr>
            </a:solidFill>
          </p:spPr>
        </p:sp>
        <p:sp>
          <p:nvSpPr>
            <p:cNvPr name="TextBox 9" id="9"/>
            <p:cNvSpPr txBox="true"/>
            <p:nvPr/>
          </p:nvSpPr>
          <p:spPr>
            <a:xfrm>
              <a:off x="0" y="-66675"/>
              <a:ext cx="1795006" cy="1759549"/>
            </a:xfrm>
            <a:prstGeom prst="rect">
              <a:avLst/>
            </a:prstGeom>
          </p:spPr>
          <p:txBody>
            <a:bodyPr anchor="ctr" rtlCol="false" tIns="50800" lIns="50800" bIns="50800" rIns="50800"/>
            <a:lstStyle/>
            <a:p>
              <a:pPr algn="ctr">
                <a:lnSpc>
                  <a:spcPts val="3151"/>
                </a:lnSpc>
              </a:pPr>
            </a:p>
          </p:txBody>
        </p:sp>
      </p:grpSp>
      <p:grpSp>
        <p:nvGrpSpPr>
          <p:cNvPr name="Group 10" id="10"/>
          <p:cNvGrpSpPr/>
          <p:nvPr/>
        </p:nvGrpSpPr>
        <p:grpSpPr>
          <a:xfrm rot="0">
            <a:off x="9144000" y="3111974"/>
            <a:ext cx="6815414" cy="6427629"/>
            <a:chOff x="0" y="0"/>
            <a:chExt cx="1795006" cy="1692874"/>
          </a:xfrm>
        </p:grpSpPr>
        <p:sp>
          <p:nvSpPr>
            <p:cNvPr name="Freeform 11" id="11"/>
            <p:cNvSpPr/>
            <p:nvPr/>
          </p:nvSpPr>
          <p:spPr>
            <a:xfrm flipH="false" flipV="false" rot="0">
              <a:off x="0" y="0"/>
              <a:ext cx="1795006" cy="1692874"/>
            </a:xfrm>
            <a:custGeom>
              <a:avLst/>
              <a:gdLst/>
              <a:ahLst/>
              <a:cxnLst/>
              <a:rect r="r" b="b" t="t" l="l"/>
              <a:pathLst>
                <a:path h="1692874" w="1795006">
                  <a:moveTo>
                    <a:pt x="74972" y="0"/>
                  </a:moveTo>
                  <a:lnTo>
                    <a:pt x="1720034" y="0"/>
                  </a:lnTo>
                  <a:cubicBezTo>
                    <a:pt x="1761440" y="0"/>
                    <a:pt x="1795006" y="33566"/>
                    <a:pt x="1795006" y="74972"/>
                  </a:cubicBezTo>
                  <a:lnTo>
                    <a:pt x="1795006" y="1617901"/>
                  </a:lnTo>
                  <a:cubicBezTo>
                    <a:pt x="1795006" y="1659307"/>
                    <a:pt x="1761440" y="1692874"/>
                    <a:pt x="1720034" y="1692874"/>
                  </a:cubicBezTo>
                  <a:lnTo>
                    <a:pt x="74972" y="1692874"/>
                  </a:lnTo>
                  <a:cubicBezTo>
                    <a:pt x="33566" y="1692874"/>
                    <a:pt x="0" y="1659307"/>
                    <a:pt x="0" y="1617901"/>
                  </a:cubicBezTo>
                  <a:lnTo>
                    <a:pt x="0" y="74972"/>
                  </a:lnTo>
                  <a:cubicBezTo>
                    <a:pt x="0" y="33566"/>
                    <a:pt x="33566" y="0"/>
                    <a:pt x="74972" y="0"/>
                  </a:cubicBezTo>
                  <a:close/>
                </a:path>
              </a:pathLst>
            </a:custGeom>
            <a:solidFill>
              <a:srgbClr val="B9E1E4">
                <a:alpha val="44706"/>
              </a:srgbClr>
            </a:solidFill>
          </p:spPr>
        </p:sp>
        <p:sp>
          <p:nvSpPr>
            <p:cNvPr name="TextBox 12" id="12"/>
            <p:cNvSpPr txBox="true"/>
            <p:nvPr/>
          </p:nvSpPr>
          <p:spPr>
            <a:xfrm>
              <a:off x="0" y="-66675"/>
              <a:ext cx="1795006" cy="1759549"/>
            </a:xfrm>
            <a:prstGeom prst="rect">
              <a:avLst/>
            </a:prstGeom>
          </p:spPr>
          <p:txBody>
            <a:bodyPr anchor="ctr" rtlCol="false" tIns="50800" lIns="50800" bIns="50800" rIns="50800"/>
            <a:lstStyle/>
            <a:p>
              <a:pPr algn="ctr">
                <a:lnSpc>
                  <a:spcPts val="3151"/>
                </a:lnSpc>
              </a:pPr>
            </a:p>
          </p:txBody>
        </p:sp>
      </p:grpSp>
      <p:sp>
        <p:nvSpPr>
          <p:cNvPr name="TextBox 13" id="13"/>
          <p:cNvSpPr txBox="true"/>
          <p:nvPr/>
        </p:nvSpPr>
        <p:spPr>
          <a:xfrm rot="0">
            <a:off x="1190483" y="3764332"/>
            <a:ext cx="6815414" cy="4556726"/>
          </a:xfrm>
          <a:prstGeom prst="rect">
            <a:avLst/>
          </a:prstGeom>
        </p:spPr>
        <p:txBody>
          <a:bodyPr anchor="t" rtlCol="false" tIns="0" lIns="0" bIns="0" rIns="0">
            <a:spAutoFit/>
          </a:bodyPr>
          <a:lstStyle/>
          <a:p>
            <a:pPr algn="l">
              <a:lnSpc>
                <a:spcPts val="3991"/>
              </a:lnSpc>
            </a:pPr>
            <a:r>
              <a:rPr lang="en-US" sz="2851">
                <a:solidFill>
                  <a:srgbClr val="FFFFFF"/>
                </a:solidFill>
                <a:latin typeface="Poppins"/>
                <a:ea typeface="Poppins"/>
                <a:cs typeface="Poppins"/>
                <a:sym typeface="Poppins"/>
              </a:rPr>
              <a:t> Cảnh báo thời tiết qua Email</a:t>
            </a:r>
          </a:p>
          <a:p>
            <a:pPr algn="l" marL="615603" indent="-307802" lvl="1">
              <a:lnSpc>
                <a:spcPts val="3991"/>
              </a:lnSpc>
              <a:buFont typeface="Arial"/>
              <a:buChar char="•"/>
            </a:pPr>
            <a:r>
              <a:rPr lang="en-US" sz="2851">
                <a:solidFill>
                  <a:srgbClr val="FFFFFF"/>
                </a:solidFill>
                <a:latin typeface="Poppins"/>
                <a:ea typeface="Poppins"/>
                <a:cs typeface="Poppins"/>
                <a:sym typeface="Poppins"/>
              </a:rPr>
              <a:t>Script alert_email.py:</a:t>
            </a:r>
          </a:p>
          <a:p>
            <a:pPr algn="l" marL="615603" indent="-307802" lvl="1">
              <a:lnSpc>
                <a:spcPts val="3991"/>
              </a:lnSpc>
              <a:buFont typeface="Arial"/>
              <a:buChar char="•"/>
            </a:pPr>
            <a:r>
              <a:rPr lang="en-US" sz="2851">
                <a:solidFill>
                  <a:srgbClr val="FFFFFF"/>
                </a:solidFill>
                <a:latin typeface="Poppins"/>
                <a:ea typeface="Poppins"/>
                <a:cs typeface="Poppins"/>
                <a:sym typeface="Poppins"/>
              </a:rPr>
              <a:t> → Truy vấn dữ liệu mới nhất từ InfluxDB</a:t>
            </a:r>
          </a:p>
          <a:p>
            <a:pPr algn="l" marL="615603" indent="-307802" lvl="1">
              <a:lnSpc>
                <a:spcPts val="3991"/>
              </a:lnSpc>
              <a:buFont typeface="Arial"/>
              <a:buChar char="•"/>
            </a:pPr>
            <a:r>
              <a:rPr lang="en-US" sz="2851">
                <a:solidFill>
                  <a:srgbClr val="FFFFFF"/>
                </a:solidFill>
                <a:latin typeface="Poppins"/>
                <a:ea typeface="Poppins"/>
                <a:cs typeface="Poppins"/>
                <a:sym typeface="Poppins"/>
              </a:rPr>
              <a:t> → So sánh ngưỡng cảnh báo (ví dụ: nhiệt độ &gt; 30°C)</a:t>
            </a:r>
          </a:p>
          <a:p>
            <a:pPr algn="l" marL="615603" indent="-307802" lvl="1">
              <a:lnSpc>
                <a:spcPts val="3991"/>
              </a:lnSpc>
              <a:buFont typeface="Arial"/>
              <a:buChar char="•"/>
            </a:pPr>
            <a:r>
              <a:rPr lang="en-US" sz="2851">
                <a:solidFill>
                  <a:srgbClr val="FFFFFF"/>
                </a:solidFill>
                <a:latin typeface="Poppins"/>
                <a:ea typeface="Poppins"/>
                <a:cs typeface="Poppins"/>
                <a:sym typeface="Poppins"/>
              </a:rPr>
              <a:t> → Gửi email nếu vượt ngưỡng</a:t>
            </a:r>
          </a:p>
          <a:p>
            <a:pPr algn="l" marL="615603" indent="-307802" lvl="1">
              <a:lnSpc>
                <a:spcPts val="3991"/>
              </a:lnSpc>
              <a:buFont typeface="Arial"/>
              <a:buChar char="•"/>
            </a:pPr>
            <a:r>
              <a:rPr lang="en-US" sz="2851">
                <a:solidFill>
                  <a:srgbClr val="FFFFFF"/>
                </a:solidFill>
                <a:latin typeface="Poppins"/>
                <a:ea typeface="Poppins"/>
                <a:cs typeface="Poppins"/>
                <a:sym typeface="Poppins"/>
              </a:rPr>
              <a:t>Tự động hóa bằng schedule hoặc threading.Timer</a:t>
            </a:r>
          </a:p>
        </p:txBody>
      </p:sp>
      <p:sp>
        <p:nvSpPr>
          <p:cNvPr name="TextBox 14" id="14"/>
          <p:cNvSpPr txBox="true"/>
          <p:nvPr/>
        </p:nvSpPr>
        <p:spPr>
          <a:xfrm rot="0">
            <a:off x="9368464" y="3764332"/>
            <a:ext cx="6590950" cy="3042251"/>
          </a:xfrm>
          <a:prstGeom prst="rect">
            <a:avLst/>
          </a:prstGeom>
        </p:spPr>
        <p:txBody>
          <a:bodyPr anchor="t" rtlCol="false" tIns="0" lIns="0" bIns="0" rIns="0">
            <a:spAutoFit/>
          </a:bodyPr>
          <a:lstStyle/>
          <a:p>
            <a:pPr algn="l">
              <a:lnSpc>
                <a:spcPts val="3991"/>
              </a:lnSpc>
            </a:pPr>
            <a:r>
              <a:rPr lang="en-US" sz="2851">
                <a:solidFill>
                  <a:srgbClr val="FFFFFF"/>
                </a:solidFill>
                <a:latin typeface="Poppins"/>
                <a:ea typeface="Poppins"/>
                <a:cs typeface="Poppins"/>
                <a:sym typeface="Poppins"/>
              </a:rPr>
              <a:t> Giao diện Web</a:t>
            </a:r>
          </a:p>
          <a:p>
            <a:pPr algn="l" marL="615603" indent="-307802" lvl="1">
              <a:lnSpc>
                <a:spcPts val="3991"/>
              </a:lnSpc>
              <a:buFont typeface="Arial"/>
              <a:buChar char="•"/>
            </a:pPr>
            <a:r>
              <a:rPr lang="en-US" sz="2851">
                <a:solidFill>
                  <a:srgbClr val="FFFFFF"/>
                </a:solidFill>
                <a:latin typeface="Poppins"/>
                <a:ea typeface="Poppins"/>
                <a:cs typeface="Poppins"/>
                <a:sym typeface="Poppins"/>
              </a:rPr>
              <a:t>Flask tạo giao diện web đơn giản</a:t>
            </a:r>
          </a:p>
          <a:p>
            <a:pPr algn="l" marL="615603" indent="-307802" lvl="1">
              <a:lnSpc>
                <a:spcPts val="3991"/>
              </a:lnSpc>
              <a:buFont typeface="Arial"/>
              <a:buChar char="•"/>
            </a:pPr>
            <a:r>
              <a:rPr lang="en-US" sz="2851">
                <a:solidFill>
                  <a:srgbClr val="FFFFFF"/>
                </a:solidFill>
                <a:latin typeface="Poppins"/>
                <a:ea typeface="Poppins"/>
                <a:cs typeface="Poppins"/>
                <a:sym typeface="Poppins"/>
              </a:rPr>
              <a:t>Truy vấn dữ liệu InfluxDB</a:t>
            </a:r>
          </a:p>
          <a:p>
            <a:pPr algn="l" marL="615603" indent="-307802" lvl="1">
              <a:lnSpc>
                <a:spcPts val="3991"/>
              </a:lnSpc>
              <a:buFont typeface="Arial"/>
              <a:buChar char="•"/>
            </a:pPr>
            <a:r>
              <a:rPr lang="en-US" sz="2851">
                <a:solidFill>
                  <a:srgbClr val="FFFFFF"/>
                </a:solidFill>
                <a:latin typeface="Poppins"/>
                <a:ea typeface="Poppins"/>
                <a:cs typeface="Poppins"/>
                <a:sym typeface="Poppins"/>
              </a:rPr>
              <a:t>Biểu đồ hiển thị bằng Chart.js</a:t>
            </a:r>
          </a:p>
          <a:p>
            <a:pPr algn="l" marL="615603" indent="-307802" lvl="1">
              <a:lnSpc>
                <a:spcPts val="3991"/>
              </a:lnSpc>
              <a:buFont typeface="Arial"/>
              <a:buChar char="•"/>
            </a:pPr>
            <a:r>
              <a:rPr lang="en-US" sz="2851">
                <a:solidFill>
                  <a:srgbClr val="FFFFFF"/>
                </a:solidFill>
                <a:latin typeface="Poppins"/>
                <a:ea typeface="Poppins"/>
                <a:cs typeface="Poppins"/>
                <a:sym typeface="Poppins"/>
              </a:rPr>
              <a:t>Người dùng dễ dàng theo dõi thời tiết lịch sử</a:t>
            </a:r>
          </a:p>
        </p:txBody>
      </p:sp>
      <p:sp>
        <p:nvSpPr>
          <p:cNvPr name="TextBox 15" id="15"/>
          <p:cNvSpPr txBox="true"/>
          <p:nvPr/>
        </p:nvSpPr>
        <p:spPr>
          <a:xfrm rot="0">
            <a:off x="9368464" y="6720874"/>
            <a:ext cx="6184083" cy="2537426"/>
          </a:xfrm>
          <a:prstGeom prst="rect">
            <a:avLst/>
          </a:prstGeom>
        </p:spPr>
        <p:txBody>
          <a:bodyPr anchor="t" rtlCol="false" tIns="0" lIns="0" bIns="0" rIns="0">
            <a:spAutoFit/>
          </a:bodyPr>
          <a:lstStyle/>
          <a:p>
            <a:pPr algn="l">
              <a:lnSpc>
                <a:spcPts val="3991"/>
              </a:lnSpc>
            </a:pPr>
            <a:r>
              <a:rPr lang="en-US" sz="2851">
                <a:solidFill>
                  <a:srgbClr val="FFFFFF"/>
                </a:solidFill>
                <a:latin typeface="Poppins"/>
                <a:ea typeface="Poppins"/>
                <a:cs typeface="Poppins"/>
                <a:sym typeface="Poppins"/>
              </a:rPr>
              <a:t>Tự động hóa toàn hệ thống:</a:t>
            </a:r>
          </a:p>
          <a:p>
            <a:pPr algn="l" marL="615603" indent="-307802" lvl="1">
              <a:lnSpc>
                <a:spcPts val="3991"/>
              </a:lnSpc>
              <a:buFont typeface="Arial"/>
              <a:buChar char="•"/>
            </a:pPr>
            <a:r>
              <a:rPr lang="en-US" sz="2851">
                <a:solidFill>
                  <a:srgbClr val="FFFFFF"/>
                </a:solidFill>
                <a:latin typeface="Poppins"/>
                <a:ea typeface="Poppins"/>
                <a:cs typeface="Poppins"/>
                <a:sym typeface="Poppins"/>
              </a:rPr>
              <a:t> → Thu thập, cảnh báo, hiển thị đều chạy nền</a:t>
            </a:r>
          </a:p>
          <a:p>
            <a:pPr algn="l" marL="615603" indent="-307802" lvl="1">
              <a:lnSpc>
                <a:spcPts val="3991"/>
              </a:lnSpc>
              <a:buFont typeface="Arial"/>
              <a:buChar char="•"/>
            </a:pPr>
            <a:r>
              <a:rPr lang="en-US" sz="2851">
                <a:solidFill>
                  <a:srgbClr val="FFFFFF"/>
                </a:solidFill>
                <a:latin typeface="Poppins"/>
                <a:ea typeface="Poppins"/>
                <a:cs typeface="Poppins"/>
                <a:sym typeface="Poppins"/>
              </a:rPr>
              <a:t>Flask Web: triển khai trên localhost, dễ sử dụng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F1837">
                <a:alpha val="100000"/>
              </a:srgbClr>
            </a:gs>
            <a:gs pos="100000">
              <a:srgbClr val="1A4866">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1003540" y="636905"/>
            <a:ext cx="3380502" cy="391795"/>
          </a:xfrm>
          <a:prstGeom prst="rect">
            <a:avLst/>
          </a:prstGeom>
        </p:spPr>
        <p:txBody>
          <a:bodyPr anchor="t" rtlCol="false" tIns="0" lIns="0" bIns="0" rIns="0">
            <a:spAutoFit/>
          </a:bodyPr>
          <a:lstStyle/>
          <a:p>
            <a:pPr algn="l">
              <a:lnSpc>
                <a:spcPts val="3079"/>
              </a:lnSpc>
            </a:pPr>
            <a:r>
              <a:rPr lang="en-US" sz="2199" b="true">
                <a:solidFill>
                  <a:srgbClr val="FFFFFF"/>
                </a:solidFill>
                <a:latin typeface="Poppins Bold"/>
                <a:ea typeface="Poppins Bold"/>
                <a:cs typeface="Poppins Bold"/>
                <a:sym typeface="Poppins Bold"/>
              </a:rPr>
              <a:t>PHENIKAA UNIVERSITY</a:t>
            </a:r>
          </a:p>
        </p:txBody>
      </p:sp>
      <p:sp>
        <p:nvSpPr>
          <p:cNvPr name="Freeform 3" id="3"/>
          <p:cNvSpPr/>
          <p:nvPr/>
        </p:nvSpPr>
        <p:spPr>
          <a:xfrm flipH="false" flipV="false" rot="0">
            <a:off x="9614306" y="-1223896"/>
            <a:ext cx="11199231" cy="4170547"/>
          </a:xfrm>
          <a:custGeom>
            <a:avLst/>
            <a:gdLst/>
            <a:ahLst/>
            <a:cxnLst/>
            <a:rect r="r" b="b" t="t" l="l"/>
            <a:pathLst>
              <a:path h="4170547" w="11199231">
                <a:moveTo>
                  <a:pt x="0" y="0"/>
                </a:moveTo>
                <a:lnTo>
                  <a:pt x="11199231" y="0"/>
                </a:lnTo>
                <a:lnTo>
                  <a:pt x="11199231" y="4170547"/>
                </a:lnTo>
                <a:lnTo>
                  <a:pt x="0" y="4170547"/>
                </a:lnTo>
                <a:lnTo>
                  <a:pt x="0" y="0"/>
                </a:lnTo>
                <a:close/>
              </a:path>
            </a:pathLst>
          </a:custGeom>
          <a:blipFill>
            <a:blip r:embed="rId2"/>
            <a:stretch>
              <a:fillRect l="0" t="0" r="0" b="0"/>
            </a:stretch>
          </a:blipFill>
        </p:spPr>
      </p:sp>
      <p:sp>
        <p:nvSpPr>
          <p:cNvPr name="Freeform 4" id="4"/>
          <p:cNvSpPr/>
          <p:nvPr/>
        </p:nvSpPr>
        <p:spPr>
          <a:xfrm flipH="false" flipV="false" rot="0">
            <a:off x="9144000" y="0"/>
            <a:ext cx="9621861" cy="10287000"/>
          </a:xfrm>
          <a:custGeom>
            <a:avLst/>
            <a:gdLst/>
            <a:ahLst/>
            <a:cxnLst/>
            <a:rect r="r" b="b" t="t" l="l"/>
            <a:pathLst>
              <a:path h="10287000" w="9621861">
                <a:moveTo>
                  <a:pt x="0" y="0"/>
                </a:moveTo>
                <a:lnTo>
                  <a:pt x="9621861" y="0"/>
                </a:lnTo>
                <a:lnTo>
                  <a:pt x="9621861" y="10287000"/>
                </a:lnTo>
                <a:lnTo>
                  <a:pt x="0" y="10287000"/>
                </a:lnTo>
                <a:lnTo>
                  <a:pt x="0" y="0"/>
                </a:lnTo>
                <a:close/>
              </a:path>
            </a:pathLst>
          </a:custGeom>
          <a:blipFill>
            <a:blip r:embed="rId3">
              <a:alphaModFix amt="31000"/>
            </a:blip>
            <a:stretch>
              <a:fillRect l="0" t="0" r="-52975" b="-91098"/>
            </a:stretch>
          </a:blipFill>
        </p:spPr>
      </p:sp>
      <p:sp>
        <p:nvSpPr>
          <p:cNvPr name="Freeform 5" id="5"/>
          <p:cNvSpPr/>
          <p:nvPr/>
        </p:nvSpPr>
        <p:spPr>
          <a:xfrm flipH="false" flipV="false" rot="0">
            <a:off x="179367" y="0"/>
            <a:ext cx="9621861" cy="10287000"/>
          </a:xfrm>
          <a:custGeom>
            <a:avLst/>
            <a:gdLst/>
            <a:ahLst/>
            <a:cxnLst/>
            <a:rect r="r" b="b" t="t" l="l"/>
            <a:pathLst>
              <a:path h="10287000" w="9621861">
                <a:moveTo>
                  <a:pt x="0" y="0"/>
                </a:moveTo>
                <a:lnTo>
                  <a:pt x="9621862" y="0"/>
                </a:lnTo>
                <a:lnTo>
                  <a:pt x="9621862" y="10287000"/>
                </a:lnTo>
                <a:lnTo>
                  <a:pt x="0" y="10287000"/>
                </a:lnTo>
                <a:lnTo>
                  <a:pt x="0" y="0"/>
                </a:lnTo>
                <a:close/>
              </a:path>
            </a:pathLst>
          </a:custGeom>
          <a:blipFill>
            <a:blip r:embed="rId3">
              <a:alphaModFix amt="31000"/>
            </a:blip>
            <a:stretch>
              <a:fillRect l="0" t="0" r="-52975" b="-91098"/>
            </a:stretch>
          </a:blipFill>
        </p:spPr>
      </p:sp>
      <p:sp>
        <p:nvSpPr>
          <p:cNvPr name="TextBox 6" id="6"/>
          <p:cNvSpPr txBox="true"/>
          <p:nvPr/>
        </p:nvSpPr>
        <p:spPr>
          <a:xfrm rot="0">
            <a:off x="257175" y="1186849"/>
            <a:ext cx="17773650" cy="9100151"/>
          </a:xfrm>
          <a:prstGeom prst="rect">
            <a:avLst/>
          </a:prstGeom>
        </p:spPr>
        <p:txBody>
          <a:bodyPr anchor="t" rtlCol="false" tIns="0" lIns="0" bIns="0" rIns="0">
            <a:spAutoFit/>
          </a:bodyPr>
          <a:lstStyle/>
          <a:p>
            <a:pPr algn="l">
              <a:lnSpc>
                <a:spcPts val="3991"/>
              </a:lnSpc>
            </a:pPr>
            <a:r>
              <a:rPr lang="en-US" sz="2851">
                <a:solidFill>
                  <a:srgbClr val="FFFFFF"/>
                </a:solidFill>
                <a:latin typeface="Poppins"/>
                <a:ea typeface="Poppins"/>
                <a:cs typeface="Poppins"/>
                <a:sym typeface="Poppins"/>
              </a:rPr>
              <a:t>Ưu điểm</a:t>
            </a:r>
          </a:p>
          <a:p>
            <a:pPr algn="l">
              <a:lnSpc>
                <a:spcPts val="3991"/>
              </a:lnSpc>
            </a:pPr>
            <a:r>
              <a:rPr lang="en-US" sz="2851">
                <a:solidFill>
                  <a:srgbClr val="FFFFFF"/>
                </a:solidFill>
                <a:latin typeface="Poppins"/>
                <a:ea typeface="Poppins"/>
                <a:cs typeface="Poppins"/>
                <a:sym typeface="Poppins"/>
              </a:rPr>
              <a:t>Thời gian thực</a:t>
            </a:r>
          </a:p>
          <a:p>
            <a:pPr algn="l" marL="615603" indent="-307802" lvl="1">
              <a:lnSpc>
                <a:spcPts val="3991"/>
              </a:lnSpc>
              <a:buFont typeface="Arial"/>
              <a:buChar char="•"/>
            </a:pPr>
            <a:r>
              <a:rPr lang="en-US" sz="2851">
                <a:solidFill>
                  <a:srgbClr val="FFFFFF"/>
                </a:solidFill>
                <a:latin typeface="Poppins"/>
                <a:ea typeface="Poppins"/>
                <a:cs typeface="Poppins"/>
                <a:sym typeface="Poppins"/>
              </a:rPr>
              <a:t>Hệ thống có khả năng thu thập và phản hồi dữ liệu thời tiết tức thì, phù hợp cho các ứng dụng cần cập nhật liên tục.</a:t>
            </a:r>
          </a:p>
          <a:p>
            <a:pPr algn="l">
              <a:lnSpc>
                <a:spcPts val="3991"/>
              </a:lnSpc>
            </a:pPr>
            <a:r>
              <a:rPr lang="en-US" sz="2851">
                <a:solidFill>
                  <a:srgbClr val="FFFFFF"/>
                </a:solidFill>
                <a:latin typeface="Poppins"/>
                <a:ea typeface="Poppins"/>
                <a:cs typeface="Poppins"/>
                <a:sym typeface="Poppins"/>
              </a:rPr>
              <a:t>Hiệu quả lưu trữ</a:t>
            </a:r>
          </a:p>
          <a:p>
            <a:pPr algn="l" marL="615603" indent="-307802" lvl="1">
              <a:lnSpc>
                <a:spcPts val="3991"/>
              </a:lnSpc>
              <a:buFont typeface="Arial"/>
              <a:buChar char="•"/>
            </a:pPr>
            <a:r>
              <a:rPr lang="en-US" sz="2851">
                <a:solidFill>
                  <a:srgbClr val="FFFFFF"/>
                </a:solidFill>
                <a:latin typeface="Poppins"/>
                <a:ea typeface="Poppins"/>
                <a:cs typeface="Poppins"/>
                <a:sym typeface="Poppins"/>
              </a:rPr>
              <a:t>Sử dụng InfluxDB – cơ sở dữ liệu tối ưu cho dữ liệu chuỗi thời gian giúp truy vấn nhanh, lưu trữ nhẹ và tiết kiệm tài nguyên.</a:t>
            </a:r>
          </a:p>
          <a:p>
            <a:pPr algn="l">
              <a:lnSpc>
                <a:spcPts val="3991"/>
              </a:lnSpc>
            </a:pPr>
            <a:r>
              <a:rPr lang="en-US" sz="2851">
                <a:solidFill>
                  <a:srgbClr val="FFFFFF"/>
                </a:solidFill>
                <a:latin typeface="Poppins"/>
                <a:ea typeface="Poppins"/>
                <a:cs typeface="Poppins"/>
                <a:sym typeface="Poppins"/>
              </a:rPr>
              <a:t>Tự động hóa</a:t>
            </a:r>
          </a:p>
          <a:p>
            <a:pPr algn="l" marL="615603" indent="-307802" lvl="1">
              <a:lnSpc>
                <a:spcPts val="3991"/>
              </a:lnSpc>
              <a:buFont typeface="Arial"/>
              <a:buChar char="•"/>
            </a:pPr>
            <a:r>
              <a:rPr lang="en-US" sz="2851">
                <a:solidFill>
                  <a:srgbClr val="FFFFFF"/>
                </a:solidFill>
                <a:latin typeface="Poppins"/>
                <a:ea typeface="Poppins"/>
                <a:cs typeface="Poppins"/>
                <a:sym typeface="Poppins"/>
              </a:rPr>
              <a:t>Các chức năng như thu thập dữ liệu và gửi cảnh báo được chạy nền hoặc định kỳ hoàn toàn tự động, không cần thao tác thủ công.</a:t>
            </a:r>
          </a:p>
          <a:p>
            <a:pPr algn="l">
              <a:lnSpc>
                <a:spcPts val="3991"/>
              </a:lnSpc>
            </a:pPr>
            <a:r>
              <a:rPr lang="en-US" sz="2851">
                <a:solidFill>
                  <a:srgbClr val="FFFFFF"/>
                </a:solidFill>
                <a:latin typeface="Poppins"/>
                <a:ea typeface="Poppins"/>
                <a:cs typeface="Poppins"/>
                <a:sym typeface="Poppins"/>
              </a:rPr>
              <a:t>Dễ triển khai và mở rộng</a:t>
            </a:r>
          </a:p>
          <a:p>
            <a:pPr algn="l" marL="615603" indent="-307802" lvl="1">
              <a:lnSpc>
                <a:spcPts val="3991"/>
              </a:lnSpc>
              <a:buFont typeface="Arial"/>
              <a:buChar char="•"/>
            </a:pPr>
            <a:r>
              <a:rPr lang="en-US" sz="2851">
                <a:solidFill>
                  <a:srgbClr val="FFFFFF"/>
                </a:solidFill>
                <a:latin typeface="Poppins"/>
                <a:ea typeface="Poppins"/>
                <a:cs typeface="Poppins"/>
                <a:sym typeface="Poppins"/>
              </a:rPr>
              <a:t>Xây dựng bằng Python và Flask – ngôn ngữ và framework phổ biến, dễ bảo trì và nâng cấp.</a:t>
            </a:r>
          </a:p>
          <a:p>
            <a:pPr algn="l">
              <a:lnSpc>
                <a:spcPts val="3991"/>
              </a:lnSpc>
            </a:pPr>
            <a:r>
              <a:rPr lang="en-US" sz="2851">
                <a:solidFill>
                  <a:srgbClr val="FFFFFF"/>
                </a:solidFill>
                <a:latin typeface="Poppins"/>
                <a:ea typeface="Poppins"/>
                <a:cs typeface="Poppins"/>
                <a:sym typeface="Poppins"/>
              </a:rPr>
              <a:t>Giao diện trực quan</a:t>
            </a:r>
          </a:p>
          <a:p>
            <a:pPr algn="l" marL="615603" indent="-307802" lvl="1">
              <a:lnSpc>
                <a:spcPts val="3991"/>
              </a:lnSpc>
              <a:buFont typeface="Arial"/>
              <a:buChar char="•"/>
            </a:pPr>
            <a:r>
              <a:rPr lang="en-US" sz="2851">
                <a:solidFill>
                  <a:srgbClr val="FFFFFF"/>
                </a:solidFill>
                <a:latin typeface="Poppins"/>
                <a:ea typeface="Poppins"/>
                <a:cs typeface="Poppins"/>
                <a:sym typeface="Poppins"/>
              </a:rPr>
              <a:t>Sử dụng Chart.js để hiển thị biểu đồ sinh động, giúp người dùng dễ dàng theo dõi dữ liệu lịch sử.</a:t>
            </a:r>
          </a:p>
          <a:p>
            <a:pPr algn="l">
              <a:lnSpc>
                <a:spcPts val="3991"/>
              </a:lnSpc>
            </a:pPr>
            <a:r>
              <a:rPr lang="en-US" sz="2851">
                <a:solidFill>
                  <a:srgbClr val="FFFFFF"/>
                </a:solidFill>
                <a:latin typeface="Poppins"/>
                <a:ea typeface="Poppins"/>
                <a:cs typeface="Poppins"/>
                <a:sym typeface="Poppins"/>
              </a:rPr>
              <a:t>Tính ứng dụng cao</a:t>
            </a:r>
          </a:p>
          <a:p>
            <a:pPr algn="l" marL="615603" indent="-307802" lvl="1">
              <a:lnSpc>
                <a:spcPts val="3991"/>
              </a:lnSpc>
              <a:buFont typeface="Arial"/>
              <a:buChar char="•"/>
            </a:pPr>
            <a:r>
              <a:rPr lang="en-US" sz="2851">
                <a:solidFill>
                  <a:srgbClr val="FFFFFF"/>
                </a:solidFill>
                <a:latin typeface="Poppins"/>
                <a:ea typeface="Poppins"/>
                <a:cs typeface="Poppins"/>
                <a:sym typeface="Poppins"/>
              </a:rPr>
              <a:t>Có thể áp dụng vào nhiều lĩnh vực: nông nghiệp thông minh, giám sát môi trường, nhà ở thông minh,…</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F1837">
                <a:alpha val="100000"/>
              </a:srgbClr>
            </a:gs>
            <a:gs pos="100000">
              <a:srgbClr val="1A4866">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1003540" y="636905"/>
            <a:ext cx="3380502" cy="391795"/>
          </a:xfrm>
          <a:prstGeom prst="rect">
            <a:avLst/>
          </a:prstGeom>
        </p:spPr>
        <p:txBody>
          <a:bodyPr anchor="t" rtlCol="false" tIns="0" lIns="0" bIns="0" rIns="0">
            <a:spAutoFit/>
          </a:bodyPr>
          <a:lstStyle/>
          <a:p>
            <a:pPr algn="l">
              <a:lnSpc>
                <a:spcPts val="3079"/>
              </a:lnSpc>
            </a:pPr>
            <a:r>
              <a:rPr lang="en-US" sz="2199" b="true">
                <a:solidFill>
                  <a:srgbClr val="FFFFFF"/>
                </a:solidFill>
                <a:latin typeface="Poppins Bold"/>
                <a:ea typeface="Poppins Bold"/>
                <a:cs typeface="Poppins Bold"/>
                <a:sym typeface="Poppins Bold"/>
              </a:rPr>
              <a:t>PHENIKAA UNIVERSITY</a:t>
            </a:r>
          </a:p>
        </p:txBody>
      </p:sp>
      <p:sp>
        <p:nvSpPr>
          <p:cNvPr name="Freeform 3" id="3"/>
          <p:cNvSpPr/>
          <p:nvPr/>
        </p:nvSpPr>
        <p:spPr>
          <a:xfrm flipH="false" flipV="false" rot="0">
            <a:off x="9614306" y="-1223896"/>
            <a:ext cx="11199231" cy="4170547"/>
          </a:xfrm>
          <a:custGeom>
            <a:avLst/>
            <a:gdLst/>
            <a:ahLst/>
            <a:cxnLst/>
            <a:rect r="r" b="b" t="t" l="l"/>
            <a:pathLst>
              <a:path h="4170547" w="11199231">
                <a:moveTo>
                  <a:pt x="0" y="0"/>
                </a:moveTo>
                <a:lnTo>
                  <a:pt x="11199231" y="0"/>
                </a:lnTo>
                <a:lnTo>
                  <a:pt x="11199231" y="4170547"/>
                </a:lnTo>
                <a:lnTo>
                  <a:pt x="0" y="4170547"/>
                </a:lnTo>
                <a:lnTo>
                  <a:pt x="0" y="0"/>
                </a:lnTo>
                <a:close/>
              </a:path>
            </a:pathLst>
          </a:custGeom>
          <a:blipFill>
            <a:blip r:embed="rId2"/>
            <a:stretch>
              <a:fillRect l="0" t="0" r="0" b="0"/>
            </a:stretch>
          </a:blipFill>
        </p:spPr>
      </p:sp>
      <p:sp>
        <p:nvSpPr>
          <p:cNvPr name="Freeform 4" id="4"/>
          <p:cNvSpPr/>
          <p:nvPr/>
        </p:nvSpPr>
        <p:spPr>
          <a:xfrm flipH="false" flipV="false" rot="0">
            <a:off x="9144000" y="0"/>
            <a:ext cx="9621861" cy="10287000"/>
          </a:xfrm>
          <a:custGeom>
            <a:avLst/>
            <a:gdLst/>
            <a:ahLst/>
            <a:cxnLst/>
            <a:rect r="r" b="b" t="t" l="l"/>
            <a:pathLst>
              <a:path h="10287000" w="9621861">
                <a:moveTo>
                  <a:pt x="0" y="0"/>
                </a:moveTo>
                <a:lnTo>
                  <a:pt x="9621861" y="0"/>
                </a:lnTo>
                <a:lnTo>
                  <a:pt x="9621861" y="10287000"/>
                </a:lnTo>
                <a:lnTo>
                  <a:pt x="0" y="10287000"/>
                </a:lnTo>
                <a:lnTo>
                  <a:pt x="0" y="0"/>
                </a:lnTo>
                <a:close/>
              </a:path>
            </a:pathLst>
          </a:custGeom>
          <a:blipFill>
            <a:blip r:embed="rId3">
              <a:alphaModFix amt="31000"/>
            </a:blip>
            <a:stretch>
              <a:fillRect l="0" t="0" r="-52975" b="-91098"/>
            </a:stretch>
          </a:blipFill>
        </p:spPr>
      </p:sp>
      <p:sp>
        <p:nvSpPr>
          <p:cNvPr name="Freeform 5" id="5"/>
          <p:cNvSpPr/>
          <p:nvPr/>
        </p:nvSpPr>
        <p:spPr>
          <a:xfrm flipH="false" flipV="false" rot="0">
            <a:off x="179367" y="0"/>
            <a:ext cx="9621861" cy="10287000"/>
          </a:xfrm>
          <a:custGeom>
            <a:avLst/>
            <a:gdLst/>
            <a:ahLst/>
            <a:cxnLst/>
            <a:rect r="r" b="b" t="t" l="l"/>
            <a:pathLst>
              <a:path h="10287000" w="9621861">
                <a:moveTo>
                  <a:pt x="0" y="0"/>
                </a:moveTo>
                <a:lnTo>
                  <a:pt x="9621862" y="0"/>
                </a:lnTo>
                <a:lnTo>
                  <a:pt x="9621862" y="10287000"/>
                </a:lnTo>
                <a:lnTo>
                  <a:pt x="0" y="10287000"/>
                </a:lnTo>
                <a:lnTo>
                  <a:pt x="0" y="0"/>
                </a:lnTo>
                <a:close/>
              </a:path>
            </a:pathLst>
          </a:custGeom>
          <a:blipFill>
            <a:blip r:embed="rId3">
              <a:alphaModFix amt="31000"/>
            </a:blip>
            <a:stretch>
              <a:fillRect l="0" t="0" r="-52975" b="-91098"/>
            </a:stretch>
          </a:blipFill>
        </p:spPr>
      </p:sp>
      <p:sp>
        <p:nvSpPr>
          <p:cNvPr name="TextBox 6" id="6"/>
          <p:cNvSpPr txBox="true"/>
          <p:nvPr/>
        </p:nvSpPr>
        <p:spPr>
          <a:xfrm rot="0">
            <a:off x="1028700" y="1055387"/>
            <a:ext cx="17259300" cy="8090501"/>
          </a:xfrm>
          <a:prstGeom prst="rect">
            <a:avLst/>
          </a:prstGeom>
        </p:spPr>
        <p:txBody>
          <a:bodyPr anchor="t" rtlCol="false" tIns="0" lIns="0" bIns="0" rIns="0">
            <a:spAutoFit/>
          </a:bodyPr>
          <a:lstStyle/>
          <a:p>
            <a:pPr algn="l">
              <a:lnSpc>
                <a:spcPts val="3991"/>
              </a:lnSpc>
            </a:pPr>
            <a:r>
              <a:rPr lang="en-US" sz="2851">
                <a:solidFill>
                  <a:srgbClr val="FFFFFF"/>
                </a:solidFill>
                <a:latin typeface="Poppins"/>
                <a:ea typeface="Poppins"/>
                <a:cs typeface="Poppins"/>
                <a:sym typeface="Poppins"/>
              </a:rPr>
              <a:t>Nhược điểm</a:t>
            </a:r>
          </a:p>
          <a:p>
            <a:pPr algn="l">
              <a:lnSpc>
                <a:spcPts val="3991"/>
              </a:lnSpc>
            </a:pPr>
            <a:r>
              <a:rPr lang="en-US" sz="2851">
                <a:solidFill>
                  <a:srgbClr val="FFFFFF"/>
                </a:solidFill>
                <a:latin typeface="Poppins"/>
                <a:ea typeface="Poppins"/>
                <a:cs typeface="Poppins"/>
                <a:sym typeface="Poppins"/>
              </a:rPr>
              <a:t>Phụ thuộc vào API bên ngoài</a:t>
            </a:r>
          </a:p>
          <a:p>
            <a:pPr algn="l" marL="615603" indent="-307802" lvl="1">
              <a:lnSpc>
                <a:spcPts val="3991"/>
              </a:lnSpc>
              <a:buFont typeface="Arial"/>
              <a:buChar char="•"/>
            </a:pPr>
            <a:r>
              <a:rPr lang="en-US" sz="2851">
                <a:solidFill>
                  <a:srgbClr val="FFFFFF"/>
                </a:solidFill>
                <a:latin typeface="Poppins"/>
                <a:ea typeface="Poppins"/>
                <a:cs typeface="Poppins"/>
                <a:sym typeface="Poppins"/>
              </a:rPr>
              <a:t>Dữ liệu thời tiết lấy từ OpenWeatherMap API, nếu API lỗi hoặc giới hạn truy cập sẽ ảnh hưởng toàn bộ hệ thống.</a:t>
            </a:r>
          </a:p>
          <a:p>
            <a:pPr algn="l">
              <a:lnSpc>
                <a:spcPts val="3991"/>
              </a:lnSpc>
            </a:pPr>
            <a:r>
              <a:rPr lang="en-US" sz="2851">
                <a:solidFill>
                  <a:srgbClr val="FFFFFF"/>
                </a:solidFill>
                <a:latin typeface="Poppins"/>
                <a:ea typeface="Poppins"/>
                <a:cs typeface="Poppins"/>
                <a:sym typeface="Poppins"/>
              </a:rPr>
              <a:t>Chưa triển khai phân tán hoặc cloud</a:t>
            </a:r>
          </a:p>
          <a:p>
            <a:pPr algn="l" marL="615603" indent="-307802" lvl="1">
              <a:lnSpc>
                <a:spcPts val="3991"/>
              </a:lnSpc>
              <a:buFont typeface="Arial"/>
              <a:buChar char="•"/>
            </a:pPr>
            <a:r>
              <a:rPr lang="en-US" sz="2851">
                <a:solidFill>
                  <a:srgbClr val="FFFFFF"/>
                </a:solidFill>
                <a:latin typeface="Poppins"/>
                <a:ea typeface="Poppins"/>
                <a:cs typeface="Poppins"/>
                <a:sym typeface="Poppins"/>
              </a:rPr>
              <a:t>Hệ thống mới chạy trên môi trường cục bộ, chưa có khả năng mở rộng lớn hoặc triển khai 24/7 trên đám mây.</a:t>
            </a:r>
          </a:p>
          <a:p>
            <a:pPr algn="l">
              <a:lnSpc>
                <a:spcPts val="3991"/>
              </a:lnSpc>
            </a:pPr>
            <a:r>
              <a:rPr lang="en-US" sz="2851">
                <a:solidFill>
                  <a:srgbClr val="FFFFFF"/>
                </a:solidFill>
                <a:latin typeface="Poppins"/>
                <a:ea typeface="Poppins"/>
                <a:cs typeface="Poppins"/>
                <a:sym typeface="Poppins"/>
              </a:rPr>
              <a:t>Cảnh báo còn đơn giản</a:t>
            </a:r>
          </a:p>
          <a:p>
            <a:pPr algn="l" marL="615603" indent="-307802" lvl="1">
              <a:lnSpc>
                <a:spcPts val="3991"/>
              </a:lnSpc>
              <a:buFont typeface="Arial"/>
              <a:buChar char="•"/>
            </a:pPr>
            <a:r>
              <a:rPr lang="en-US" sz="2851">
                <a:solidFill>
                  <a:srgbClr val="FFFFFF"/>
                </a:solidFill>
                <a:latin typeface="Poppins"/>
                <a:ea typeface="Poppins"/>
                <a:cs typeface="Poppins"/>
                <a:sym typeface="Poppins"/>
              </a:rPr>
              <a:t>Chỉ cảnh báo qua email, chưa hỗ trợ nhiều kênh hoặc xử lý phức tạp hơn như dự đoán xu hướng thời tiết.</a:t>
            </a:r>
          </a:p>
          <a:p>
            <a:pPr algn="l">
              <a:lnSpc>
                <a:spcPts val="3991"/>
              </a:lnSpc>
            </a:pPr>
            <a:r>
              <a:rPr lang="en-US" sz="2851">
                <a:solidFill>
                  <a:srgbClr val="FFFFFF"/>
                </a:solidFill>
                <a:latin typeface="Poppins"/>
                <a:ea typeface="Poppins"/>
                <a:cs typeface="Poppins"/>
                <a:sym typeface="Poppins"/>
              </a:rPr>
              <a:t>Bảo mật chưa đề cập</a:t>
            </a:r>
          </a:p>
          <a:p>
            <a:pPr algn="l" marL="615603" indent="-307802" lvl="1">
              <a:lnSpc>
                <a:spcPts val="3991"/>
              </a:lnSpc>
              <a:buFont typeface="Arial"/>
              <a:buChar char="•"/>
            </a:pPr>
            <a:r>
              <a:rPr lang="en-US" sz="2851">
                <a:solidFill>
                  <a:srgbClr val="FFFFFF"/>
                </a:solidFill>
                <a:latin typeface="Poppins"/>
                <a:ea typeface="Poppins"/>
                <a:cs typeface="Poppins"/>
                <a:sym typeface="Poppins"/>
              </a:rPr>
              <a:t>Giao diện web và các module chưa tích hợp cơ chế bảo vệ người dùng, chống truy cập trái phép hoặc rò rỉ dữ liệu.</a:t>
            </a:r>
          </a:p>
          <a:p>
            <a:pPr algn="l">
              <a:lnSpc>
                <a:spcPts val="3991"/>
              </a:lnSpc>
            </a:pPr>
            <a:r>
              <a:rPr lang="en-US" sz="2851">
                <a:solidFill>
                  <a:srgbClr val="FFFFFF"/>
                </a:solidFill>
                <a:latin typeface="Poppins"/>
                <a:ea typeface="Poppins"/>
                <a:cs typeface="Poppins"/>
                <a:sym typeface="Poppins"/>
              </a:rPr>
              <a:t>Chưa hỗ trợ đa người dùng</a:t>
            </a:r>
          </a:p>
          <a:p>
            <a:pPr algn="l" marL="615603" indent="-307802" lvl="1">
              <a:lnSpc>
                <a:spcPts val="3991"/>
              </a:lnSpc>
              <a:buFont typeface="Arial"/>
              <a:buChar char="•"/>
            </a:pPr>
            <a:r>
              <a:rPr lang="en-US" sz="2851">
                <a:solidFill>
                  <a:srgbClr val="FFFFFF"/>
                </a:solidFill>
                <a:latin typeface="Poppins"/>
                <a:ea typeface="Poppins"/>
                <a:cs typeface="Poppins"/>
                <a:sym typeface="Poppins"/>
              </a:rPr>
              <a:t>Hệ thống hiện tại phục vụ 1 người quản lý, chưa có tính năng đăng ký, đăng nhập hay tùy chỉnh cá nhân.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F1837">
                <a:alpha val="100000"/>
              </a:srgbClr>
            </a:gs>
            <a:gs pos="100000">
              <a:srgbClr val="1A4866">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375916" y="0"/>
            <a:ext cx="9519916" cy="10287000"/>
          </a:xfrm>
          <a:custGeom>
            <a:avLst/>
            <a:gdLst/>
            <a:ahLst/>
            <a:cxnLst/>
            <a:rect r="r" b="b" t="t" l="l"/>
            <a:pathLst>
              <a:path h="10287000" w="9519916">
                <a:moveTo>
                  <a:pt x="0" y="0"/>
                </a:moveTo>
                <a:lnTo>
                  <a:pt x="9519916" y="0"/>
                </a:lnTo>
                <a:lnTo>
                  <a:pt x="9519916" y="10287000"/>
                </a:lnTo>
                <a:lnTo>
                  <a:pt x="0" y="10287000"/>
                </a:lnTo>
                <a:lnTo>
                  <a:pt x="0" y="0"/>
                </a:lnTo>
                <a:close/>
              </a:path>
            </a:pathLst>
          </a:custGeom>
          <a:blipFill>
            <a:blip r:embed="rId2">
              <a:alphaModFix amt="31000"/>
            </a:blip>
            <a:stretch>
              <a:fillRect l="-54613" t="0" r="0" b="-91098"/>
            </a:stretch>
          </a:blipFill>
        </p:spPr>
      </p:sp>
      <p:sp>
        <p:nvSpPr>
          <p:cNvPr name="Freeform 3" id="3"/>
          <p:cNvSpPr/>
          <p:nvPr/>
        </p:nvSpPr>
        <p:spPr>
          <a:xfrm flipH="false" flipV="false" rot="0">
            <a:off x="9144000" y="0"/>
            <a:ext cx="9621861" cy="10287000"/>
          </a:xfrm>
          <a:custGeom>
            <a:avLst/>
            <a:gdLst/>
            <a:ahLst/>
            <a:cxnLst/>
            <a:rect r="r" b="b" t="t" l="l"/>
            <a:pathLst>
              <a:path h="10287000" w="9621861">
                <a:moveTo>
                  <a:pt x="0" y="0"/>
                </a:moveTo>
                <a:lnTo>
                  <a:pt x="9621861" y="0"/>
                </a:lnTo>
                <a:lnTo>
                  <a:pt x="9621861" y="10287000"/>
                </a:lnTo>
                <a:lnTo>
                  <a:pt x="0" y="10287000"/>
                </a:lnTo>
                <a:lnTo>
                  <a:pt x="0" y="0"/>
                </a:lnTo>
                <a:close/>
              </a:path>
            </a:pathLst>
          </a:custGeom>
          <a:blipFill>
            <a:blip r:embed="rId2">
              <a:alphaModFix amt="31000"/>
            </a:blip>
            <a:stretch>
              <a:fillRect l="0" t="0" r="-52975" b="-91098"/>
            </a:stretch>
          </a:blipFill>
        </p:spPr>
      </p:sp>
      <p:sp>
        <p:nvSpPr>
          <p:cNvPr name="TextBox 4" id="4"/>
          <p:cNvSpPr txBox="true"/>
          <p:nvPr/>
        </p:nvSpPr>
        <p:spPr>
          <a:xfrm rot="0">
            <a:off x="8506640" y="8511853"/>
            <a:ext cx="1274721" cy="451551"/>
          </a:xfrm>
          <a:prstGeom prst="rect">
            <a:avLst/>
          </a:prstGeom>
        </p:spPr>
        <p:txBody>
          <a:bodyPr anchor="t" rtlCol="false" tIns="0" lIns="0" bIns="0" rIns="0">
            <a:spAutoFit/>
          </a:bodyPr>
          <a:lstStyle/>
          <a:p>
            <a:pPr algn="ctr">
              <a:lnSpc>
                <a:spcPts val="3461"/>
              </a:lnSpc>
            </a:pPr>
            <a:r>
              <a:rPr lang="en-US" sz="2472" b="true">
                <a:solidFill>
                  <a:srgbClr val="FFFFFF"/>
                </a:solidFill>
                <a:latin typeface="Poppins Bold"/>
                <a:ea typeface="Poppins Bold"/>
                <a:cs typeface="Poppins Bold"/>
                <a:sym typeface="Poppins Bold"/>
              </a:rPr>
              <a:t>-</a:t>
            </a:r>
          </a:p>
        </p:txBody>
      </p:sp>
      <p:sp>
        <p:nvSpPr>
          <p:cNvPr name="TextBox 5" id="5"/>
          <p:cNvSpPr txBox="true"/>
          <p:nvPr/>
        </p:nvSpPr>
        <p:spPr>
          <a:xfrm rot="0">
            <a:off x="1003540" y="636905"/>
            <a:ext cx="3380502" cy="391795"/>
          </a:xfrm>
          <a:prstGeom prst="rect">
            <a:avLst/>
          </a:prstGeom>
        </p:spPr>
        <p:txBody>
          <a:bodyPr anchor="t" rtlCol="false" tIns="0" lIns="0" bIns="0" rIns="0">
            <a:spAutoFit/>
          </a:bodyPr>
          <a:lstStyle/>
          <a:p>
            <a:pPr algn="l">
              <a:lnSpc>
                <a:spcPts val="3079"/>
              </a:lnSpc>
            </a:pPr>
            <a:r>
              <a:rPr lang="en-US" sz="2199" b="true">
                <a:solidFill>
                  <a:srgbClr val="FFFFFF"/>
                </a:solidFill>
                <a:latin typeface="Poppins Bold"/>
                <a:ea typeface="Poppins Bold"/>
                <a:cs typeface="Poppins Bold"/>
                <a:sym typeface="Poppins Bold"/>
              </a:rPr>
              <a:t>PHENIKAA UNIVERSITY</a:t>
            </a:r>
          </a:p>
        </p:txBody>
      </p:sp>
      <p:sp>
        <p:nvSpPr>
          <p:cNvPr name="Freeform 6" id="6"/>
          <p:cNvSpPr/>
          <p:nvPr/>
        </p:nvSpPr>
        <p:spPr>
          <a:xfrm flipH="false" flipV="false" rot="0">
            <a:off x="9614306" y="-1223896"/>
            <a:ext cx="11199231" cy="4170547"/>
          </a:xfrm>
          <a:custGeom>
            <a:avLst/>
            <a:gdLst/>
            <a:ahLst/>
            <a:cxnLst/>
            <a:rect r="r" b="b" t="t" l="l"/>
            <a:pathLst>
              <a:path h="4170547" w="11199231">
                <a:moveTo>
                  <a:pt x="0" y="0"/>
                </a:moveTo>
                <a:lnTo>
                  <a:pt x="11199231" y="0"/>
                </a:lnTo>
                <a:lnTo>
                  <a:pt x="11199231" y="4170547"/>
                </a:lnTo>
                <a:lnTo>
                  <a:pt x="0" y="4170547"/>
                </a:lnTo>
                <a:lnTo>
                  <a:pt x="0" y="0"/>
                </a:lnTo>
                <a:close/>
              </a:path>
            </a:pathLst>
          </a:custGeom>
          <a:blipFill>
            <a:blip r:embed="rId3"/>
            <a:stretch>
              <a:fillRect l="0" t="0" r="0" b="0"/>
            </a:stretch>
          </a:blipFill>
        </p:spPr>
      </p:sp>
      <p:sp>
        <p:nvSpPr>
          <p:cNvPr name="TextBox 7" id="7"/>
          <p:cNvSpPr txBox="true"/>
          <p:nvPr/>
        </p:nvSpPr>
        <p:spPr>
          <a:xfrm rot="0">
            <a:off x="3096877" y="1099853"/>
            <a:ext cx="9540668" cy="1644015"/>
          </a:xfrm>
          <a:prstGeom prst="rect">
            <a:avLst/>
          </a:prstGeom>
        </p:spPr>
        <p:txBody>
          <a:bodyPr anchor="t" rtlCol="false" tIns="0" lIns="0" bIns="0" rIns="0">
            <a:spAutoFit/>
          </a:bodyPr>
          <a:lstStyle/>
          <a:p>
            <a:pPr algn="l">
              <a:lnSpc>
                <a:spcPts val="6000"/>
              </a:lnSpc>
            </a:pPr>
            <a:r>
              <a:rPr lang="en-US" sz="5000" b="true">
                <a:solidFill>
                  <a:srgbClr val="FFFFFF"/>
                </a:solidFill>
                <a:latin typeface="Neo Tech Bold"/>
                <a:ea typeface="Neo Tech Bold"/>
                <a:cs typeface="Neo Tech Bold"/>
                <a:sym typeface="Neo Tech Bold"/>
              </a:rPr>
              <a:t>KẾT LUẬN VÀ</a:t>
            </a:r>
          </a:p>
          <a:p>
            <a:pPr algn="l">
              <a:lnSpc>
                <a:spcPts val="6000"/>
              </a:lnSpc>
            </a:pPr>
            <a:r>
              <a:rPr lang="en-US" sz="5000" b="true">
                <a:solidFill>
                  <a:srgbClr val="FFFFFF"/>
                </a:solidFill>
                <a:latin typeface="Neo Tech Bold"/>
                <a:ea typeface="Neo Tech Bold"/>
                <a:cs typeface="Neo Tech Bold"/>
                <a:sym typeface="Neo Tech Bold"/>
              </a:rPr>
              <a:t> HƯỚNG PHÁT TRIỂN</a:t>
            </a:r>
          </a:p>
        </p:txBody>
      </p:sp>
      <p:grpSp>
        <p:nvGrpSpPr>
          <p:cNvPr name="Group 8" id="8"/>
          <p:cNvGrpSpPr/>
          <p:nvPr/>
        </p:nvGrpSpPr>
        <p:grpSpPr>
          <a:xfrm rot="0">
            <a:off x="1507385" y="3111974"/>
            <a:ext cx="8106921" cy="6427629"/>
            <a:chOff x="0" y="0"/>
            <a:chExt cx="2135156" cy="1692874"/>
          </a:xfrm>
        </p:grpSpPr>
        <p:sp>
          <p:nvSpPr>
            <p:cNvPr name="Freeform 9" id="9"/>
            <p:cNvSpPr/>
            <p:nvPr/>
          </p:nvSpPr>
          <p:spPr>
            <a:xfrm flipH="false" flipV="false" rot="0">
              <a:off x="0" y="0"/>
              <a:ext cx="2135156" cy="1692874"/>
            </a:xfrm>
            <a:custGeom>
              <a:avLst/>
              <a:gdLst/>
              <a:ahLst/>
              <a:cxnLst/>
              <a:rect r="r" b="b" t="t" l="l"/>
              <a:pathLst>
                <a:path h="1692874" w="2135156">
                  <a:moveTo>
                    <a:pt x="63028" y="0"/>
                  </a:moveTo>
                  <a:lnTo>
                    <a:pt x="2072128" y="0"/>
                  </a:lnTo>
                  <a:cubicBezTo>
                    <a:pt x="2088844" y="0"/>
                    <a:pt x="2104875" y="6640"/>
                    <a:pt x="2116695" y="18461"/>
                  </a:cubicBezTo>
                  <a:cubicBezTo>
                    <a:pt x="2128516" y="30281"/>
                    <a:pt x="2135156" y="46312"/>
                    <a:pt x="2135156" y="63028"/>
                  </a:cubicBezTo>
                  <a:lnTo>
                    <a:pt x="2135156" y="1629845"/>
                  </a:lnTo>
                  <a:cubicBezTo>
                    <a:pt x="2135156" y="1646561"/>
                    <a:pt x="2128516" y="1662593"/>
                    <a:pt x="2116695" y="1674413"/>
                  </a:cubicBezTo>
                  <a:cubicBezTo>
                    <a:pt x="2104875" y="1686233"/>
                    <a:pt x="2088844" y="1692874"/>
                    <a:pt x="2072128" y="1692874"/>
                  </a:cubicBezTo>
                  <a:lnTo>
                    <a:pt x="63028" y="1692874"/>
                  </a:lnTo>
                  <a:cubicBezTo>
                    <a:pt x="46312" y="1692874"/>
                    <a:pt x="30281" y="1686233"/>
                    <a:pt x="18461" y="1674413"/>
                  </a:cubicBezTo>
                  <a:cubicBezTo>
                    <a:pt x="6640" y="1662593"/>
                    <a:pt x="0" y="1646561"/>
                    <a:pt x="0" y="1629845"/>
                  </a:cubicBezTo>
                  <a:lnTo>
                    <a:pt x="0" y="63028"/>
                  </a:lnTo>
                  <a:cubicBezTo>
                    <a:pt x="0" y="46312"/>
                    <a:pt x="6640" y="30281"/>
                    <a:pt x="18461" y="18461"/>
                  </a:cubicBezTo>
                  <a:cubicBezTo>
                    <a:pt x="30281" y="6640"/>
                    <a:pt x="46312" y="0"/>
                    <a:pt x="63028" y="0"/>
                  </a:cubicBezTo>
                  <a:close/>
                </a:path>
              </a:pathLst>
            </a:custGeom>
            <a:solidFill>
              <a:srgbClr val="B9E1E4">
                <a:alpha val="44706"/>
              </a:srgbClr>
            </a:solidFill>
          </p:spPr>
        </p:sp>
        <p:sp>
          <p:nvSpPr>
            <p:cNvPr name="TextBox 10" id="10"/>
            <p:cNvSpPr txBox="true"/>
            <p:nvPr/>
          </p:nvSpPr>
          <p:spPr>
            <a:xfrm>
              <a:off x="0" y="-66675"/>
              <a:ext cx="2135156" cy="1759549"/>
            </a:xfrm>
            <a:prstGeom prst="rect">
              <a:avLst/>
            </a:prstGeom>
          </p:spPr>
          <p:txBody>
            <a:bodyPr anchor="ctr" rtlCol="false" tIns="50800" lIns="50800" bIns="50800" rIns="50800"/>
            <a:lstStyle/>
            <a:p>
              <a:pPr algn="ctr">
                <a:lnSpc>
                  <a:spcPts val="3151"/>
                </a:lnSpc>
              </a:pPr>
            </a:p>
          </p:txBody>
        </p:sp>
      </p:grpSp>
      <p:grpSp>
        <p:nvGrpSpPr>
          <p:cNvPr name="Group 11" id="11"/>
          <p:cNvGrpSpPr/>
          <p:nvPr/>
        </p:nvGrpSpPr>
        <p:grpSpPr>
          <a:xfrm rot="0">
            <a:off x="9781360" y="3111974"/>
            <a:ext cx="7477940" cy="6427629"/>
            <a:chOff x="0" y="0"/>
            <a:chExt cx="1969499" cy="1692874"/>
          </a:xfrm>
        </p:grpSpPr>
        <p:sp>
          <p:nvSpPr>
            <p:cNvPr name="Freeform 12" id="12"/>
            <p:cNvSpPr/>
            <p:nvPr/>
          </p:nvSpPr>
          <p:spPr>
            <a:xfrm flipH="false" flipV="false" rot="0">
              <a:off x="0" y="0"/>
              <a:ext cx="1969499" cy="1692874"/>
            </a:xfrm>
            <a:custGeom>
              <a:avLst/>
              <a:gdLst/>
              <a:ahLst/>
              <a:cxnLst/>
              <a:rect r="r" b="b" t="t" l="l"/>
              <a:pathLst>
                <a:path h="1692874" w="1969499">
                  <a:moveTo>
                    <a:pt x="68330" y="0"/>
                  </a:moveTo>
                  <a:lnTo>
                    <a:pt x="1901169" y="0"/>
                  </a:lnTo>
                  <a:cubicBezTo>
                    <a:pt x="1938906" y="0"/>
                    <a:pt x="1969499" y="30592"/>
                    <a:pt x="1969499" y="68330"/>
                  </a:cubicBezTo>
                  <a:lnTo>
                    <a:pt x="1969499" y="1624544"/>
                  </a:lnTo>
                  <a:cubicBezTo>
                    <a:pt x="1969499" y="1662281"/>
                    <a:pt x="1938906" y="1692874"/>
                    <a:pt x="1901169" y="1692874"/>
                  </a:cubicBezTo>
                  <a:lnTo>
                    <a:pt x="68330" y="1692874"/>
                  </a:lnTo>
                  <a:cubicBezTo>
                    <a:pt x="30592" y="1692874"/>
                    <a:pt x="0" y="1662281"/>
                    <a:pt x="0" y="1624544"/>
                  </a:cubicBezTo>
                  <a:lnTo>
                    <a:pt x="0" y="68330"/>
                  </a:lnTo>
                  <a:cubicBezTo>
                    <a:pt x="0" y="30592"/>
                    <a:pt x="30592" y="0"/>
                    <a:pt x="68330" y="0"/>
                  </a:cubicBezTo>
                  <a:close/>
                </a:path>
              </a:pathLst>
            </a:custGeom>
            <a:solidFill>
              <a:srgbClr val="B9E1E4">
                <a:alpha val="44706"/>
              </a:srgbClr>
            </a:solidFill>
          </p:spPr>
        </p:sp>
        <p:sp>
          <p:nvSpPr>
            <p:cNvPr name="TextBox 13" id="13"/>
            <p:cNvSpPr txBox="true"/>
            <p:nvPr/>
          </p:nvSpPr>
          <p:spPr>
            <a:xfrm>
              <a:off x="0" y="-66675"/>
              <a:ext cx="1969499" cy="1759549"/>
            </a:xfrm>
            <a:prstGeom prst="rect">
              <a:avLst/>
            </a:prstGeom>
          </p:spPr>
          <p:txBody>
            <a:bodyPr anchor="ctr" rtlCol="false" tIns="50800" lIns="50800" bIns="50800" rIns="50800"/>
            <a:lstStyle/>
            <a:p>
              <a:pPr algn="ctr">
                <a:lnSpc>
                  <a:spcPts val="3151"/>
                </a:lnSpc>
              </a:pPr>
            </a:p>
          </p:txBody>
        </p:sp>
      </p:grpSp>
      <p:sp>
        <p:nvSpPr>
          <p:cNvPr name="TextBox 14" id="14"/>
          <p:cNvSpPr txBox="true"/>
          <p:nvPr/>
        </p:nvSpPr>
        <p:spPr>
          <a:xfrm rot="0">
            <a:off x="1507385" y="2667668"/>
            <a:ext cx="7863731" cy="6014686"/>
          </a:xfrm>
          <a:prstGeom prst="rect">
            <a:avLst/>
          </a:prstGeom>
        </p:spPr>
        <p:txBody>
          <a:bodyPr anchor="t" rtlCol="false" tIns="0" lIns="0" bIns="0" rIns="0">
            <a:spAutoFit/>
          </a:bodyPr>
          <a:lstStyle/>
          <a:p>
            <a:pPr algn="l">
              <a:lnSpc>
                <a:spcPts val="3431"/>
              </a:lnSpc>
            </a:pPr>
            <a:r>
              <a:rPr lang="en-US" sz="2451">
                <a:solidFill>
                  <a:srgbClr val="FFFFFF"/>
                </a:solidFill>
                <a:latin typeface="Poppins"/>
                <a:ea typeface="Poppins"/>
                <a:cs typeface="Poppins"/>
                <a:sym typeface="Poppins"/>
              </a:rPr>
              <a:t>Kết luận</a:t>
            </a:r>
          </a:p>
          <a:p>
            <a:pPr algn="l" marL="529245" indent="-264623" lvl="1">
              <a:lnSpc>
                <a:spcPts val="3431"/>
              </a:lnSpc>
              <a:buFont typeface="Arial"/>
              <a:buChar char="•"/>
            </a:pPr>
            <a:r>
              <a:rPr lang="en-US" sz="2451">
                <a:solidFill>
                  <a:srgbClr val="FFFFFF"/>
                </a:solidFill>
                <a:latin typeface="Poppins"/>
                <a:ea typeface="Poppins"/>
                <a:cs typeface="Poppins"/>
                <a:sym typeface="Poppins"/>
              </a:rPr>
              <a:t>Hệ thống đã xây dựng thành công:</a:t>
            </a:r>
          </a:p>
          <a:p>
            <a:pPr algn="l" marL="529245" indent="-264623" lvl="1">
              <a:lnSpc>
                <a:spcPts val="3431"/>
              </a:lnSpc>
              <a:buFont typeface="Arial"/>
              <a:buChar char="•"/>
            </a:pPr>
            <a:r>
              <a:rPr lang="en-US" sz="2451">
                <a:solidFill>
                  <a:srgbClr val="FFFFFF"/>
                </a:solidFill>
                <a:latin typeface="Poppins"/>
                <a:ea typeface="Poppins"/>
                <a:cs typeface="Poppins"/>
                <a:sym typeface="Poppins"/>
              </a:rPr>
              <a:t>Thu thập dữ liệu thời tiết từ API OpenWeatherMap</a:t>
            </a:r>
          </a:p>
          <a:p>
            <a:pPr algn="l" marL="529245" indent="-264623" lvl="1">
              <a:lnSpc>
                <a:spcPts val="3431"/>
              </a:lnSpc>
              <a:buFont typeface="Arial"/>
              <a:buChar char="•"/>
            </a:pPr>
            <a:r>
              <a:rPr lang="en-US" sz="2451">
                <a:solidFill>
                  <a:srgbClr val="FFFFFF"/>
                </a:solidFill>
                <a:latin typeface="Poppins"/>
                <a:ea typeface="Poppins"/>
                <a:cs typeface="Poppins"/>
                <a:sym typeface="Poppins"/>
              </a:rPr>
              <a:t>Lưu trữ bằng InfluxDB (thời gian thực, hiệu quả)</a:t>
            </a:r>
          </a:p>
          <a:p>
            <a:pPr algn="l" marL="529245" indent="-264623" lvl="1">
              <a:lnSpc>
                <a:spcPts val="3431"/>
              </a:lnSpc>
              <a:buFont typeface="Arial"/>
              <a:buChar char="•"/>
            </a:pPr>
            <a:r>
              <a:rPr lang="en-US" sz="2451">
                <a:solidFill>
                  <a:srgbClr val="FFFFFF"/>
                </a:solidFill>
                <a:latin typeface="Poppins"/>
                <a:ea typeface="Poppins"/>
                <a:cs typeface="Poppins"/>
                <a:sym typeface="Poppins"/>
              </a:rPr>
              <a:t>Cảnh báo tự động qua email khi điều kiện bất thường</a:t>
            </a:r>
          </a:p>
          <a:p>
            <a:pPr algn="l" marL="529245" indent="-264623" lvl="1">
              <a:lnSpc>
                <a:spcPts val="3431"/>
              </a:lnSpc>
              <a:buFont typeface="Arial"/>
              <a:buChar char="•"/>
            </a:pPr>
            <a:r>
              <a:rPr lang="en-US" sz="2451">
                <a:solidFill>
                  <a:srgbClr val="FFFFFF"/>
                </a:solidFill>
                <a:latin typeface="Poppins"/>
                <a:ea typeface="Poppins"/>
                <a:cs typeface="Poppins"/>
                <a:sym typeface="Poppins"/>
              </a:rPr>
              <a:t>Giao diện web hiển thị lịch sử thời tiết bằng biểu đồ</a:t>
            </a:r>
          </a:p>
          <a:p>
            <a:pPr algn="l" marL="529245" indent="-264623" lvl="1">
              <a:lnSpc>
                <a:spcPts val="3431"/>
              </a:lnSpc>
              <a:buFont typeface="Arial"/>
              <a:buChar char="•"/>
            </a:pPr>
            <a:r>
              <a:rPr lang="en-US" sz="2451">
                <a:solidFill>
                  <a:srgbClr val="FFFFFF"/>
                </a:solidFill>
                <a:latin typeface="Poppins"/>
                <a:ea typeface="Poppins"/>
                <a:cs typeface="Poppins"/>
                <a:sym typeface="Poppins"/>
              </a:rPr>
              <a:t>Hoạt động ổn định trong môi trường cục bộ</a:t>
            </a:r>
          </a:p>
          <a:p>
            <a:pPr algn="l" marL="529245" indent="-264623" lvl="1">
              <a:lnSpc>
                <a:spcPts val="3431"/>
              </a:lnSpc>
              <a:buFont typeface="Arial"/>
              <a:buChar char="•"/>
            </a:pPr>
            <a:r>
              <a:rPr lang="en-US" sz="2451">
                <a:solidFill>
                  <a:srgbClr val="FFFFFF"/>
                </a:solidFill>
                <a:latin typeface="Poppins"/>
                <a:ea typeface="Poppins"/>
                <a:cs typeface="Poppins"/>
                <a:sym typeface="Poppins"/>
              </a:rPr>
              <a:t>Kết hợp hiệu quả: Python + InfluxDB + Flask</a:t>
            </a:r>
          </a:p>
          <a:p>
            <a:pPr algn="l" marL="529245" indent="-264623" lvl="1">
              <a:lnSpc>
                <a:spcPts val="3431"/>
              </a:lnSpc>
              <a:buFont typeface="Arial"/>
              <a:buChar char="•"/>
            </a:pPr>
            <a:r>
              <a:rPr lang="en-US" sz="2451">
                <a:solidFill>
                  <a:srgbClr val="FFFFFF"/>
                </a:solidFill>
                <a:latin typeface="Poppins"/>
                <a:ea typeface="Poppins"/>
                <a:cs typeface="Poppins"/>
                <a:sym typeface="Poppins"/>
              </a:rPr>
              <a:t>Giúp sinh viên:</a:t>
            </a:r>
          </a:p>
          <a:p>
            <a:pPr algn="l" marL="529245" indent="-264623" lvl="1">
              <a:lnSpc>
                <a:spcPts val="3431"/>
              </a:lnSpc>
              <a:buFont typeface="Arial"/>
              <a:buChar char="•"/>
            </a:pPr>
            <a:r>
              <a:rPr lang="en-US" sz="2451">
                <a:solidFill>
                  <a:srgbClr val="FFFFFF"/>
                </a:solidFill>
                <a:latin typeface="Poppins"/>
                <a:ea typeface="Poppins"/>
                <a:cs typeface="Poppins"/>
                <a:sym typeface="Poppins"/>
              </a:rPr>
              <a:t>Hiểu ứng dụng cơ sở dữ liệu thời gian thực</a:t>
            </a:r>
          </a:p>
          <a:p>
            <a:pPr algn="l" marL="529245" indent="-264623" lvl="1">
              <a:lnSpc>
                <a:spcPts val="3431"/>
              </a:lnSpc>
              <a:buFont typeface="Arial"/>
              <a:buChar char="•"/>
            </a:pPr>
            <a:r>
              <a:rPr lang="en-US" sz="2451">
                <a:solidFill>
                  <a:srgbClr val="FFFFFF"/>
                </a:solidFill>
                <a:latin typeface="Poppins"/>
                <a:ea typeface="Poppins"/>
                <a:cs typeface="Poppins"/>
                <a:sym typeface="Poppins"/>
              </a:rPr>
              <a:t>Rèn luyện kỹ năng tích hợp hệ thống</a:t>
            </a:r>
          </a:p>
        </p:txBody>
      </p:sp>
      <p:sp>
        <p:nvSpPr>
          <p:cNvPr name="TextBox 15" id="15"/>
          <p:cNvSpPr txBox="true"/>
          <p:nvPr/>
        </p:nvSpPr>
        <p:spPr>
          <a:xfrm rot="0">
            <a:off x="9781360" y="2667668"/>
            <a:ext cx="7477940" cy="6871936"/>
          </a:xfrm>
          <a:prstGeom prst="rect">
            <a:avLst/>
          </a:prstGeom>
        </p:spPr>
        <p:txBody>
          <a:bodyPr anchor="t" rtlCol="false" tIns="0" lIns="0" bIns="0" rIns="0">
            <a:spAutoFit/>
          </a:bodyPr>
          <a:lstStyle/>
          <a:p>
            <a:pPr algn="l">
              <a:lnSpc>
                <a:spcPts val="3431"/>
              </a:lnSpc>
            </a:pPr>
            <a:r>
              <a:rPr lang="en-US" sz="2451">
                <a:solidFill>
                  <a:srgbClr val="FFFFFF"/>
                </a:solidFill>
                <a:latin typeface="Poppins"/>
                <a:ea typeface="Poppins"/>
                <a:cs typeface="Poppins"/>
                <a:sym typeface="Poppins"/>
              </a:rPr>
              <a:t> Hướng phát triển</a:t>
            </a:r>
          </a:p>
          <a:p>
            <a:pPr algn="l" marL="529245" indent="-264623" lvl="1">
              <a:lnSpc>
                <a:spcPts val="3431"/>
              </a:lnSpc>
              <a:buFont typeface="Arial"/>
              <a:buChar char="•"/>
            </a:pPr>
            <a:r>
              <a:rPr lang="en-US" sz="2451">
                <a:solidFill>
                  <a:srgbClr val="FFFFFF"/>
                </a:solidFill>
                <a:latin typeface="Poppins"/>
                <a:ea typeface="Poppins"/>
                <a:cs typeface="Poppins"/>
                <a:sym typeface="Poppins"/>
              </a:rPr>
              <a:t>Mở rộng vùng theo dõi: Cho phép chọn nhiều thành phố</a:t>
            </a:r>
          </a:p>
          <a:p>
            <a:pPr algn="l" marL="529245" indent="-264623" lvl="1">
              <a:lnSpc>
                <a:spcPts val="3431"/>
              </a:lnSpc>
              <a:buFont typeface="Arial"/>
              <a:buChar char="•"/>
            </a:pPr>
            <a:r>
              <a:rPr lang="en-US" sz="2451">
                <a:solidFill>
                  <a:srgbClr val="FFFFFF"/>
                </a:solidFill>
                <a:latin typeface="Poppins"/>
                <a:ea typeface="Poppins"/>
                <a:cs typeface="Poppins"/>
                <a:sym typeface="Poppins"/>
              </a:rPr>
              <a:t>Giao diện nâng cao: Dashboard phân tích, nhiều biểu đồ</a:t>
            </a:r>
          </a:p>
          <a:p>
            <a:pPr algn="l" marL="529245" indent="-264623" lvl="1">
              <a:lnSpc>
                <a:spcPts val="3431"/>
              </a:lnSpc>
              <a:buFont typeface="Arial"/>
              <a:buChar char="•"/>
            </a:pPr>
            <a:r>
              <a:rPr lang="en-US" sz="2451">
                <a:solidFill>
                  <a:srgbClr val="FFFFFF"/>
                </a:solidFill>
                <a:latin typeface="Poppins"/>
                <a:ea typeface="Poppins"/>
                <a:cs typeface="Poppins"/>
                <a:sym typeface="Poppins"/>
              </a:rPr>
              <a:t>Cảnh báo đa kênh: Thêm Telegram, Zalo, SMS</a:t>
            </a:r>
          </a:p>
          <a:p>
            <a:pPr algn="l" marL="529245" indent="-264623" lvl="1">
              <a:lnSpc>
                <a:spcPts val="3431"/>
              </a:lnSpc>
              <a:buFont typeface="Arial"/>
              <a:buChar char="•"/>
            </a:pPr>
            <a:r>
              <a:rPr lang="en-US" sz="2451">
                <a:solidFill>
                  <a:srgbClr val="FFFFFF"/>
                </a:solidFill>
                <a:latin typeface="Poppins"/>
                <a:ea typeface="Poppins"/>
                <a:cs typeface="Poppins"/>
                <a:sym typeface="Poppins"/>
              </a:rPr>
              <a:t>Triển khai lên Cloud: AWS, Heroku để chạy 24/7</a:t>
            </a:r>
          </a:p>
          <a:p>
            <a:pPr algn="l" marL="529245" indent="-264623" lvl="1">
              <a:lnSpc>
                <a:spcPts val="3431"/>
              </a:lnSpc>
              <a:buFont typeface="Arial"/>
              <a:buChar char="•"/>
            </a:pPr>
            <a:r>
              <a:rPr lang="en-US" sz="2451">
                <a:solidFill>
                  <a:srgbClr val="FFFFFF"/>
                </a:solidFill>
                <a:latin typeface="Poppins"/>
                <a:ea typeface="Poppins"/>
                <a:cs typeface="Poppins"/>
                <a:sym typeface="Poppins"/>
              </a:rPr>
              <a:t>Phân quyền người dùng: Tài khoản, ngưỡng riêng, cảnh báo cá nhân</a:t>
            </a:r>
          </a:p>
          <a:p>
            <a:pPr algn="l" marL="529245" indent="-264623" lvl="1">
              <a:lnSpc>
                <a:spcPts val="3431"/>
              </a:lnSpc>
              <a:buFont typeface="Arial"/>
              <a:buChar char="•"/>
            </a:pPr>
            <a:r>
              <a:rPr lang="en-US" sz="2451">
                <a:solidFill>
                  <a:srgbClr val="FFFFFF"/>
                </a:solidFill>
                <a:latin typeface="Poppins"/>
                <a:ea typeface="Poppins"/>
                <a:cs typeface="Poppins"/>
                <a:sym typeface="Poppins"/>
              </a:rPr>
              <a:t>Ứng dụng đa thiết bị: Tương thích điện thoại, máy tính bảng</a:t>
            </a:r>
          </a:p>
          <a:p>
            <a:pPr algn="l" marL="529245" indent="-264623" lvl="1">
              <a:lnSpc>
                <a:spcPts val="3431"/>
              </a:lnSpc>
              <a:buFont typeface="Arial"/>
              <a:buChar char="•"/>
            </a:pPr>
            <a:r>
              <a:rPr lang="en-US" sz="2451">
                <a:solidFill>
                  <a:srgbClr val="FFFFFF"/>
                </a:solidFill>
                <a:latin typeface="Poppins"/>
                <a:ea typeface="Poppins"/>
                <a:cs typeface="Poppins"/>
                <a:sym typeface="Poppins"/>
              </a:rPr>
              <a:t>👉 Hệ thống có tiềm năng áp dụng trong nông nghiệp thông minh, cảnh báo thiên tai, hệ thống IoT môi trường.</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F1837">
                <a:alpha val="100000"/>
              </a:srgbClr>
            </a:gs>
            <a:gs pos="100000">
              <a:srgbClr val="1A4866">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1003540" y="636905"/>
            <a:ext cx="3380502" cy="391795"/>
          </a:xfrm>
          <a:prstGeom prst="rect">
            <a:avLst/>
          </a:prstGeom>
        </p:spPr>
        <p:txBody>
          <a:bodyPr anchor="t" rtlCol="false" tIns="0" lIns="0" bIns="0" rIns="0">
            <a:spAutoFit/>
          </a:bodyPr>
          <a:lstStyle/>
          <a:p>
            <a:pPr algn="l">
              <a:lnSpc>
                <a:spcPts val="3079"/>
              </a:lnSpc>
            </a:pPr>
            <a:r>
              <a:rPr lang="en-US" sz="2199" b="true">
                <a:solidFill>
                  <a:srgbClr val="FFFFFF"/>
                </a:solidFill>
                <a:latin typeface="Poppins Bold"/>
                <a:ea typeface="Poppins Bold"/>
                <a:cs typeface="Poppins Bold"/>
                <a:sym typeface="Poppins Bold"/>
              </a:rPr>
              <a:t>PHENIKAA UNIVERSITY</a:t>
            </a:r>
          </a:p>
        </p:txBody>
      </p:sp>
      <p:sp>
        <p:nvSpPr>
          <p:cNvPr name="Freeform 3" id="3"/>
          <p:cNvSpPr/>
          <p:nvPr/>
        </p:nvSpPr>
        <p:spPr>
          <a:xfrm flipH="false" flipV="false" rot="0">
            <a:off x="9614306" y="-1223896"/>
            <a:ext cx="11199231" cy="4170547"/>
          </a:xfrm>
          <a:custGeom>
            <a:avLst/>
            <a:gdLst/>
            <a:ahLst/>
            <a:cxnLst/>
            <a:rect r="r" b="b" t="t" l="l"/>
            <a:pathLst>
              <a:path h="4170547" w="11199231">
                <a:moveTo>
                  <a:pt x="0" y="0"/>
                </a:moveTo>
                <a:lnTo>
                  <a:pt x="11199231" y="0"/>
                </a:lnTo>
                <a:lnTo>
                  <a:pt x="11199231" y="4170547"/>
                </a:lnTo>
                <a:lnTo>
                  <a:pt x="0" y="4170547"/>
                </a:lnTo>
                <a:lnTo>
                  <a:pt x="0" y="0"/>
                </a:lnTo>
                <a:close/>
              </a:path>
            </a:pathLst>
          </a:custGeom>
          <a:blipFill>
            <a:blip r:embed="rId2"/>
            <a:stretch>
              <a:fillRect l="0" t="0" r="0" b="0"/>
            </a:stretch>
          </a:blipFill>
        </p:spPr>
      </p:sp>
      <p:sp>
        <p:nvSpPr>
          <p:cNvPr name="TextBox 4" id="4"/>
          <p:cNvSpPr txBox="true"/>
          <p:nvPr/>
        </p:nvSpPr>
        <p:spPr>
          <a:xfrm rot="0">
            <a:off x="4608256" y="3951973"/>
            <a:ext cx="9540668" cy="1644015"/>
          </a:xfrm>
          <a:prstGeom prst="rect">
            <a:avLst/>
          </a:prstGeom>
        </p:spPr>
        <p:txBody>
          <a:bodyPr anchor="t" rtlCol="false" tIns="0" lIns="0" bIns="0" rIns="0">
            <a:spAutoFit/>
          </a:bodyPr>
          <a:lstStyle/>
          <a:p>
            <a:pPr algn="l">
              <a:lnSpc>
                <a:spcPts val="6000"/>
              </a:lnSpc>
            </a:pPr>
            <a:r>
              <a:rPr lang="en-US" sz="5000" b="true">
                <a:solidFill>
                  <a:srgbClr val="FFFFFF"/>
                </a:solidFill>
                <a:latin typeface="Neo Tech Bold"/>
                <a:ea typeface="Neo Tech Bold"/>
                <a:cs typeface="Neo Tech Bold"/>
                <a:sym typeface="Neo Tech Bold"/>
              </a:rPr>
              <a:t>CẢM ƠN THẦY VÀ CÁC BẠN</a:t>
            </a:r>
          </a:p>
          <a:p>
            <a:pPr algn="l">
              <a:lnSpc>
                <a:spcPts val="6000"/>
              </a:lnSpc>
            </a:pPr>
            <a:r>
              <a:rPr lang="en-US" sz="5000" b="true">
                <a:solidFill>
                  <a:srgbClr val="FFFFFF"/>
                </a:solidFill>
                <a:latin typeface="Neo Tech Bold"/>
                <a:ea typeface="Neo Tech Bold"/>
                <a:cs typeface="Neo Tech Bold"/>
                <a:sym typeface="Neo Tech Bold"/>
              </a:rPr>
              <a:t>             ĐÃ LẮNG NGHE </a:t>
            </a:r>
          </a:p>
        </p:txBody>
      </p:sp>
    </p:spTree>
  </p:cSld>
  <p:clrMapOvr>
    <a:masterClrMapping/>
  </p:clrMapOvr>
</p:sld>
</file>

<file path=ppt/slides/slide15.xml><?xml version="1.0" encoding="utf-8"?>
<p:sld xmlns:p="http://schemas.openxmlformats.org/presentationml/2006/main" xmlns:a="http://schemas.openxmlformats.org/drawingml/2006/main">
  <p:cSld>
    <p:bg>
      <p:bgPr>
        <a:gradFill rotWithShape="true">
          <a:gsLst>
            <a:gs pos="0">
              <a:srgbClr val="0F1837">
                <a:alpha val="100000"/>
              </a:srgbClr>
            </a:gs>
            <a:gs pos="100000">
              <a:srgbClr val="1A4866">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F1837">
                <a:alpha val="100000"/>
              </a:srgbClr>
            </a:gs>
            <a:gs pos="100000">
              <a:srgbClr val="1A4866">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375916" y="0"/>
            <a:ext cx="9519916" cy="10287000"/>
          </a:xfrm>
          <a:custGeom>
            <a:avLst/>
            <a:gdLst/>
            <a:ahLst/>
            <a:cxnLst/>
            <a:rect r="r" b="b" t="t" l="l"/>
            <a:pathLst>
              <a:path h="10287000" w="9519916">
                <a:moveTo>
                  <a:pt x="0" y="0"/>
                </a:moveTo>
                <a:lnTo>
                  <a:pt x="9519916" y="0"/>
                </a:lnTo>
                <a:lnTo>
                  <a:pt x="9519916" y="10287000"/>
                </a:lnTo>
                <a:lnTo>
                  <a:pt x="0" y="10287000"/>
                </a:lnTo>
                <a:lnTo>
                  <a:pt x="0" y="0"/>
                </a:lnTo>
                <a:close/>
              </a:path>
            </a:pathLst>
          </a:custGeom>
          <a:blipFill>
            <a:blip r:embed="rId2">
              <a:alphaModFix amt="31000"/>
            </a:blip>
            <a:stretch>
              <a:fillRect l="-54613" t="0" r="0" b="-91098"/>
            </a:stretch>
          </a:blipFill>
        </p:spPr>
      </p:sp>
      <p:sp>
        <p:nvSpPr>
          <p:cNvPr name="Freeform 3" id="3"/>
          <p:cNvSpPr/>
          <p:nvPr/>
        </p:nvSpPr>
        <p:spPr>
          <a:xfrm flipH="false" flipV="false" rot="0">
            <a:off x="9144000" y="0"/>
            <a:ext cx="9621861" cy="10287000"/>
          </a:xfrm>
          <a:custGeom>
            <a:avLst/>
            <a:gdLst/>
            <a:ahLst/>
            <a:cxnLst/>
            <a:rect r="r" b="b" t="t" l="l"/>
            <a:pathLst>
              <a:path h="10287000" w="9621861">
                <a:moveTo>
                  <a:pt x="0" y="0"/>
                </a:moveTo>
                <a:lnTo>
                  <a:pt x="9621861" y="0"/>
                </a:lnTo>
                <a:lnTo>
                  <a:pt x="9621861" y="10287000"/>
                </a:lnTo>
                <a:lnTo>
                  <a:pt x="0" y="10287000"/>
                </a:lnTo>
                <a:lnTo>
                  <a:pt x="0" y="0"/>
                </a:lnTo>
                <a:close/>
              </a:path>
            </a:pathLst>
          </a:custGeom>
          <a:blipFill>
            <a:blip r:embed="rId2">
              <a:alphaModFix amt="31000"/>
            </a:blip>
            <a:stretch>
              <a:fillRect l="0" t="0" r="-52975" b="-91098"/>
            </a:stretch>
          </a:blipFill>
        </p:spPr>
      </p:sp>
      <p:sp>
        <p:nvSpPr>
          <p:cNvPr name="Freeform 4" id="4"/>
          <p:cNvSpPr/>
          <p:nvPr/>
        </p:nvSpPr>
        <p:spPr>
          <a:xfrm flipH="true" flipV="false" rot="622067">
            <a:off x="-1799682" y="5182569"/>
            <a:ext cx="13398293" cy="9695492"/>
          </a:xfrm>
          <a:custGeom>
            <a:avLst/>
            <a:gdLst/>
            <a:ahLst/>
            <a:cxnLst/>
            <a:rect r="r" b="b" t="t" l="l"/>
            <a:pathLst>
              <a:path h="9695492" w="13398293">
                <a:moveTo>
                  <a:pt x="13398293" y="0"/>
                </a:moveTo>
                <a:lnTo>
                  <a:pt x="0" y="0"/>
                </a:lnTo>
                <a:lnTo>
                  <a:pt x="0" y="9695493"/>
                </a:lnTo>
                <a:lnTo>
                  <a:pt x="13398293" y="9695493"/>
                </a:lnTo>
                <a:lnTo>
                  <a:pt x="13398293"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0395965" y="942832"/>
            <a:ext cx="6186137" cy="7341617"/>
            <a:chOff x="0" y="0"/>
            <a:chExt cx="1629271" cy="1933595"/>
          </a:xfrm>
        </p:grpSpPr>
        <p:sp>
          <p:nvSpPr>
            <p:cNvPr name="Freeform 6" id="6"/>
            <p:cNvSpPr/>
            <p:nvPr/>
          </p:nvSpPr>
          <p:spPr>
            <a:xfrm flipH="false" flipV="false" rot="0">
              <a:off x="0" y="0"/>
              <a:ext cx="1629271" cy="1933595"/>
            </a:xfrm>
            <a:custGeom>
              <a:avLst/>
              <a:gdLst/>
              <a:ahLst/>
              <a:cxnLst/>
              <a:rect r="r" b="b" t="t" l="l"/>
              <a:pathLst>
                <a:path h="1933595" w="1629271">
                  <a:moveTo>
                    <a:pt x="125150" y="0"/>
                  </a:moveTo>
                  <a:lnTo>
                    <a:pt x="1504121" y="0"/>
                  </a:lnTo>
                  <a:cubicBezTo>
                    <a:pt x="1573239" y="0"/>
                    <a:pt x="1629271" y="56031"/>
                    <a:pt x="1629271" y="125150"/>
                  </a:cubicBezTo>
                  <a:lnTo>
                    <a:pt x="1629271" y="1808445"/>
                  </a:lnTo>
                  <a:cubicBezTo>
                    <a:pt x="1629271" y="1841637"/>
                    <a:pt x="1616085" y="1873469"/>
                    <a:pt x="1592615" y="1896939"/>
                  </a:cubicBezTo>
                  <a:cubicBezTo>
                    <a:pt x="1569145" y="1920409"/>
                    <a:pt x="1537313" y="1933595"/>
                    <a:pt x="1504121" y="1933595"/>
                  </a:cubicBezTo>
                  <a:lnTo>
                    <a:pt x="125150" y="1933595"/>
                  </a:lnTo>
                  <a:cubicBezTo>
                    <a:pt x="56031" y="1933595"/>
                    <a:pt x="0" y="1877563"/>
                    <a:pt x="0" y="1808445"/>
                  </a:cubicBezTo>
                  <a:lnTo>
                    <a:pt x="0" y="125150"/>
                  </a:lnTo>
                  <a:cubicBezTo>
                    <a:pt x="0" y="91958"/>
                    <a:pt x="13185" y="60126"/>
                    <a:pt x="36655" y="36655"/>
                  </a:cubicBezTo>
                  <a:cubicBezTo>
                    <a:pt x="60126" y="13185"/>
                    <a:pt x="91958" y="0"/>
                    <a:pt x="125150" y="0"/>
                  </a:cubicBezTo>
                  <a:close/>
                </a:path>
              </a:pathLst>
            </a:custGeom>
            <a:solidFill>
              <a:srgbClr val="B9E1E4">
                <a:alpha val="44706"/>
              </a:srgbClr>
            </a:solidFill>
          </p:spPr>
        </p:sp>
        <p:sp>
          <p:nvSpPr>
            <p:cNvPr name="TextBox 7" id="7"/>
            <p:cNvSpPr txBox="true"/>
            <p:nvPr/>
          </p:nvSpPr>
          <p:spPr>
            <a:xfrm>
              <a:off x="0" y="-66675"/>
              <a:ext cx="1629271" cy="2000270"/>
            </a:xfrm>
            <a:prstGeom prst="rect">
              <a:avLst/>
            </a:prstGeom>
          </p:spPr>
          <p:txBody>
            <a:bodyPr anchor="ctr" rtlCol="false" tIns="50800" lIns="50800" bIns="50800" rIns="50800"/>
            <a:lstStyle/>
            <a:p>
              <a:pPr algn="ctr">
                <a:lnSpc>
                  <a:spcPts val="3151"/>
                </a:lnSpc>
              </a:pPr>
            </a:p>
          </p:txBody>
        </p:sp>
      </p:grpSp>
      <p:sp>
        <p:nvSpPr>
          <p:cNvPr name="Freeform 8" id="8"/>
          <p:cNvSpPr/>
          <p:nvPr/>
        </p:nvSpPr>
        <p:spPr>
          <a:xfrm flipH="false" flipV="false" rot="3720470">
            <a:off x="-4640605" y="3269417"/>
            <a:ext cx="10212044" cy="7389806"/>
          </a:xfrm>
          <a:custGeom>
            <a:avLst/>
            <a:gdLst/>
            <a:ahLst/>
            <a:cxnLst/>
            <a:rect r="r" b="b" t="t" l="l"/>
            <a:pathLst>
              <a:path h="7389806" w="10212044">
                <a:moveTo>
                  <a:pt x="0" y="0"/>
                </a:moveTo>
                <a:lnTo>
                  <a:pt x="10212043" y="0"/>
                </a:lnTo>
                <a:lnTo>
                  <a:pt x="10212043" y="7389806"/>
                </a:lnTo>
                <a:lnTo>
                  <a:pt x="0" y="738980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1141502" y="1650028"/>
            <a:ext cx="8417276" cy="1712595"/>
          </a:xfrm>
          <a:prstGeom prst="rect">
            <a:avLst/>
          </a:prstGeom>
        </p:spPr>
        <p:txBody>
          <a:bodyPr anchor="t" rtlCol="false" tIns="0" lIns="0" bIns="0" rIns="0">
            <a:spAutoFit/>
          </a:bodyPr>
          <a:lstStyle/>
          <a:p>
            <a:pPr algn="l">
              <a:lnSpc>
                <a:spcPts val="11999"/>
              </a:lnSpc>
            </a:pPr>
            <a:r>
              <a:rPr lang="en-US" sz="9999" b="true">
                <a:solidFill>
                  <a:srgbClr val="FFFFFF"/>
                </a:solidFill>
                <a:latin typeface="Neo Tech Bold"/>
                <a:ea typeface="Neo Tech Bold"/>
                <a:cs typeface="Neo Tech Bold"/>
                <a:sym typeface="Neo Tech Bold"/>
              </a:rPr>
              <a:t>NHÓM 15</a:t>
            </a:r>
          </a:p>
        </p:txBody>
      </p:sp>
      <p:sp>
        <p:nvSpPr>
          <p:cNvPr name="TextBox 10" id="10"/>
          <p:cNvSpPr txBox="true"/>
          <p:nvPr/>
        </p:nvSpPr>
        <p:spPr>
          <a:xfrm rot="0">
            <a:off x="1143221" y="3322674"/>
            <a:ext cx="8000779" cy="733425"/>
          </a:xfrm>
          <a:prstGeom prst="rect">
            <a:avLst/>
          </a:prstGeom>
        </p:spPr>
        <p:txBody>
          <a:bodyPr anchor="t" rtlCol="false" tIns="0" lIns="0" bIns="0" rIns="0">
            <a:spAutoFit/>
          </a:bodyPr>
          <a:lstStyle/>
          <a:p>
            <a:pPr algn="l">
              <a:lnSpc>
                <a:spcPts val="4650"/>
              </a:lnSpc>
            </a:pPr>
            <a:r>
              <a:rPr lang="en-US" sz="5000" b="true">
                <a:solidFill>
                  <a:srgbClr val="65FFE8"/>
                </a:solidFill>
                <a:latin typeface="Neo Tech Bold"/>
                <a:ea typeface="Neo Tech Bold"/>
                <a:cs typeface="Neo Tech Bold"/>
                <a:sym typeface="Neo Tech Bold"/>
              </a:rPr>
              <a:t>TRẦN BÁ TÀI-22010012</a:t>
            </a:r>
          </a:p>
        </p:txBody>
      </p:sp>
      <p:sp>
        <p:nvSpPr>
          <p:cNvPr name="TextBox 11" id="11"/>
          <p:cNvSpPr txBox="true"/>
          <p:nvPr/>
        </p:nvSpPr>
        <p:spPr>
          <a:xfrm rot="0">
            <a:off x="11245944" y="1465824"/>
            <a:ext cx="4486180" cy="475581"/>
          </a:xfrm>
          <a:prstGeom prst="rect">
            <a:avLst/>
          </a:prstGeom>
        </p:spPr>
        <p:txBody>
          <a:bodyPr anchor="t" rtlCol="false" tIns="0" lIns="0" bIns="0" rIns="0">
            <a:spAutoFit/>
          </a:bodyPr>
          <a:lstStyle/>
          <a:p>
            <a:pPr algn="just" marL="0" indent="0" lvl="0">
              <a:lnSpc>
                <a:spcPts val="3711"/>
              </a:lnSpc>
              <a:spcBef>
                <a:spcPct val="0"/>
              </a:spcBef>
            </a:pPr>
            <a:r>
              <a:rPr lang="en-US" sz="2651">
                <a:solidFill>
                  <a:srgbClr val="FFFFFF"/>
                </a:solidFill>
                <a:latin typeface="Poppins"/>
                <a:ea typeface="Poppins"/>
                <a:cs typeface="Poppins"/>
                <a:sym typeface="Poppins"/>
              </a:rPr>
              <a:t>Với chủ đề :</a:t>
            </a:r>
          </a:p>
        </p:txBody>
      </p:sp>
      <p:grpSp>
        <p:nvGrpSpPr>
          <p:cNvPr name="Group 12" id="12"/>
          <p:cNvGrpSpPr/>
          <p:nvPr/>
        </p:nvGrpSpPr>
        <p:grpSpPr>
          <a:xfrm rot="0">
            <a:off x="16333348" y="8447529"/>
            <a:ext cx="925952" cy="919347"/>
            <a:chOff x="0" y="0"/>
            <a:chExt cx="289003" cy="286941"/>
          </a:xfrm>
        </p:grpSpPr>
        <p:sp>
          <p:nvSpPr>
            <p:cNvPr name="Freeform 13" id="13"/>
            <p:cNvSpPr/>
            <p:nvPr/>
          </p:nvSpPr>
          <p:spPr>
            <a:xfrm flipH="false" flipV="false" rot="0">
              <a:off x="0" y="0"/>
              <a:ext cx="289003" cy="286941"/>
            </a:xfrm>
            <a:custGeom>
              <a:avLst/>
              <a:gdLst/>
              <a:ahLst/>
              <a:cxnLst/>
              <a:rect r="r" b="b" t="t" l="l"/>
              <a:pathLst>
                <a:path h="286941" w="289003">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FFFFF"/>
            </a:solidFill>
          </p:spPr>
        </p:sp>
        <p:sp>
          <p:nvSpPr>
            <p:cNvPr name="TextBox 14" id="14"/>
            <p:cNvSpPr txBox="true"/>
            <p:nvPr/>
          </p:nvSpPr>
          <p:spPr>
            <a:xfrm>
              <a:off x="0" y="-38100"/>
              <a:ext cx="289003" cy="325041"/>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5400000">
            <a:off x="16650402" y="8694263"/>
            <a:ext cx="315151" cy="425879"/>
          </a:xfrm>
          <a:custGeom>
            <a:avLst/>
            <a:gdLst/>
            <a:ahLst/>
            <a:cxnLst/>
            <a:rect r="r" b="b" t="t" l="l"/>
            <a:pathLst>
              <a:path h="425879" w="315151">
                <a:moveTo>
                  <a:pt x="0" y="0"/>
                </a:moveTo>
                <a:lnTo>
                  <a:pt x="315151" y="0"/>
                </a:lnTo>
                <a:lnTo>
                  <a:pt x="315151" y="425880"/>
                </a:lnTo>
                <a:lnTo>
                  <a:pt x="0" y="4258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6" id="16"/>
          <p:cNvGrpSpPr/>
          <p:nvPr/>
        </p:nvGrpSpPr>
        <p:grpSpPr>
          <a:xfrm rot="0">
            <a:off x="17101333" y="1741715"/>
            <a:ext cx="1664529" cy="1664529"/>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1D83FA">
                    <a:alpha val="100000"/>
                  </a:srgbClr>
                </a:gs>
                <a:gs pos="100000">
                  <a:srgbClr val="4FFFEA">
                    <a:alpha val="100000"/>
                  </a:srgbClr>
                </a:gs>
              </a:gsLst>
              <a:path path="circle">
                <a:fillToRect l="0" r="100000" t="0" b="100000"/>
              </a:path>
              <a:tileRect r="0" l="-100000" b="0" t="-100000"/>
            </a:gradFill>
          </p:spPr>
        </p:sp>
        <p:sp>
          <p:nvSpPr>
            <p:cNvPr name="TextBox 18" id="18"/>
            <p:cNvSpPr txBox="true"/>
            <p:nvPr/>
          </p:nvSpPr>
          <p:spPr>
            <a:xfrm>
              <a:off x="76200" y="9525"/>
              <a:ext cx="660400" cy="727075"/>
            </a:xfrm>
            <a:prstGeom prst="rect">
              <a:avLst/>
            </a:prstGeom>
          </p:spPr>
          <p:txBody>
            <a:bodyPr anchor="ctr" rtlCol="false" tIns="50800" lIns="50800" bIns="50800" rIns="50800"/>
            <a:lstStyle/>
            <a:p>
              <a:pPr algn="ctr">
                <a:lnSpc>
                  <a:spcPts val="3151"/>
                </a:lnSpc>
              </a:pPr>
            </a:p>
          </p:txBody>
        </p:sp>
      </p:grpSp>
      <p:sp>
        <p:nvSpPr>
          <p:cNvPr name="TextBox 19" id="19"/>
          <p:cNvSpPr txBox="true"/>
          <p:nvPr/>
        </p:nvSpPr>
        <p:spPr>
          <a:xfrm rot="0">
            <a:off x="1518962" y="885682"/>
            <a:ext cx="3380502" cy="391795"/>
          </a:xfrm>
          <a:prstGeom prst="rect">
            <a:avLst/>
          </a:prstGeom>
        </p:spPr>
        <p:txBody>
          <a:bodyPr anchor="t" rtlCol="false" tIns="0" lIns="0" bIns="0" rIns="0">
            <a:spAutoFit/>
          </a:bodyPr>
          <a:lstStyle/>
          <a:p>
            <a:pPr algn="l">
              <a:lnSpc>
                <a:spcPts val="3079"/>
              </a:lnSpc>
            </a:pPr>
            <a:r>
              <a:rPr lang="en-US" sz="2199" b="true">
                <a:solidFill>
                  <a:srgbClr val="FFFFFF"/>
                </a:solidFill>
                <a:latin typeface="Poppins Bold"/>
                <a:ea typeface="Poppins Bold"/>
                <a:cs typeface="Poppins Bold"/>
                <a:sym typeface="Poppins Bold"/>
              </a:rPr>
              <a:t>PHENIKAA UNIVERSITY</a:t>
            </a:r>
          </a:p>
        </p:txBody>
      </p:sp>
      <p:sp>
        <p:nvSpPr>
          <p:cNvPr name="TextBox 20" id="20"/>
          <p:cNvSpPr txBox="true"/>
          <p:nvPr/>
        </p:nvSpPr>
        <p:spPr>
          <a:xfrm rot="0">
            <a:off x="11245944" y="2180326"/>
            <a:ext cx="4486180" cy="2141821"/>
          </a:xfrm>
          <a:prstGeom prst="rect">
            <a:avLst/>
          </a:prstGeom>
        </p:spPr>
        <p:txBody>
          <a:bodyPr anchor="t" rtlCol="false" tIns="0" lIns="0" bIns="0" rIns="0">
            <a:spAutoFit/>
          </a:bodyPr>
          <a:lstStyle/>
          <a:p>
            <a:pPr algn="just" marL="0" indent="0" lvl="0">
              <a:lnSpc>
                <a:spcPts val="4271"/>
              </a:lnSpc>
              <a:spcBef>
                <a:spcPct val="0"/>
              </a:spcBef>
            </a:pPr>
            <a:r>
              <a:rPr lang="en-US" sz="3051">
                <a:solidFill>
                  <a:srgbClr val="FFFFFF"/>
                </a:solidFill>
                <a:latin typeface="Poppins"/>
                <a:ea typeface="Poppins"/>
                <a:cs typeface="Poppins"/>
                <a:sym typeface="Poppins"/>
              </a:rPr>
              <a:t>influxdb - kho dữ liệu có thể mở rộng cho số liệu, sự kiện và phân tích thời gian thực</a:t>
            </a:r>
          </a:p>
        </p:txBody>
      </p:sp>
      <p:sp>
        <p:nvSpPr>
          <p:cNvPr name="TextBox 21" id="21"/>
          <p:cNvSpPr txBox="true"/>
          <p:nvPr/>
        </p:nvSpPr>
        <p:spPr>
          <a:xfrm rot="0">
            <a:off x="11245944" y="4537440"/>
            <a:ext cx="4486180" cy="475581"/>
          </a:xfrm>
          <a:prstGeom prst="rect">
            <a:avLst/>
          </a:prstGeom>
        </p:spPr>
        <p:txBody>
          <a:bodyPr anchor="t" rtlCol="false" tIns="0" lIns="0" bIns="0" rIns="0">
            <a:spAutoFit/>
          </a:bodyPr>
          <a:lstStyle/>
          <a:p>
            <a:pPr algn="just" marL="0" indent="0" lvl="0">
              <a:lnSpc>
                <a:spcPts val="3711"/>
              </a:lnSpc>
              <a:spcBef>
                <a:spcPct val="0"/>
              </a:spcBef>
            </a:pPr>
            <a:r>
              <a:rPr lang="en-US" sz="2651">
                <a:solidFill>
                  <a:srgbClr val="FFFFFF"/>
                </a:solidFill>
                <a:latin typeface="Poppins"/>
                <a:ea typeface="Poppins"/>
                <a:cs typeface="Poppins"/>
                <a:sym typeface="Poppins"/>
              </a:rPr>
              <a:t>Đề tài : </a:t>
            </a:r>
          </a:p>
        </p:txBody>
      </p:sp>
      <p:sp>
        <p:nvSpPr>
          <p:cNvPr name="TextBox 22" id="22"/>
          <p:cNvSpPr txBox="true"/>
          <p:nvPr/>
        </p:nvSpPr>
        <p:spPr>
          <a:xfrm rot="0">
            <a:off x="11245944" y="5251146"/>
            <a:ext cx="4486180" cy="2141821"/>
          </a:xfrm>
          <a:prstGeom prst="rect">
            <a:avLst/>
          </a:prstGeom>
        </p:spPr>
        <p:txBody>
          <a:bodyPr anchor="t" rtlCol="false" tIns="0" lIns="0" bIns="0" rIns="0">
            <a:spAutoFit/>
          </a:bodyPr>
          <a:lstStyle/>
          <a:p>
            <a:pPr algn="just" marL="0" indent="0" lvl="0">
              <a:lnSpc>
                <a:spcPts val="4271"/>
              </a:lnSpc>
              <a:spcBef>
                <a:spcPct val="0"/>
              </a:spcBef>
            </a:pPr>
            <a:r>
              <a:rPr lang="en-US" sz="3051">
                <a:solidFill>
                  <a:srgbClr val="FFFFFF"/>
                </a:solidFill>
                <a:latin typeface="Poppins"/>
                <a:ea typeface="Poppins"/>
                <a:cs typeface="Poppins"/>
                <a:sym typeface="Poppins"/>
              </a:rPr>
              <a:t>Xây dựng hệ thống giám sát và cảnh báo thời tiết sử dụng InfluxDB và Python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F1837">
                <a:alpha val="100000"/>
              </a:srgbClr>
            </a:gs>
            <a:gs pos="100000">
              <a:srgbClr val="1A4866">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TextBox 2" id="2"/>
          <p:cNvSpPr txBox="true"/>
          <p:nvPr/>
        </p:nvSpPr>
        <p:spPr>
          <a:xfrm rot="0">
            <a:off x="1006086" y="809482"/>
            <a:ext cx="3380502" cy="391795"/>
          </a:xfrm>
          <a:prstGeom prst="rect">
            <a:avLst/>
          </a:prstGeom>
        </p:spPr>
        <p:txBody>
          <a:bodyPr anchor="t" rtlCol="false" tIns="0" lIns="0" bIns="0" rIns="0">
            <a:spAutoFit/>
          </a:bodyPr>
          <a:lstStyle/>
          <a:p>
            <a:pPr algn="l">
              <a:lnSpc>
                <a:spcPts val="3079"/>
              </a:lnSpc>
            </a:pPr>
            <a:r>
              <a:rPr lang="en-US" sz="2199" b="true">
                <a:solidFill>
                  <a:srgbClr val="FFFFFF"/>
                </a:solidFill>
                <a:latin typeface="Poppins Bold"/>
                <a:ea typeface="Poppins Bold"/>
                <a:cs typeface="Poppins Bold"/>
                <a:sym typeface="Poppins Bold"/>
              </a:rPr>
              <a:t>PHENIKAA UNIVERSITY</a:t>
            </a:r>
          </a:p>
        </p:txBody>
      </p:sp>
      <p:sp>
        <p:nvSpPr>
          <p:cNvPr name="Freeform 3" id="3"/>
          <p:cNvSpPr/>
          <p:nvPr/>
        </p:nvSpPr>
        <p:spPr>
          <a:xfrm flipH="false" flipV="false" rot="0">
            <a:off x="7703955" y="-635527"/>
            <a:ext cx="9621861" cy="10287000"/>
          </a:xfrm>
          <a:custGeom>
            <a:avLst/>
            <a:gdLst/>
            <a:ahLst/>
            <a:cxnLst/>
            <a:rect r="r" b="b" t="t" l="l"/>
            <a:pathLst>
              <a:path h="10287000" w="9621861">
                <a:moveTo>
                  <a:pt x="0" y="0"/>
                </a:moveTo>
                <a:lnTo>
                  <a:pt x="9621862" y="0"/>
                </a:lnTo>
                <a:lnTo>
                  <a:pt x="9621862" y="10287000"/>
                </a:lnTo>
                <a:lnTo>
                  <a:pt x="0" y="10287000"/>
                </a:lnTo>
                <a:lnTo>
                  <a:pt x="0" y="0"/>
                </a:lnTo>
                <a:close/>
              </a:path>
            </a:pathLst>
          </a:custGeom>
          <a:blipFill>
            <a:blip r:embed="rId2">
              <a:alphaModFix amt="31000"/>
            </a:blip>
            <a:stretch>
              <a:fillRect l="0" t="0" r="-52975" b="-91098"/>
            </a:stretch>
          </a:blipFill>
        </p:spPr>
      </p:sp>
      <p:sp>
        <p:nvSpPr>
          <p:cNvPr name="Freeform 4" id="4"/>
          <p:cNvSpPr/>
          <p:nvPr/>
        </p:nvSpPr>
        <p:spPr>
          <a:xfrm flipH="false" flipV="false" rot="0">
            <a:off x="-424342" y="-263733"/>
            <a:ext cx="9621861" cy="10287000"/>
          </a:xfrm>
          <a:custGeom>
            <a:avLst/>
            <a:gdLst/>
            <a:ahLst/>
            <a:cxnLst/>
            <a:rect r="r" b="b" t="t" l="l"/>
            <a:pathLst>
              <a:path h="10287000" w="9621861">
                <a:moveTo>
                  <a:pt x="0" y="0"/>
                </a:moveTo>
                <a:lnTo>
                  <a:pt x="9621861" y="0"/>
                </a:lnTo>
                <a:lnTo>
                  <a:pt x="9621861" y="10287000"/>
                </a:lnTo>
                <a:lnTo>
                  <a:pt x="0" y="10287000"/>
                </a:lnTo>
                <a:lnTo>
                  <a:pt x="0" y="0"/>
                </a:lnTo>
                <a:close/>
              </a:path>
            </a:pathLst>
          </a:custGeom>
          <a:blipFill>
            <a:blip r:embed="rId2">
              <a:alphaModFix amt="31000"/>
            </a:blip>
            <a:stretch>
              <a:fillRect l="0" t="0" r="-52975" b="-91098"/>
            </a:stretch>
          </a:blipFill>
        </p:spPr>
      </p:sp>
      <p:sp>
        <p:nvSpPr>
          <p:cNvPr name="TextBox 5" id="5"/>
          <p:cNvSpPr txBox="true"/>
          <p:nvPr/>
        </p:nvSpPr>
        <p:spPr>
          <a:xfrm rot="0">
            <a:off x="4810931" y="1229161"/>
            <a:ext cx="8417276" cy="1038225"/>
          </a:xfrm>
          <a:prstGeom prst="rect">
            <a:avLst/>
          </a:prstGeom>
        </p:spPr>
        <p:txBody>
          <a:bodyPr anchor="t" rtlCol="false" tIns="0" lIns="0" bIns="0" rIns="0">
            <a:spAutoFit/>
          </a:bodyPr>
          <a:lstStyle/>
          <a:p>
            <a:pPr algn="l">
              <a:lnSpc>
                <a:spcPts val="7200"/>
              </a:lnSpc>
            </a:pPr>
            <a:r>
              <a:rPr lang="en-US" sz="6000" b="true">
                <a:solidFill>
                  <a:srgbClr val="FFFFFF"/>
                </a:solidFill>
                <a:latin typeface="Neo Tech Bold"/>
                <a:ea typeface="Neo Tech Bold"/>
                <a:cs typeface="Neo Tech Bold"/>
                <a:sym typeface="Neo Tech Bold"/>
              </a:rPr>
              <a:t>GIỚI THIỆU BÀI TOÁN</a:t>
            </a:r>
          </a:p>
        </p:txBody>
      </p:sp>
      <p:sp>
        <p:nvSpPr>
          <p:cNvPr name="TextBox 6" id="6"/>
          <p:cNvSpPr txBox="true"/>
          <p:nvPr/>
        </p:nvSpPr>
        <p:spPr>
          <a:xfrm rot="0">
            <a:off x="3320147" y="2850641"/>
            <a:ext cx="12749538" cy="5061551"/>
          </a:xfrm>
          <a:prstGeom prst="rect">
            <a:avLst/>
          </a:prstGeom>
        </p:spPr>
        <p:txBody>
          <a:bodyPr anchor="t" rtlCol="false" tIns="0" lIns="0" bIns="0" rIns="0">
            <a:spAutoFit/>
          </a:bodyPr>
          <a:lstStyle/>
          <a:p>
            <a:pPr algn="l" marL="615603" indent="-307802" lvl="1">
              <a:lnSpc>
                <a:spcPts val="3991"/>
              </a:lnSpc>
              <a:buFont typeface="Arial"/>
              <a:buChar char="•"/>
            </a:pPr>
            <a:r>
              <a:rPr lang="en-US" sz="2851">
                <a:solidFill>
                  <a:srgbClr val="FFFFFF"/>
                </a:solidFill>
                <a:latin typeface="Poppins"/>
                <a:ea typeface="Poppins"/>
                <a:cs typeface="Poppins"/>
                <a:sym typeface="Poppins"/>
              </a:rPr>
              <a:t>Trước bối cảnh biến đổi khí hậu và đô thị hóa, việc giám sát thời tiết trở nên cấp thiết trong nhiều lĩnh vực như nông nghiệp, y tế và đô thị thông minh. Đề tài này nhằm xây dựng một hệ thống giám sát và cảnh báo thời tiết thời gian thực sử dụng InfluxDB và Python, với các chức năng chính:</a:t>
            </a:r>
          </a:p>
          <a:p>
            <a:pPr algn="l" marL="615603" indent="-307802" lvl="1">
              <a:lnSpc>
                <a:spcPts val="3991"/>
              </a:lnSpc>
              <a:buFont typeface="Arial"/>
              <a:buChar char="•"/>
            </a:pPr>
            <a:r>
              <a:rPr lang="en-US" sz="2851">
                <a:solidFill>
                  <a:srgbClr val="FFFFFF"/>
                </a:solidFill>
                <a:latin typeface="Poppins"/>
                <a:ea typeface="Poppins"/>
                <a:cs typeface="Poppins"/>
                <a:sym typeface="Poppins"/>
              </a:rPr>
              <a:t>🌤 Thu thập dữ liệu thời tiết từ API OpenWeatherMap</a:t>
            </a:r>
          </a:p>
          <a:p>
            <a:pPr algn="l" marL="615603" indent="-307802" lvl="1">
              <a:lnSpc>
                <a:spcPts val="3991"/>
              </a:lnSpc>
              <a:buFont typeface="Arial"/>
              <a:buChar char="•"/>
            </a:pPr>
            <a:r>
              <a:rPr lang="en-US" sz="2851">
                <a:solidFill>
                  <a:srgbClr val="FFFFFF"/>
                </a:solidFill>
                <a:latin typeface="Poppins"/>
                <a:ea typeface="Poppins"/>
                <a:cs typeface="Poppins"/>
                <a:sym typeface="Poppins"/>
              </a:rPr>
              <a:t>📊 Lưu trữ dữ liệu dạng chuỗi thời gian trong InfluxDB</a:t>
            </a:r>
          </a:p>
          <a:p>
            <a:pPr algn="l" marL="615603" indent="-307802" lvl="1">
              <a:lnSpc>
                <a:spcPts val="3991"/>
              </a:lnSpc>
              <a:buFont typeface="Arial"/>
              <a:buChar char="•"/>
            </a:pPr>
            <a:r>
              <a:rPr lang="en-US" sz="2851">
                <a:solidFill>
                  <a:srgbClr val="FFFFFF"/>
                </a:solidFill>
                <a:latin typeface="Poppins"/>
                <a:ea typeface="Poppins"/>
                <a:cs typeface="Poppins"/>
                <a:sym typeface="Poppins"/>
              </a:rPr>
              <a:t>📧 Gửi cảnh báo tự động qua email khi vượt ngưỡng nguy hiểm</a:t>
            </a:r>
          </a:p>
          <a:p>
            <a:pPr algn="l" marL="615603" indent="-307802" lvl="1">
              <a:lnSpc>
                <a:spcPts val="3991"/>
              </a:lnSpc>
              <a:buFont typeface="Arial"/>
              <a:buChar char="•"/>
            </a:pPr>
            <a:r>
              <a:rPr lang="en-US" sz="2851">
                <a:solidFill>
                  <a:srgbClr val="FFFFFF"/>
                </a:solidFill>
                <a:latin typeface="Poppins"/>
                <a:ea typeface="Poppins"/>
                <a:cs typeface="Poppins"/>
                <a:sym typeface="Poppins"/>
              </a:rPr>
              <a:t>🌐 Hiển thị biểu đồ dữ liệu lịch sử trên giao diện web bằng Flask + Chart.js</a:t>
            </a:r>
          </a:p>
        </p:txBody>
      </p:sp>
      <p:sp>
        <p:nvSpPr>
          <p:cNvPr name="Freeform 7" id="7"/>
          <p:cNvSpPr/>
          <p:nvPr/>
        </p:nvSpPr>
        <p:spPr>
          <a:xfrm flipH="false" flipV="false" rot="3720470">
            <a:off x="-4640605" y="3269417"/>
            <a:ext cx="10212044" cy="7389806"/>
          </a:xfrm>
          <a:custGeom>
            <a:avLst/>
            <a:gdLst/>
            <a:ahLst/>
            <a:cxnLst/>
            <a:rect r="r" b="b" t="t" l="l"/>
            <a:pathLst>
              <a:path h="7389806" w="10212044">
                <a:moveTo>
                  <a:pt x="0" y="0"/>
                </a:moveTo>
                <a:lnTo>
                  <a:pt x="10212043" y="0"/>
                </a:lnTo>
                <a:lnTo>
                  <a:pt x="10212043" y="7389806"/>
                </a:lnTo>
                <a:lnTo>
                  <a:pt x="0" y="73898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true" flipV="false" rot="622067">
            <a:off x="-1799682" y="5182569"/>
            <a:ext cx="13398293" cy="9695492"/>
          </a:xfrm>
          <a:custGeom>
            <a:avLst/>
            <a:gdLst/>
            <a:ahLst/>
            <a:cxnLst/>
            <a:rect r="r" b="b" t="t" l="l"/>
            <a:pathLst>
              <a:path h="9695492" w="13398293">
                <a:moveTo>
                  <a:pt x="13398293" y="0"/>
                </a:moveTo>
                <a:lnTo>
                  <a:pt x="0" y="0"/>
                </a:lnTo>
                <a:lnTo>
                  <a:pt x="0" y="9695493"/>
                </a:lnTo>
                <a:lnTo>
                  <a:pt x="13398293" y="9695493"/>
                </a:lnTo>
                <a:lnTo>
                  <a:pt x="13398293"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F1837">
                <a:alpha val="100000"/>
              </a:srgbClr>
            </a:gs>
            <a:gs pos="100000">
              <a:srgbClr val="1A4866">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375916" y="0"/>
            <a:ext cx="9519916" cy="10287000"/>
          </a:xfrm>
          <a:custGeom>
            <a:avLst/>
            <a:gdLst/>
            <a:ahLst/>
            <a:cxnLst/>
            <a:rect r="r" b="b" t="t" l="l"/>
            <a:pathLst>
              <a:path h="10287000" w="9519916">
                <a:moveTo>
                  <a:pt x="0" y="0"/>
                </a:moveTo>
                <a:lnTo>
                  <a:pt x="9519916" y="0"/>
                </a:lnTo>
                <a:lnTo>
                  <a:pt x="9519916" y="10287000"/>
                </a:lnTo>
                <a:lnTo>
                  <a:pt x="0" y="10287000"/>
                </a:lnTo>
                <a:lnTo>
                  <a:pt x="0" y="0"/>
                </a:lnTo>
                <a:close/>
              </a:path>
            </a:pathLst>
          </a:custGeom>
          <a:blipFill>
            <a:blip r:embed="rId2">
              <a:alphaModFix amt="31000"/>
            </a:blip>
            <a:stretch>
              <a:fillRect l="-54613" t="0" r="0" b="-91098"/>
            </a:stretch>
          </a:blipFill>
        </p:spPr>
      </p:sp>
      <p:sp>
        <p:nvSpPr>
          <p:cNvPr name="Freeform 3" id="3"/>
          <p:cNvSpPr/>
          <p:nvPr/>
        </p:nvSpPr>
        <p:spPr>
          <a:xfrm flipH="false" flipV="false" rot="0">
            <a:off x="7703955" y="-635527"/>
            <a:ext cx="9621861" cy="10287000"/>
          </a:xfrm>
          <a:custGeom>
            <a:avLst/>
            <a:gdLst/>
            <a:ahLst/>
            <a:cxnLst/>
            <a:rect r="r" b="b" t="t" l="l"/>
            <a:pathLst>
              <a:path h="10287000" w="9621861">
                <a:moveTo>
                  <a:pt x="0" y="0"/>
                </a:moveTo>
                <a:lnTo>
                  <a:pt x="9621862" y="0"/>
                </a:lnTo>
                <a:lnTo>
                  <a:pt x="9621862" y="10287000"/>
                </a:lnTo>
                <a:lnTo>
                  <a:pt x="0" y="10287000"/>
                </a:lnTo>
                <a:lnTo>
                  <a:pt x="0" y="0"/>
                </a:lnTo>
                <a:close/>
              </a:path>
            </a:pathLst>
          </a:custGeom>
          <a:blipFill>
            <a:blip r:embed="rId2">
              <a:alphaModFix amt="31000"/>
            </a:blip>
            <a:stretch>
              <a:fillRect l="0" t="0" r="-52975" b="-91098"/>
            </a:stretch>
          </a:blipFill>
        </p:spPr>
      </p:sp>
      <p:sp>
        <p:nvSpPr>
          <p:cNvPr name="Freeform 4" id="4"/>
          <p:cNvSpPr/>
          <p:nvPr/>
        </p:nvSpPr>
        <p:spPr>
          <a:xfrm flipH="true" flipV="false" rot="622067">
            <a:off x="-2144529" y="7425663"/>
            <a:ext cx="12178944" cy="8813127"/>
          </a:xfrm>
          <a:custGeom>
            <a:avLst/>
            <a:gdLst/>
            <a:ahLst/>
            <a:cxnLst/>
            <a:rect r="r" b="b" t="t" l="l"/>
            <a:pathLst>
              <a:path h="8813127" w="12178944">
                <a:moveTo>
                  <a:pt x="12178944" y="0"/>
                </a:moveTo>
                <a:lnTo>
                  <a:pt x="0" y="0"/>
                </a:lnTo>
                <a:lnTo>
                  <a:pt x="0" y="8813127"/>
                </a:lnTo>
                <a:lnTo>
                  <a:pt x="12178944" y="8813127"/>
                </a:lnTo>
                <a:lnTo>
                  <a:pt x="12178944"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7187646">
            <a:off x="12625358" y="-3099736"/>
            <a:ext cx="10212044" cy="7389806"/>
          </a:xfrm>
          <a:custGeom>
            <a:avLst/>
            <a:gdLst/>
            <a:ahLst/>
            <a:cxnLst/>
            <a:rect r="r" b="b" t="t" l="l"/>
            <a:pathLst>
              <a:path h="7389806" w="10212044">
                <a:moveTo>
                  <a:pt x="0" y="0"/>
                </a:moveTo>
                <a:lnTo>
                  <a:pt x="10212044" y="0"/>
                </a:lnTo>
                <a:lnTo>
                  <a:pt x="10212044" y="7389806"/>
                </a:lnTo>
                <a:lnTo>
                  <a:pt x="0" y="738980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6" id="6"/>
          <p:cNvGrpSpPr/>
          <p:nvPr/>
        </p:nvGrpSpPr>
        <p:grpSpPr>
          <a:xfrm rot="0">
            <a:off x="1387247" y="5297445"/>
            <a:ext cx="4416714" cy="3767334"/>
            <a:chOff x="0" y="0"/>
            <a:chExt cx="1163250" cy="992220"/>
          </a:xfrm>
        </p:grpSpPr>
        <p:sp>
          <p:nvSpPr>
            <p:cNvPr name="Freeform 7" id="7"/>
            <p:cNvSpPr/>
            <p:nvPr/>
          </p:nvSpPr>
          <p:spPr>
            <a:xfrm flipH="false" flipV="false" rot="0">
              <a:off x="0" y="0"/>
              <a:ext cx="1163250" cy="992220"/>
            </a:xfrm>
            <a:custGeom>
              <a:avLst/>
              <a:gdLst/>
              <a:ahLst/>
              <a:cxnLst/>
              <a:rect r="r" b="b" t="t" l="l"/>
              <a:pathLst>
                <a:path h="992220" w="1163250">
                  <a:moveTo>
                    <a:pt x="115689" y="0"/>
                  </a:moveTo>
                  <a:lnTo>
                    <a:pt x="1047560" y="0"/>
                  </a:lnTo>
                  <a:cubicBezTo>
                    <a:pt x="1111454" y="0"/>
                    <a:pt x="1163250" y="51796"/>
                    <a:pt x="1163250" y="115689"/>
                  </a:cubicBezTo>
                  <a:lnTo>
                    <a:pt x="1163250" y="876530"/>
                  </a:lnTo>
                  <a:cubicBezTo>
                    <a:pt x="1163250" y="940424"/>
                    <a:pt x="1111454" y="992220"/>
                    <a:pt x="1047560" y="992220"/>
                  </a:cubicBezTo>
                  <a:lnTo>
                    <a:pt x="115689" y="992220"/>
                  </a:lnTo>
                  <a:cubicBezTo>
                    <a:pt x="51796" y="992220"/>
                    <a:pt x="0" y="940424"/>
                    <a:pt x="0" y="876530"/>
                  </a:cubicBezTo>
                  <a:lnTo>
                    <a:pt x="0" y="115689"/>
                  </a:lnTo>
                  <a:cubicBezTo>
                    <a:pt x="0" y="51796"/>
                    <a:pt x="51796" y="0"/>
                    <a:pt x="115689" y="0"/>
                  </a:cubicBezTo>
                  <a:close/>
                </a:path>
              </a:pathLst>
            </a:custGeom>
            <a:solidFill>
              <a:srgbClr val="B9E1E4">
                <a:alpha val="44706"/>
              </a:srgbClr>
            </a:solidFill>
          </p:spPr>
        </p:sp>
        <p:sp>
          <p:nvSpPr>
            <p:cNvPr name="TextBox 8" id="8"/>
            <p:cNvSpPr txBox="true"/>
            <p:nvPr/>
          </p:nvSpPr>
          <p:spPr>
            <a:xfrm>
              <a:off x="0" y="-85725"/>
              <a:ext cx="1163250" cy="1077945"/>
            </a:xfrm>
            <a:prstGeom prst="rect">
              <a:avLst/>
            </a:prstGeom>
          </p:spPr>
          <p:txBody>
            <a:bodyPr anchor="ctr" rtlCol="false" tIns="50800" lIns="50800" bIns="50800" rIns="50800"/>
            <a:lstStyle/>
            <a:p>
              <a:pPr algn="l" marL="594014" indent="-297007" lvl="1">
                <a:lnSpc>
                  <a:spcPts val="3851"/>
                </a:lnSpc>
                <a:buFont typeface="Arial"/>
                <a:buChar char="•"/>
              </a:pPr>
            </a:p>
          </p:txBody>
        </p:sp>
      </p:grpSp>
      <p:grpSp>
        <p:nvGrpSpPr>
          <p:cNvPr name="Group 9" id="9"/>
          <p:cNvGrpSpPr/>
          <p:nvPr/>
        </p:nvGrpSpPr>
        <p:grpSpPr>
          <a:xfrm rot="0">
            <a:off x="16333348" y="8447529"/>
            <a:ext cx="925952" cy="919347"/>
            <a:chOff x="0" y="0"/>
            <a:chExt cx="289003" cy="286941"/>
          </a:xfrm>
        </p:grpSpPr>
        <p:sp>
          <p:nvSpPr>
            <p:cNvPr name="Freeform 10" id="10"/>
            <p:cNvSpPr/>
            <p:nvPr/>
          </p:nvSpPr>
          <p:spPr>
            <a:xfrm flipH="false" flipV="false" rot="0">
              <a:off x="0" y="0"/>
              <a:ext cx="289003" cy="286941"/>
            </a:xfrm>
            <a:custGeom>
              <a:avLst/>
              <a:gdLst/>
              <a:ahLst/>
              <a:cxnLst/>
              <a:rect r="r" b="b" t="t" l="l"/>
              <a:pathLst>
                <a:path h="286941" w="289003">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FFFFF"/>
            </a:solidFill>
          </p:spPr>
        </p:sp>
        <p:sp>
          <p:nvSpPr>
            <p:cNvPr name="TextBox 11" id="11"/>
            <p:cNvSpPr txBox="true"/>
            <p:nvPr/>
          </p:nvSpPr>
          <p:spPr>
            <a:xfrm>
              <a:off x="0" y="-38100"/>
              <a:ext cx="289003" cy="325041"/>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5400000">
            <a:off x="16650402" y="8694263"/>
            <a:ext cx="315151" cy="425879"/>
          </a:xfrm>
          <a:custGeom>
            <a:avLst/>
            <a:gdLst/>
            <a:ahLst/>
            <a:cxnLst/>
            <a:rect r="r" b="b" t="t" l="l"/>
            <a:pathLst>
              <a:path h="425879" w="315151">
                <a:moveTo>
                  <a:pt x="0" y="0"/>
                </a:moveTo>
                <a:lnTo>
                  <a:pt x="315151" y="0"/>
                </a:lnTo>
                <a:lnTo>
                  <a:pt x="315151" y="425880"/>
                </a:lnTo>
                <a:lnTo>
                  <a:pt x="0" y="4258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3" id="13"/>
          <p:cNvGrpSpPr/>
          <p:nvPr/>
        </p:nvGrpSpPr>
        <p:grpSpPr>
          <a:xfrm rot="0">
            <a:off x="1028700" y="3489770"/>
            <a:ext cx="5133808" cy="1629721"/>
            <a:chOff x="0" y="0"/>
            <a:chExt cx="1352114" cy="429227"/>
          </a:xfrm>
        </p:grpSpPr>
        <p:sp>
          <p:nvSpPr>
            <p:cNvPr name="Freeform 14" id="14"/>
            <p:cNvSpPr/>
            <p:nvPr/>
          </p:nvSpPr>
          <p:spPr>
            <a:xfrm flipH="false" flipV="false" rot="0">
              <a:off x="0" y="0"/>
              <a:ext cx="1352114" cy="429227"/>
            </a:xfrm>
            <a:custGeom>
              <a:avLst/>
              <a:gdLst/>
              <a:ahLst/>
              <a:cxnLst/>
              <a:rect r="r" b="b" t="t" l="l"/>
              <a:pathLst>
                <a:path h="429227" w="1352114">
                  <a:moveTo>
                    <a:pt x="150803" y="0"/>
                  </a:moveTo>
                  <a:lnTo>
                    <a:pt x="1201312" y="0"/>
                  </a:lnTo>
                  <a:cubicBezTo>
                    <a:pt x="1284598" y="0"/>
                    <a:pt x="1352114" y="67517"/>
                    <a:pt x="1352114" y="150803"/>
                  </a:cubicBezTo>
                  <a:lnTo>
                    <a:pt x="1352114" y="278424"/>
                  </a:lnTo>
                  <a:cubicBezTo>
                    <a:pt x="1352114" y="318420"/>
                    <a:pt x="1336226" y="356777"/>
                    <a:pt x="1307945" y="385058"/>
                  </a:cubicBezTo>
                  <a:cubicBezTo>
                    <a:pt x="1279664" y="413339"/>
                    <a:pt x="1241307" y="429227"/>
                    <a:pt x="1201312" y="429227"/>
                  </a:cubicBezTo>
                  <a:lnTo>
                    <a:pt x="150803" y="429227"/>
                  </a:lnTo>
                  <a:cubicBezTo>
                    <a:pt x="67517" y="429227"/>
                    <a:pt x="0" y="361710"/>
                    <a:pt x="0" y="278424"/>
                  </a:cubicBezTo>
                  <a:lnTo>
                    <a:pt x="0" y="150803"/>
                  </a:lnTo>
                  <a:cubicBezTo>
                    <a:pt x="0" y="110807"/>
                    <a:pt x="15888" y="72450"/>
                    <a:pt x="44169" y="44169"/>
                  </a:cubicBezTo>
                  <a:cubicBezTo>
                    <a:pt x="72450" y="15888"/>
                    <a:pt x="110807" y="0"/>
                    <a:pt x="150803" y="0"/>
                  </a:cubicBezTo>
                  <a:close/>
                </a:path>
              </a:pathLst>
            </a:custGeom>
            <a:gradFill rotWithShape="true">
              <a:gsLst>
                <a:gs pos="0">
                  <a:srgbClr val="1D26FA">
                    <a:alpha val="100000"/>
                  </a:srgbClr>
                </a:gs>
                <a:gs pos="100000">
                  <a:srgbClr val="22BFE1">
                    <a:alpha val="100000"/>
                  </a:srgbClr>
                </a:gs>
              </a:gsLst>
              <a:path path="circle">
                <a:fillToRect l="0" r="100000" t="0" b="100000"/>
              </a:path>
              <a:tileRect r="0" l="-100000" b="0" t="-100000"/>
            </a:gradFill>
          </p:spPr>
        </p:sp>
        <p:sp>
          <p:nvSpPr>
            <p:cNvPr name="TextBox 15" id="15"/>
            <p:cNvSpPr txBox="true"/>
            <p:nvPr/>
          </p:nvSpPr>
          <p:spPr>
            <a:xfrm>
              <a:off x="0" y="-76200"/>
              <a:ext cx="1352114" cy="505427"/>
            </a:xfrm>
            <a:prstGeom prst="rect">
              <a:avLst/>
            </a:prstGeom>
          </p:spPr>
          <p:txBody>
            <a:bodyPr anchor="ctr" rtlCol="false" tIns="50800" lIns="50800" bIns="50800" rIns="50800"/>
            <a:lstStyle/>
            <a:p>
              <a:pPr algn="ctr">
                <a:lnSpc>
                  <a:spcPts val="3571"/>
                </a:lnSpc>
              </a:pPr>
              <a:r>
                <a:rPr lang="en-US" sz="2551">
                  <a:solidFill>
                    <a:srgbClr val="FFFFFF"/>
                  </a:solidFill>
                  <a:latin typeface="Poppins"/>
                  <a:ea typeface="Poppins"/>
                  <a:cs typeface="Poppins"/>
                  <a:sym typeface="Poppins"/>
                </a:rPr>
                <a:t>Tổng quan dự án</a:t>
              </a:r>
            </a:p>
            <a:p>
              <a:pPr algn="ctr">
                <a:lnSpc>
                  <a:spcPts val="3571"/>
                </a:lnSpc>
              </a:pPr>
              <a:r>
                <a:rPr lang="en-US" sz="2551">
                  <a:solidFill>
                    <a:srgbClr val="FFFFFF"/>
                  </a:solidFill>
                  <a:latin typeface="Poppins"/>
                  <a:ea typeface="Poppins"/>
                  <a:cs typeface="Poppins"/>
                  <a:sym typeface="Poppins"/>
                </a:rPr>
                <a:t>đã chọn</a:t>
              </a:r>
            </a:p>
          </p:txBody>
        </p:sp>
      </p:grpSp>
      <p:sp>
        <p:nvSpPr>
          <p:cNvPr name="TextBox 16" id="16"/>
          <p:cNvSpPr txBox="true"/>
          <p:nvPr/>
        </p:nvSpPr>
        <p:spPr>
          <a:xfrm rot="0">
            <a:off x="1006086" y="809482"/>
            <a:ext cx="3380502" cy="391795"/>
          </a:xfrm>
          <a:prstGeom prst="rect">
            <a:avLst/>
          </a:prstGeom>
        </p:spPr>
        <p:txBody>
          <a:bodyPr anchor="t" rtlCol="false" tIns="0" lIns="0" bIns="0" rIns="0">
            <a:spAutoFit/>
          </a:bodyPr>
          <a:lstStyle/>
          <a:p>
            <a:pPr algn="l">
              <a:lnSpc>
                <a:spcPts val="3079"/>
              </a:lnSpc>
            </a:pPr>
            <a:r>
              <a:rPr lang="en-US" sz="2199" b="true">
                <a:solidFill>
                  <a:srgbClr val="FFFFFF"/>
                </a:solidFill>
                <a:latin typeface="Poppins Bold"/>
                <a:ea typeface="Poppins Bold"/>
                <a:cs typeface="Poppins Bold"/>
                <a:sym typeface="Poppins Bold"/>
              </a:rPr>
              <a:t>PHENIKAA UNIVERSITY</a:t>
            </a:r>
          </a:p>
        </p:txBody>
      </p:sp>
      <p:sp>
        <p:nvSpPr>
          <p:cNvPr name="TextBox 17" id="17"/>
          <p:cNvSpPr txBox="true"/>
          <p:nvPr/>
        </p:nvSpPr>
        <p:spPr>
          <a:xfrm rot="0">
            <a:off x="2696337" y="1745300"/>
            <a:ext cx="12927038" cy="1369695"/>
          </a:xfrm>
          <a:prstGeom prst="rect">
            <a:avLst/>
          </a:prstGeom>
        </p:spPr>
        <p:txBody>
          <a:bodyPr anchor="t" rtlCol="false" tIns="0" lIns="0" bIns="0" rIns="0">
            <a:spAutoFit/>
          </a:bodyPr>
          <a:lstStyle/>
          <a:p>
            <a:pPr algn="l">
              <a:lnSpc>
                <a:spcPts val="9599"/>
              </a:lnSpc>
            </a:pPr>
            <a:r>
              <a:rPr lang="en-US" sz="7999" b="true">
                <a:solidFill>
                  <a:srgbClr val="FFFFFF"/>
                </a:solidFill>
                <a:latin typeface="Neo Tech Bold"/>
                <a:ea typeface="Neo Tech Bold"/>
                <a:cs typeface="Neo Tech Bold"/>
                <a:sym typeface="Neo Tech Bold"/>
              </a:rPr>
              <a:t> INFLUXDB</a:t>
            </a:r>
          </a:p>
        </p:txBody>
      </p:sp>
      <p:grpSp>
        <p:nvGrpSpPr>
          <p:cNvPr name="Group 18" id="18"/>
          <p:cNvGrpSpPr/>
          <p:nvPr/>
        </p:nvGrpSpPr>
        <p:grpSpPr>
          <a:xfrm rot="0">
            <a:off x="6592952" y="3513779"/>
            <a:ext cx="5133808" cy="1629721"/>
            <a:chOff x="0" y="0"/>
            <a:chExt cx="1352114" cy="429227"/>
          </a:xfrm>
        </p:grpSpPr>
        <p:sp>
          <p:nvSpPr>
            <p:cNvPr name="Freeform 19" id="19"/>
            <p:cNvSpPr/>
            <p:nvPr/>
          </p:nvSpPr>
          <p:spPr>
            <a:xfrm flipH="false" flipV="false" rot="0">
              <a:off x="0" y="0"/>
              <a:ext cx="1352114" cy="429227"/>
            </a:xfrm>
            <a:custGeom>
              <a:avLst/>
              <a:gdLst/>
              <a:ahLst/>
              <a:cxnLst/>
              <a:rect r="r" b="b" t="t" l="l"/>
              <a:pathLst>
                <a:path h="429227" w="1352114">
                  <a:moveTo>
                    <a:pt x="150803" y="0"/>
                  </a:moveTo>
                  <a:lnTo>
                    <a:pt x="1201312" y="0"/>
                  </a:lnTo>
                  <a:cubicBezTo>
                    <a:pt x="1284598" y="0"/>
                    <a:pt x="1352114" y="67517"/>
                    <a:pt x="1352114" y="150803"/>
                  </a:cubicBezTo>
                  <a:lnTo>
                    <a:pt x="1352114" y="278424"/>
                  </a:lnTo>
                  <a:cubicBezTo>
                    <a:pt x="1352114" y="318420"/>
                    <a:pt x="1336226" y="356777"/>
                    <a:pt x="1307945" y="385058"/>
                  </a:cubicBezTo>
                  <a:cubicBezTo>
                    <a:pt x="1279664" y="413339"/>
                    <a:pt x="1241307" y="429227"/>
                    <a:pt x="1201312" y="429227"/>
                  </a:cubicBezTo>
                  <a:lnTo>
                    <a:pt x="150803" y="429227"/>
                  </a:lnTo>
                  <a:cubicBezTo>
                    <a:pt x="67517" y="429227"/>
                    <a:pt x="0" y="361710"/>
                    <a:pt x="0" y="278424"/>
                  </a:cubicBezTo>
                  <a:lnTo>
                    <a:pt x="0" y="150803"/>
                  </a:lnTo>
                  <a:cubicBezTo>
                    <a:pt x="0" y="110807"/>
                    <a:pt x="15888" y="72450"/>
                    <a:pt x="44169" y="44169"/>
                  </a:cubicBezTo>
                  <a:cubicBezTo>
                    <a:pt x="72450" y="15888"/>
                    <a:pt x="110807" y="0"/>
                    <a:pt x="150803" y="0"/>
                  </a:cubicBezTo>
                  <a:close/>
                </a:path>
              </a:pathLst>
            </a:custGeom>
            <a:gradFill rotWithShape="true">
              <a:gsLst>
                <a:gs pos="0">
                  <a:srgbClr val="1D26FA">
                    <a:alpha val="100000"/>
                  </a:srgbClr>
                </a:gs>
                <a:gs pos="100000">
                  <a:srgbClr val="22BFE1">
                    <a:alpha val="100000"/>
                  </a:srgbClr>
                </a:gs>
              </a:gsLst>
              <a:path path="circle">
                <a:fillToRect l="0" r="100000" t="0" b="100000"/>
              </a:path>
              <a:tileRect r="0" l="-100000" b="0" t="-100000"/>
            </a:gradFill>
          </p:spPr>
        </p:sp>
        <p:sp>
          <p:nvSpPr>
            <p:cNvPr name="TextBox 20" id="20"/>
            <p:cNvSpPr txBox="true"/>
            <p:nvPr/>
          </p:nvSpPr>
          <p:spPr>
            <a:xfrm>
              <a:off x="0" y="-76200"/>
              <a:ext cx="1352114" cy="505427"/>
            </a:xfrm>
            <a:prstGeom prst="rect">
              <a:avLst/>
            </a:prstGeom>
          </p:spPr>
          <p:txBody>
            <a:bodyPr anchor="ctr" rtlCol="false" tIns="50800" lIns="50800" bIns="50800" rIns="50800"/>
            <a:lstStyle/>
            <a:p>
              <a:pPr algn="ctr">
                <a:lnSpc>
                  <a:spcPts val="3571"/>
                </a:lnSpc>
              </a:pPr>
              <a:r>
                <a:rPr lang="en-US" sz="2551">
                  <a:solidFill>
                    <a:srgbClr val="FFFFFF"/>
                  </a:solidFill>
                  <a:latin typeface="Poppins"/>
                  <a:ea typeface="Poppins"/>
                  <a:cs typeface="Poppins"/>
                  <a:sym typeface="Poppins"/>
                </a:rPr>
                <a:t>Phát triển và triển khai </a:t>
              </a:r>
            </a:p>
            <a:p>
              <a:pPr algn="ctr">
                <a:lnSpc>
                  <a:spcPts val="3571"/>
                </a:lnSpc>
              </a:pPr>
              <a:r>
                <a:rPr lang="en-US" sz="2551">
                  <a:solidFill>
                    <a:srgbClr val="FFFFFF"/>
                  </a:solidFill>
                  <a:latin typeface="Poppins"/>
                  <a:ea typeface="Poppins"/>
                  <a:cs typeface="Poppins"/>
                  <a:sym typeface="Poppins"/>
                </a:rPr>
                <a:t>kỹ thuật mới </a:t>
              </a:r>
            </a:p>
          </p:txBody>
        </p:sp>
      </p:grpSp>
      <p:grpSp>
        <p:nvGrpSpPr>
          <p:cNvPr name="Group 21" id="21"/>
          <p:cNvGrpSpPr/>
          <p:nvPr/>
        </p:nvGrpSpPr>
        <p:grpSpPr>
          <a:xfrm rot="0">
            <a:off x="12155386" y="3489770"/>
            <a:ext cx="5133808" cy="1629721"/>
            <a:chOff x="0" y="0"/>
            <a:chExt cx="1352114" cy="429227"/>
          </a:xfrm>
        </p:grpSpPr>
        <p:sp>
          <p:nvSpPr>
            <p:cNvPr name="Freeform 22" id="22"/>
            <p:cNvSpPr/>
            <p:nvPr/>
          </p:nvSpPr>
          <p:spPr>
            <a:xfrm flipH="false" flipV="false" rot="0">
              <a:off x="0" y="0"/>
              <a:ext cx="1352114" cy="429227"/>
            </a:xfrm>
            <a:custGeom>
              <a:avLst/>
              <a:gdLst/>
              <a:ahLst/>
              <a:cxnLst/>
              <a:rect r="r" b="b" t="t" l="l"/>
              <a:pathLst>
                <a:path h="429227" w="1352114">
                  <a:moveTo>
                    <a:pt x="150803" y="0"/>
                  </a:moveTo>
                  <a:lnTo>
                    <a:pt x="1201312" y="0"/>
                  </a:lnTo>
                  <a:cubicBezTo>
                    <a:pt x="1284598" y="0"/>
                    <a:pt x="1352114" y="67517"/>
                    <a:pt x="1352114" y="150803"/>
                  </a:cubicBezTo>
                  <a:lnTo>
                    <a:pt x="1352114" y="278424"/>
                  </a:lnTo>
                  <a:cubicBezTo>
                    <a:pt x="1352114" y="318420"/>
                    <a:pt x="1336226" y="356777"/>
                    <a:pt x="1307945" y="385058"/>
                  </a:cubicBezTo>
                  <a:cubicBezTo>
                    <a:pt x="1279664" y="413339"/>
                    <a:pt x="1241307" y="429227"/>
                    <a:pt x="1201312" y="429227"/>
                  </a:cubicBezTo>
                  <a:lnTo>
                    <a:pt x="150803" y="429227"/>
                  </a:lnTo>
                  <a:cubicBezTo>
                    <a:pt x="67517" y="429227"/>
                    <a:pt x="0" y="361710"/>
                    <a:pt x="0" y="278424"/>
                  </a:cubicBezTo>
                  <a:lnTo>
                    <a:pt x="0" y="150803"/>
                  </a:lnTo>
                  <a:cubicBezTo>
                    <a:pt x="0" y="110807"/>
                    <a:pt x="15888" y="72450"/>
                    <a:pt x="44169" y="44169"/>
                  </a:cubicBezTo>
                  <a:cubicBezTo>
                    <a:pt x="72450" y="15888"/>
                    <a:pt x="110807" y="0"/>
                    <a:pt x="150803" y="0"/>
                  </a:cubicBezTo>
                  <a:close/>
                </a:path>
              </a:pathLst>
            </a:custGeom>
            <a:gradFill rotWithShape="true">
              <a:gsLst>
                <a:gs pos="0">
                  <a:srgbClr val="1D26FA">
                    <a:alpha val="100000"/>
                  </a:srgbClr>
                </a:gs>
                <a:gs pos="100000">
                  <a:srgbClr val="22BFE1">
                    <a:alpha val="100000"/>
                  </a:srgbClr>
                </a:gs>
              </a:gsLst>
              <a:path path="circle">
                <a:fillToRect l="0" r="100000" t="0" b="100000"/>
              </a:path>
              <a:tileRect r="0" l="-100000" b="0" t="-100000"/>
            </a:gradFill>
          </p:spPr>
        </p:sp>
        <p:sp>
          <p:nvSpPr>
            <p:cNvPr name="TextBox 23" id="23"/>
            <p:cNvSpPr txBox="true"/>
            <p:nvPr/>
          </p:nvSpPr>
          <p:spPr>
            <a:xfrm>
              <a:off x="0" y="-76200"/>
              <a:ext cx="1352114" cy="505427"/>
            </a:xfrm>
            <a:prstGeom prst="rect">
              <a:avLst/>
            </a:prstGeom>
          </p:spPr>
          <p:txBody>
            <a:bodyPr anchor="ctr" rtlCol="false" tIns="50800" lIns="50800" bIns="50800" rIns="50800"/>
            <a:lstStyle/>
            <a:p>
              <a:pPr algn="ctr">
                <a:lnSpc>
                  <a:spcPts val="3571"/>
                </a:lnSpc>
              </a:pPr>
              <a:r>
                <a:rPr lang="en-US" sz="2551">
                  <a:solidFill>
                    <a:srgbClr val="FFFFFF"/>
                  </a:solidFill>
                  <a:latin typeface="Poppins"/>
                  <a:ea typeface="Poppins"/>
                  <a:cs typeface="Poppins"/>
                  <a:sym typeface="Poppins"/>
                </a:rPr>
                <a:t>Kết luận và hướng </a:t>
              </a:r>
            </a:p>
            <a:p>
              <a:pPr algn="ctr">
                <a:lnSpc>
                  <a:spcPts val="3571"/>
                </a:lnSpc>
              </a:pPr>
              <a:r>
                <a:rPr lang="en-US" sz="2551">
                  <a:solidFill>
                    <a:srgbClr val="FFFFFF"/>
                  </a:solidFill>
                  <a:latin typeface="Poppins"/>
                  <a:ea typeface="Poppins"/>
                  <a:cs typeface="Poppins"/>
                  <a:sym typeface="Poppins"/>
                </a:rPr>
                <a:t>phát triển</a:t>
              </a:r>
            </a:p>
          </p:txBody>
        </p:sp>
      </p:grpSp>
      <p:grpSp>
        <p:nvGrpSpPr>
          <p:cNvPr name="Group 24" id="24"/>
          <p:cNvGrpSpPr/>
          <p:nvPr/>
        </p:nvGrpSpPr>
        <p:grpSpPr>
          <a:xfrm rot="0">
            <a:off x="6951499" y="5322834"/>
            <a:ext cx="4416714" cy="3767334"/>
            <a:chOff x="0" y="0"/>
            <a:chExt cx="1163250" cy="992220"/>
          </a:xfrm>
        </p:grpSpPr>
        <p:sp>
          <p:nvSpPr>
            <p:cNvPr name="Freeform 25" id="25"/>
            <p:cNvSpPr/>
            <p:nvPr/>
          </p:nvSpPr>
          <p:spPr>
            <a:xfrm flipH="false" flipV="false" rot="0">
              <a:off x="0" y="0"/>
              <a:ext cx="1163250" cy="992220"/>
            </a:xfrm>
            <a:custGeom>
              <a:avLst/>
              <a:gdLst/>
              <a:ahLst/>
              <a:cxnLst/>
              <a:rect r="r" b="b" t="t" l="l"/>
              <a:pathLst>
                <a:path h="992220" w="1163250">
                  <a:moveTo>
                    <a:pt x="115689" y="0"/>
                  </a:moveTo>
                  <a:lnTo>
                    <a:pt x="1047560" y="0"/>
                  </a:lnTo>
                  <a:cubicBezTo>
                    <a:pt x="1111454" y="0"/>
                    <a:pt x="1163250" y="51796"/>
                    <a:pt x="1163250" y="115689"/>
                  </a:cubicBezTo>
                  <a:lnTo>
                    <a:pt x="1163250" y="876530"/>
                  </a:lnTo>
                  <a:cubicBezTo>
                    <a:pt x="1163250" y="940424"/>
                    <a:pt x="1111454" y="992220"/>
                    <a:pt x="1047560" y="992220"/>
                  </a:cubicBezTo>
                  <a:lnTo>
                    <a:pt x="115689" y="992220"/>
                  </a:lnTo>
                  <a:cubicBezTo>
                    <a:pt x="51796" y="992220"/>
                    <a:pt x="0" y="940424"/>
                    <a:pt x="0" y="876530"/>
                  </a:cubicBezTo>
                  <a:lnTo>
                    <a:pt x="0" y="115689"/>
                  </a:lnTo>
                  <a:cubicBezTo>
                    <a:pt x="0" y="51796"/>
                    <a:pt x="51796" y="0"/>
                    <a:pt x="115689" y="0"/>
                  </a:cubicBezTo>
                  <a:close/>
                </a:path>
              </a:pathLst>
            </a:custGeom>
            <a:solidFill>
              <a:srgbClr val="B9E1E4">
                <a:alpha val="44706"/>
              </a:srgbClr>
            </a:solidFill>
          </p:spPr>
        </p:sp>
        <p:sp>
          <p:nvSpPr>
            <p:cNvPr name="TextBox 26" id="26"/>
            <p:cNvSpPr txBox="true"/>
            <p:nvPr/>
          </p:nvSpPr>
          <p:spPr>
            <a:xfrm>
              <a:off x="0" y="-66675"/>
              <a:ext cx="1163250" cy="1058895"/>
            </a:xfrm>
            <a:prstGeom prst="rect">
              <a:avLst/>
            </a:prstGeom>
          </p:spPr>
          <p:txBody>
            <a:bodyPr anchor="ctr" rtlCol="false" tIns="50800" lIns="50800" bIns="50800" rIns="50800"/>
            <a:lstStyle/>
            <a:p>
              <a:pPr algn="ctr">
                <a:lnSpc>
                  <a:spcPts val="3151"/>
                </a:lnSpc>
              </a:pPr>
            </a:p>
          </p:txBody>
        </p:sp>
      </p:grpSp>
      <p:grpSp>
        <p:nvGrpSpPr>
          <p:cNvPr name="Group 27" id="27"/>
          <p:cNvGrpSpPr/>
          <p:nvPr/>
        </p:nvGrpSpPr>
        <p:grpSpPr>
          <a:xfrm rot="0">
            <a:off x="12450655" y="5322834"/>
            <a:ext cx="4416714" cy="3767334"/>
            <a:chOff x="0" y="0"/>
            <a:chExt cx="1163250" cy="992220"/>
          </a:xfrm>
        </p:grpSpPr>
        <p:sp>
          <p:nvSpPr>
            <p:cNvPr name="Freeform 28" id="28"/>
            <p:cNvSpPr/>
            <p:nvPr/>
          </p:nvSpPr>
          <p:spPr>
            <a:xfrm flipH="false" flipV="false" rot="0">
              <a:off x="0" y="0"/>
              <a:ext cx="1163250" cy="992220"/>
            </a:xfrm>
            <a:custGeom>
              <a:avLst/>
              <a:gdLst/>
              <a:ahLst/>
              <a:cxnLst/>
              <a:rect r="r" b="b" t="t" l="l"/>
              <a:pathLst>
                <a:path h="992220" w="1163250">
                  <a:moveTo>
                    <a:pt x="115689" y="0"/>
                  </a:moveTo>
                  <a:lnTo>
                    <a:pt x="1047560" y="0"/>
                  </a:lnTo>
                  <a:cubicBezTo>
                    <a:pt x="1111454" y="0"/>
                    <a:pt x="1163250" y="51796"/>
                    <a:pt x="1163250" y="115689"/>
                  </a:cubicBezTo>
                  <a:lnTo>
                    <a:pt x="1163250" y="876530"/>
                  </a:lnTo>
                  <a:cubicBezTo>
                    <a:pt x="1163250" y="940424"/>
                    <a:pt x="1111454" y="992220"/>
                    <a:pt x="1047560" y="992220"/>
                  </a:cubicBezTo>
                  <a:lnTo>
                    <a:pt x="115689" y="992220"/>
                  </a:lnTo>
                  <a:cubicBezTo>
                    <a:pt x="51796" y="992220"/>
                    <a:pt x="0" y="940424"/>
                    <a:pt x="0" y="876530"/>
                  </a:cubicBezTo>
                  <a:lnTo>
                    <a:pt x="0" y="115689"/>
                  </a:lnTo>
                  <a:cubicBezTo>
                    <a:pt x="0" y="51796"/>
                    <a:pt x="51796" y="0"/>
                    <a:pt x="115689" y="0"/>
                  </a:cubicBezTo>
                  <a:close/>
                </a:path>
              </a:pathLst>
            </a:custGeom>
            <a:solidFill>
              <a:srgbClr val="B9E1E4">
                <a:alpha val="44706"/>
              </a:srgbClr>
            </a:solidFill>
          </p:spPr>
        </p:sp>
        <p:sp>
          <p:nvSpPr>
            <p:cNvPr name="TextBox 29" id="29"/>
            <p:cNvSpPr txBox="true"/>
            <p:nvPr/>
          </p:nvSpPr>
          <p:spPr>
            <a:xfrm>
              <a:off x="0" y="-66675"/>
              <a:ext cx="1163250" cy="1058895"/>
            </a:xfrm>
            <a:prstGeom prst="rect">
              <a:avLst/>
            </a:prstGeom>
          </p:spPr>
          <p:txBody>
            <a:bodyPr anchor="ctr" rtlCol="false" tIns="50800" lIns="50800" bIns="50800" rIns="50800"/>
            <a:lstStyle/>
            <a:p>
              <a:pPr algn="ctr">
                <a:lnSpc>
                  <a:spcPts val="3151"/>
                </a:lnSpc>
              </a:pPr>
            </a:p>
          </p:txBody>
        </p:sp>
      </p:grpSp>
      <p:sp>
        <p:nvSpPr>
          <p:cNvPr name="TextBox 30" id="30"/>
          <p:cNvSpPr txBox="true"/>
          <p:nvPr/>
        </p:nvSpPr>
        <p:spPr>
          <a:xfrm rot="0">
            <a:off x="1387247" y="5869536"/>
            <a:ext cx="4091821" cy="2537426"/>
          </a:xfrm>
          <a:prstGeom prst="rect">
            <a:avLst/>
          </a:prstGeom>
        </p:spPr>
        <p:txBody>
          <a:bodyPr anchor="t" rtlCol="false" tIns="0" lIns="0" bIns="0" rIns="0">
            <a:spAutoFit/>
          </a:bodyPr>
          <a:lstStyle/>
          <a:p>
            <a:pPr algn="l" marL="615603" indent="-307802" lvl="1">
              <a:lnSpc>
                <a:spcPts val="3991"/>
              </a:lnSpc>
              <a:buFont typeface="Arial"/>
              <a:buChar char="•"/>
            </a:pPr>
            <a:r>
              <a:rPr lang="en-US" sz="2851">
                <a:solidFill>
                  <a:srgbClr val="FFFFFF"/>
                </a:solidFill>
                <a:latin typeface="Poppins"/>
                <a:ea typeface="Poppins"/>
                <a:cs typeface="Poppins"/>
                <a:sym typeface="Poppins"/>
              </a:rPr>
              <a:t>Tổng quan về Influx</a:t>
            </a:r>
          </a:p>
          <a:p>
            <a:pPr algn="l" marL="615603" indent="-307802" lvl="1">
              <a:lnSpc>
                <a:spcPts val="3991"/>
              </a:lnSpc>
              <a:buFont typeface="Arial"/>
              <a:buChar char="•"/>
            </a:pPr>
            <a:r>
              <a:rPr lang="en-US" sz="2851">
                <a:solidFill>
                  <a:srgbClr val="FFFFFF"/>
                </a:solidFill>
                <a:latin typeface="Poppins"/>
                <a:ea typeface="Poppins"/>
                <a:cs typeface="Poppins"/>
                <a:sym typeface="Poppins"/>
              </a:rPr>
              <a:t>Mục đích sử dụng</a:t>
            </a:r>
          </a:p>
          <a:p>
            <a:pPr algn="l" marL="615603" indent="-307802" lvl="1">
              <a:lnSpc>
                <a:spcPts val="3991"/>
              </a:lnSpc>
              <a:buFont typeface="Arial"/>
              <a:buChar char="•"/>
            </a:pPr>
            <a:r>
              <a:rPr lang="en-US" sz="2851">
                <a:solidFill>
                  <a:srgbClr val="FFFFFF"/>
                </a:solidFill>
                <a:latin typeface="Poppins"/>
                <a:ea typeface="Poppins"/>
                <a:cs typeface="Poppins"/>
                <a:sym typeface="Poppins"/>
              </a:rPr>
              <a:t>Chức năng </a:t>
            </a:r>
          </a:p>
          <a:p>
            <a:pPr algn="l" marL="615603" indent="-307802" lvl="1">
              <a:lnSpc>
                <a:spcPts val="3991"/>
              </a:lnSpc>
              <a:buFont typeface="Arial"/>
              <a:buChar char="•"/>
            </a:pPr>
            <a:r>
              <a:rPr lang="en-US" sz="2851">
                <a:solidFill>
                  <a:srgbClr val="FFFFFF"/>
                </a:solidFill>
                <a:latin typeface="Poppins"/>
                <a:ea typeface="Poppins"/>
                <a:cs typeface="Poppins"/>
                <a:sym typeface="Poppins"/>
              </a:rPr>
              <a:t>Ứng dụng thực tế</a:t>
            </a:r>
          </a:p>
          <a:p>
            <a:pPr algn="l" marL="615603" indent="-307802" lvl="1">
              <a:lnSpc>
                <a:spcPts val="3991"/>
              </a:lnSpc>
              <a:buFont typeface="Arial"/>
              <a:buChar char="•"/>
            </a:pPr>
            <a:r>
              <a:rPr lang="en-US" sz="2851">
                <a:solidFill>
                  <a:srgbClr val="FFFFFF"/>
                </a:solidFill>
                <a:latin typeface="Poppins"/>
                <a:ea typeface="Poppins"/>
                <a:cs typeface="Poppins"/>
                <a:sym typeface="Poppins"/>
              </a:rPr>
              <a:t>Cài đặt influx</a:t>
            </a:r>
          </a:p>
        </p:txBody>
      </p:sp>
      <p:sp>
        <p:nvSpPr>
          <p:cNvPr name="TextBox 31" id="31"/>
          <p:cNvSpPr txBox="true"/>
          <p:nvPr/>
        </p:nvSpPr>
        <p:spPr>
          <a:xfrm rot="0">
            <a:off x="6951499" y="5910103"/>
            <a:ext cx="4124801" cy="3042251"/>
          </a:xfrm>
          <a:prstGeom prst="rect">
            <a:avLst/>
          </a:prstGeom>
        </p:spPr>
        <p:txBody>
          <a:bodyPr anchor="t" rtlCol="false" tIns="0" lIns="0" bIns="0" rIns="0">
            <a:spAutoFit/>
          </a:bodyPr>
          <a:lstStyle/>
          <a:p>
            <a:pPr algn="l" marL="615603" indent="-307802" lvl="1">
              <a:lnSpc>
                <a:spcPts val="3991"/>
              </a:lnSpc>
              <a:buFont typeface="Arial"/>
              <a:buChar char="•"/>
            </a:pPr>
            <a:r>
              <a:rPr lang="en-US" sz="2851">
                <a:solidFill>
                  <a:srgbClr val="FFFFFF"/>
                </a:solidFill>
                <a:latin typeface="Poppins"/>
                <a:ea typeface="Poppins"/>
                <a:cs typeface="Poppins"/>
                <a:sym typeface="Poppins"/>
              </a:rPr>
              <a:t>Mô hình hệ thống</a:t>
            </a:r>
          </a:p>
          <a:p>
            <a:pPr algn="l" marL="615603" indent="-307802" lvl="1">
              <a:lnSpc>
                <a:spcPts val="3991"/>
              </a:lnSpc>
              <a:buFont typeface="Arial"/>
              <a:buChar char="•"/>
            </a:pPr>
            <a:r>
              <a:rPr lang="en-US" sz="2851">
                <a:solidFill>
                  <a:srgbClr val="FFFFFF"/>
                </a:solidFill>
                <a:latin typeface="Poppins"/>
                <a:ea typeface="Poppins"/>
                <a:cs typeface="Poppins"/>
                <a:sym typeface="Poppins"/>
              </a:rPr>
              <a:t>Lưu trữ dữ liệu</a:t>
            </a:r>
          </a:p>
          <a:p>
            <a:pPr algn="l" marL="615603" indent="-307802" lvl="1">
              <a:lnSpc>
                <a:spcPts val="3991"/>
              </a:lnSpc>
              <a:buFont typeface="Arial"/>
              <a:buChar char="•"/>
            </a:pPr>
            <a:r>
              <a:rPr lang="en-US" sz="2851">
                <a:solidFill>
                  <a:srgbClr val="FFFFFF"/>
                </a:solidFill>
                <a:latin typeface="Poppins"/>
                <a:ea typeface="Poppins"/>
                <a:cs typeface="Poppins"/>
                <a:sym typeface="Poppins"/>
              </a:rPr>
              <a:t>Cảnh báo qua mail</a:t>
            </a:r>
          </a:p>
          <a:p>
            <a:pPr algn="l" marL="615603" indent="-307802" lvl="1">
              <a:lnSpc>
                <a:spcPts val="3991"/>
              </a:lnSpc>
              <a:buFont typeface="Arial"/>
              <a:buChar char="•"/>
            </a:pPr>
            <a:r>
              <a:rPr lang="en-US" sz="2851">
                <a:solidFill>
                  <a:srgbClr val="FFFFFF"/>
                </a:solidFill>
                <a:latin typeface="Poppins"/>
                <a:ea typeface="Poppins"/>
                <a:cs typeface="Poppins"/>
                <a:sym typeface="Poppins"/>
              </a:rPr>
              <a:t>Xây dựng giao diện</a:t>
            </a:r>
          </a:p>
          <a:p>
            <a:pPr algn="l">
              <a:lnSpc>
                <a:spcPts val="3991"/>
              </a:lnSpc>
            </a:pPr>
            <a:r>
              <a:rPr lang="en-US" sz="2851">
                <a:solidFill>
                  <a:srgbClr val="FFFFFF"/>
                </a:solidFill>
                <a:latin typeface="Poppins"/>
                <a:ea typeface="Poppins"/>
                <a:cs typeface="Poppins"/>
                <a:sym typeface="Poppins"/>
              </a:rPr>
              <a:t>      web</a:t>
            </a:r>
          </a:p>
          <a:p>
            <a:pPr algn="l" marL="615603" indent="-307802" lvl="1">
              <a:lnSpc>
                <a:spcPts val="3991"/>
              </a:lnSpc>
              <a:buFont typeface="Arial"/>
              <a:buChar char="•"/>
            </a:pPr>
            <a:r>
              <a:rPr lang="en-US" sz="2851">
                <a:solidFill>
                  <a:srgbClr val="FFFFFF"/>
                </a:solidFill>
                <a:latin typeface="Poppins"/>
                <a:ea typeface="Poppins"/>
                <a:cs typeface="Poppins"/>
                <a:sym typeface="Poppins"/>
              </a:rPr>
              <a:t>Triển khai</a:t>
            </a:r>
          </a:p>
        </p:txBody>
      </p:sp>
      <p:sp>
        <p:nvSpPr>
          <p:cNvPr name="TextBox 32" id="32"/>
          <p:cNvSpPr txBox="true"/>
          <p:nvPr/>
        </p:nvSpPr>
        <p:spPr>
          <a:xfrm rot="0">
            <a:off x="12685154" y="6399750"/>
            <a:ext cx="3648194" cy="1527776"/>
          </a:xfrm>
          <a:prstGeom prst="rect">
            <a:avLst/>
          </a:prstGeom>
        </p:spPr>
        <p:txBody>
          <a:bodyPr anchor="t" rtlCol="false" tIns="0" lIns="0" bIns="0" rIns="0">
            <a:spAutoFit/>
          </a:bodyPr>
          <a:lstStyle/>
          <a:p>
            <a:pPr algn="l" marL="615603" indent="-307802" lvl="1">
              <a:lnSpc>
                <a:spcPts val="3991"/>
              </a:lnSpc>
              <a:buFont typeface="Arial"/>
              <a:buChar char="•"/>
            </a:pPr>
            <a:r>
              <a:rPr lang="en-US" sz="2851">
                <a:solidFill>
                  <a:srgbClr val="FFFFFF"/>
                </a:solidFill>
                <a:latin typeface="Poppins"/>
                <a:ea typeface="Poppins"/>
                <a:cs typeface="Poppins"/>
                <a:sym typeface="Poppins"/>
              </a:rPr>
              <a:t>Kết luận</a:t>
            </a:r>
          </a:p>
          <a:p>
            <a:pPr algn="l" marL="615603" indent="-307802" lvl="1">
              <a:lnSpc>
                <a:spcPts val="3991"/>
              </a:lnSpc>
              <a:buFont typeface="Arial"/>
              <a:buChar char="•"/>
            </a:pPr>
            <a:r>
              <a:rPr lang="en-US" sz="2851">
                <a:solidFill>
                  <a:srgbClr val="FFFFFF"/>
                </a:solidFill>
                <a:latin typeface="Poppins"/>
                <a:ea typeface="Poppins"/>
                <a:cs typeface="Poppins"/>
                <a:sym typeface="Poppins"/>
              </a:rPr>
              <a:t>Hướng phát triển</a:t>
            </a:r>
          </a:p>
          <a:p>
            <a:pPr algn="l">
              <a:lnSpc>
                <a:spcPts val="3991"/>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F1837">
                <a:alpha val="100000"/>
              </a:srgbClr>
            </a:gs>
            <a:gs pos="100000">
              <a:srgbClr val="1A4866">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375916" y="-192485"/>
            <a:ext cx="9519916" cy="10287000"/>
          </a:xfrm>
          <a:custGeom>
            <a:avLst/>
            <a:gdLst/>
            <a:ahLst/>
            <a:cxnLst/>
            <a:rect r="r" b="b" t="t" l="l"/>
            <a:pathLst>
              <a:path h="10287000" w="9519916">
                <a:moveTo>
                  <a:pt x="0" y="0"/>
                </a:moveTo>
                <a:lnTo>
                  <a:pt x="9519916" y="0"/>
                </a:lnTo>
                <a:lnTo>
                  <a:pt x="9519916" y="10287000"/>
                </a:lnTo>
                <a:lnTo>
                  <a:pt x="0" y="10287000"/>
                </a:lnTo>
                <a:lnTo>
                  <a:pt x="0" y="0"/>
                </a:lnTo>
                <a:close/>
              </a:path>
            </a:pathLst>
          </a:custGeom>
          <a:blipFill>
            <a:blip r:embed="rId2">
              <a:alphaModFix amt="31000"/>
            </a:blip>
            <a:stretch>
              <a:fillRect l="-54613" t="0" r="0" b="-91098"/>
            </a:stretch>
          </a:blipFill>
        </p:spPr>
      </p:sp>
      <p:sp>
        <p:nvSpPr>
          <p:cNvPr name="Freeform 3" id="3"/>
          <p:cNvSpPr/>
          <p:nvPr/>
        </p:nvSpPr>
        <p:spPr>
          <a:xfrm flipH="false" flipV="false" rot="0">
            <a:off x="9144000" y="0"/>
            <a:ext cx="9621861" cy="10287000"/>
          </a:xfrm>
          <a:custGeom>
            <a:avLst/>
            <a:gdLst/>
            <a:ahLst/>
            <a:cxnLst/>
            <a:rect r="r" b="b" t="t" l="l"/>
            <a:pathLst>
              <a:path h="10287000" w="9621861">
                <a:moveTo>
                  <a:pt x="0" y="0"/>
                </a:moveTo>
                <a:lnTo>
                  <a:pt x="9621861" y="0"/>
                </a:lnTo>
                <a:lnTo>
                  <a:pt x="9621861" y="10287000"/>
                </a:lnTo>
                <a:lnTo>
                  <a:pt x="0" y="10287000"/>
                </a:lnTo>
                <a:lnTo>
                  <a:pt x="0" y="0"/>
                </a:lnTo>
                <a:close/>
              </a:path>
            </a:pathLst>
          </a:custGeom>
          <a:blipFill>
            <a:blip r:embed="rId2">
              <a:alphaModFix amt="31000"/>
            </a:blip>
            <a:stretch>
              <a:fillRect l="0" t="0" r="-52975" b="-91098"/>
            </a:stretch>
          </a:blipFill>
        </p:spPr>
      </p:sp>
      <p:sp>
        <p:nvSpPr>
          <p:cNvPr name="Freeform 4" id="4"/>
          <p:cNvSpPr/>
          <p:nvPr/>
        </p:nvSpPr>
        <p:spPr>
          <a:xfrm flipH="false" flipV="false" rot="-7076780">
            <a:off x="13395875" y="-356292"/>
            <a:ext cx="10739973" cy="7771835"/>
          </a:xfrm>
          <a:custGeom>
            <a:avLst/>
            <a:gdLst/>
            <a:ahLst/>
            <a:cxnLst/>
            <a:rect r="r" b="b" t="t" l="l"/>
            <a:pathLst>
              <a:path h="7771835" w="10739973">
                <a:moveTo>
                  <a:pt x="0" y="0"/>
                </a:moveTo>
                <a:lnTo>
                  <a:pt x="10739973" y="0"/>
                </a:lnTo>
                <a:lnTo>
                  <a:pt x="10739973" y="7771835"/>
                </a:lnTo>
                <a:lnTo>
                  <a:pt x="0" y="77718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6333348" y="8447529"/>
            <a:ext cx="925952" cy="919347"/>
            <a:chOff x="0" y="0"/>
            <a:chExt cx="289003" cy="286941"/>
          </a:xfrm>
        </p:grpSpPr>
        <p:sp>
          <p:nvSpPr>
            <p:cNvPr name="Freeform 6" id="6"/>
            <p:cNvSpPr/>
            <p:nvPr/>
          </p:nvSpPr>
          <p:spPr>
            <a:xfrm flipH="false" flipV="false" rot="0">
              <a:off x="0" y="0"/>
              <a:ext cx="289003" cy="286941"/>
            </a:xfrm>
            <a:custGeom>
              <a:avLst/>
              <a:gdLst/>
              <a:ahLst/>
              <a:cxnLst/>
              <a:rect r="r" b="b" t="t" l="l"/>
              <a:pathLst>
                <a:path h="286941" w="289003">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FFFFF"/>
            </a:solidFill>
          </p:spPr>
        </p:sp>
        <p:sp>
          <p:nvSpPr>
            <p:cNvPr name="TextBox 7" id="7"/>
            <p:cNvSpPr txBox="true"/>
            <p:nvPr/>
          </p:nvSpPr>
          <p:spPr>
            <a:xfrm>
              <a:off x="0" y="-38100"/>
              <a:ext cx="289003" cy="32504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5400000">
            <a:off x="16650402" y="8694263"/>
            <a:ext cx="315151" cy="425879"/>
          </a:xfrm>
          <a:custGeom>
            <a:avLst/>
            <a:gdLst/>
            <a:ahLst/>
            <a:cxnLst/>
            <a:rect r="r" b="b" t="t" l="l"/>
            <a:pathLst>
              <a:path h="425879" w="315151">
                <a:moveTo>
                  <a:pt x="0" y="0"/>
                </a:moveTo>
                <a:lnTo>
                  <a:pt x="315151" y="0"/>
                </a:lnTo>
                <a:lnTo>
                  <a:pt x="315151" y="425880"/>
                </a:lnTo>
                <a:lnTo>
                  <a:pt x="0" y="4258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3154411">
            <a:off x="-4445856" y="5671974"/>
            <a:ext cx="10212044" cy="7389806"/>
          </a:xfrm>
          <a:custGeom>
            <a:avLst/>
            <a:gdLst/>
            <a:ahLst/>
            <a:cxnLst/>
            <a:rect r="r" b="b" t="t" l="l"/>
            <a:pathLst>
              <a:path h="7389806" w="10212044">
                <a:moveTo>
                  <a:pt x="0" y="0"/>
                </a:moveTo>
                <a:lnTo>
                  <a:pt x="10212043" y="0"/>
                </a:lnTo>
                <a:lnTo>
                  <a:pt x="10212043" y="7389806"/>
                </a:lnTo>
                <a:lnTo>
                  <a:pt x="0" y="738980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3227591" y="-361600"/>
            <a:ext cx="11199231" cy="4170547"/>
          </a:xfrm>
          <a:custGeom>
            <a:avLst/>
            <a:gdLst/>
            <a:ahLst/>
            <a:cxnLst/>
            <a:rect r="r" b="b" t="t" l="l"/>
            <a:pathLst>
              <a:path h="4170547" w="11199231">
                <a:moveTo>
                  <a:pt x="0" y="0"/>
                </a:moveTo>
                <a:lnTo>
                  <a:pt x="11199232" y="0"/>
                </a:lnTo>
                <a:lnTo>
                  <a:pt x="11199232" y="4170547"/>
                </a:lnTo>
                <a:lnTo>
                  <a:pt x="0" y="4170547"/>
                </a:lnTo>
                <a:lnTo>
                  <a:pt x="0" y="0"/>
                </a:lnTo>
                <a:close/>
              </a:path>
            </a:pathLst>
          </a:custGeom>
          <a:blipFill>
            <a:blip r:embed="rId9"/>
            <a:stretch>
              <a:fillRect l="0" t="0" r="0" b="0"/>
            </a:stretch>
          </a:blipFill>
        </p:spPr>
      </p:sp>
      <p:sp>
        <p:nvSpPr>
          <p:cNvPr name="TextBox 11" id="11"/>
          <p:cNvSpPr txBox="true"/>
          <p:nvPr/>
        </p:nvSpPr>
        <p:spPr>
          <a:xfrm rot="0">
            <a:off x="1537340" y="933810"/>
            <a:ext cx="3380502" cy="391795"/>
          </a:xfrm>
          <a:prstGeom prst="rect">
            <a:avLst/>
          </a:prstGeom>
        </p:spPr>
        <p:txBody>
          <a:bodyPr anchor="t" rtlCol="false" tIns="0" lIns="0" bIns="0" rIns="0">
            <a:spAutoFit/>
          </a:bodyPr>
          <a:lstStyle/>
          <a:p>
            <a:pPr algn="l">
              <a:lnSpc>
                <a:spcPts val="3079"/>
              </a:lnSpc>
            </a:pPr>
            <a:r>
              <a:rPr lang="en-US" sz="2199" b="true">
                <a:solidFill>
                  <a:srgbClr val="FFFFFF"/>
                </a:solidFill>
                <a:latin typeface="Poppins Bold"/>
                <a:ea typeface="Poppins Bold"/>
                <a:cs typeface="Poppins Bold"/>
                <a:sym typeface="Poppins Bold"/>
              </a:rPr>
              <a:t>PHENIKAA UNIVERSITY</a:t>
            </a:r>
          </a:p>
        </p:txBody>
      </p:sp>
      <p:sp>
        <p:nvSpPr>
          <p:cNvPr name="TextBox 12" id="12"/>
          <p:cNvSpPr txBox="true"/>
          <p:nvPr/>
        </p:nvSpPr>
        <p:spPr>
          <a:xfrm rot="0">
            <a:off x="1867455" y="2379514"/>
            <a:ext cx="9540668" cy="874395"/>
          </a:xfrm>
          <a:prstGeom prst="rect">
            <a:avLst/>
          </a:prstGeom>
        </p:spPr>
        <p:txBody>
          <a:bodyPr anchor="t" rtlCol="false" tIns="0" lIns="0" bIns="0" rIns="0">
            <a:spAutoFit/>
          </a:bodyPr>
          <a:lstStyle/>
          <a:p>
            <a:pPr algn="l">
              <a:lnSpc>
                <a:spcPts val="6000"/>
              </a:lnSpc>
            </a:pPr>
            <a:r>
              <a:rPr lang="en-US" sz="5000" b="true">
                <a:solidFill>
                  <a:srgbClr val="FFFFFF"/>
                </a:solidFill>
                <a:latin typeface="Neo Tech Bold"/>
                <a:ea typeface="Neo Tech Bold"/>
                <a:cs typeface="Neo Tech Bold"/>
                <a:sym typeface="Neo Tech Bold"/>
              </a:rPr>
              <a:t>TỔNG QUAN</a:t>
            </a:r>
          </a:p>
        </p:txBody>
      </p:sp>
      <p:grpSp>
        <p:nvGrpSpPr>
          <p:cNvPr name="Group 13" id="13"/>
          <p:cNvGrpSpPr/>
          <p:nvPr/>
        </p:nvGrpSpPr>
        <p:grpSpPr>
          <a:xfrm rot="0">
            <a:off x="3394233" y="3253909"/>
            <a:ext cx="11664937" cy="5442474"/>
            <a:chOff x="0" y="0"/>
            <a:chExt cx="3072247" cy="1433409"/>
          </a:xfrm>
        </p:grpSpPr>
        <p:sp>
          <p:nvSpPr>
            <p:cNvPr name="Freeform 14" id="14"/>
            <p:cNvSpPr/>
            <p:nvPr/>
          </p:nvSpPr>
          <p:spPr>
            <a:xfrm flipH="false" flipV="false" rot="0">
              <a:off x="0" y="0"/>
              <a:ext cx="3072247" cy="1433409"/>
            </a:xfrm>
            <a:custGeom>
              <a:avLst/>
              <a:gdLst/>
              <a:ahLst/>
              <a:cxnLst/>
              <a:rect r="r" b="b" t="t" l="l"/>
              <a:pathLst>
                <a:path h="1433409" w="3072247">
                  <a:moveTo>
                    <a:pt x="43804" y="0"/>
                  </a:moveTo>
                  <a:lnTo>
                    <a:pt x="3028443" y="0"/>
                  </a:lnTo>
                  <a:cubicBezTo>
                    <a:pt x="3040061" y="0"/>
                    <a:pt x="3051202" y="4615"/>
                    <a:pt x="3059417" y="12830"/>
                  </a:cubicBezTo>
                  <a:cubicBezTo>
                    <a:pt x="3067632" y="21045"/>
                    <a:pt x="3072247" y="32186"/>
                    <a:pt x="3072247" y="43804"/>
                  </a:cubicBezTo>
                  <a:lnTo>
                    <a:pt x="3072247" y="1389605"/>
                  </a:lnTo>
                  <a:cubicBezTo>
                    <a:pt x="3072247" y="1413797"/>
                    <a:pt x="3052635" y="1433409"/>
                    <a:pt x="3028443" y="1433409"/>
                  </a:cubicBezTo>
                  <a:lnTo>
                    <a:pt x="43804" y="1433409"/>
                  </a:lnTo>
                  <a:cubicBezTo>
                    <a:pt x="19612" y="1433409"/>
                    <a:pt x="0" y="1413797"/>
                    <a:pt x="0" y="1389605"/>
                  </a:cubicBezTo>
                  <a:lnTo>
                    <a:pt x="0" y="43804"/>
                  </a:lnTo>
                  <a:cubicBezTo>
                    <a:pt x="0" y="19612"/>
                    <a:pt x="19612" y="0"/>
                    <a:pt x="43804" y="0"/>
                  </a:cubicBezTo>
                  <a:close/>
                </a:path>
              </a:pathLst>
            </a:custGeom>
            <a:solidFill>
              <a:srgbClr val="B9E1E4">
                <a:alpha val="44706"/>
              </a:srgbClr>
            </a:solidFill>
          </p:spPr>
        </p:sp>
        <p:sp>
          <p:nvSpPr>
            <p:cNvPr name="TextBox 15" id="15"/>
            <p:cNvSpPr txBox="true"/>
            <p:nvPr/>
          </p:nvSpPr>
          <p:spPr>
            <a:xfrm>
              <a:off x="0" y="-85725"/>
              <a:ext cx="3072247" cy="1519134"/>
            </a:xfrm>
            <a:prstGeom prst="rect">
              <a:avLst/>
            </a:prstGeom>
          </p:spPr>
          <p:txBody>
            <a:bodyPr anchor="ctr" rtlCol="false" tIns="50800" lIns="50800" bIns="50800" rIns="50800"/>
            <a:lstStyle/>
            <a:p>
              <a:pPr algn="l">
                <a:lnSpc>
                  <a:spcPts val="3851"/>
                </a:lnSpc>
              </a:pPr>
            </a:p>
            <a:p>
              <a:pPr algn="l">
                <a:lnSpc>
                  <a:spcPts val="3851"/>
                </a:lnSpc>
              </a:pPr>
            </a:p>
          </p:txBody>
        </p:sp>
      </p:grpSp>
      <p:sp>
        <p:nvSpPr>
          <p:cNvPr name="TextBox 16" id="16"/>
          <p:cNvSpPr txBox="true"/>
          <p:nvPr/>
        </p:nvSpPr>
        <p:spPr>
          <a:xfrm rot="0">
            <a:off x="3793880" y="3930463"/>
            <a:ext cx="11265290" cy="4003641"/>
          </a:xfrm>
          <a:prstGeom prst="rect">
            <a:avLst/>
          </a:prstGeom>
        </p:spPr>
        <p:txBody>
          <a:bodyPr anchor="t" rtlCol="false" tIns="0" lIns="0" bIns="0" rIns="0">
            <a:spAutoFit/>
          </a:bodyPr>
          <a:lstStyle/>
          <a:p>
            <a:pPr algn="l" marL="701961" indent="-350981" lvl="1">
              <a:lnSpc>
                <a:spcPts val="4551"/>
              </a:lnSpc>
              <a:buFont typeface="Arial"/>
              <a:buChar char="•"/>
            </a:pPr>
            <a:r>
              <a:rPr lang="en-US" sz="3251">
                <a:solidFill>
                  <a:srgbClr val="FFFFFF"/>
                </a:solidFill>
                <a:latin typeface="Poppins"/>
                <a:ea typeface="Poppins"/>
                <a:cs typeface="Poppins"/>
                <a:sym typeface="Poppins"/>
              </a:rPr>
              <a:t>InfluxDB là cơ sở dữ liệu chuỗi thời gian mã nguồn mở do InfluxData phát triển.</a:t>
            </a:r>
          </a:p>
          <a:p>
            <a:pPr algn="l" marL="701961" indent="-350981" lvl="1">
              <a:lnSpc>
                <a:spcPts val="4551"/>
              </a:lnSpc>
              <a:buFont typeface="Arial"/>
              <a:buChar char="•"/>
            </a:pPr>
            <a:r>
              <a:rPr lang="en-US" sz="3251">
                <a:solidFill>
                  <a:srgbClr val="FFFFFF"/>
                </a:solidFill>
                <a:latin typeface="Poppins"/>
                <a:ea typeface="Poppins"/>
                <a:cs typeface="Poppins"/>
                <a:sym typeface="Poppins"/>
              </a:rPr>
              <a:t>Viết bằng Go, hỗ trợ HTTP, UDP.</a:t>
            </a:r>
          </a:p>
          <a:p>
            <a:pPr algn="l" marL="701961" indent="-350981" lvl="1">
              <a:lnSpc>
                <a:spcPts val="4551"/>
              </a:lnSpc>
              <a:buFont typeface="Arial"/>
              <a:buChar char="•"/>
            </a:pPr>
            <a:r>
              <a:rPr lang="en-US" sz="3251">
                <a:solidFill>
                  <a:srgbClr val="FFFFFF"/>
                </a:solidFill>
                <a:latin typeface="Poppins"/>
                <a:ea typeface="Poppins"/>
                <a:cs typeface="Poppins"/>
                <a:sym typeface="Poppins"/>
              </a:rPr>
              <a:t>Là một phần của hệ sinh thái gồm:</a:t>
            </a:r>
          </a:p>
          <a:p>
            <a:pPr algn="l" marL="701961" indent="-350981" lvl="1">
              <a:lnSpc>
                <a:spcPts val="4551"/>
              </a:lnSpc>
              <a:buFont typeface="Arial"/>
              <a:buChar char="•"/>
            </a:pPr>
            <a:r>
              <a:rPr lang="en-US" sz="3251">
                <a:solidFill>
                  <a:srgbClr val="FFFFFF"/>
                </a:solidFill>
                <a:latin typeface="Poppins"/>
                <a:ea typeface="Poppins"/>
                <a:cs typeface="Poppins"/>
                <a:sym typeface="Poppins"/>
              </a:rPr>
              <a:t> → Telegraf (thu thập)</a:t>
            </a:r>
          </a:p>
          <a:p>
            <a:pPr algn="l" marL="701961" indent="-350981" lvl="1">
              <a:lnSpc>
                <a:spcPts val="4551"/>
              </a:lnSpc>
              <a:buFont typeface="Arial"/>
              <a:buChar char="•"/>
            </a:pPr>
            <a:r>
              <a:rPr lang="en-US" sz="3251">
                <a:solidFill>
                  <a:srgbClr val="FFFFFF"/>
                </a:solidFill>
                <a:latin typeface="Poppins"/>
                <a:ea typeface="Poppins"/>
                <a:cs typeface="Poppins"/>
                <a:sym typeface="Poppins"/>
              </a:rPr>
              <a:t> → Chronograf (trực quan)</a:t>
            </a:r>
          </a:p>
          <a:p>
            <a:pPr algn="l" marL="701961" indent="-350981" lvl="1">
              <a:lnSpc>
                <a:spcPts val="4551"/>
              </a:lnSpc>
              <a:buFont typeface="Arial"/>
              <a:buChar char="•"/>
            </a:pPr>
            <a:r>
              <a:rPr lang="en-US" sz="3251">
                <a:solidFill>
                  <a:srgbClr val="FFFFFF"/>
                </a:solidFill>
                <a:latin typeface="Poppins"/>
                <a:ea typeface="Poppins"/>
                <a:cs typeface="Poppins"/>
                <a:sym typeface="Poppins"/>
              </a:rPr>
              <a:t> → Kapacitor (xử lý thời gian thực)</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F1837">
                <a:alpha val="100000"/>
              </a:srgbClr>
            </a:gs>
            <a:gs pos="100000">
              <a:srgbClr val="1A4866">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375916" y="0"/>
            <a:ext cx="9519916" cy="10287000"/>
          </a:xfrm>
          <a:custGeom>
            <a:avLst/>
            <a:gdLst/>
            <a:ahLst/>
            <a:cxnLst/>
            <a:rect r="r" b="b" t="t" l="l"/>
            <a:pathLst>
              <a:path h="10287000" w="9519916">
                <a:moveTo>
                  <a:pt x="0" y="0"/>
                </a:moveTo>
                <a:lnTo>
                  <a:pt x="9519916" y="0"/>
                </a:lnTo>
                <a:lnTo>
                  <a:pt x="9519916" y="10287000"/>
                </a:lnTo>
                <a:lnTo>
                  <a:pt x="0" y="10287000"/>
                </a:lnTo>
                <a:lnTo>
                  <a:pt x="0" y="0"/>
                </a:lnTo>
                <a:close/>
              </a:path>
            </a:pathLst>
          </a:custGeom>
          <a:blipFill>
            <a:blip r:embed="rId2">
              <a:alphaModFix amt="31000"/>
            </a:blip>
            <a:stretch>
              <a:fillRect l="-54613" t="0" r="0" b="-91098"/>
            </a:stretch>
          </a:blipFill>
        </p:spPr>
      </p:sp>
      <p:sp>
        <p:nvSpPr>
          <p:cNvPr name="Freeform 3" id="3"/>
          <p:cNvSpPr/>
          <p:nvPr/>
        </p:nvSpPr>
        <p:spPr>
          <a:xfrm flipH="false" flipV="false" rot="0">
            <a:off x="9144000" y="0"/>
            <a:ext cx="9621861" cy="10287000"/>
          </a:xfrm>
          <a:custGeom>
            <a:avLst/>
            <a:gdLst/>
            <a:ahLst/>
            <a:cxnLst/>
            <a:rect r="r" b="b" t="t" l="l"/>
            <a:pathLst>
              <a:path h="10287000" w="9621861">
                <a:moveTo>
                  <a:pt x="0" y="0"/>
                </a:moveTo>
                <a:lnTo>
                  <a:pt x="9621861" y="0"/>
                </a:lnTo>
                <a:lnTo>
                  <a:pt x="9621861" y="10287000"/>
                </a:lnTo>
                <a:lnTo>
                  <a:pt x="0" y="10287000"/>
                </a:lnTo>
                <a:lnTo>
                  <a:pt x="0" y="0"/>
                </a:lnTo>
                <a:close/>
              </a:path>
            </a:pathLst>
          </a:custGeom>
          <a:blipFill>
            <a:blip r:embed="rId2">
              <a:alphaModFix amt="31000"/>
            </a:blip>
            <a:stretch>
              <a:fillRect l="0" t="0" r="-52975" b="-91098"/>
            </a:stretch>
          </a:blipFill>
        </p:spPr>
      </p:sp>
      <p:grpSp>
        <p:nvGrpSpPr>
          <p:cNvPr name="Group 4" id="4"/>
          <p:cNvGrpSpPr/>
          <p:nvPr/>
        </p:nvGrpSpPr>
        <p:grpSpPr>
          <a:xfrm rot="0">
            <a:off x="5908518" y="3525617"/>
            <a:ext cx="8046413" cy="4635582"/>
            <a:chOff x="0" y="0"/>
            <a:chExt cx="2119220" cy="1220894"/>
          </a:xfrm>
        </p:grpSpPr>
        <p:sp>
          <p:nvSpPr>
            <p:cNvPr name="Freeform 5" id="5"/>
            <p:cNvSpPr/>
            <p:nvPr/>
          </p:nvSpPr>
          <p:spPr>
            <a:xfrm flipH="false" flipV="false" rot="0">
              <a:off x="0" y="0"/>
              <a:ext cx="2119220" cy="1220894"/>
            </a:xfrm>
            <a:custGeom>
              <a:avLst/>
              <a:gdLst/>
              <a:ahLst/>
              <a:cxnLst/>
              <a:rect r="r" b="b" t="t" l="l"/>
              <a:pathLst>
                <a:path h="1220894" w="2119220">
                  <a:moveTo>
                    <a:pt x="63502" y="0"/>
                  </a:moveTo>
                  <a:lnTo>
                    <a:pt x="2055718" y="0"/>
                  </a:lnTo>
                  <a:cubicBezTo>
                    <a:pt x="2090789" y="0"/>
                    <a:pt x="2119220" y="28431"/>
                    <a:pt x="2119220" y="63502"/>
                  </a:cubicBezTo>
                  <a:lnTo>
                    <a:pt x="2119220" y="1157392"/>
                  </a:lnTo>
                  <a:cubicBezTo>
                    <a:pt x="2119220" y="1192463"/>
                    <a:pt x="2090789" y="1220894"/>
                    <a:pt x="2055718" y="1220894"/>
                  </a:cubicBezTo>
                  <a:lnTo>
                    <a:pt x="63502" y="1220894"/>
                  </a:lnTo>
                  <a:cubicBezTo>
                    <a:pt x="28431" y="1220894"/>
                    <a:pt x="0" y="1192463"/>
                    <a:pt x="0" y="1157392"/>
                  </a:cubicBezTo>
                  <a:lnTo>
                    <a:pt x="0" y="63502"/>
                  </a:lnTo>
                  <a:cubicBezTo>
                    <a:pt x="0" y="28431"/>
                    <a:pt x="28431" y="0"/>
                    <a:pt x="63502" y="0"/>
                  </a:cubicBezTo>
                  <a:close/>
                </a:path>
              </a:pathLst>
            </a:custGeom>
            <a:solidFill>
              <a:srgbClr val="B9E1E4">
                <a:alpha val="44706"/>
              </a:srgbClr>
            </a:solidFill>
          </p:spPr>
        </p:sp>
        <p:sp>
          <p:nvSpPr>
            <p:cNvPr name="TextBox 6" id="6"/>
            <p:cNvSpPr txBox="true"/>
            <p:nvPr/>
          </p:nvSpPr>
          <p:spPr>
            <a:xfrm>
              <a:off x="0" y="-66675"/>
              <a:ext cx="2119220" cy="1287569"/>
            </a:xfrm>
            <a:prstGeom prst="rect">
              <a:avLst/>
            </a:prstGeom>
          </p:spPr>
          <p:txBody>
            <a:bodyPr anchor="ctr" rtlCol="false" tIns="50800" lIns="50800" bIns="50800" rIns="50800"/>
            <a:lstStyle/>
            <a:p>
              <a:pPr algn="ctr">
                <a:lnSpc>
                  <a:spcPts val="3151"/>
                </a:lnSpc>
              </a:pPr>
            </a:p>
          </p:txBody>
        </p:sp>
      </p:grpSp>
      <p:grpSp>
        <p:nvGrpSpPr>
          <p:cNvPr name="Group 7" id="7"/>
          <p:cNvGrpSpPr/>
          <p:nvPr/>
        </p:nvGrpSpPr>
        <p:grpSpPr>
          <a:xfrm rot="0">
            <a:off x="2722677" y="7190589"/>
            <a:ext cx="2595217" cy="2595217"/>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1D26FA">
                    <a:alpha val="100000"/>
                  </a:srgbClr>
                </a:gs>
                <a:gs pos="100000">
                  <a:srgbClr val="22BFE1">
                    <a:alpha val="100000"/>
                  </a:srgbClr>
                </a:gs>
              </a:gsLst>
              <a:path path="circle">
                <a:fillToRect l="0" r="100000" t="0" b="100000"/>
              </a:path>
              <a:tileRect r="0" l="-100000" b="0" t="-100000"/>
            </a:gradFill>
          </p:spPr>
        </p:sp>
        <p:sp>
          <p:nvSpPr>
            <p:cNvPr name="TextBox 9" id="9"/>
            <p:cNvSpPr txBox="true"/>
            <p:nvPr/>
          </p:nvSpPr>
          <p:spPr>
            <a:xfrm>
              <a:off x="76200" y="9525"/>
              <a:ext cx="660400" cy="727075"/>
            </a:xfrm>
            <a:prstGeom prst="rect">
              <a:avLst/>
            </a:prstGeom>
          </p:spPr>
          <p:txBody>
            <a:bodyPr anchor="ctr" rtlCol="false" tIns="50800" lIns="50800" bIns="50800" rIns="50800"/>
            <a:lstStyle/>
            <a:p>
              <a:pPr algn="ctr">
                <a:lnSpc>
                  <a:spcPts val="3151"/>
                </a:lnSpc>
              </a:pPr>
            </a:p>
          </p:txBody>
        </p:sp>
      </p:grpSp>
      <p:grpSp>
        <p:nvGrpSpPr>
          <p:cNvPr name="Group 10" id="10"/>
          <p:cNvGrpSpPr/>
          <p:nvPr/>
        </p:nvGrpSpPr>
        <p:grpSpPr>
          <a:xfrm rot="0">
            <a:off x="16333348" y="8447529"/>
            <a:ext cx="925952" cy="919347"/>
            <a:chOff x="0" y="0"/>
            <a:chExt cx="289003" cy="286941"/>
          </a:xfrm>
        </p:grpSpPr>
        <p:sp>
          <p:nvSpPr>
            <p:cNvPr name="Freeform 11" id="11"/>
            <p:cNvSpPr/>
            <p:nvPr/>
          </p:nvSpPr>
          <p:spPr>
            <a:xfrm flipH="false" flipV="false" rot="0">
              <a:off x="0" y="0"/>
              <a:ext cx="289003" cy="286941"/>
            </a:xfrm>
            <a:custGeom>
              <a:avLst/>
              <a:gdLst/>
              <a:ahLst/>
              <a:cxnLst/>
              <a:rect r="r" b="b" t="t" l="l"/>
              <a:pathLst>
                <a:path h="286941" w="289003">
                  <a:moveTo>
                    <a:pt x="143471" y="0"/>
                  </a:moveTo>
                  <a:lnTo>
                    <a:pt x="145532" y="0"/>
                  </a:lnTo>
                  <a:cubicBezTo>
                    <a:pt x="183583" y="0"/>
                    <a:pt x="220075" y="15116"/>
                    <a:pt x="246981" y="42022"/>
                  </a:cubicBezTo>
                  <a:cubicBezTo>
                    <a:pt x="273887" y="68928"/>
                    <a:pt x="289003" y="105420"/>
                    <a:pt x="289003" y="143471"/>
                  </a:cubicBezTo>
                  <a:lnTo>
                    <a:pt x="289003" y="143471"/>
                  </a:lnTo>
                  <a:cubicBezTo>
                    <a:pt x="289003" y="181521"/>
                    <a:pt x="273887" y="218014"/>
                    <a:pt x="246981" y="244920"/>
                  </a:cubicBezTo>
                  <a:cubicBezTo>
                    <a:pt x="220075" y="271826"/>
                    <a:pt x="183583" y="286941"/>
                    <a:pt x="145532" y="286941"/>
                  </a:cubicBezTo>
                  <a:lnTo>
                    <a:pt x="143471" y="286941"/>
                  </a:lnTo>
                  <a:cubicBezTo>
                    <a:pt x="105420" y="286941"/>
                    <a:pt x="68928" y="271826"/>
                    <a:pt x="42022" y="244920"/>
                  </a:cubicBezTo>
                  <a:cubicBezTo>
                    <a:pt x="15116" y="218014"/>
                    <a:pt x="0" y="181521"/>
                    <a:pt x="0" y="143471"/>
                  </a:cubicBezTo>
                  <a:lnTo>
                    <a:pt x="0" y="143471"/>
                  </a:lnTo>
                  <a:cubicBezTo>
                    <a:pt x="0" y="105420"/>
                    <a:pt x="15116" y="68928"/>
                    <a:pt x="42022" y="42022"/>
                  </a:cubicBezTo>
                  <a:cubicBezTo>
                    <a:pt x="68928" y="15116"/>
                    <a:pt x="105420" y="0"/>
                    <a:pt x="143471" y="0"/>
                  </a:cubicBezTo>
                  <a:close/>
                </a:path>
              </a:pathLst>
            </a:custGeom>
            <a:solidFill>
              <a:srgbClr val="FFFFFF"/>
            </a:solidFill>
          </p:spPr>
        </p:sp>
        <p:sp>
          <p:nvSpPr>
            <p:cNvPr name="TextBox 12" id="12"/>
            <p:cNvSpPr txBox="true"/>
            <p:nvPr/>
          </p:nvSpPr>
          <p:spPr>
            <a:xfrm>
              <a:off x="0" y="-38100"/>
              <a:ext cx="289003" cy="325041"/>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5400000">
            <a:off x="16650402" y="8694263"/>
            <a:ext cx="315151" cy="425879"/>
          </a:xfrm>
          <a:custGeom>
            <a:avLst/>
            <a:gdLst/>
            <a:ahLst/>
            <a:cxnLst/>
            <a:rect r="r" b="b" t="t" l="l"/>
            <a:pathLst>
              <a:path h="425879" w="315151">
                <a:moveTo>
                  <a:pt x="0" y="0"/>
                </a:moveTo>
                <a:lnTo>
                  <a:pt x="315151" y="0"/>
                </a:lnTo>
                <a:lnTo>
                  <a:pt x="315151" y="425880"/>
                </a:lnTo>
                <a:lnTo>
                  <a:pt x="0" y="4258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4" id="14"/>
          <p:cNvSpPr txBox="true"/>
          <p:nvPr/>
        </p:nvSpPr>
        <p:spPr>
          <a:xfrm rot="0">
            <a:off x="1537340" y="933810"/>
            <a:ext cx="3380502" cy="391795"/>
          </a:xfrm>
          <a:prstGeom prst="rect">
            <a:avLst/>
          </a:prstGeom>
        </p:spPr>
        <p:txBody>
          <a:bodyPr anchor="t" rtlCol="false" tIns="0" lIns="0" bIns="0" rIns="0">
            <a:spAutoFit/>
          </a:bodyPr>
          <a:lstStyle/>
          <a:p>
            <a:pPr algn="l">
              <a:lnSpc>
                <a:spcPts val="3079"/>
              </a:lnSpc>
            </a:pPr>
            <a:r>
              <a:rPr lang="en-US" sz="2199" b="true">
                <a:solidFill>
                  <a:srgbClr val="FFFFFF"/>
                </a:solidFill>
                <a:latin typeface="Poppins Bold"/>
                <a:ea typeface="Poppins Bold"/>
                <a:cs typeface="Poppins Bold"/>
                <a:sym typeface="Poppins Bold"/>
              </a:rPr>
              <a:t>PHENIKAA UNIVERSITY</a:t>
            </a:r>
          </a:p>
        </p:txBody>
      </p:sp>
      <p:sp>
        <p:nvSpPr>
          <p:cNvPr name="Freeform 15" id="15"/>
          <p:cNvSpPr/>
          <p:nvPr/>
        </p:nvSpPr>
        <p:spPr>
          <a:xfrm flipH="true" flipV="false" rot="290217">
            <a:off x="-3777028" y="6125562"/>
            <a:ext cx="15979830" cy="11563586"/>
          </a:xfrm>
          <a:custGeom>
            <a:avLst/>
            <a:gdLst/>
            <a:ahLst/>
            <a:cxnLst/>
            <a:rect r="r" b="b" t="t" l="l"/>
            <a:pathLst>
              <a:path h="11563586" w="15979830">
                <a:moveTo>
                  <a:pt x="15979830" y="0"/>
                </a:moveTo>
                <a:lnTo>
                  <a:pt x="0" y="0"/>
                </a:lnTo>
                <a:lnTo>
                  <a:pt x="0" y="11563586"/>
                </a:lnTo>
                <a:lnTo>
                  <a:pt x="15979830" y="11563586"/>
                </a:lnTo>
                <a:lnTo>
                  <a:pt x="1597983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5317894" y="-310499"/>
            <a:ext cx="11199231" cy="4170547"/>
          </a:xfrm>
          <a:custGeom>
            <a:avLst/>
            <a:gdLst/>
            <a:ahLst/>
            <a:cxnLst/>
            <a:rect r="r" b="b" t="t" l="l"/>
            <a:pathLst>
              <a:path h="4170547" w="11199231">
                <a:moveTo>
                  <a:pt x="0" y="0"/>
                </a:moveTo>
                <a:lnTo>
                  <a:pt x="11199232" y="0"/>
                </a:lnTo>
                <a:lnTo>
                  <a:pt x="11199232" y="4170547"/>
                </a:lnTo>
                <a:lnTo>
                  <a:pt x="0" y="4170547"/>
                </a:lnTo>
                <a:lnTo>
                  <a:pt x="0" y="0"/>
                </a:lnTo>
                <a:close/>
              </a:path>
            </a:pathLst>
          </a:custGeom>
          <a:blipFill>
            <a:blip r:embed="rId7"/>
            <a:stretch>
              <a:fillRect l="0" t="0" r="0" b="0"/>
            </a:stretch>
          </a:blipFill>
        </p:spPr>
      </p:sp>
      <p:sp>
        <p:nvSpPr>
          <p:cNvPr name="TextBox 17" id="17"/>
          <p:cNvSpPr txBox="true"/>
          <p:nvPr/>
        </p:nvSpPr>
        <p:spPr>
          <a:xfrm rot="0">
            <a:off x="1867455" y="2379514"/>
            <a:ext cx="9540668" cy="866775"/>
          </a:xfrm>
          <a:prstGeom prst="rect">
            <a:avLst/>
          </a:prstGeom>
        </p:spPr>
        <p:txBody>
          <a:bodyPr anchor="t" rtlCol="false" tIns="0" lIns="0" bIns="0" rIns="0">
            <a:spAutoFit/>
          </a:bodyPr>
          <a:lstStyle/>
          <a:p>
            <a:pPr algn="l">
              <a:lnSpc>
                <a:spcPts val="6000"/>
              </a:lnSpc>
            </a:pPr>
            <a:r>
              <a:rPr lang="en-US" sz="5000">
                <a:solidFill>
                  <a:srgbClr val="FFFFFF"/>
                </a:solidFill>
                <a:latin typeface="Neo Tech"/>
                <a:ea typeface="Neo Tech"/>
                <a:cs typeface="Neo Tech"/>
                <a:sym typeface="Neo Tech"/>
              </a:rPr>
              <a:t>MÔ HÌNH DỮ LIỆU</a:t>
            </a:r>
          </a:p>
        </p:txBody>
      </p:sp>
      <p:sp>
        <p:nvSpPr>
          <p:cNvPr name="TextBox 18" id="18"/>
          <p:cNvSpPr txBox="true"/>
          <p:nvPr/>
        </p:nvSpPr>
        <p:spPr>
          <a:xfrm rot="0">
            <a:off x="6247755" y="3774323"/>
            <a:ext cx="6992156" cy="4051901"/>
          </a:xfrm>
          <a:prstGeom prst="rect">
            <a:avLst/>
          </a:prstGeom>
        </p:spPr>
        <p:txBody>
          <a:bodyPr anchor="t" rtlCol="false" tIns="0" lIns="0" bIns="0" rIns="0">
            <a:spAutoFit/>
          </a:bodyPr>
          <a:lstStyle/>
          <a:p>
            <a:pPr algn="l" marL="615603" indent="-307802" lvl="1">
              <a:lnSpc>
                <a:spcPts val="3991"/>
              </a:lnSpc>
              <a:buFont typeface="Arial"/>
              <a:buChar char="•"/>
            </a:pPr>
            <a:r>
              <a:rPr lang="en-US" sz="2851">
                <a:solidFill>
                  <a:srgbClr val="FFFFFF"/>
                </a:solidFill>
                <a:latin typeface="Poppins"/>
                <a:ea typeface="Poppins"/>
                <a:cs typeface="Poppins"/>
                <a:sym typeface="Poppins"/>
              </a:rPr>
              <a:t>Measurement: Nhóm dữ liệu (như bảng SQL)</a:t>
            </a:r>
          </a:p>
          <a:p>
            <a:pPr algn="l" marL="615603" indent="-307802" lvl="1">
              <a:lnSpc>
                <a:spcPts val="3991"/>
              </a:lnSpc>
              <a:buFont typeface="Arial"/>
              <a:buChar char="•"/>
            </a:pPr>
            <a:r>
              <a:rPr lang="en-US" sz="2851">
                <a:solidFill>
                  <a:srgbClr val="FFFFFF"/>
                </a:solidFill>
                <a:latin typeface="Poppins"/>
                <a:ea typeface="Poppins"/>
                <a:cs typeface="Poppins"/>
                <a:sym typeface="Poppins"/>
              </a:rPr>
              <a:t>Tags: Metadata (có index)</a:t>
            </a:r>
          </a:p>
          <a:p>
            <a:pPr algn="l" marL="615603" indent="-307802" lvl="1">
              <a:lnSpc>
                <a:spcPts val="3991"/>
              </a:lnSpc>
              <a:buFont typeface="Arial"/>
              <a:buChar char="•"/>
            </a:pPr>
            <a:r>
              <a:rPr lang="en-US" sz="2851">
                <a:solidFill>
                  <a:srgbClr val="FFFFFF"/>
                </a:solidFill>
                <a:latin typeface="Poppins"/>
                <a:ea typeface="Poppins"/>
                <a:cs typeface="Poppins"/>
                <a:sym typeface="Poppins"/>
              </a:rPr>
              <a:t>Fields: Dữ liệu chính (không index)</a:t>
            </a:r>
          </a:p>
          <a:p>
            <a:pPr algn="l" marL="615603" indent="-307802" lvl="1">
              <a:lnSpc>
                <a:spcPts val="3991"/>
              </a:lnSpc>
              <a:buFont typeface="Arial"/>
              <a:buChar char="•"/>
            </a:pPr>
            <a:r>
              <a:rPr lang="en-US" sz="2851">
                <a:solidFill>
                  <a:srgbClr val="FFFFFF"/>
                </a:solidFill>
                <a:latin typeface="Poppins"/>
                <a:ea typeface="Poppins"/>
                <a:cs typeface="Poppins"/>
                <a:sym typeface="Poppins"/>
              </a:rPr>
              <a:t>Timestamp: Mốc thời gian chính xác</a:t>
            </a:r>
          </a:p>
          <a:p>
            <a:pPr algn="l" marL="615603" indent="-307802" lvl="1">
              <a:lnSpc>
                <a:spcPts val="3991"/>
              </a:lnSpc>
              <a:buFont typeface="Arial"/>
              <a:buChar char="•"/>
            </a:pPr>
            <a:r>
              <a:rPr lang="en-US" sz="2851">
                <a:solidFill>
                  <a:srgbClr val="FFFFFF"/>
                </a:solidFill>
                <a:latin typeface="Poppins"/>
                <a:ea typeface="Poppins"/>
                <a:cs typeface="Poppins"/>
                <a:sym typeface="Poppins"/>
              </a:rPr>
              <a:t> → Một series = Measurement + Tag + Field + Timestamp</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F1837">
                <a:alpha val="100000"/>
              </a:srgbClr>
            </a:gs>
            <a:gs pos="100000">
              <a:srgbClr val="1A4866">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375916" y="0"/>
            <a:ext cx="9519916" cy="10287000"/>
          </a:xfrm>
          <a:custGeom>
            <a:avLst/>
            <a:gdLst/>
            <a:ahLst/>
            <a:cxnLst/>
            <a:rect r="r" b="b" t="t" l="l"/>
            <a:pathLst>
              <a:path h="10287000" w="9519916">
                <a:moveTo>
                  <a:pt x="0" y="0"/>
                </a:moveTo>
                <a:lnTo>
                  <a:pt x="9519916" y="0"/>
                </a:lnTo>
                <a:lnTo>
                  <a:pt x="9519916" y="10287000"/>
                </a:lnTo>
                <a:lnTo>
                  <a:pt x="0" y="10287000"/>
                </a:lnTo>
                <a:lnTo>
                  <a:pt x="0" y="0"/>
                </a:lnTo>
                <a:close/>
              </a:path>
            </a:pathLst>
          </a:custGeom>
          <a:blipFill>
            <a:blip r:embed="rId2">
              <a:alphaModFix amt="31000"/>
            </a:blip>
            <a:stretch>
              <a:fillRect l="-54613" t="0" r="0" b="-91098"/>
            </a:stretch>
          </a:blipFill>
        </p:spPr>
      </p:sp>
      <p:sp>
        <p:nvSpPr>
          <p:cNvPr name="Freeform 3" id="3"/>
          <p:cNvSpPr/>
          <p:nvPr/>
        </p:nvSpPr>
        <p:spPr>
          <a:xfrm flipH="false" flipV="false" rot="0">
            <a:off x="9144000" y="0"/>
            <a:ext cx="9621861" cy="10287000"/>
          </a:xfrm>
          <a:custGeom>
            <a:avLst/>
            <a:gdLst/>
            <a:ahLst/>
            <a:cxnLst/>
            <a:rect r="r" b="b" t="t" l="l"/>
            <a:pathLst>
              <a:path h="10287000" w="9621861">
                <a:moveTo>
                  <a:pt x="0" y="0"/>
                </a:moveTo>
                <a:lnTo>
                  <a:pt x="9621861" y="0"/>
                </a:lnTo>
                <a:lnTo>
                  <a:pt x="9621861" y="10287000"/>
                </a:lnTo>
                <a:lnTo>
                  <a:pt x="0" y="10287000"/>
                </a:lnTo>
                <a:lnTo>
                  <a:pt x="0" y="0"/>
                </a:lnTo>
                <a:close/>
              </a:path>
            </a:pathLst>
          </a:custGeom>
          <a:blipFill>
            <a:blip r:embed="rId2">
              <a:alphaModFix amt="31000"/>
            </a:blip>
            <a:stretch>
              <a:fillRect l="0" t="0" r="-52975" b="-91098"/>
            </a:stretch>
          </a:blipFill>
        </p:spPr>
      </p:sp>
      <p:sp>
        <p:nvSpPr>
          <p:cNvPr name="Freeform 4" id="4"/>
          <p:cNvSpPr/>
          <p:nvPr/>
        </p:nvSpPr>
        <p:spPr>
          <a:xfrm flipH="false" flipV="false" rot="-8311125">
            <a:off x="12662535" y="-4319320"/>
            <a:ext cx="13447968" cy="9731439"/>
          </a:xfrm>
          <a:custGeom>
            <a:avLst/>
            <a:gdLst/>
            <a:ahLst/>
            <a:cxnLst/>
            <a:rect r="r" b="b" t="t" l="l"/>
            <a:pathLst>
              <a:path h="9731439" w="13447968">
                <a:moveTo>
                  <a:pt x="0" y="0"/>
                </a:moveTo>
                <a:lnTo>
                  <a:pt x="13447968" y="0"/>
                </a:lnTo>
                <a:lnTo>
                  <a:pt x="13447968" y="9731439"/>
                </a:lnTo>
                <a:lnTo>
                  <a:pt x="0" y="973143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756676" y="3717373"/>
            <a:ext cx="5115520" cy="5540927"/>
            <a:chOff x="0" y="0"/>
            <a:chExt cx="1347297" cy="1459339"/>
          </a:xfrm>
        </p:grpSpPr>
        <p:sp>
          <p:nvSpPr>
            <p:cNvPr name="Freeform 6" id="6"/>
            <p:cNvSpPr/>
            <p:nvPr/>
          </p:nvSpPr>
          <p:spPr>
            <a:xfrm flipH="false" flipV="false" rot="0">
              <a:off x="0" y="0"/>
              <a:ext cx="1347297" cy="1459339"/>
            </a:xfrm>
            <a:custGeom>
              <a:avLst/>
              <a:gdLst/>
              <a:ahLst/>
              <a:cxnLst/>
              <a:rect r="r" b="b" t="t" l="l"/>
              <a:pathLst>
                <a:path h="1459339" w="1347297">
                  <a:moveTo>
                    <a:pt x="99886" y="0"/>
                  </a:moveTo>
                  <a:lnTo>
                    <a:pt x="1247412" y="0"/>
                  </a:lnTo>
                  <a:cubicBezTo>
                    <a:pt x="1302577" y="0"/>
                    <a:pt x="1347297" y="44720"/>
                    <a:pt x="1347297" y="99886"/>
                  </a:cubicBezTo>
                  <a:lnTo>
                    <a:pt x="1347297" y="1359453"/>
                  </a:lnTo>
                  <a:cubicBezTo>
                    <a:pt x="1347297" y="1385944"/>
                    <a:pt x="1336774" y="1411351"/>
                    <a:pt x="1318042" y="1430083"/>
                  </a:cubicBezTo>
                  <a:cubicBezTo>
                    <a:pt x="1299309" y="1448815"/>
                    <a:pt x="1273903" y="1459339"/>
                    <a:pt x="1247412" y="1459339"/>
                  </a:cubicBezTo>
                  <a:lnTo>
                    <a:pt x="99886" y="1459339"/>
                  </a:lnTo>
                  <a:cubicBezTo>
                    <a:pt x="44720" y="1459339"/>
                    <a:pt x="0" y="1414618"/>
                    <a:pt x="0" y="1359453"/>
                  </a:cubicBezTo>
                  <a:lnTo>
                    <a:pt x="0" y="99886"/>
                  </a:lnTo>
                  <a:cubicBezTo>
                    <a:pt x="0" y="73394"/>
                    <a:pt x="10524" y="47988"/>
                    <a:pt x="29256" y="29256"/>
                  </a:cubicBezTo>
                  <a:cubicBezTo>
                    <a:pt x="47988" y="10524"/>
                    <a:pt x="73394" y="0"/>
                    <a:pt x="99886" y="0"/>
                  </a:cubicBezTo>
                  <a:close/>
                </a:path>
              </a:pathLst>
            </a:custGeom>
            <a:solidFill>
              <a:srgbClr val="B9E1E4">
                <a:alpha val="44706"/>
              </a:srgbClr>
            </a:solidFill>
          </p:spPr>
        </p:sp>
        <p:sp>
          <p:nvSpPr>
            <p:cNvPr name="TextBox 7" id="7"/>
            <p:cNvSpPr txBox="true"/>
            <p:nvPr/>
          </p:nvSpPr>
          <p:spPr>
            <a:xfrm>
              <a:off x="0" y="-66675"/>
              <a:ext cx="1347297" cy="1526014"/>
            </a:xfrm>
            <a:prstGeom prst="rect">
              <a:avLst/>
            </a:prstGeom>
          </p:spPr>
          <p:txBody>
            <a:bodyPr anchor="ctr" rtlCol="false" tIns="50800" lIns="50800" bIns="50800" rIns="50800"/>
            <a:lstStyle/>
            <a:p>
              <a:pPr algn="ctr">
                <a:lnSpc>
                  <a:spcPts val="3151"/>
                </a:lnSpc>
              </a:pPr>
            </a:p>
          </p:txBody>
        </p:sp>
      </p:grpSp>
      <p:sp>
        <p:nvSpPr>
          <p:cNvPr name="TextBox 8" id="8"/>
          <p:cNvSpPr txBox="true"/>
          <p:nvPr/>
        </p:nvSpPr>
        <p:spPr>
          <a:xfrm rot="0">
            <a:off x="1292972" y="1258168"/>
            <a:ext cx="9540668" cy="1628775"/>
          </a:xfrm>
          <a:prstGeom prst="rect">
            <a:avLst/>
          </a:prstGeom>
        </p:spPr>
        <p:txBody>
          <a:bodyPr anchor="t" rtlCol="false" tIns="0" lIns="0" bIns="0" rIns="0">
            <a:spAutoFit/>
          </a:bodyPr>
          <a:lstStyle/>
          <a:p>
            <a:pPr algn="l">
              <a:lnSpc>
                <a:spcPts val="6000"/>
              </a:lnSpc>
            </a:pPr>
            <a:r>
              <a:rPr lang="en-US" sz="5000">
                <a:solidFill>
                  <a:srgbClr val="FFFFFF"/>
                </a:solidFill>
                <a:latin typeface="Neo Tech"/>
                <a:ea typeface="Neo Tech"/>
                <a:cs typeface="Neo Tech"/>
                <a:sym typeface="Neo Tech"/>
              </a:rPr>
              <a:t>MỤC ĐÍCH , CHỨC NĂNG </a:t>
            </a:r>
          </a:p>
          <a:p>
            <a:pPr algn="l">
              <a:lnSpc>
                <a:spcPts val="6000"/>
              </a:lnSpc>
            </a:pPr>
            <a:r>
              <a:rPr lang="en-US" sz="5000">
                <a:solidFill>
                  <a:srgbClr val="FFFFFF"/>
                </a:solidFill>
                <a:latin typeface="Neo Tech"/>
                <a:ea typeface="Neo Tech"/>
                <a:cs typeface="Neo Tech"/>
                <a:sym typeface="Neo Tech"/>
              </a:rPr>
              <a:t>&amp; ỨNG DỤNG</a:t>
            </a:r>
          </a:p>
        </p:txBody>
      </p:sp>
      <p:grpSp>
        <p:nvGrpSpPr>
          <p:cNvPr name="Group 9" id="9"/>
          <p:cNvGrpSpPr/>
          <p:nvPr/>
        </p:nvGrpSpPr>
        <p:grpSpPr>
          <a:xfrm rot="0">
            <a:off x="6586240" y="3717373"/>
            <a:ext cx="5115520" cy="5540927"/>
            <a:chOff x="0" y="0"/>
            <a:chExt cx="1347297" cy="1459339"/>
          </a:xfrm>
        </p:grpSpPr>
        <p:sp>
          <p:nvSpPr>
            <p:cNvPr name="Freeform 10" id="10"/>
            <p:cNvSpPr/>
            <p:nvPr/>
          </p:nvSpPr>
          <p:spPr>
            <a:xfrm flipH="false" flipV="false" rot="0">
              <a:off x="0" y="0"/>
              <a:ext cx="1347297" cy="1459339"/>
            </a:xfrm>
            <a:custGeom>
              <a:avLst/>
              <a:gdLst/>
              <a:ahLst/>
              <a:cxnLst/>
              <a:rect r="r" b="b" t="t" l="l"/>
              <a:pathLst>
                <a:path h="1459339" w="1347297">
                  <a:moveTo>
                    <a:pt x="99886" y="0"/>
                  </a:moveTo>
                  <a:lnTo>
                    <a:pt x="1247412" y="0"/>
                  </a:lnTo>
                  <a:cubicBezTo>
                    <a:pt x="1302577" y="0"/>
                    <a:pt x="1347297" y="44720"/>
                    <a:pt x="1347297" y="99886"/>
                  </a:cubicBezTo>
                  <a:lnTo>
                    <a:pt x="1347297" y="1359453"/>
                  </a:lnTo>
                  <a:cubicBezTo>
                    <a:pt x="1347297" y="1385944"/>
                    <a:pt x="1336774" y="1411351"/>
                    <a:pt x="1318042" y="1430083"/>
                  </a:cubicBezTo>
                  <a:cubicBezTo>
                    <a:pt x="1299309" y="1448815"/>
                    <a:pt x="1273903" y="1459339"/>
                    <a:pt x="1247412" y="1459339"/>
                  </a:cubicBezTo>
                  <a:lnTo>
                    <a:pt x="99886" y="1459339"/>
                  </a:lnTo>
                  <a:cubicBezTo>
                    <a:pt x="44720" y="1459339"/>
                    <a:pt x="0" y="1414618"/>
                    <a:pt x="0" y="1359453"/>
                  </a:cubicBezTo>
                  <a:lnTo>
                    <a:pt x="0" y="99886"/>
                  </a:lnTo>
                  <a:cubicBezTo>
                    <a:pt x="0" y="73394"/>
                    <a:pt x="10524" y="47988"/>
                    <a:pt x="29256" y="29256"/>
                  </a:cubicBezTo>
                  <a:cubicBezTo>
                    <a:pt x="47988" y="10524"/>
                    <a:pt x="73394" y="0"/>
                    <a:pt x="99886" y="0"/>
                  </a:cubicBezTo>
                  <a:close/>
                </a:path>
              </a:pathLst>
            </a:custGeom>
            <a:solidFill>
              <a:srgbClr val="B9E1E4">
                <a:alpha val="44706"/>
              </a:srgbClr>
            </a:solidFill>
          </p:spPr>
        </p:sp>
        <p:sp>
          <p:nvSpPr>
            <p:cNvPr name="TextBox 11" id="11"/>
            <p:cNvSpPr txBox="true"/>
            <p:nvPr/>
          </p:nvSpPr>
          <p:spPr>
            <a:xfrm>
              <a:off x="0" y="-66675"/>
              <a:ext cx="1347297" cy="1526014"/>
            </a:xfrm>
            <a:prstGeom prst="rect">
              <a:avLst/>
            </a:prstGeom>
          </p:spPr>
          <p:txBody>
            <a:bodyPr anchor="ctr" rtlCol="false" tIns="50800" lIns="50800" bIns="50800" rIns="50800"/>
            <a:lstStyle/>
            <a:p>
              <a:pPr algn="ctr">
                <a:lnSpc>
                  <a:spcPts val="3151"/>
                </a:lnSpc>
              </a:pPr>
            </a:p>
          </p:txBody>
        </p:sp>
      </p:grpSp>
      <p:grpSp>
        <p:nvGrpSpPr>
          <p:cNvPr name="Group 12" id="12"/>
          <p:cNvGrpSpPr/>
          <p:nvPr/>
        </p:nvGrpSpPr>
        <p:grpSpPr>
          <a:xfrm rot="0">
            <a:off x="12416135" y="3717373"/>
            <a:ext cx="5115520" cy="5540927"/>
            <a:chOff x="0" y="0"/>
            <a:chExt cx="1347297" cy="1459339"/>
          </a:xfrm>
        </p:grpSpPr>
        <p:sp>
          <p:nvSpPr>
            <p:cNvPr name="Freeform 13" id="13"/>
            <p:cNvSpPr/>
            <p:nvPr/>
          </p:nvSpPr>
          <p:spPr>
            <a:xfrm flipH="false" flipV="false" rot="0">
              <a:off x="0" y="0"/>
              <a:ext cx="1347297" cy="1459339"/>
            </a:xfrm>
            <a:custGeom>
              <a:avLst/>
              <a:gdLst/>
              <a:ahLst/>
              <a:cxnLst/>
              <a:rect r="r" b="b" t="t" l="l"/>
              <a:pathLst>
                <a:path h="1459339" w="1347297">
                  <a:moveTo>
                    <a:pt x="99886" y="0"/>
                  </a:moveTo>
                  <a:lnTo>
                    <a:pt x="1247412" y="0"/>
                  </a:lnTo>
                  <a:cubicBezTo>
                    <a:pt x="1302577" y="0"/>
                    <a:pt x="1347297" y="44720"/>
                    <a:pt x="1347297" y="99886"/>
                  </a:cubicBezTo>
                  <a:lnTo>
                    <a:pt x="1347297" y="1359453"/>
                  </a:lnTo>
                  <a:cubicBezTo>
                    <a:pt x="1347297" y="1385944"/>
                    <a:pt x="1336774" y="1411351"/>
                    <a:pt x="1318042" y="1430083"/>
                  </a:cubicBezTo>
                  <a:cubicBezTo>
                    <a:pt x="1299309" y="1448815"/>
                    <a:pt x="1273903" y="1459339"/>
                    <a:pt x="1247412" y="1459339"/>
                  </a:cubicBezTo>
                  <a:lnTo>
                    <a:pt x="99886" y="1459339"/>
                  </a:lnTo>
                  <a:cubicBezTo>
                    <a:pt x="44720" y="1459339"/>
                    <a:pt x="0" y="1414618"/>
                    <a:pt x="0" y="1359453"/>
                  </a:cubicBezTo>
                  <a:lnTo>
                    <a:pt x="0" y="99886"/>
                  </a:lnTo>
                  <a:cubicBezTo>
                    <a:pt x="0" y="73394"/>
                    <a:pt x="10524" y="47988"/>
                    <a:pt x="29256" y="29256"/>
                  </a:cubicBezTo>
                  <a:cubicBezTo>
                    <a:pt x="47988" y="10524"/>
                    <a:pt x="73394" y="0"/>
                    <a:pt x="99886" y="0"/>
                  </a:cubicBezTo>
                  <a:close/>
                </a:path>
              </a:pathLst>
            </a:custGeom>
            <a:solidFill>
              <a:srgbClr val="B9E1E4">
                <a:alpha val="44706"/>
              </a:srgbClr>
            </a:solidFill>
          </p:spPr>
        </p:sp>
        <p:sp>
          <p:nvSpPr>
            <p:cNvPr name="TextBox 14" id="14"/>
            <p:cNvSpPr txBox="true"/>
            <p:nvPr/>
          </p:nvSpPr>
          <p:spPr>
            <a:xfrm>
              <a:off x="0" y="-66675"/>
              <a:ext cx="1347297" cy="1526014"/>
            </a:xfrm>
            <a:prstGeom prst="rect">
              <a:avLst/>
            </a:prstGeom>
          </p:spPr>
          <p:txBody>
            <a:bodyPr anchor="ctr" rtlCol="false" tIns="50800" lIns="50800" bIns="50800" rIns="50800"/>
            <a:lstStyle/>
            <a:p>
              <a:pPr algn="ctr">
                <a:lnSpc>
                  <a:spcPts val="3151"/>
                </a:lnSpc>
              </a:pPr>
            </a:p>
          </p:txBody>
        </p:sp>
      </p:grpSp>
      <p:sp>
        <p:nvSpPr>
          <p:cNvPr name="TextBox 15" id="15"/>
          <p:cNvSpPr txBox="true"/>
          <p:nvPr/>
        </p:nvSpPr>
        <p:spPr>
          <a:xfrm rot="0">
            <a:off x="1003540" y="636905"/>
            <a:ext cx="3380502" cy="391795"/>
          </a:xfrm>
          <a:prstGeom prst="rect">
            <a:avLst/>
          </a:prstGeom>
        </p:spPr>
        <p:txBody>
          <a:bodyPr anchor="t" rtlCol="false" tIns="0" lIns="0" bIns="0" rIns="0">
            <a:spAutoFit/>
          </a:bodyPr>
          <a:lstStyle/>
          <a:p>
            <a:pPr algn="l">
              <a:lnSpc>
                <a:spcPts val="3079"/>
              </a:lnSpc>
            </a:pPr>
            <a:r>
              <a:rPr lang="en-US" sz="2199" b="true">
                <a:solidFill>
                  <a:srgbClr val="FFFFFF"/>
                </a:solidFill>
                <a:latin typeface="Poppins Bold"/>
                <a:ea typeface="Poppins Bold"/>
                <a:cs typeface="Poppins Bold"/>
                <a:sym typeface="Poppins Bold"/>
              </a:rPr>
              <a:t>PHENIKAA UNIVERSITY</a:t>
            </a:r>
          </a:p>
        </p:txBody>
      </p:sp>
      <p:sp>
        <p:nvSpPr>
          <p:cNvPr name="Freeform 16" id="16"/>
          <p:cNvSpPr/>
          <p:nvPr/>
        </p:nvSpPr>
        <p:spPr>
          <a:xfrm flipH="false" flipV="false" rot="0">
            <a:off x="7566630" y="-453174"/>
            <a:ext cx="11199231" cy="4170547"/>
          </a:xfrm>
          <a:custGeom>
            <a:avLst/>
            <a:gdLst/>
            <a:ahLst/>
            <a:cxnLst/>
            <a:rect r="r" b="b" t="t" l="l"/>
            <a:pathLst>
              <a:path h="4170547" w="11199231">
                <a:moveTo>
                  <a:pt x="0" y="0"/>
                </a:moveTo>
                <a:lnTo>
                  <a:pt x="11199231" y="0"/>
                </a:lnTo>
                <a:lnTo>
                  <a:pt x="11199231" y="4170547"/>
                </a:lnTo>
                <a:lnTo>
                  <a:pt x="0" y="4170547"/>
                </a:lnTo>
                <a:lnTo>
                  <a:pt x="0" y="0"/>
                </a:lnTo>
                <a:close/>
              </a:path>
            </a:pathLst>
          </a:custGeom>
          <a:blipFill>
            <a:blip r:embed="rId5"/>
            <a:stretch>
              <a:fillRect l="0" t="0" r="0" b="0"/>
            </a:stretch>
          </a:blipFill>
        </p:spPr>
      </p:sp>
      <p:sp>
        <p:nvSpPr>
          <p:cNvPr name="TextBox 17" id="17"/>
          <p:cNvSpPr txBox="true"/>
          <p:nvPr/>
        </p:nvSpPr>
        <p:spPr>
          <a:xfrm rot="0">
            <a:off x="1003540" y="4671419"/>
            <a:ext cx="4405047" cy="3416300"/>
          </a:xfrm>
          <a:prstGeom prst="rect">
            <a:avLst/>
          </a:prstGeom>
        </p:spPr>
        <p:txBody>
          <a:bodyPr anchor="t" rtlCol="false" tIns="0" lIns="0" bIns="0" rIns="0">
            <a:spAutoFit/>
          </a:bodyPr>
          <a:lstStyle/>
          <a:p>
            <a:pPr algn="l" marL="593726" indent="-296863" lvl="1">
              <a:lnSpc>
                <a:spcPts val="3850"/>
              </a:lnSpc>
              <a:buFont typeface="Arial"/>
              <a:buChar char="•"/>
            </a:pPr>
            <a:r>
              <a:rPr lang="en-US" sz="2750">
                <a:solidFill>
                  <a:srgbClr val="FFFFFF"/>
                </a:solidFill>
                <a:latin typeface="Poppins"/>
                <a:ea typeface="Poppins"/>
                <a:cs typeface="Poppins"/>
                <a:sym typeface="Poppins"/>
              </a:rPr>
              <a:t>Ghi dữ liệu thời gian thực từ cảm biến, hệ thống, tài chính...</a:t>
            </a:r>
          </a:p>
          <a:p>
            <a:pPr algn="l" marL="593726" indent="-296863" lvl="1">
              <a:lnSpc>
                <a:spcPts val="3850"/>
              </a:lnSpc>
              <a:buFont typeface="Arial"/>
              <a:buChar char="•"/>
            </a:pPr>
            <a:r>
              <a:rPr lang="en-US" sz="2750">
                <a:solidFill>
                  <a:srgbClr val="FFFFFF"/>
                </a:solidFill>
                <a:latin typeface="Poppins"/>
                <a:ea typeface="Poppins"/>
                <a:cs typeface="Poppins"/>
                <a:sym typeface="Poppins"/>
              </a:rPr>
              <a:t>Truy vấn nhanh theo thời gian</a:t>
            </a:r>
          </a:p>
          <a:p>
            <a:pPr algn="l" marL="593726" indent="-296863" lvl="1">
              <a:lnSpc>
                <a:spcPts val="3850"/>
              </a:lnSpc>
              <a:buFont typeface="Arial"/>
              <a:buChar char="•"/>
            </a:pPr>
            <a:r>
              <a:rPr lang="en-US" sz="2750">
                <a:solidFill>
                  <a:srgbClr val="FFFFFF"/>
                </a:solidFill>
                <a:latin typeface="Poppins"/>
                <a:ea typeface="Poppins"/>
                <a:cs typeface="Poppins"/>
                <a:sym typeface="Poppins"/>
              </a:rPr>
              <a:t>Lưu trữ tối ưu, hỗ trợ cloud</a:t>
            </a:r>
          </a:p>
        </p:txBody>
      </p:sp>
      <p:sp>
        <p:nvSpPr>
          <p:cNvPr name="TextBox 18" id="18"/>
          <p:cNvSpPr txBox="true"/>
          <p:nvPr/>
        </p:nvSpPr>
        <p:spPr>
          <a:xfrm rot="0">
            <a:off x="6906681" y="4429501"/>
            <a:ext cx="4011358" cy="4040471"/>
          </a:xfrm>
          <a:prstGeom prst="rect">
            <a:avLst/>
          </a:prstGeom>
        </p:spPr>
        <p:txBody>
          <a:bodyPr anchor="t" rtlCol="false" tIns="0" lIns="0" bIns="0" rIns="0">
            <a:spAutoFit/>
          </a:bodyPr>
          <a:lstStyle/>
          <a:p>
            <a:pPr algn="l" marL="550835" indent="-275417" lvl="1">
              <a:lnSpc>
                <a:spcPts val="3571"/>
              </a:lnSpc>
              <a:buFont typeface="Arial"/>
              <a:buChar char="•"/>
            </a:pPr>
            <a:r>
              <a:rPr lang="en-US" sz="2551">
                <a:solidFill>
                  <a:srgbClr val="FFFFFF"/>
                </a:solidFill>
                <a:latin typeface="Poppins"/>
                <a:ea typeface="Poppins"/>
                <a:cs typeface="Poppins"/>
                <a:sym typeface="Poppins"/>
              </a:rPr>
              <a:t>Dữ liệu thời gian chuyên biệt</a:t>
            </a:r>
          </a:p>
          <a:p>
            <a:pPr algn="l" marL="550835" indent="-275417" lvl="1">
              <a:lnSpc>
                <a:spcPts val="3571"/>
              </a:lnSpc>
              <a:buFont typeface="Arial"/>
              <a:buChar char="•"/>
            </a:pPr>
            <a:r>
              <a:rPr lang="en-US" sz="2551">
                <a:solidFill>
                  <a:srgbClr val="FFFFFF"/>
                </a:solidFill>
                <a:latin typeface="Poppins"/>
                <a:ea typeface="Poppins"/>
                <a:cs typeface="Poppins"/>
                <a:sym typeface="Poppins"/>
              </a:rPr>
              <a:t>Truy vấn với InfluxQL, Flux</a:t>
            </a:r>
          </a:p>
          <a:p>
            <a:pPr algn="l" marL="550835" indent="-275417" lvl="1">
              <a:lnSpc>
                <a:spcPts val="3571"/>
              </a:lnSpc>
              <a:buFont typeface="Arial"/>
              <a:buChar char="•"/>
            </a:pPr>
            <a:r>
              <a:rPr lang="en-US" sz="2551">
                <a:solidFill>
                  <a:srgbClr val="FFFFFF"/>
                </a:solidFill>
                <a:latin typeface="Poppins"/>
                <a:ea typeface="Poppins"/>
                <a:cs typeface="Poppins"/>
                <a:sym typeface="Poppins"/>
              </a:rPr>
              <a:t>Quản lý: Retention, Sharding</a:t>
            </a:r>
          </a:p>
          <a:p>
            <a:pPr algn="l" marL="550835" indent="-275417" lvl="1">
              <a:lnSpc>
                <a:spcPts val="3571"/>
              </a:lnSpc>
              <a:buFont typeface="Arial"/>
              <a:buChar char="•"/>
            </a:pPr>
            <a:r>
              <a:rPr lang="en-US" sz="2551">
                <a:solidFill>
                  <a:srgbClr val="FFFFFF"/>
                </a:solidFill>
                <a:latin typeface="Poppins"/>
                <a:ea typeface="Poppins"/>
                <a:cs typeface="Poppins"/>
                <a:sym typeface="Poppins"/>
              </a:rPr>
              <a:t>Tích hợp: Grafana, Python, Java…</a:t>
            </a:r>
          </a:p>
          <a:p>
            <a:pPr algn="l" marL="550835" indent="-275417" lvl="1">
              <a:lnSpc>
                <a:spcPts val="3571"/>
              </a:lnSpc>
              <a:buFont typeface="Arial"/>
              <a:buChar char="•"/>
            </a:pPr>
            <a:r>
              <a:rPr lang="en-US" sz="2551">
                <a:solidFill>
                  <a:srgbClr val="FFFFFF"/>
                </a:solidFill>
                <a:latin typeface="Poppins"/>
                <a:ea typeface="Poppins"/>
                <a:cs typeface="Poppins"/>
                <a:sym typeface="Poppins"/>
              </a:rPr>
              <a:t>Hiệu suất cao, nén tốt</a:t>
            </a:r>
          </a:p>
        </p:txBody>
      </p:sp>
      <p:sp>
        <p:nvSpPr>
          <p:cNvPr name="TextBox 19" id="19"/>
          <p:cNvSpPr txBox="true"/>
          <p:nvPr/>
        </p:nvSpPr>
        <p:spPr>
          <a:xfrm rot="0">
            <a:off x="12882860" y="4095767"/>
            <a:ext cx="4039160" cy="4935855"/>
          </a:xfrm>
          <a:prstGeom prst="rect">
            <a:avLst/>
          </a:prstGeom>
        </p:spPr>
        <p:txBody>
          <a:bodyPr anchor="t" rtlCol="false" tIns="0" lIns="0" bIns="0" rIns="0">
            <a:spAutoFit/>
          </a:bodyPr>
          <a:lstStyle/>
          <a:p>
            <a:pPr algn="l" marL="550547" indent="-275273" lvl="1">
              <a:lnSpc>
                <a:spcPts val="3570"/>
              </a:lnSpc>
              <a:buFont typeface="Arial"/>
              <a:buChar char="•"/>
            </a:pPr>
            <a:r>
              <a:rPr lang="en-US" sz="2550">
                <a:solidFill>
                  <a:srgbClr val="FFFFFF"/>
                </a:solidFill>
                <a:latin typeface="Poppins"/>
                <a:ea typeface="Poppins"/>
                <a:cs typeface="Poppins"/>
                <a:sym typeface="Poppins"/>
              </a:rPr>
              <a:t>Giám sát hệ thống: Server, app, container</a:t>
            </a:r>
          </a:p>
          <a:p>
            <a:pPr algn="l" marL="550547" indent="-275273" lvl="1">
              <a:lnSpc>
                <a:spcPts val="3570"/>
              </a:lnSpc>
              <a:buFont typeface="Arial"/>
              <a:buChar char="•"/>
            </a:pPr>
            <a:r>
              <a:rPr lang="en-US" sz="2550">
                <a:solidFill>
                  <a:srgbClr val="FFFFFF"/>
                </a:solidFill>
                <a:latin typeface="Poppins"/>
                <a:ea typeface="Poppins"/>
                <a:cs typeface="Poppins"/>
                <a:sym typeface="Poppins"/>
              </a:rPr>
              <a:t>IoT – công nghiệp: Nhà máy, cảm biến, năng lượng</a:t>
            </a:r>
          </a:p>
          <a:p>
            <a:pPr algn="l" marL="550547" indent="-275273" lvl="1">
              <a:lnSpc>
                <a:spcPts val="3570"/>
              </a:lnSpc>
              <a:buFont typeface="Arial"/>
              <a:buChar char="•"/>
            </a:pPr>
            <a:r>
              <a:rPr lang="en-US" sz="2550">
                <a:solidFill>
                  <a:srgbClr val="FFFFFF"/>
                </a:solidFill>
                <a:latin typeface="Poppins"/>
                <a:ea typeface="Poppins"/>
                <a:cs typeface="Poppins"/>
                <a:sym typeface="Poppins"/>
              </a:rPr>
              <a:t>Tài chính: Giao dịch, phân tích dữ liệu</a:t>
            </a:r>
          </a:p>
          <a:p>
            <a:pPr algn="l" marL="550547" indent="-275273" lvl="1">
              <a:lnSpc>
                <a:spcPts val="3570"/>
              </a:lnSpc>
              <a:buFont typeface="Arial"/>
              <a:buChar char="•"/>
            </a:pPr>
            <a:r>
              <a:rPr lang="en-US" sz="2550">
                <a:solidFill>
                  <a:srgbClr val="FFFFFF"/>
                </a:solidFill>
                <a:latin typeface="Poppins"/>
                <a:ea typeface="Poppins"/>
                <a:cs typeface="Poppins"/>
                <a:sym typeface="Poppins"/>
              </a:rPr>
              <a:t>Y tế: Theo dõi bệnh nhân, nghiên cứu lâm sàng</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F1837">
                <a:alpha val="100000"/>
              </a:srgbClr>
            </a:gs>
            <a:gs pos="100000">
              <a:srgbClr val="1A4866">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619687" y="-146864"/>
            <a:ext cx="9519916" cy="10287000"/>
          </a:xfrm>
          <a:custGeom>
            <a:avLst/>
            <a:gdLst/>
            <a:ahLst/>
            <a:cxnLst/>
            <a:rect r="r" b="b" t="t" l="l"/>
            <a:pathLst>
              <a:path h="10287000" w="9519916">
                <a:moveTo>
                  <a:pt x="0" y="0"/>
                </a:moveTo>
                <a:lnTo>
                  <a:pt x="9519916" y="0"/>
                </a:lnTo>
                <a:lnTo>
                  <a:pt x="9519916" y="10287000"/>
                </a:lnTo>
                <a:lnTo>
                  <a:pt x="0" y="10287000"/>
                </a:lnTo>
                <a:lnTo>
                  <a:pt x="0" y="0"/>
                </a:lnTo>
                <a:close/>
              </a:path>
            </a:pathLst>
          </a:custGeom>
          <a:blipFill>
            <a:blip r:embed="rId2">
              <a:alphaModFix amt="31000"/>
            </a:blip>
            <a:stretch>
              <a:fillRect l="-54613" t="0" r="0" b="-91098"/>
            </a:stretch>
          </a:blipFill>
        </p:spPr>
      </p:sp>
      <p:sp>
        <p:nvSpPr>
          <p:cNvPr name="Freeform 3" id="3"/>
          <p:cNvSpPr/>
          <p:nvPr/>
        </p:nvSpPr>
        <p:spPr>
          <a:xfrm flipH="false" flipV="false" rot="0">
            <a:off x="9144000" y="0"/>
            <a:ext cx="9621861" cy="10287000"/>
          </a:xfrm>
          <a:custGeom>
            <a:avLst/>
            <a:gdLst/>
            <a:ahLst/>
            <a:cxnLst/>
            <a:rect r="r" b="b" t="t" l="l"/>
            <a:pathLst>
              <a:path h="10287000" w="9621861">
                <a:moveTo>
                  <a:pt x="0" y="0"/>
                </a:moveTo>
                <a:lnTo>
                  <a:pt x="9621861" y="0"/>
                </a:lnTo>
                <a:lnTo>
                  <a:pt x="9621861" y="10287000"/>
                </a:lnTo>
                <a:lnTo>
                  <a:pt x="0" y="10287000"/>
                </a:lnTo>
                <a:lnTo>
                  <a:pt x="0" y="0"/>
                </a:lnTo>
                <a:close/>
              </a:path>
            </a:pathLst>
          </a:custGeom>
          <a:blipFill>
            <a:blip r:embed="rId2">
              <a:alphaModFix amt="31000"/>
            </a:blip>
            <a:stretch>
              <a:fillRect l="0" t="0" r="-52975" b="-91098"/>
            </a:stretch>
          </a:blipFill>
        </p:spPr>
      </p:sp>
      <p:sp>
        <p:nvSpPr>
          <p:cNvPr name="Freeform 4" id="4"/>
          <p:cNvSpPr/>
          <p:nvPr/>
        </p:nvSpPr>
        <p:spPr>
          <a:xfrm flipH="false" flipV="false" rot="0">
            <a:off x="9614306" y="-1223896"/>
            <a:ext cx="11199231" cy="4170547"/>
          </a:xfrm>
          <a:custGeom>
            <a:avLst/>
            <a:gdLst/>
            <a:ahLst/>
            <a:cxnLst/>
            <a:rect r="r" b="b" t="t" l="l"/>
            <a:pathLst>
              <a:path h="4170547" w="11199231">
                <a:moveTo>
                  <a:pt x="0" y="0"/>
                </a:moveTo>
                <a:lnTo>
                  <a:pt x="11199231" y="0"/>
                </a:lnTo>
                <a:lnTo>
                  <a:pt x="11199231" y="4170547"/>
                </a:lnTo>
                <a:lnTo>
                  <a:pt x="0" y="4170547"/>
                </a:lnTo>
                <a:lnTo>
                  <a:pt x="0" y="0"/>
                </a:lnTo>
                <a:close/>
              </a:path>
            </a:pathLst>
          </a:custGeom>
          <a:blipFill>
            <a:blip r:embed="rId3"/>
            <a:stretch>
              <a:fillRect l="0" t="0" r="0" b="0"/>
            </a:stretch>
          </a:blipFill>
        </p:spPr>
      </p:sp>
      <p:sp>
        <p:nvSpPr>
          <p:cNvPr name="Freeform 5" id="5"/>
          <p:cNvSpPr/>
          <p:nvPr/>
        </p:nvSpPr>
        <p:spPr>
          <a:xfrm flipH="false" flipV="false" rot="0">
            <a:off x="1003540" y="2458318"/>
            <a:ext cx="5038064" cy="3224705"/>
          </a:xfrm>
          <a:custGeom>
            <a:avLst/>
            <a:gdLst/>
            <a:ahLst/>
            <a:cxnLst/>
            <a:rect r="r" b="b" t="t" l="l"/>
            <a:pathLst>
              <a:path h="3224705" w="5038064">
                <a:moveTo>
                  <a:pt x="0" y="0"/>
                </a:moveTo>
                <a:lnTo>
                  <a:pt x="5038063" y="0"/>
                </a:lnTo>
                <a:lnTo>
                  <a:pt x="5038063" y="3224705"/>
                </a:lnTo>
                <a:lnTo>
                  <a:pt x="0" y="3224705"/>
                </a:lnTo>
                <a:lnTo>
                  <a:pt x="0" y="0"/>
                </a:lnTo>
                <a:close/>
              </a:path>
            </a:pathLst>
          </a:custGeom>
          <a:blipFill>
            <a:blip r:embed="rId4"/>
            <a:stretch>
              <a:fillRect l="0" t="0" r="-29640" b="-32917"/>
            </a:stretch>
          </a:blipFill>
        </p:spPr>
      </p:sp>
      <p:sp>
        <p:nvSpPr>
          <p:cNvPr name="Freeform 6" id="6"/>
          <p:cNvSpPr/>
          <p:nvPr/>
        </p:nvSpPr>
        <p:spPr>
          <a:xfrm flipH="false" flipV="false" rot="0">
            <a:off x="6505688" y="2458318"/>
            <a:ext cx="5477327" cy="3224705"/>
          </a:xfrm>
          <a:custGeom>
            <a:avLst/>
            <a:gdLst/>
            <a:ahLst/>
            <a:cxnLst/>
            <a:rect r="r" b="b" t="t" l="l"/>
            <a:pathLst>
              <a:path h="3224705" w="5477327">
                <a:moveTo>
                  <a:pt x="0" y="0"/>
                </a:moveTo>
                <a:lnTo>
                  <a:pt x="5477327" y="0"/>
                </a:lnTo>
                <a:lnTo>
                  <a:pt x="5477327" y="3224705"/>
                </a:lnTo>
                <a:lnTo>
                  <a:pt x="0" y="3224705"/>
                </a:lnTo>
                <a:lnTo>
                  <a:pt x="0" y="0"/>
                </a:lnTo>
                <a:close/>
              </a:path>
            </a:pathLst>
          </a:custGeom>
          <a:blipFill>
            <a:blip r:embed="rId5"/>
            <a:stretch>
              <a:fillRect l="0" t="0" r="-21807" b="0"/>
            </a:stretch>
          </a:blipFill>
        </p:spPr>
      </p:sp>
      <p:sp>
        <p:nvSpPr>
          <p:cNvPr name="Freeform 7" id="7"/>
          <p:cNvSpPr/>
          <p:nvPr/>
        </p:nvSpPr>
        <p:spPr>
          <a:xfrm flipH="false" flipV="false" rot="0">
            <a:off x="1028700" y="6485316"/>
            <a:ext cx="6947591" cy="2945779"/>
          </a:xfrm>
          <a:custGeom>
            <a:avLst/>
            <a:gdLst/>
            <a:ahLst/>
            <a:cxnLst/>
            <a:rect r="r" b="b" t="t" l="l"/>
            <a:pathLst>
              <a:path h="2945779" w="6947591">
                <a:moveTo>
                  <a:pt x="0" y="0"/>
                </a:moveTo>
                <a:lnTo>
                  <a:pt x="6947591" y="0"/>
                </a:lnTo>
                <a:lnTo>
                  <a:pt x="6947591" y="2945779"/>
                </a:lnTo>
                <a:lnTo>
                  <a:pt x="0" y="2945779"/>
                </a:lnTo>
                <a:lnTo>
                  <a:pt x="0" y="0"/>
                </a:lnTo>
                <a:close/>
              </a:path>
            </a:pathLst>
          </a:custGeom>
          <a:blipFill>
            <a:blip r:embed="rId6"/>
            <a:stretch>
              <a:fillRect l="0" t="0" r="0" b="0"/>
            </a:stretch>
          </a:blipFill>
        </p:spPr>
      </p:sp>
      <p:sp>
        <p:nvSpPr>
          <p:cNvPr name="Freeform 8" id="8"/>
          <p:cNvSpPr/>
          <p:nvPr/>
        </p:nvSpPr>
        <p:spPr>
          <a:xfrm flipH="false" flipV="false" rot="0">
            <a:off x="8264666" y="6164429"/>
            <a:ext cx="6949255" cy="3587553"/>
          </a:xfrm>
          <a:custGeom>
            <a:avLst/>
            <a:gdLst/>
            <a:ahLst/>
            <a:cxnLst/>
            <a:rect r="r" b="b" t="t" l="l"/>
            <a:pathLst>
              <a:path h="3587553" w="6949255">
                <a:moveTo>
                  <a:pt x="0" y="0"/>
                </a:moveTo>
                <a:lnTo>
                  <a:pt x="6949255" y="0"/>
                </a:lnTo>
                <a:lnTo>
                  <a:pt x="6949255" y="3587553"/>
                </a:lnTo>
                <a:lnTo>
                  <a:pt x="0" y="3587553"/>
                </a:lnTo>
                <a:lnTo>
                  <a:pt x="0" y="0"/>
                </a:lnTo>
                <a:close/>
              </a:path>
            </a:pathLst>
          </a:custGeom>
          <a:blipFill>
            <a:blip r:embed="rId7"/>
            <a:stretch>
              <a:fillRect l="0" t="0" r="0" b="0"/>
            </a:stretch>
          </a:blipFill>
        </p:spPr>
      </p:sp>
      <p:sp>
        <p:nvSpPr>
          <p:cNvPr name="TextBox 9" id="9"/>
          <p:cNvSpPr txBox="true"/>
          <p:nvPr/>
        </p:nvSpPr>
        <p:spPr>
          <a:xfrm rot="0">
            <a:off x="1003540" y="636905"/>
            <a:ext cx="3380502" cy="391795"/>
          </a:xfrm>
          <a:prstGeom prst="rect">
            <a:avLst/>
          </a:prstGeom>
        </p:spPr>
        <p:txBody>
          <a:bodyPr anchor="t" rtlCol="false" tIns="0" lIns="0" bIns="0" rIns="0">
            <a:spAutoFit/>
          </a:bodyPr>
          <a:lstStyle/>
          <a:p>
            <a:pPr algn="l">
              <a:lnSpc>
                <a:spcPts val="3079"/>
              </a:lnSpc>
            </a:pPr>
            <a:r>
              <a:rPr lang="en-US" sz="2199" b="true">
                <a:solidFill>
                  <a:srgbClr val="FFFFFF"/>
                </a:solidFill>
                <a:latin typeface="Poppins Bold"/>
                <a:ea typeface="Poppins Bold"/>
                <a:cs typeface="Poppins Bold"/>
                <a:sym typeface="Poppins Bold"/>
              </a:rPr>
              <a:t>PHENIKAA UNIVERSITY</a:t>
            </a:r>
          </a:p>
        </p:txBody>
      </p:sp>
      <p:sp>
        <p:nvSpPr>
          <p:cNvPr name="TextBox 10" id="10"/>
          <p:cNvSpPr txBox="true"/>
          <p:nvPr/>
        </p:nvSpPr>
        <p:spPr>
          <a:xfrm rot="0">
            <a:off x="1292972" y="1258168"/>
            <a:ext cx="9540668" cy="866775"/>
          </a:xfrm>
          <a:prstGeom prst="rect">
            <a:avLst/>
          </a:prstGeom>
        </p:spPr>
        <p:txBody>
          <a:bodyPr anchor="t" rtlCol="false" tIns="0" lIns="0" bIns="0" rIns="0">
            <a:spAutoFit/>
          </a:bodyPr>
          <a:lstStyle/>
          <a:p>
            <a:pPr algn="l">
              <a:lnSpc>
                <a:spcPts val="6000"/>
              </a:lnSpc>
            </a:pPr>
            <a:r>
              <a:rPr lang="en-US" sz="5000">
                <a:solidFill>
                  <a:srgbClr val="FFFFFF"/>
                </a:solidFill>
                <a:latin typeface="Neo Tech"/>
                <a:ea typeface="Neo Tech"/>
                <a:cs typeface="Neo Tech"/>
                <a:sym typeface="Neo Tech"/>
              </a:rPr>
              <a:t>CÀI ĐẶT INFLUXDB</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F1837">
                <a:alpha val="100000"/>
              </a:srgbClr>
            </a:gs>
            <a:gs pos="100000">
              <a:srgbClr val="1A4866">
                <a:alpha val="100000"/>
              </a:srgbClr>
            </a:gs>
          </a:gsLst>
          <a:path path="circle">
            <a:fillToRect l="0" r="100000" t="0" b="100000"/>
          </a:path>
          <a:tileRect r="0" l="-100000" b="0" t="-100000"/>
        </a:gradFill>
      </p:bgPr>
    </p:bg>
    <p:spTree>
      <p:nvGrpSpPr>
        <p:cNvPr id="1" name=""/>
        <p:cNvGrpSpPr/>
        <p:nvPr/>
      </p:nvGrpSpPr>
      <p:grpSpPr>
        <a:xfrm>
          <a:off x="0" y="0"/>
          <a:ext cx="0" cy="0"/>
          <a:chOff x="0" y="0"/>
          <a:chExt cx="0" cy="0"/>
        </a:xfrm>
      </p:grpSpPr>
      <p:sp>
        <p:nvSpPr>
          <p:cNvPr name="Freeform 2" id="2"/>
          <p:cNvSpPr/>
          <p:nvPr/>
        </p:nvSpPr>
        <p:spPr>
          <a:xfrm flipH="false" flipV="false" rot="0">
            <a:off x="-375916" y="0"/>
            <a:ext cx="9519916" cy="10287000"/>
          </a:xfrm>
          <a:custGeom>
            <a:avLst/>
            <a:gdLst/>
            <a:ahLst/>
            <a:cxnLst/>
            <a:rect r="r" b="b" t="t" l="l"/>
            <a:pathLst>
              <a:path h="10287000" w="9519916">
                <a:moveTo>
                  <a:pt x="0" y="0"/>
                </a:moveTo>
                <a:lnTo>
                  <a:pt x="9519916" y="0"/>
                </a:lnTo>
                <a:lnTo>
                  <a:pt x="9519916" y="10287000"/>
                </a:lnTo>
                <a:lnTo>
                  <a:pt x="0" y="10287000"/>
                </a:lnTo>
                <a:lnTo>
                  <a:pt x="0" y="0"/>
                </a:lnTo>
                <a:close/>
              </a:path>
            </a:pathLst>
          </a:custGeom>
          <a:blipFill>
            <a:blip r:embed="rId2">
              <a:alphaModFix amt="31000"/>
            </a:blip>
            <a:stretch>
              <a:fillRect l="-54613" t="0" r="0" b="-91098"/>
            </a:stretch>
          </a:blipFill>
        </p:spPr>
      </p:sp>
      <p:sp>
        <p:nvSpPr>
          <p:cNvPr name="Freeform 3" id="3"/>
          <p:cNvSpPr/>
          <p:nvPr/>
        </p:nvSpPr>
        <p:spPr>
          <a:xfrm flipH="false" flipV="false" rot="0">
            <a:off x="9144000" y="0"/>
            <a:ext cx="9621861" cy="10287000"/>
          </a:xfrm>
          <a:custGeom>
            <a:avLst/>
            <a:gdLst/>
            <a:ahLst/>
            <a:cxnLst/>
            <a:rect r="r" b="b" t="t" l="l"/>
            <a:pathLst>
              <a:path h="10287000" w="9621861">
                <a:moveTo>
                  <a:pt x="0" y="0"/>
                </a:moveTo>
                <a:lnTo>
                  <a:pt x="9621861" y="0"/>
                </a:lnTo>
                <a:lnTo>
                  <a:pt x="9621861" y="10287000"/>
                </a:lnTo>
                <a:lnTo>
                  <a:pt x="0" y="10287000"/>
                </a:lnTo>
                <a:lnTo>
                  <a:pt x="0" y="0"/>
                </a:lnTo>
                <a:close/>
              </a:path>
            </a:pathLst>
          </a:custGeom>
          <a:blipFill>
            <a:blip r:embed="rId2">
              <a:alphaModFix amt="31000"/>
            </a:blip>
            <a:stretch>
              <a:fillRect l="0" t="0" r="-52975" b="-91098"/>
            </a:stretch>
          </a:blipFill>
        </p:spPr>
      </p:sp>
      <p:sp>
        <p:nvSpPr>
          <p:cNvPr name="Freeform 4" id="4"/>
          <p:cNvSpPr/>
          <p:nvPr/>
        </p:nvSpPr>
        <p:spPr>
          <a:xfrm flipH="false" flipV="false" rot="-7187646">
            <a:off x="16111970" y="-3514147"/>
            <a:ext cx="10212044" cy="7389806"/>
          </a:xfrm>
          <a:custGeom>
            <a:avLst/>
            <a:gdLst/>
            <a:ahLst/>
            <a:cxnLst/>
            <a:rect r="r" b="b" t="t" l="l"/>
            <a:pathLst>
              <a:path h="7389806" w="10212044">
                <a:moveTo>
                  <a:pt x="0" y="0"/>
                </a:moveTo>
                <a:lnTo>
                  <a:pt x="10212044" y="0"/>
                </a:lnTo>
                <a:lnTo>
                  <a:pt x="10212044" y="7389806"/>
                </a:lnTo>
                <a:lnTo>
                  <a:pt x="0" y="738980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190483" y="3111974"/>
            <a:ext cx="6815414" cy="6427629"/>
            <a:chOff x="0" y="0"/>
            <a:chExt cx="1795006" cy="1692874"/>
          </a:xfrm>
        </p:grpSpPr>
        <p:sp>
          <p:nvSpPr>
            <p:cNvPr name="Freeform 6" id="6"/>
            <p:cNvSpPr/>
            <p:nvPr/>
          </p:nvSpPr>
          <p:spPr>
            <a:xfrm flipH="false" flipV="false" rot="0">
              <a:off x="0" y="0"/>
              <a:ext cx="1795006" cy="1692874"/>
            </a:xfrm>
            <a:custGeom>
              <a:avLst/>
              <a:gdLst/>
              <a:ahLst/>
              <a:cxnLst/>
              <a:rect r="r" b="b" t="t" l="l"/>
              <a:pathLst>
                <a:path h="1692874" w="1795006">
                  <a:moveTo>
                    <a:pt x="74972" y="0"/>
                  </a:moveTo>
                  <a:lnTo>
                    <a:pt x="1720034" y="0"/>
                  </a:lnTo>
                  <a:cubicBezTo>
                    <a:pt x="1761440" y="0"/>
                    <a:pt x="1795006" y="33566"/>
                    <a:pt x="1795006" y="74972"/>
                  </a:cubicBezTo>
                  <a:lnTo>
                    <a:pt x="1795006" y="1617901"/>
                  </a:lnTo>
                  <a:cubicBezTo>
                    <a:pt x="1795006" y="1659307"/>
                    <a:pt x="1761440" y="1692874"/>
                    <a:pt x="1720034" y="1692874"/>
                  </a:cubicBezTo>
                  <a:lnTo>
                    <a:pt x="74972" y="1692874"/>
                  </a:lnTo>
                  <a:cubicBezTo>
                    <a:pt x="33566" y="1692874"/>
                    <a:pt x="0" y="1659307"/>
                    <a:pt x="0" y="1617901"/>
                  </a:cubicBezTo>
                  <a:lnTo>
                    <a:pt x="0" y="74972"/>
                  </a:lnTo>
                  <a:cubicBezTo>
                    <a:pt x="0" y="33566"/>
                    <a:pt x="33566" y="0"/>
                    <a:pt x="74972" y="0"/>
                  </a:cubicBezTo>
                  <a:close/>
                </a:path>
              </a:pathLst>
            </a:custGeom>
            <a:solidFill>
              <a:srgbClr val="B9E1E4">
                <a:alpha val="44706"/>
              </a:srgbClr>
            </a:solidFill>
          </p:spPr>
        </p:sp>
        <p:sp>
          <p:nvSpPr>
            <p:cNvPr name="TextBox 7" id="7"/>
            <p:cNvSpPr txBox="true"/>
            <p:nvPr/>
          </p:nvSpPr>
          <p:spPr>
            <a:xfrm>
              <a:off x="0" y="-66675"/>
              <a:ext cx="1795006" cy="1759549"/>
            </a:xfrm>
            <a:prstGeom prst="rect">
              <a:avLst/>
            </a:prstGeom>
          </p:spPr>
          <p:txBody>
            <a:bodyPr anchor="ctr" rtlCol="false" tIns="50800" lIns="50800" bIns="50800" rIns="50800"/>
            <a:lstStyle/>
            <a:p>
              <a:pPr algn="ctr">
                <a:lnSpc>
                  <a:spcPts val="3151"/>
                </a:lnSpc>
              </a:pPr>
            </a:p>
          </p:txBody>
        </p:sp>
      </p:grpSp>
      <p:sp>
        <p:nvSpPr>
          <p:cNvPr name="TextBox 8" id="8"/>
          <p:cNvSpPr txBox="true"/>
          <p:nvPr/>
        </p:nvSpPr>
        <p:spPr>
          <a:xfrm rot="0">
            <a:off x="1003540" y="636905"/>
            <a:ext cx="3380502" cy="391795"/>
          </a:xfrm>
          <a:prstGeom prst="rect">
            <a:avLst/>
          </a:prstGeom>
        </p:spPr>
        <p:txBody>
          <a:bodyPr anchor="t" rtlCol="false" tIns="0" lIns="0" bIns="0" rIns="0">
            <a:spAutoFit/>
          </a:bodyPr>
          <a:lstStyle/>
          <a:p>
            <a:pPr algn="l">
              <a:lnSpc>
                <a:spcPts val="3079"/>
              </a:lnSpc>
            </a:pPr>
            <a:r>
              <a:rPr lang="en-US" sz="2199" b="true">
                <a:solidFill>
                  <a:srgbClr val="FFFFFF"/>
                </a:solidFill>
                <a:latin typeface="Poppins Bold"/>
                <a:ea typeface="Poppins Bold"/>
                <a:cs typeface="Poppins Bold"/>
                <a:sym typeface="Poppins Bold"/>
              </a:rPr>
              <a:t>PHENIKAA UNIVERSITY</a:t>
            </a:r>
          </a:p>
        </p:txBody>
      </p:sp>
      <p:sp>
        <p:nvSpPr>
          <p:cNvPr name="Freeform 9" id="9"/>
          <p:cNvSpPr/>
          <p:nvPr/>
        </p:nvSpPr>
        <p:spPr>
          <a:xfrm flipH="false" flipV="false" rot="0">
            <a:off x="9614306" y="-1223896"/>
            <a:ext cx="11199231" cy="4170547"/>
          </a:xfrm>
          <a:custGeom>
            <a:avLst/>
            <a:gdLst/>
            <a:ahLst/>
            <a:cxnLst/>
            <a:rect r="r" b="b" t="t" l="l"/>
            <a:pathLst>
              <a:path h="4170547" w="11199231">
                <a:moveTo>
                  <a:pt x="0" y="0"/>
                </a:moveTo>
                <a:lnTo>
                  <a:pt x="11199231" y="0"/>
                </a:lnTo>
                <a:lnTo>
                  <a:pt x="11199231" y="4170547"/>
                </a:lnTo>
                <a:lnTo>
                  <a:pt x="0" y="4170547"/>
                </a:lnTo>
                <a:lnTo>
                  <a:pt x="0" y="0"/>
                </a:lnTo>
                <a:close/>
              </a:path>
            </a:pathLst>
          </a:custGeom>
          <a:blipFill>
            <a:blip r:embed="rId5"/>
            <a:stretch>
              <a:fillRect l="0" t="0" r="0" b="0"/>
            </a:stretch>
          </a:blipFill>
        </p:spPr>
      </p:sp>
      <p:sp>
        <p:nvSpPr>
          <p:cNvPr name="TextBox 10" id="10"/>
          <p:cNvSpPr txBox="true"/>
          <p:nvPr/>
        </p:nvSpPr>
        <p:spPr>
          <a:xfrm rot="0">
            <a:off x="1292972" y="1258168"/>
            <a:ext cx="9540668" cy="1628775"/>
          </a:xfrm>
          <a:prstGeom prst="rect">
            <a:avLst/>
          </a:prstGeom>
        </p:spPr>
        <p:txBody>
          <a:bodyPr anchor="t" rtlCol="false" tIns="0" lIns="0" bIns="0" rIns="0">
            <a:spAutoFit/>
          </a:bodyPr>
          <a:lstStyle/>
          <a:p>
            <a:pPr algn="l">
              <a:lnSpc>
                <a:spcPts val="6000"/>
              </a:lnSpc>
            </a:pPr>
            <a:r>
              <a:rPr lang="en-US" sz="5000">
                <a:solidFill>
                  <a:srgbClr val="FFFFFF"/>
                </a:solidFill>
                <a:latin typeface="Neo Tech"/>
                <a:ea typeface="Neo Tech"/>
                <a:cs typeface="Neo Tech"/>
                <a:sym typeface="Neo Tech"/>
              </a:rPr>
              <a:t>PHÁT TRIỂN VÀ TRIỂN KHAI</a:t>
            </a:r>
          </a:p>
          <a:p>
            <a:pPr algn="l">
              <a:lnSpc>
                <a:spcPts val="6000"/>
              </a:lnSpc>
            </a:pPr>
            <a:r>
              <a:rPr lang="en-US" sz="5000">
                <a:solidFill>
                  <a:srgbClr val="FFFFFF"/>
                </a:solidFill>
                <a:latin typeface="Neo Tech"/>
                <a:ea typeface="Neo Tech"/>
                <a:cs typeface="Neo Tech"/>
                <a:sym typeface="Neo Tech"/>
              </a:rPr>
              <a:t> KỸ THUẬT MỚI</a:t>
            </a:r>
          </a:p>
        </p:txBody>
      </p:sp>
      <p:sp>
        <p:nvSpPr>
          <p:cNvPr name="TextBox 11" id="11"/>
          <p:cNvSpPr txBox="true"/>
          <p:nvPr/>
        </p:nvSpPr>
        <p:spPr>
          <a:xfrm rot="0">
            <a:off x="1292972" y="3301167"/>
            <a:ext cx="6548848" cy="5845141"/>
          </a:xfrm>
          <a:prstGeom prst="rect">
            <a:avLst/>
          </a:prstGeom>
        </p:spPr>
        <p:txBody>
          <a:bodyPr anchor="t" rtlCol="false" tIns="0" lIns="0" bIns="0" rIns="0">
            <a:spAutoFit/>
          </a:bodyPr>
          <a:lstStyle/>
          <a:p>
            <a:pPr algn="l">
              <a:lnSpc>
                <a:spcPts val="3851"/>
              </a:lnSpc>
            </a:pPr>
            <a:r>
              <a:rPr lang="en-US" sz="2751">
                <a:solidFill>
                  <a:srgbClr val="FFFFFF"/>
                </a:solidFill>
                <a:latin typeface="Poppins"/>
                <a:ea typeface="Poppins"/>
                <a:cs typeface="Poppins"/>
                <a:sym typeface="Poppins"/>
              </a:rPr>
              <a:t>Mô hình hệ thống tổng quát</a:t>
            </a:r>
          </a:p>
          <a:p>
            <a:pPr algn="l" marL="594014" indent="-297007" lvl="1">
              <a:lnSpc>
                <a:spcPts val="3851"/>
              </a:lnSpc>
              <a:buFont typeface="Arial"/>
              <a:buChar char="•"/>
            </a:pPr>
            <a:r>
              <a:rPr lang="en-US" sz="2751">
                <a:solidFill>
                  <a:srgbClr val="FFFFFF"/>
                </a:solidFill>
                <a:latin typeface="Poppins"/>
                <a:ea typeface="Poppins"/>
                <a:cs typeface="Poppins"/>
                <a:sym typeface="Poppins"/>
              </a:rPr>
              <a:t>Nguồn dữ liệu: API OpenWeatherMap (dữ liệu thời tiết thời gian thực)</a:t>
            </a:r>
          </a:p>
          <a:p>
            <a:pPr algn="l" marL="594014" indent="-297007" lvl="1">
              <a:lnSpc>
                <a:spcPts val="3851"/>
              </a:lnSpc>
              <a:buFont typeface="Arial"/>
              <a:buChar char="•"/>
            </a:pPr>
            <a:r>
              <a:rPr lang="en-US" sz="2751">
                <a:solidFill>
                  <a:srgbClr val="FFFFFF"/>
                </a:solidFill>
                <a:latin typeface="Poppins"/>
                <a:ea typeface="Poppins"/>
                <a:cs typeface="Poppins"/>
                <a:sym typeface="Poppins"/>
              </a:rPr>
              <a:t>Collector: Script Python thu thập dữ liệu định kỳ</a:t>
            </a:r>
          </a:p>
          <a:p>
            <a:pPr algn="l" marL="594014" indent="-297007" lvl="1">
              <a:lnSpc>
                <a:spcPts val="3851"/>
              </a:lnSpc>
              <a:buFont typeface="Arial"/>
              <a:buChar char="•"/>
            </a:pPr>
            <a:r>
              <a:rPr lang="en-US" sz="2751">
                <a:solidFill>
                  <a:srgbClr val="FFFFFF"/>
                </a:solidFill>
                <a:latin typeface="Poppins"/>
                <a:ea typeface="Poppins"/>
                <a:cs typeface="Poppins"/>
                <a:sym typeface="Poppins"/>
              </a:rPr>
              <a:t>Lưu trữ: InfluxDB lưu nhiệt độ, độ ẩm, áp suất, gió,...</a:t>
            </a:r>
          </a:p>
          <a:p>
            <a:pPr algn="l" marL="594014" indent="-297007" lvl="1">
              <a:lnSpc>
                <a:spcPts val="3851"/>
              </a:lnSpc>
              <a:buFont typeface="Arial"/>
              <a:buChar char="•"/>
            </a:pPr>
            <a:r>
              <a:rPr lang="en-US" sz="2751">
                <a:solidFill>
                  <a:srgbClr val="FFFFFF"/>
                </a:solidFill>
                <a:latin typeface="Poppins"/>
                <a:ea typeface="Poppins"/>
                <a:cs typeface="Poppins"/>
                <a:sym typeface="Poppins"/>
              </a:rPr>
              <a:t>Cảnh báo: Module kiểm tra ngưỡng và gửi email cảnh báo</a:t>
            </a:r>
          </a:p>
          <a:p>
            <a:pPr algn="l" marL="594014" indent="-297007" lvl="1">
              <a:lnSpc>
                <a:spcPts val="3851"/>
              </a:lnSpc>
              <a:buFont typeface="Arial"/>
              <a:buChar char="•"/>
            </a:pPr>
            <a:r>
              <a:rPr lang="en-US" sz="2751">
                <a:solidFill>
                  <a:srgbClr val="FFFFFF"/>
                </a:solidFill>
                <a:latin typeface="Poppins"/>
                <a:ea typeface="Poppins"/>
                <a:cs typeface="Poppins"/>
                <a:sym typeface="Poppins"/>
              </a:rPr>
              <a:t>Giao diện Web: Flask + Chart.js hiển thị biểu đồ lịch sử</a:t>
            </a:r>
          </a:p>
        </p:txBody>
      </p:sp>
      <p:grpSp>
        <p:nvGrpSpPr>
          <p:cNvPr name="Group 12" id="12"/>
          <p:cNvGrpSpPr/>
          <p:nvPr/>
        </p:nvGrpSpPr>
        <p:grpSpPr>
          <a:xfrm rot="0">
            <a:off x="9144000" y="3111974"/>
            <a:ext cx="6815414" cy="6427629"/>
            <a:chOff x="0" y="0"/>
            <a:chExt cx="1795006" cy="1692874"/>
          </a:xfrm>
        </p:grpSpPr>
        <p:sp>
          <p:nvSpPr>
            <p:cNvPr name="Freeform 13" id="13"/>
            <p:cNvSpPr/>
            <p:nvPr/>
          </p:nvSpPr>
          <p:spPr>
            <a:xfrm flipH="false" flipV="false" rot="0">
              <a:off x="0" y="0"/>
              <a:ext cx="1795006" cy="1692874"/>
            </a:xfrm>
            <a:custGeom>
              <a:avLst/>
              <a:gdLst/>
              <a:ahLst/>
              <a:cxnLst/>
              <a:rect r="r" b="b" t="t" l="l"/>
              <a:pathLst>
                <a:path h="1692874" w="1795006">
                  <a:moveTo>
                    <a:pt x="74972" y="0"/>
                  </a:moveTo>
                  <a:lnTo>
                    <a:pt x="1720034" y="0"/>
                  </a:lnTo>
                  <a:cubicBezTo>
                    <a:pt x="1761440" y="0"/>
                    <a:pt x="1795006" y="33566"/>
                    <a:pt x="1795006" y="74972"/>
                  </a:cubicBezTo>
                  <a:lnTo>
                    <a:pt x="1795006" y="1617901"/>
                  </a:lnTo>
                  <a:cubicBezTo>
                    <a:pt x="1795006" y="1659307"/>
                    <a:pt x="1761440" y="1692874"/>
                    <a:pt x="1720034" y="1692874"/>
                  </a:cubicBezTo>
                  <a:lnTo>
                    <a:pt x="74972" y="1692874"/>
                  </a:lnTo>
                  <a:cubicBezTo>
                    <a:pt x="33566" y="1692874"/>
                    <a:pt x="0" y="1659307"/>
                    <a:pt x="0" y="1617901"/>
                  </a:cubicBezTo>
                  <a:lnTo>
                    <a:pt x="0" y="74972"/>
                  </a:lnTo>
                  <a:cubicBezTo>
                    <a:pt x="0" y="33566"/>
                    <a:pt x="33566" y="0"/>
                    <a:pt x="74972" y="0"/>
                  </a:cubicBezTo>
                  <a:close/>
                </a:path>
              </a:pathLst>
            </a:custGeom>
            <a:solidFill>
              <a:srgbClr val="B9E1E4">
                <a:alpha val="44706"/>
              </a:srgbClr>
            </a:solidFill>
          </p:spPr>
        </p:sp>
        <p:sp>
          <p:nvSpPr>
            <p:cNvPr name="TextBox 14" id="14"/>
            <p:cNvSpPr txBox="true"/>
            <p:nvPr/>
          </p:nvSpPr>
          <p:spPr>
            <a:xfrm>
              <a:off x="0" y="-66675"/>
              <a:ext cx="1795006" cy="1759549"/>
            </a:xfrm>
            <a:prstGeom prst="rect">
              <a:avLst/>
            </a:prstGeom>
          </p:spPr>
          <p:txBody>
            <a:bodyPr anchor="ctr" rtlCol="false" tIns="50800" lIns="50800" bIns="50800" rIns="50800"/>
            <a:lstStyle/>
            <a:p>
              <a:pPr algn="ctr">
                <a:lnSpc>
                  <a:spcPts val="3151"/>
                </a:lnSpc>
              </a:pPr>
            </a:p>
          </p:txBody>
        </p:sp>
      </p:grpSp>
      <p:sp>
        <p:nvSpPr>
          <p:cNvPr name="TextBox 15" id="15"/>
          <p:cNvSpPr txBox="true"/>
          <p:nvPr/>
        </p:nvSpPr>
        <p:spPr>
          <a:xfrm rot="0">
            <a:off x="9443666" y="3301167"/>
            <a:ext cx="6815414" cy="4051901"/>
          </a:xfrm>
          <a:prstGeom prst="rect">
            <a:avLst/>
          </a:prstGeom>
        </p:spPr>
        <p:txBody>
          <a:bodyPr anchor="t" rtlCol="false" tIns="0" lIns="0" bIns="0" rIns="0">
            <a:spAutoFit/>
          </a:bodyPr>
          <a:lstStyle/>
          <a:p>
            <a:pPr algn="l">
              <a:lnSpc>
                <a:spcPts val="3991"/>
              </a:lnSpc>
            </a:pPr>
            <a:r>
              <a:rPr lang="en-US" sz="2851">
                <a:solidFill>
                  <a:srgbClr val="FFFFFF"/>
                </a:solidFill>
                <a:latin typeface="Poppins"/>
                <a:ea typeface="Poppins"/>
                <a:cs typeface="Poppins"/>
                <a:sym typeface="Poppins"/>
              </a:rPr>
              <a:t>Thu thập &amp; lưu trữ dữ liệu</a:t>
            </a:r>
          </a:p>
          <a:p>
            <a:pPr algn="l" marL="615603" indent="-307802" lvl="1">
              <a:lnSpc>
                <a:spcPts val="3991"/>
              </a:lnSpc>
              <a:buFont typeface="Arial"/>
              <a:buChar char="•"/>
            </a:pPr>
            <a:r>
              <a:rPr lang="en-US" sz="2851">
                <a:solidFill>
                  <a:srgbClr val="FFFFFF"/>
                </a:solidFill>
                <a:latin typeface="Poppins"/>
                <a:ea typeface="Poppins"/>
                <a:cs typeface="Poppins"/>
                <a:sym typeface="Poppins"/>
              </a:rPr>
              <a:t>Script weather_to_influx.py:</a:t>
            </a:r>
          </a:p>
          <a:p>
            <a:pPr algn="l" marL="615603" indent="-307802" lvl="1">
              <a:lnSpc>
                <a:spcPts val="3991"/>
              </a:lnSpc>
              <a:buFont typeface="Arial"/>
              <a:buChar char="•"/>
            </a:pPr>
            <a:r>
              <a:rPr lang="en-US" sz="2851">
                <a:solidFill>
                  <a:srgbClr val="FFFFFF"/>
                </a:solidFill>
                <a:latin typeface="Poppins"/>
                <a:ea typeface="Poppins"/>
                <a:cs typeface="Poppins"/>
                <a:sym typeface="Poppins"/>
              </a:rPr>
              <a:t> → Gọi API thời tiết (Hà Nội)</a:t>
            </a:r>
          </a:p>
          <a:p>
            <a:pPr algn="l" marL="615603" indent="-307802" lvl="1">
              <a:lnSpc>
                <a:spcPts val="3991"/>
              </a:lnSpc>
              <a:buFont typeface="Arial"/>
              <a:buChar char="•"/>
            </a:pPr>
            <a:r>
              <a:rPr lang="en-US" sz="2851">
                <a:solidFill>
                  <a:srgbClr val="FFFFFF"/>
                </a:solidFill>
                <a:latin typeface="Poppins"/>
                <a:ea typeface="Poppins"/>
                <a:cs typeface="Poppins"/>
                <a:sym typeface="Poppins"/>
              </a:rPr>
              <a:t> → Trích xuất dữ liệu cần thiết</a:t>
            </a:r>
          </a:p>
          <a:p>
            <a:pPr algn="l" marL="615603" indent="-307802" lvl="1">
              <a:lnSpc>
                <a:spcPts val="3991"/>
              </a:lnSpc>
              <a:buFont typeface="Arial"/>
              <a:buChar char="•"/>
            </a:pPr>
            <a:r>
              <a:rPr lang="en-US" sz="2851">
                <a:solidFill>
                  <a:srgbClr val="FFFFFF"/>
                </a:solidFill>
                <a:latin typeface="Poppins"/>
                <a:ea typeface="Poppins"/>
                <a:cs typeface="Poppins"/>
                <a:sym typeface="Poppins"/>
              </a:rPr>
              <a:t> → Ghi vào InfluxDB (measurement = "weather")</a:t>
            </a:r>
          </a:p>
          <a:p>
            <a:pPr algn="l" marL="615603" indent="-307802" lvl="1">
              <a:lnSpc>
                <a:spcPts val="3991"/>
              </a:lnSpc>
              <a:buFont typeface="Arial"/>
              <a:buChar char="•"/>
            </a:pPr>
            <a:r>
              <a:rPr lang="en-US" sz="2851">
                <a:solidFill>
                  <a:srgbClr val="FFFFFF"/>
                </a:solidFill>
                <a:latin typeface="Poppins"/>
                <a:ea typeface="Poppins"/>
                <a:cs typeface="Poppins"/>
                <a:sym typeface="Poppins"/>
              </a:rPr>
              <a:t>Thu thập định kỳ bằng schedule hoặc chạy vòng lặp</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DAGpa0hEZUU</dc:identifier>
  <dcterms:modified xsi:type="dcterms:W3CDTF">2011-08-01T06:04:30Z</dcterms:modified>
  <cp:revision>1</cp:revision>
  <dc:title>Blue Modern Gradient IT Solutions &amp; Technology Presentation</dc:title>
</cp:coreProperties>
</file>