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eo Tech Bold" charset="1" panose="020B0804030504040204"/>
      <p:regular r:id="rId17"/>
    </p:embeddedFont>
    <p:embeddedFont>
      <p:font typeface="Poppins Bold" charset="1" panose="00000800000000000000"/>
      <p:regular r:id="rId18"/>
    </p:embeddedFont>
    <p:embeddedFont>
      <p:font typeface="Neo Tech" charset="1" panose="020B050403050404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https://canvas.phenikaa-uni.edu.vn/courses/18117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05925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27591" y="2064325"/>
            <a:ext cx="1222273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b="true" sz="11899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ỨNG DỤNG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6245" y="4006215"/>
            <a:ext cx="12925424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b="true" sz="11899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PHÂN TÁN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94766" y="933810"/>
            <a:ext cx="3121223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224649" y="5947410"/>
            <a:ext cx="11240611" cy="268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6000"/>
              </a:lnSpc>
              <a:buFont typeface="Arial"/>
              <a:buChar char="•"/>
            </a:pPr>
            <a:r>
              <a:rPr lang="en-US" b="true" sz="5000" u="sng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  <a:hlinkClick r:id="rId9" tooltip="https://canvas.phenikaa-uni.edu.vn/courses/18117"/>
              </a:rPr>
              <a:t>CSE702063-1-3-24(N04)</a:t>
            </a:r>
          </a:p>
          <a:p>
            <a:pPr algn="ctr">
              <a:lnSpc>
                <a:spcPts val="142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685620" y="7237095"/>
            <a:ext cx="11240611" cy="87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T</a:t>
            </a: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hS.Nguyễn Thành Trung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6640" y="8511853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14306" y="-1223896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96877" y="1099853"/>
            <a:ext cx="9540668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KẾT LUẬN VÀ</a:t>
            </a:r>
          </a:p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HƯỚNG PHÁT TRIỂN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07385" y="3111974"/>
            <a:ext cx="8106921" cy="6427629"/>
            <a:chOff x="0" y="0"/>
            <a:chExt cx="2135156" cy="16928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5156" cy="1692874"/>
            </a:xfrm>
            <a:custGeom>
              <a:avLst/>
              <a:gdLst/>
              <a:ahLst/>
              <a:cxnLst/>
              <a:rect r="r" b="b" t="t" l="l"/>
              <a:pathLst>
                <a:path h="1692874" w="2135156">
                  <a:moveTo>
                    <a:pt x="63028" y="0"/>
                  </a:moveTo>
                  <a:lnTo>
                    <a:pt x="2072128" y="0"/>
                  </a:lnTo>
                  <a:cubicBezTo>
                    <a:pt x="2088844" y="0"/>
                    <a:pt x="2104875" y="6640"/>
                    <a:pt x="2116695" y="18461"/>
                  </a:cubicBezTo>
                  <a:cubicBezTo>
                    <a:pt x="2128516" y="30281"/>
                    <a:pt x="2135156" y="46312"/>
                    <a:pt x="2135156" y="63028"/>
                  </a:cubicBezTo>
                  <a:lnTo>
                    <a:pt x="2135156" y="1629845"/>
                  </a:lnTo>
                  <a:cubicBezTo>
                    <a:pt x="2135156" y="1646561"/>
                    <a:pt x="2128516" y="1662593"/>
                    <a:pt x="2116695" y="1674413"/>
                  </a:cubicBezTo>
                  <a:cubicBezTo>
                    <a:pt x="2104875" y="1686233"/>
                    <a:pt x="2088844" y="1692874"/>
                    <a:pt x="2072128" y="1692874"/>
                  </a:cubicBezTo>
                  <a:lnTo>
                    <a:pt x="63028" y="1692874"/>
                  </a:lnTo>
                  <a:cubicBezTo>
                    <a:pt x="46312" y="1692874"/>
                    <a:pt x="30281" y="1686233"/>
                    <a:pt x="18461" y="1674413"/>
                  </a:cubicBezTo>
                  <a:cubicBezTo>
                    <a:pt x="6640" y="1662593"/>
                    <a:pt x="0" y="1646561"/>
                    <a:pt x="0" y="1629845"/>
                  </a:cubicBezTo>
                  <a:lnTo>
                    <a:pt x="0" y="63028"/>
                  </a:lnTo>
                  <a:cubicBezTo>
                    <a:pt x="0" y="46312"/>
                    <a:pt x="6640" y="30281"/>
                    <a:pt x="18461" y="18461"/>
                  </a:cubicBezTo>
                  <a:cubicBezTo>
                    <a:pt x="30281" y="6640"/>
                    <a:pt x="46312" y="0"/>
                    <a:pt x="63028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135156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81360" y="3111974"/>
            <a:ext cx="7477940" cy="6427629"/>
            <a:chOff x="0" y="0"/>
            <a:chExt cx="1969499" cy="16928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9499" cy="1692874"/>
            </a:xfrm>
            <a:custGeom>
              <a:avLst/>
              <a:gdLst/>
              <a:ahLst/>
              <a:cxnLst/>
              <a:rect r="r" b="b" t="t" l="l"/>
              <a:pathLst>
                <a:path h="1692874" w="1969499">
                  <a:moveTo>
                    <a:pt x="68330" y="0"/>
                  </a:moveTo>
                  <a:lnTo>
                    <a:pt x="1901169" y="0"/>
                  </a:lnTo>
                  <a:cubicBezTo>
                    <a:pt x="1938906" y="0"/>
                    <a:pt x="1969499" y="30592"/>
                    <a:pt x="1969499" y="68330"/>
                  </a:cubicBezTo>
                  <a:lnTo>
                    <a:pt x="1969499" y="1624544"/>
                  </a:lnTo>
                  <a:cubicBezTo>
                    <a:pt x="1969499" y="1662281"/>
                    <a:pt x="1938906" y="1692874"/>
                    <a:pt x="1901169" y="1692874"/>
                  </a:cubicBezTo>
                  <a:lnTo>
                    <a:pt x="68330" y="1692874"/>
                  </a:lnTo>
                  <a:cubicBezTo>
                    <a:pt x="30592" y="1692874"/>
                    <a:pt x="0" y="1662281"/>
                    <a:pt x="0" y="1624544"/>
                  </a:cubicBezTo>
                  <a:lnTo>
                    <a:pt x="0" y="68330"/>
                  </a:lnTo>
                  <a:cubicBezTo>
                    <a:pt x="0" y="30592"/>
                    <a:pt x="30592" y="0"/>
                    <a:pt x="683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969499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07385" y="2667668"/>
            <a:ext cx="7863731" cy="601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Kết luận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Hệ thống đã xây dựng thành công: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Thu thập dữ liệu thời tiết từ API OpenWeatherMap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Lưu trữ bằng InfluxDB (thời gian thực, hiệu quả)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Cảnh báo tự động qua email khi điều kiện bất thường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Giao diện web hiển thị lịch sử thời tiết bằng biểu đồ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Hoạt động ổn định trong môi trường cục bộ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Kết hợp hiệu quả: Python + InfluxDB + Flask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Giúp sinh viên: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Hiểu ứng dụng cơ sở dữ liệu thời gian thực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Rèn luyện kỹ năng tích hợp hệ thống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81360" y="2667668"/>
            <a:ext cx="7477940" cy="687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Hướng phát triển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Mở rộng vùng theo dõi: Cho phép chọn nhiều thành phố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Giao diện nâng cao: Dashboard phân tích, nhiều biểu đồ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Cảnh báo đa kênh: Thêm Telegram, Zalo, SMS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Triển khai lên Cloud: AWS, Heroku để chạy 24/7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Phân quyền người dùng: Tài khoản, ngưỡng riêng, cảnh báo cá nhân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Ứng dụng đa thiết bị: Tương thích điện thoại, máy tính bảng</a:t>
            </a:r>
          </a:p>
          <a:p>
            <a:pPr algn="l" marL="529245" indent="-264623" lvl="1">
              <a:lnSpc>
                <a:spcPts val="3431"/>
              </a:lnSpc>
              <a:buFont typeface="Arial"/>
              <a:buChar char="•"/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👉 Hệ thống có tiềm năng áp dụng trong nông nghiệp thông minh, cảnh báo thiên tai, hệ thống IoT môi trường.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614306" y="-1223896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8256" y="3951973"/>
            <a:ext cx="9540668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CẢM ƠN THẦY VÀ CÁC BẠN</a:t>
            </a:r>
          </a:p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            ĐÃ LẮNG NGHE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99682" y="5182569"/>
            <a:ext cx="13398293" cy="9695492"/>
          </a:xfrm>
          <a:custGeom>
            <a:avLst/>
            <a:gdLst/>
            <a:ahLst/>
            <a:cxnLst/>
            <a:rect r="r" b="b" t="t" l="l"/>
            <a:pathLst>
              <a:path h="9695492" w="13398293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395965" y="942832"/>
            <a:ext cx="6186137" cy="7341617"/>
            <a:chOff x="0" y="0"/>
            <a:chExt cx="1629271" cy="19335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9271" cy="1933595"/>
            </a:xfrm>
            <a:custGeom>
              <a:avLst/>
              <a:gdLst/>
              <a:ahLst/>
              <a:cxnLst/>
              <a:rect r="r" b="b" t="t" l="l"/>
              <a:pathLst>
                <a:path h="1933595" w="1629271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808445"/>
                  </a:lnTo>
                  <a:cubicBezTo>
                    <a:pt x="1629271" y="1841637"/>
                    <a:pt x="1616085" y="1873469"/>
                    <a:pt x="1592615" y="1896939"/>
                  </a:cubicBezTo>
                  <a:cubicBezTo>
                    <a:pt x="1569145" y="1920409"/>
                    <a:pt x="1537313" y="1933595"/>
                    <a:pt x="1504121" y="1933595"/>
                  </a:cubicBezTo>
                  <a:lnTo>
                    <a:pt x="125150" y="1933595"/>
                  </a:lnTo>
                  <a:cubicBezTo>
                    <a:pt x="56031" y="1933595"/>
                    <a:pt x="0" y="1877563"/>
                    <a:pt x="0" y="1808445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629271" cy="2000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720470">
            <a:off x="-4640605" y="3269417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41502" y="1650028"/>
            <a:ext cx="8417276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NHÓM 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3221" y="3322674"/>
            <a:ext cx="800077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500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TRẦN BÁ TÀI-22010012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5944" y="1465824"/>
            <a:ext cx="448618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Với chủ đề 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18962" y="885682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45944" y="2180326"/>
            <a:ext cx="4486180" cy="2141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71"/>
              </a:lnSpc>
              <a:spcBef>
                <a:spcPct val="0"/>
              </a:spcBef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influxdb - kho dữ liệu có thể mở rộng cho số liệu, sự kiện và phân tích thời gian thực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45944" y="4537440"/>
            <a:ext cx="448618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Đề tài :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45944" y="5251146"/>
            <a:ext cx="4486180" cy="2141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71"/>
              </a:lnSpc>
              <a:spcBef>
                <a:spcPct val="0"/>
              </a:spcBef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Xây dựng hệ thống giám sát và cảnh báo thời tiết sử dụng InfluxDB và 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3955" y="-635527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2" y="0"/>
                </a:lnTo>
                <a:lnTo>
                  <a:pt x="96218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2144529" y="7425663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625358" y="-309973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87247" y="5297445"/>
            <a:ext cx="4416714" cy="3767334"/>
            <a:chOff x="0" y="0"/>
            <a:chExt cx="1163250" cy="9922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63250" cy="992220"/>
            </a:xfrm>
            <a:custGeom>
              <a:avLst/>
              <a:gdLst/>
              <a:ahLst/>
              <a:cxnLst/>
              <a:rect r="r" b="b" t="t" l="l"/>
              <a:pathLst>
                <a:path h="992220" w="1163250">
                  <a:moveTo>
                    <a:pt x="115689" y="0"/>
                  </a:moveTo>
                  <a:lnTo>
                    <a:pt x="1047560" y="0"/>
                  </a:lnTo>
                  <a:cubicBezTo>
                    <a:pt x="1111454" y="0"/>
                    <a:pt x="1163250" y="51796"/>
                    <a:pt x="1163250" y="115689"/>
                  </a:cubicBezTo>
                  <a:lnTo>
                    <a:pt x="1163250" y="876530"/>
                  </a:lnTo>
                  <a:cubicBezTo>
                    <a:pt x="1163250" y="940424"/>
                    <a:pt x="1111454" y="992220"/>
                    <a:pt x="1047560" y="992220"/>
                  </a:cubicBezTo>
                  <a:lnTo>
                    <a:pt x="115689" y="992220"/>
                  </a:lnTo>
                  <a:cubicBezTo>
                    <a:pt x="51796" y="992220"/>
                    <a:pt x="0" y="940424"/>
                    <a:pt x="0" y="876530"/>
                  </a:cubicBezTo>
                  <a:lnTo>
                    <a:pt x="0" y="115689"/>
                  </a:lnTo>
                  <a:cubicBezTo>
                    <a:pt x="0" y="51796"/>
                    <a:pt x="51796" y="0"/>
                    <a:pt x="11568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163250" cy="1077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94014" indent="-297007" lvl="1">
                <a:lnSpc>
                  <a:spcPts val="3851"/>
                </a:lnSpc>
                <a:buFont typeface="Arial"/>
                <a:buChar char="•"/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3489770"/>
            <a:ext cx="5133808" cy="1629721"/>
            <a:chOff x="0" y="0"/>
            <a:chExt cx="1352114" cy="4292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2114" cy="429227"/>
            </a:xfrm>
            <a:custGeom>
              <a:avLst/>
              <a:gdLst/>
              <a:ahLst/>
              <a:cxnLst/>
              <a:rect r="r" b="b" t="t" l="l"/>
              <a:pathLst>
                <a:path h="429227" w="1352114">
                  <a:moveTo>
                    <a:pt x="150803" y="0"/>
                  </a:moveTo>
                  <a:lnTo>
                    <a:pt x="1201312" y="0"/>
                  </a:lnTo>
                  <a:cubicBezTo>
                    <a:pt x="1284598" y="0"/>
                    <a:pt x="1352114" y="67517"/>
                    <a:pt x="1352114" y="150803"/>
                  </a:cubicBezTo>
                  <a:lnTo>
                    <a:pt x="1352114" y="278424"/>
                  </a:lnTo>
                  <a:cubicBezTo>
                    <a:pt x="1352114" y="318420"/>
                    <a:pt x="1336226" y="356777"/>
                    <a:pt x="1307945" y="385058"/>
                  </a:cubicBezTo>
                  <a:cubicBezTo>
                    <a:pt x="1279664" y="413339"/>
                    <a:pt x="1241307" y="429227"/>
                    <a:pt x="1201312" y="429227"/>
                  </a:cubicBezTo>
                  <a:lnTo>
                    <a:pt x="150803" y="429227"/>
                  </a:lnTo>
                  <a:cubicBezTo>
                    <a:pt x="67517" y="429227"/>
                    <a:pt x="0" y="361710"/>
                    <a:pt x="0" y="278424"/>
                  </a:cubicBezTo>
                  <a:lnTo>
                    <a:pt x="0" y="150803"/>
                  </a:lnTo>
                  <a:cubicBezTo>
                    <a:pt x="0" y="110807"/>
                    <a:pt x="15888" y="72450"/>
                    <a:pt x="44169" y="44169"/>
                  </a:cubicBezTo>
                  <a:cubicBezTo>
                    <a:pt x="72450" y="15888"/>
                    <a:pt x="110807" y="0"/>
                    <a:pt x="1508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352114" cy="505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Tổng quan dự án</a:t>
              </a:r>
            </a:p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đã chọn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06086" y="809482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6337" y="1745300"/>
            <a:ext cx="12927038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799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INFLUXDB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92952" y="3513779"/>
            <a:ext cx="5133808" cy="1629721"/>
            <a:chOff x="0" y="0"/>
            <a:chExt cx="1352114" cy="42922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2114" cy="429227"/>
            </a:xfrm>
            <a:custGeom>
              <a:avLst/>
              <a:gdLst/>
              <a:ahLst/>
              <a:cxnLst/>
              <a:rect r="r" b="b" t="t" l="l"/>
              <a:pathLst>
                <a:path h="429227" w="1352114">
                  <a:moveTo>
                    <a:pt x="150803" y="0"/>
                  </a:moveTo>
                  <a:lnTo>
                    <a:pt x="1201312" y="0"/>
                  </a:lnTo>
                  <a:cubicBezTo>
                    <a:pt x="1284598" y="0"/>
                    <a:pt x="1352114" y="67517"/>
                    <a:pt x="1352114" y="150803"/>
                  </a:cubicBezTo>
                  <a:lnTo>
                    <a:pt x="1352114" y="278424"/>
                  </a:lnTo>
                  <a:cubicBezTo>
                    <a:pt x="1352114" y="318420"/>
                    <a:pt x="1336226" y="356777"/>
                    <a:pt x="1307945" y="385058"/>
                  </a:cubicBezTo>
                  <a:cubicBezTo>
                    <a:pt x="1279664" y="413339"/>
                    <a:pt x="1241307" y="429227"/>
                    <a:pt x="1201312" y="429227"/>
                  </a:cubicBezTo>
                  <a:lnTo>
                    <a:pt x="150803" y="429227"/>
                  </a:lnTo>
                  <a:cubicBezTo>
                    <a:pt x="67517" y="429227"/>
                    <a:pt x="0" y="361710"/>
                    <a:pt x="0" y="278424"/>
                  </a:cubicBezTo>
                  <a:lnTo>
                    <a:pt x="0" y="150803"/>
                  </a:lnTo>
                  <a:cubicBezTo>
                    <a:pt x="0" y="110807"/>
                    <a:pt x="15888" y="72450"/>
                    <a:pt x="44169" y="44169"/>
                  </a:cubicBezTo>
                  <a:cubicBezTo>
                    <a:pt x="72450" y="15888"/>
                    <a:pt x="110807" y="0"/>
                    <a:pt x="1508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352114" cy="505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Phát triển và triển khai </a:t>
              </a:r>
            </a:p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kỹ thuật mới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155386" y="3489770"/>
            <a:ext cx="5133808" cy="1629721"/>
            <a:chOff x="0" y="0"/>
            <a:chExt cx="1352114" cy="4292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52114" cy="429227"/>
            </a:xfrm>
            <a:custGeom>
              <a:avLst/>
              <a:gdLst/>
              <a:ahLst/>
              <a:cxnLst/>
              <a:rect r="r" b="b" t="t" l="l"/>
              <a:pathLst>
                <a:path h="429227" w="1352114">
                  <a:moveTo>
                    <a:pt x="150803" y="0"/>
                  </a:moveTo>
                  <a:lnTo>
                    <a:pt x="1201312" y="0"/>
                  </a:lnTo>
                  <a:cubicBezTo>
                    <a:pt x="1284598" y="0"/>
                    <a:pt x="1352114" y="67517"/>
                    <a:pt x="1352114" y="150803"/>
                  </a:cubicBezTo>
                  <a:lnTo>
                    <a:pt x="1352114" y="278424"/>
                  </a:lnTo>
                  <a:cubicBezTo>
                    <a:pt x="1352114" y="318420"/>
                    <a:pt x="1336226" y="356777"/>
                    <a:pt x="1307945" y="385058"/>
                  </a:cubicBezTo>
                  <a:cubicBezTo>
                    <a:pt x="1279664" y="413339"/>
                    <a:pt x="1241307" y="429227"/>
                    <a:pt x="1201312" y="429227"/>
                  </a:cubicBezTo>
                  <a:lnTo>
                    <a:pt x="150803" y="429227"/>
                  </a:lnTo>
                  <a:cubicBezTo>
                    <a:pt x="67517" y="429227"/>
                    <a:pt x="0" y="361710"/>
                    <a:pt x="0" y="278424"/>
                  </a:cubicBezTo>
                  <a:lnTo>
                    <a:pt x="0" y="150803"/>
                  </a:lnTo>
                  <a:cubicBezTo>
                    <a:pt x="0" y="110807"/>
                    <a:pt x="15888" y="72450"/>
                    <a:pt x="44169" y="44169"/>
                  </a:cubicBezTo>
                  <a:cubicBezTo>
                    <a:pt x="72450" y="15888"/>
                    <a:pt x="110807" y="0"/>
                    <a:pt x="1508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352114" cy="505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Kết luận và hướng </a:t>
              </a:r>
            </a:p>
            <a:p>
              <a:pPr algn="ctr">
                <a:lnSpc>
                  <a:spcPts val="3571"/>
                </a:lnSpc>
              </a:pPr>
              <a:r>
                <a:rPr lang="en-US" sz="25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phát triển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51499" y="5322834"/>
            <a:ext cx="4416714" cy="3767334"/>
            <a:chOff x="0" y="0"/>
            <a:chExt cx="1163250" cy="9922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63250" cy="992220"/>
            </a:xfrm>
            <a:custGeom>
              <a:avLst/>
              <a:gdLst/>
              <a:ahLst/>
              <a:cxnLst/>
              <a:rect r="r" b="b" t="t" l="l"/>
              <a:pathLst>
                <a:path h="992220" w="1163250">
                  <a:moveTo>
                    <a:pt x="115689" y="0"/>
                  </a:moveTo>
                  <a:lnTo>
                    <a:pt x="1047560" y="0"/>
                  </a:lnTo>
                  <a:cubicBezTo>
                    <a:pt x="1111454" y="0"/>
                    <a:pt x="1163250" y="51796"/>
                    <a:pt x="1163250" y="115689"/>
                  </a:cubicBezTo>
                  <a:lnTo>
                    <a:pt x="1163250" y="876530"/>
                  </a:lnTo>
                  <a:cubicBezTo>
                    <a:pt x="1163250" y="940424"/>
                    <a:pt x="1111454" y="992220"/>
                    <a:pt x="1047560" y="992220"/>
                  </a:cubicBezTo>
                  <a:lnTo>
                    <a:pt x="115689" y="992220"/>
                  </a:lnTo>
                  <a:cubicBezTo>
                    <a:pt x="51796" y="992220"/>
                    <a:pt x="0" y="940424"/>
                    <a:pt x="0" y="876530"/>
                  </a:cubicBezTo>
                  <a:lnTo>
                    <a:pt x="0" y="115689"/>
                  </a:lnTo>
                  <a:cubicBezTo>
                    <a:pt x="0" y="51796"/>
                    <a:pt x="51796" y="0"/>
                    <a:pt x="11568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1163250" cy="105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450655" y="5322834"/>
            <a:ext cx="4416714" cy="3767334"/>
            <a:chOff x="0" y="0"/>
            <a:chExt cx="1163250" cy="9922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63250" cy="992220"/>
            </a:xfrm>
            <a:custGeom>
              <a:avLst/>
              <a:gdLst/>
              <a:ahLst/>
              <a:cxnLst/>
              <a:rect r="r" b="b" t="t" l="l"/>
              <a:pathLst>
                <a:path h="992220" w="1163250">
                  <a:moveTo>
                    <a:pt x="115689" y="0"/>
                  </a:moveTo>
                  <a:lnTo>
                    <a:pt x="1047560" y="0"/>
                  </a:lnTo>
                  <a:cubicBezTo>
                    <a:pt x="1111454" y="0"/>
                    <a:pt x="1163250" y="51796"/>
                    <a:pt x="1163250" y="115689"/>
                  </a:cubicBezTo>
                  <a:lnTo>
                    <a:pt x="1163250" y="876530"/>
                  </a:lnTo>
                  <a:cubicBezTo>
                    <a:pt x="1163250" y="940424"/>
                    <a:pt x="1111454" y="992220"/>
                    <a:pt x="1047560" y="992220"/>
                  </a:cubicBezTo>
                  <a:lnTo>
                    <a:pt x="115689" y="992220"/>
                  </a:lnTo>
                  <a:cubicBezTo>
                    <a:pt x="51796" y="992220"/>
                    <a:pt x="0" y="940424"/>
                    <a:pt x="0" y="876530"/>
                  </a:cubicBezTo>
                  <a:lnTo>
                    <a:pt x="0" y="115689"/>
                  </a:lnTo>
                  <a:cubicBezTo>
                    <a:pt x="0" y="51796"/>
                    <a:pt x="51796" y="0"/>
                    <a:pt x="11568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163250" cy="105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87247" y="5869536"/>
            <a:ext cx="4091821" cy="253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Tổng quan về Influx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Mục đích sử dụng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Chức năng 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Ứng dụng thực tế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Cài đặt influx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51499" y="5910103"/>
            <a:ext cx="4187190" cy="304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Mô hình hệ thống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Lưu trữ dữ liệu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Cảnh báo qua mail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Xây dựng giao diện</a:t>
            </a:r>
          </a:p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web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Triển khai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85154" y="6399750"/>
            <a:ext cx="3648194" cy="152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Kết luận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Hướng phát triển</a:t>
            </a:r>
          </a:p>
          <a:p>
            <a:pPr algn="l">
              <a:lnSpc>
                <a:spcPts val="399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-192485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3395875" y="-356292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3" y="0"/>
                </a:lnTo>
                <a:lnTo>
                  <a:pt x="10739973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154411">
            <a:off x="-4445856" y="5671974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27591" y="-361600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2" y="0"/>
                </a:lnTo>
                <a:lnTo>
                  <a:pt x="11199232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37340" y="933810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7455" y="2379514"/>
            <a:ext cx="9540668" cy="87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TỔNG QUAN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394233" y="3253909"/>
            <a:ext cx="11664937" cy="5442474"/>
            <a:chOff x="0" y="0"/>
            <a:chExt cx="3072247" cy="14334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2247" cy="1433409"/>
            </a:xfrm>
            <a:custGeom>
              <a:avLst/>
              <a:gdLst/>
              <a:ahLst/>
              <a:cxnLst/>
              <a:rect r="r" b="b" t="t" l="l"/>
              <a:pathLst>
                <a:path h="1433409" w="3072247">
                  <a:moveTo>
                    <a:pt x="43804" y="0"/>
                  </a:moveTo>
                  <a:lnTo>
                    <a:pt x="3028443" y="0"/>
                  </a:lnTo>
                  <a:cubicBezTo>
                    <a:pt x="3040061" y="0"/>
                    <a:pt x="3051202" y="4615"/>
                    <a:pt x="3059417" y="12830"/>
                  </a:cubicBezTo>
                  <a:cubicBezTo>
                    <a:pt x="3067632" y="21045"/>
                    <a:pt x="3072247" y="32186"/>
                    <a:pt x="3072247" y="43804"/>
                  </a:cubicBezTo>
                  <a:lnTo>
                    <a:pt x="3072247" y="1389605"/>
                  </a:lnTo>
                  <a:cubicBezTo>
                    <a:pt x="3072247" y="1413797"/>
                    <a:pt x="3052635" y="1433409"/>
                    <a:pt x="3028443" y="1433409"/>
                  </a:cubicBezTo>
                  <a:lnTo>
                    <a:pt x="43804" y="1433409"/>
                  </a:lnTo>
                  <a:cubicBezTo>
                    <a:pt x="19612" y="1433409"/>
                    <a:pt x="0" y="1413797"/>
                    <a:pt x="0" y="1389605"/>
                  </a:cubicBezTo>
                  <a:lnTo>
                    <a:pt x="0" y="43804"/>
                  </a:lnTo>
                  <a:cubicBezTo>
                    <a:pt x="0" y="19612"/>
                    <a:pt x="19612" y="0"/>
                    <a:pt x="43804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072247" cy="1519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851"/>
                </a:lnSpc>
              </a:pPr>
            </a:p>
            <a:p>
              <a:pPr algn="l">
                <a:lnSpc>
                  <a:spcPts val="385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793880" y="3930463"/>
            <a:ext cx="11265290" cy="400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InfluxDB là cơ sở dữ liệu chuỗi thời gian mã nguồn mở do InfluxData phát triển.</a:t>
            </a:r>
          </a:p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Viết bằng Go, hỗ trợ HTTP, UDP.</a:t>
            </a:r>
          </a:p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Là một phần của hệ sinh thái gồm:</a:t>
            </a:r>
          </a:p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Telegraf (thu thập)</a:t>
            </a:r>
          </a:p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Chronograf (trực quan)</a:t>
            </a:r>
          </a:p>
          <a:p>
            <a:pPr algn="l" marL="701961" indent="-350981" lvl="1">
              <a:lnSpc>
                <a:spcPts val="4551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Kapacitor (xử lý thời gian thực)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08518" y="3525617"/>
            <a:ext cx="8046413" cy="4635582"/>
            <a:chOff x="0" y="0"/>
            <a:chExt cx="2119220" cy="12208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9220" cy="1220894"/>
            </a:xfrm>
            <a:custGeom>
              <a:avLst/>
              <a:gdLst/>
              <a:ahLst/>
              <a:cxnLst/>
              <a:rect r="r" b="b" t="t" l="l"/>
              <a:pathLst>
                <a:path h="1220894" w="2119220">
                  <a:moveTo>
                    <a:pt x="63502" y="0"/>
                  </a:moveTo>
                  <a:lnTo>
                    <a:pt x="2055718" y="0"/>
                  </a:lnTo>
                  <a:cubicBezTo>
                    <a:pt x="2090789" y="0"/>
                    <a:pt x="2119220" y="28431"/>
                    <a:pt x="2119220" y="63502"/>
                  </a:cubicBezTo>
                  <a:lnTo>
                    <a:pt x="2119220" y="1157392"/>
                  </a:lnTo>
                  <a:cubicBezTo>
                    <a:pt x="2119220" y="1192463"/>
                    <a:pt x="2090789" y="1220894"/>
                    <a:pt x="2055718" y="1220894"/>
                  </a:cubicBezTo>
                  <a:lnTo>
                    <a:pt x="63502" y="1220894"/>
                  </a:lnTo>
                  <a:cubicBezTo>
                    <a:pt x="28431" y="1220894"/>
                    <a:pt x="0" y="1192463"/>
                    <a:pt x="0" y="1157392"/>
                  </a:cubicBezTo>
                  <a:lnTo>
                    <a:pt x="0" y="63502"/>
                  </a:lnTo>
                  <a:cubicBezTo>
                    <a:pt x="0" y="28431"/>
                    <a:pt x="28431" y="0"/>
                    <a:pt x="6350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119220" cy="128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37340" y="933810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290217">
            <a:off x="-3777028" y="6125562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17894" y="-310499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2" y="0"/>
                </a:lnTo>
                <a:lnTo>
                  <a:pt x="11199232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7455" y="2379514"/>
            <a:ext cx="954066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MÔ HÌNH DỮ LIỆU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47755" y="3774323"/>
            <a:ext cx="6992156" cy="405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Measurement: Nhóm dữ liệu (như bảng SQL)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Tags: Metadata (có index)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Fields: Dữ liệu chính (không index)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Timestamp: Mốc thời gian chính xác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Một series = Measurement + Tag + Field + Timestamp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311125">
            <a:off x="12662535" y="-4319320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9"/>
                </a:lnTo>
                <a:lnTo>
                  <a:pt x="0" y="9731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56676" y="3717373"/>
            <a:ext cx="5115520" cy="5540927"/>
            <a:chOff x="0" y="0"/>
            <a:chExt cx="1347297" cy="14593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97" cy="1459339"/>
            </a:xfrm>
            <a:custGeom>
              <a:avLst/>
              <a:gdLst/>
              <a:ahLst/>
              <a:cxnLst/>
              <a:rect r="r" b="b" t="t" l="l"/>
              <a:pathLst>
                <a:path h="1459339" w="1347297">
                  <a:moveTo>
                    <a:pt x="99886" y="0"/>
                  </a:moveTo>
                  <a:lnTo>
                    <a:pt x="1247412" y="0"/>
                  </a:lnTo>
                  <a:cubicBezTo>
                    <a:pt x="1302577" y="0"/>
                    <a:pt x="1347297" y="44720"/>
                    <a:pt x="1347297" y="99886"/>
                  </a:cubicBezTo>
                  <a:lnTo>
                    <a:pt x="1347297" y="1359453"/>
                  </a:lnTo>
                  <a:cubicBezTo>
                    <a:pt x="1347297" y="1385944"/>
                    <a:pt x="1336774" y="1411351"/>
                    <a:pt x="1318042" y="1430083"/>
                  </a:cubicBezTo>
                  <a:cubicBezTo>
                    <a:pt x="1299309" y="1448815"/>
                    <a:pt x="1273903" y="1459339"/>
                    <a:pt x="1247412" y="1459339"/>
                  </a:cubicBezTo>
                  <a:lnTo>
                    <a:pt x="99886" y="1459339"/>
                  </a:lnTo>
                  <a:cubicBezTo>
                    <a:pt x="44720" y="1459339"/>
                    <a:pt x="0" y="1414618"/>
                    <a:pt x="0" y="1359453"/>
                  </a:cubicBezTo>
                  <a:lnTo>
                    <a:pt x="0" y="99886"/>
                  </a:lnTo>
                  <a:cubicBezTo>
                    <a:pt x="0" y="73394"/>
                    <a:pt x="10524" y="47988"/>
                    <a:pt x="29256" y="29256"/>
                  </a:cubicBezTo>
                  <a:cubicBezTo>
                    <a:pt x="47988" y="10524"/>
                    <a:pt x="73394" y="0"/>
                    <a:pt x="998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47297" cy="1526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92972" y="1258168"/>
            <a:ext cx="954066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MỤC ĐÍCH , CHỨC NĂNG </a:t>
            </a:r>
          </a:p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&amp; ỨNG DỤNG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86240" y="3717373"/>
            <a:ext cx="5115520" cy="5540927"/>
            <a:chOff x="0" y="0"/>
            <a:chExt cx="1347297" cy="14593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7297" cy="1459339"/>
            </a:xfrm>
            <a:custGeom>
              <a:avLst/>
              <a:gdLst/>
              <a:ahLst/>
              <a:cxnLst/>
              <a:rect r="r" b="b" t="t" l="l"/>
              <a:pathLst>
                <a:path h="1459339" w="1347297">
                  <a:moveTo>
                    <a:pt x="99886" y="0"/>
                  </a:moveTo>
                  <a:lnTo>
                    <a:pt x="1247412" y="0"/>
                  </a:lnTo>
                  <a:cubicBezTo>
                    <a:pt x="1302577" y="0"/>
                    <a:pt x="1347297" y="44720"/>
                    <a:pt x="1347297" y="99886"/>
                  </a:cubicBezTo>
                  <a:lnTo>
                    <a:pt x="1347297" y="1359453"/>
                  </a:lnTo>
                  <a:cubicBezTo>
                    <a:pt x="1347297" y="1385944"/>
                    <a:pt x="1336774" y="1411351"/>
                    <a:pt x="1318042" y="1430083"/>
                  </a:cubicBezTo>
                  <a:cubicBezTo>
                    <a:pt x="1299309" y="1448815"/>
                    <a:pt x="1273903" y="1459339"/>
                    <a:pt x="1247412" y="1459339"/>
                  </a:cubicBezTo>
                  <a:lnTo>
                    <a:pt x="99886" y="1459339"/>
                  </a:lnTo>
                  <a:cubicBezTo>
                    <a:pt x="44720" y="1459339"/>
                    <a:pt x="0" y="1414618"/>
                    <a:pt x="0" y="1359453"/>
                  </a:cubicBezTo>
                  <a:lnTo>
                    <a:pt x="0" y="99886"/>
                  </a:lnTo>
                  <a:cubicBezTo>
                    <a:pt x="0" y="73394"/>
                    <a:pt x="10524" y="47988"/>
                    <a:pt x="29256" y="29256"/>
                  </a:cubicBezTo>
                  <a:cubicBezTo>
                    <a:pt x="47988" y="10524"/>
                    <a:pt x="73394" y="0"/>
                    <a:pt x="998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347297" cy="1526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6135" y="3717373"/>
            <a:ext cx="5115520" cy="5540927"/>
            <a:chOff x="0" y="0"/>
            <a:chExt cx="1347297" cy="14593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7297" cy="1459339"/>
            </a:xfrm>
            <a:custGeom>
              <a:avLst/>
              <a:gdLst/>
              <a:ahLst/>
              <a:cxnLst/>
              <a:rect r="r" b="b" t="t" l="l"/>
              <a:pathLst>
                <a:path h="1459339" w="1347297">
                  <a:moveTo>
                    <a:pt x="99886" y="0"/>
                  </a:moveTo>
                  <a:lnTo>
                    <a:pt x="1247412" y="0"/>
                  </a:lnTo>
                  <a:cubicBezTo>
                    <a:pt x="1302577" y="0"/>
                    <a:pt x="1347297" y="44720"/>
                    <a:pt x="1347297" y="99886"/>
                  </a:cubicBezTo>
                  <a:lnTo>
                    <a:pt x="1347297" y="1359453"/>
                  </a:lnTo>
                  <a:cubicBezTo>
                    <a:pt x="1347297" y="1385944"/>
                    <a:pt x="1336774" y="1411351"/>
                    <a:pt x="1318042" y="1430083"/>
                  </a:cubicBezTo>
                  <a:cubicBezTo>
                    <a:pt x="1299309" y="1448815"/>
                    <a:pt x="1273903" y="1459339"/>
                    <a:pt x="1247412" y="1459339"/>
                  </a:cubicBezTo>
                  <a:lnTo>
                    <a:pt x="99886" y="1459339"/>
                  </a:lnTo>
                  <a:cubicBezTo>
                    <a:pt x="44720" y="1459339"/>
                    <a:pt x="0" y="1414618"/>
                    <a:pt x="0" y="1359453"/>
                  </a:cubicBezTo>
                  <a:lnTo>
                    <a:pt x="0" y="99886"/>
                  </a:lnTo>
                  <a:cubicBezTo>
                    <a:pt x="0" y="73394"/>
                    <a:pt x="10524" y="47988"/>
                    <a:pt x="29256" y="29256"/>
                  </a:cubicBezTo>
                  <a:cubicBezTo>
                    <a:pt x="47988" y="10524"/>
                    <a:pt x="73394" y="0"/>
                    <a:pt x="998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347297" cy="1526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566630" y="-453174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03540" y="4671419"/>
            <a:ext cx="4405047" cy="341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726" indent="-296863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Ghi dữ liệu thời gian thực từ cảm biến, hệ thống, tài chính...</a:t>
            </a:r>
          </a:p>
          <a:p>
            <a:pPr algn="l" marL="593726" indent="-296863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Truy vấn nhanh theo thời gian</a:t>
            </a:r>
          </a:p>
          <a:p>
            <a:pPr algn="l" marL="593726" indent="-296863" lvl="1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Lưu trữ tối ưu, hỗ trợ cloud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06681" y="4429501"/>
            <a:ext cx="4011358" cy="404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835" indent="-275417" lvl="1">
              <a:lnSpc>
                <a:spcPts val="3571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Dữ liệu thời gian chuyên biệt</a:t>
            </a:r>
          </a:p>
          <a:p>
            <a:pPr algn="l" marL="550835" indent="-275417" lvl="1">
              <a:lnSpc>
                <a:spcPts val="3571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Truy vấn với InfluxQL, Flux</a:t>
            </a:r>
          </a:p>
          <a:p>
            <a:pPr algn="l" marL="550835" indent="-275417" lvl="1">
              <a:lnSpc>
                <a:spcPts val="3571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Quản lý: Retention, Sharding</a:t>
            </a:r>
          </a:p>
          <a:p>
            <a:pPr algn="l" marL="550835" indent="-275417" lvl="1">
              <a:lnSpc>
                <a:spcPts val="3571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Tích hợp: Grafana, Python, Java…</a:t>
            </a:r>
          </a:p>
          <a:p>
            <a:pPr algn="l" marL="550835" indent="-275417" lvl="1">
              <a:lnSpc>
                <a:spcPts val="3571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Hiệu suất cao, nén tốt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82860" y="4095767"/>
            <a:ext cx="4039160" cy="493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547" indent="-27527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Giám sát hệ thống: Server, app, container</a:t>
            </a:r>
          </a:p>
          <a:p>
            <a:pPr algn="l" marL="550547" indent="-27527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IoT – công nghiệp: Nhà máy, cảm biến, năng lượng</a:t>
            </a:r>
          </a:p>
          <a:p>
            <a:pPr algn="l" marL="550547" indent="-27527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Tài chính: Giao dịch, phân tích dữ liệu</a:t>
            </a:r>
          </a:p>
          <a:p>
            <a:pPr algn="l" marL="550547" indent="-27527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 tế: Theo dõi bệnh nhân, nghiên cứu lâm sàng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9687" y="-146864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14306" y="-1223896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3540" y="2458318"/>
            <a:ext cx="5038064" cy="3224705"/>
          </a:xfrm>
          <a:custGeom>
            <a:avLst/>
            <a:gdLst/>
            <a:ahLst/>
            <a:cxnLst/>
            <a:rect r="r" b="b" t="t" l="l"/>
            <a:pathLst>
              <a:path h="3224705" w="5038064">
                <a:moveTo>
                  <a:pt x="0" y="0"/>
                </a:moveTo>
                <a:lnTo>
                  <a:pt x="5038063" y="0"/>
                </a:lnTo>
                <a:lnTo>
                  <a:pt x="5038063" y="3224705"/>
                </a:lnTo>
                <a:lnTo>
                  <a:pt x="0" y="3224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9640" b="-3291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05688" y="2458318"/>
            <a:ext cx="5477327" cy="3224705"/>
          </a:xfrm>
          <a:custGeom>
            <a:avLst/>
            <a:gdLst/>
            <a:ahLst/>
            <a:cxnLst/>
            <a:rect r="r" b="b" t="t" l="l"/>
            <a:pathLst>
              <a:path h="3224705" w="5477327">
                <a:moveTo>
                  <a:pt x="0" y="0"/>
                </a:moveTo>
                <a:lnTo>
                  <a:pt x="5477327" y="0"/>
                </a:lnTo>
                <a:lnTo>
                  <a:pt x="5477327" y="3224705"/>
                </a:lnTo>
                <a:lnTo>
                  <a:pt x="0" y="32247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18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485316"/>
            <a:ext cx="6947591" cy="2945779"/>
          </a:xfrm>
          <a:custGeom>
            <a:avLst/>
            <a:gdLst/>
            <a:ahLst/>
            <a:cxnLst/>
            <a:rect r="r" b="b" t="t" l="l"/>
            <a:pathLst>
              <a:path h="2945779" w="6947591">
                <a:moveTo>
                  <a:pt x="0" y="0"/>
                </a:moveTo>
                <a:lnTo>
                  <a:pt x="6947591" y="0"/>
                </a:lnTo>
                <a:lnTo>
                  <a:pt x="6947591" y="2945779"/>
                </a:lnTo>
                <a:lnTo>
                  <a:pt x="0" y="29457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64666" y="6164429"/>
            <a:ext cx="6949255" cy="3587553"/>
          </a:xfrm>
          <a:custGeom>
            <a:avLst/>
            <a:gdLst/>
            <a:ahLst/>
            <a:cxnLst/>
            <a:rect r="r" b="b" t="t" l="l"/>
            <a:pathLst>
              <a:path h="3587553" w="6949255">
                <a:moveTo>
                  <a:pt x="0" y="0"/>
                </a:moveTo>
                <a:lnTo>
                  <a:pt x="6949255" y="0"/>
                </a:lnTo>
                <a:lnTo>
                  <a:pt x="6949255" y="3587553"/>
                </a:lnTo>
                <a:lnTo>
                  <a:pt x="0" y="3587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972" y="1258168"/>
            <a:ext cx="954066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CÀI ĐẶT INFLUXDB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7646">
            <a:off x="16111970" y="-3514147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483" y="3111974"/>
            <a:ext cx="6815414" cy="6427629"/>
            <a:chOff x="0" y="0"/>
            <a:chExt cx="1795006" cy="16928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5006" cy="1692874"/>
            </a:xfrm>
            <a:custGeom>
              <a:avLst/>
              <a:gdLst/>
              <a:ahLst/>
              <a:cxnLst/>
              <a:rect r="r" b="b" t="t" l="l"/>
              <a:pathLst>
                <a:path h="1692874" w="1795006">
                  <a:moveTo>
                    <a:pt x="74972" y="0"/>
                  </a:moveTo>
                  <a:lnTo>
                    <a:pt x="1720034" y="0"/>
                  </a:lnTo>
                  <a:cubicBezTo>
                    <a:pt x="1761440" y="0"/>
                    <a:pt x="1795006" y="33566"/>
                    <a:pt x="1795006" y="74972"/>
                  </a:cubicBezTo>
                  <a:lnTo>
                    <a:pt x="1795006" y="1617901"/>
                  </a:lnTo>
                  <a:cubicBezTo>
                    <a:pt x="1795006" y="1659307"/>
                    <a:pt x="1761440" y="1692874"/>
                    <a:pt x="1720034" y="1692874"/>
                  </a:cubicBezTo>
                  <a:lnTo>
                    <a:pt x="74972" y="1692874"/>
                  </a:lnTo>
                  <a:cubicBezTo>
                    <a:pt x="33566" y="1692874"/>
                    <a:pt x="0" y="1659307"/>
                    <a:pt x="0" y="1617901"/>
                  </a:cubicBezTo>
                  <a:lnTo>
                    <a:pt x="0" y="74972"/>
                  </a:lnTo>
                  <a:cubicBezTo>
                    <a:pt x="0" y="33566"/>
                    <a:pt x="33566" y="0"/>
                    <a:pt x="7497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795006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614306" y="-1223896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2972" y="1258168"/>
            <a:ext cx="954066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PHÁT TRIỂN VÀ TRIỂN KHAI</a:t>
            </a:r>
          </a:p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 KỸ THUẬT MỚI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972" y="3301167"/>
            <a:ext cx="6548848" cy="584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Mô hình hệ thống tổng quát</a:t>
            </a:r>
          </a:p>
          <a:p>
            <a:pPr algn="l" marL="594014" indent="-297007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Nguồn dữ liệu: API OpenWeatherMap (dữ liệu thời tiết thời gian thực)</a:t>
            </a:r>
          </a:p>
          <a:p>
            <a:pPr algn="l" marL="594014" indent="-297007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Collector: Script Python thu thập dữ liệu định kỳ</a:t>
            </a:r>
          </a:p>
          <a:p>
            <a:pPr algn="l" marL="594014" indent="-297007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Lưu trữ: InfluxDB lưu nhiệt độ, độ ẩm, áp suất, gió,...</a:t>
            </a:r>
          </a:p>
          <a:p>
            <a:pPr algn="l" marL="594014" indent="-297007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Cảnh báo: Module kiểm tra ngưỡng và gửi email cảnh báo</a:t>
            </a:r>
          </a:p>
          <a:p>
            <a:pPr algn="l" marL="594014" indent="-297007" lvl="1">
              <a:lnSpc>
                <a:spcPts val="3851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Giao diện Web: Flask + Chart.js hiển thị biểu đồ lịch sử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144000" y="3111974"/>
            <a:ext cx="6815414" cy="6427629"/>
            <a:chOff x="0" y="0"/>
            <a:chExt cx="1795006" cy="16928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95006" cy="1692874"/>
            </a:xfrm>
            <a:custGeom>
              <a:avLst/>
              <a:gdLst/>
              <a:ahLst/>
              <a:cxnLst/>
              <a:rect r="r" b="b" t="t" l="l"/>
              <a:pathLst>
                <a:path h="1692874" w="1795006">
                  <a:moveTo>
                    <a:pt x="74972" y="0"/>
                  </a:moveTo>
                  <a:lnTo>
                    <a:pt x="1720034" y="0"/>
                  </a:lnTo>
                  <a:cubicBezTo>
                    <a:pt x="1761440" y="0"/>
                    <a:pt x="1795006" y="33566"/>
                    <a:pt x="1795006" y="74972"/>
                  </a:cubicBezTo>
                  <a:lnTo>
                    <a:pt x="1795006" y="1617901"/>
                  </a:lnTo>
                  <a:cubicBezTo>
                    <a:pt x="1795006" y="1659307"/>
                    <a:pt x="1761440" y="1692874"/>
                    <a:pt x="1720034" y="1692874"/>
                  </a:cubicBezTo>
                  <a:lnTo>
                    <a:pt x="74972" y="1692874"/>
                  </a:lnTo>
                  <a:cubicBezTo>
                    <a:pt x="33566" y="1692874"/>
                    <a:pt x="0" y="1659307"/>
                    <a:pt x="0" y="1617901"/>
                  </a:cubicBezTo>
                  <a:lnTo>
                    <a:pt x="0" y="74972"/>
                  </a:lnTo>
                  <a:cubicBezTo>
                    <a:pt x="0" y="33566"/>
                    <a:pt x="33566" y="0"/>
                    <a:pt x="7497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795006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443666" y="3301167"/>
            <a:ext cx="6815414" cy="405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Thu thập &amp; lưu trữ dữ liệu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Script weather_to_influx.py: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Gọi API thời tiết (Hà Nội)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Trích xuất dữ liệu cần thiết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Ghi vào InfluxDB (measurement = "weather")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Thu thập định kỳ bằng schedule hoặc chạy vòng lặp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3540" y="636905"/>
            <a:ext cx="338050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PHENIKAA UNIVERSITY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614306" y="-1223896"/>
            <a:ext cx="11199231" cy="4170547"/>
          </a:xfrm>
          <a:custGeom>
            <a:avLst/>
            <a:gdLst/>
            <a:ahLst/>
            <a:cxnLst/>
            <a:rect r="r" b="b" t="t" l="l"/>
            <a:pathLst>
              <a:path h="4170547" w="11199231">
                <a:moveTo>
                  <a:pt x="0" y="0"/>
                </a:moveTo>
                <a:lnTo>
                  <a:pt x="11199231" y="0"/>
                </a:lnTo>
                <a:lnTo>
                  <a:pt x="11199231" y="4170547"/>
                </a:lnTo>
                <a:lnTo>
                  <a:pt x="0" y="4170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2972" y="1258168"/>
            <a:ext cx="954066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PHÁT TRIỂN VÀ TRIỂN KHAI</a:t>
            </a:r>
          </a:p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 KỸ THUẬT MỚI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90483" y="3111974"/>
            <a:ext cx="6815414" cy="6427629"/>
            <a:chOff x="0" y="0"/>
            <a:chExt cx="1795006" cy="16928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5006" cy="1692874"/>
            </a:xfrm>
            <a:custGeom>
              <a:avLst/>
              <a:gdLst/>
              <a:ahLst/>
              <a:cxnLst/>
              <a:rect r="r" b="b" t="t" l="l"/>
              <a:pathLst>
                <a:path h="1692874" w="1795006">
                  <a:moveTo>
                    <a:pt x="74972" y="0"/>
                  </a:moveTo>
                  <a:lnTo>
                    <a:pt x="1720034" y="0"/>
                  </a:lnTo>
                  <a:cubicBezTo>
                    <a:pt x="1761440" y="0"/>
                    <a:pt x="1795006" y="33566"/>
                    <a:pt x="1795006" y="74972"/>
                  </a:cubicBezTo>
                  <a:lnTo>
                    <a:pt x="1795006" y="1617901"/>
                  </a:lnTo>
                  <a:cubicBezTo>
                    <a:pt x="1795006" y="1659307"/>
                    <a:pt x="1761440" y="1692874"/>
                    <a:pt x="1720034" y="1692874"/>
                  </a:cubicBezTo>
                  <a:lnTo>
                    <a:pt x="74972" y="1692874"/>
                  </a:lnTo>
                  <a:cubicBezTo>
                    <a:pt x="33566" y="1692874"/>
                    <a:pt x="0" y="1659307"/>
                    <a:pt x="0" y="1617901"/>
                  </a:cubicBezTo>
                  <a:lnTo>
                    <a:pt x="0" y="74972"/>
                  </a:lnTo>
                  <a:cubicBezTo>
                    <a:pt x="0" y="33566"/>
                    <a:pt x="33566" y="0"/>
                    <a:pt x="7497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795006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3111974"/>
            <a:ext cx="6815414" cy="6427629"/>
            <a:chOff x="0" y="0"/>
            <a:chExt cx="1795006" cy="16928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95006" cy="1692874"/>
            </a:xfrm>
            <a:custGeom>
              <a:avLst/>
              <a:gdLst/>
              <a:ahLst/>
              <a:cxnLst/>
              <a:rect r="r" b="b" t="t" l="l"/>
              <a:pathLst>
                <a:path h="1692874" w="1795006">
                  <a:moveTo>
                    <a:pt x="74972" y="0"/>
                  </a:moveTo>
                  <a:lnTo>
                    <a:pt x="1720034" y="0"/>
                  </a:lnTo>
                  <a:cubicBezTo>
                    <a:pt x="1761440" y="0"/>
                    <a:pt x="1795006" y="33566"/>
                    <a:pt x="1795006" y="74972"/>
                  </a:cubicBezTo>
                  <a:lnTo>
                    <a:pt x="1795006" y="1617901"/>
                  </a:lnTo>
                  <a:cubicBezTo>
                    <a:pt x="1795006" y="1659307"/>
                    <a:pt x="1761440" y="1692874"/>
                    <a:pt x="1720034" y="1692874"/>
                  </a:cubicBezTo>
                  <a:lnTo>
                    <a:pt x="74972" y="1692874"/>
                  </a:lnTo>
                  <a:cubicBezTo>
                    <a:pt x="33566" y="1692874"/>
                    <a:pt x="0" y="1659307"/>
                    <a:pt x="0" y="1617901"/>
                  </a:cubicBezTo>
                  <a:lnTo>
                    <a:pt x="0" y="74972"/>
                  </a:lnTo>
                  <a:cubicBezTo>
                    <a:pt x="0" y="33566"/>
                    <a:pt x="33566" y="0"/>
                    <a:pt x="74972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795006" cy="17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90483" y="3764332"/>
            <a:ext cx="6815414" cy="455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Cảnh báo thời tiết qua Email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Script alert_email.py: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Truy vấn dữ liệu mới nhất từ InfluxDB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So sánh ngưỡng cảnh báo (ví dụ: nhiệt độ &gt; 30°C)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Gửi email nếu vượt ngưỡng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Tự động hóa bằng schedule hoặc threading.Timer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68464" y="3764332"/>
            <a:ext cx="6590950" cy="304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Giao diện Web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Flask tạo giao diện web đơn giản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Truy vấn dữ liệu InfluxDB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Biểu đồ hiển thị bằng Chart.js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Người dùng dễ dàng theo dõi thời tiết lịch sử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68464" y="6720874"/>
            <a:ext cx="6184083" cy="253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Tự động hóa toàn hệ thống: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Thu thập, cảnh báo, hiển thị đều chạy nền</a:t>
            </a:r>
          </a:p>
          <a:p>
            <a:pPr algn="l" marL="615603" indent="-307802" lvl="1">
              <a:lnSpc>
                <a:spcPts val="3991"/>
              </a:lnSpc>
              <a:buFont typeface="Arial"/>
              <a:buChar char="•"/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Flask Web: triển khai trên localhost, dễ sử dụng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DAGpa0hEZUU</dc:identifier>
  <dcterms:modified xsi:type="dcterms:W3CDTF">2011-08-01T06:04:30Z</dcterms:modified>
  <cp:revision>1</cp:revision>
  <dc:title>Blue Modern Gradient IT Solutions &amp; Technology Presentation</dc:title>
</cp:coreProperties>
</file>