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62" r:id="rId3"/>
    <p:sldId id="258" r:id="rId4"/>
    <p:sldId id="270" r:id="rId5"/>
    <p:sldId id="257" r:id="rId6"/>
    <p:sldId id="268" r:id="rId7"/>
    <p:sldId id="259" r:id="rId8"/>
    <p:sldId id="263" r:id="rId9"/>
    <p:sldId id="265" r:id="rId10"/>
    <p:sldId id="311" r:id="rId11"/>
    <p:sldId id="278" r:id="rId12"/>
    <p:sldId id="312" r:id="rId13"/>
    <p:sldId id="279" r:id="rId14"/>
    <p:sldId id="290" r:id="rId15"/>
    <p:sldId id="291" r:id="rId16"/>
  </p:sldIdLst>
  <p:sldSz cx="9144000" cy="5143500" type="screen16x9"/>
  <p:notesSz cx="6858000" cy="9144000"/>
  <p:embeddedFontLst>
    <p:embeddedFont>
      <p:font typeface="Inria Sans" panose="020B060402020202020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Black" panose="020F0502020204030203" pitchFamily="34" charset="0"/>
      <p:bold r:id="rId26"/>
      <p:boldItalic r:id="rId27"/>
    </p:embeddedFont>
    <p:embeddedFont>
      <p:font typeface="Lexend Tera" panose="020B0604020202020204" charset="-93"/>
      <p:regular r:id="rId28"/>
      <p:bold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oppins ExtraBold" panose="00000900000000000000" pitchFamily="2" charset="0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C847B-1008-47CA-A906-A0F5D8609D9A}">
  <a:tblStyle styleId="{D6DC847B-1008-47CA-A906-A0F5D8609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452" autoAdjust="0"/>
  </p:normalViewPr>
  <p:slideViewPr>
    <p:cSldViewPr snapToGrid="0">
      <p:cViewPr>
        <p:scale>
          <a:sx n="100" d="100"/>
          <a:sy n="100" d="100"/>
        </p:scale>
        <p:origin x="9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Reserved Area: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volume</a:t>
            </a:r>
          </a:p>
          <a:p>
            <a:pPr marL="158750" indent="0">
              <a:buNone/>
            </a:pPr>
            <a:r>
              <a:rPr lang="en-US" dirty="0"/>
              <a:t>FAT Area: Thông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Data</a:t>
            </a:r>
          </a:p>
          <a:p>
            <a:pPr marL="158750" indent="0">
              <a:buNone/>
            </a:pPr>
            <a:r>
              <a:rPr lang="en-US" dirty="0"/>
              <a:t>Root Directory: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volume</a:t>
            </a:r>
          </a:p>
          <a:p>
            <a:pPr marL="158750" indent="0">
              <a:buNone/>
            </a:pPr>
            <a:r>
              <a:rPr lang="en-US" dirty="0"/>
              <a:t>Data Area: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3352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05189d2428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105189d2428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The boot sector exists at sector 0 on the disk and contains the basic disk geometry, which is the set of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information needed by the operating system to use the disk correctly. Whenever the disk is used,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information from the boot sector is read and any needed information is extracted from it. The boot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sector on a DOS formatted floppy is a sequence of bytes that looks as follows:</a:t>
            </a:r>
            <a:r>
              <a:rPr lang="en-US" dirty="0"/>
              <a:t>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65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1135caa2d63_0_22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1135caa2d63_0_22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135caa2d63_0_2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135caa2d63_0_2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05189d2428_0_20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05189d2428_0_20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-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FAT là viết tắt của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File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Allocation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Table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 – bảng phân bổ tệp, FAT là một phương pháp theo dõi nội dung của ổ cứng được sử dụng bởi các hệ điều hành ban đầu của Microsoft</a:t>
            </a:r>
            <a:br>
              <a:rPr lang="vi-VN" dirty="0"/>
            </a:br>
            <a:r>
              <a:rPr lang="en-US" dirty="0"/>
              <a:t>-</a:t>
            </a:r>
            <a:r>
              <a:rPr lang="vi-VN" dirty="0"/>
              <a:t>Đĩa mềm và đĩa cứng nhỏ thường sử dụng phiên bản 12 </a:t>
            </a:r>
            <a:r>
              <a:rPr lang="vi-VN" dirty="0" err="1"/>
              <a:t>bit</a:t>
            </a:r>
            <a:r>
              <a:rPr lang="vi-VN" dirty="0"/>
              <a:t>, phiên bản này đã được thay thế bằng phiên bản 16 </a:t>
            </a:r>
            <a:r>
              <a:rPr lang="vi-VN" dirty="0" err="1"/>
              <a:t>bit</a:t>
            </a:r>
            <a:r>
              <a:rPr lang="vi-VN" dirty="0"/>
              <a:t> khi đĩa cứng ngày càng lớn hơn. Đến lượt phiên bản này đã được thay thế bằng phiên bản 32 </a:t>
            </a:r>
            <a:r>
              <a:rPr lang="vi-VN" dirty="0" err="1"/>
              <a:t>bit</a:t>
            </a:r>
            <a:r>
              <a:rPr lang="vi-VN" dirty="0"/>
              <a:t> vì ổ đĩa ngày càng trở nên lớn hơn.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FAT12 là bảng phân bổ tệp sử dụng hệ nhị phân 12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được lấy từ FAT8. Một ổ cứng được định dạng bằng FAT12 có thể sử dụng tối đa kích thước ổ đĩa khoảng 16,736,256 và ngày nay không còn được sử dụng nữa.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FAT sử dụng hệ thống nhị phân 16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. Được sử dụng với Windows 3.x đến Windows 95.</a:t>
            </a:r>
            <a:br>
              <a:rPr lang="vi-VN" dirty="0"/>
            </a:br>
            <a:r>
              <a:rPr lang="en-US" dirty="0"/>
              <a:t>-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FAT32 là bảng phân bổ tệp nâng cao sử dụng hệ thống nhị phân 28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lần đầu tiên được sử dụng trong Windows 95 OSR2 và Windows 98, giúp tiết kiệm dung lượng đĩa bằng cách sử dụng 4 k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cluster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15398295d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15398295d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vi-VN" dirty="0"/>
              <a:t>Tuy nhiên, các đĩa lớn có thể có quá nhiều </a:t>
            </a:r>
            <a:r>
              <a:rPr lang="en-US" dirty="0"/>
              <a:t>block</a:t>
            </a:r>
            <a:r>
              <a:rPr lang="vi-VN" dirty="0"/>
              <a:t> để tạo sự thoải mái, vì vậy các </a:t>
            </a:r>
            <a:r>
              <a:rPr lang="en-US" dirty="0"/>
              <a:t>block</a:t>
            </a:r>
            <a:r>
              <a:rPr lang="vi-VN" dirty="0"/>
              <a:t> đôi khi được nhóm lại với nhau theo cặp (hoặc bốn và tám, </a:t>
            </a:r>
            <a:r>
              <a:rPr lang="vi-VN" dirty="0" err="1"/>
              <a:t>v.v</a:t>
            </a:r>
            <a:r>
              <a:rPr lang="vi-VN" dirty="0"/>
              <a:t>...); mỗi nhóm như vậy được gọi là đơn vị phân bổ.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27"/>
          <p:cNvSpPr txBox="1">
            <a:spLocks noGrp="1"/>
          </p:cNvSpPr>
          <p:nvPr>
            <p:ph type="title" idx="2"/>
          </p:nvPr>
        </p:nvSpPr>
        <p:spPr>
          <a:xfrm>
            <a:off x="700721" y="2608438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27"/>
          <p:cNvSpPr txBox="1">
            <a:spLocks noGrp="1"/>
          </p:cNvSpPr>
          <p:nvPr>
            <p:ph type="subTitle" idx="1"/>
          </p:nvPr>
        </p:nvSpPr>
        <p:spPr>
          <a:xfrm>
            <a:off x="2389421" y="2608438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7"/>
          <p:cNvSpPr txBox="1">
            <a:spLocks noGrp="1"/>
          </p:cNvSpPr>
          <p:nvPr>
            <p:ph type="title" idx="3"/>
          </p:nvPr>
        </p:nvSpPr>
        <p:spPr>
          <a:xfrm>
            <a:off x="700721" y="3528825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7"/>
          <p:cNvSpPr txBox="1">
            <a:spLocks noGrp="1"/>
          </p:cNvSpPr>
          <p:nvPr>
            <p:ph type="subTitle" idx="4"/>
          </p:nvPr>
        </p:nvSpPr>
        <p:spPr>
          <a:xfrm>
            <a:off x="2389421" y="3528825"/>
            <a:ext cx="1902000" cy="793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7"/>
          <p:cNvSpPr txBox="1">
            <a:spLocks noGrp="1"/>
          </p:cNvSpPr>
          <p:nvPr>
            <p:ph type="title" idx="5"/>
          </p:nvPr>
        </p:nvSpPr>
        <p:spPr>
          <a:xfrm>
            <a:off x="4606850" y="1688050"/>
            <a:ext cx="16887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7"/>
          <p:cNvSpPr txBox="1">
            <a:spLocks noGrp="1"/>
          </p:cNvSpPr>
          <p:nvPr>
            <p:ph type="subTitle" idx="6"/>
          </p:nvPr>
        </p:nvSpPr>
        <p:spPr>
          <a:xfrm>
            <a:off x="6295550" y="1688050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7"/>
          <p:cNvSpPr txBox="1">
            <a:spLocks noGrp="1"/>
          </p:cNvSpPr>
          <p:nvPr>
            <p:ph type="title" idx="7"/>
          </p:nvPr>
        </p:nvSpPr>
        <p:spPr>
          <a:xfrm>
            <a:off x="4606853" y="2608438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7"/>
          <p:cNvSpPr txBox="1">
            <a:spLocks noGrp="1"/>
          </p:cNvSpPr>
          <p:nvPr>
            <p:ph type="subTitle" idx="8"/>
          </p:nvPr>
        </p:nvSpPr>
        <p:spPr>
          <a:xfrm>
            <a:off x="6295550" y="2608438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7"/>
          <p:cNvSpPr txBox="1">
            <a:spLocks noGrp="1"/>
          </p:cNvSpPr>
          <p:nvPr>
            <p:ph type="title" idx="9"/>
          </p:nvPr>
        </p:nvSpPr>
        <p:spPr>
          <a:xfrm>
            <a:off x="4606854" y="3528825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7"/>
          <p:cNvSpPr txBox="1">
            <a:spLocks noGrp="1"/>
          </p:cNvSpPr>
          <p:nvPr>
            <p:ph type="subTitle" idx="13"/>
          </p:nvPr>
        </p:nvSpPr>
        <p:spPr>
          <a:xfrm>
            <a:off x="6295550" y="3528825"/>
            <a:ext cx="1902000" cy="793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7"/>
          <p:cNvSpPr txBox="1">
            <a:spLocks noGrp="1"/>
          </p:cNvSpPr>
          <p:nvPr>
            <p:ph type="title" idx="14"/>
          </p:nvPr>
        </p:nvSpPr>
        <p:spPr>
          <a:xfrm>
            <a:off x="700721" y="1688050"/>
            <a:ext cx="16887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7"/>
          <p:cNvSpPr txBox="1">
            <a:spLocks noGrp="1"/>
          </p:cNvSpPr>
          <p:nvPr>
            <p:ph type="subTitle" idx="15"/>
          </p:nvPr>
        </p:nvSpPr>
        <p:spPr>
          <a:xfrm>
            <a:off x="2389421" y="1688050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9" name="Google Shape;1029;p27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1030" name="Google Shape;1030;p2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27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1033" name="Google Shape;1033;p2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7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1036" name="Google Shape;1036;p2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7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1041" name="Google Shape;1041;p2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 flipH="1">
            <a:off x="5786538" y="1115036"/>
            <a:ext cx="1550555" cy="127476"/>
            <a:chOff x="5653350" y="1527950"/>
            <a:chExt cx="3123600" cy="256800"/>
          </a:xfrm>
        </p:grpSpPr>
        <p:sp>
          <p:nvSpPr>
            <p:cNvPr id="1044" name="Google Shape;1044;p2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27"/>
          <p:cNvGrpSpPr/>
          <p:nvPr/>
        </p:nvGrpSpPr>
        <p:grpSpPr>
          <a:xfrm flipH="1">
            <a:off x="421163" y="4627432"/>
            <a:ext cx="1550555" cy="127476"/>
            <a:chOff x="5653350" y="2333400"/>
            <a:chExt cx="3123600" cy="256800"/>
          </a:xfrm>
        </p:grpSpPr>
        <p:sp>
          <p:nvSpPr>
            <p:cNvPr id="1049" name="Google Shape;1049;p2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7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1054" name="Google Shape;1054;p27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0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l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077" name="Google Shape;1077;p31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31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080" name="Google Shape;1080;p31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31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083" name="Google Shape;1083;p31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31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087" name="Google Shape;1087;p31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31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090" name="Google Shape;1090;p31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31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095" name="Google Shape;1095;p31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1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00" name="Google Shape;1100;p31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2"/>
          <p:cNvSpPr txBox="1">
            <a:spLocks noGrp="1"/>
          </p:cNvSpPr>
          <p:nvPr>
            <p:ph type="title"/>
          </p:nvPr>
        </p:nvSpPr>
        <p:spPr>
          <a:xfrm>
            <a:off x="1870525" y="539400"/>
            <a:ext cx="5403000" cy="87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32"/>
          <p:cNvSpPr txBox="1">
            <a:spLocks noGrp="1"/>
          </p:cNvSpPr>
          <p:nvPr>
            <p:ph type="subTitle" idx="1"/>
          </p:nvPr>
        </p:nvSpPr>
        <p:spPr>
          <a:xfrm>
            <a:off x="2854650" y="1522075"/>
            <a:ext cx="3434700" cy="14265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32"/>
          <p:cNvSpPr txBox="1"/>
          <p:nvPr/>
        </p:nvSpPr>
        <p:spPr>
          <a:xfrm>
            <a:off x="2685596" y="3143191"/>
            <a:ext cx="3772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909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410812" y="3203513"/>
            <a:ext cx="976084" cy="127476"/>
            <a:chOff x="59225" y="213200"/>
            <a:chExt cx="1966325" cy="256800"/>
          </a:xfrm>
        </p:grpSpPr>
        <p:sp>
          <p:nvSpPr>
            <p:cNvPr id="63" name="Google Shape;63;p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66" name="Google Shape;66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>
            <a:off x="4096601" y="4299936"/>
            <a:ext cx="899675" cy="127476"/>
            <a:chOff x="59225" y="935725"/>
            <a:chExt cx="1812400" cy="256800"/>
          </a:xfrm>
        </p:grpSpPr>
        <p:sp>
          <p:nvSpPr>
            <p:cNvPr id="69" name="Google Shape;69;p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>
            <a:off x="5873570" y="148619"/>
            <a:ext cx="1120176" cy="127476"/>
            <a:chOff x="59225" y="3731075"/>
            <a:chExt cx="2256600" cy="256800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10800000">
            <a:off x="151897" y="951463"/>
            <a:ext cx="539041" cy="127476"/>
            <a:chOff x="2797275" y="213200"/>
            <a:chExt cx="1085900" cy="256800"/>
          </a:xfrm>
        </p:grpSpPr>
        <p:sp>
          <p:nvSpPr>
            <p:cNvPr id="78" name="Google Shape;78;p3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82" name="Google Shape;82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410788" y="4920198"/>
            <a:ext cx="1550555" cy="127476"/>
            <a:chOff x="5653350" y="1527950"/>
            <a:chExt cx="3123600" cy="256800"/>
          </a:xfrm>
        </p:grpSpPr>
        <p:sp>
          <p:nvSpPr>
            <p:cNvPr id="85" name="Google Shape;85;p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>
            <a:off x="592213" y="276091"/>
            <a:ext cx="1550555" cy="127476"/>
            <a:chOff x="5653350" y="2333400"/>
            <a:chExt cx="3123600" cy="256800"/>
          </a:xfrm>
        </p:grpSpPr>
        <p:sp>
          <p:nvSpPr>
            <p:cNvPr id="90" name="Google Shape;90;p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796717" y="1898950"/>
            <a:ext cx="1550555" cy="127476"/>
            <a:chOff x="5653350" y="3055925"/>
            <a:chExt cx="3123600" cy="256800"/>
          </a:xfrm>
        </p:grpSpPr>
        <p:sp>
          <p:nvSpPr>
            <p:cNvPr id="95" name="Google Shape;95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5731196" y="3986328"/>
            <a:ext cx="1550555" cy="127476"/>
            <a:chOff x="5653350" y="3636300"/>
            <a:chExt cx="3123600" cy="256800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rot="10800000">
            <a:off x="6993762" y="1254217"/>
            <a:ext cx="1550555" cy="127476"/>
            <a:chOff x="5653350" y="4311450"/>
            <a:chExt cx="3123600" cy="256800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flipH="1">
            <a:off x="4741500" y="824000"/>
            <a:ext cx="1550555" cy="127476"/>
            <a:chOff x="5653350" y="3055925"/>
            <a:chExt cx="3123600" cy="256800"/>
          </a:xfrm>
        </p:grpSpPr>
        <p:sp>
          <p:nvSpPr>
            <p:cNvPr id="110" name="Google Shape;110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6" name="Google Shape;116;p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9" name="Google Shape;119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22" name="Google Shape;122;p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26" name="Google Shape;126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29" name="Google Shape;129;p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34" name="Google Shape;134;p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●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rot="10800000" flipH="1">
            <a:off x="5388750" y="344666"/>
            <a:ext cx="976084" cy="127476"/>
            <a:chOff x="59225" y="213200"/>
            <a:chExt cx="1966325" cy="256800"/>
          </a:xfrm>
        </p:grpSpPr>
        <p:sp>
          <p:nvSpPr>
            <p:cNvPr id="216" name="Google Shape;216;p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10800000">
            <a:off x="8056762" y="166007"/>
            <a:ext cx="699626" cy="127476"/>
            <a:chOff x="7367550" y="213200"/>
            <a:chExt cx="1409400" cy="256800"/>
          </a:xfrm>
        </p:grpSpPr>
        <p:sp>
          <p:nvSpPr>
            <p:cNvPr id="219" name="Google Shape;219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7157063" y="3691702"/>
            <a:ext cx="899675" cy="127476"/>
            <a:chOff x="59225" y="935725"/>
            <a:chExt cx="1812400" cy="256800"/>
          </a:xfrm>
        </p:grpSpPr>
        <p:sp>
          <p:nvSpPr>
            <p:cNvPr id="222" name="Google Shape;222;p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7"/>
          <p:cNvGrpSpPr/>
          <p:nvPr/>
        </p:nvGrpSpPr>
        <p:grpSpPr>
          <a:xfrm rot="10800000">
            <a:off x="8151599" y="4616112"/>
            <a:ext cx="699626" cy="127476"/>
            <a:chOff x="7367550" y="213200"/>
            <a:chExt cx="1409400" cy="256800"/>
          </a:xfrm>
        </p:grpSpPr>
        <p:sp>
          <p:nvSpPr>
            <p:cNvPr id="226" name="Google Shape;226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10800000" flipH="1">
            <a:off x="4436320" y="4920210"/>
            <a:ext cx="1550555" cy="127476"/>
            <a:chOff x="5653350" y="1527950"/>
            <a:chExt cx="3123600" cy="256800"/>
          </a:xfrm>
        </p:grpSpPr>
        <p:sp>
          <p:nvSpPr>
            <p:cNvPr id="229" name="Google Shape;229;p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 rot="10800000">
            <a:off x="542767" y="293486"/>
            <a:ext cx="1120176" cy="127476"/>
            <a:chOff x="59225" y="3731075"/>
            <a:chExt cx="2256600" cy="256800"/>
          </a:xfrm>
        </p:grpSpPr>
        <p:sp>
          <p:nvSpPr>
            <p:cNvPr id="234" name="Google Shape;234;p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 rot="10800000">
            <a:off x="1952295" y="4616103"/>
            <a:ext cx="1550555" cy="127476"/>
            <a:chOff x="5653350" y="2333400"/>
            <a:chExt cx="3123600" cy="256800"/>
          </a:xfrm>
        </p:grpSpPr>
        <p:sp>
          <p:nvSpPr>
            <p:cNvPr id="239" name="Google Shape;239;p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 rot="10800000">
            <a:off x="7077437" y="2225467"/>
            <a:ext cx="1550555" cy="127476"/>
            <a:chOff x="5653350" y="4311450"/>
            <a:chExt cx="3123600" cy="256800"/>
          </a:xfrm>
        </p:grpSpPr>
        <p:sp>
          <p:nvSpPr>
            <p:cNvPr id="244" name="Google Shape;244;p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264119" y="2686763"/>
            <a:ext cx="976084" cy="127476"/>
            <a:chOff x="59225" y="213200"/>
            <a:chExt cx="1966325" cy="256800"/>
          </a:xfrm>
        </p:grpSpPr>
        <p:sp>
          <p:nvSpPr>
            <p:cNvPr id="452" name="Google Shape;452;p1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 rot="10800000">
            <a:off x="8210713" y="4620729"/>
            <a:ext cx="699626" cy="127476"/>
            <a:chOff x="7367550" y="213200"/>
            <a:chExt cx="1409400" cy="256800"/>
          </a:xfrm>
        </p:grpSpPr>
        <p:sp>
          <p:nvSpPr>
            <p:cNvPr id="455" name="Google Shape;455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458" name="Google Shape;458;p1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 rot="10800000" flipH="1">
            <a:off x="5651796" y="4920198"/>
            <a:ext cx="699626" cy="127476"/>
            <a:chOff x="7367550" y="213200"/>
            <a:chExt cx="1409400" cy="256800"/>
          </a:xfrm>
        </p:grpSpPr>
        <p:sp>
          <p:nvSpPr>
            <p:cNvPr id="463" name="Google Shape;463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51897" y="4920198"/>
            <a:ext cx="1550555" cy="127476"/>
            <a:chOff x="5653350" y="1527950"/>
            <a:chExt cx="3123600" cy="256800"/>
          </a:xfrm>
        </p:grpSpPr>
        <p:sp>
          <p:nvSpPr>
            <p:cNvPr id="466" name="Google Shape;466;p1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471" name="Google Shape;471;p1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382043" y="2085138"/>
            <a:ext cx="1550555" cy="127476"/>
            <a:chOff x="5653350" y="3055925"/>
            <a:chExt cx="3123600" cy="256800"/>
          </a:xfrm>
        </p:grpSpPr>
        <p:sp>
          <p:nvSpPr>
            <p:cNvPr id="476" name="Google Shape;476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10800000" flipH="1">
            <a:off x="2097039" y="3639578"/>
            <a:ext cx="1550555" cy="127476"/>
            <a:chOff x="5653350" y="3636300"/>
            <a:chExt cx="3123600" cy="256800"/>
          </a:xfrm>
        </p:grpSpPr>
        <p:sp>
          <p:nvSpPr>
            <p:cNvPr id="481" name="Google Shape;481;p1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3"/>
          <p:cNvGrpSpPr/>
          <p:nvPr/>
        </p:nvGrpSpPr>
        <p:grpSpPr>
          <a:xfrm rot="10800000" flipH="1">
            <a:off x="280947" y="1382067"/>
            <a:ext cx="1550555" cy="127476"/>
            <a:chOff x="5653350" y="4311450"/>
            <a:chExt cx="3123600" cy="256800"/>
          </a:xfrm>
        </p:grpSpPr>
        <p:sp>
          <p:nvSpPr>
            <p:cNvPr id="486" name="Google Shape;486;p1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3938184" y="722513"/>
            <a:ext cx="1550555" cy="127476"/>
            <a:chOff x="5653350" y="3055925"/>
            <a:chExt cx="3123600" cy="256800"/>
          </a:xfrm>
        </p:grpSpPr>
        <p:sp>
          <p:nvSpPr>
            <p:cNvPr id="491" name="Google Shape;491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title"/>
          </p:nvPr>
        </p:nvSpPr>
        <p:spPr>
          <a:xfrm>
            <a:off x="1071000" y="1063975"/>
            <a:ext cx="7002000" cy="1834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2533325" y="2946400"/>
            <a:ext cx="4077300" cy="1189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2" name="Google Shape;652;p17"/>
          <p:cNvGrpSpPr/>
          <p:nvPr/>
        </p:nvGrpSpPr>
        <p:grpSpPr>
          <a:xfrm rot="10800000">
            <a:off x="7698037" y="1799786"/>
            <a:ext cx="976084" cy="127476"/>
            <a:chOff x="59225" y="213200"/>
            <a:chExt cx="1966325" cy="256800"/>
          </a:xfrm>
        </p:grpSpPr>
        <p:sp>
          <p:nvSpPr>
            <p:cNvPr id="653" name="Google Shape;653;p1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 flipH="1">
            <a:off x="396772" y="3557710"/>
            <a:ext cx="539041" cy="127476"/>
            <a:chOff x="2797275" y="213200"/>
            <a:chExt cx="1085900" cy="256800"/>
          </a:xfrm>
        </p:grpSpPr>
        <p:sp>
          <p:nvSpPr>
            <p:cNvPr id="656" name="Google Shape;656;p17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7"/>
          <p:cNvGrpSpPr/>
          <p:nvPr/>
        </p:nvGrpSpPr>
        <p:grpSpPr>
          <a:xfrm flipH="1">
            <a:off x="202900" y="465495"/>
            <a:ext cx="699626" cy="127476"/>
            <a:chOff x="7367550" y="213200"/>
            <a:chExt cx="1409400" cy="256800"/>
          </a:xfrm>
        </p:grpSpPr>
        <p:sp>
          <p:nvSpPr>
            <p:cNvPr id="660" name="Google Shape;660;p1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7"/>
          <p:cNvGrpSpPr/>
          <p:nvPr/>
        </p:nvGrpSpPr>
        <p:grpSpPr>
          <a:xfrm flipH="1">
            <a:off x="959351" y="1266787"/>
            <a:ext cx="899675" cy="127476"/>
            <a:chOff x="59225" y="935725"/>
            <a:chExt cx="1812400" cy="256800"/>
          </a:xfrm>
        </p:grpSpPr>
        <p:sp>
          <p:nvSpPr>
            <p:cNvPr id="663" name="Google Shape;663;p1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7"/>
          <p:cNvGrpSpPr/>
          <p:nvPr/>
        </p:nvGrpSpPr>
        <p:grpSpPr>
          <a:xfrm flipH="1">
            <a:off x="6577870" y="4694504"/>
            <a:ext cx="1120176" cy="127476"/>
            <a:chOff x="59225" y="3731075"/>
            <a:chExt cx="2256600" cy="256800"/>
          </a:xfrm>
        </p:grpSpPr>
        <p:sp>
          <p:nvSpPr>
            <p:cNvPr id="667" name="Google Shape;667;p1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7"/>
          <p:cNvGrpSpPr/>
          <p:nvPr/>
        </p:nvGrpSpPr>
        <p:grpSpPr>
          <a:xfrm flipH="1">
            <a:off x="2761818" y="166025"/>
            <a:ext cx="699626" cy="127476"/>
            <a:chOff x="7367550" y="213200"/>
            <a:chExt cx="1409400" cy="256800"/>
          </a:xfrm>
        </p:grpSpPr>
        <p:sp>
          <p:nvSpPr>
            <p:cNvPr id="672" name="Google Shape;672;p1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17"/>
          <p:cNvGrpSpPr/>
          <p:nvPr/>
        </p:nvGrpSpPr>
        <p:grpSpPr>
          <a:xfrm rot="10800000">
            <a:off x="7410788" y="166025"/>
            <a:ext cx="1550555" cy="127476"/>
            <a:chOff x="5653350" y="1527950"/>
            <a:chExt cx="3123600" cy="256800"/>
          </a:xfrm>
        </p:grpSpPr>
        <p:sp>
          <p:nvSpPr>
            <p:cNvPr id="675" name="Google Shape;675;p1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7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80" name="Google Shape;680;p1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7"/>
          <p:cNvGrpSpPr/>
          <p:nvPr/>
        </p:nvGrpSpPr>
        <p:grpSpPr>
          <a:xfrm flipH="1">
            <a:off x="3268617" y="4920198"/>
            <a:ext cx="1550555" cy="127476"/>
            <a:chOff x="5653350" y="3055925"/>
            <a:chExt cx="3123600" cy="256800"/>
          </a:xfrm>
        </p:grpSpPr>
        <p:sp>
          <p:nvSpPr>
            <p:cNvPr id="685" name="Google Shape;685;p17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7"/>
          <p:cNvGrpSpPr/>
          <p:nvPr/>
        </p:nvGrpSpPr>
        <p:grpSpPr>
          <a:xfrm flipH="1">
            <a:off x="4876771" y="1023696"/>
            <a:ext cx="1550555" cy="127476"/>
            <a:chOff x="5653350" y="3636300"/>
            <a:chExt cx="3123600" cy="256800"/>
          </a:xfrm>
        </p:grpSpPr>
        <p:sp>
          <p:nvSpPr>
            <p:cNvPr id="690" name="Google Shape;690;p17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7"/>
          <p:cNvGrpSpPr/>
          <p:nvPr/>
        </p:nvGrpSpPr>
        <p:grpSpPr>
          <a:xfrm flipH="1">
            <a:off x="6993762" y="3832006"/>
            <a:ext cx="1550555" cy="127476"/>
            <a:chOff x="5653350" y="4311450"/>
            <a:chExt cx="3123600" cy="256800"/>
          </a:xfrm>
        </p:grpSpPr>
        <p:sp>
          <p:nvSpPr>
            <p:cNvPr id="695" name="Google Shape;695;p1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17"/>
          <p:cNvGrpSpPr/>
          <p:nvPr/>
        </p:nvGrpSpPr>
        <p:grpSpPr>
          <a:xfrm flipH="1">
            <a:off x="690954" y="2577243"/>
            <a:ext cx="1120176" cy="127476"/>
            <a:chOff x="59225" y="3731075"/>
            <a:chExt cx="2256600" cy="256800"/>
          </a:xfrm>
        </p:grpSpPr>
        <p:sp>
          <p:nvSpPr>
            <p:cNvPr id="700" name="Google Shape;700;p1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 flipH="1">
            <a:off x="5956575" y="1637475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title" idx="2"/>
          </p:nvPr>
        </p:nvSpPr>
        <p:spPr>
          <a:xfrm flipH="1">
            <a:off x="5956575" y="3086523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3"/>
          </p:nvPr>
        </p:nvSpPr>
        <p:spPr>
          <a:xfrm>
            <a:off x="1107275" y="1637475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25"/>
          <p:cNvSpPr txBox="1">
            <a:spLocks noGrp="1"/>
          </p:cNvSpPr>
          <p:nvPr>
            <p:ph type="subTitle" idx="1"/>
          </p:nvPr>
        </p:nvSpPr>
        <p:spPr>
          <a:xfrm>
            <a:off x="1107225" y="2066300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5"/>
          <p:cNvSpPr txBox="1">
            <a:spLocks noGrp="1"/>
          </p:cNvSpPr>
          <p:nvPr>
            <p:ph type="subTitle" idx="4"/>
          </p:nvPr>
        </p:nvSpPr>
        <p:spPr>
          <a:xfrm flipH="1">
            <a:off x="5956575" y="2066300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25"/>
          <p:cNvSpPr txBox="1">
            <a:spLocks noGrp="1"/>
          </p:cNvSpPr>
          <p:nvPr>
            <p:ph type="title" idx="5"/>
          </p:nvPr>
        </p:nvSpPr>
        <p:spPr>
          <a:xfrm>
            <a:off x="1107275" y="3086523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5"/>
          <p:cNvSpPr txBox="1">
            <a:spLocks noGrp="1"/>
          </p:cNvSpPr>
          <p:nvPr>
            <p:ph type="subTitle" idx="6"/>
          </p:nvPr>
        </p:nvSpPr>
        <p:spPr>
          <a:xfrm>
            <a:off x="1107225" y="3515329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5"/>
          <p:cNvSpPr txBox="1">
            <a:spLocks noGrp="1"/>
          </p:cNvSpPr>
          <p:nvPr>
            <p:ph type="subTitle" idx="7"/>
          </p:nvPr>
        </p:nvSpPr>
        <p:spPr>
          <a:xfrm flipH="1">
            <a:off x="5956575" y="3515329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5"/>
          <p:cNvSpPr txBox="1">
            <a:spLocks noGrp="1"/>
          </p:cNvSpPr>
          <p:nvPr>
            <p:ph type="title" idx="8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7" name="Google Shape;937;p25"/>
          <p:cNvGrpSpPr/>
          <p:nvPr/>
        </p:nvGrpSpPr>
        <p:grpSpPr>
          <a:xfrm flipH="1">
            <a:off x="542767" y="4694000"/>
            <a:ext cx="976084" cy="127476"/>
            <a:chOff x="59225" y="213200"/>
            <a:chExt cx="1966325" cy="256800"/>
          </a:xfrm>
        </p:grpSpPr>
        <p:sp>
          <p:nvSpPr>
            <p:cNvPr id="938" name="Google Shape;938;p2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5"/>
          <p:cNvGrpSpPr/>
          <p:nvPr/>
        </p:nvGrpSpPr>
        <p:grpSpPr>
          <a:xfrm flipH="1">
            <a:off x="8056762" y="4920210"/>
            <a:ext cx="699626" cy="127476"/>
            <a:chOff x="7367550" y="213200"/>
            <a:chExt cx="1409400" cy="256800"/>
          </a:xfrm>
        </p:grpSpPr>
        <p:sp>
          <p:nvSpPr>
            <p:cNvPr id="941" name="Google Shape;941;p2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25"/>
          <p:cNvGrpSpPr/>
          <p:nvPr/>
        </p:nvGrpSpPr>
        <p:grpSpPr>
          <a:xfrm rot="10800000">
            <a:off x="376950" y="1540890"/>
            <a:ext cx="899675" cy="127476"/>
            <a:chOff x="59225" y="935725"/>
            <a:chExt cx="1812400" cy="256800"/>
          </a:xfrm>
        </p:grpSpPr>
        <p:sp>
          <p:nvSpPr>
            <p:cNvPr id="944" name="Google Shape;944;p2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25"/>
          <p:cNvGrpSpPr/>
          <p:nvPr/>
        </p:nvGrpSpPr>
        <p:grpSpPr>
          <a:xfrm flipH="1">
            <a:off x="8324374" y="293480"/>
            <a:ext cx="699626" cy="127476"/>
            <a:chOff x="7367550" y="213200"/>
            <a:chExt cx="1409400" cy="256800"/>
          </a:xfrm>
        </p:grpSpPr>
        <p:sp>
          <p:nvSpPr>
            <p:cNvPr id="948" name="Google Shape;948;p2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25"/>
          <p:cNvGrpSpPr/>
          <p:nvPr/>
        </p:nvGrpSpPr>
        <p:grpSpPr>
          <a:xfrm>
            <a:off x="4506583" y="166007"/>
            <a:ext cx="1550555" cy="127476"/>
            <a:chOff x="5653350" y="1527950"/>
            <a:chExt cx="3123600" cy="256800"/>
          </a:xfrm>
        </p:grpSpPr>
        <p:sp>
          <p:nvSpPr>
            <p:cNvPr id="951" name="Google Shape;951;p2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25"/>
          <p:cNvGrpSpPr/>
          <p:nvPr/>
        </p:nvGrpSpPr>
        <p:grpSpPr>
          <a:xfrm rot="10800000">
            <a:off x="6773808" y="1276974"/>
            <a:ext cx="1550555" cy="127476"/>
            <a:chOff x="5653350" y="3636300"/>
            <a:chExt cx="3123600" cy="256800"/>
          </a:xfrm>
        </p:grpSpPr>
        <p:sp>
          <p:nvSpPr>
            <p:cNvPr id="956" name="Google Shape;956;p2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25"/>
          <p:cNvGrpSpPr/>
          <p:nvPr/>
        </p:nvGrpSpPr>
        <p:grpSpPr>
          <a:xfrm>
            <a:off x="4853783" y="4792731"/>
            <a:ext cx="1120176" cy="127476"/>
            <a:chOff x="59225" y="3731075"/>
            <a:chExt cx="2256600" cy="256800"/>
          </a:xfrm>
        </p:grpSpPr>
        <p:sp>
          <p:nvSpPr>
            <p:cNvPr id="961" name="Google Shape;961;p2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5"/>
          <p:cNvGrpSpPr/>
          <p:nvPr/>
        </p:nvGrpSpPr>
        <p:grpSpPr>
          <a:xfrm flipH="1">
            <a:off x="255533" y="293476"/>
            <a:ext cx="1550555" cy="127476"/>
            <a:chOff x="5653350" y="2333400"/>
            <a:chExt cx="3123600" cy="256800"/>
          </a:xfrm>
        </p:grpSpPr>
        <p:sp>
          <p:nvSpPr>
            <p:cNvPr id="966" name="Google Shape;966;p2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2" r:id="rId7"/>
    <p:sldLayoutId id="2147483663" r:id="rId8"/>
    <p:sldLayoutId id="2147483671" r:id="rId9"/>
    <p:sldLayoutId id="2147483673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jump.com/CIS24/Slides/FAT/FA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esign_of_the_FAT_file_system" TargetMode="External"/><Relationship Id="rId4" Type="http://schemas.openxmlformats.org/officeDocument/2006/relationships/hyperlink" Target="http://www.tavi.co.uk/phobos/fa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HN23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sz="4800" dirty="0"/>
              <a:t>FRF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sz="4800" dirty="0"/>
              <a:t>EMB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sz="4800" dirty="0"/>
              <a:t>07</a:t>
            </a:r>
            <a:br>
              <a:rPr lang="en-US" sz="4800" dirty="0"/>
            </a:br>
            <a:r>
              <a:rPr lang="en-US" sz="4800">
                <a:solidFill>
                  <a:schemeClr val="accent1"/>
                </a:solidFill>
              </a:rPr>
              <a:t>MOCK</a:t>
            </a: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sz="4800" dirty="0">
                <a:solidFill>
                  <a:schemeClr val="accent1"/>
                </a:solidFill>
              </a:rPr>
              <a:t>C</a:t>
            </a: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Google Shape;1343;p52">
            <a:extLst>
              <a:ext uri="{FF2B5EF4-FFF2-40B4-BE49-F238E27FC236}">
                <a16:creationId xmlns:a16="http://schemas.microsoft.com/office/drawing/2014/main" id="{417EE366-65C4-3768-6A6C-C2C5A2C39540}"/>
              </a:ext>
            </a:extLst>
          </p:cNvPr>
          <p:cNvSpPr txBox="1">
            <a:spLocks/>
          </p:cNvSpPr>
          <p:nvPr/>
        </p:nvSpPr>
        <p:spPr>
          <a:xfrm>
            <a:off x="3154680" y="3668311"/>
            <a:ext cx="28346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Teacher: Nguyen Van Nghia</a:t>
            </a:r>
          </a:p>
          <a:p>
            <a:pPr algn="ctr"/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Mentor: Nguyen Duc Ban</a:t>
            </a:r>
            <a:endParaRPr lang="vi-VN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60DE8-E6B0-8A7E-990A-3972A9ACA42D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mentor: </a:t>
            </a:r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4129-F8FE-4796-6FAF-C9D9FFE2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FAT 12/16 AND FAT32 LAYOUT COMPARED</a:t>
            </a:r>
            <a:endParaRPr lang="vi-VN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40F568-8B62-3A5D-8ED9-05E3FA285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58"/>
          <a:stretch/>
        </p:blipFill>
        <p:spPr>
          <a:xfrm>
            <a:off x="539575" y="1253765"/>
            <a:ext cx="7463781" cy="31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0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 – file overreview</a:t>
            </a:r>
            <a:endParaRPr dirty="0"/>
          </a:p>
        </p:txBody>
      </p:sp>
      <p:sp>
        <p:nvSpPr>
          <p:cNvPr id="1564" name="Google Shape;1564;p60"/>
          <p:cNvSpPr/>
          <p:nvPr/>
        </p:nvSpPr>
        <p:spPr>
          <a:xfrm>
            <a:off x="3277700" y="1562087"/>
            <a:ext cx="607500" cy="60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565" name="Google Shape;1565;p60"/>
          <p:cNvSpPr/>
          <p:nvPr/>
        </p:nvSpPr>
        <p:spPr>
          <a:xfrm>
            <a:off x="5258785" y="1562087"/>
            <a:ext cx="607500" cy="60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566" name="Google Shape;1566;p60"/>
          <p:cNvSpPr/>
          <p:nvPr/>
        </p:nvSpPr>
        <p:spPr>
          <a:xfrm>
            <a:off x="7239875" y="1562087"/>
            <a:ext cx="607500" cy="60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567" name="Google Shape;1567;p60"/>
          <p:cNvSpPr/>
          <p:nvPr/>
        </p:nvSpPr>
        <p:spPr>
          <a:xfrm>
            <a:off x="1296612" y="1562087"/>
            <a:ext cx="607500" cy="607800"/>
          </a:xfrm>
          <a:prstGeom prst="ellipse">
            <a:avLst/>
          </a:prstGeom>
          <a:solidFill>
            <a:srgbClr val="F05218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568" name="Google Shape;1568;p60"/>
          <p:cNvSpPr txBox="1"/>
          <p:nvPr/>
        </p:nvSpPr>
        <p:spPr>
          <a:xfrm>
            <a:off x="771912" y="3185193"/>
            <a:ext cx="16569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Venus has a beautiful name, but it’s hot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9" name="Google Shape;1569;p60"/>
          <p:cNvSpPr txBox="1"/>
          <p:nvPr/>
        </p:nvSpPr>
        <p:spPr>
          <a:xfrm>
            <a:off x="771912" y="2797593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Poppins Black"/>
                <a:ea typeface="Poppins Black"/>
                <a:cs typeface="Poppins Black"/>
                <a:sym typeface="Poppins Black"/>
              </a:rPr>
              <a:t>VENUS</a:t>
            </a:r>
            <a:endParaRPr sz="2300" dirty="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0" name="Google Shape;1570;p60"/>
          <p:cNvSpPr txBox="1"/>
          <p:nvPr/>
        </p:nvSpPr>
        <p:spPr>
          <a:xfrm>
            <a:off x="1096062" y="173262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 sz="2300" baseline="300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1" name="Google Shape;1571;p60"/>
          <p:cNvSpPr txBox="1"/>
          <p:nvPr/>
        </p:nvSpPr>
        <p:spPr>
          <a:xfrm>
            <a:off x="2753004" y="3185193"/>
            <a:ext cx="16569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Despite being red, Mars is a very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cold place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p60"/>
          <p:cNvSpPr txBox="1"/>
          <p:nvPr/>
        </p:nvSpPr>
        <p:spPr>
          <a:xfrm>
            <a:off x="2752995" y="2797593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Black"/>
                <a:ea typeface="Poppins Black"/>
                <a:cs typeface="Poppins Black"/>
                <a:sym typeface="Poppins Black"/>
              </a:rPr>
              <a:t>MARS</a:t>
            </a:r>
            <a:endParaRPr sz="23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3" name="Google Shape;1573;p60"/>
          <p:cNvSpPr txBox="1"/>
          <p:nvPr/>
        </p:nvSpPr>
        <p:spPr>
          <a:xfrm>
            <a:off x="3077148" y="173262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 sz="2300" baseline="30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4" name="Google Shape;1574;p60"/>
          <p:cNvSpPr txBox="1"/>
          <p:nvPr/>
        </p:nvSpPr>
        <p:spPr>
          <a:xfrm>
            <a:off x="4734095" y="3185193"/>
            <a:ext cx="16569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Mercury is the closest planet to the Sun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5" name="Google Shape;1575;p60"/>
          <p:cNvSpPr txBox="1"/>
          <p:nvPr/>
        </p:nvSpPr>
        <p:spPr>
          <a:xfrm>
            <a:off x="4587898" y="2797600"/>
            <a:ext cx="1949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Black"/>
                <a:ea typeface="Poppins Black"/>
                <a:cs typeface="Poppins Black"/>
                <a:sym typeface="Poppins Black"/>
              </a:rPr>
              <a:t>MERCURY</a:t>
            </a:r>
            <a:endParaRPr sz="23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6" name="Google Shape;1576;p60"/>
          <p:cNvSpPr txBox="1"/>
          <p:nvPr/>
        </p:nvSpPr>
        <p:spPr>
          <a:xfrm>
            <a:off x="5058235" y="173262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03</a:t>
            </a:r>
            <a:endParaRPr sz="2300" baseline="300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7" name="Google Shape;1577;p60"/>
          <p:cNvSpPr txBox="1"/>
          <p:nvPr/>
        </p:nvSpPr>
        <p:spPr>
          <a:xfrm>
            <a:off x="6715187" y="3185193"/>
            <a:ext cx="16569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Jupiter is a gas giant and the biggest planet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8" name="Google Shape;1578;p60"/>
          <p:cNvSpPr txBox="1"/>
          <p:nvPr/>
        </p:nvSpPr>
        <p:spPr>
          <a:xfrm>
            <a:off x="6715187" y="2797593"/>
            <a:ext cx="1656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Black"/>
                <a:ea typeface="Poppins Black"/>
                <a:cs typeface="Poppins Black"/>
                <a:sym typeface="Poppins Black"/>
              </a:rPr>
              <a:t>JUPITER</a:t>
            </a:r>
            <a:endParaRPr sz="23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9" name="Google Shape;1579;p60"/>
          <p:cNvSpPr txBox="1"/>
          <p:nvPr/>
        </p:nvSpPr>
        <p:spPr>
          <a:xfrm>
            <a:off x="7057337" y="1732625"/>
            <a:ext cx="972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04</a:t>
            </a:r>
            <a:endParaRPr sz="2300" baseline="30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80" name="Google Shape;1580;p60"/>
          <p:cNvSpPr/>
          <p:nvPr/>
        </p:nvSpPr>
        <p:spPr>
          <a:xfrm>
            <a:off x="1114062" y="2489475"/>
            <a:ext cx="972600" cy="1296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60"/>
          <p:cNvSpPr/>
          <p:nvPr/>
        </p:nvSpPr>
        <p:spPr>
          <a:xfrm>
            <a:off x="3095154" y="2489475"/>
            <a:ext cx="972600" cy="1296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60"/>
          <p:cNvSpPr/>
          <p:nvPr/>
        </p:nvSpPr>
        <p:spPr>
          <a:xfrm>
            <a:off x="5076235" y="2489475"/>
            <a:ext cx="972600" cy="129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60"/>
          <p:cNvSpPr/>
          <p:nvPr/>
        </p:nvSpPr>
        <p:spPr>
          <a:xfrm>
            <a:off x="7057337" y="2489475"/>
            <a:ext cx="972600" cy="129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4" name="Google Shape;1584;p60"/>
          <p:cNvCxnSpPr>
            <a:stCxn id="1580" idx="3"/>
            <a:endCxn id="1581" idx="1"/>
          </p:cNvCxnSpPr>
          <p:nvPr/>
        </p:nvCxnSpPr>
        <p:spPr>
          <a:xfrm>
            <a:off x="2086662" y="2554275"/>
            <a:ext cx="10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60"/>
          <p:cNvCxnSpPr>
            <a:stCxn id="1581" idx="3"/>
            <a:endCxn id="1582" idx="1"/>
          </p:cNvCxnSpPr>
          <p:nvPr/>
        </p:nvCxnSpPr>
        <p:spPr>
          <a:xfrm>
            <a:off x="4067754" y="2554275"/>
            <a:ext cx="10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60"/>
          <p:cNvCxnSpPr>
            <a:stCxn id="1582" idx="3"/>
            <a:endCxn id="1583" idx="1"/>
          </p:cNvCxnSpPr>
          <p:nvPr/>
        </p:nvCxnSpPr>
        <p:spPr>
          <a:xfrm>
            <a:off x="6048835" y="2554275"/>
            <a:ext cx="10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7" name="Google Shape;1587;p60"/>
          <p:cNvCxnSpPr>
            <a:stCxn id="1583" idx="3"/>
          </p:cNvCxnSpPr>
          <p:nvPr/>
        </p:nvCxnSpPr>
        <p:spPr>
          <a:xfrm>
            <a:off x="8029937" y="2554275"/>
            <a:ext cx="97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8" name="Google Shape;1588;p60"/>
          <p:cNvCxnSpPr>
            <a:endCxn id="1580" idx="1"/>
          </p:cNvCxnSpPr>
          <p:nvPr/>
        </p:nvCxnSpPr>
        <p:spPr>
          <a:xfrm>
            <a:off x="105462" y="2554275"/>
            <a:ext cx="10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9" name="Google Shape;1589;p60"/>
          <p:cNvGrpSpPr/>
          <p:nvPr/>
        </p:nvGrpSpPr>
        <p:grpSpPr>
          <a:xfrm flipH="1">
            <a:off x="690942" y="4483325"/>
            <a:ext cx="976084" cy="127476"/>
            <a:chOff x="59225" y="213200"/>
            <a:chExt cx="1966325" cy="256800"/>
          </a:xfrm>
        </p:grpSpPr>
        <p:sp>
          <p:nvSpPr>
            <p:cNvPr id="1590" name="Google Shape;1590;p60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0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60"/>
          <p:cNvGrpSpPr/>
          <p:nvPr/>
        </p:nvGrpSpPr>
        <p:grpSpPr>
          <a:xfrm flipH="1">
            <a:off x="7107637" y="4932535"/>
            <a:ext cx="699626" cy="127476"/>
            <a:chOff x="7367550" y="213200"/>
            <a:chExt cx="1409400" cy="256800"/>
          </a:xfrm>
        </p:grpSpPr>
        <p:sp>
          <p:nvSpPr>
            <p:cNvPr id="1593" name="Google Shape;1593;p60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0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60"/>
          <p:cNvGrpSpPr/>
          <p:nvPr/>
        </p:nvGrpSpPr>
        <p:grpSpPr>
          <a:xfrm rot="10800000">
            <a:off x="59663" y="2183465"/>
            <a:ext cx="899675" cy="127476"/>
            <a:chOff x="59225" y="935725"/>
            <a:chExt cx="1812400" cy="256800"/>
          </a:xfrm>
        </p:grpSpPr>
        <p:sp>
          <p:nvSpPr>
            <p:cNvPr id="1596" name="Google Shape;1596;p60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0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0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60"/>
          <p:cNvGrpSpPr/>
          <p:nvPr/>
        </p:nvGrpSpPr>
        <p:grpSpPr>
          <a:xfrm flipH="1">
            <a:off x="6048862" y="166005"/>
            <a:ext cx="699626" cy="127476"/>
            <a:chOff x="7367550" y="213200"/>
            <a:chExt cx="1409400" cy="256800"/>
          </a:xfrm>
        </p:grpSpPr>
        <p:sp>
          <p:nvSpPr>
            <p:cNvPr id="1600" name="Google Shape;1600;p60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0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60"/>
          <p:cNvGrpSpPr/>
          <p:nvPr/>
        </p:nvGrpSpPr>
        <p:grpSpPr>
          <a:xfrm>
            <a:off x="7239870" y="689857"/>
            <a:ext cx="1550555" cy="127476"/>
            <a:chOff x="5653350" y="1527950"/>
            <a:chExt cx="3123600" cy="256800"/>
          </a:xfrm>
        </p:grpSpPr>
        <p:sp>
          <p:nvSpPr>
            <p:cNvPr id="1603" name="Google Shape;1603;p60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0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0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0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60"/>
          <p:cNvGrpSpPr/>
          <p:nvPr/>
        </p:nvGrpSpPr>
        <p:grpSpPr>
          <a:xfrm>
            <a:off x="4011920" y="4732581"/>
            <a:ext cx="1120176" cy="127476"/>
            <a:chOff x="59225" y="3731075"/>
            <a:chExt cx="2256600" cy="256800"/>
          </a:xfrm>
        </p:grpSpPr>
        <p:sp>
          <p:nvSpPr>
            <p:cNvPr id="1608" name="Google Shape;1608;p60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0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0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0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60"/>
          <p:cNvGrpSpPr/>
          <p:nvPr/>
        </p:nvGrpSpPr>
        <p:grpSpPr>
          <a:xfrm flipH="1">
            <a:off x="202908" y="293476"/>
            <a:ext cx="1550555" cy="127476"/>
            <a:chOff x="5653350" y="2333400"/>
            <a:chExt cx="3123600" cy="256800"/>
          </a:xfrm>
        </p:grpSpPr>
        <p:sp>
          <p:nvSpPr>
            <p:cNvPr id="1613" name="Google Shape;1613;p60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0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0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0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60"/>
          <p:cNvGrpSpPr/>
          <p:nvPr/>
        </p:nvGrpSpPr>
        <p:grpSpPr>
          <a:xfrm flipH="1">
            <a:off x="8133517" y="4291225"/>
            <a:ext cx="976084" cy="127476"/>
            <a:chOff x="59225" y="213200"/>
            <a:chExt cx="1966325" cy="256800"/>
          </a:xfrm>
        </p:grpSpPr>
        <p:sp>
          <p:nvSpPr>
            <p:cNvPr id="1618" name="Google Shape;1618;p60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0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3CE08D-9EA5-75C4-77A0-7D59E2114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BDE9E-08C8-8296-F966-AF29DEE7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Cluster </a:t>
            </a:r>
            <a:r>
              <a:rPr lang="en-US"/>
              <a:t>and Sector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716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61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5" name="Google Shape;1625;p61"/>
          <p:cNvSpPr txBox="1"/>
          <p:nvPr/>
        </p:nvSpPr>
        <p:spPr>
          <a:xfrm>
            <a:off x="685800" y="2046254"/>
            <a:ext cx="20118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Rec</a:t>
            </a:r>
            <a:r>
              <a:rPr lang="vi-V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ei</a:t>
            </a: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ved Mock project </a:t>
            </a:r>
            <a:r>
              <a:rPr lang="en-US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and learn the basic theories</a:t>
            </a:r>
            <a:endParaRPr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6" name="Google Shape;1626;p61"/>
          <p:cNvSpPr txBox="1"/>
          <p:nvPr/>
        </p:nvSpPr>
        <p:spPr>
          <a:xfrm>
            <a:off x="3566100" y="2046254"/>
            <a:ext cx="20118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Mars is actually a cold place. It’s full of iron oxide dust</a:t>
            </a:r>
            <a:endParaRPr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7" name="Google Shape;1627;p61"/>
          <p:cNvSpPr/>
          <p:nvPr/>
        </p:nvSpPr>
        <p:spPr>
          <a:xfrm>
            <a:off x="1323150" y="1335551"/>
            <a:ext cx="737100" cy="73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1628" name="Google Shape;1628;p61"/>
          <p:cNvSpPr/>
          <p:nvPr/>
        </p:nvSpPr>
        <p:spPr>
          <a:xfrm>
            <a:off x="4203450" y="1335551"/>
            <a:ext cx="737100" cy="73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61"/>
          <p:cNvSpPr txBox="1"/>
          <p:nvPr/>
        </p:nvSpPr>
        <p:spPr>
          <a:xfrm>
            <a:off x="6446400" y="2046254"/>
            <a:ext cx="20118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Jupiter is a gas giant and the biggest planet in the Solar System</a:t>
            </a:r>
            <a:endParaRPr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0" name="Google Shape;1630;p61"/>
          <p:cNvSpPr/>
          <p:nvPr/>
        </p:nvSpPr>
        <p:spPr>
          <a:xfrm>
            <a:off x="7083750" y="1335551"/>
            <a:ext cx="737100" cy="73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61"/>
          <p:cNvSpPr txBox="1"/>
          <p:nvPr/>
        </p:nvSpPr>
        <p:spPr>
          <a:xfrm>
            <a:off x="685800" y="3909004"/>
            <a:ext cx="20118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Saturn is a gas giant. It’s composed mostly of hydrogen and helium</a:t>
            </a:r>
            <a:endParaRPr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2" name="Google Shape;1632;p61"/>
          <p:cNvSpPr txBox="1"/>
          <p:nvPr/>
        </p:nvSpPr>
        <p:spPr>
          <a:xfrm>
            <a:off x="3566100" y="3909004"/>
            <a:ext cx="20118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Neptune is the farthest planet from the Sun and the fourth-largest</a:t>
            </a:r>
            <a:endParaRPr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3" name="Google Shape;1633;p61"/>
          <p:cNvSpPr/>
          <p:nvPr/>
        </p:nvSpPr>
        <p:spPr>
          <a:xfrm>
            <a:off x="1323125" y="3198274"/>
            <a:ext cx="737100" cy="73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1634" name="Google Shape;1634;p61"/>
          <p:cNvSpPr/>
          <p:nvPr/>
        </p:nvSpPr>
        <p:spPr>
          <a:xfrm>
            <a:off x="4203450" y="3198311"/>
            <a:ext cx="737100" cy="73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61"/>
          <p:cNvSpPr txBox="1"/>
          <p:nvPr/>
        </p:nvSpPr>
        <p:spPr>
          <a:xfrm>
            <a:off x="6446400" y="3909004"/>
            <a:ext cx="20118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Venus has a beautiful name, but also very high temperatures</a:t>
            </a:r>
            <a:endParaRPr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6" name="Google Shape;1636;p61"/>
          <p:cNvSpPr/>
          <p:nvPr/>
        </p:nvSpPr>
        <p:spPr>
          <a:xfrm>
            <a:off x="7083750" y="3198301"/>
            <a:ext cx="737100" cy="73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7" name="Google Shape;1637;p61"/>
          <p:cNvCxnSpPr>
            <a:cxnSpLocks/>
            <a:stCxn id="1627" idx="6"/>
            <a:endCxn id="1628" idx="2"/>
          </p:cNvCxnSpPr>
          <p:nvPr/>
        </p:nvCxnSpPr>
        <p:spPr>
          <a:xfrm>
            <a:off x="2060250" y="1704101"/>
            <a:ext cx="214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61"/>
          <p:cNvCxnSpPr>
            <a:stCxn id="1628" idx="6"/>
            <a:endCxn id="1630" idx="2"/>
          </p:cNvCxnSpPr>
          <p:nvPr/>
        </p:nvCxnSpPr>
        <p:spPr>
          <a:xfrm>
            <a:off x="4940550" y="1704101"/>
            <a:ext cx="214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61"/>
          <p:cNvCxnSpPr>
            <a:stCxn id="1630" idx="6"/>
            <a:endCxn id="1636" idx="6"/>
          </p:cNvCxnSpPr>
          <p:nvPr/>
        </p:nvCxnSpPr>
        <p:spPr>
          <a:xfrm>
            <a:off x="7820850" y="1704101"/>
            <a:ext cx="600" cy="1862700"/>
          </a:xfrm>
          <a:prstGeom prst="bentConnector3">
            <a:avLst>
              <a:gd name="adj1" fmla="val 1356375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61"/>
          <p:cNvCxnSpPr>
            <a:stCxn id="1636" idx="2"/>
            <a:endCxn id="1634" idx="6"/>
          </p:cNvCxnSpPr>
          <p:nvPr/>
        </p:nvCxnSpPr>
        <p:spPr>
          <a:xfrm rot="10800000">
            <a:off x="4940550" y="3566851"/>
            <a:ext cx="214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61"/>
          <p:cNvCxnSpPr>
            <a:stCxn id="1634" idx="2"/>
            <a:endCxn id="1633" idx="6"/>
          </p:cNvCxnSpPr>
          <p:nvPr/>
        </p:nvCxnSpPr>
        <p:spPr>
          <a:xfrm rot="10800000">
            <a:off x="2060250" y="3566861"/>
            <a:ext cx="214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2" name="Google Shape;1642;p61"/>
          <p:cNvSpPr txBox="1"/>
          <p:nvPr/>
        </p:nvSpPr>
        <p:spPr>
          <a:xfrm>
            <a:off x="1187412" y="1570750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14.11</a:t>
            </a:r>
            <a:endParaRPr lang="en" sz="2300" baseline="300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43" name="Google Shape;1643;p61"/>
          <p:cNvSpPr txBox="1"/>
          <p:nvPr/>
        </p:nvSpPr>
        <p:spPr>
          <a:xfrm>
            <a:off x="4067712" y="1570750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16.11</a:t>
            </a:r>
            <a:endParaRPr sz="2300" baseline="30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44" name="Google Shape;1644;p61"/>
          <p:cNvSpPr txBox="1"/>
          <p:nvPr/>
        </p:nvSpPr>
        <p:spPr>
          <a:xfrm>
            <a:off x="6948012" y="1570750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18.11</a:t>
            </a:r>
            <a:endParaRPr sz="2300" baseline="300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45" name="Google Shape;1645;p61"/>
          <p:cNvSpPr txBox="1"/>
          <p:nvPr/>
        </p:nvSpPr>
        <p:spPr>
          <a:xfrm>
            <a:off x="1187412" y="343347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Black"/>
                <a:ea typeface="Poppins Black"/>
                <a:cs typeface="Poppins Black"/>
                <a:sym typeface="Poppins Black"/>
              </a:rPr>
              <a:t>23.11</a:t>
            </a:r>
            <a:endParaRPr sz="2300" baseline="300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46" name="Google Shape;1646;p61"/>
          <p:cNvSpPr txBox="1"/>
          <p:nvPr/>
        </p:nvSpPr>
        <p:spPr>
          <a:xfrm>
            <a:off x="4067712" y="343347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Black"/>
                <a:ea typeface="Poppins Black"/>
                <a:cs typeface="Poppins Black"/>
                <a:sym typeface="Poppins Black"/>
              </a:rPr>
              <a:t>25.11</a:t>
            </a:r>
            <a:endParaRPr sz="2300" baseline="3000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47" name="Google Shape;1647;p61"/>
          <p:cNvSpPr txBox="1"/>
          <p:nvPr/>
        </p:nvSpPr>
        <p:spPr>
          <a:xfrm>
            <a:off x="6948012" y="343347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28.11</a:t>
            </a:r>
            <a:endParaRPr sz="2300" baseline="30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72"/>
          <p:cNvSpPr txBox="1">
            <a:spLocks noGrp="1"/>
          </p:cNvSpPr>
          <p:nvPr>
            <p:ph type="title"/>
          </p:nvPr>
        </p:nvSpPr>
        <p:spPr>
          <a:xfrm>
            <a:off x="1870525" y="539400"/>
            <a:ext cx="54030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41" name="Google Shape;1941;p72"/>
          <p:cNvSpPr txBox="1">
            <a:spLocks noGrp="1"/>
          </p:cNvSpPr>
          <p:nvPr>
            <p:ph type="subTitle" idx="1"/>
          </p:nvPr>
        </p:nvSpPr>
        <p:spPr>
          <a:xfrm>
            <a:off x="2854650" y="152207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yoursemail@freepik.com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1942" name="Google Shape;1942;p72"/>
          <p:cNvSpPr txBox="1"/>
          <p:nvPr/>
        </p:nvSpPr>
        <p:spPr>
          <a:xfrm>
            <a:off x="3072025" y="4271147"/>
            <a:ext cx="30000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43" name="Google Shape;1943;p72"/>
          <p:cNvGrpSpPr/>
          <p:nvPr/>
        </p:nvGrpSpPr>
        <p:grpSpPr>
          <a:xfrm rot="10800000">
            <a:off x="7698037" y="4920198"/>
            <a:ext cx="976084" cy="127476"/>
            <a:chOff x="59225" y="213200"/>
            <a:chExt cx="1966325" cy="256800"/>
          </a:xfrm>
        </p:grpSpPr>
        <p:sp>
          <p:nvSpPr>
            <p:cNvPr id="1944" name="Google Shape;1944;p7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72"/>
          <p:cNvGrpSpPr/>
          <p:nvPr/>
        </p:nvGrpSpPr>
        <p:grpSpPr>
          <a:xfrm rot="10800000">
            <a:off x="363472" y="1809263"/>
            <a:ext cx="539041" cy="127476"/>
            <a:chOff x="2797275" y="213200"/>
            <a:chExt cx="1085900" cy="256800"/>
          </a:xfrm>
        </p:grpSpPr>
        <p:sp>
          <p:nvSpPr>
            <p:cNvPr id="1947" name="Google Shape;1947;p7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72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1951" name="Google Shape;1951;p7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3" name="Google Shape;1953;p72"/>
          <p:cNvGrpSpPr/>
          <p:nvPr/>
        </p:nvGrpSpPr>
        <p:grpSpPr>
          <a:xfrm rot="10800000">
            <a:off x="1009501" y="2897011"/>
            <a:ext cx="899675" cy="127476"/>
            <a:chOff x="59225" y="935725"/>
            <a:chExt cx="1812400" cy="256800"/>
          </a:xfrm>
        </p:grpSpPr>
        <p:sp>
          <p:nvSpPr>
            <p:cNvPr id="1954" name="Google Shape;1954;p7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7" name="Google Shape;1957;p72"/>
          <p:cNvGrpSpPr/>
          <p:nvPr/>
        </p:nvGrpSpPr>
        <p:grpSpPr>
          <a:xfrm rot="10800000">
            <a:off x="6577870" y="391719"/>
            <a:ext cx="1120176" cy="127476"/>
            <a:chOff x="59225" y="3731075"/>
            <a:chExt cx="2256600" cy="256800"/>
          </a:xfrm>
        </p:grpSpPr>
        <p:sp>
          <p:nvSpPr>
            <p:cNvPr id="1958" name="Google Shape;1958;p7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72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1963" name="Google Shape;1963;p7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5" name="Google Shape;1965;p72"/>
          <p:cNvGrpSpPr/>
          <p:nvPr/>
        </p:nvGrpSpPr>
        <p:grpSpPr>
          <a:xfrm rot="10800000">
            <a:off x="7273463" y="3277613"/>
            <a:ext cx="1550555" cy="127476"/>
            <a:chOff x="5653350" y="1527950"/>
            <a:chExt cx="3123600" cy="256800"/>
          </a:xfrm>
        </p:grpSpPr>
        <p:sp>
          <p:nvSpPr>
            <p:cNvPr id="1966" name="Google Shape;1966;p7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72"/>
          <p:cNvGrpSpPr/>
          <p:nvPr/>
        </p:nvGrpSpPr>
        <p:grpSpPr>
          <a:xfrm rot="10800000">
            <a:off x="731988" y="694966"/>
            <a:ext cx="1550555" cy="127476"/>
            <a:chOff x="5653350" y="2333400"/>
            <a:chExt cx="3123600" cy="256800"/>
          </a:xfrm>
        </p:grpSpPr>
        <p:sp>
          <p:nvSpPr>
            <p:cNvPr id="1971" name="Google Shape;1971;p7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72"/>
          <p:cNvGrpSpPr/>
          <p:nvPr/>
        </p:nvGrpSpPr>
        <p:grpSpPr>
          <a:xfrm rot="10800000">
            <a:off x="3268617" y="166025"/>
            <a:ext cx="1550555" cy="127476"/>
            <a:chOff x="5653350" y="3055925"/>
            <a:chExt cx="3123600" cy="256800"/>
          </a:xfrm>
        </p:grpSpPr>
        <p:sp>
          <p:nvSpPr>
            <p:cNvPr id="1976" name="Google Shape;1976;p7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72"/>
          <p:cNvGrpSpPr/>
          <p:nvPr/>
        </p:nvGrpSpPr>
        <p:grpSpPr>
          <a:xfrm rot="10800000">
            <a:off x="4902696" y="4690953"/>
            <a:ext cx="1550555" cy="127476"/>
            <a:chOff x="5653350" y="3636300"/>
            <a:chExt cx="3123600" cy="256800"/>
          </a:xfrm>
        </p:grpSpPr>
        <p:sp>
          <p:nvSpPr>
            <p:cNvPr id="1981" name="Google Shape;1981;p7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72"/>
          <p:cNvGrpSpPr/>
          <p:nvPr/>
        </p:nvGrpSpPr>
        <p:grpSpPr>
          <a:xfrm rot="10800000">
            <a:off x="6642837" y="1799567"/>
            <a:ext cx="1550555" cy="127476"/>
            <a:chOff x="5653350" y="4311450"/>
            <a:chExt cx="3123600" cy="256800"/>
          </a:xfrm>
        </p:grpSpPr>
        <p:sp>
          <p:nvSpPr>
            <p:cNvPr id="1986" name="Google Shape;1986;p7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72"/>
          <p:cNvGrpSpPr/>
          <p:nvPr/>
        </p:nvGrpSpPr>
        <p:grpSpPr>
          <a:xfrm>
            <a:off x="4377497" y="3727227"/>
            <a:ext cx="387681" cy="387661"/>
            <a:chOff x="266768" y="1721375"/>
            <a:chExt cx="397907" cy="397887"/>
          </a:xfrm>
        </p:grpSpPr>
        <p:sp>
          <p:nvSpPr>
            <p:cNvPr id="1991" name="Google Shape;1991;p7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72"/>
          <p:cNvGrpSpPr/>
          <p:nvPr/>
        </p:nvGrpSpPr>
        <p:grpSpPr>
          <a:xfrm>
            <a:off x="3729221" y="3727227"/>
            <a:ext cx="387641" cy="387661"/>
            <a:chOff x="864491" y="1723250"/>
            <a:chExt cx="397866" cy="397887"/>
          </a:xfrm>
        </p:grpSpPr>
        <p:sp>
          <p:nvSpPr>
            <p:cNvPr id="1994" name="Google Shape;1994;p7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72"/>
          <p:cNvGrpSpPr/>
          <p:nvPr/>
        </p:nvGrpSpPr>
        <p:grpSpPr>
          <a:xfrm>
            <a:off x="5025813" y="3726574"/>
            <a:ext cx="388966" cy="388966"/>
            <a:chOff x="1190625" y="238125"/>
            <a:chExt cx="5235075" cy="5235075"/>
          </a:xfrm>
        </p:grpSpPr>
        <p:sp>
          <p:nvSpPr>
            <p:cNvPr id="1998" name="Google Shape;1998;p72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73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92C49-DA72-A71F-73FB-6128D01B5EE1}"/>
              </a:ext>
            </a:extLst>
          </p:cNvPr>
          <p:cNvSpPr txBox="1"/>
          <p:nvPr/>
        </p:nvSpPr>
        <p:spPr>
          <a:xfrm>
            <a:off x="804692" y="2094696"/>
            <a:ext cx="5529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17500">
              <a:buClr>
                <a:schemeClr val="dk1"/>
              </a:buClr>
              <a:buSzPts val="1400"/>
              <a:buFont typeface="Inria Sans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http://www.c-jump.com/CIS24/Slides/FAT/FAT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dirty="0">
              <a:solidFill>
                <a:schemeClr val="hlink"/>
              </a:solidFill>
              <a:uFill>
                <a:noFill/>
              </a:uFill>
              <a:latin typeface="Lato"/>
              <a:ea typeface="Lato"/>
              <a:cs typeface="Lato"/>
              <a:sym typeface="Lato"/>
            </a:endParaRPr>
          </a:p>
          <a:p>
            <a:pPr marL="457200" indent="-317500">
              <a:buClr>
                <a:schemeClr val="dk1"/>
              </a:buClr>
              <a:buSzPts val="1400"/>
              <a:buFont typeface="Inria Sans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http://www.tavi.co.uk/phobos/fat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dirty="0">
              <a:solidFill>
                <a:schemeClr val="hlink"/>
              </a:solidFill>
              <a:uFill>
                <a:noFill/>
              </a:uFill>
              <a:latin typeface="Lato"/>
              <a:ea typeface="Lato"/>
              <a:cs typeface="Lato"/>
              <a:sym typeface="Lato"/>
            </a:endParaRPr>
          </a:p>
          <a:p>
            <a:pPr marL="457200" indent="-317500">
              <a:buClr>
                <a:schemeClr val="dk1"/>
              </a:buClr>
              <a:buSzPts val="1400"/>
              <a:buFont typeface="Inria Sans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https://en.wikipedia.org/wiki/Design_of_the_FAT_file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_system</a:t>
            </a:r>
            <a:endParaRPr lang="en-US" dirty="0">
              <a:solidFill>
                <a:schemeClr val="hlink"/>
              </a:solidFill>
              <a:uFill>
                <a:noFill/>
              </a:u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199" y="1669339"/>
            <a:ext cx="261955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84" name="Google Shape;1184;p40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team and our program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OVERREVIEW</a:t>
            </a:r>
            <a:endParaRPr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Fat-file</a:t>
            </a:r>
            <a:endParaRPr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61955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LAYER</a:t>
            </a:r>
            <a:endParaRPr dirty="0"/>
          </a:p>
        </p:txBody>
      </p:sp>
      <p:sp>
        <p:nvSpPr>
          <p:cNvPr id="1190" name="Google Shape;1190;p40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program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ENDING</a:t>
            </a:r>
            <a:endParaRPr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watching!!!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2"/>
          <p:cNvSpPr/>
          <p:nvPr/>
        </p:nvSpPr>
        <p:spPr>
          <a:xfrm>
            <a:off x="4959255" y="1806617"/>
            <a:ext cx="720900" cy="72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339" name="Google Shape;1339;p52"/>
          <p:cNvSpPr/>
          <p:nvPr/>
        </p:nvSpPr>
        <p:spPr>
          <a:xfrm>
            <a:off x="3463880" y="1806617"/>
            <a:ext cx="720900" cy="72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340" name="Google Shape;1340;p52"/>
          <p:cNvSpPr txBox="1">
            <a:spLocks noGrp="1"/>
          </p:cNvSpPr>
          <p:nvPr>
            <p:ph type="title" idx="8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</a:t>
            </a:r>
            <a:endParaRPr dirty="0"/>
          </a:p>
        </p:txBody>
      </p:sp>
      <p:sp>
        <p:nvSpPr>
          <p:cNvPr id="1341" name="Google Shape;1341;p52"/>
          <p:cNvSpPr txBox="1">
            <a:spLocks noGrp="1"/>
          </p:cNvSpPr>
          <p:nvPr>
            <p:ph type="title"/>
          </p:nvPr>
        </p:nvSpPr>
        <p:spPr>
          <a:xfrm flipH="1">
            <a:off x="5956527" y="1798481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Duc Tung</a:t>
            </a:r>
            <a:endParaRPr dirty="0"/>
          </a:p>
        </p:txBody>
      </p:sp>
      <p:sp>
        <p:nvSpPr>
          <p:cNvPr id="1342" name="Google Shape;1342;p52"/>
          <p:cNvSpPr txBox="1">
            <a:spLocks noGrp="1"/>
          </p:cNvSpPr>
          <p:nvPr>
            <p:ph type="title" idx="2"/>
          </p:nvPr>
        </p:nvSpPr>
        <p:spPr>
          <a:xfrm flipH="1">
            <a:off x="5926262" y="3333134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Van Tuan</a:t>
            </a:r>
            <a:endParaRPr dirty="0"/>
          </a:p>
        </p:txBody>
      </p:sp>
      <p:sp>
        <p:nvSpPr>
          <p:cNvPr id="1343" name="Google Shape;1343;p52"/>
          <p:cNvSpPr txBox="1">
            <a:spLocks noGrp="1"/>
          </p:cNvSpPr>
          <p:nvPr>
            <p:ph type="title" idx="3"/>
          </p:nvPr>
        </p:nvSpPr>
        <p:spPr>
          <a:xfrm>
            <a:off x="1113530" y="1802341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 Dinh Bien</a:t>
            </a:r>
            <a:endParaRPr dirty="0"/>
          </a:p>
        </p:txBody>
      </p:sp>
      <p:sp>
        <p:nvSpPr>
          <p:cNvPr id="1344" name="Google Shape;1344;p52"/>
          <p:cNvSpPr txBox="1">
            <a:spLocks noGrp="1"/>
          </p:cNvSpPr>
          <p:nvPr>
            <p:ph type="subTitle" idx="1"/>
          </p:nvPr>
        </p:nvSpPr>
        <p:spPr>
          <a:xfrm>
            <a:off x="1113480" y="2400948"/>
            <a:ext cx="2080200" cy="615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Leader</a:t>
            </a:r>
            <a:endParaRPr dirty="0"/>
          </a:p>
        </p:txBody>
      </p:sp>
      <p:sp>
        <p:nvSpPr>
          <p:cNvPr id="1346" name="Google Shape;1346;p52"/>
          <p:cNvSpPr txBox="1">
            <a:spLocks noGrp="1"/>
          </p:cNvSpPr>
          <p:nvPr>
            <p:ph type="title" idx="5"/>
          </p:nvPr>
        </p:nvSpPr>
        <p:spPr>
          <a:xfrm>
            <a:off x="1137538" y="3294955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Van Duong</a:t>
            </a:r>
            <a:endParaRPr dirty="0"/>
          </a:p>
        </p:txBody>
      </p:sp>
      <p:grpSp>
        <p:nvGrpSpPr>
          <p:cNvPr id="1354" name="Google Shape;1354;p52"/>
          <p:cNvGrpSpPr/>
          <p:nvPr/>
        </p:nvGrpSpPr>
        <p:grpSpPr>
          <a:xfrm>
            <a:off x="5144665" y="1992177"/>
            <a:ext cx="350079" cy="350079"/>
            <a:chOff x="2037825" y="3254050"/>
            <a:chExt cx="296175" cy="296175"/>
          </a:xfrm>
        </p:grpSpPr>
        <p:sp>
          <p:nvSpPr>
            <p:cNvPr id="1355" name="Google Shape;1355;p52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52"/>
          <p:cNvGrpSpPr/>
          <p:nvPr/>
        </p:nvGrpSpPr>
        <p:grpSpPr>
          <a:xfrm>
            <a:off x="3649290" y="1992650"/>
            <a:ext cx="350079" cy="349133"/>
            <a:chOff x="2037825" y="3981825"/>
            <a:chExt cx="296175" cy="295375"/>
          </a:xfrm>
        </p:grpSpPr>
        <p:sp>
          <p:nvSpPr>
            <p:cNvPr id="1362" name="Google Shape;1362;p52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36;p52">
            <a:extLst>
              <a:ext uri="{FF2B5EF4-FFF2-40B4-BE49-F238E27FC236}">
                <a16:creationId xmlns:a16="http://schemas.microsoft.com/office/drawing/2014/main" id="{19AD7D47-EEF8-88BE-D9B8-613363F9E226}"/>
              </a:ext>
            </a:extLst>
          </p:cNvPr>
          <p:cNvSpPr/>
          <p:nvPr/>
        </p:nvSpPr>
        <p:spPr>
          <a:xfrm>
            <a:off x="3463880" y="3333134"/>
            <a:ext cx="720900" cy="72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grpSp>
        <p:nvGrpSpPr>
          <p:cNvPr id="7" name="Google Shape;1354;p52">
            <a:extLst>
              <a:ext uri="{FF2B5EF4-FFF2-40B4-BE49-F238E27FC236}">
                <a16:creationId xmlns:a16="http://schemas.microsoft.com/office/drawing/2014/main" id="{90902E03-8271-D661-456C-3E05302B1737}"/>
              </a:ext>
            </a:extLst>
          </p:cNvPr>
          <p:cNvGrpSpPr/>
          <p:nvPr/>
        </p:nvGrpSpPr>
        <p:grpSpPr>
          <a:xfrm>
            <a:off x="3649290" y="3518694"/>
            <a:ext cx="350079" cy="350079"/>
            <a:chOff x="2037825" y="3254050"/>
            <a:chExt cx="296175" cy="296175"/>
          </a:xfrm>
        </p:grpSpPr>
        <p:sp>
          <p:nvSpPr>
            <p:cNvPr id="8" name="Google Shape;1355;p52">
              <a:extLst>
                <a:ext uri="{FF2B5EF4-FFF2-40B4-BE49-F238E27FC236}">
                  <a16:creationId xmlns:a16="http://schemas.microsoft.com/office/drawing/2014/main" id="{C304910C-7501-D0EC-3C1F-EF5F0C6B7947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6;p52">
              <a:extLst>
                <a:ext uri="{FF2B5EF4-FFF2-40B4-BE49-F238E27FC236}">
                  <a16:creationId xmlns:a16="http://schemas.microsoft.com/office/drawing/2014/main" id="{7D2F7FBF-A7DB-F83B-F41D-5EFE1E79C7AD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7;p52">
              <a:extLst>
                <a:ext uri="{FF2B5EF4-FFF2-40B4-BE49-F238E27FC236}">
                  <a16:creationId xmlns:a16="http://schemas.microsoft.com/office/drawing/2014/main" id="{6E87DF69-32FC-6EAC-0A69-CC22E7906AA6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8;p52">
              <a:extLst>
                <a:ext uri="{FF2B5EF4-FFF2-40B4-BE49-F238E27FC236}">
                  <a16:creationId xmlns:a16="http://schemas.microsoft.com/office/drawing/2014/main" id="{D5519D3E-8A94-45DD-ED60-63DDE92A1330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9;p52">
              <a:extLst>
                <a:ext uri="{FF2B5EF4-FFF2-40B4-BE49-F238E27FC236}">
                  <a16:creationId xmlns:a16="http://schemas.microsoft.com/office/drawing/2014/main" id="{2CB1C2A6-55F3-5538-01A7-12B5AE72FBCD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0;p52">
              <a:extLst>
                <a:ext uri="{FF2B5EF4-FFF2-40B4-BE49-F238E27FC236}">
                  <a16:creationId xmlns:a16="http://schemas.microsoft.com/office/drawing/2014/main" id="{3C8DC2FF-846F-3F88-07CF-5BBD8347B5C6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36;p52">
            <a:extLst>
              <a:ext uri="{FF2B5EF4-FFF2-40B4-BE49-F238E27FC236}">
                <a16:creationId xmlns:a16="http://schemas.microsoft.com/office/drawing/2014/main" id="{BFCEB4EF-4F57-032B-16B9-AFF8163DE3B2}"/>
              </a:ext>
            </a:extLst>
          </p:cNvPr>
          <p:cNvSpPr/>
          <p:nvPr/>
        </p:nvSpPr>
        <p:spPr>
          <a:xfrm>
            <a:off x="4968548" y="3332822"/>
            <a:ext cx="720900" cy="72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grpSp>
        <p:nvGrpSpPr>
          <p:cNvPr id="15" name="Google Shape;1354;p52">
            <a:extLst>
              <a:ext uri="{FF2B5EF4-FFF2-40B4-BE49-F238E27FC236}">
                <a16:creationId xmlns:a16="http://schemas.microsoft.com/office/drawing/2014/main" id="{740329B3-4D48-E63C-BEF5-6FDDE4C44710}"/>
              </a:ext>
            </a:extLst>
          </p:cNvPr>
          <p:cNvGrpSpPr/>
          <p:nvPr/>
        </p:nvGrpSpPr>
        <p:grpSpPr>
          <a:xfrm>
            <a:off x="5153958" y="3518382"/>
            <a:ext cx="350079" cy="350079"/>
            <a:chOff x="2037825" y="3254050"/>
            <a:chExt cx="296175" cy="296175"/>
          </a:xfrm>
        </p:grpSpPr>
        <p:sp>
          <p:nvSpPr>
            <p:cNvPr id="16" name="Google Shape;1355;p52">
              <a:extLst>
                <a:ext uri="{FF2B5EF4-FFF2-40B4-BE49-F238E27FC236}">
                  <a16:creationId xmlns:a16="http://schemas.microsoft.com/office/drawing/2014/main" id="{50AA23C5-D263-689F-AF64-81CAB664EC97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6;p52">
              <a:extLst>
                <a:ext uri="{FF2B5EF4-FFF2-40B4-BE49-F238E27FC236}">
                  <a16:creationId xmlns:a16="http://schemas.microsoft.com/office/drawing/2014/main" id="{574DBAE7-645B-FAA2-4C75-5E2FB14AD400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7;p52">
              <a:extLst>
                <a:ext uri="{FF2B5EF4-FFF2-40B4-BE49-F238E27FC236}">
                  <a16:creationId xmlns:a16="http://schemas.microsoft.com/office/drawing/2014/main" id="{270EE921-7265-CCA1-201F-6B190FFD5C64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8;p52">
              <a:extLst>
                <a:ext uri="{FF2B5EF4-FFF2-40B4-BE49-F238E27FC236}">
                  <a16:creationId xmlns:a16="http://schemas.microsoft.com/office/drawing/2014/main" id="{59F4CA5E-01F7-13CA-18BF-F1CF6246143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9;p52">
              <a:extLst>
                <a:ext uri="{FF2B5EF4-FFF2-40B4-BE49-F238E27FC236}">
                  <a16:creationId xmlns:a16="http://schemas.microsoft.com/office/drawing/2014/main" id="{E152B555-47D1-0F57-C603-F852A0CCC21C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0;p52">
              <a:extLst>
                <a:ext uri="{FF2B5EF4-FFF2-40B4-BE49-F238E27FC236}">
                  <a16:creationId xmlns:a16="http://schemas.microsoft.com/office/drawing/2014/main" id="{32F1CC0A-7DE7-F19E-452F-6AD1C361EE5C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9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1178" name="Google Shape;1178;p39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program will perform the function of reading FAT-FILE, specifically FAT-12 and displaying the content of that file on the command screen.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0A31A-022E-C76A-80BC-41EC9569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105" y="1579401"/>
            <a:ext cx="5625790" cy="29197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>
            <a:spLocks noGrp="1"/>
          </p:cNvSpPr>
          <p:nvPr>
            <p:ph type="title" idx="2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8" name="Google Shape;1278;p50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dirty="0"/>
          </a:p>
        </p:txBody>
      </p:sp>
      <p:sp>
        <p:nvSpPr>
          <p:cNvPr id="1279" name="Google Shape;1279;p50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ABOUT FAT-FILE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1"/>
          <p:cNvSpPr txBox="1">
            <a:spLocks noGrp="1"/>
          </p:cNvSpPr>
          <p:nvPr>
            <p:ph type="title"/>
          </p:nvPr>
        </p:nvSpPr>
        <p:spPr>
          <a:xfrm>
            <a:off x="1071000" y="1339038"/>
            <a:ext cx="7002000" cy="18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 FAT – File ?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The FAT file system (File Allocation Table) is heavily based on the file map model in terms of its on-disk layout.</a:t>
            </a:r>
          </a:p>
          <a:p>
            <a:pPr marL="285750" indent="-285750"/>
            <a:r>
              <a:rPr lang="en-US" dirty="0"/>
              <a:t>This file system was used on all versions of MS-DOS and PC-DOS, and on early versions of Windows .</a:t>
            </a:r>
          </a:p>
          <a:p>
            <a:pPr marL="285750" indent="-285750"/>
            <a:r>
              <a:rPr lang="en-US" dirty="0"/>
              <a:t>It is a reasonably simple, reasonably robust file system.</a:t>
            </a:r>
            <a:endParaRPr dirty="0"/>
          </a:p>
        </p:txBody>
      </p:sp>
      <p:sp>
        <p:nvSpPr>
          <p:cNvPr id="1233" name="Google Shape;1233;p45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FAT file is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 – file Overreview</a:t>
            </a:r>
            <a:endParaRPr dirty="0"/>
          </a:p>
        </p:txBody>
      </p:sp>
      <p:sp>
        <p:nvSpPr>
          <p:cNvPr id="1245" name="Google Shape;1245;p47"/>
          <p:cNvSpPr txBox="1">
            <a:spLocks noGrp="1"/>
          </p:cNvSpPr>
          <p:nvPr>
            <p:ph type="title" idx="2"/>
          </p:nvPr>
        </p:nvSpPr>
        <p:spPr>
          <a:xfrm>
            <a:off x="720000" y="3805641"/>
            <a:ext cx="1864704" cy="67148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 Block</a:t>
            </a:r>
            <a:endParaRPr dirty="0"/>
          </a:p>
        </p:txBody>
      </p:sp>
      <p:sp>
        <p:nvSpPr>
          <p:cNvPr id="1249" name="Google Shape;1249;p47"/>
          <p:cNvSpPr txBox="1">
            <a:spLocks noGrp="1"/>
          </p:cNvSpPr>
          <p:nvPr>
            <p:ph type="title" idx="5"/>
          </p:nvPr>
        </p:nvSpPr>
        <p:spPr>
          <a:xfrm>
            <a:off x="6740342" y="3819570"/>
            <a:ext cx="2051967" cy="8184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data area</a:t>
            </a:r>
            <a:endParaRPr dirty="0"/>
          </a:p>
        </p:txBody>
      </p:sp>
      <p:sp>
        <p:nvSpPr>
          <p:cNvPr id="1251" name="Google Shape;1251;p47"/>
          <p:cNvSpPr txBox="1">
            <a:spLocks noGrp="1"/>
          </p:cNvSpPr>
          <p:nvPr>
            <p:ph type="title" idx="7"/>
          </p:nvPr>
        </p:nvSpPr>
        <p:spPr>
          <a:xfrm>
            <a:off x="5051642" y="3805641"/>
            <a:ext cx="1688700" cy="1109201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Root Directory</a:t>
            </a:r>
            <a:endParaRPr dirty="0"/>
          </a:p>
        </p:txBody>
      </p:sp>
      <p:sp>
        <p:nvSpPr>
          <p:cNvPr id="1252" name="Google Shape;1252;p47"/>
          <p:cNvSpPr txBox="1">
            <a:spLocks noGrp="1"/>
          </p:cNvSpPr>
          <p:nvPr>
            <p:ph type="subTitle" idx="8"/>
          </p:nvPr>
        </p:nvSpPr>
        <p:spPr>
          <a:xfrm>
            <a:off x="2279078" y="3259472"/>
            <a:ext cx="5108447" cy="56661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DISK FORMAT – BASIC LAYOUT</a:t>
            </a:r>
            <a:endParaRPr sz="2400" b="1" dirty="0"/>
          </a:p>
        </p:txBody>
      </p:sp>
      <p:sp>
        <p:nvSpPr>
          <p:cNvPr id="1255" name="Google Shape;1255;p47"/>
          <p:cNvSpPr txBox="1">
            <a:spLocks noGrp="1"/>
          </p:cNvSpPr>
          <p:nvPr>
            <p:ph type="title" idx="14"/>
          </p:nvPr>
        </p:nvSpPr>
        <p:spPr>
          <a:xfrm>
            <a:off x="2619149" y="3805641"/>
            <a:ext cx="2440532" cy="1243361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Allocation Table</a:t>
            </a:r>
            <a:endParaRPr dirty="0"/>
          </a:p>
        </p:txBody>
      </p:sp>
      <p:sp>
        <p:nvSpPr>
          <p:cNvPr id="2" name="Chỗ dành sẵn cho Nội dung 2">
            <a:extLst>
              <a:ext uri="{FF2B5EF4-FFF2-40B4-BE49-F238E27FC236}">
                <a16:creationId xmlns:a16="http://schemas.microsoft.com/office/drawing/2014/main" id="{ED92B499-F79F-FE4F-0BA8-0827BEC0EA43}"/>
              </a:ext>
            </a:extLst>
          </p:cNvPr>
          <p:cNvSpPr txBox="1">
            <a:spLocks/>
          </p:cNvSpPr>
          <p:nvPr/>
        </p:nvSpPr>
        <p:spPr>
          <a:xfrm>
            <a:off x="631876" y="1374541"/>
            <a:ext cx="8402852" cy="161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/>
              <a:t>Any disk is made up of surfaces (one for each head),  </a:t>
            </a:r>
            <a:r>
              <a:rPr lang="en-US" sz="1800" b="1" dirty="0"/>
              <a:t>tracks</a:t>
            </a:r>
            <a:r>
              <a:rPr lang="en-US" sz="1800" dirty="0"/>
              <a:t> and </a:t>
            </a:r>
            <a:r>
              <a:rPr lang="en-US" sz="1800" b="1" dirty="0"/>
              <a:t>sectors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/>
              <a:t>we can consider a disk as a simple storage area made up just of a number of</a:t>
            </a:r>
          </a:p>
          <a:p>
            <a:pPr marL="139700" indent="0"/>
            <a:r>
              <a:rPr lang="en-US" sz="1800" dirty="0"/>
              <a:t>sectors (index start by 0).</a:t>
            </a:r>
          </a:p>
          <a:p>
            <a:r>
              <a:rPr lang="en-US" sz="1800" dirty="0"/>
              <a:t>All blocks are the same size, 512 bytes, on practically all FAT file systems. </a:t>
            </a:r>
          </a:p>
          <a:p>
            <a:r>
              <a:rPr lang="en-US" sz="1800" dirty="0"/>
              <a:t>The FAT file system actually works in allocation units, not blocks.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864</Words>
  <Application>Microsoft Office PowerPoint</Application>
  <PresentationFormat>On-screen Show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Poppins ExtraBold</vt:lpstr>
      <vt:lpstr>Lato</vt:lpstr>
      <vt:lpstr>TimesNewRomanPSMT</vt:lpstr>
      <vt:lpstr>Inria Sans</vt:lpstr>
      <vt:lpstr>Poppins Black</vt:lpstr>
      <vt:lpstr>Lato Black</vt:lpstr>
      <vt:lpstr>Lexend Tera</vt:lpstr>
      <vt:lpstr>Arial</vt:lpstr>
      <vt:lpstr>Wingdings</vt:lpstr>
      <vt:lpstr>Roboto</vt:lpstr>
      <vt:lpstr>Let's Celebrate Morse Code Day by Slidesgo</vt:lpstr>
      <vt:lpstr>HN23_FRF_EMB_07 MOCK_C_GROUP_2</vt:lpstr>
      <vt:lpstr>01</vt:lpstr>
      <vt:lpstr>INTRODUCTION</vt:lpstr>
      <vt:lpstr>OUR TEAM </vt:lpstr>
      <vt:lpstr>ABSTRACT</vt:lpstr>
      <vt:lpstr>02</vt:lpstr>
      <vt:lpstr>WHAT IS FAT – File ?</vt:lpstr>
      <vt:lpstr>The FAT file is</vt:lpstr>
      <vt:lpstr>FAT – file Overreview</vt:lpstr>
      <vt:lpstr>FAT 12/16 AND FAT32 LAYOUT COMPARED</vt:lpstr>
      <vt:lpstr>FAT – file overreview</vt:lpstr>
      <vt:lpstr>FAT Cluster and Sector</vt:lpstr>
      <vt:lpstr>TIMELINE</vt:lpstr>
      <vt:lpstr>THANKS!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LEFT'S CELEBRATE MORSE CODE DAY</dc:title>
  <dc:creator>Tuan Nguyen Van</dc:creator>
  <cp:lastModifiedBy>Bien Tran Dinh</cp:lastModifiedBy>
  <cp:revision>5</cp:revision>
  <dcterms:modified xsi:type="dcterms:W3CDTF">2023-11-29T09:11:19Z</dcterms:modified>
</cp:coreProperties>
</file>