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9" r:id="rId4"/>
  </p:sldMasterIdLst>
  <p:notesMasterIdLst>
    <p:notesMasterId r:id="rId22"/>
  </p:notesMasterIdLst>
  <p:sldIdLst>
    <p:sldId id="256" r:id="rId5"/>
    <p:sldId id="261" r:id="rId6"/>
    <p:sldId id="268" r:id="rId7"/>
    <p:sldId id="265" r:id="rId8"/>
    <p:sldId id="274" r:id="rId9"/>
    <p:sldId id="284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3"/>
    <p:sldId id="312" r:id="rId24"/>
    <p:sldId id="313" r:id="rId25"/>
    <p:sldId id="314" r:id="rId26"/>
    <p:sldId id="315" r:id="rId27"/>
    <p:sldId id="316" r:id="rId28"/>
    <p:sldId id="317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8" autoAdjust="0"/>
  </p:normalViewPr>
  <p:slideViewPr>
    <p:cSldViewPr>
      <p:cViewPr>
        <p:scale>
          <a:sx n="100" d="100"/>
          <a:sy n="100" d="100"/>
        </p:scale>
        <p:origin x="970" y="2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7EFAB-5506-43CF-B350-3E563C4645E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1B91A-DF90-4233-A900-522B5311092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1B91A-DF90-4233-A900-522B531109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Malgun Gothic" panose="020B0503020000020004" pitchFamily="50" charset="-127"/>
              </a:rPr>
              <a:t>FREE </a:t>
            </a:r>
            <a:endParaRPr lang="en-US" altLang="ko-KR" dirty="0">
              <a:ea typeface="Malgun Gothic" panose="020B0503020000020004" pitchFamily="50" charset="-127"/>
            </a:endParaRPr>
          </a:p>
          <a:p>
            <a:r>
              <a:rPr lang="en-US" altLang="ko-KR" dirty="0">
                <a:ea typeface="Malgun Gothic" panose="020B0503020000020004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Malgun Gothic" panose="020B0503020000020004" pitchFamily="50" charset="-127"/>
              </a:rPr>
              <a:t>FREE </a:t>
            </a:r>
            <a:endParaRPr lang="en-US" altLang="ko-KR" dirty="0">
              <a:ea typeface="Malgun Gothic" panose="020B0503020000020004" pitchFamily="50" charset="-127"/>
            </a:endParaRPr>
          </a:p>
          <a:p>
            <a:r>
              <a:rPr lang="en-US" altLang="ko-KR" dirty="0">
                <a:ea typeface="Malgun Gothic" panose="020B0503020000020004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hyperlink" Target="https://nosqlbooster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31840" y="627535"/>
            <a:ext cx="5832648" cy="1568935"/>
          </a:xfrm>
        </p:spPr>
        <p:txBody>
          <a:bodyPr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 ÁN MÔN NOSQL</a:t>
            </a:r>
            <a:endParaRPr lang="vi-VN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ĐỀ TÀI: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ứng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dụng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cửa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thể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với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trị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cơ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sở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dữ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liệu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trên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Tool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NoQueryBooster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947030"/>
            <a:ext cx="5292080" cy="488815"/>
          </a:xfrm>
        </p:spPr>
        <p:txBody>
          <a:bodyPr/>
          <a:lstStyle/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286000" algn="l"/>
                <a:tab pos="3429000" algn="l"/>
                <a:tab pos="4000500" algn="l"/>
                <a:tab pos="5829300" algn="r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: Nguyễn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Định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286000" algn="l"/>
                <a:tab pos="3429000" algn="l"/>
                <a:tab pos="4000500" algn="l"/>
                <a:tab pos="5829300" algn="r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: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286000" algn="l"/>
                <a:tab pos="3200400" algn="l"/>
                <a:tab pos="4000500" algn="l"/>
                <a:tab pos="58293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1. 2001180118 -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Trần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Chân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286000" algn="l"/>
                <a:tab pos="3200400" algn="l"/>
                <a:tab pos="4000500" algn="l"/>
                <a:tab pos="58293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2. 2001180437 - Nguyễn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Hòa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Hiếu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286000" algn="l"/>
                <a:tab pos="3200400" algn="l"/>
                <a:tab pos="4000500" algn="l"/>
                <a:tab pos="58293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3. 2001180448- Nguyễn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Gia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Huy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286000" algn="l"/>
                <a:tab pos="3200400" algn="l"/>
                <a:tab pos="4000500" algn="l"/>
                <a:tab pos="58293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4. 2001180319 – Nguyễn Minh Thuận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anose="020B0604020202020204" pitchFamily="34" charset="0"/>
              </a:rPr>
              <a:t>LogoType</a:t>
            </a:r>
            <a:endParaRPr lang="ko-KR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hlinkClick r:id="rId1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anose="020B0604020202020204" pitchFamily="34" charset="0"/>
                <a:hlinkClick r:id="rId1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/>
          <p:nvPr/>
        </p:nvSpPr>
        <p:spPr>
          <a:xfrm>
            <a:off x="6516216" y="411510"/>
            <a:ext cx="2256659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Bật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Tắt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Đôi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dữliệu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9582"/>
            <a:ext cx="590138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/>
          <p:nvPr/>
        </p:nvSpPr>
        <p:spPr>
          <a:xfrm>
            <a:off x="6444208" y="411510"/>
            <a:ext cx="2699792" cy="33123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Truy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vấn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trực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NoQueryBoot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Mongo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endParaRPr lang="vi-VN" sz="1400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vi-VN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câu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lệnh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Mongo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lệnh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Mongo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051" name="Picture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1550"/>
            <a:ext cx="59436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/>
          <p:nvPr/>
        </p:nvSpPr>
        <p:spPr>
          <a:xfrm>
            <a:off x="6444208" y="392480"/>
            <a:ext cx="2304256" cy="21602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vấn:Bạn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vi-V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vi-V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vi-V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bạn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(F7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Ctrl+F7)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074" name="Picture 1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59436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/>
          <p:nvPr/>
        </p:nvSpPr>
        <p:spPr>
          <a:xfrm>
            <a:off x="6516216" y="411510"/>
            <a:ext cx="2256659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>
              <a:spcBef>
                <a:spcPts val="60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cú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EXNext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14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vi-VN" sz="1400" dirty="0">
              <a:solidFill>
                <a:srgbClr val="333333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ESNext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ệt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vời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JavaScript. </a:t>
            </a:r>
            <a:endParaRPr lang="vi-VN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kịch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shell MongoDB </a:t>
            </a:r>
            <a:endParaRPr lang="vi-VN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ngắn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đọc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đáng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kể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nhờ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phạm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khối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vi-VN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mũi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tên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chuỗi</a:t>
            </a:r>
            <a:endParaRPr lang="vi-VN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/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chờ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đợi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chuỗi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tùy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nullish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cải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074" name="Picture 1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59436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/>
          <p:nvPr/>
        </p:nvSpPr>
        <p:spPr>
          <a:xfrm>
            <a:off x="6516216" y="3219822"/>
            <a:ext cx="2256659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dấu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098" name="Picture 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63910"/>
            <a:ext cx="324036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"/>
          <p:cNvSpPr txBox="1"/>
          <p:nvPr/>
        </p:nvSpPr>
        <p:spPr>
          <a:xfrm>
            <a:off x="6668616" y="563910"/>
            <a:ext cx="2256659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es6+: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101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15766"/>
            <a:ext cx="280352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/>
          <p:nvPr/>
        </p:nvSpPr>
        <p:spPr>
          <a:xfrm>
            <a:off x="6516216" y="3219822"/>
            <a:ext cx="2256659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Gợi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 Placeholder 1"/>
          <p:cNvSpPr txBox="1"/>
          <p:nvPr/>
        </p:nvSpPr>
        <p:spPr>
          <a:xfrm>
            <a:off x="6668616" y="563910"/>
            <a:ext cx="2256659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146" name="Picture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0" t="13933" r="50070" b="74971"/>
          <a:stretch>
            <a:fillRect/>
          </a:stretch>
        </p:blipFill>
        <p:spPr bwMode="auto">
          <a:xfrm>
            <a:off x="323528" y="563910"/>
            <a:ext cx="57912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5" t="13933" r="54279" b="74455"/>
          <a:stretch>
            <a:fillRect/>
          </a:stretch>
        </p:blipFill>
        <p:spPr bwMode="auto">
          <a:xfrm>
            <a:off x="323528" y="3075806"/>
            <a:ext cx="5654675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26125" y="1262271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81851" y="3050802"/>
            <a:ext cx="5300817" cy="904679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81850" y="425373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07453" y="140988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3848" y="4253632"/>
            <a:ext cx="492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645" y="483743"/>
            <a:ext cx="4482643" cy="1369304"/>
            <a:chOff x="3563645" y="483743"/>
            <a:chExt cx="4482643" cy="1369304"/>
          </a:xfrm>
        </p:grpSpPr>
        <p:sp>
          <p:nvSpPr>
            <p:cNvPr id="30" name="TextBox 29"/>
            <p:cNvSpPr txBox="1"/>
            <p:nvPr/>
          </p:nvSpPr>
          <p:spPr>
            <a:xfrm>
              <a:off x="3563645" y="1331077"/>
              <a:ext cx="439256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>
                <a:spcBef>
                  <a:spcPts val="0"/>
                </a:spcBef>
                <a:spcAft>
                  <a:spcPts val="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1400" dirty="0" err="1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Tô</a:t>
              </a:r>
              <a:r>
                <a:rPr lang="en-US" sz="14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sáng</a:t>
              </a:r>
              <a:r>
                <a:rPr lang="en-US" sz="14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cú</a:t>
              </a:r>
              <a:r>
                <a:rPr lang="en-US" sz="14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pháp</a:t>
              </a:r>
              <a:endPara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342900" marR="0" lvl="0" indent="-342900">
                <a:spcBef>
                  <a:spcPts val="0"/>
                </a:spcBef>
                <a:spcAft>
                  <a:spcPts val="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1400" dirty="0" err="1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Thụt</a:t>
              </a:r>
              <a:r>
                <a:rPr lang="en-US" sz="14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lề</a:t>
              </a:r>
              <a:r>
                <a:rPr lang="en-US" sz="14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và</a:t>
              </a:r>
              <a:r>
                <a:rPr lang="en-US" sz="14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thụt</a:t>
              </a:r>
              <a:r>
                <a:rPr lang="en-US" sz="14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lề</a:t>
              </a:r>
              <a:r>
                <a:rPr lang="en-US" sz="14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tự</a:t>
              </a:r>
              <a:r>
                <a:rPr lang="en-US" sz="14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động</a:t>
              </a:r>
              <a:endPara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3720" y="483743"/>
              <a:ext cx="439256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51842" y="2147689"/>
            <a:ext cx="433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Tìm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kiếm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thay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biểu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thức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chính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quy</a:t>
            </a:r>
            <a:endParaRPr lang="en-US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Tô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sáng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dấu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ngoặc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đơn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phù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hợp</a:t>
            </a:r>
            <a:endParaRPr lang="en-US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41243" y="3207637"/>
            <a:ext cx="444136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Chuyển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đổi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giữa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tab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mềm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tab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endParaRPr lang="en-US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Hiển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thị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ký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tự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ẩn</a:t>
            </a:r>
            <a:endParaRPr lang="en-US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altLang="en-US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43182" y="4284410"/>
            <a:ext cx="5300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Kéo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thả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văn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dụng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chuột</a:t>
            </a:r>
            <a:endParaRPr lang="en-US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Ngắt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dòng</a:t>
            </a:r>
            <a:endParaRPr lang="en-US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Gấp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mã</a:t>
            </a:r>
            <a:endParaRPr lang="en-US" sz="1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/>
          <p:nvPr/>
        </p:nvSpPr>
        <p:spPr>
          <a:xfrm>
            <a:off x="6516216" y="3219822"/>
            <a:ext cx="2256659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just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Gợi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 Placeholder 1"/>
          <p:cNvSpPr txBox="1"/>
          <p:nvPr/>
        </p:nvSpPr>
        <p:spPr>
          <a:xfrm>
            <a:off x="6668616" y="563910"/>
            <a:ext cx="2256659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endParaRPr lang="en-US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18095"/>
            <a:ext cx="6229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NoSQLBooster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phép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bạn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dữ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liệu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3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dạng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dirty="0"/>
          </a:p>
        </p:txBody>
      </p:sp>
      <p:pic>
        <p:nvPicPr>
          <p:cNvPr id="7170" name="Picture 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" y="670047"/>
            <a:ext cx="595153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5536" y="411693"/>
            <a:ext cx="864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+Tree: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717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6" y="2131726"/>
            <a:ext cx="5943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1520" y="18528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+Table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717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" y="3219822"/>
            <a:ext cx="5943600" cy="133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8288" y="2876077"/>
            <a:ext cx="466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+JSON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496" y="983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Đánh dấu màu sắc các loại thuộc tính(Mark Types With Colors):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Picture 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2" t="35864" r="-15" b="27489"/>
          <a:stretch>
            <a:fillRect/>
          </a:stretch>
        </p:blipFill>
        <p:spPr bwMode="auto">
          <a:xfrm>
            <a:off x="35496" y="555526"/>
            <a:ext cx="4708525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72200" y="1471885"/>
            <a:ext cx="194421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Lọc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5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7" t="31737" r="13786" b="26978"/>
          <a:stretch>
            <a:fillRect/>
          </a:stretch>
        </p:blipFill>
        <p:spPr bwMode="auto">
          <a:xfrm>
            <a:off x="5039831" y="1779662"/>
            <a:ext cx="3782070" cy="29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32039" y="4433268"/>
            <a:ext cx="734481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t="18320" r="15231" b="28522"/>
          <a:stretch>
            <a:fillRect/>
          </a:stretch>
        </p:blipFill>
        <p:spPr bwMode="auto">
          <a:xfrm>
            <a:off x="179512" y="1131590"/>
            <a:ext cx="589915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5576" y="5555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nhị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phân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latin typeface="Time s New Roman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 s New Roman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latin typeface="Time s New Roman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 s New Roman"/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 s New Roman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81851" y="3050802"/>
            <a:ext cx="5300817" cy="904679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 s New Roman"/>
              </a:endParaRPr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 s New Roman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81850" y="425373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 s New Roman"/>
              </a:endParaRPr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latin typeface="Time s New Roman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Time s New Roman"/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Time s New Roman"/>
                <a:cs typeface="Arial" panose="020B0604020202020204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Time s New Roman"/>
                <a:cs typeface="Arial" panose="020B0604020202020204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3848" y="4253632"/>
            <a:ext cx="492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Time s New Roman"/>
                <a:cs typeface="Arial" panose="020B0604020202020204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Time s New Roman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1930" y="1336157"/>
            <a:ext cx="4432478" cy="566315"/>
            <a:chOff x="3811930" y="1336157"/>
            <a:chExt cx="4432478" cy="566315"/>
          </a:xfrm>
        </p:grpSpPr>
        <p:sp>
          <p:nvSpPr>
            <p:cNvPr id="30" name="TextBox 29"/>
            <p:cNvSpPr txBox="1"/>
            <p:nvPr/>
          </p:nvSpPr>
          <p:spPr>
            <a:xfrm>
              <a:off x="3811930" y="1336157"/>
              <a:ext cx="439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effectLst/>
                  <a:latin typeface="Time s New Roman"/>
                  <a:ea typeface="SimSun" panose="02010600030101010101" pitchFamily="2" charset="-122"/>
                </a:rPr>
                <a:t>Giới</a:t>
              </a:r>
              <a:r>
                <a:rPr lang="en-US" sz="18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800" dirty="0" err="1">
                  <a:effectLst/>
                  <a:latin typeface="Time s New Roman"/>
                  <a:ea typeface="SimSun" panose="02010600030101010101" pitchFamily="2" charset="-122"/>
                </a:rPr>
                <a:t>thiệu</a:t>
              </a:r>
              <a:r>
                <a:rPr lang="en-US" sz="18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800" dirty="0" err="1">
                  <a:effectLst/>
                  <a:latin typeface="Time s New Roman"/>
                  <a:ea typeface="SimSun" panose="02010600030101010101" pitchFamily="2" charset="-122"/>
                </a:rPr>
                <a:t>về</a:t>
              </a:r>
              <a:r>
                <a:rPr lang="en-US" sz="18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800" dirty="0" err="1">
                  <a:effectLst/>
                  <a:latin typeface="Time s New Roman"/>
                  <a:ea typeface="SimSun" panose="02010600030101010101" pitchFamily="2" charset="-122"/>
                </a:rPr>
                <a:t>NoQueryBooster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 s New Roman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 s New Roman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41242" y="2256038"/>
            <a:ext cx="4503166" cy="540739"/>
            <a:chOff x="3741242" y="1361733"/>
            <a:chExt cx="4503166" cy="540739"/>
          </a:xfrm>
        </p:grpSpPr>
        <p:sp>
          <p:nvSpPr>
            <p:cNvPr id="37" name="TextBox 36"/>
            <p:cNvSpPr txBox="1"/>
            <p:nvPr/>
          </p:nvSpPr>
          <p:spPr>
            <a:xfrm>
              <a:off x="3741242" y="1361733"/>
              <a:ext cx="439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effectLst/>
                  <a:latin typeface="Time s New Roman"/>
                  <a:ea typeface="SimSun" panose="02010600030101010101" pitchFamily="2" charset="-122"/>
                </a:rPr>
                <a:t>Đặc</a:t>
              </a:r>
              <a:r>
                <a:rPr lang="en-US" sz="18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800" dirty="0" err="1">
                  <a:effectLst/>
                  <a:latin typeface="Time s New Roman"/>
                  <a:ea typeface="SimSun" panose="02010600030101010101" pitchFamily="2" charset="-122"/>
                </a:rPr>
                <a:t>điểm</a:t>
              </a:r>
              <a:r>
                <a:rPr lang="en-US" sz="18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800" dirty="0" err="1">
                  <a:effectLst/>
                  <a:latin typeface="Time s New Roman"/>
                  <a:ea typeface="SimSun" panose="02010600030101010101" pitchFamily="2" charset="-122"/>
                </a:rPr>
                <a:t>chung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 s New Roman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 s New Roman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741243" y="2953628"/>
            <a:ext cx="4463256" cy="1177339"/>
            <a:chOff x="3863351" y="1385826"/>
            <a:chExt cx="4392567" cy="8301155"/>
          </a:xfrm>
        </p:grpSpPr>
        <p:sp>
          <p:nvSpPr>
            <p:cNvPr id="40" name="TextBox 39"/>
            <p:cNvSpPr txBox="1"/>
            <p:nvPr/>
          </p:nvSpPr>
          <p:spPr>
            <a:xfrm>
              <a:off x="3863351" y="1385826"/>
              <a:ext cx="4392567" cy="2604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effectLst/>
                  <a:latin typeface="Time s New Roman"/>
                  <a:ea typeface="SimSun" panose="02010600030101010101" pitchFamily="2" charset="-122"/>
                </a:rPr>
                <a:t>Các</a:t>
              </a:r>
              <a:r>
                <a:rPr lang="en-US" sz="18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800" dirty="0" err="1">
                  <a:effectLst/>
                  <a:latin typeface="Time s New Roman"/>
                  <a:ea typeface="SimSun" panose="02010600030101010101" pitchFamily="2" charset="-122"/>
                </a:rPr>
                <a:t>chức</a:t>
              </a:r>
              <a:r>
                <a:rPr lang="en-US" sz="18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800" dirty="0" err="1">
                  <a:effectLst/>
                  <a:latin typeface="Time s New Roman"/>
                  <a:ea typeface="SimSun" panose="02010600030101010101" pitchFamily="2" charset="-122"/>
                </a:rPr>
                <a:t>năng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 s New Roman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63351" y="3176787"/>
              <a:ext cx="4371022" cy="6510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 dirty="0">
                  <a:effectLst/>
                  <a:latin typeface="Time s New Roman"/>
                  <a:ea typeface="SimSun" panose="02010600030101010101" pitchFamily="2" charset="-122"/>
                </a:rPr>
                <a:t>&gt;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Trình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tạo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và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gợi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ý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mã</a:t>
              </a:r>
              <a:endParaRPr lang="vi-VN" sz="1400" dirty="0">
                <a:effectLst/>
                <a:latin typeface="Time s New Roman"/>
                <a:ea typeface="SimSun" panose="02010600030101010101" pitchFamily="2" charset="-122"/>
              </a:endParaRPr>
            </a:p>
            <a:p>
              <a:r>
                <a:rPr lang="vi-VN" sz="1400" dirty="0">
                  <a:effectLst/>
                  <a:latin typeface="Time s New Roman"/>
                  <a:ea typeface="SimSun" panose="02010600030101010101" pitchFamily="2" charset="-122"/>
                </a:rPr>
                <a:t>&gt;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Trình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xem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dữ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liệu</a:t>
              </a:r>
              <a:endParaRPr lang="vi-VN" sz="1400" dirty="0">
                <a:latin typeface="Time s New Roman"/>
                <a:ea typeface="SimSun" panose="02010600030101010101" pitchFamily="2" charset="-122"/>
              </a:endParaRPr>
            </a:p>
            <a:p>
              <a:r>
                <a:rPr lang="vi-VN" sz="1400" dirty="0">
                  <a:effectLst/>
                  <a:latin typeface="Time s New Roman"/>
                  <a:ea typeface="SimSun" panose="02010600030101010101" pitchFamily="2" charset="-122"/>
                </a:rPr>
                <a:t>&gt;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Máy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chủ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giám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sát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và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công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cụ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hiệu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suất</a:t>
              </a:r>
              <a:endParaRPr lang="vi-VN" sz="1400" dirty="0">
                <a:effectLst/>
                <a:latin typeface="Time s New Roman"/>
                <a:ea typeface="SimSun" panose="02010600030101010101" pitchFamily="2" charset="-122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 s New Roman"/>
                <a:cs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946808" y="4253732"/>
            <a:ext cx="43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So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sánh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NoSqlBooster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ime s New Roman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51470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suất</a:t>
            </a:r>
            <a:endParaRPr lang="en-US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41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9582"/>
            <a:ext cx="5943600" cy="3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520" y="46108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4208" y="411510"/>
            <a:ext cx="24482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Visual Explain Plan: 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giúp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chế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hoạch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truy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vấn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đọc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hiểu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phép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điều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truy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vấn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nâng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giải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quyết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vấn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suất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915566"/>
            <a:ext cx="619268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23478"/>
            <a:ext cx="655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Biểu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đồ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trạng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thái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thời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gian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của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máy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chủ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Mongostat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88224" y="411510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 algn="just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Mongotop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2290" name="Picture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9542"/>
            <a:ext cx="594360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987824" y="1"/>
          <a:ext cx="6336704" cy="514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951"/>
                <a:gridCol w="2117506"/>
                <a:gridCol w="1689247"/>
              </a:tblGrid>
              <a:tr h="305770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sng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"/>
                        </a:rPr>
                        <a:t>NoQueryBooster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 Compass</a:t>
                      </a:r>
                      <a:endParaRPr lang="en-US" sz="1200" dirty="0"/>
                    </a:p>
                  </a:txBody>
                  <a:tcPr/>
                </a:tc>
              </a:tr>
              <a:tr h="1834621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Định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nghĩa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032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Đây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một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công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cụ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GUI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đa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nền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tảng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tập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trung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và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shell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cho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MongoDBv2.6-4.0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cung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cấp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công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cụ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giám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sát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máy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chỉ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toàn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diện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.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Trình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tạo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truy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vấn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thông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thạo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truy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vấn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SQL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hỗ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trợ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cú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pháp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ES2017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và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trả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nghiệm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intellisense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thực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sự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Khám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phá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trực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endParaRPr lang="vi-VN" sz="1200" b="1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dữ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liệu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của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bạn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Chạy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truy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vấn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đặt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biệt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trong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vài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giây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Tương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tác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với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dữ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liệu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endParaRPr lang="vi-VN" sz="1200" b="1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của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bạn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với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đầy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đủ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endParaRPr lang="vi-VN" sz="1200" b="1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chức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năng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CRUD.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Xem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và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tối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ưu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hiệu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suất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truy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vấn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0384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Phân loại công cụ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Cơ sở dữ liệu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Cơ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sở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dữ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liệu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123404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Một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tính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năng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 IntelliSense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Tấn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đoạn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mã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vấn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MongoDB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với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SQL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Rực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hóa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lược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đồ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tích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hợp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Thông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tin chi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tiết</a:t>
                      </a:r>
                      <a:endParaRPr lang="vi-V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ngay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lập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tức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trạng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thái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máy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chủ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hiệu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suất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vi-V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None/>
                        <a:tabLst>
                          <a:tab pos="45720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vấn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Xem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việc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dụng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quản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lý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các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chỉ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mục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bạn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67585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cụ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vi-VN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MONGODB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vi-VN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LINUX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vi-VN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WINDOWS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MONGODB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5" name="Picture 4"/>
          <p:cNvPicPr>
            <a:picLocks noChangeAspect="1"/>
          </p:cNvPicPr>
          <p:nvPr/>
        </p:nvPicPr>
        <p:blipFill>
          <a:blip r:embed="rId2"/>
          <a:srcRect l="10873"/>
          <a:stretch>
            <a:fillRect/>
          </a:stretch>
        </p:blipFill>
        <p:spPr>
          <a:xfrm>
            <a:off x="26035" y="2355850"/>
            <a:ext cx="2961640" cy="2141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31925" cy="868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DEMO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Time s New Roman"/>
              </a:rPr>
              <a:t>Welcome!!</a:t>
            </a:r>
            <a:endParaRPr lang="ko-KR" altLang="en-US" dirty="0">
              <a:latin typeface="Time 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Giới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thiệu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về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NoQueryBooster</a:t>
            </a:r>
            <a:endParaRPr lang="en-US" sz="1800" b="1" i="1" dirty="0">
              <a:solidFill>
                <a:srgbClr val="000000"/>
              </a:solidFill>
              <a:effectLst/>
              <a:latin typeface="Time s New Roman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556086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NoQueryBooster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cho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MongoDB (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trước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đây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là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b="1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MongoBooster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hoặc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b="1" dirty="0" err="1">
                <a:effectLst/>
                <a:latin typeface="Time s New Roman"/>
                <a:ea typeface="SimSun" panose="02010600030101010101" pitchFamily="2" charset="-122"/>
              </a:rPr>
              <a:t>NoSQLBooster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)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là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một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công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cụ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GUI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đa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nền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tảng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tập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trung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phát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triển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cho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MongoDB.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Đã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có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phiên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bản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miễn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Time s New Roman"/>
                <a:ea typeface="SimSun" panose="02010600030101010101" pitchFamily="2" charset="-122"/>
              </a:rPr>
              <a:t>phí</a:t>
            </a:r>
            <a:endParaRPr lang="vi-VN" sz="1800" spc="-5" dirty="0">
              <a:solidFill>
                <a:srgbClr val="1B1B1B"/>
              </a:solidFill>
              <a:effectLst/>
              <a:latin typeface="Time s New Roman"/>
              <a:ea typeface="SimSun" panose="02010600030101010101" pitchFamily="2" charset="-122"/>
            </a:endParaRPr>
          </a:p>
          <a:p>
            <a:pPr algn="ctr"/>
            <a:r>
              <a:rPr lang="en-US" sz="1800" b="1" dirty="0" err="1">
                <a:effectLst/>
                <a:latin typeface="Time s New Roman"/>
                <a:ea typeface="SimSun" panose="02010600030101010101" pitchFamily="2" charset="-122"/>
              </a:rPr>
              <a:t>NoQueryBooster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cung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cấp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giao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diện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người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dùng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đồ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họa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để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kết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nối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với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máy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 s New Roman"/>
                <a:ea typeface="SimSun" panose="02010600030101010101" pitchFamily="2" charset="-122"/>
              </a:rPr>
              <a:t>chủ</a:t>
            </a:r>
            <a:r>
              <a:rPr lang="en-US" sz="1800" dirty="0">
                <a:effectLst/>
                <a:latin typeface="Time s New Roman"/>
                <a:ea typeface="SimSun" panose="02010600030101010101" pitchFamily="2" charset="-122"/>
              </a:rPr>
              <a:t> MongoDB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Time s New Roman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740352" y="1635646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Time s New Roman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Time s New Roman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239" y="141729"/>
            <a:ext cx="9144000" cy="576064"/>
          </a:xfrm>
        </p:spPr>
        <p:txBody>
          <a:bodyPr/>
          <a:lstStyle/>
          <a:p>
            <a:pPr marR="0" lv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Đặc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điểm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chung</a:t>
            </a:r>
            <a:endParaRPr lang="en-US" sz="1800" b="1" i="1" dirty="0">
              <a:solidFill>
                <a:srgbClr val="000000"/>
              </a:solidFill>
              <a:effectLst/>
              <a:latin typeface="Time s New Roman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65" y="565111"/>
            <a:ext cx="9144000" cy="4192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latin typeface="Time s New Roman"/>
            </a:endParaRPr>
          </a:p>
        </p:txBody>
      </p:sp>
      <p:sp>
        <p:nvSpPr>
          <p:cNvPr id="7" name="Oval 6"/>
          <p:cNvSpPr/>
          <p:nvPr/>
        </p:nvSpPr>
        <p:spPr>
          <a:xfrm rot="21435827">
            <a:off x="644114" y="108691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 s New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9551" y="1953784"/>
            <a:ext cx="678504" cy="5838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 s New Roman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7014" y="2689520"/>
            <a:ext cx="659990" cy="4336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latin typeface="Time 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6426" y="1080127"/>
            <a:ext cx="719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hiểu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thậm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chí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collection,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.</a:t>
            </a:r>
            <a:endParaRPr lang="en-US" sz="1800" dirty="0">
              <a:solidFill>
                <a:srgbClr val="292B2C"/>
              </a:solidFill>
              <a:effectLst/>
              <a:latin typeface="Time s New Roman"/>
              <a:ea typeface="SimSun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5781" y="1940189"/>
            <a:ext cx="727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SQL bao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biểu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sưu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.</a:t>
            </a:r>
            <a:endParaRPr lang="en-US" sz="1800" dirty="0">
              <a:solidFill>
                <a:srgbClr val="292B2C"/>
              </a:solidFill>
              <a:effectLst/>
              <a:latin typeface="Time s New Roman"/>
              <a:ea typeface="SimSun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5781" y="2683295"/>
            <a:ext cx="779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Lắp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ráp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npm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khối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lệnh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shell MongoDB.</a:t>
            </a:r>
            <a:endParaRPr lang="en-US" sz="1800" dirty="0">
              <a:solidFill>
                <a:srgbClr val="292B2C"/>
              </a:solidFill>
              <a:effectLst/>
              <a:latin typeface="Time s New Roman"/>
              <a:ea typeface="SimSun" panose="0201060003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43735" y="1832423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 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4132" y="121473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Time s New Roman"/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7544" y="2003845"/>
            <a:ext cx="858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Time s New Roman"/>
                <a:cs typeface="Arial" panose="020B0604020202020204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3611" y="2745008"/>
            <a:ext cx="62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Time s New Roman"/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0207" y="341696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Time s New Roman"/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73611" y="3332096"/>
            <a:ext cx="752170" cy="546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vi-VN" altLang="ko-KR" sz="1800" b="1" dirty="0">
                <a:solidFill>
                  <a:schemeClr val="accent1"/>
                </a:solidFill>
                <a:latin typeface="Time s New Roman"/>
                <a:cs typeface="Arial" panose="020B0604020202020204" pitchFamily="34" charset="0"/>
              </a:rPr>
              <a:t>04</a:t>
            </a:r>
            <a:endParaRPr lang="ko-KR" altLang="en-US" sz="1800" b="1" dirty="0">
              <a:solidFill>
                <a:schemeClr val="accent1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7785" y="3182423"/>
            <a:ext cx="7949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xây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dựng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truy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vấn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trực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quan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tp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tạo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lệnh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ngay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cả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khi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kiến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về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cú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pháp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lệnh</a:t>
            </a:r>
            <a:r>
              <a:rPr lang="en-US" sz="16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shell MongoDB.</a:t>
            </a:r>
            <a:endParaRPr lang="en-US" sz="1600" dirty="0">
              <a:solidFill>
                <a:srgbClr val="292B2C"/>
              </a:solidFill>
              <a:effectLst/>
              <a:latin typeface="Time s New Roman"/>
              <a:ea typeface="SimSun" panose="02010600030101010101" pitchFamily="2" charset="-122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3611" y="3932859"/>
            <a:ext cx="697764" cy="461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vi-VN" altLang="ko-KR" sz="1800" b="1" dirty="0">
                <a:solidFill>
                  <a:schemeClr val="accent1"/>
                </a:solidFill>
                <a:latin typeface="Time s New Roman"/>
                <a:cs typeface="Arial" panose="020B0604020202020204" pitchFamily="34" charset="0"/>
              </a:rPr>
              <a:t>05</a:t>
            </a:r>
            <a:endParaRPr lang="ko-KR" altLang="en-US" sz="1800" b="1" dirty="0">
              <a:solidFill>
                <a:schemeClr val="accent1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8599" y="3874869"/>
            <a:ext cx="7949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MongoDB (find, aggregate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SQL query) sang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đích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: MongoDB Shell, JavaScript (Node.js), Java, C # </a:t>
            </a:r>
            <a:r>
              <a:rPr lang="en-US" sz="1800" dirty="0" err="1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292B2C"/>
                </a:solidFill>
                <a:effectLst/>
                <a:latin typeface="Time s New Roman"/>
                <a:ea typeface="Times New Roman" panose="02020603050405020304" pitchFamily="18" charset="0"/>
              </a:rPr>
              <a:t> Python.</a:t>
            </a:r>
            <a:endParaRPr lang="en-US" sz="1800" dirty="0">
              <a:solidFill>
                <a:srgbClr val="292B2C"/>
              </a:solidFill>
              <a:effectLst/>
              <a:latin typeface="Time s New Roman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2800018" y="2170477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 s New Roma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Time s New Roman"/>
              </a:rPr>
              <a:t>Infographic Style</a:t>
            </a:r>
            <a:endParaRPr lang="ko-KR" altLang="en-US" dirty="0">
              <a:latin typeface="Time 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Time s New Roman"/>
              </a:rPr>
              <a:t>Insert the title of your subtitle Here</a:t>
            </a:r>
            <a:endParaRPr lang="en-US" altLang="ko-KR" dirty="0">
              <a:latin typeface="Time s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1681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 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03648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 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09471" y="1427548"/>
            <a:ext cx="1214063" cy="30440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 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27290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 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76807" y="1246952"/>
            <a:ext cx="2915673" cy="3206703"/>
            <a:chOff x="257125" y="2190161"/>
            <a:chExt cx="2606172" cy="2039195"/>
          </a:xfrm>
        </p:grpSpPr>
        <p:sp>
          <p:nvSpPr>
            <p:cNvPr id="12" name="TextBox 11"/>
            <p:cNvSpPr txBox="1"/>
            <p:nvPr/>
          </p:nvSpPr>
          <p:spPr>
            <a:xfrm>
              <a:off x="257125" y="2390419"/>
              <a:ext cx="2606172" cy="1838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Một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trong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các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tính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năng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quan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trọng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có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ở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NoQueryBooster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là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nó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cho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phép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bạn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sử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dụng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các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gói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npm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trong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tập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lệnh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shell MongoDB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của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bạn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.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Như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bạn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có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thể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biết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,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đăng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ký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npm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là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đăng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ký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phần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mềm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lớn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nhất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 v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ới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gần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nửa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triệu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gói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miễn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phí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.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Nhập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và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xuất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dữ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liệu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từ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các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nguồn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dữ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liệu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khác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là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một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tính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năng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thiết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yếu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cho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bất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kỳ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endParaRPr lang="en-US" sz="1400" dirty="0">
                <a:effectLst/>
                <a:latin typeface="Time s New Roman"/>
                <a:ea typeface="SimSun" panose="02010600030101010101" pitchFamily="2" charset="-122"/>
              </a:endParaRPr>
            </a:p>
            <a:p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công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cụ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 GUI </a:t>
              </a:r>
              <a:r>
                <a:rPr lang="en-US" sz="1400" dirty="0" err="1">
                  <a:effectLst/>
                  <a:latin typeface="Time s New Roman"/>
                  <a:ea typeface="SimSun" panose="02010600030101010101" pitchFamily="2" charset="-122"/>
                </a:rPr>
                <a:t>nào</a:t>
              </a:r>
              <a:r>
                <a:rPr lang="en-US" sz="1400" dirty="0">
                  <a:effectLst/>
                  <a:latin typeface="Time s New Roman"/>
                  <a:ea typeface="SimSun" panose="02010600030101010101" pitchFamily="2" charset="-122"/>
                </a:rPr>
                <a:t>.</a:t>
              </a:r>
              <a:endParaRPr lang="en-US" sz="1400" dirty="0">
                <a:effectLst/>
                <a:latin typeface="Time s New Roman"/>
                <a:ea typeface="SimSun" panose="02010600030101010101" pitchFamily="2" charset="-122"/>
              </a:endParaRPr>
            </a:p>
            <a:p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 s New Roman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057" y="2190161"/>
              <a:ext cx="2059657" cy="352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0" dirty="0" err="1">
                  <a:solidFill>
                    <a:srgbClr val="000000"/>
                  </a:solidFill>
                  <a:effectLst/>
                  <a:latin typeface="Time s New Roman"/>
                  <a:ea typeface="Times New Roman" panose="02020603050405020304" pitchFamily="18" charset="0"/>
                </a:rPr>
                <a:t>Các</a:t>
              </a:r>
              <a:r>
                <a:rPr lang="en-US" sz="1800" b="1" i="0" dirty="0">
                  <a:solidFill>
                    <a:srgbClr val="000000"/>
                  </a:solidFill>
                  <a:effectLst/>
                  <a:latin typeface="Time s New Roman"/>
                  <a:ea typeface="Times New Roman" panose="02020603050405020304" pitchFamily="18" charset="0"/>
                </a:rPr>
                <a:t> </a:t>
              </a:r>
              <a:r>
                <a:rPr lang="en-US" sz="1800" b="1" i="0" dirty="0" err="1">
                  <a:solidFill>
                    <a:srgbClr val="000000"/>
                  </a:solidFill>
                  <a:effectLst/>
                  <a:latin typeface="Time s New Roman"/>
                  <a:ea typeface="Times New Roman" panose="02020603050405020304" pitchFamily="18" charset="0"/>
                </a:rPr>
                <a:t>chức</a:t>
              </a:r>
              <a:r>
                <a:rPr lang="en-US" sz="1800" b="1" i="0" dirty="0">
                  <a:solidFill>
                    <a:srgbClr val="000000"/>
                  </a:solidFill>
                  <a:effectLst/>
                  <a:latin typeface="Time s New Roman"/>
                  <a:ea typeface="Times New Roman" panose="02020603050405020304" pitchFamily="18" charset="0"/>
                </a:rPr>
                <a:t> </a:t>
              </a:r>
              <a:r>
                <a:rPr lang="en-US" sz="1800" b="1" i="0" dirty="0" err="1">
                  <a:solidFill>
                    <a:srgbClr val="000000"/>
                  </a:solidFill>
                  <a:effectLst/>
                  <a:latin typeface="Time s New Roman"/>
                  <a:ea typeface="Times New Roman" panose="02020603050405020304" pitchFamily="18" charset="0"/>
                </a:rPr>
                <a:t>năng</a:t>
              </a:r>
              <a:endParaRPr lang="en-US" sz="1800" b="1" i="1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endParaRPr>
            </a:p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 s New Roman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4792860" y="2401803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 s New Roman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 s New Roman"/>
                </a:endParaRPr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 s New Roman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690633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 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 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194567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 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962" y="147586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Time s New Roman"/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0126" y="147410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Time s New Roman"/>
                <a:cs typeface="Arial" panose="020B0604020202020204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1290" y="14723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Time s New Roman"/>
                <a:cs typeface="Arial" panose="020B0604020202020204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64216" y="2932761"/>
            <a:ext cx="237179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Trình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tạo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và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gợi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ý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mã</a:t>
            </a:r>
            <a:endParaRPr lang="en-US" sz="1800" b="1" i="1" dirty="0">
              <a:solidFill>
                <a:srgbClr val="000000"/>
              </a:solidFill>
              <a:effectLst/>
              <a:latin typeface="Time s New Roman"/>
              <a:ea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87751" y="2980531"/>
            <a:ext cx="237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 err="1">
                <a:effectLst/>
                <a:latin typeface="Time s New Roman"/>
                <a:ea typeface="SimSun" panose="02010600030101010101" pitchFamily="2" charset="-122"/>
              </a:rPr>
              <a:t>Trình</a:t>
            </a:r>
            <a:r>
              <a:rPr lang="en-US" sz="1800" b="1" i="1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b="1" i="1" dirty="0" err="1">
                <a:effectLst/>
                <a:latin typeface="Time s New Roman"/>
                <a:ea typeface="SimSun" panose="02010600030101010101" pitchFamily="2" charset="-122"/>
              </a:rPr>
              <a:t>xem</a:t>
            </a:r>
            <a:r>
              <a:rPr lang="en-US" sz="1800" b="1" i="1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b="1" i="1" dirty="0" err="1">
                <a:effectLst/>
                <a:latin typeface="Time s New Roman"/>
                <a:ea typeface="SimSun" panose="02010600030101010101" pitchFamily="2" charset="-122"/>
              </a:rPr>
              <a:t>dữ</a:t>
            </a:r>
            <a:r>
              <a:rPr lang="en-US" sz="1800" b="1" i="1" dirty="0">
                <a:effectLst/>
                <a:latin typeface="Time s New Roman"/>
                <a:ea typeface="SimSun" panose="02010600030101010101" pitchFamily="2" charset="-122"/>
              </a:rPr>
              <a:t> </a:t>
            </a:r>
            <a:r>
              <a:rPr lang="en-US" sz="1800" b="1" i="1" dirty="0" err="1">
                <a:effectLst/>
                <a:latin typeface="Time s New Roman"/>
                <a:ea typeface="SimSun" panose="02010600030101010101" pitchFamily="2" charset="-122"/>
              </a:rPr>
              <a:t>liệu</a:t>
            </a:r>
            <a:endParaRPr lang="ko-KR" altLang="en-US" sz="1400" b="1" dirty="0">
              <a:solidFill>
                <a:schemeClr val="bg1"/>
              </a:solidFill>
              <a:latin typeface="Time s New Roman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239718" y="2728412"/>
            <a:ext cx="237179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Máy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chủ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giám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sát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và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công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cụ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hiệu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 s New Roman"/>
                <a:ea typeface="Times New Roman" panose="02020603050405020304" pitchFamily="18" charset="0"/>
              </a:rPr>
              <a:t>suất</a:t>
            </a:r>
            <a:endParaRPr lang="en-US" sz="1800" b="1" i="1" dirty="0">
              <a:solidFill>
                <a:srgbClr val="000000"/>
              </a:solidFill>
              <a:effectLst/>
              <a:latin typeface="Time s New Roman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/>
          <p:nvPr/>
        </p:nvSpPr>
        <p:spPr>
          <a:xfrm>
            <a:off x="6516216" y="411510"/>
            <a:ext cx="2256659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Trình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tạo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gợi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ý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mã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6" y="915566"/>
            <a:ext cx="2256659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spcBef>
                <a:spcPts val="60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NoQueryBooster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MongoDB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IntelliSense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bật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IntelliSense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Ctrl-Shift-Space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Ctrl-Space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Alt-Space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TÌm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kiếm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Objectld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,…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chèn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thêm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cập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nhập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xoá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27" name="Picture 2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8514" r="713" b="36777"/>
          <a:stretch>
            <a:fillRect/>
          </a:stretch>
        </p:blipFill>
        <p:spPr bwMode="auto">
          <a:xfrm>
            <a:off x="107504" y="424160"/>
            <a:ext cx="6223421" cy="429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/>
          <p:nvPr/>
        </p:nvSpPr>
        <p:spPr>
          <a:xfrm>
            <a:off x="6516216" y="411510"/>
            <a:ext cx="2256659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Tạo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đoạn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nội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dung    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bằng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cách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nhấn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F8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6" y="915566"/>
            <a:ext cx="2256659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Truy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vấn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đoạn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mã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từ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SQL sang </a:t>
            </a:r>
            <a:r>
              <a:rPr lang="en-US" sz="1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MongDB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WHERE, ORDER BY, GROUP BY, HAVING, DISTINCT, LIMIT.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SQL (COUNT, SUM, MAX, MIN, AVG).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Ngày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Chuỗi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chuyển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đổi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dateToString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toUpper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split, ...).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Toán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tử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đường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ống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tổng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hợp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như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hàm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SQL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spcBef>
                <a:spcPts val="600"/>
              </a:spcBef>
              <a:spcAft>
                <a:spcPts val="0"/>
              </a:spcAft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9622"/>
            <a:ext cx="612068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/>
          <p:nvPr/>
        </p:nvSpPr>
        <p:spPr>
          <a:xfrm>
            <a:off x="6516216" y="411510"/>
            <a:ext cx="2256659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6" y="915566"/>
            <a:ext cx="225665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NoQueryBoot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Mongo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Mongo sang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MongoDB Shell, JavaScript (Node.js), Java, C#, Python, PHP, Ruby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Golang.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600"/>
              </a:spcBef>
              <a:spcAft>
                <a:spcPts val="0"/>
              </a:spcAft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3341" y="591530"/>
            <a:ext cx="1584176" cy="36004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+Java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3075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97450"/>
            <a:ext cx="5832648" cy="375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/>
          <p:nvPr/>
        </p:nvSpPr>
        <p:spPr>
          <a:xfrm>
            <a:off x="6516216" y="411510"/>
            <a:ext cx="2256659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617430"/>
            <a:ext cx="1584176" cy="36004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+C#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4098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46" y="643673"/>
            <a:ext cx="5671521" cy="407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5003</Words>
  <Application>WPS Presentation</Application>
  <PresentationFormat>On-screen Show (16:9)</PresentationFormat>
  <Paragraphs>259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SimSun</vt:lpstr>
      <vt:lpstr>Wingdings</vt:lpstr>
      <vt:lpstr>Malgun Gothic</vt:lpstr>
      <vt:lpstr>Times New Roman</vt:lpstr>
      <vt:lpstr>Time s New Roman</vt:lpstr>
      <vt:lpstr>Segoe Print</vt:lpstr>
      <vt:lpstr>Symbol</vt:lpstr>
      <vt:lpstr>Calibri</vt:lpstr>
      <vt:lpstr>Microsoft YaHei</vt:lpstr>
      <vt:lpstr>Arial Unicode MS</vt:lpstr>
      <vt:lpstr>Helvetica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90</cp:revision>
  <dcterms:created xsi:type="dcterms:W3CDTF">2016-12-05T23:26:00Z</dcterms:created>
  <dcterms:modified xsi:type="dcterms:W3CDTF">2021-04-20T04:43:44Z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