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8"/>
  </p:notesMasterIdLst>
  <p:sldIdLst>
    <p:sldId id="299" r:id="rId4"/>
    <p:sldId id="261" r:id="rId5"/>
    <p:sldId id="264" r:id="rId6"/>
    <p:sldId id="529" r:id="rId7"/>
    <p:sldId id="514" r:id="rId8"/>
    <p:sldId id="515" r:id="rId9"/>
    <p:sldId id="300" r:id="rId10"/>
    <p:sldId id="265" r:id="rId11"/>
    <p:sldId id="516" r:id="rId12"/>
    <p:sldId id="517" r:id="rId13"/>
    <p:sldId id="528" r:id="rId14"/>
    <p:sldId id="519" r:id="rId15"/>
    <p:sldId id="273" r:id="rId16"/>
    <p:sldId id="520" r:id="rId17"/>
    <p:sldId id="521" r:id="rId18"/>
    <p:sldId id="523" r:id="rId19"/>
    <p:sldId id="522" r:id="rId20"/>
    <p:sldId id="269" r:id="rId21"/>
    <p:sldId id="524" r:id="rId22"/>
    <p:sldId id="525" r:id="rId23"/>
    <p:sldId id="530" r:id="rId24"/>
    <p:sldId id="526" r:id="rId25"/>
    <p:sldId id="527" r:id="rId26"/>
    <p:sldId id="262" r:id="rId2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0251E6-2E58-4F92-B58D-E2B9A63468B0}">
          <p14:sldIdLst>
            <p14:sldId id="299"/>
            <p14:sldId id="261"/>
            <p14:sldId id="264"/>
            <p14:sldId id="529"/>
            <p14:sldId id="514"/>
            <p14:sldId id="515"/>
            <p14:sldId id="300"/>
            <p14:sldId id="265"/>
            <p14:sldId id="516"/>
            <p14:sldId id="517"/>
            <p14:sldId id="528"/>
            <p14:sldId id="519"/>
            <p14:sldId id="273"/>
            <p14:sldId id="520"/>
            <p14:sldId id="521"/>
            <p14:sldId id="523"/>
            <p14:sldId id="522"/>
            <p14:sldId id="269"/>
            <p14:sldId id="524"/>
            <p14:sldId id="525"/>
            <p14:sldId id="530"/>
            <p14:sldId id="526"/>
            <p14:sldId id="527"/>
            <p14:sldId id="262"/>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108" d="100"/>
          <a:sy n="108" d="100"/>
        </p:scale>
        <p:origin x="806" y="77"/>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02D65-20D1-46F5-9A07-008F4D0E8322}" type="datetimeFigureOut">
              <a:rPr lang="en-US" smtClean="0"/>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18EB9-2262-414C-88F7-3C0122561760}" type="slidenum">
              <a:rPr lang="en-US" smtClean="0"/>
              <a:t>‹#›</a:t>
            </a:fld>
            <a:endParaRPr lang="en-US"/>
          </a:p>
        </p:txBody>
      </p:sp>
    </p:spTree>
    <p:extLst>
      <p:ext uri="{BB962C8B-B14F-4D97-AF65-F5344CB8AC3E}">
        <p14:creationId xmlns:p14="http://schemas.microsoft.com/office/powerpoint/2010/main" val="98180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700137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39506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298887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4213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209397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652426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a:pPr/>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a:pPr/>
              <a:t>‹#›</a:t>
            </a:fld>
            <a:endParaRPr lang="en-US"/>
          </a:p>
        </p:txBody>
      </p:sp>
    </p:spTree>
    <p:extLst>
      <p:ext uri="{BB962C8B-B14F-4D97-AF65-F5344CB8AC3E}">
        <p14:creationId xmlns:p14="http://schemas.microsoft.com/office/powerpoint/2010/main" val="2629574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99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ll graph">
  <p:cSld name="All graph">
    <p:spTree>
      <p:nvGrpSpPr>
        <p:cNvPr id="1" name="Shape 417"/>
        <p:cNvGrpSpPr/>
        <p:nvPr/>
      </p:nvGrpSpPr>
      <p:grpSpPr>
        <a:xfrm>
          <a:off x="0" y="0"/>
          <a:ext cx="0" cy="0"/>
          <a:chOff x="0" y="0"/>
          <a:chExt cx="0" cy="0"/>
        </a:xfrm>
      </p:grpSpPr>
      <p:sp>
        <p:nvSpPr>
          <p:cNvPr id="418" name="Google Shape;418;p11"/>
          <p:cNvSpPr/>
          <p:nvPr/>
        </p:nvSpPr>
        <p:spPr>
          <a:xfrm>
            <a:off x="-20074"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1"/>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2"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1" name="Google Shape;421;p11"/>
          <p:cNvSpPr/>
          <p:nvPr/>
        </p:nvSpPr>
        <p:spPr>
          <a:xfrm rot="8100000">
            <a:off x="6038982" y="726820"/>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2" name="Google Shape;422;p11"/>
          <p:cNvSpPr/>
          <p:nvPr/>
        </p:nvSpPr>
        <p:spPr>
          <a:xfrm rot="8100000">
            <a:off x="7181982" y="760170"/>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23" name="Google Shape;423;p11"/>
          <p:cNvGrpSpPr/>
          <p:nvPr/>
        </p:nvGrpSpPr>
        <p:grpSpPr>
          <a:xfrm>
            <a:off x="-9525" y="652476"/>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6" y="633489"/>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6" name="Google Shape;456;p11"/>
          <p:cNvSpPr/>
          <p:nvPr/>
        </p:nvSpPr>
        <p:spPr>
          <a:xfrm rot="8100000">
            <a:off x="8699950"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2401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5" r:id="rId17"/>
    <p:sldLayoutId id="214748367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9.xml"/><Relationship Id="rId5" Type="http://schemas.openxmlformats.org/officeDocument/2006/relationships/image" Target="../media/image22.jpe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 name="TextBox 3">
            <a:extLst>
              <a:ext uri="{FF2B5EF4-FFF2-40B4-BE49-F238E27FC236}">
                <a16:creationId xmlns:a16="http://schemas.microsoft.com/office/drawing/2014/main" id="{C5DC8D7E-BAF3-4E48-A0BA-FAD20C049877}"/>
              </a:ext>
            </a:extLst>
          </p:cNvPr>
          <p:cNvSpPr txBox="1"/>
          <p:nvPr/>
        </p:nvSpPr>
        <p:spPr>
          <a:xfrm>
            <a:off x="250794" y="130536"/>
            <a:ext cx="8642412" cy="646331"/>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TRƯỜNG ĐẠI HỌC TÀI NGUYÊN VÀ MÔI TRƯỜNG HÀ NỘI</a:t>
            </a:r>
          </a:p>
          <a:p>
            <a:pPr algn="ctr"/>
            <a:r>
              <a:rPr lang="en-US" b="1">
                <a:latin typeface="Times New Roman" panose="02020603050405020304" pitchFamily="18" charset="0"/>
                <a:cs typeface="Times New Roman" panose="02020603050405020304" pitchFamily="18" charset="0"/>
              </a:rPr>
              <a:t>KHOA CÔNG NGHỆ THÔNG TIN</a:t>
            </a:r>
          </a:p>
        </p:txBody>
      </p:sp>
      <p:pic>
        <p:nvPicPr>
          <p:cNvPr id="6" name="Picture 5">
            <a:extLst>
              <a:ext uri="{FF2B5EF4-FFF2-40B4-BE49-F238E27FC236}">
                <a16:creationId xmlns:a16="http://schemas.microsoft.com/office/drawing/2014/main" id="{2B474253-47A6-4B76-99B4-2972BC9C40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018" y="153139"/>
            <a:ext cx="623248" cy="623248"/>
          </a:xfrm>
          <a:prstGeom prst="rect">
            <a:avLst/>
          </a:prstGeom>
        </p:spPr>
      </p:pic>
      <p:sp>
        <p:nvSpPr>
          <p:cNvPr id="7" name="TextBox 6">
            <a:extLst>
              <a:ext uri="{FF2B5EF4-FFF2-40B4-BE49-F238E27FC236}">
                <a16:creationId xmlns:a16="http://schemas.microsoft.com/office/drawing/2014/main" id="{6E692A04-E796-45E3-998E-B9E85F0628DF}"/>
              </a:ext>
            </a:extLst>
          </p:cNvPr>
          <p:cNvSpPr txBox="1"/>
          <p:nvPr/>
        </p:nvSpPr>
        <p:spPr>
          <a:xfrm>
            <a:off x="2015231" y="1564709"/>
            <a:ext cx="5113538" cy="415498"/>
          </a:xfrm>
          <a:prstGeom prst="rect">
            <a:avLst/>
          </a:prstGeom>
          <a:noFill/>
        </p:spPr>
        <p:txBody>
          <a:bodyPr wrap="square" rtlCol="0">
            <a:spAutoFit/>
          </a:bodyPr>
          <a:lstStyle/>
          <a:p>
            <a:pPr algn="ctr"/>
            <a:r>
              <a:rPr lang="en-US" sz="2100" b="1">
                <a:latin typeface="Times New Roman" panose="02020603050405020304" pitchFamily="18" charset="0"/>
                <a:cs typeface="Times New Roman" panose="02020603050405020304" pitchFamily="18" charset="0"/>
              </a:rPr>
              <a:t>ĐỀ TÀI KHÓA LUẬN TỐT NGHIỆP</a:t>
            </a:r>
          </a:p>
        </p:txBody>
      </p:sp>
      <p:sp>
        <p:nvSpPr>
          <p:cNvPr id="9" name="TextBox 8">
            <a:extLst>
              <a:ext uri="{FF2B5EF4-FFF2-40B4-BE49-F238E27FC236}">
                <a16:creationId xmlns:a16="http://schemas.microsoft.com/office/drawing/2014/main" id="{5FD54A1C-E221-45EA-987A-FB432D44CF04}"/>
              </a:ext>
            </a:extLst>
          </p:cNvPr>
          <p:cNvSpPr txBox="1"/>
          <p:nvPr/>
        </p:nvSpPr>
        <p:spPr>
          <a:xfrm>
            <a:off x="1401008" y="2260126"/>
            <a:ext cx="6341985" cy="738664"/>
          </a:xfrm>
          <a:prstGeom prst="rect">
            <a:avLst/>
          </a:prstGeom>
          <a:noFill/>
        </p:spPr>
        <p:txBody>
          <a:bodyPr wrap="square">
            <a:spAutoFit/>
          </a:bodyPr>
          <a:lstStyle/>
          <a:p>
            <a:pPr algn="ctr">
              <a:spcBef>
                <a:spcPts val="450"/>
              </a:spcBef>
              <a:spcAft>
                <a:spcPts val="450"/>
              </a:spcAft>
              <a:tabLst>
                <a:tab pos="342900" algn="l"/>
              </a:tabLst>
            </a:pPr>
            <a:r>
              <a:rPr lang="en-US" sz="2100" b="1">
                <a:latin typeface="Times New Roman" panose="02020603050405020304" pitchFamily="18" charset="0"/>
                <a:ea typeface="Calibri" panose="020F0502020204030204" pitchFamily="34" charset="0"/>
                <a:cs typeface="Times New Roman" panose="02020603050405020304" pitchFamily="18" charset="0"/>
              </a:rPr>
              <a:t>XÂY DỰNG HỆ THỐNG ĐẶT ĐỒ ĂN TRÊN ĐIỆN THOẠI TRÊN NỀN TẢNG REACT NATIVE</a:t>
            </a:r>
            <a:endParaRPr lang="en-US"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1889A8B-BF28-4DDC-BBBF-AD926149C926}"/>
              </a:ext>
            </a:extLst>
          </p:cNvPr>
          <p:cNvSpPr txBox="1"/>
          <p:nvPr/>
        </p:nvSpPr>
        <p:spPr>
          <a:xfrm>
            <a:off x="2797233" y="3579862"/>
            <a:ext cx="3549534" cy="1301510"/>
          </a:xfrm>
          <a:prstGeom prst="rect">
            <a:avLst/>
          </a:prstGeom>
          <a:noFill/>
        </p:spPr>
        <p:txBody>
          <a:bodyPr wrap="square" rtlCol="0">
            <a:spAutoFit/>
          </a:bodyPr>
          <a:lstStyle/>
          <a:p>
            <a:pPr algn="ctr">
              <a:lnSpc>
                <a:spcPct val="150000"/>
              </a:lnSpc>
            </a:pPr>
            <a:r>
              <a:rPr lang="en-US" sz="1350">
                <a:latin typeface="Times New Roman" panose="02020603050405020304" pitchFamily="18" charset="0"/>
                <a:cs typeface="Times New Roman" panose="02020603050405020304" pitchFamily="18" charset="0"/>
              </a:rPr>
              <a:t>CÁN BỘ HƯỚNG DẪN: ThS. LÊ LAN ANH</a:t>
            </a:r>
          </a:p>
          <a:p>
            <a:pPr algn="ctr">
              <a:lnSpc>
                <a:spcPct val="150000"/>
              </a:lnSpc>
            </a:pPr>
            <a:r>
              <a:rPr lang="en-US" sz="1350">
                <a:latin typeface="Times New Roman" panose="02020603050405020304" pitchFamily="18" charset="0"/>
                <a:cs typeface="Times New Roman" panose="02020603050405020304" pitchFamily="18" charset="0"/>
              </a:rPr>
              <a:t>SINH VIÊN THỰC HIỆN: TRẦN VŨ CHIẾN </a:t>
            </a:r>
          </a:p>
          <a:p>
            <a:pPr algn="ctr">
              <a:lnSpc>
                <a:spcPct val="150000"/>
              </a:lnSpc>
            </a:pPr>
            <a:r>
              <a:rPr lang="en-US" sz="1350">
                <a:latin typeface="Times New Roman" panose="02020603050405020304" pitchFamily="18" charset="0"/>
                <a:cs typeface="Times New Roman" panose="02020603050405020304" pitchFamily="18" charset="0"/>
              </a:rPr>
              <a:t>MÃ SINH VIÊN: 1811060980</a:t>
            </a:r>
          </a:p>
          <a:p>
            <a:pPr algn="ctr">
              <a:lnSpc>
                <a:spcPct val="150000"/>
              </a:lnSpc>
            </a:pPr>
            <a:r>
              <a:rPr lang="en-US" sz="1350">
                <a:latin typeface="Times New Roman" panose="02020603050405020304" pitchFamily="18" charset="0"/>
                <a:cs typeface="Times New Roman" panose="02020603050405020304" pitchFamily="18" charset="0"/>
              </a:rPr>
              <a:t>LỚP: DH8C1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Phân tích bài toán </a:t>
            </a:r>
          </a:p>
        </p:txBody>
      </p:sp>
    </p:spTree>
    <p:extLst>
      <p:ext uri="{BB962C8B-B14F-4D97-AF65-F5344CB8AC3E}">
        <p14:creationId xmlns:p14="http://schemas.microsoft.com/office/powerpoint/2010/main" val="44417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BA07198-72A2-4AC6-806B-A90023206B85}"/>
              </a:ext>
            </a:extLst>
          </p:cNvPr>
          <p:cNvSpPr/>
          <p:nvPr/>
        </p:nvSpPr>
        <p:spPr>
          <a:xfrm>
            <a:off x="611560" y="1617644"/>
            <a:ext cx="2160240" cy="1908212"/>
          </a:xfrm>
          <a:prstGeom prst="round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r>
              <a:rPr lang="vi-VN" sz="2400" b="0" i="0">
                <a:solidFill>
                  <a:schemeClr val="bg1"/>
                </a:solidFill>
                <a:effectLst/>
                <a:latin typeface="Times New Roman" panose="02020603050405020304" pitchFamily="18" charset="0"/>
                <a:cs typeface="Times New Roman" panose="02020603050405020304" pitchFamily="18" charset="0"/>
              </a:rPr>
              <a:t>5 “rào cản” tâm lý của khách hàng khi đặt đồ ăn online</a:t>
            </a:r>
          </a:p>
        </p:txBody>
      </p:sp>
      <p:sp>
        <p:nvSpPr>
          <p:cNvPr id="7" name="Rectangle 6">
            <a:extLst>
              <a:ext uri="{FF2B5EF4-FFF2-40B4-BE49-F238E27FC236}">
                <a16:creationId xmlns:a16="http://schemas.microsoft.com/office/drawing/2014/main" id="{EC8C2B70-4F53-4E5C-81F8-CCA8E8FA811E}"/>
              </a:ext>
            </a:extLst>
          </p:cNvPr>
          <p:cNvSpPr/>
          <p:nvPr/>
        </p:nvSpPr>
        <p:spPr>
          <a:xfrm>
            <a:off x="3832702" y="555526"/>
            <a:ext cx="4464496" cy="576064"/>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r>
              <a:rPr lang="vi-VN"/>
              <a:t>Món ăn được giao sai hoặc thiếu so với đơn hàng đã đặt</a:t>
            </a:r>
          </a:p>
        </p:txBody>
      </p:sp>
      <p:sp>
        <p:nvSpPr>
          <p:cNvPr id="11" name="Rectangle 10">
            <a:extLst>
              <a:ext uri="{FF2B5EF4-FFF2-40B4-BE49-F238E27FC236}">
                <a16:creationId xmlns:a16="http://schemas.microsoft.com/office/drawing/2014/main" id="{BE90B46B-A3BE-4D88-9478-B62A2BC6FA9E}"/>
              </a:ext>
            </a:extLst>
          </p:cNvPr>
          <p:cNvSpPr/>
          <p:nvPr/>
        </p:nvSpPr>
        <p:spPr>
          <a:xfrm>
            <a:off x="3832702" y="1419622"/>
            <a:ext cx="4464496" cy="576064"/>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t>Chất lượng món ăn không đảm bảo</a:t>
            </a:r>
          </a:p>
        </p:txBody>
      </p:sp>
      <p:sp>
        <p:nvSpPr>
          <p:cNvPr id="12" name="Rectangle 11">
            <a:extLst>
              <a:ext uri="{FF2B5EF4-FFF2-40B4-BE49-F238E27FC236}">
                <a16:creationId xmlns:a16="http://schemas.microsoft.com/office/drawing/2014/main" id="{49DADACA-3CD9-4ED6-88CB-FA3145D28F5F}"/>
              </a:ext>
            </a:extLst>
          </p:cNvPr>
          <p:cNvSpPr/>
          <p:nvPr/>
        </p:nvSpPr>
        <p:spPr>
          <a:xfrm>
            <a:off x="3851920" y="2283718"/>
            <a:ext cx="4464496" cy="576064"/>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t>Giá món cao</a:t>
            </a:r>
          </a:p>
        </p:txBody>
      </p:sp>
      <p:sp>
        <p:nvSpPr>
          <p:cNvPr id="13" name="Rectangle 12">
            <a:extLst>
              <a:ext uri="{FF2B5EF4-FFF2-40B4-BE49-F238E27FC236}">
                <a16:creationId xmlns:a16="http://schemas.microsoft.com/office/drawing/2014/main" id="{47FCA0FF-D86B-4E27-B037-AD0D33C3869E}"/>
              </a:ext>
            </a:extLst>
          </p:cNvPr>
          <p:cNvSpPr/>
          <p:nvPr/>
        </p:nvSpPr>
        <p:spPr>
          <a:xfrm>
            <a:off x="3851920" y="4023981"/>
            <a:ext cx="4464496" cy="576064"/>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r>
              <a:rPr lang="vi-VN"/>
              <a:t>Quy trình đặt hàng rắc rối và phức tạp</a:t>
            </a:r>
          </a:p>
        </p:txBody>
      </p:sp>
      <p:sp>
        <p:nvSpPr>
          <p:cNvPr id="15" name="Rectangle 14">
            <a:extLst>
              <a:ext uri="{FF2B5EF4-FFF2-40B4-BE49-F238E27FC236}">
                <a16:creationId xmlns:a16="http://schemas.microsoft.com/office/drawing/2014/main" id="{AB0EDD7A-455E-4FEC-8900-5980BDE9115F}"/>
              </a:ext>
            </a:extLst>
          </p:cNvPr>
          <p:cNvSpPr/>
          <p:nvPr/>
        </p:nvSpPr>
        <p:spPr>
          <a:xfrm>
            <a:off x="3851920" y="3147814"/>
            <a:ext cx="4464496" cy="576064"/>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t>Thời gian giao hàng chậm trễ</a:t>
            </a:r>
          </a:p>
        </p:txBody>
      </p:sp>
      <p:cxnSp>
        <p:nvCxnSpPr>
          <p:cNvPr id="16" name="Connector: Elbow 15">
            <a:extLst>
              <a:ext uri="{FF2B5EF4-FFF2-40B4-BE49-F238E27FC236}">
                <a16:creationId xmlns:a16="http://schemas.microsoft.com/office/drawing/2014/main" id="{66A28845-6BBD-4EB4-AC49-55B4206B7A80}"/>
              </a:ext>
            </a:extLst>
          </p:cNvPr>
          <p:cNvCxnSpPr>
            <a:cxnSpLocks/>
            <a:stCxn id="5" idx="3"/>
            <a:endCxn id="7" idx="1"/>
          </p:cNvCxnSpPr>
          <p:nvPr/>
        </p:nvCxnSpPr>
        <p:spPr>
          <a:xfrm flipV="1">
            <a:off x="2771800" y="843558"/>
            <a:ext cx="1060902" cy="172819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6BD7F914-008A-4C19-8E6B-E7BFD288F2AD}"/>
              </a:ext>
            </a:extLst>
          </p:cNvPr>
          <p:cNvCxnSpPr>
            <a:cxnSpLocks/>
            <a:stCxn id="5" idx="3"/>
            <a:endCxn id="11" idx="1"/>
          </p:cNvCxnSpPr>
          <p:nvPr/>
        </p:nvCxnSpPr>
        <p:spPr>
          <a:xfrm flipV="1">
            <a:off x="2771800" y="1707654"/>
            <a:ext cx="1060902" cy="86409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8F679ADF-1067-4CE9-8753-2E6DBD1DE028}"/>
              </a:ext>
            </a:extLst>
          </p:cNvPr>
          <p:cNvCxnSpPr>
            <a:cxnSpLocks/>
            <a:stCxn id="5" idx="3"/>
            <a:endCxn id="15" idx="1"/>
          </p:cNvCxnSpPr>
          <p:nvPr/>
        </p:nvCxnSpPr>
        <p:spPr>
          <a:xfrm>
            <a:off x="2771800" y="2571750"/>
            <a:ext cx="1080120" cy="86409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29D77E42-A77D-4EE7-87ED-F4DF18C3EA26}"/>
              </a:ext>
            </a:extLst>
          </p:cNvPr>
          <p:cNvCxnSpPr>
            <a:cxnSpLocks/>
            <a:stCxn id="5" idx="3"/>
            <a:endCxn id="13" idx="1"/>
          </p:cNvCxnSpPr>
          <p:nvPr/>
        </p:nvCxnSpPr>
        <p:spPr>
          <a:xfrm>
            <a:off x="2771800" y="2571750"/>
            <a:ext cx="1080120" cy="174026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60969F4-870E-49B9-A464-49BF26EFFBC0}"/>
              </a:ext>
            </a:extLst>
          </p:cNvPr>
          <p:cNvCxnSpPr>
            <a:cxnSpLocks/>
            <a:stCxn id="5" idx="3"/>
            <a:endCxn id="12" idx="1"/>
          </p:cNvCxnSpPr>
          <p:nvPr/>
        </p:nvCxnSpPr>
        <p:spPr>
          <a:xfrm>
            <a:off x="2771800" y="2571750"/>
            <a:ext cx="10801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55871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39502"/>
            <a:ext cx="9144000" cy="576064"/>
          </a:xfrm>
        </p:spPr>
        <p:txBody>
          <a:bodyPr/>
          <a:lstStyle/>
          <a:p>
            <a:r>
              <a:rPr lang="en-US" altLang="ko-KR"/>
              <a:t>Mô tả bài toán </a:t>
            </a:r>
            <a:endParaRPr lang="ko-KR" altLang="en-US"/>
          </a:p>
        </p:txBody>
      </p:sp>
      <p:pic>
        <p:nvPicPr>
          <p:cNvPr id="2050" name="Picture 2" descr="3 lý do khiến dịch vụ giao đồ ăn ngày càng phát triển tại Việt Nam – iPOS">
            <a:extLst>
              <a:ext uri="{FF2B5EF4-FFF2-40B4-BE49-F238E27FC236}">
                <a16:creationId xmlns:a16="http://schemas.microsoft.com/office/drawing/2014/main" id="{EDEF57B5-DBB3-4258-85F6-05AA0A80C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431" y="1491630"/>
            <a:ext cx="3482792" cy="261209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9E7B51EF-8DE1-4C89-9A66-BCE84ACB02BB}"/>
              </a:ext>
            </a:extLst>
          </p:cNvPr>
          <p:cNvSpPr txBox="1"/>
          <p:nvPr/>
        </p:nvSpPr>
        <p:spPr>
          <a:xfrm>
            <a:off x="263488" y="1168464"/>
            <a:ext cx="4740560" cy="646331"/>
          </a:xfrm>
          <a:prstGeom prst="rect">
            <a:avLst/>
          </a:prstGeom>
          <a:noFill/>
        </p:spPr>
        <p:txBody>
          <a:bodyPr wrap="square">
            <a:spAutoFit/>
          </a:bodyPr>
          <a:lstStyle/>
          <a:p>
            <a:r>
              <a:rPr lang="en-US" sz="1800">
                <a:effectLst/>
                <a:latin typeface="Times New Roman" panose="02020603050405020304" pitchFamily="18" charset="0"/>
                <a:ea typeface="Calibri" panose="020F0502020204030204" pitchFamily="34" charset="0"/>
              </a:rPr>
              <a:t>Những vấn đề cần giải quyết để kết nối người </a:t>
            </a:r>
          </a:p>
          <a:p>
            <a:r>
              <a:rPr lang="en-US" sz="1800">
                <a:effectLst/>
                <a:latin typeface="Times New Roman" panose="02020603050405020304" pitchFamily="18" charset="0"/>
                <a:ea typeface="Calibri" panose="020F0502020204030204" pitchFamily="34" charset="0"/>
              </a:rPr>
              <a:t>dùng với nhà hàng, quán ăn như:</a:t>
            </a:r>
            <a:endParaRPr lang="en-US"/>
          </a:p>
        </p:txBody>
      </p:sp>
      <p:sp>
        <p:nvSpPr>
          <p:cNvPr id="32" name="TextBox 31">
            <a:extLst>
              <a:ext uri="{FF2B5EF4-FFF2-40B4-BE49-F238E27FC236}">
                <a16:creationId xmlns:a16="http://schemas.microsoft.com/office/drawing/2014/main" id="{C6BBC3E8-C8E8-47ED-ABE3-575D9F63B545}"/>
              </a:ext>
            </a:extLst>
          </p:cNvPr>
          <p:cNvSpPr txBox="1"/>
          <p:nvPr/>
        </p:nvSpPr>
        <p:spPr>
          <a:xfrm>
            <a:off x="251520" y="2012243"/>
            <a:ext cx="4752528" cy="1200329"/>
          </a:xfrm>
          <a:prstGeom prst="rect">
            <a:avLst/>
          </a:prstGeom>
          <a:noFill/>
        </p:spPr>
        <p:txBody>
          <a:bodyPr wrap="square">
            <a:spAutoFit/>
          </a:bodyPr>
          <a:lstStyle/>
          <a:p>
            <a:pPr marL="285750" lvl="0" indent="-285750" algn="just" latinLnBrk="0">
              <a:buFont typeface="Arial" panose="020B0604020202020204" pitchFamily="34" charset="0"/>
              <a:buChar char="•"/>
              <a:tabLst>
                <a:tab pos="540385" algn="l"/>
              </a:tabLst>
            </a:pP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Người dùng phải tốn thời gian trực tiếp đến các cửa hàng để mua mang về trong thời gian dịch bệnh căng thẳng sẽ rất bất tiện, dễ lây lan dịch bệnh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3F99BE66-1652-44C0-BA47-8D22B55E6DA5}"/>
              </a:ext>
            </a:extLst>
          </p:cNvPr>
          <p:cNvSpPr txBox="1"/>
          <p:nvPr/>
        </p:nvSpPr>
        <p:spPr>
          <a:xfrm>
            <a:off x="251520" y="3276132"/>
            <a:ext cx="4752528" cy="1200329"/>
          </a:xfrm>
          <a:prstGeom prst="rect">
            <a:avLst/>
          </a:prstGeom>
          <a:noFill/>
        </p:spPr>
        <p:txBody>
          <a:bodyPr wrap="square">
            <a:spAutoFit/>
          </a:bodyPr>
          <a:lstStyle/>
          <a:p>
            <a:pPr marL="285750" lvl="0" indent="-285750" latinLnBrk="0">
              <a:buFont typeface="Arial" panose="020B0604020202020204" pitchFamily="34" charset="0"/>
              <a:buChar char="•"/>
              <a:tabLst>
                <a:tab pos="540385"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Khả năng phục vụ của cửa hàng khi lượng khách quá đông sẽ không được chu đáo khi nhân viên không đủ và không quan quán chật hẹp,  không đáp ứng đủ nhu cầu</a:t>
            </a:r>
          </a:p>
        </p:txBody>
      </p:sp>
    </p:spTree>
    <p:extLst>
      <p:ext uri="{BB962C8B-B14F-4D97-AF65-F5344CB8AC3E}">
        <p14:creationId xmlns:p14="http://schemas.microsoft.com/office/powerpoint/2010/main" val="819590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arn(inVertical)">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872859" y="2216411"/>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872859" y="2954701"/>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872859" y="3692991"/>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a:xfrm>
            <a:off x="0" y="154267"/>
            <a:ext cx="9144000" cy="576064"/>
          </a:xfrm>
        </p:spPr>
        <p:txBody>
          <a:bodyPr/>
          <a:lstStyle/>
          <a:p>
            <a:r>
              <a:rPr lang="en-US" altLang="ko-KR"/>
              <a:t>Phân tích yêu cầu</a:t>
            </a:r>
            <a:endParaRPr lang="ko-KR" altLang="en-US"/>
          </a:p>
        </p:txBody>
      </p:sp>
      <p:grpSp>
        <p:nvGrpSpPr>
          <p:cNvPr id="15" name="Group 14"/>
          <p:cNvGrpSpPr/>
          <p:nvPr/>
        </p:nvGrpSpPr>
        <p:grpSpPr>
          <a:xfrm>
            <a:off x="4058860" y="1203805"/>
            <a:ext cx="1052368" cy="369632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0" name="Rectangle 19"/>
          <p:cNvSpPr/>
          <p:nvPr/>
        </p:nvSpPr>
        <p:spPr>
          <a:xfrm>
            <a:off x="683568" y="2229847"/>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683568" y="2968137"/>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683568" y="3706427"/>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TextBox 26"/>
          <p:cNvSpPr txBox="1"/>
          <p:nvPr/>
        </p:nvSpPr>
        <p:spPr>
          <a:xfrm>
            <a:off x="5081675" y="2242522"/>
            <a:ext cx="2371794" cy="307777"/>
          </a:xfrm>
          <a:prstGeom prst="rect">
            <a:avLst/>
          </a:prstGeom>
          <a:noFill/>
        </p:spPr>
        <p:txBody>
          <a:bodyPr wrap="square" rtlCol="0">
            <a:spAutoFit/>
          </a:bodyPr>
          <a:lstStyle/>
          <a:p>
            <a:r>
              <a:rPr lang="en-US" altLang="ko-KR" sz="1400" b="1">
                <a:solidFill>
                  <a:schemeClr val="bg1"/>
                </a:solidFill>
                <a:cs typeface="Arial" pitchFamily="34" charset="0"/>
              </a:rPr>
              <a:t>Đăng nhập, Đăng kí</a:t>
            </a:r>
            <a:endParaRPr lang="ko-KR" altLang="en-US" sz="1400" b="1">
              <a:solidFill>
                <a:schemeClr val="bg1"/>
              </a:solidFill>
              <a:cs typeface="Arial" pitchFamily="34" charset="0"/>
            </a:endParaRPr>
          </a:p>
        </p:txBody>
      </p:sp>
      <p:sp>
        <p:nvSpPr>
          <p:cNvPr id="28" name="TextBox 27"/>
          <p:cNvSpPr txBox="1"/>
          <p:nvPr/>
        </p:nvSpPr>
        <p:spPr>
          <a:xfrm>
            <a:off x="5081675" y="2959127"/>
            <a:ext cx="2371794" cy="307777"/>
          </a:xfrm>
          <a:prstGeom prst="rect">
            <a:avLst/>
          </a:prstGeom>
          <a:noFill/>
        </p:spPr>
        <p:txBody>
          <a:bodyPr wrap="square" rtlCol="0">
            <a:spAutoFit/>
          </a:bodyPr>
          <a:lstStyle/>
          <a:p>
            <a:r>
              <a:rPr lang="en-US" altLang="ko-KR" sz="1400" b="1">
                <a:solidFill>
                  <a:schemeClr val="bg1"/>
                </a:solidFill>
                <a:cs typeface="Arial" pitchFamily="34" charset="0"/>
              </a:rPr>
              <a:t>Đặt món ăn</a:t>
            </a:r>
            <a:endParaRPr lang="ko-KR" altLang="en-US" sz="1400" b="1">
              <a:solidFill>
                <a:schemeClr val="bg1"/>
              </a:solidFill>
              <a:cs typeface="Arial" pitchFamily="34" charset="0"/>
            </a:endParaRPr>
          </a:p>
        </p:txBody>
      </p:sp>
      <p:sp>
        <p:nvSpPr>
          <p:cNvPr id="29" name="TextBox 28"/>
          <p:cNvSpPr txBox="1"/>
          <p:nvPr/>
        </p:nvSpPr>
        <p:spPr>
          <a:xfrm>
            <a:off x="5081674" y="3739648"/>
            <a:ext cx="3276047" cy="307777"/>
          </a:xfrm>
          <a:prstGeom prst="rect">
            <a:avLst/>
          </a:prstGeom>
          <a:noFill/>
        </p:spPr>
        <p:txBody>
          <a:bodyPr wrap="square" rtlCol="0">
            <a:spAutoFit/>
          </a:bodyPr>
          <a:lstStyle/>
          <a:p>
            <a:r>
              <a:rPr lang="en-US" altLang="ko-KR" sz="1400" b="1">
                <a:solidFill>
                  <a:schemeClr val="bg1"/>
                </a:solidFill>
                <a:cs typeface="Arial" pitchFamily="34" charset="0"/>
              </a:rPr>
              <a:t>Xem thông tin vận chuyển</a:t>
            </a:r>
            <a:endParaRPr lang="ko-KR" altLang="en-US" sz="1400" b="1">
              <a:solidFill>
                <a:schemeClr val="bg1"/>
              </a:solidFill>
              <a:cs typeface="Arial" pitchFamily="34" charset="0"/>
            </a:endParaRPr>
          </a:p>
        </p:txBody>
      </p:sp>
      <p:sp>
        <p:nvSpPr>
          <p:cNvPr id="30" name="TextBox 29"/>
          <p:cNvSpPr txBox="1"/>
          <p:nvPr/>
        </p:nvSpPr>
        <p:spPr>
          <a:xfrm>
            <a:off x="1691680" y="2261746"/>
            <a:ext cx="2371794" cy="307777"/>
          </a:xfrm>
          <a:prstGeom prst="rect">
            <a:avLst/>
          </a:prstGeom>
          <a:noFill/>
        </p:spPr>
        <p:txBody>
          <a:bodyPr wrap="square" rtlCol="0">
            <a:spAutoFit/>
          </a:bodyPr>
          <a:lstStyle/>
          <a:p>
            <a:pPr algn="r"/>
            <a:r>
              <a:rPr lang="en-US" altLang="ko-KR" sz="1400" b="1">
                <a:solidFill>
                  <a:schemeClr val="bg1"/>
                </a:solidFill>
                <a:cs typeface="Arial" pitchFamily="34" charset="0"/>
              </a:rPr>
              <a:t>Cơ sở dữ liệu</a:t>
            </a:r>
            <a:endParaRPr lang="ko-KR" altLang="en-US" sz="1400" b="1">
              <a:solidFill>
                <a:schemeClr val="bg1"/>
              </a:solidFill>
              <a:cs typeface="Arial" pitchFamily="34" charset="0"/>
            </a:endParaRPr>
          </a:p>
        </p:txBody>
      </p:sp>
      <p:sp>
        <p:nvSpPr>
          <p:cNvPr id="31" name="TextBox 30"/>
          <p:cNvSpPr txBox="1"/>
          <p:nvPr/>
        </p:nvSpPr>
        <p:spPr>
          <a:xfrm>
            <a:off x="1691680" y="2978351"/>
            <a:ext cx="2371794" cy="307777"/>
          </a:xfrm>
          <a:prstGeom prst="rect">
            <a:avLst/>
          </a:prstGeom>
          <a:noFill/>
        </p:spPr>
        <p:txBody>
          <a:bodyPr wrap="square" rtlCol="0">
            <a:spAutoFit/>
          </a:bodyPr>
          <a:lstStyle/>
          <a:p>
            <a:pPr algn="r"/>
            <a:r>
              <a:rPr lang="en-US" altLang="ko-KR" sz="1400" b="1">
                <a:solidFill>
                  <a:schemeClr val="bg1"/>
                </a:solidFill>
                <a:cs typeface="Arial" pitchFamily="34" charset="0"/>
              </a:rPr>
              <a:t>Tìm kiếm</a:t>
            </a:r>
            <a:endParaRPr lang="ko-KR" altLang="en-US" sz="1400" b="1">
              <a:solidFill>
                <a:schemeClr val="bg1"/>
              </a:solidFill>
              <a:cs typeface="Arial" pitchFamily="34" charset="0"/>
            </a:endParaRPr>
          </a:p>
        </p:txBody>
      </p:sp>
      <p:sp>
        <p:nvSpPr>
          <p:cNvPr id="32" name="TextBox 31"/>
          <p:cNvSpPr txBox="1"/>
          <p:nvPr/>
        </p:nvSpPr>
        <p:spPr>
          <a:xfrm>
            <a:off x="786278" y="3758872"/>
            <a:ext cx="3277196" cy="307777"/>
          </a:xfrm>
          <a:prstGeom prst="rect">
            <a:avLst/>
          </a:prstGeom>
          <a:noFill/>
        </p:spPr>
        <p:txBody>
          <a:bodyPr wrap="square" rtlCol="0">
            <a:spAutoFit/>
          </a:bodyPr>
          <a:lstStyle/>
          <a:p>
            <a:pPr algn="r"/>
            <a:r>
              <a:rPr lang="en-US" altLang="ko-KR" sz="1400" b="1">
                <a:solidFill>
                  <a:schemeClr val="bg1"/>
                </a:solidFill>
                <a:cs typeface="Arial" pitchFamily="34" charset="0"/>
              </a:rPr>
              <a:t>Xem thông tin nhà hàng, món ăn</a:t>
            </a:r>
            <a:endParaRPr lang="ko-KR" altLang="en-US" sz="1400" b="1">
              <a:solidFill>
                <a:schemeClr val="bg1"/>
              </a:solidFill>
              <a:cs typeface="Arial" pitchFamily="34" charset="0"/>
            </a:endParaRPr>
          </a:p>
        </p:txBody>
      </p:sp>
      <p:sp>
        <p:nvSpPr>
          <p:cNvPr id="40" name="TextBox 39">
            <a:extLst>
              <a:ext uri="{FF2B5EF4-FFF2-40B4-BE49-F238E27FC236}">
                <a16:creationId xmlns:a16="http://schemas.microsoft.com/office/drawing/2014/main" id="{7AF0009E-4B29-4219-BC03-C8C854D3AA7F}"/>
              </a:ext>
            </a:extLst>
          </p:cNvPr>
          <p:cNvSpPr txBox="1"/>
          <p:nvPr/>
        </p:nvSpPr>
        <p:spPr>
          <a:xfrm>
            <a:off x="5111228" y="2614545"/>
            <a:ext cx="327719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Đăng kí, đăng nhập tài khoản người dùng</a:t>
            </a:r>
          </a:p>
        </p:txBody>
      </p:sp>
      <p:sp>
        <p:nvSpPr>
          <p:cNvPr id="41" name="TextBox 40">
            <a:extLst>
              <a:ext uri="{FF2B5EF4-FFF2-40B4-BE49-F238E27FC236}">
                <a16:creationId xmlns:a16="http://schemas.microsoft.com/office/drawing/2014/main" id="{9AE5B255-8C7A-423C-8960-4DBE0599494F}"/>
              </a:ext>
            </a:extLst>
          </p:cNvPr>
          <p:cNvSpPr txBox="1"/>
          <p:nvPr/>
        </p:nvSpPr>
        <p:spPr>
          <a:xfrm>
            <a:off x="5111228" y="3371184"/>
            <a:ext cx="327719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Cho phép người dùng đặt món ăn </a:t>
            </a:r>
            <a:endParaRPr lang="ko-KR" altLang="en-US"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1C362B56-69A0-4D83-B167-0CBCDF4CEAAE}"/>
              </a:ext>
            </a:extLst>
          </p:cNvPr>
          <p:cNvSpPr txBox="1"/>
          <p:nvPr/>
        </p:nvSpPr>
        <p:spPr>
          <a:xfrm>
            <a:off x="5111228" y="4127823"/>
            <a:ext cx="327719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Xem thông tin vận chuyển trên bản đồ</a:t>
            </a:r>
            <a:endParaRPr lang="ko-KR" altLang="en-US" sz="12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AACAD598-52B6-46C3-A0F2-ED2F9DAD1AD4}"/>
              </a:ext>
            </a:extLst>
          </p:cNvPr>
          <p:cNvSpPr txBox="1"/>
          <p:nvPr/>
        </p:nvSpPr>
        <p:spPr>
          <a:xfrm>
            <a:off x="786278" y="2628445"/>
            <a:ext cx="3277196" cy="276999"/>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Xây dựng cơ sở dũ liệu </a:t>
            </a:r>
            <a:endParaRPr lang="ko-KR" altLang="en-US" sz="12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09ADF1CE-B50F-42DF-AE8A-F2B9FDEB208F}"/>
              </a:ext>
            </a:extLst>
          </p:cNvPr>
          <p:cNvSpPr txBox="1"/>
          <p:nvPr/>
        </p:nvSpPr>
        <p:spPr>
          <a:xfrm>
            <a:off x="786278" y="3385084"/>
            <a:ext cx="3277196" cy="276999"/>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Cho phép người dùng tìm kiếm thông tin</a:t>
            </a:r>
            <a:endParaRPr lang="ko-KR" altLang="en-US" sz="12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5AECFA68-CBAE-4801-BB22-34CB796B9D27}"/>
              </a:ext>
            </a:extLst>
          </p:cNvPr>
          <p:cNvSpPr txBox="1"/>
          <p:nvPr/>
        </p:nvSpPr>
        <p:spPr>
          <a:xfrm>
            <a:off x="1403648" y="4141723"/>
            <a:ext cx="2659826" cy="461665"/>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Cho phép người dùng biết thông tin về nhà hàng, món ăn</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622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A6BEBC-6B15-4E23-BC70-BC2F353CF92E}"/>
              </a:ext>
            </a:extLst>
          </p:cNvPr>
          <p:cNvPicPr/>
          <p:nvPr/>
        </p:nvPicPr>
        <p:blipFill>
          <a:blip r:embed="rId2"/>
          <a:stretch>
            <a:fillRect/>
          </a:stretch>
        </p:blipFill>
        <p:spPr>
          <a:xfrm>
            <a:off x="899592" y="987574"/>
            <a:ext cx="7257298" cy="3672408"/>
          </a:xfrm>
          <a:prstGeom prst="rect">
            <a:avLst/>
          </a:prstGeom>
          <a:ln>
            <a:solidFill>
              <a:schemeClr val="tx1"/>
            </a:solidFill>
          </a:ln>
        </p:spPr>
      </p:pic>
      <p:sp>
        <p:nvSpPr>
          <p:cNvPr id="5" name="Text Placeholder 1">
            <a:extLst>
              <a:ext uri="{FF2B5EF4-FFF2-40B4-BE49-F238E27FC236}">
                <a16:creationId xmlns:a16="http://schemas.microsoft.com/office/drawing/2014/main" id="{9762F980-AC6F-4966-B6C1-50104A7B3ABE}"/>
              </a:ext>
            </a:extLst>
          </p:cNvPr>
          <p:cNvSpPr>
            <a:spLocks noGrp="1"/>
          </p:cNvSpPr>
          <p:nvPr>
            <p:ph type="body" sz="quarter" idx="10"/>
          </p:nvPr>
        </p:nvSpPr>
        <p:spPr>
          <a:xfrm>
            <a:off x="0" y="195486"/>
            <a:ext cx="9144000" cy="576064"/>
          </a:xfrm>
        </p:spPr>
        <p:txBody>
          <a:bodyPr/>
          <a:lstStyle/>
          <a:p>
            <a:r>
              <a:rPr lang="en-US" altLang="ko-KR" sz="2800"/>
              <a:t>Sơ đồ usecase tổng quát</a:t>
            </a:r>
            <a:endParaRPr lang="ko-KR" altLang="en-US" sz="2800"/>
          </a:p>
        </p:txBody>
      </p:sp>
    </p:spTree>
    <p:extLst>
      <p:ext uri="{BB962C8B-B14F-4D97-AF65-F5344CB8AC3E}">
        <p14:creationId xmlns:p14="http://schemas.microsoft.com/office/powerpoint/2010/main" val="375099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9762F980-AC6F-4966-B6C1-50104A7B3ABE}"/>
              </a:ext>
            </a:extLst>
          </p:cNvPr>
          <p:cNvSpPr>
            <a:spLocks noGrp="1"/>
          </p:cNvSpPr>
          <p:nvPr>
            <p:ph type="body" sz="quarter" idx="10"/>
          </p:nvPr>
        </p:nvSpPr>
        <p:spPr>
          <a:xfrm>
            <a:off x="0" y="195486"/>
            <a:ext cx="9144000" cy="576064"/>
          </a:xfrm>
        </p:spPr>
        <p:txBody>
          <a:bodyPr/>
          <a:lstStyle/>
          <a:p>
            <a:r>
              <a:rPr lang="en-US" altLang="ko-KR" sz="2800"/>
              <a:t>Biểu đồ lớp</a:t>
            </a:r>
            <a:endParaRPr lang="ko-KR" altLang="en-US" sz="2800"/>
          </a:p>
        </p:txBody>
      </p:sp>
      <p:pic>
        <p:nvPicPr>
          <p:cNvPr id="7" name="Picture 6">
            <a:extLst>
              <a:ext uri="{FF2B5EF4-FFF2-40B4-BE49-F238E27FC236}">
                <a16:creationId xmlns:a16="http://schemas.microsoft.com/office/drawing/2014/main" id="{F6AD3C9B-21BD-421F-94FD-03C8ED52B5ED}"/>
              </a:ext>
            </a:extLst>
          </p:cNvPr>
          <p:cNvPicPr/>
          <p:nvPr/>
        </p:nvPicPr>
        <p:blipFill>
          <a:blip r:embed="rId2"/>
          <a:stretch>
            <a:fillRect/>
          </a:stretch>
        </p:blipFill>
        <p:spPr>
          <a:xfrm>
            <a:off x="1781175" y="787771"/>
            <a:ext cx="5581650" cy="4094480"/>
          </a:xfrm>
          <a:prstGeom prst="rect">
            <a:avLst/>
          </a:prstGeom>
          <a:ln>
            <a:solidFill>
              <a:schemeClr val="tx1"/>
            </a:solidFill>
          </a:ln>
        </p:spPr>
      </p:pic>
    </p:spTree>
    <p:extLst>
      <p:ext uri="{BB962C8B-B14F-4D97-AF65-F5344CB8AC3E}">
        <p14:creationId xmlns:p14="http://schemas.microsoft.com/office/powerpoint/2010/main" val="1964071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Triển khai ứng dụng</a:t>
            </a:r>
            <a:endParaRPr lang="ko-KR" altLang="en-US"/>
          </a:p>
        </p:txBody>
      </p:sp>
    </p:spTree>
    <p:extLst>
      <p:ext uri="{BB962C8B-B14F-4D97-AF65-F5344CB8AC3E}">
        <p14:creationId xmlns:p14="http://schemas.microsoft.com/office/powerpoint/2010/main" val="561865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38D2981A-AB72-48CC-B05E-848697C2797F}"/>
              </a:ext>
            </a:extLst>
          </p:cNvPr>
          <p:cNvPicPr>
            <a:picLocks noGrp="1"/>
          </p:cNvPicPr>
          <p:nvPr>
            <p:ph type="pic" idx="4294967295"/>
          </p:nvPr>
        </p:nvPicPr>
        <p:blipFill>
          <a:blip r:embed="rId2"/>
          <a:srcRect l="899" r="899"/>
          <a:stretch>
            <a:fillRect/>
          </a:stretch>
        </p:blipFill>
        <p:spPr>
          <a:xfrm>
            <a:off x="2915816" y="3132537"/>
            <a:ext cx="5121275" cy="1722438"/>
          </a:xfrm>
          <a:prstGeom prst="rect">
            <a:avLst/>
          </a:prstGeom>
          <a:ln>
            <a:solidFill>
              <a:schemeClr val="tx1"/>
            </a:solidFill>
          </a:ln>
        </p:spPr>
      </p:pic>
      <p:sp>
        <p:nvSpPr>
          <p:cNvPr id="14" name="Text Placeholder 1">
            <a:extLst>
              <a:ext uri="{FF2B5EF4-FFF2-40B4-BE49-F238E27FC236}">
                <a16:creationId xmlns:a16="http://schemas.microsoft.com/office/drawing/2014/main" id="{26CB4512-F7A3-432B-A737-75D9AA8E7E98}"/>
              </a:ext>
            </a:extLst>
          </p:cNvPr>
          <p:cNvSpPr txBox="1">
            <a:spLocks/>
          </p:cNvSpPr>
          <p:nvPr/>
        </p:nvSpPr>
        <p:spPr>
          <a:xfrm>
            <a:off x="0" y="195486"/>
            <a:ext cx="9144000" cy="5760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800">
                <a:solidFill>
                  <a:schemeClr val="bg1"/>
                </a:solidFill>
              </a:rPr>
              <a:t>Biểu đồ lớp</a:t>
            </a:r>
            <a:endParaRPr lang="ko-KR" altLang="en-US" sz="2800">
              <a:solidFill>
                <a:schemeClr val="bg1"/>
              </a:solidFill>
            </a:endParaRPr>
          </a:p>
        </p:txBody>
      </p:sp>
      <p:sp>
        <p:nvSpPr>
          <p:cNvPr id="15" name="Text Placeholder 1">
            <a:extLst>
              <a:ext uri="{FF2B5EF4-FFF2-40B4-BE49-F238E27FC236}">
                <a16:creationId xmlns:a16="http://schemas.microsoft.com/office/drawing/2014/main" id="{84A38AC9-34C8-4D01-BAB9-140812037D01}"/>
              </a:ext>
            </a:extLst>
          </p:cNvPr>
          <p:cNvSpPr txBox="1">
            <a:spLocks/>
          </p:cNvSpPr>
          <p:nvPr/>
        </p:nvSpPr>
        <p:spPr>
          <a:xfrm>
            <a:off x="1619672" y="267494"/>
            <a:ext cx="7524328" cy="5760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a:t>Sơ đồ triển khai</a:t>
            </a:r>
            <a:endParaRPr lang="ko-KR" altLang="en-US"/>
          </a:p>
        </p:txBody>
      </p:sp>
      <p:sp>
        <p:nvSpPr>
          <p:cNvPr id="16" name="TextBox 15">
            <a:extLst>
              <a:ext uri="{FF2B5EF4-FFF2-40B4-BE49-F238E27FC236}">
                <a16:creationId xmlns:a16="http://schemas.microsoft.com/office/drawing/2014/main" id="{BDF6C508-48A2-4485-8AA6-768F62EACFAD}"/>
              </a:ext>
            </a:extLst>
          </p:cNvPr>
          <p:cNvSpPr txBox="1"/>
          <p:nvPr/>
        </p:nvSpPr>
        <p:spPr>
          <a:xfrm>
            <a:off x="1620550" y="997875"/>
            <a:ext cx="7038528" cy="1754326"/>
          </a:xfrm>
          <a:prstGeom prst="rect">
            <a:avLst/>
          </a:prstGeom>
          <a:noFill/>
        </p:spPr>
        <p:txBody>
          <a:bodyPr wrap="square">
            <a:spAutoFit/>
          </a:bodyPr>
          <a:lstStyle/>
          <a:p>
            <a:pPr marL="342900" marR="0" lvl="0" indent="-342900" algn="just" latinLnBrk="0">
              <a:spcBef>
                <a:spcPts val="600"/>
              </a:spcBef>
              <a:spcAft>
                <a:spcPts val="0"/>
              </a:spcAft>
              <a:buFont typeface="Times New Roman" panose="02020603050405020304" pitchFamily="18" charset="0"/>
              <a:buChar char="-"/>
              <a:tabLst>
                <a:tab pos="450215"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JSON là viết tắt của JavaScript Object Notation, là một kiểu định dạng dữ liệu tuân theo một quy luật nhất định mà hầu hết các ngôn ngữ lập trình hiện nay đều có thể đọc được. JSON là một tiêu chuẩn mở để trao đổi dữ liệu trên web.</a:t>
            </a: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latinLnBrk="0">
              <a:spcBef>
                <a:spcPts val="0"/>
              </a:spcBef>
              <a:spcAft>
                <a:spcPts val="600"/>
              </a:spcAft>
              <a:buFont typeface="Times New Roman" panose="02020603050405020304" pitchFamily="18" charset="0"/>
              <a:buChar char="-"/>
              <a:tabLst>
                <a:tab pos="450215"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Định dạng JSON sử dụng các cặp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key</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value</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để dữ liệu sử dụng. Nó hỗ trợ các cấu trúc dữ liệu như đối tượng và mảng.</a:t>
            </a: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48460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Công nghệ sử dụng</a:t>
            </a:r>
            <a:endParaRPr lang="ko-KR" altLang="en-US"/>
          </a:p>
        </p:txBody>
      </p:sp>
      <p:grpSp>
        <p:nvGrpSpPr>
          <p:cNvPr id="16" name="Group 15"/>
          <p:cNvGrpSpPr/>
          <p:nvPr/>
        </p:nvGrpSpPr>
        <p:grpSpPr>
          <a:xfrm>
            <a:off x="251519" y="3350185"/>
            <a:ext cx="1800200" cy="1366330"/>
            <a:chOff x="251519" y="3350185"/>
            <a:chExt cx="1800200" cy="1366330"/>
          </a:xfrm>
        </p:grpSpPr>
        <p:grpSp>
          <p:nvGrpSpPr>
            <p:cNvPr id="12" name="Group 11"/>
            <p:cNvGrpSpPr/>
            <p:nvPr/>
          </p:nvGrpSpPr>
          <p:grpSpPr>
            <a:xfrm>
              <a:off x="251519" y="3350185"/>
              <a:ext cx="1800200" cy="511791"/>
              <a:chOff x="3779911" y="3327771"/>
              <a:chExt cx="1721933" cy="511791"/>
            </a:xfrm>
            <a:noFill/>
          </p:grpSpPr>
          <p:sp>
            <p:nvSpPr>
              <p:cNvPr id="13" name="Text Placeholder 17"/>
              <p:cNvSpPr txBox="1">
                <a:spLocks/>
              </p:cNvSpPr>
              <p:nvPr/>
            </p:nvSpPr>
            <p:spPr>
              <a:xfrm>
                <a:off x="3779911" y="3327771"/>
                <a:ext cx="1721933"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a:solidFill>
                      <a:schemeClr val="tx1">
                        <a:lumMod val="75000"/>
                        <a:lumOff val="25000"/>
                      </a:schemeClr>
                    </a:solidFill>
                    <a:cs typeface="Arial" pitchFamily="34" charset="0"/>
                  </a:rPr>
                  <a:t>Visual Studio Code</a:t>
                </a:r>
              </a:p>
            </p:txBody>
          </p:sp>
          <p:sp>
            <p:nvSpPr>
              <p:cNvPr id="14"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accent1"/>
                    </a:solidFill>
                    <a:cs typeface="Arial" pitchFamily="34" charset="0"/>
                  </a:rPr>
                  <a:t>Text Editor</a:t>
                </a:r>
              </a:p>
            </p:txBody>
          </p:sp>
        </p:grpSp>
        <p:sp>
          <p:nvSpPr>
            <p:cNvPr id="15" name="TextBox 14"/>
            <p:cNvSpPr txBox="1"/>
            <p:nvPr/>
          </p:nvSpPr>
          <p:spPr>
            <a:xfrm>
              <a:off x="251520" y="3885518"/>
              <a:ext cx="1656183" cy="830997"/>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Là trình soạn thảo mã nguồn phổ biến nhất được sử dụng bởi lập trình viên</a:t>
              </a:r>
              <a:endParaRPr lang="ko-KR" altLang="en-US" sz="1200">
                <a:solidFill>
                  <a:schemeClr val="tx1">
                    <a:lumMod val="75000"/>
                    <a:lumOff val="25000"/>
                  </a:schemeClr>
                </a:solidFill>
                <a:cs typeface="Arial" pitchFamily="34" charset="0"/>
              </a:endParaRPr>
            </a:p>
          </p:txBody>
        </p:sp>
      </p:grpSp>
      <p:grpSp>
        <p:nvGrpSpPr>
          <p:cNvPr id="17" name="Group 16"/>
          <p:cNvGrpSpPr/>
          <p:nvPr/>
        </p:nvGrpSpPr>
        <p:grpSpPr>
          <a:xfrm>
            <a:off x="2579609" y="3350185"/>
            <a:ext cx="1656184" cy="1366330"/>
            <a:chOff x="251520" y="3350185"/>
            <a:chExt cx="1656184" cy="1366330"/>
          </a:xfrm>
        </p:grpSpPr>
        <p:grpSp>
          <p:nvGrpSpPr>
            <p:cNvPr id="18" name="Group 17"/>
            <p:cNvGrpSpPr/>
            <p:nvPr/>
          </p:nvGrpSpPr>
          <p:grpSpPr>
            <a:xfrm>
              <a:off x="251520" y="3350185"/>
              <a:ext cx="1656184" cy="511791"/>
              <a:chOff x="3779911" y="3327771"/>
              <a:chExt cx="1584178" cy="511791"/>
            </a:xfrm>
            <a:noFill/>
          </p:grpSpPr>
          <p:sp>
            <p:nvSpPr>
              <p:cNvPr id="20"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a:solidFill>
                      <a:schemeClr val="tx1">
                        <a:lumMod val="75000"/>
                        <a:lumOff val="25000"/>
                      </a:schemeClr>
                    </a:solidFill>
                    <a:cs typeface="Arial" pitchFamily="34" charset="0"/>
                  </a:rPr>
                  <a:t>Android studio</a:t>
                </a:r>
              </a:p>
            </p:txBody>
          </p:sp>
          <p:sp>
            <p:nvSpPr>
              <p:cNvPr id="21"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accent1"/>
                    </a:solidFill>
                    <a:cs typeface="Arial" pitchFamily="34" charset="0"/>
                  </a:rPr>
                  <a:t>IDE</a:t>
                </a:r>
              </a:p>
            </p:txBody>
          </p:sp>
        </p:grpSp>
        <p:sp>
          <p:nvSpPr>
            <p:cNvPr id="19" name="TextBox 18"/>
            <p:cNvSpPr txBox="1"/>
            <p:nvPr/>
          </p:nvSpPr>
          <p:spPr>
            <a:xfrm>
              <a:off x="251520" y="3885518"/>
              <a:ext cx="1656183" cy="830997"/>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Là môi trường phát triển tích hợp do Google phát triển cho nền tảng Android</a:t>
              </a:r>
              <a:endParaRPr lang="ko-KR" altLang="en-US" sz="1200">
                <a:solidFill>
                  <a:schemeClr val="tx1">
                    <a:lumMod val="75000"/>
                    <a:lumOff val="25000"/>
                  </a:schemeClr>
                </a:solidFill>
                <a:cs typeface="Arial" pitchFamily="34" charset="0"/>
              </a:endParaRPr>
            </a:p>
          </p:txBody>
        </p:sp>
      </p:grpSp>
      <p:grpSp>
        <p:nvGrpSpPr>
          <p:cNvPr id="22" name="Group 21"/>
          <p:cNvGrpSpPr/>
          <p:nvPr/>
        </p:nvGrpSpPr>
        <p:grpSpPr>
          <a:xfrm>
            <a:off x="4907698" y="3350185"/>
            <a:ext cx="1656184" cy="1181664"/>
            <a:chOff x="251520" y="3350185"/>
            <a:chExt cx="1656184" cy="1181664"/>
          </a:xfrm>
        </p:grpSpPr>
        <p:grpSp>
          <p:nvGrpSpPr>
            <p:cNvPr id="23" name="Group 22"/>
            <p:cNvGrpSpPr/>
            <p:nvPr/>
          </p:nvGrpSpPr>
          <p:grpSpPr>
            <a:xfrm>
              <a:off x="251520" y="3350185"/>
              <a:ext cx="1656184" cy="511791"/>
              <a:chOff x="3779911" y="3327771"/>
              <a:chExt cx="1584178" cy="511791"/>
            </a:xfrm>
            <a:noFill/>
          </p:grpSpPr>
          <p:sp>
            <p:nvSpPr>
              <p:cNvPr id="25"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a:solidFill>
                      <a:schemeClr val="tx1">
                        <a:lumMod val="75000"/>
                        <a:lumOff val="25000"/>
                      </a:schemeClr>
                    </a:solidFill>
                    <a:cs typeface="Arial" pitchFamily="34" charset="0"/>
                  </a:rPr>
                  <a:t>Javascript</a:t>
                </a:r>
              </a:p>
            </p:txBody>
          </p:sp>
          <p:sp>
            <p:nvSpPr>
              <p:cNvPr id="26"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accent1"/>
                    </a:solidFill>
                    <a:cs typeface="Arial" pitchFamily="34" charset="0"/>
                  </a:rPr>
                  <a:t>Language</a:t>
                </a:r>
              </a:p>
            </p:txBody>
          </p:sp>
        </p:grpSp>
        <p:sp>
          <p:nvSpPr>
            <p:cNvPr id="24" name="TextBox 23"/>
            <p:cNvSpPr txBox="1"/>
            <p:nvPr/>
          </p:nvSpPr>
          <p:spPr>
            <a:xfrm>
              <a:off x="251520" y="3885518"/>
              <a:ext cx="1656183" cy="646331"/>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Là ngôn ngữ lập trình phổ biến nhất hiện nay</a:t>
              </a:r>
              <a:endParaRPr lang="ko-KR" altLang="en-US" sz="1200">
                <a:solidFill>
                  <a:schemeClr val="tx1">
                    <a:lumMod val="75000"/>
                    <a:lumOff val="25000"/>
                  </a:schemeClr>
                </a:solidFill>
                <a:cs typeface="Arial" pitchFamily="34" charset="0"/>
              </a:endParaRPr>
            </a:p>
          </p:txBody>
        </p:sp>
      </p:grpSp>
      <p:grpSp>
        <p:nvGrpSpPr>
          <p:cNvPr id="27" name="Group 26"/>
          <p:cNvGrpSpPr/>
          <p:nvPr/>
        </p:nvGrpSpPr>
        <p:grpSpPr>
          <a:xfrm>
            <a:off x="7235788" y="3350185"/>
            <a:ext cx="1656184" cy="1366330"/>
            <a:chOff x="251520" y="3350185"/>
            <a:chExt cx="1656184" cy="1366330"/>
          </a:xfrm>
        </p:grpSpPr>
        <p:grpSp>
          <p:nvGrpSpPr>
            <p:cNvPr id="28" name="Group 27"/>
            <p:cNvGrpSpPr/>
            <p:nvPr/>
          </p:nvGrpSpPr>
          <p:grpSpPr>
            <a:xfrm>
              <a:off x="251520" y="3350185"/>
              <a:ext cx="1656184" cy="511791"/>
              <a:chOff x="3779911" y="3327771"/>
              <a:chExt cx="1584178" cy="511791"/>
            </a:xfrm>
            <a:noFill/>
          </p:grpSpPr>
          <p:sp>
            <p:nvSpPr>
              <p:cNvPr id="30"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a:solidFill>
                      <a:schemeClr val="tx1">
                        <a:lumMod val="75000"/>
                        <a:lumOff val="25000"/>
                      </a:schemeClr>
                    </a:solidFill>
                    <a:cs typeface="Arial" pitchFamily="34" charset="0"/>
                  </a:rPr>
                  <a:t>React Native</a:t>
                </a:r>
              </a:p>
            </p:txBody>
          </p:sp>
          <p:sp>
            <p:nvSpPr>
              <p:cNvPr id="31"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accent1"/>
                    </a:solidFill>
                    <a:cs typeface="Arial" pitchFamily="34" charset="0"/>
                  </a:rPr>
                  <a:t>Framework</a:t>
                </a:r>
              </a:p>
            </p:txBody>
          </p:sp>
        </p:grpSp>
        <p:sp>
          <p:nvSpPr>
            <p:cNvPr id="29" name="TextBox 28"/>
            <p:cNvSpPr txBox="1"/>
            <p:nvPr/>
          </p:nvSpPr>
          <p:spPr>
            <a:xfrm>
              <a:off x="251520" y="3885518"/>
              <a:ext cx="1656184" cy="830997"/>
            </a:xfrm>
            <a:prstGeom prst="rect">
              <a:avLst/>
            </a:prstGeom>
            <a:noFill/>
          </p:spPr>
          <p:txBody>
            <a:bodyPr wrap="square" rtlCol="0">
              <a:spAutoFit/>
            </a:bodyPr>
            <a:lstStyle/>
            <a:p>
              <a:pPr algn="ctr"/>
              <a:r>
                <a:rPr lang="en-US" altLang="ko-KR" sz="1200">
                  <a:solidFill>
                    <a:schemeClr val="tx1">
                      <a:lumMod val="75000"/>
                      <a:lumOff val="25000"/>
                    </a:schemeClr>
                  </a:solidFill>
                  <a:cs typeface="Arial" pitchFamily="34" charset="0"/>
                </a:rPr>
                <a:t>Là framework do Facebook phát triển nhằm giải quyết bài toán đa nền tảng</a:t>
              </a:r>
              <a:endParaRPr lang="ko-KR" altLang="en-US" sz="1200">
                <a:solidFill>
                  <a:schemeClr val="tx1">
                    <a:lumMod val="75000"/>
                    <a:lumOff val="25000"/>
                  </a:schemeClr>
                </a:solidFill>
                <a:cs typeface="Arial" pitchFamily="34" charset="0"/>
              </a:endParaRPr>
            </a:p>
          </p:txBody>
        </p:sp>
      </p:grpSp>
      <p:pic>
        <p:nvPicPr>
          <p:cNvPr id="2054" name="Picture 6" descr="Visual Studio Code - YouTube">
            <a:extLst>
              <a:ext uri="{FF2B5EF4-FFF2-40B4-BE49-F238E27FC236}">
                <a16:creationId xmlns:a16="http://schemas.microsoft.com/office/drawing/2014/main" id="{BAD175A3-F12B-4D00-92F0-33A7559A742A}"/>
              </a:ext>
            </a:extLst>
          </p:cNvPr>
          <p:cNvPicPr>
            <a:picLocks noGrp="1" noChangeAspect="1" noChangeArrowheads="1"/>
          </p:cNvPicPr>
          <p:nvPr>
            <p:ph type="pic" idx="12"/>
          </p:nvPr>
        </p:nvPicPr>
        <p:blipFill>
          <a:blip r:embed="rId2" cstate="print">
            <a:extLst>
              <a:ext uri="{28A0092B-C50C-407E-A947-70E740481C1C}">
                <a14:useLocalDpi xmlns:a14="http://schemas.microsoft.com/office/drawing/2010/main" val="0"/>
              </a:ext>
            </a:extLst>
          </a:blip>
          <a:srcRect t="6686" b="668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ướng dẫn sử dụng Android Studio - Techcare.vn">
            <a:extLst>
              <a:ext uri="{FF2B5EF4-FFF2-40B4-BE49-F238E27FC236}">
                <a16:creationId xmlns:a16="http://schemas.microsoft.com/office/drawing/2014/main" id="{9AC9F869-C769-4DE0-BF77-F8E31776D530}"/>
              </a:ext>
            </a:extLst>
          </p:cNvPr>
          <p:cNvPicPr>
            <a:picLocks noGrp="1" noChangeAspect="1" noChangeArrowheads="1"/>
          </p:cNvPicPr>
          <p:nvPr>
            <p:ph type="pic" idx="13"/>
          </p:nvPr>
        </p:nvPicPr>
        <p:blipFill>
          <a:blip r:embed="rId3" cstate="print">
            <a:extLst>
              <a:ext uri="{28A0092B-C50C-407E-A947-70E740481C1C}">
                <a14:useLocalDpi xmlns:a14="http://schemas.microsoft.com/office/drawing/2010/main" val="0"/>
              </a:ext>
            </a:extLst>
          </a:blip>
          <a:srcRect t="6686" b="668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act Native là gì? 20+ Tài liệu học React Native từ cơ bản đến nâng cao">
            <a:extLst>
              <a:ext uri="{FF2B5EF4-FFF2-40B4-BE49-F238E27FC236}">
                <a16:creationId xmlns:a16="http://schemas.microsoft.com/office/drawing/2014/main" id="{EDD64808-0968-4965-ADF1-E32A470D4B4A}"/>
              </a:ext>
            </a:extLst>
          </p:cNvPr>
          <p:cNvPicPr>
            <a:picLocks noGrp="1" noChangeAspect="1" noChangeArrowheads="1"/>
          </p:cNvPicPr>
          <p:nvPr>
            <p:ph type="pic" idx="14"/>
          </p:nvPr>
        </p:nvPicPr>
        <p:blipFill>
          <a:blip r:embed="rId4" cstate="print">
            <a:extLst>
              <a:ext uri="{28A0092B-C50C-407E-A947-70E740481C1C}">
                <a14:useLocalDpi xmlns:a14="http://schemas.microsoft.com/office/drawing/2010/main" val="0"/>
              </a:ext>
            </a:extLst>
          </a:blip>
          <a:srcRect l="17533" r="17533"/>
          <a:stretch>
            <a:fillRect/>
          </a:stretch>
        </p:blipFill>
        <p:spPr bwMode="auto">
          <a:xfrm>
            <a:off x="6983513" y="1347774"/>
            <a:ext cx="2160240" cy="187204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JavaScript - Quantrimang.com">
            <a:extLst>
              <a:ext uri="{FF2B5EF4-FFF2-40B4-BE49-F238E27FC236}">
                <a16:creationId xmlns:a16="http://schemas.microsoft.com/office/drawing/2014/main" id="{849FF48F-D7DC-4877-B86E-21F9E2A66298}"/>
              </a:ext>
            </a:extLst>
          </p:cNvPr>
          <p:cNvPicPr>
            <a:picLocks noGrp="1" noChangeAspect="1" noChangeArrowheads="1"/>
          </p:cNvPicPr>
          <p:nvPr>
            <p:ph type="pic" idx="15"/>
          </p:nvPr>
        </p:nvPicPr>
        <p:blipFill>
          <a:blip r:embed="rId5">
            <a:extLst>
              <a:ext uri="{28A0092B-C50C-407E-A947-70E740481C1C}">
                <a14:useLocalDpi xmlns:a14="http://schemas.microsoft.com/office/drawing/2010/main" val="0"/>
              </a:ext>
            </a:extLst>
          </a:blip>
          <a:srcRect t="6686" b="6686"/>
          <a:stretch>
            <a:fillRect/>
          </a:stretch>
        </p:blipFill>
        <p:spPr bwMode="auto">
          <a:xfrm>
            <a:off x="4655669" y="1363898"/>
            <a:ext cx="2160240" cy="187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31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42EBCB6-FF82-4C80-84D7-77FB24F3B3CA}"/>
              </a:ext>
            </a:extLst>
          </p:cNvPr>
          <p:cNvSpPr>
            <a:spLocks noGrp="1"/>
          </p:cNvSpPr>
          <p:nvPr>
            <p:ph type="body" sz="quarter" idx="10"/>
          </p:nvPr>
        </p:nvSpPr>
        <p:spPr/>
        <p:txBody>
          <a:bodyPr/>
          <a:lstStyle/>
          <a:p>
            <a:r>
              <a:rPr lang="en-US"/>
              <a:t>Demo sản phẩm</a:t>
            </a:r>
            <a:endParaRPr lang="vi-VN"/>
          </a:p>
        </p:txBody>
      </p:sp>
    </p:spTree>
    <p:extLst>
      <p:ext uri="{BB962C8B-B14F-4D97-AF65-F5344CB8AC3E}">
        <p14:creationId xmlns:p14="http://schemas.microsoft.com/office/powerpoint/2010/main" val="288571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err="1">
                <a:latin typeface="Times New Roman" panose="02020603050405020304" pitchFamily="18" charset="0"/>
                <a:cs typeface="Times New Roman" panose="02020603050405020304" pitchFamily="18" charset="0"/>
              </a:rPr>
              <a:t>Nội</a:t>
            </a:r>
            <a:r>
              <a:rPr lang="en-US" sz="3600">
                <a:latin typeface="Times New Roman" panose="02020603050405020304" pitchFamily="18" charset="0"/>
                <a:cs typeface="Times New Roman" panose="02020603050405020304" pitchFamily="18" charset="0"/>
              </a:rPr>
              <a:t> dung</a:t>
            </a: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latin typeface="Times New Roman" panose="02020603050405020304" pitchFamily="18" charset="0"/>
                <a:cs typeface="Times New Roman" panose="02020603050405020304" pitchFamily="18" charset="0"/>
              </a:rPr>
              <a:t>01</a:t>
            </a:r>
            <a:endParaRPr lang="ko-KR" altLang="en-US" sz="2000" b="1">
              <a:solidFill>
                <a:schemeClr val="bg1"/>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a:solidFill>
                  <a:schemeClr val="bg1"/>
                </a:solidFill>
                <a:latin typeface="Times New Roman" panose="02020603050405020304" pitchFamily="18" charset="0"/>
                <a:cs typeface="Times New Roman" panose="02020603050405020304" pitchFamily="18" charset="0"/>
              </a:rPr>
              <a:t>02</a:t>
            </a:r>
            <a:endParaRPr lang="ko-KR" altLang="en-US" sz="2000" b="1">
              <a:solidFill>
                <a:schemeClr val="bg1"/>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a:solidFill>
                  <a:schemeClr val="bg1"/>
                </a:solidFill>
                <a:latin typeface="Times New Roman" panose="02020603050405020304" pitchFamily="18" charset="0"/>
                <a:cs typeface="Times New Roman" panose="02020603050405020304" pitchFamily="18" charset="0"/>
              </a:rPr>
              <a:t>03</a:t>
            </a:r>
            <a:endParaRPr lang="ko-KR" altLang="en-US" sz="2000" b="1">
              <a:solidFill>
                <a:schemeClr val="bg1"/>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a:solidFill>
                  <a:schemeClr val="bg1"/>
                </a:solidFill>
                <a:latin typeface="Times New Roman" panose="02020603050405020304" pitchFamily="18" charset="0"/>
                <a:cs typeface="Times New Roman" panose="02020603050405020304" pitchFamily="18" charset="0"/>
              </a:rPr>
              <a:t>04</a:t>
            </a:r>
            <a:endParaRPr lang="ko-KR" altLang="en-US" sz="2000" b="1">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3834576" y="1403555"/>
            <a:ext cx="4392567" cy="461665"/>
          </a:xfrm>
          <a:prstGeom prst="rect">
            <a:avLst/>
          </a:prstGeom>
          <a:noFill/>
        </p:spPr>
        <p:txBody>
          <a:bodyPr wrap="square" rtlCol="0">
            <a:spAutoFit/>
          </a:bodyPr>
          <a:lstStyle/>
          <a:p>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Giới</a:t>
            </a:r>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thiệu</a:t>
            </a:r>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đề</a:t>
            </a:r>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 </a:t>
            </a:r>
            <a:endParaRPr lang="ko-KR" altLang="en-US" sz="2400" b="1">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3834576" y="2292792"/>
            <a:ext cx="4392567" cy="461665"/>
          </a:xfrm>
          <a:prstGeom prst="rect">
            <a:avLst/>
          </a:prstGeom>
          <a:noFill/>
        </p:spPr>
        <p:txBody>
          <a:bodyPr wrap="square" rtlCol="0">
            <a:spAutoFit/>
          </a:bodyPr>
          <a:lstStyle/>
          <a:p>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Phân tích bài toán </a:t>
            </a:r>
            <a:endParaRPr lang="ko-KR" altLang="en-US" sz="2400" b="1">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3834575" y="3180931"/>
            <a:ext cx="4392567" cy="461665"/>
          </a:xfrm>
          <a:prstGeom prst="rect">
            <a:avLst/>
          </a:prstGeom>
          <a:noFill/>
        </p:spPr>
        <p:txBody>
          <a:bodyPr wrap="square" rtlCol="0">
            <a:spAutoFit/>
          </a:bodyPr>
          <a:lstStyle/>
          <a:p>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Triển</a:t>
            </a:r>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khai</a:t>
            </a:r>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ứng</a:t>
            </a:r>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dụng</a:t>
            </a:r>
            <a:endParaRPr lang="ko-KR" altLang="en-US" sz="2400" b="1">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3846086" y="4069029"/>
            <a:ext cx="4392567" cy="461665"/>
          </a:xfrm>
          <a:prstGeom prst="rect">
            <a:avLst/>
          </a:prstGeom>
          <a:noFill/>
        </p:spPr>
        <p:txBody>
          <a:bodyPr wrap="square" rtlCol="0">
            <a:spAutoFit/>
          </a:bodyPr>
          <a:lstStyle/>
          <a:p>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luận</a:t>
            </a:r>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và</a:t>
            </a:r>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khuyến</a:t>
            </a:r>
            <a:r>
              <a:rPr lang="en-US" altLang="ko-KR" sz="2400" b="1">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400" b="1" err="1">
                <a:solidFill>
                  <a:schemeClr val="tx1">
                    <a:lumMod val="75000"/>
                    <a:lumOff val="25000"/>
                  </a:schemeClr>
                </a:solidFill>
                <a:latin typeface="Times New Roman" panose="02020603050405020304" pitchFamily="18" charset="0"/>
                <a:cs typeface="Times New Roman" panose="02020603050405020304" pitchFamily="18" charset="0"/>
              </a:rPr>
              <a:t>nghị</a:t>
            </a:r>
            <a:endParaRPr lang="ko-KR" altLang="en-US" sz="2400" b="1">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559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57B27-1883-4A95-BCA5-1DC08ADD2137}"/>
              </a:ext>
            </a:extLst>
          </p:cNvPr>
          <p:cNvSpPr>
            <a:spLocks noGrp="1"/>
          </p:cNvSpPr>
          <p:nvPr>
            <p:ph type="body" sz="quarter" idx="10"/>
          </p:nvPr>
        </p:nvSpPr>
        <p:spPr>
          <a:xfrm>
            <a:off x="2123728" y="3003798"/>
            <a:ext cx="4896544" cy="1008112"/>
          </a:xfrm>
        </p:spPr>
        <p:txBody>
          <a:bodyPr/>
          <a:lstStyle/>
          <a:p>
            <a:r>
              <a:rPr lang="en-US" sz="3200"/>
              <a:t>Kết luận và </a:t>
            </a:r>
          </a:p>
          <a:p>
            <a:r>
              <a:rPr lang="en-US" sz="3200"/>
              <a:t>hướng phát triển</a:t>
            </a:r>
            <a:endParaRPr lang="vi-VN" sz="3200"/>
          </a:p>
        </p:txBody>
      </p:sp>
    </p:spTree>
    <p:extLst>
      <p:ext uri="{BB962C8B-B14F-4D97-AF65-F5344CB8AC3E}">
        <p14:creationId xmlns:p14="http://schemas.microsoft.com/office/powerpoint/2010/main" val="20323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651775" y="771302"/>
            <a:ext cx="1912317"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a:solidFill>
                  <a:schemeClr val="bg1"/>
                </a:solidFill>
                <a:latin typeface="+mj-lt"/>
                <a:cs typeface="Arial" pitchFamily="34" charset="0"/>
              </a:rPr>
              <a:t>Kết quả đạt được</a:t>
            </a:r>
            <a:endParaRPr lang="ko-KR" altLang="en-US" sz="2800" b="1" dirty="0">
              <a:solidFill>
                <a:schemeClr val="bg1"/>
              </a:solidFill>
              <a:latin typeface="+mj-lt"/>
              <a:cs typeface="Arial" pitchFamily="34" charset="0"/>
            </a:endParaRPr>
          </a:p>
        </p:txBody>
      </p:sp>
      <p:sp>
        <p:nvSpPr>
          <p:cNvPr id="10" name="TextBox 9">
            <a:extLst>
              <a:ext uri="{FF2B5EF4-FFF2-40B4-BE49-F238E27FC236}">
                <a16:creationId xmlns:a16="http://schemas.microsoft.com/office/drawing/2014/main" id="{344B553B-7770-4252-8FE5-AEBA07BA4F93}"/>
              </a:ext>
            </a:extLst>
          </p:cNvPr>
          <p:cNvSpPr txBox="1"/>
          <p:nvPr/>
        </p:nvSpPr>
        <p:spPr>
          <a:xfrm>
            <a:off x="414867" y="1347614"/>
            <a:ext cx="5762573" cy="2585323"/>
          </a:xfrm>
          <a:prstGeom prst="rect">
            <a:avLst/>
          </a:prstGeom>
          <a:noFill/>
        </p:spPr>
        <p:txBody>
          <a:bodyPr wrap="square">
            <a:spAutoFit/>
          </a:bodyPr>
          <a:lstStyle/>
          <a:p>
            <a:pPr marL="285750" marR="0" lvl="0" indent="-285750" algn="just" latinLnBrk="0">
              <a:spcBef>
                <a:spcPts val="600"/>
              </a:spcBef>
              <a:spcAft>
                <a:spcPts val="0"/>
              </a:spcAft>
              <a:buFont typeface="Arial" panose="020B0604020202020204" pitchFamily="34" charset="0"/>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Tìm hiểu và sử dụng Firebase, Authentication</a:t>
            </a: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algn="just" latinLnBrk="0">
              <a:spcBef>
                <a:spcPts val="0"/>
              </a:spcBef>
              <a:spcAft>
                <a:spcPts val="0"/>
              </a:spcAft>
              <a:buFont typeface="Arial" panose="020B0604020202020204" pitchFamily="34" charset="0"/>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Tìm hiểu về lịch sử và kiến trúc của Hệ điều hành Android.</a:t>
            </a: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algn="just" latinLnBrk="0">
              <a:spcBef>
                <a:spcPts val="0"/>
              </a:spcBef>
              <a:spcAft>
                <a:spcPts val="0"/>
              </a:spcAft>
              <a:buFont typeface="Arial" panose="020B0604020202020204" pitchFamily="34" charset="0"/>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Tìm hiểu cà cài đặt thành công công cụ lập trình và môi trường giả lâp máy ảo để thực nghiệm.</a:t>
            </a: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algn="just" latinLnBrk="0">
              <a:spcBef>
                <a:spcPts val="0"/>
              </a:spcBef>
              <a:spcAft>
                <a:spcPts val="0"/>
              </a:spcAft>
              <a:buFont typeface="Arial" panose="020B0604020202020204" pitchFamily="34" charset="0"/>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Tìm hiểu về ngôn ngữ lập trình Javascript và framework React Native.</a:t>
            </a: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algn="just" latinLnBrk="0">
              <a:spcBef>
                <a:spcPts val="0"/>
              </a:spcBef>
              <a:spcAft>
                <a:spcPts val="600"/>
              </a:spcAft>
              <a:buFont typeface="Arial" panose="020B0604020202020204" pitchFamily="34" charset="0"/>
              <a:buChar char="•"/>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Tìm hiểu được các kỹ thuật để xây dựng một ứng dụng trên thiết bị di động hoàn chỉnh trên thiết bị thật.</a:t>
            </a: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569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651775" y="771302"/>
            <a:ext cx="1912317"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a:solidFill>
                  <a:schemeClr val="bg1"/>
                </a:solidFill>
                <a:latin typeface="+mj-lt"/>
                <a:cs typeface="Arial" pitchFamily="34" charset="0"/>
              </a:rPr>
              <a:t>Hạn chế </a:t>
            </a:r>
            <a:endParaRPr lang="ko-KR" altLang="en-US" sz="2800" b="1" dirty="0">
              <a:solidFill>
                <a:schemeClr val="bg1"/>
              </a:solidFill>
              <a:latin typeface="+mj-lt"/>
              <a:cs typeface="Arial" pitchFamily="34" charset="0"/>
            </a:endParaRPr>
          </a:p>
        </p:txBody>
      </p:sp>
      <p:sp>
        <p:nvSpPr>
          <p:cNvPr id="8" name="TextBox 7">
            <a:extLst>
              <a:ext uri="{FF2B5EF4-FFF2-40B4-BE49-F238E27FC236}">
                <a16:creationId xmlns:a16="http://schemas.microsoft.com/office/drawing/2014/main" id="{C88206B0-F9E3-4E03-B4DD-9FDB09A937D7}"/>
              </a:ext>
            </a:extLst>
          </p:cNvPr>
          <p:cNvSpPr txBox="1"/>
          <p:nvPr/>
        </p:nvSpPr>
        <p:spPr>
          <a:xfrm>
            <a:off x="391073" y="585143"/>
            <a:ext cx="5604779" cy="786754"/>
          </a:xfrm>
          <a:prstGeom prst="rect">
            <a:avLst/>
          </a:prstGeom>
          <a:noFill/>
        </p:spPr>
        <p:txBody>
          <a:bodyPr wrap="square" rtlCol="0">
            <a:spAutoFit/>
          </a:bodyPr>
          <a:lstStyle/>
          <a:p>
            <a:pPr latinLnBrk="0">
              <a:lnSpc>
                <a:spcPct val="150000"/>
              </a:lnSpc>
            </a:pPr>
            <a:r>
              <a:rPr lang="en-US" sz="1600">
                <a:effectLst/>
                <a:latin typeface="Times New Roman" panose="02020603050405020304" pitchFamily="18" charset="0"/>
                <a:ea typeface="Calibri" panose="020F0502020204030204" pitchFamily="34" charset="0"/>
                <a:cs typeface="Times New Roman" panose="02020603050405020304" pitchFamily="18" charset="0"/>
              </a:rPr>
              <a:t>Bên cạnh những thành tựu đạt được của đề tài, vẫn còn nhiều hạn chế khác như:</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A20986ED-09A5-4412-9913-FDE8B3BA70B8}"/>
              </a:ext>
            </a:extLst>
          </p:cNvPr>
          <p:cNvSpPr txBox="1"/>
          <p:nvPr/>
        </p:nvSpPr>
        <p:spPr>
          <a:xfrm>
            <a:off x="335373" y="1779662"/>
            <a:ext cx="5936897" cy="1877437"/>
          </a:xfrm>
          <a:prstGeom prst="rect">
            <a:avLst/>
          </a:prstGeom>
          <a:noFill/>
        </p:spPr>
        <p:txBody>
          <a:bodyPr wrap="square">
            <a:spAutoFit/>
          </a:bodyPr>
          <a:lstStyle/>
          <a:p>
            <a:pPr marL="285750" marR="0" lvl="0" indent="-285750" algn="just" latinLnBrk="0">
              <a:spcBef>
                <a:spcPts val="600"/>
              </a:spcBef>
              <a:spcAft>
                <a:spcPts val="600"/>
              </a:spcAft>
              <a:buFont typeface="Arial" panose="020B0604020202020204" pitchFamily="34" charset="0"/>
              <a:buChar char="•"/>
              <a:tabLst>
                <a:tab pos="457200" algn="l"/>
              </a:tabLs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Chưa kết nối được dữ liệu thực tế nhằm xây dựng một app di động hoàn chỉnh.</a:t>
            </a:r>
          </a:p>
          <a:p>
            <a:pPr marL="285750" marR="0" lvl="0" indent="-285750" algn="just" latinLnBrk="0">
              <a:spcBef>
                <a:spcPts val="600"/>
              </a:spcBef>
              <a:spcAft>
                <a:spcPts val="600"/>
              </a:spcAft>
              <a:buFont typeface="Arial" panose="020B0604020202020204" pitchFamily="34" charset="0"/>
              <a:buChar char="•"/>
              <a:tabLst>
                <a:tab pos="457200" algn="l"/>
              </a:tabLs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Ứng dụng còn nhiều thiếu sót cần được phát triển tỉ mỉ hơn để có thể hợp tác với các nhà hàng, cửa hàng ăn uống.</a:t>
            </a:r>
          </a:p>
          <a:p>
            <a:pPr marL="285750" marR="0" lvl="0" indent="-285750" algn="just" latinLnBrk="0">
              <a:spcBef>
                <a:spcPts val="600"/>
              </a:spcBef>
              <a:spcAft>
                <a:spcPts val="600"/>
              </a:spcAft>
              <a:buFont typeface="Arial" panose="020B0604020202020204" pitchFamily="34" charset="0"/>
              <a:buChar char="•"/>
              <a:tabLst>
                <a:tab pos="457200" algn="l"/>
              </a:tabLs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Thực đơn món ăn, nước uống còn ít món chưa cập nhật được các món mới một cách nhanh nhất để đáp ứng cho khách hàng.</a:t>
            </a:r>
          </a:p>
        </p:txBody>
      </p:sp>
    </p:spTree>
    <p:extLst>
      <p:ext uri="{BB962C8B-B14F-4D97-AF65-F5344CB8AC3E}">
        <p14:creationId xmlns:p14="http://schemas.microsoft.com/office/powerpoint/2010/main" val="1925959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651775" y="771302"/>
            <a:ext cx="1912317"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a:solidFill>
                  <a:schemeClr val="bg1"/>
                </a:solidFill>
                <a:latin typeface="+mj-lt"/>
                <a:cs typeface="Arial" pitchFamily="34" charset="0"/>
              </a:rPr>
              <a:t>Hướng phát triển</a:t>
            </a:r>
            <a:endParaRPr lang="ko-KR" altLang="en-US" sz="2800" b="1" dirty="0">
              <a:solidFill>
                <a:schemeClr val="bg1"/>
              </a:solidFill>
              <a:latin typeface="+mj-lt"/>
              <a:cs typeface="Arial" pitchFamily="34" charset="0"/>
            </a:endParaRPr>
          </a:p>
        </p:txBody>
      </p:sp>
      <p:sp>
        <p:nvSpPr>
          <p:cNvPr id="8" name="TextBox 7">
            <a:extLst>
              <a:ext uri="{FF2B5EF4-FFF2-40B4-BE49-F238E27FC236}">
                <a16:creationId xmlns:a16="http://schemas.microsoft.com/office/drawing/2014/main" id="{C88206B0-F9E3-4E03-B4DD-9FDB09A937D7}"/>
              </a:ext>
            </a:extLst>
          </p:cNvPr>
          <p:cNvSpPr txBox="1"/>
          <p:nvPr/>
        </p:nvSpPr>
        <p:spPr>
          <a:xfrm>
            <a:off x="411072" y="699542"/>
            <a:ext cx="5765103" cy="1156086"/>
          </a:xfrm>
          <a:prstGeom prst="rect">
            <a:avLst/>
          </a:prstGeom>
          <a:noFill/>
        </p:spPr>
        <p:txBody>
          <a:bodyPr wrap="square" rtlCol="0">
            <a:spAutoFit/>
          </a:bodyPr>
          <a:lstStyle/>
          <a:p>
            <a:pPr latinLnBrk="0">
              <a:lnSpc>
                <a:spcPct val="150000"/>
              </a:lnSpc>
            </a:pPr>
            <a:r>
              <a:rPr lang="vi-VN" sz="1600">
                <a:effectLst/>
                <a:latin typeface="Times New Roman" panose="02020603050405020304" pitchFamily="18" charset="0"/>
                <a:ea typeface="Calibri" panose="020F0502020204030204" pitchFamily="34" charset="0"/>
                <a:cs typeface="Times New Roman" panose="02020603050405020304" pitchFamily="18" charset="0"/>
              </a:rPr>
              <a:t>Những kết quả đạt được như trên vẫn chưa đủ so với thực tế do vấn đề thời gian và do nhiều trở ngại nếu có điều kiện thì đề tài sẽ được phát triển hơn nữa theo hướng như sau: </a:t>
            </a:r>
          </a:p>
        </p:txBody>
      </p:sp>
      <p:sp>
        <p:nvSpPr>
          <p:cNvPr id="9" name="TextBox 8">
            <a:extLst>
              <a:ext uri="{FF2B5EF4-FFF2-40B4-BE49-F238E27FC236}">
                <a16:creationId xmlns:a16="http://schemas.microsoft.com/office/drawing/2014/main" id="{A20986ED-09A5-4412-9913-FDE8B3BA70B8}"/>
              </a:ext>
            </a:extLst>
          </p:cNvPr>
          <p:cNvSpPr txBox="1"/>
          <p:nvPr/>
        </p:nvSpPr>
        <p:spPr>
          <a:xfrm>
            <a:off x="390634" y="2229836"/>
            <a:ext cx="5936897" cy="1538883"/>
          </a:xfrm>
          <a:prstGeom prst="rect">
            <a:avLst/>
          </a:prstGeom>
          <a:noFill/>
        </p:spPr>
        <p:txBody>
          <a:bodyPr wrap="square">
            <a:spAutoFit/>
          </a:bodyPr>
          <a:lstStyle/>
          <a:p>
            <a:pPr marL="285750" marR="0" lvl="0" indent="-285750" algn="just" latinLnBrk="0">
              <a:spcBef>
                <a:spcPts val="600"/>
              </a:spcBef>
              <a:spcAft>
                <a:spcPts val="600"/>
              </a:spcAft>
              <a:buFont typeface="Arial" panose="020B0604020202020204" pitchFamily="34" charset="0"/>
              <a:buChar char="•"/>
              <a:tabLst>
                <a:tab pos="457200" algn="l"/>
              </a:tabLs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Đa dạng về nhà hàng, món ăn</a:t>
            </a:r>
          </a:p>
          <a:p>
            <a:pPr marL="285750" marR="0" lvl="0" indent="-285750" algn="just" latinLnBrk="0">
              <a:spcBef>
                <a:spcPts val="600"/>
              </a:spcBef>
              <a:spcAft>
                <a:spcPts val="600"/>
              </a:spcAft>
              <a:buFont typeface="Arial" panose="020B0604020202020204" pitchFamily="34" charset="0"/>
              <a:buChar char="•"/>
              <a:tabLst>
                <a:tab pos="457200" algn="l"/>
              </a:tabLs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Thêm chức năng mới như rating, …</a:t>
            </a:r>
          </a:p>
          <a:p>
            <a:pPr marL="285750" marR="0" lvl="0" indent="-285750" algn="just" latinLnBrk="0">
              <a:spcBef>
                <a:spcPts val="600"/>
              </a:spcBef>
              <a:spcAft>
                <a:spcPts val="600"/>
              </a:spcAft>
              <a:buFont typeface="Arial" panose="020B0604020202020204" pitchFamily="34" charset="0"/>
              <a:buChar char="•"/>
              <a:tabLst>
                <a:tab pos="457200" algn="l"/>
              </a:tabLs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Đưa lên play store</a:t>
            </a:r>
          </a:p>
          <a:p>
            <a:pPr marL="285750" marR="0" lvl="0" indent="-285750" algn="just" latinLnBrk="0">
              <a:spcBef>
                <a:spcPts val="600"/>
              </a:spcBef>
              <a:spcAft>
                <a:spcPts val="600"/>
              </a:spcAft>
              <a:buFont typeface="Arial" panose="020B0604020202020204" pitchFamily="34" charset="0"/>
              <a:buChar char="•"/>
              <a:tabLst>
                <a:tab pos="457200" algn="l"/>
              </a:tabLs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Tinh chỉnh code để ứng dụng mượt mà hơn</a:t>
            </a:r>
          </a:p>
        </p:txBody>
      </p:sp>
    </p:spTree>
    <p:extLst>
      <p:ext uri="{BB962C8B-B14F-4D97-AF65-F5344CB8AC3E}">
        <p14:creationId xmlns:p14="http://schemas.microsoft.com/office/powerpoint/2010/main" val="2538654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a:t>Thanks you</a:t>
            </a:r>
            <a:endParaRPr lang="ko-KR" altLang="en-US" sz="3600"/>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Giới thiệu đề tài  </a:t>
            </a:r>
            <a:endParaRPr lang="ko-KR" altLang="en-US"/>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347B6-2BA5-4795-88A4-987EB2226AF2}"/>
              </a:ext>
            </a:extLst>
          </p:cNvPr>
          <p:cNvPicPr>
            <a:picLocks noChangeAspect="1"/>
          </p:cNvPicPr>
          <p:nvPr/>
        </p:nvPicPr>
        <p:blipFill>
          <a:blip r:embed="rId2"/>
          <a:stretch>
            <a:fillRect/>
          </a:stretch>
        </p:blipFill>
        <p:spPr>
          <a:xfrm>
            <a:off x="2051720" y="1203598"/>
            <a:ext cx="6552728" cy="3537022"/>
          </a:xfrm>
          <a:prstGeom prst="rect">
            <a:avLst/>
          </a:prstGeom>
        </p:spPr>
      </p:pic>
      <p:sp>
        <p:nvSpPr>
          <p:cNvPr id="4" name="Text Placeholder 1">
            <a:extLst>
              <a:ext uri="{FF2B5EF4-FFF2-40B4-BE49-F238E27FC236}">
                <a16:creationId xmlns:a16="http://schemas.microsoft.com/office/drawing/2014/main" id="{D3253970-1950-4837-BC09-7E378C7A1F90}"/>
              </a:ext>
            </a:extLst>
          </p:cNvPr>
          <p:cNvSpPr txBox="1">
            <a:spLocks/>
          </p:cNvSpPr>
          <p:nvPr/>
        </p:nvSpPr>
        <p:spPr>
          <a:xfrm>
            <a:off x="1619672" y="267494"/>
            <a:ext cx="7524328" cy="5760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a:t>Thống kê dịch covid toàn thế giới </a:t>
            </a:r>
            <a:endParaRPr lang="ko-KR" altLang="en-US"/>
          </a:p>
        </p:txBody>
      </p:sp>
    </p:spTree>
    <p:extLst>
      <p:ext uri="{BB962C8B-B14F-4D97-AF65-F5344CB8AC3E}">
        <p14:creationId xmlns:p14="http://schemas.microsoft.com/office/powerpoint/2010/main" val="556845094"/>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649F3876-A875-944C-8D0C-1910E9E60A2B}"/>
              </a:ext>
            </a:extLst>
          </p:cNvPr>
          <p:cNvSpPr txBox="1"/>
          <p:nvPr/>
        </p:nvSpPr>
        <p:spPr>
          <a:xfrm>
            <a:off x="0" y="208075"/>
            <a:ext cx="9144000" cy="461665"/>
          </a:xfrm>
          <a:prstGeom prst="rect">
            <a:avLst/>
          </a:prstGeom>
          <a:noFill/>
        </p:spPr>
        <p:txBody>
          <a:bodyPr wrap="square" rtlCol="0">
            <a:spAutoFit/>
          </a:bodyPr>
          <a:lstStyle/>
          <a:p>
            <a:pPr algn="ctr"/>
            <a:r>
              <a:rPr lang="vi-VN" sz="2400" b="1">
                <a:latin typeface="Times New Roman" panose="02020603050405020304" pitchFamily="18" charset="0"/>
                <a:cs typeface="Times New Roman" panose="02020603050405020304" pitchFamily="18" charset="0"/>
              </a:rPr>
              <a:t>TÌNH HÌNH DỊCH BỆNH COVID-19 TẠI VIỆT NAM</a:t>
            </a:r>
            <a:endParaRPr lang="vi-VN" sz="2400" i="1">
              <a:latin typeface="Times New Roman" panose="02020603050405020304" pitchFamily="18" charset="0"/>
              <a:cs typeface="Times New Roman" panose="02020603050405020304" pitchFamily="18" charset="0"/>
            </a:endParaRPr>
          </a:p>
        </p:txBody>
      </p:sp>
      <p:sp>
        <p:nvSpPr>
          <p:cNvPr id="7" name="TextBox 6"/>
          <p:cNvSpPr txBox="1"/>
          <p:nvPr/>
        </p:nvSpPr>
        <p:spPr>
          <a:xfrm>
            <a:off x="1043608" y="1396642"/>
            <a:ext cx="3624470" cy="1023165"/>
          </a:xfrm>
          <a:prstGeom prst="rect">
            <a:avLst/>
          </a:prstGeom>
          <a:solidFill>
            <a:schemeClr val="accent4">
              <a:lumMod val="60000"/>
              <a:lumOff val="40000"/>
            </a:schemeClr>
          </a:solidFill>
        </p:spPr>
        <p:txBody>
          <a:bodyPr wrap="square" rtlCol="0">
            <a:spAutoFit/>
          </a:bodyPr>
          <a:lstStyle/>
          <a:p>
            <a:pPr>
              <a:lnSpc>
                <a:spcPct val="150000"/>
              </a:lnSpc>
            </a:pPr>
            <a:r>
              <a:rPr lang="vi-VN" sz="1400" b="1">
                <a:latin typeface="Times New Roman" panose="02020603050405020304" pitchFamily="18" charset="0"/>
                <a:cs typeface="Times New Roman" panose="02020603050405020304" pitchFamily="18" charset="0"/>
              </a:rPr>
              <a:t>61/63</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tỉnh</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thành</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phố</a:t>
            </a:r>
            <a:r>
              <a:rPr lang="vi-VN" sz="1400" b="1">
                <a:latin typeface="Times New Roman" panose="02020603050405020304" pitchFamily="18" charset="0"/>
                <a:cs typeface="Times New Roman" panose="02020603050405020304" pitchFamily="18" charset="0"/>
              </a:rPr>
              <a:t> </a:t>
            </a:r>
            <a:endParaRPr lang="en-US" sz="1400" b="1">
              <a:latin typeface="Times New Roman" panose="02020603050405020304" pitchFamily="18" charset="0"/>
              <a:cs typeface="Times New Roman" panose="02020603050405020304" pitchFamily="18" charset="0"/>
            </a:endParaRPr>
          </a:p>
          <a:p>
            <a:pPr>
              <a:lnSpc>
                <a:spcPct val="150000"/>
              </a:lnSpc>
            </a:pPr>
            <a:r>
              <a:rPr lang="en-US" sz="1400" err="1">
                <a:latin typeface="Times New Roman" panose="02020603050405020304" pitchFamily="18" charset="0"/>
                <a:cs typeface="Times New Roman" panose="02020603050405020304" pitchFamily="18" charset="0"/>
              </a:rPr>
              <a:t>Số</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mắc</a:t>
            </a:r>
            <a:r>
              <a:rPr lang="en-US" sz="1400">
                <a:latin typeface="Times New Roman" panose="02020603050405020304" pitchFamily="18" charset="0"/>
                <a:cs typeface="Times New Roman" panose="02020603050405020304" pitchFamily="18" charset="0"/>
              </a:rPr>
              <a:t>: </a:t>
            </a:r>
            <a:r>
              <a:rPr lang="en-GB" sz="1400" b="1">
                <a:latin typeface="Times New Roman" panose="02020603050405020304" pitchFamily="18" charset="0"/>
                <a:cs typeface="Times New Roman" panose="02020603050405020304" pitchFamily="18" charset="0"/>
              </a:rPr>
              <a:t>40.850</a:t>
            </a:r>
            <a:endParaRPr lang="en-US" sz="1400">
              <a:latin typeface="Times New Roman" panose="02020603050405020304" pitchFamily="18" charset="0"/>
              <a:cs typeface="Times New Roman" panose="02020603050405020304" pitchFamily="18" charset="0"/>
            </a:endParaRPr>
          </a:p>
          <a:p>
            <a:pPr>
              <a:lnSpc>
                <a:spcPct val="150000"/>
              </a:lnSpc>
            </a:pPr>
            <a:r>
              <a:rPr lang="en-US" sz="1400" err="1">
                <a:latin typeface="Times New Roman" panose="02020603050405020304" pitchFamily="18" charset="0"/>
                <a:cs typeface="Times New Roman" panose="02020603050405020304" pitchFamily="18" charset="0"/>
              </a:rPr>
              <a:t>Số</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vong</a:t>
            </a:r>
            <a:r>
              <a:rPr lang="en-US" sz="1400">
                <a:latin typeface="Times New Roman" panose="02020603050405020304" pitchFamily="18" charset="0"/>
                <a:cs typeface="Times New Roman" panose="02020603050405020304" pitchFamily="18" charset="0"/>
              </a:rPr>
              <a:t>: </a:t>
            </a:r>
            <a:r>
              <a:rPr lang="vi-VN" sz="1400" b="1">
                <a:latin typeface="Times New Roman" panose="02020603050405020304" pitchFamily="18" charset="0"/>
                <a:cs typeface="Times New Roman" panose="02020603050405020304" pitchFamily="18" charset="0"/>
              </a:rPr>
              <a:t>207</a:t>
            </a:r>
            <a:endParaRPr lang="en-US" sz="1400" b="1">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966" y="1396642"/>
            <a:ext cx="3437288" cy="366696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71182591"/>
              </p:ext>
            </p:extLst>
          </p:nvPr>
        </p:nvGraphicFramePr>
        <p:xfrm>
          <a:off x="614230" y="767033"/>
          <a:ext cx="8231560" cy="685800"/>
        </p:xfrm>
        <a:graphic>
          <a:graphicData uri="http://schemas.openxmlformats.org/drawingml/2006/table">
            <a:tbl>
              <a:tblPr firstRow="1" bandRow="1">
                <a:tableStyleId>{5C22544A-7EE6-4342-B048-85BDC9FD1C3A}</a:tableStyleId>
              </a:tblPr>
              <a:tblGrid>
                <a:gridCol w="3165682">
                  <a:extLst>
                    <a:ext uri="{9D8B030D-6E8A-4147-A177-3AD203B41FA5}">
                      <a16:colId xmlns:a16="http://schemas.microsoft.com/office/drawing/2014/main" val="20000"/>
                    </a:ext>
                  </a:extLst>
                </a:gridCol>
                <a:gridCol w="2179377">
                  <a:extLst>
                    <a:ext uri="{9D8B030D-6E8A-4147-A177-3AD203B41FA5}">
                      <a16:colId xmlns:a16="http://schemas.microsoft.com/office/drawing/2014/main" val="20001"/>
                    </a:ext>
                  </a:extLst>
                </a:gridCol>
                <a:gridCol w="2886501">
                  <a:extLst>
                    <a:ext uri="{9D8B030D-6E8A-4147-A177-3AD203B41FA5}">
                      <a16:colId xmlns:a16="http://schemas.microsoft.com/office/drawing/2014/main" val="20002"/>
                    </a:ext>
                  </a:extLst>
                </a:gridCol>
              </a:tblGrid>
              <a:tr h="685800">
                <a:tc>
                  <a:txBody>
                    <a:bodyPr/>
                    <a:lstStyle/>
                    <a:p>
                      <a:pPr algn="ctr">
                        <a:spcBef>
                          <a:spcPts val="600"/>
                        </a:spcBef>
                        <a:spcAft>
                          <a:spcPts val="600"/>
                        </a:spcAft>
                      </a:pPr>
                      <a:r>
                        <a:rPr lang="en-US" sz="1400" err="1"/>
                        <a:t>Tổng</a:t>
                      </a:r>
                      <a:r>
                        <a:rPr lang="en-US" sz="1400" baseline="0"/>
                        <a:t> </a:t>
                      </a:r>
                      <a:r>
                        <a:rPr lang="en-US" sz="1400" baseline="0" err="1"/>
                        <a:t>số</a:t>
                      </a:r>
                      <a:r>
                        <a:rPr lang="en-US" sz="1400" baseline="0"/>
                        <a:t> (</a:t>
                      </a:r>
                      <a:r>
                        <a:rPr lang="en-US" sz="1400" baseline="0" err="1"/>
                        <a:t>nhập</a:t>
                      </a:r>
                      <a:r>
                        <a:rPr lang="en-US" sz="1400" baseline="0"/>
                        <a:t> </a:t>
                      </a:r>
                      <a:r>
                        <a:rPr lang="en-US" sz="1400" baseline="0" err="1"/>
                        <a:t>cảnh</a:t>
                      </a:r>
                      <a:r>
                        <a:rPr lang="en-US" sz="1400" baseline="0"/>
                        <a:t> + </a:t>
                      </a:r>
                      <a:r>
                        <a:rPr lang="en-US" sz="1400" baseline="0" err="1"/>
                        <a:t>cộng</a:t>
                      </a:r>
                      <a:r>
                        <a:rPr lang="en-US" sz="1400" baseline="0"/>
                        <a:t> </a:t>
                      </a:r>
                      <a:r>
                        <a:rPr lang="en-US" sz="1400" baseline="0" err="1"/>
                        <a:t>đồng</a:t>
                      </a:r>
                      <a:r>
                        <a:rPr lang="en-US" sz="1400" baseline="0"/>
                        <a:t>)</a:t>
                      </a:r>
                    </a:p>
                    <a:p>
                      <a:pPr algn="ctr">
                        <a:spcBef>
                          <a:spcPts val="600"/>
                        </a:spcBef>
                        <a:spcAft>
                          <a:spcPts val="600"/>
                        </a:spcAft>
                      </a:pPr>
                      <a:r>
                        <a:rPr lang="vi-VN" sz="1400" baseline="0"/>
                        <a:t>40.850</a:t>
                      </a:r>
                      <a:r>
                        <a:rPr lang="en-US" sz="1400" baseline="0"/>
                        <a:t> ca </a:t>
                      </a:r>
                      <a:r>
                        <a:rPr lang="en-US" sz="1400" baseline="0" err="1"/>
                        <a:t>mắc</a:t>
                      </a:r>
                      <a:endParaRPr lang="en-US" sz="1400"/>
                    </a:p>
                  </a:txBody>
                  <a:tcPr marL="68580" marR="68580" marT="34290" marB="34290"/>
                </a:tc>
                <a:tc>
                  <a:txBody>
                    <a:bodyPr/>
                    <a:lstStyle/>
                    <a:p>
                      <a:pPr algn="ctr">
                        <a:spcBef>
                          <a:spcPts val="600"/>
                        </a:spcBef>
                        <a:spcAft>
                          <a:spcPts val="600"/>
                        </a:spcAft>
                      </a:pPr>
                      <a:r>
                        <a:rPr lang="en-US" sz="1400" err="1"/>
                        <a:t>Số</a:t>
                      </a:r>
                      <a:r>
                        <a:rPr lang="en-US" sz="1400" baseline="0"/>
                        <a:t> </a:t>
                      </a:r>
                      <a:r>
                        <a:rPr lang="en-US" sz="1400" baseline="0" err="1"/>
                        <a:t>nhập</a:t>
                      </a:r>
                      <a:r>
                        <a:rPr lang="en-US" sz="1400" baseline="0"/>
                        <a:t> </a:t>
                      </a:r>
                      <a:r>
                        <a:rPr lang="en-US" sz="1400" baseline="0" err="1"/>
                        <a:t>cảnh</a:t>
                      </a:r>
                      <a:endParaRPr lang="en-US" sz="1400" baseline="0"/>
                    </a:p>
                    <a:p>
                      <a:pPr algn="ctr">
                        <a:spcBef>
                          <a:spcPts val="600"/>
                        </a:spcBef>
                        <a:spcAft>
                          <a:spcPts val="600"/>
                        </a:spcAft>
                      </a:pPr>
                      <a:r>
                        <a:rPr lang="en-US" sz="1400" baseline="0">
                          <a:latin typeface="Arial" panose="020B0604020202020204" pitchFamily="34" charset="0"/>
                          <a:cs typeface="Arial" panose="020B0604020202020204" pitchFamily="34" charset="0"/>
                        </a:rPr>
                        <a:t>1.9</a:t>
                      </a:r>
                      <a:r>
                        <a:rPr lang="vi-VN" sz="1400" baseline="0">
                          <a:latin typeface="Arial" panose="020B0604020202020204" pitchFamily="34" charset="0"/>
                          <a:cs typeface="Arial" panose="020B0604020202020204" pitchFamily="34" charset="0"/>
                        </a:rPr>
                        <a:t>92</a:t>
                      </a:r>
                      <a:r>
                        <a:rPr lang="en-US" sz="1400" baseline="0">
                          <a:latin typeface="Arial" panose="020B0604020202020204" pitchFamily="34" charset="0"/>
                          <a:cs typeface="Arial" panose="020B0604020202020204" pitchFamily="34" charset="0"/>
                        </a:rPr>
                        <a:t> </a:t>
                      </a:r>
                      <a:r>
                        <a:rPr lang="en-US" sz="1400" baseline="0"/>
                        <a:t>ca </a:t>
                      </a:r>
                      <a:r>
                        <a:rPr lang="en-US" sz="1400" baseline="0" err="1"/>
                        <a:t>mắc</a:t>
                      </a:r>
                      <a:endParaRPr lang="en-US" sz="1400"/>
                    </a:p>
                  </a:txBody>
                  <a:tcPr marL="68580" marR="68580" marT="34290" marB="34290"/>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400" err="1"/>
                        <a:t>Số</a:t>
                      </a:r>
                      <a:r>
                        <a:rPr lang="en-US" sz="1400" baseline="0"/>
                        <a:t> </a:t>
                      </a:r>
                      <a:r>
                        <a:rPr lang="en-US" sz="1400" baseline="0" err="1"/>
                        <a:t>lây</a:t>
                      </a:r>
                      <a:r>
                        <a:rPr lang="en-US" sz="1400" baseline="0"/>
                        <a:t> </a:t>
                      </a:r>
                      <a:r>
                        <a:rPr lang="en-US" sz="1400" baseline="0" err="1"/>
                        <a:t>nhiễm</a:t>
                      </a:r>
                      <a:r>
                        <a:rPr lang="en-US" sz="1400" baseline="0"/>
                        <a:t> </a:t>
                      </a:r>
                      <a:r>
                        <a:rPr lang="en-US" sz="1400" baseline="0" err="1"/>
                        <a:t>trong</a:t>
                      </a:r>
                      <a:r>
                        <a:rPr lang="en-US" sz="1400" baseline="0"/>
                        <a:t> </a:t>
                      </a:r>
                      <a:r>
                        <a:rPr lang="en-US" sz="1400" baseline="0" err="1"/>
                        <a:t>nước</a:t>
                      </a:r>
                      <a:endParaRPr lang="en-US" sz="1400" baseline="0"/>
                    </a:p>
                    <a:p>
                      <a:pPr marL="0" marR="0" lvl="0" indent="0" algn="ctr" defTabSz="914400" rtl="0" eaLnBrk="1" fontAlgn="auto" latinLnBrk="0" hangingPunct="1">
                        <a:lnSpc>
                          <a:spcPct val="100000"/>
                        </a:lnSpc>
                        <a:spcBef>
                          <a:spcPts val="600"/>
                        </a:spcBef>
                        <a:spcAft>
                          <a:spcPts val="600"/>
                        </a:spcAft>
                        <a:buClrTx/>
                        <a:buSzTx/>
                        <a:buFontTx/>
                        <a:buNone/>
                        <a:tabLst/>
                        <a:defRPr/>
                      </a:pPr>
                      <a:r>
                        <a:rPr lang="vi-VN" sz="1400" baseline="0"/>
                        <a:t>38.858</a:t>
                      </a:r>
                      <a:r>
                        <a:rPr lang="en-US" sz="1400" baseline="0"/>
                        <a:t> ca </a:t>
                      </a:r>
                      <a:r>
                        <a:rPr lang="en-US" sz="1400" baseline="0" err="1"/>
                        <a:t>mắc</a:t>
                      </a:r>
                      <a:endParaRPr lang="en-US" sz="1400"/>
                    </a:p>
                  </a:txBody>
                  <a:tcPr marL="68580" marR="68580" marT="34290" marB="34290"/>
                </a:tc>
                <a:extLst>
                  <a:ext uri="{0D108BD9-81ED-4DB2-BD59-A6C34878D82A}">
                    <a16:rowId xmlns:a16="http://schemas.microsoft.com/office/drawing/2014/main" val="10000"/>
                  </a:ext>
                </a:extLst>
              </a:tr>
            </a:tbl>
          </a:graphicData>
        </a:graphic>
      </p:graphicFrame>
      <p:pic>
        <p:nvPicPr>
          <p:cNvPr id="2052" name="Picture 4" descr="https://f21-zpc.zdn.vn/8885126798404339722/2a18fe7e03c7f799aed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829" y="2723695"/>
            <a:ext cx="3765520" cy="232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6346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9D66DD-1B3C-4C81-886E-0965823394A8}"/>
              </a:ext>
            </a:extLst>
          </p:cNvPr>
          <p:cNvPicPr>
            <a:picLocks noChangeAspect="1"/>
          </p:cNvPicPr>
          <p:nvPr/>
        </p:nvPicPr>
        <p:blipFill>
          <a:blip r:embed="rId2"/>
          <a:stretch>
            <a:fillRect/>
          </a:stretch>
        </p:blipFill>
        <p:spPr>
          <a:xfrm>
            <a:off x="1" y="23456"/>
            <a:ext cx="9144000" cy="5120043"/>
          </a:xfrm>
          <a:prstGeom prst="rect">
            <a:avLst/>
          </a:prstGeom>
        </p:spPr>
      </p:pic>
    </p:spTree>
    <p:extLst>
      <p:ext uri="{BB962C8B-B14F-4D97-AF65-F5344CB8AC3E}">
        <p14:creationId xmlns:p14="http://schemas.microsoft.com/office/powerpoint/2010/main" val="4165035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AADC0D9D-F298-4AA3-B76E-93F60C4C025C}"/>
              </a:ext>
            </a:extLst>
          </p:cNvPr>
          <p:cNvSpPr/>
          <p:nvPr/>
        </p:nvSpPr>
        <p:spPr>
          <a:xfrm>
            <a:off x="3491880" y="2075317"/>
            <a:ext cx="2425280" cy="982392"/>
          </a:xfrm>
          <a:prstGeom prst="round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Times New Roman" panose="02020603050405020304" pitchFamily="18" charset="0"/>
                <a:cs typeface="Times New Roman" panose="02020603050405020304" pitchFamily="18" charset="0"/>
              </a:rPr>
              <a:t>Lý do lựa chọn đề tài</a:t>
            </a:r>
          </a:p>
        </p:txBody>
      </p:sp>
      <p:sp>
        <p:nvSpPr>
          <p:cNvPr id="25" name="Oval 24">
            <a:extLst>
              <a:ext uri="{FF2B5EF4-FFF2-40B4-BE49-F238E27FC236}">
                <a16:creationId xmlns:a16="http://schemas.microsoft.com/office/drawing/2014/main" id="{30E3CF0D-17CD-4645-BABE-9C93B380F5DF}"/>
              </a:ext>
            </a:extLst>
          </p:cNvPr>
          <p:cNvSpPr/>
          <p:nvPr/>
        </p:nvSpPr>
        <p:spPr>
          <a:xfrm>
            <a:off x="216680" y="411510"/>
            <a:ext cx="3888432" cy="1008112"/>
          </a:xfrm>
          <a:prstGeom prst="ellips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Tình hình dịch bệnh </a:t>
            </a:r>
          </a:p>
          <a:p>
            <a:pPr algn="ctr"/>
            <a:r>
              <a:rPr lang="en-US"/>
              <a:t>Covid diễn biến phức tạp</a:t>
            </a:r>
          </a:p>
        </p:txBody>
      </p:sp>
      <p:sp>
        <p:nvSpPr>
          <p:cNvPr id="26" name="Oval 25">
            <a:extLst>
              <a:ext uri="{FF2B5EF4-FFF2-40B4-BE49-F238E27FC236}">
                <a16:creationId xmlns:a16="http://schemas.microsoft.com/office/drawing/2014/main" id="{2781EAAC-E970-4F7B-AAFA-6345D6657B73}"/>
              </a:ext>
            </a:extLst>
          </p:cNvPr>
          <p:cNvSpPr/>
          <p:nvPr/>
        </p:nvSpPr>
        <p:spPr>
          <a:xfrm>
            <a:off x="5542944" y="315658"/>
            <a:ext cx="3384376" cy="1080120"/>
          </a:xfrm>
          <a:prstGeom prst="ellips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Nhu cầu mua sắm </a:t>
            </a:r>
          </a:p>
          <a:p>
            <a:pPr algn="ctr"/>
            <a:r>
              <a:rPr lang="en-US"/>
              <a:t>online của mọi người tăng cao</a:t>
            </a:r>
          </a:p>
        </p:txBody>
      </p:sp>
      <p:sp>
        <p:nvSpPr>
          <p:cNvPr id="27" name="Oval 26">
            <a:extLst>
              <a:ext uri="{FF2B5EF4-FFF2-40B4-BE49-F238E27FC236}">
                <a16:creationId xmlns:a16="http://schemas.microsoft.com/office/drawing/2014/main" id="{EFFA32AF-995D-4259-BA21-F42A90887BE4}"/>
              </a:ext>
            </a:extLst>
          </p:cNvPr>
          <p:cNvSpPr/>
          <p:nvPr/>
        </p:nvSpPr>
        <p:spPr>
          <a:xfrm>
            <a:off x="323528" y="3857420"/>
            <a:ext cx="3168352" cy="792088"/>
          </a:xfrm>
          <a:prstGeom prst="ellips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Thị trường rộng lớn, tiềm năng cao </a:t>
            </a:r>
          </a:p>
        </p:txBody>
      </p:sp>
      <p:sp>
        <p:nvSpPr>
          <p:cNvPr id="28" name="Oval 27">
            <a:extLst>
              <a:ext uri="{FF2B5EF4-FFF2-40B4-BE49-F238E27FC236}">
                <a16:creationId xmlns:a16="http://schemas.microsoft.com/office/drawing/2014/main" id="{61639A59-150F-45FC-8347-DD4529383B3E}"/>
              </a:ext>
            </a:extLst>
          </p:cNvPr>
          <p:cNvSpPr/>
          <p:nvPr/>
        </p:nvSpPr>
        <p:spPr>
          <a:xfrm>
            <a:off x="5004048" y="3713404"/>
            <a:ext cx="3923272" cy="1080120"/>
          </a:xfrm>
          <a:prstGeom prst="ellips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r>
              <a:rPr lang="en-US"/>
              <a:t>Nhà hàng, quán ăn vắng khách, phải đóng cửa </a:t>
            </a:r>
          </a:p>
        </p:txBody>
      </p:sp>
      <p:cxnSp>
        <p:nvCxnSpPr>
          <p:cNvPr id="37" name="Straight Arrow Connector 36">
            <a:extLst>
              <a:ext uri="{FF2B5EF4-FFF2-40B4-BE49-F238E27FC236}">
                <a16:creationId xmlns:a16="http://schemas.microsoft.com/office/drawing/2014/main" id="{75A3AE02-DB57-4E86-8E5F-9F216DB6AC1F}"/>
              </a:ext>
            </a:extLst>
          </p:cNvPr>
          <p:cNvCxnSpPr>
            <a:cxnSpLocks/>
            <a:stCxn id="20" idx="0"/>
          </p:cNvCxnSpPr>
          <p:nvPr/>
        </p:nvCxnSpPr>
        <p:spPr>
          <a:xfrm flipH="1" flipV="1">
            <a:off x="3203848" y="1347615"/>
            <a:ext cx="1500672" cy="727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0A6CCFE-01DA-4B99-AE63-4C2784F87B97}"/>
              </a:ext>
            </a:extLst>
          </p:cNvPr>
          <p:cNvCxnSpPr>
            <a:cxnSpLocks/>
            <a:stCxn id="20" idx="0"/>
            <a:endCxn id="26" idx="3"/>
          </p:cNvCxnSpPr>
          <p:nvPr/>
        </p:nvCxnSpPr>
        <p:spPr>
          <a:xfrm flipV="1">
            <a:off x="4704520" y="1237598"/>
            <a:ext cx="1334054" cy="837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5AA5E234-72C0-4011-B3CF-EE8146982D71}"/>
              </a:ext>
            </a:extLst>
          </p:cNvPr>
          <p:cNvCxnSpPr>
            <a:cxnSpLocks/>
            <a:stCxn id="20" idx="2"/>
            <a:endCxn id="27" idx="7"/>
          </p:cNvCxnSpPr>
          <p:nvPr/>
        </p:nvCxnSpPr>
        <p:spPr>
          <a:xfrm flipH="1">
            <a:off x="3027886" y="3057709"/>
            <a:ext cx="1676634" cy="915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2DF34C8-18C5-430C-9040-31FB032E45DF}"/>
              </a:ext>
            </a:extLst>
          </p:cNvPr>
          <p:cNvCxnSpPr>
            <a:cxnSpLocks/>
            <a:stCxn id="20" idx="2"/>
            <a:endCxn id="28" idx="1"/>
          </p:cNvCxnSpPr>
          <p:nvPr/>
        </p:nvCxnSpPr>
        <p:spPr>
          <a:xfrm>
            <a:off x="4704520" y="3057709"/>
            <a:ext cx="874078" cy="813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7473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46585"/>
            <a:ext cx="9144000" cy="576064"/>
          </a:xfrm>
        </p:spPr>
        <p:txBody>
          <a:bodyPr/>
          <a:lstStyle/>
          <a:p>
            <a:r>
              <a:rPr lang="en-US" altLang="ko-KR"/>
              <a:t>Mục tiêu của đề tài </a:t>
            </a:r>
            <a:endParaRPr lang="ko-KR" altLang="en-US"/>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Box 12"/>
          <p:cNvSpPr txBox="1"/>
          <p:nvPr/>
        </p:nvSpPr>
        <p:spPr>
          <a:xfrm>
            <a:off x="1334087" y="1742458"/>
            <a:ext cx="2664296" cy="523220"/>
          </a:xfrm>
          <a:prstGeom prst="rect">
            <a:avLst/>
          </a:prstGeom>
          <a:noFill/>
        </p:spPr>
        <p:txBody>
          <a:bodyPr wrap="square" rtlCol="0">
            <a:spAutoFit/>
          </a:bodyPr>
          <a:lstStyle/>
          <a:p>
            <a:r>
              <a:rPr lang="en-US" altLang="ko-KR" sz="1400" b="1">
                <a:solidFill>
                  <a:schemeClr val="bg1"/>
                </a:solidFill>
                <a:cs typeface="Arial" pitchFamily="34" charset="0"/>
              </a:rPr>
              <a:t>Nắm bắt được công nghệ React Native</a:t>
            </a:r>
            <a:endParaRPr lang="ko-KR" altLang="en-US" sz="1400" b="1">
              <a:solidFill>
                <a:schemeClr val="bg1"/>
              </a:solidFill>
              <a:cs typeface="Arial" pitchFamily="34" charset="0"/>
            </a:endParaRPr>
          </a:p>
        </p:txBody>
      </p:sp>
      <p:sp>
        <p:nvSpPr>
          <p:cNvPr id="16" name="TextBox 15"/>
          <p:cNvSpPr txBox="1"/>
          <p:nvPr/>
        </p:nvSpPr>
        <p:spPr>
          <a:xfrm>
            <a:off x="1311504" y="2634465"/>
            <a:ext cx="2664296" cy="738664"/>
          </a:xfrm>
          <a:prstGeom prst="rect">
            <a:avLst/>
          </a:prstGeom>
          <a:noFill/>
        </p:spPr>
        <p:txBody>
          <a:bodyPr wrap="square" rtlCol="0">
            <a:spAutoFit/>
          </a:bodyPr>
          <a:lstStyle/>
          <a:p>
            <a:r>
              <a:rPr lang="en-US" altLang="ko-KR" sz="1400" b="1">
                <a:solidFill>
                  <a:schemeClr val="bg1"/>
                </a:solidFill>
                <a:cs typeface="Arial" pitchFamily="34" charset="0"/>
              </a:rPr>
              <a:t>Xây dựng cơ sở dữ liệu thông tin khách hang, nhà hàng, quán ăn</a:t>
            </a:r>
            <a:endParaRPr lang="ko-KR" altLang="en-US" sz="1400" b="1">
              <a:solidFill>
                <a:schemeClr val="bg1"/>
              </a:solidFill>
              <a:cs typeface="Arial" pitchFamily="34" charset="0"/>
            </a:endParaRPr>
          </a:p>
        </p:txBody>
      </p:sp>
      <p:sp>
        <p:nvSpPr>
          <p:cNvPr id="19" name="TextBox 18"/>
          <p:cNvSpPr txBox="1"/>
          <p:nvPr/>
        </p:nvSpPr>
        <p:spPr>
          <a:xfrm>
            <a:off x="1278546" y="3864446"/>
            <a:ext cx="2664296" cy="307777"/>
          </a:xfrm>
          <a:prstGeom prst="rect">
            <a:avLst/>
          </a:prstGeom>
          <a:noFill/>
        </p:spPr>
        <p:txBody>
          <a:bodyPr wrap="square" rtlCol="0">
            <a:spAutoFit/>
          </a:bodyPr>
          <a:lstStyle/>
          <a:p>
            <a:r>
              <a:rPr lang="en-US" altLang="ko-KR" sz="1400" b="1">
                <a:solidFill>
                  <a:schemeClr val="bg1"/>
                </a:solidFill>
                <a:cs typeface="Arial" pitchFamily="34" charset="0"/>
              </a:rPr>
              <a:t>Sử dụng Map của google</a:t>
            </a:r>
            <a:endParaRPr lang="ko-KR" altLang="en-US" sz="1400" b="1">
              <a:solidFill>
                <a:schemeClr val="bg1"/>
              </a:solidFill>
              <a:cs typeface="Arial" pitchFamily="34" charset="0"/>
            </a:endParaRPr>
          </a:p>
        </p:txBody>
      </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2724149"/>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TextBox 24"/>
          <p:cNvSpPr txBox="1"/>
          <p:nvPr/>
        </p:nvSpPr>
        <p:spPr>
          <a:xfrm>
            <a:off x="5967702" y="1750002"/>
            <a:ext cx="2664296" cy="523220"/>
          </a:xfrm>
          <a:prstGeom prst="rect">
            <a:avLst/>
          </a:prstGeom>
          <a:noFill/>
        </p:spPr>
        <p:txBody>
          <a:bodyPr wrap="square" rtlCol="0">
            <a:spAutoFit/>
          </a:bodyPr>
          <a:lstStyle/>
          <a:p>
            <a:r>
              <a:rPr lang="en-US" altLang="ko-KR" sz="1400" b="1">
                <a:solidFill>
                  <a:schemeClr val="bg1"/>
                </a:solidFill>
                <a:cs typeface="Arial" pitchFamily="34" charset="0"/>
              </a:rPr>
              <a:t>Tìm hiểu cách hoạt động của ứng dụng Android</a:t>
            </a:r>
            <a:endParaRPr lang="ko-KR" altLang="en-US" sz="1400" b="1">
              <a:solidFill>
                <a:schemeClr val="bg1"/>
              </a:solidFill>
              <a:cs typeface="Arial" pitchFamily="34" charset="0"/>
            </a:endParaRPr>
          </a:p>
        </p:txBody>
      </p:sp>
      <p:sp>
        <p:nvSpPr>
          <p:cNvPr id="28" name="TextBox 27"/>
          <p:cNvSpPr txBox="1"/>
          <p:nvPr/>
        </p:nvSpPr>
        <p:spPr>
          <a:xfrm>
            <a:off x="5968977" y="2640891"/>
            <a:ext cx="2664296" cy="738664"/>
          </a:xfrm>
          <a:prstGeom prst="rect">
            <a:avLst/>
          </a:prstGeom>
          <a:noFill/>
        </p:spPr>
        <p:txBody>
          <a:bodyPr wrap="square" rtlCol="0">
            <a:spAutoFit/>
          </a:bodyPr>
          <a:lstStyle/>
          <a:p>
            <a:r>
              <a:rPr lang="en-US" altLang="ko-KR" sz="1400" b="1">
                <a:solidFill>
                  <a:schemeClr val="bg1"/>
                </a:solidFill>
                <a:cs typeface="Arial" pitchFamily="34" charset="0"/>
              </a:rPr>
              <a:t>Xây dựng chức năng chính như xem món ăn, đặt món, xem thông tin vận chuyển</a:t>
            </a:r>
            <a:endParaRPr lang="ko-KR" altLang="en-US" sz="1400" b="1">
              <a:solidFill>
                <a:schemeClr val="bg1"/>
              </a:solidFill>
              <a:cs typeface="Arial" pitchFamily="34" charset="0"/>
            </a:endParaRPr>
          </a:p>
        </p:txBody>
      </p:sp>
      <p:sp>
        <p:nvSpPr>
          <p:cNvPr id="31" name="TextBox 30"/>
          <p:cNvSpPr txBox="1"/>
          <p:nvPr/>
        </p:nvSpPr>
        <p:spPr>
          <a:xfrm>
            <a:off x="5967702" y="3751201"/>
            <a:ext cx="2664296" cy="523220"/>
          </a:xfrm>
          <a:prstGeom prst="rect">
            <a:avLst/>
          </a:prstGeom>
          <a:noFill/>
        </p:spPr>
        <p:txBody>
          <a:bodyPr wrap="square" rtlCol="0">
            <a:spAutoFit/>
          </a:bodyPr>
          <a:lstStyle/>
          <a:p>
            <a:r>
              <a:rPr lang="en-US" altLang="ko-KR" sz="1400" b="1">
                <a:solidFill>
                  <a:schemeClr val="bg1"/>
                </a:solidFill>
                <a:cs typeface="Arial" pitchFamily="34" charset="0"/>
              </a:rPr>
              <a:t>Giao diện đơn giản, thân thiện với người dùng</a:t>
            </a:r>
            <a:endParaRPr lang="ko-KR" altLang="en-US" sz="1400" b="1">
              <a:solidFill>
                <a:schemeClr val="bg1"/>
              </a:solidFill>
              <a:cs typeface="Arial" pitchFamily="34" charset="0"/>
            </a:endParaRPr>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01</a:t>
            </a:r>
            <a:endParaRPr lang="ko-KR" altLang="en-US" sz="2400" b="1">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02</a:t>
            </a:r>
            <a:endParaRPr lang="ko-KR" altLang="en-US" sz="2400" b="1">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03</a:t>
            </a:r>
            <a:endParaRPr lang="ko-KR" altLang="en-US" sz="2400" b="1">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04</a:t>
            </a:r>
            <a:endParaRPr lang="ko-KR" altLang="en-US" sz="2400" b="1">
              <a:solidFill>
                <a:schemeClr val="accent1"/>
              </a:solidFill>
              <a:cs typeface="Arial" pitchFamily="34" charset="0"/>
            </a:endParaRPr>
          </a:p>
        </p:txBody>
      </p:sp>
      <p:sp>
        <p:nvSpPr>
          <p:cNvPr id="37" name="TextBox 36"/>
          <p:cNvSpPr txBox="1"/>
          <p:nvPr/>
        </p:nvSpPr>
        <p:spPr>
          <a:xfrm>
            <a:off x="5181972" y="2779391"/>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05</a:t>
            </a:r>
            <a:endParaRPr lang="ko-KR" altLang="en-US" sz="2400" b="1">
              <a:solidFill>
                <a:schemeClr val="accent1"/>
              </a:solidFill>
              <a:cs typeface="Arial" pitchFamily="34" charset="0"/>
            </a:endParaRPr>
          </a:p>
        </p:txBody>
      </p:sp>
      <p:sp>
        <p:nvSpPr>
          <p:cNvPr id="38" name="TextBox 37"/>
          <p:cNvSpPr txBox="1"/>
          <p:nvPr/>
        </p:nvSpPr>
        <p:spPr>
          <a:xfrm>
            <a:off x="5181972" y="3787503"/>
            <a:ext cx="642872" cy="461665"/>
          </a:xfrm>
          <a:prstGeom prst="rect">
            <a:avLst/>
          </a:prstGeom>
          <a:noFill/>
        </p:spPr>
        <p:txBody>
          <a:bodyPr wrap="square" rtlCol="0">
            <a:spAutoFit/>
          </a:bodyPr>
          <a:lstStyle/>
          <a:p>
            <a:pPr algn="ctr"/>
            <a:r>
              <a:rPr lang="en-US" altLang="ko-KR" sz="2400" b="1">
                <a:solidFill>
                  <a:schemeClr val="accent1"/>
                </a:solidFill>
                <a:cs typeface="Arial" pitchFamily="34" charset="0"/>
              </a:rPr>
              <a:t>06</a:t>
            </a:r>
            <a:endParaRPr lang="ko-KR" altLang="en-US" sz="2400" b="1">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P spid="25" grpId="0"/>
      <p:bldP spid="28"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AA412D1E-F269-4157-A768-DF1B283E540F}"/>
              </a:ext>
            </a:extLst>
          </p:cNvPr>
          <p:cNvSpPr txBox="1">
            <a:spLocks/>
          </p:cNvSpPr>
          <p:nvPr/>
        </p:nvSpPr>
        <p:spPr>
          <a:xfrm>
            <a:off x="1619672" y="267494"/>
            <a:ext cx="7524328" cy="5760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a:t>Tổng quan nghiên cứu</a:t>
            </a:r>
            <a:endParaRPr lang="ko-KR" altLang="en-US"/>
          </a:p>
        </p:txBody>
      </p:sp>
      <p:sp>
        <p:nvSpPr>
          <p:cNvPr id="10" name="TextBox 9">
            <a:extLst>
              <a:ext uri="{FF2B5EF4-FFF2-40B4-BE49-F238E27FC236}">
                <a16:creationId xmlns:a16="http://schemas.microsoft.com/office/drawing/2014/main" id="{95A260DC-0557-4B99-97E4-89F922CC7E3C}"/>
              </a:ext>
            </a:extLst>
          </p:cNvPr>
          <p:cNvSpPr txBox="1"/>
          <p:nvPr/>
        </p:nvSpPr>
        <p:spPr>
          <a:xfrm>
            <a:off x="1692721" y="1205338"/>
            <a:ext cx="6940983" cy="646331"/>
          </a:xfrm>
          <a:prstGeom prst="rect">
            <a:avLst/>
          </a:prstGeom>
          <a:noFill/>
        </p:spPr>
        <p:txBody>
          <a:bodyPr wrap="square">
            <a:spAutoFit/>
          </a:bodyPr>
          <a:lstStyle/>
          <a:p>
            <a:pPr lvl="0" latinLnBrk="0">
              <a:spcBef>
                <a:spcPts val="600"/>
              </a:spcBef>
              <a:spcAft>
                <a:spcPts val="600"/>
              </a:spcAft>
              <a:tabLst>
                <a:tab pos="4572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Sử dụng kiến thức đã học và các tài liệu có liên quan trong và ngoài nước liên quan đến đề tài, đặc biệt là các tài liệu về phát triển ứng dụng</a:t>
            </a:r>
          </a:p>
        </p:txBody>
      </p:sp>
      <p:sp>
        <p:nvSpPr>
          <p:cNvPr id="12" name="TextBox 11">
            <a:extLst>
              <a:ext uri="{FF2B5EF4-FFF2-40B4-BE49-F238E27FC236}">
                <a16:creationId xmlns:a16="http://schemas.microsoft.com/office/drawing/2014/main" id="{C4956BD1-588B-4F35-A80A-4A426F80BADA}"/>
              </a:ext>
            </a:extLst>
          </p:cNvPr>
          <p:cNvSpPr txBox="1"/>
          <p:nvPr/>
        </p:nvSpPr>
        <p:spPr>
          <a:xfrm>
            <a:off x="1706831" y="2065953"/>
            <a:ext cx="6912766" cy="646331"/>
          </a:xfrm>
          <a:prstGeom prst="rect">
            <a:avLst/>
          </a:prstGeom>
          <a:noFill/>
        </p:spPr>
        <p:txBody>
          <a:bodyPr wrap="square">
            <a:spAutoFit/>
          </a:bodyPr>
          <a:lstStyle/>
          <a:p>
            <a:pPr lvl="0" algn="just" latinLnBrk="0">
              <a:tabLst>
                <a:tab pos="4572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Nghiên cứu và tìm hiểu tập trung bám sát đề cương dưới sự hướng dẫn </a:t>
            </a:r>
          </a:p>
          <a:p>
            <a:pPr lvl="0" algn="just" latinLnBrk="0">
              <a:tabLst>
                <a:tab pos="457200" algn="l"/>
              </a:tabLst>
            </a:pPr>
            <a:r>
              <a:rPr lang="en-US">
                <a:effectLst/>
                <a:latin typeface="Times New Roman" panose="02020603050405020304" pitchFamily="18" charset="0"/>
                <a:ea typeface="Times New Roman" panose="02020603050405020304" pitchFamily="18" charset="0"/>
                <a:cs typeface="Times New Roman" panose="02020603050405020304" pitchFamily="18" charset="0"/>
              </a:rPr>
              <a:t>của giáo viên hướng dẫn</a:t>
            </a:r>
          </a:p>
        </p:txBody>
      </p:sp>
      <p:sp>
        <p:nvSpPr>
          <p:cNvPr id="14" name="TextBox 13">
            <a:extLst>
              <a:ext uri="{FF2B5EF4-FFF2-40B4-BE49-F238E27FC236}">
                <a16:creationId xmlns:a16="http://schemas.microsoft.com/office/drawing/2014/main" id="{5F277E5E-4561-4314-A57A-449040A3BADE}"/>
              </a:ext>
            </a:extLst>
          </p:cNvPr>
          <p:cNvSpPr txBox="1"/>
          <p:nvPr/>
        </p:nvSpPr>
        <p:spPr>
          <a:xfrm>
            <a:off x="1692721" y="2893974"/>
            <a:ext cx="6912767" cy="923330"/>
          </a:xfrm>
          <a:prstGeom prst="rect">
            <a:avLst/>
          </a:prstGeom>
          <a:noFill/>
        </p:spPr>
        <p:txBody>
          <a:bodyPr wrap="square">
            <a:spAutoFit/>
          </a:bodyPr>
          <a:lstStyle/>
          <a:p>
            <a:pPr lvl="0" algn="just" latinLnBrk="0">
              <a:tabLst>
                <a:tab pos="457200" algn="l"/>
              </a:tabLst>
            </a:pPr>
            <a:r>
              <a:rPr lang="en-US">
                <a:latin typeface="Times New Roman" panose="02020603050405020304" pitchFamily="18" charset="0"/>
                <a:cs typeface="Times New Roman" panose="02020603050405020304" pitchFamily="18" charset="0"/>
              </a:rPr>
              <a:t>Thu thập và nghiên cứu các tài liệu về quy trình tạo ra ứng dụng, nghiệp vụ ứng dụng, nghiên cứu về ngôn ngữ lập trình Javascript để xây dựng </a:t>
            </a:r>
          </a:p>
          <a:p>
            <a:pPr lvl="0" algn="just" latinLnBrk="0">
              <a:tabLst>
                <a:tab pos="457200" algn="l"/>
              </a:tabLst>
            </a:pPr>
            <a:r>
              <a:rPr lang="en-US">
                <a:latin typeface="Times New Roman" panose="02020603050405020304" pitchFamily="18" charset="0"/>
                <a:cs typeface="Times New Roman" panose="02020603050405020304" pitchFamily="18" charset="0"/>
              </a:rPr>
              <a:t>ứng dụng </a:t>
            </a:r>
          </a:p>
        </p:txBody>
      </p:sp>
      <p:sp>
        <p:nvSpPr>
          <p:cNvPr id="16" name="TextBox 15">
            <a:extLst>
              <a:ext uri="{FF2B5EF4-FFF2-40B4-BE49-F238E27FC236}">
                <a16:creationId xmlns:a16="http://schemas.microsoft.com/office/drawing/2014/main" id="{8174C69F-58DA-45F9-8349-B489720BD55E}"/>
              </a:ext>
            </a:extLst>
          </p:cNvPr>
          <p:cNvSpPr txBox="1"/>
          <p:nvPr/>
        </p:nvSpPr>
        <p:spPr>
          <a:xfrm>
            <a:off x="1701140" y="3998994"/>
            <a:ext cx="6912766" cy="369332"/>
          </a:xfrm>
          <a:prstGeom prst="rect">
            <a:avLst/>
          </a:prstGeom>
          <a:noFill/>
        </p:spPr>
        <p:txBody>
          <a:bodyPr wrap="square">
            <a:spAutoFit/>
          </a:bodyPr>
          <a:lstStyle/>
          <a:p>
            <a:pPr latinLnBrk="0">
              <a:spcBef>
                <a:spcPts val="600"/>
              </a:spcBef>
              <a:spcAft>
                <a:spcPts val="6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Tiến hành chạy thử ứng dụng đã xây dựng để kiểm tra kết quả đạt được.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239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ppt_x"/>
                                          </p:val>
                                        </p:tav>
                                        <p:tav tm="100000">
                                          <p:val>
                                            <p:strVal val="#ppt_x"/>
                                          </p:val>
                                        </p:tav>
                                      </p:tavLst>
                                    </p:anim>
                                    <p:anim calcmode="lin" valueType="num">
                                      <p:cBhvr additive="base">
                                        <p:cTn id="8" dur="2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 fill="hold"/>
                                        <p:tgtEl>
                                          <p:spTgt spid="12"/>
                                        </p:tgtEl>
                                        <p:attrNameLst>
                                          <p:attrName>ppt_x</p:attrName>
                                        </p:attrNameLst>
                                      </p:cBhvr>
                                      <p:tavLst>
                                        <p:tav tm="0">
                                          <p:val>
                                            <p:strVal val="#ppt_x"/>
                                          </p:val>
                                        </p:tav>
                                        <p:tav tm="100000">
                                          <p:val>
                                            <p:strVal val="#ppt_x"/>
                                          </p:val>
                                        </p:tav>
                                      </p:tavLst>
                                    </p:anim>
                                    <p:anim calcmode="lin" valueType="num">
                                      <p:cBhvr additive="base">
                                        <p:cTn id="12" dur="25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250" fill="hold"/>
                                        <p:tgtEl>
                                          <p:spTgt spid="14"/>
                                        </p:tgtEl>
                                        <p:attrNameLst>
                                          <p:attrName>ppt_x</p:attrName>
                                        </p:attrNameLst>
                                      </p:cBhvr>
                                      <p:tavLst>
                                        <p:tav tm="0">
                                          <p:val>
                                            <p:strVal val="#ppt_x"/>
                                          </p:val>
                                        </p:tav>
                                        <p:tav tm="100000">
                                          <p:val>
                                            <p:strVal val="#ppt_x"/>
                                          </p:val>
                                        </p:tav>
                                      </p:tavLst>
                                    </p:anim>
                                    <p:anim calcmode="lin" valueType="num">
                                      <p:cBhvr additive="base">
                                        <p:cTn id="18" dur="25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250" fill="hold"/>
                                        <p:tgtEl>
                                          <p:spTgt spid="16"/>
                                        </p:tgtEl>
                                        <p:attrNameLst>
                                          <p:attrName>ppt_x</p:attrName>
                                        </p:attrNameLst>
                                      </p:cBhvr>
                                      <p:tavLst>
                                        <p:tav tm="0">
                                          <p:val>
                                            <p:strVal val="#ppt_x"/>
                                          </p:val>
                                        </p:tav>
                                        <p:tav tm="100000">
                                          <p:val>
                                            <p:strVal val="#ppt_x"/>
                                          </p:val>
                                        </p:tav>
                                      </p:tavLst>
                                    </p:anim>
                                    <p:anim calcmode="lin" valueType="num">
                                      <p:cBhvr additive="base">
                                        <p:cTn id="22"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1043</Words>
  <Application>Microsoft Office PowerPoint</Application>
  <PresentationFormat>On-screen Show (16:9)</PresentationFormat>
  <Paragraphs>122</Paragraphs>
  <Slides>24</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24</vt:i4>
      </vt:variant>
    </vt:vector>
  </HeadingPairs>
  <TitlesOfParts>
    <vt:vector size="30" baseType="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chien tranvu</cp:lastModifiedBy>
  <cp:revision>136</cp:revision>
  <dcterms:created xsi:type="dcterms:W3CDTF">2016-12-05T23:26:54Z</dcterms:created>
  <dcterms:modified xsi:type="dcterms:W3CDTF">2022-06-27T01:37:22Z</dcterms:modified>
</cp:coreProperties>
</file>