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Lst>
  <p:sldSz cx="28803600" cy="446230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55"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3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showGuides="1">
      <p:cViewPr>
        <p:scale>
          <a:sx n="33" d="100"/>
          <a:sy n="33" d="100"/>
        </p:scale>
        <p:origin x="816" y="-1195"/>
      </p:cViewPr>
      <p:guideLst>
        <p:guide orient="horz" pos="14055"/>
        <p:guide pos="90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160270" y="7302894"/>
            <a:ext cx="24483060" cy="15535428"/>
          </a:xfrm>
        </p:spPr>
        <p:txBody>
          <a:bodyPr anchor="b"/>
          <a:lstStyle>
            <a:lvl1pPr algn="ctr">
              <a:defRPr sz="18900"/>
            </a:lvl1pPr>
          </a:lstStyle>
          <a:p>
            <a:r>
              <a:rPr lang="en-US"/>
              <a:t>Click to edit Master title style</a:t>
            </a:r>
            <a:endParaRPr lang="en-US" dirty="0"/>
          </a:p>
        </p:txBody>
      </p:sp>
      <p:sp>
        <p:nvSpPr>
          <p:cNvPr id="3" name="Subtitle 2"/>
          <p:cNvSpPr>
            <a:spLocks noGrp="1"/>
          </p:cNvSpPr>
          <p:nvPr>
            <p:ph type="subTitle" idx="1"/>
          </p:nvPr>
        </p:nvSpPr>
        <p:spPr>
          <a:xfrm>
            <a:off x="3600450" y="23437428"/>
            <a:ext cx="21602700" cy="10773568"/>
          </a:xfrm>
        </p:spPr>
        <p:txBody>
          <a:bodyPr/>
          <a:lstStyle>
            <a:lvl1pPr marL="0" indent="0" algn="ctr">
              <a:buNone/>
              <a:defRPr sz="7560"/>
            </a:lvl1pPr>
            <a:lvl2pPr marL="1440180" indent="0" algn="ctr">
              <a:buNone/>
              <a:defRPr sz="6300"/>
            </a:lvl2pPr>
            <a:lvl3pPr marL="2880360" indent="0" algn="ctr">
              <a:buNone/>
              <a:defRPr sz="5670"/>
            </a:lvl3pPr>
            <a:lvl4pPr marL="4320540" indent="0" algn="ctr">
              <a:buNone/>
              <a:defRPr sz="5040"/>
            </a:lvl4pPr>
            <a:lvl5pPr marL="5760720" indent="0" algn="ctr">
              <a:buNone/>
              <a:defRPr sz="5040"/>
            </a:lvl5pPr>
            <a:lvl6pPr marL="7200900" indent="0" algn="ctr">
              <a:buNone/>
              <a:defRPr sz="5040"/>
            </a:lvl6pPr>
            <a:lvl7pPr marL="8641080" indent="0" algn="ctr">
              <a:buNone/>
              <a:defRPr sz="5040"/>
            </a:lvl7pPr>
            <a:lvl8pPr marL="10081260" indent="0" algn="ctr">
              <a:buNone/>
              <a:defRPr sz="5040"/>
            </a:lvl8pPr>
            <a:lvl9pPr marL="11521440" indent="0" algn="ctr">
              <a:buNone/>
              <a:defRPr sz="5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971542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463329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2578" y="2375764"/>
            <a:ext cx="6210776" cy="378159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80249" y="2375764"/>
            <a:ext cx="18272284" cy="378159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365366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009976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65247" y="11124784"/>
            <a:ext cx="24843105" cy="18561941"/>
          </a:xfrm>
        </p:spPr>
        <p:txBody>
          <a:bodyPr anchor="b"/>
          <a:lstStyle>
            <a:lvl1pPr>
              <a:defRPr sz="18900"/>
            </a:lvl1pPr>
          </a:lstStyle>
          <a:p>
            <a:r>
              <a:rPr lang="en-US"/>
              <a:t>Click to edit Master title style</a:t>
            </a:r>
            <a:endParaRPr lang="en-US" dirty="0"/>
          </a:p>
        </p:txBody>
      </p:sp>
      <p:sp>
        <p:nvSpPr>
          <p:cNvPr id="3" name="Text Placeholder 2"/>
          <p:cNvSpPr>
            <a:spLocks noGrp="1"/>
          </p:cNvSpPr>
          <p:nvPr>
            <p:ph type="body" idx="1"/>
          </p:nvPr>
        </p:nvSpPr>
        <p:spPr>
          <a:xfrm>
            <a:off x="1965247" y="29862329"/>
            <a:ext cx="24843105" cy="9761286"/>
          </a:xfrm>
        </p:spPr>
        <p:txBody>
          <a:bodyPr/>
          <a:lstStyle>
            <a:lvl1pPr marL="0" indent="0">
              <a:buNone/>
              <a:defRPr sz="7560">
                <a:solidFill>
                  <a:schemeClr val="tx1"/>
                </a:solidFill>
              </a:defRPr>
            </a:lvl1pPr>
            <a:lvl2pPr marL="1440180" indent="0">
              <a:buNone/>
              <a:defRPr sz="6300">
                <a:solidFill>
                  <a:schemeClr val="tx1">
                    <a:tint val="75000"/>
                  </a:schemeClr>
                </a:solidFill>
              </a:defRPr>
            </a:lvl2pPr>
            <a:lvl3pPr marL="2880360" indent="0">
              <a:buNone/>
              <a:defRPr sz="5670">
                <a:solidFill>
                  <a:schemeClr val="tx1">
                    <a:tint val="75000"/>
                  </a:schemeClr>
                </a:solidFill>
              </a:defRPr>
            </a:lvl3pPr>
            <a:lvl4pPr marL="4320540" indent="0">
              <a:buNone/>
              <a:defRPr sz="5040">
                <a:solidFill>
                  <a:schemeClr val="tx1">
                    <a:tint val="75000"/>
                  </a:schemeClr>
                </a:solidFill>
              </a:defRPr>
            </a:lvl4pPr>
            <a:lvl5pPr marL="5760720" indent="0">
              <a:buNone/>
              <a:defRPr sz="5040">
                <a:solidFill>
                  <a:schemeClr val="tx1">
                    <a:tint val="75000"/>
                  </a:schemeClr>
                </a:solidFill>
              </a:defRPr>
            </a:lvl5pPr>
            <a:lvl6pPr marL="7200900" indent="0">
              <a:buNone/>
              <a:defRPr sz="5040">
                <a:solidFill>
                  <a:schemeClr val="tx1">
                    <a:tint val="75000"/>
                  </a:schemeClr>
                </a:solidFill>
              </a:defRPr>
            </a:lvl6pPr>
            <a:lvl7pPr marL="8641080" indent="0">
              <a:buNone/>
              <a:defRPr sz="5040">
                <a:solidFill>
                  <a:schemeClr val="tx1">
                    <a:tint val="75000"/>
                  </a:schemeClr>
                </a:solidFill>
              </a:defRPr>
            </a:lvl7pPr>
            <a:lvl8pPr marL="10081260" indent="0">
              <a:buNone/>
              <a:defRPr sz="5040">
                <a:solidFill>
                  <a:schemeClr val="tx1">
                    <a:tint val="75000"/>
                  </a:schemeClr>
                </a:solidFill>
              </a:defRPr>
            </a:lvl8pPr>
            <a:lvl9pPr marL="11521440" indent="0">
              <a:buNone/>
              <a:defRPr sz="50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5511AC-980B-485A-851E-DBD0B8F4CBAD}"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1383749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80248"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581823" y="11878818"/>
            <a:ext cx="12241530" cy="283129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696209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375773"/>
            <a:ext cx="24843105" cy="862505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4002" y="10938845"/>
            <a:ext cx="12185271"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4" name="Content Placeholder 3"/>
          <p:cNvSpPr>
            <a:spLocks noGrp="1"/>
          </p:cNvSpPr>
          <p:nvPr>
            <p:ph sz="half" idx="2"/>
          </p:nvPr>
        </p:nvSpPr>
        <p:spPr>
          <a:xfrm>
            <a:off x="1984002" y="16299804"/>
            <a:ext cx="12185271"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581824" y="10938845"/>
            <a:ext cx="12245282" cy="5360959"/>
          </a:xfrm>
        </p:spPr>
        <p:txBody>
          <a:bodyPr anchor="b"/>
          <a:lstStyle>
            <a:lvl1pPr marL="0" indent="0">
              <a:buNone/>
              <a:defRPr sz="7560" b="1"/>
            </a:lvl1pPr>
            <a:lvl2pPr marL="1440180" indent="0">
              <a:buNone/>
              <a:defRPr sz="6300" b="1"/>
            </a:lvl2pPr>
            <a:lvl3pPr marL="2880360" indent="0">
              <a:buNone/>
              <a:defRPr sz="5670" b="1"/>
            </a:lvl3pPr>
            <a:lvl4pPr marL="4320540" indent="0">
              <a:buNone/>
              <a:defRPr sz="5040" b="1"/>
            </a:lvl4pPr>
            <a:lvl5pPr marL="5760720" indent="0">
              <a:buNone/>
              <a:defRPr sz="5040" b="1"/>
            </a:lvl5pPr>
            <a:lvl6pPr marL="7200900" indent="0">
              <a:buNone/>
              <a:defRPr sz="5040" b="1"/>
            </a:lvl6pPr>
            <a:lvl7pPr marL="8641080" indent="0">
              <a:buNone/>
              <a:defRPr sz="5040" b="1"/>
            </a:lvl7pPr>
            <a:lvl8pPr marL="10081260" indent="0">
              <a:buNone/>
              <a:defRPr sz="5040" b="1"/>
            </a:lvl8pPr>
            <a:lvl9pPr marL="11521440" indent="0">
              <a:buNone/>
              <a:defRPr sz="5040" b="1"/>
            </a:lvl9pPr>
          </a:lstStyle>
          <a:p>
            <a:pPr lvl="0"/>
            <a:r>
              <a:rPr lang="en-US"/>
              <a:t>Click to edit Master text styles</a:t>
            </a:r>
          </a:p>
        </p:txBody>
      </p:sp>
      <p:sp>
        <p:nvSpPr>
          <p:cNvPr id="6" name="Content Placeholder 5"/>
          <p:cNvSpPr>
            <a:spLocks noGrp="1"/>
          </p:cNvSpPr>
          <p:nvPr>
            <p:ph sz="quarter" idx="4"/>
          </p:nvPr>
        </p:nvSpPr>
        <p:spPr>
          <a:xfrm>
            <a:off x="14581824" y="16299804"/>
            <a:ext cx="12245282" cy="239745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5511AC-980B-485A-851E-DBD0B8F4CBAD}" type="datetimeFigureOut">
              <a:rPr lang="en-US" smtClean="0"/>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29277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5511AC-980B-485A-851E-DBD0B8F4CBAD}" type="datetimeFigureOut">
              <a:rPr lang="en-US" smtClean="0"/>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368988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5511AC-980B-485A-851E-DBD0B8F4CBAD}"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34302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Content Placeholder 2"/>
          <p:cNvSpPr>
            <a:spLocks noGrp="1"/>
          </p:cNvSpPr>
          <p:nvPr>
            <p:ph idx="1"/>
          </p:nvPr>
        </p:nvSpPr>
        <p:spPr>
          <a:xfrm>
            <a:off x="12245281" y="6424901"/>
            <a:ext cx="14581823" cy="31711279"/>
          </a:xfrm>
        </p:spPr>
        <p:txBody>
          <a:bodyPr/>
          <a:lstStyle>
            <a:lvl1pPr>
              <a:defRPr sz="10080"/>
            </a:lvl1pPr>
            <a:lvl2pPr>
              <a:defRPr sz="8820"/>
            </a:lvl2pPr>
            <a:lvl3pPr>
              <a:defRPr sz="7560"/>
            </a:lvl3pPr>
            <a:lvl4pPr>
              <a:defRPr sz="6300"/>
            </a:lvl4pPr>
            <a:lvl5pPr>
              <a:defRPr sz="6300"/>
            </a:lvl5pPr>
            <a:lvl6pPr>
              <a:defRPr sz="6300"/>
            </a:lvl6pPr>
            <a:lvl7pPr>
              <a:defRPr sz="6300"/>
            </a:lvl7pPr>
            <a:lvl8pPr>
              <a:defRPr sz="6300"/>
            </a:lvl8pPr>
            <a:lvl9pPr>
              <a:defRPr sz="6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719053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83999" y="2974869"/>
            <a:ext cx="9289911" cy="10412042"/>
          </a:xfrm>
        </p:spPr>
        <p:txBody>
          <a:bodyPr anchor="b"/>
          <a:lstStyle>
            <a:lvl1pPr>
              <a:defRPr sz="10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2245281" y="6424901"/>
            <a:ext cx="14581823" cy="31711279"/>
          </a:xfrm>
        </p:spPr>
        <p:txBody>
          <a:bodyPr anchor="t"/>
          <a:lstStyle>
            <a:lvl1pPr marL="0" indent="0">
              <a:buNone/>
              <a:defRPr sz="10080"/>
            </a:lvl1pPr>
            <a:lvl2pPr marL="1440180" indent="0">
              <a:buNone/>
              <a:defRPr sz="8820"/>
            </a:lvl2pPr>
            <a:lvl3pPr marL="2880360" indent="0">
              <a:buNone/>
              <a:defRPr sz="7560"/>
            </a:lvl3pPr>
            <a:lvl4pPr marL="4320540" indent="0">
              <a:buNone/>
              <a:defRPr sz="6300"/>
            </a:lvl4pPr>
            <a:lvl5pPr marL="5760720" indent="0">
              <a:buNone/>
              <a:defRPr sz="6300"/>
            </a:lvl5pPr>
            <a:lvl6pPr marL="7200900" indent="0">
              <a:buNone/>
              <a:defRPr sz="6300"/>
            </a:lvl6pPr>
            <a:lvl7pPr marL="8641080" indent="0">
              <a:buNone/>
              <a:defRPr sz="6300"/>
            </a:lvl7pPr>
            <a:lvl8pPr marL="10081260" indent="0">
              <a:buNone/>
              <a:defRPr sz="6300"/>
            </a:lvl8pPr>
            <a:lvl9pPr marL="11521440" indent="0">
              <a:buNone/>
              <a:defRPr sz="6300"/>
            </a:lvl9pPr>
          </a:lstStyle>
          <a:p>
            <a:r>
              <a:rPr lang="en-US"/>
              <a:t>Click icon to add picture</a:t>
            </a:r>
            <a:endParaRPr lang="en-US" dirty="0"/>
          </a:p>
        </p:txBody>
      </p:sp>
      <p:sp>
        <p:nvSpPr>
          <p:cNvPr id="4" name="Text Placeholder 3"/>
          <p:cNvSpPr>
            <a:spLocks noGrp="1"/>
          </p:cNvSpPr>
          <p:nvPr>
            <p:ph type="body" sz="half" idx="2"/>
          </p:nvPr>
        </p:nvSpPr>
        <p:spPr>
          <a:xfrm>
            <a:off x="1983999" y="13386912"/>
            <a:ext cx="9289911" cy="24800909"/>
          </a:xfrm>
        </p:spPr>
        <p:txBody>
          <a:bodyPr/>
          <a:lstStyle>
            <a:lvl1pPr marL="0" indent="0">
              <a:buNone/>
              <a:defRPr sz="5040"/>
            </a:lvl1pPr>
            <a:lvl2pPr marL="1440180" indent="0">
              <a:buNone/>
              <a:defRPr sz="4410"/>
            </a:lvl2pPr>
            <a:lvl3pPr marL="2880360" indent="0">
              <a:buNone/>
              <a:defRPr sz="3780"/>
            </a:lvl3pPr>
            <a:lvl4pPr marL="4320540" indent="0">
              <a:buNone/>
              <a:defRPr sz="3150"/>
            </a:lvl4pPr>
            <a:lvl5pPr marL="5760720" indent="0">
              <a:buNone/>
              <a:defRPr sz="3150"/>
            </a:lvl5pPr>
            <a:lvl6pPr marL="7200900" indent="0">
              <a:buNone/>
              <a:defRPr sz="3150"/>
            </a:lvl6pPr>
            <a:lvl7pPr marL="8641080" indent="0">
              <a:buNone/>
              <a:defRPr sz="3150"/>
            </a:lvl7pPr>
            <a:lvl8pPr marL="10081260" indent="0">
              <a:buNone/>
              <a:defRPr sz="3150"/>
            </a:lvl8pPr>
            <a:lvl9pPr marL="11521440" indent="0">
              <a:buNone/>
              <a:defRPr sz="3150"/>
            </a:lvl9pPr>
          </a:lstStyle>
          <a:p>
            <a:pPr lvl="0"/>
            <a:r>
              <a:rPr lang="en-US"/>
              <a:t>Click to edit Master text styles</a:t>
            </a:r>
          </a:p>
        </p:txBody>
      </p:sp>
      <p:sp>
        <p:nvSpPr>
          <p:cNvPr id="5" name="Date Placeholder 4"/>
          <p:cNvSpPr>
            <a:spLocks noGrp="1"/>
          </p:cNvSpPr>
          <p:nvPr>
            <p:ph type="dt" sz="half" idx="10"/>
          </p:nvPr>
        </p:nvSpPr>
        <p:spPr/>
        <p:txBody>
          <a:bodyPr/>
          <a:lstStyle/>
          <a:p>
            <a:fld id="{E95511AC-980B-485A-851E-DBD0B8F4CBAD}" type="datetimeFigureOut">
              <a:rPr lang="en-US" smtClean="0"/>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A2BFA2-7CEB-4D76-9663-917F13DE4B1E}" type="slidenum">
              <a:rPr lang="en-US" smtClean="0"/>
              <a:t>‹#›</a:t>
            </a:fld>
            <a:endParaRPr lang="en-US"/>
          </a:p>
        </p:txBody>
      </p:sp>
    </p:spTree>
    <p:extLst>
      <p:ext uri="{BB962C8B-B14F-4D97-AF65-F5344CB8AC3E}">
        <p14:creationId xmlns:p14="http://schemas.microsoft.com/office/powerpoint/2010/main" val="215160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248" y="2375773"/>
            <a:ext cx="24843105" cy="862505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80248" y="11878818"/>
            <a:ext cx="24843105" cy="283129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80248" y="41358955"/>
            <a:ext cx="6480810" cy="2375764"/>
          </a:xfrm>
          <a:prstGeom prst="rect">
            <a:avLst/>
          </a:prstGeom>
        </p:spPr>
        <p:txBody>
          <a:bodyPr vert="horz" lIns="91440" tIns="45720" rIns="91440" bIns="45720" rtlCol="0" anchor="ctr"/>
          <a:lstStyle>
            <a:lvl1pPr algn="l">
              <a:defRPr sz="3780">
                <a:solidFill>
                  <a:schemeClr val="tx1">
                    <a:tint val="75000"/>
                  </a:schemeClr>
                </a:solidFill>
              </a:defRPr>
            </a:lvl1pPr>
          </a:lstStyle>
          <a:p>
            <a:fld id="{E95511AC-980B-485A-851E-DBD0B8F4CBAD}" type="datetimeFigureOut">
              <a:rPr lang="en-US" smtClean="0"/>
              <a:t>3/13/2025</a:t>
            </a:fld>
            <a:endParaRPr lang="en-US"/>
          </a:p>
        </p:txBody>
      </p:sp>
      <p:sp>
        <p:nvSpPr>
          <p:cNvPr id="5" name="Footer Placeholder 4"/>
          <p:cNvSpPr>
            <a:spLocks noGrp="1"/>
          </p:cNvSpPr>
          <p:nvPr>
            <p:ph type="ftr" sz="quarter" idx="3"/>
          </p:nvPr>
        </p:nvSpPr>
        <p:spPr>
          <a:xfrm>
            <a:off x="9541193" y="41358955"/>
            <a:ext cx="9721215" cy="2375764"/>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0342543" y="41358955"/>
            <a:ext cx="6480810" cy="2375764"/>
          </a:xfrm>
          <a:prstGeom prst="rect">
            <a:avLst/>
          </a:prstGeom>
        </p:spPr>
        <p:txBody>
          <a:bodyPr vert="horz" lIns="91440" tIns="45720" rIns="91440" bIns="45720" rtlCol="0" anchor="ctr"/>
          <a:lstStyle>
            <a:lvl1pPr algn="r">
              <a:defRPr sz="3780">
                <a:solidFill>
                  <a:schemeClr val="tx1">
                    <a:tint val="75000"/>
                  </a:schemeClr>
                </a:solidFill>
              </a:defRPr>
            </a:lvl1pPr>
          </a:lstStyle>
          <a:p>
            <a:fld id="{06A2BFA2-7CEB-4D76-9663-917F13DE4B1E}" type="slidenum">
              <a:rPr lang="en-US" smtClean="0"/>
              <a:t>‹#›</a:t>
            </a:fld>
            <a:endParaRPr lang="en-US"/>
          </a:p>
        </p:txBody>
      </p:sp>
    </p:spTree>
    <p:extLst>
      <p:ext uri="{BB962C8B-B14F-4D97-AF65-F5344CB8AC3E}">
        <p14:creationId xmlns:p14="http://schemas.microsoft.com/office/powerpoint/2010/main" val="145624809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880360" rtl="0" eaLnBrk="1" latinLnBrk="0" hangingPunct="1">
        <a:lnSpc>
          <a:spcPct val="90000"/>
        </a:lnSpc>
        <a:spcBef>
          <a:spcPct val="0"/>
        </a:spcBef>
        <a:buNone/>
        <a:defRPr sz="13860" kern="1200">
          <a:solidFill>
            <a:schemeClr val="tx1"/>
          </a:solidFill>
          <a:latin typeface="+mj-lt"/>
          <a:ea typeface="+mj-ea"/>
          <a:cs typeface="+mj-cs"/>
        </a:defRPr>
      </a:lvl1pPr>
    </p:titleStyle>
    <p:bodyStyle>
      <a:lvl1pPr marL="720090" indent="-720090" algn="l" defTabSz="2880360" rtl="0" eaLnBrk="1" latinLnBrk="0" hangingPunct="1">
        <a:lnSpc>
          <a:spcPct val="90000"/>
        </a:lnSpc>
        <a:spcBef>
          <a:spcPts val="3150"/>
        </a:spcBef>
        <a:buFont typeface="Arial" panose="020B0604020202020204" pitchFamily="34" charset="0"/>
        <a:buChar char="•"/>
        <a:defRPr sz="8820" kern="1200">
          <a:solidFill>
            <a:schemeClr val="tx1"/>
          </a:solidFill>
          <a:latin typeface="+mn-lt"/>
          <a:ea typeface="+mn-ea"/>
          <a:cs typeface="+mn-cs"/>
        </a:defRPr>
      </a:lvl1pPr>
      <a:lvl2pPr marL="2160270" indent="-720090" algn="l" defTabSz="2880360" rtl="0" eaLnBrk="1" latinLnBrk="0" hangingPunct="1">
        <a:lnSpc>
          <a:spcPct val="90000"/>
        </a:lnSpc>
        <a:spcBef>
          <a:spcPts val="1575"/>
        </a:spcBef>
        <a:buFont typeface="Arial" panose="020B0604020202020204" pitchFamily="34" charset="0"/>
        <a:buChar char="•"/>
        <a:defRPr sz="7560" kern="1200">
          <a:solidFill>
            <a:schemeClr val="tx1"/>
          </a:solidFill>
          <a:latin typeface="+mn-lt"/>
          <a:ea typeface="+mn-ea"/>
          <a:cs typeface="+mn-cs"/>
        </a:defRPr>
      </a:lvl2pPr>
      <a:lvl3pPr marL="3600450" indent="-720090" algn="l" defTabSz="2880360" rtl="0" eaLnBrk="1" latinLnBrk="0" hangingPunct="1">
        <a:lnSpc>
          <a:spcPct val="90000"/>
        </a:lnSpc>
        <a:spcBef>
          <a:spcPts val="1575"/>
        </a:spcBef>
        <a:buFont typeface="Arial" panose="020B0604020202020204" pitchFamily="34" charset="0"/>
        <a:buChar char="•"/>
        <a:defRPr sz="6300" kern="1200">
          <a:solidFill>
            <a:schemeClr val="tx1"/>
          </a:solidFill>
          <a:latin typeface="+mn-lt"/>
          <a:ea typeface="+mn-ea"/>
          <a:cs typeface="+mn-cs"/>
        </a:defRPr>
      </a:lvl3pPr>
      <a:lvl4pPr marL="50406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4pPr>
      <a:lvl5pPr marL="648081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5pPr>
      <a:lvl6pPr marL="792099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6pPr>
      <a:lvl7pPr marL="936117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7pPr>
      <a:lvl8pPr marL="1080135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8pPr>
      <a:lvl9pPr marL="12241530" indent="-720090" algn="l" defTabSz="2880360" rtl="0" eaLnBrk="1" latinLnBrk="0" hangingPunct="1">
        <a:lnSpc>
          <a:spcPct val="90000"/>
        </a:lnSpc>
        <a:spcBef>
          <a:spcPts val="1575"/>
        </a:spcBef>
        <a:buFont typeface="Arial" panose="020B0604020202020204" pitchFamily="34" charset="0"/>
        <a:buChar char="•"/>
        <a:defRPr sz="5670" kern="1200">
          <a:solidFill>
            <a:schemeClr val="tx1"/>
          </a:solidFill>
          <a:latin typeface="+mn-lt"/>
          <a:ea typeface="+mn-ea"/>
          <a:cs typeface="+mn-cs"/>
        </a:defRPr>
      </a:lvl9pPr>
    </p:bodyStyle>
    <p:otherStyle>
      <a:defPPr>
        <a:defRPr lang="en-US"/>
      </a:defPPr>
      <a:lvl1pPr marL="0" algn="l" defTabSz="2880360" rtl="0" eaLnBrk="1" latinLnBrk="0" hangingPunct="1">
        <a:defRPr sz="5670" kern="1200">
          <a:solidFill>
            <a:schemeClr val="tx1"/>
          </a:solidFill>
          <a:latin typeface="+mn-lt"/>
          <a:ea typeface="+mn-ea"/>
          <a:cs typeface="+mn-cs"/>
        </a:defRPr>
      </a:lvl1pPr>
      <a:lvl2pPr marL="1440180" algn="l" defTabSz="2880360" rtl="0" eaLnBrk="1" latinLnBrk="0" hangingPunct="1">
        <a:defRPr sz="5670" kern="1200">
          <a:solidFill>
            <a:schemeClr val="tx1"/>
          </a:solidFill>
          <a:latin typeface="+mn-lt"/>
          <a:ea typeface="+mn-ea"/>
          <a:cs typeface="+mn-cs"/>
        </a:defRPr>
      </a:lvl2pPr>
      <a:lvl3pPr marL="2880360" algn="l" defTabSz="2880360" rtl="0" eaLnBrk="1" latinLnBrk="0" hangingPunct="1">
        <a:defRPr sz="5670" kern="1200">
          <a:solidFill>
            <a:schemeClr val="tx1"/>
          </a:solidFill>
          <a:latin typeface="+mn-lt"/>
          <a:ea typeface="+mn-ea"/>
          <a:cs typeface="+mn-cs"/>
        </a:defRPr>
      </a:lvl3pPr>
      <a:lvl4pPr marL="4320540" algn="l" defTabSz="2880360" rtl="0" eaLnBrk="1" latinLnBrk="0" hangingPunct="1">
        <a:defRPr sz="5670" kern="1200">
          <a:solidFill>
            <a:schemeClr val="tx1"/>
          </a:solidFill>
          <a:latin typeface="+mn-lt"/>
          <a:ea typeface="+mn-ea"/>
          <a:cs typeface="+mn-cs"/>
        </a:defRPr>
      </a:lvl4pPr>
      <a:lvl5pPr marL="5760720" algn="l" defTabSz="2880360" rtl="0" eaLnBrk="1" latinLnBrk="0" hangingPunct="1">
        <a:defRPr sz="5670" kern="1200">
          <a:solidFill>
            <a:schemeClr val="tx1"/>
          </a:solidFill>
          <a:latin typeface="+mn-lt"/>
          <a:ea typeface="+mn-ea"/>
          <a:cs typeface="+mn-cs"/>
        </a:defRPr>
      </a:lvl5pPr>
      <a:lvl6pPr marL="7200900" algn="l" defTabSz="2880360" rtl="0" eaLnBrk="1" latinLnBrk="0" hangingPunct="1">
        <a:defRPr sz="5670" kern="1200">
          <a:solidFill>
            <a:schemeClr val="tx1"/>
          </a:solidFill>
          <a:latin typeface="+mn-lt"/>
          <a:ea typeface="+mn-ea"/>
          <a:cs typeface="+mn-cs"/>
        </a:defRPr>
      </a:lvl6pPr>
      <a:lvl7pPr marL="8641080" algn="l" defTabSz="2880360" rtl="0" eaLnBrk="1" latinLnBrk="0" hangingPunct="1">
        <a:defRPr sz="5670" kern="1200">
          <a:solidFill>
            <a:schemeClr val="tx1"/>
          </a:solidFill>
          <a:latin typeface="+mn-lt"/>
          <a:ea typeface="+mn-ea"/>
          <a:cs typeface="+mn-cs"/>
        </a:defRPr>
      </a:lvl7pPr>
      <a:lvl8pPr marL="10081260" algn="l" defTabSz="2880360" rtl="0" eaLnBrk="1" latinLnBrk="0" hangingPunct="1">
        <a:defRPr sz="5670" kern="1200">
          <a:solidFill>
            <a:schemeClr val="tx1"/>
          </a:solidFill>
          <a:latin typeface="+mn-lt"/>
          <a:ea typeface="+mn-ea"/>
          <a:cs typeface="+mn-cs"/>
        </a:defRPr>
      </a:lvl8pPr>
      <a:lvl9pPr marL="11521440" algn="l" defTabSz="2880360" rtl="0" eaLnBrk="1" latinLnBrk="0" hangingPunct="1">
        <a:defRPr sz="56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E4F7B-BDBB-AF4A-B4AD-63280788DEC9}"/>
              </a:ext>
            </a:extLst>
          </p:cNvPr>
          <p:cNvSpPr txBox="1">
            <a:spLocks/>
          </p:cNvSpPr>
          <p:nvPr/>
        </p:nvSpPr>
        <p:spPr>
          <a:xfrm>
            <a:off x="1439862" y="6208868"/>
            <a:ext cx="25923875" cy="1968504"/>
          </a:xfrm>
          <a:prstGeom prst="rect">
            <a:avLst/>
          </a:prstGeom>
        </p:spPr>
        <p:txBody>
          <a:bodyPr vert="horz" lIns="91440" tIns="45720" rIns="91440" bIns="45720" rtlCol="0" anchor="b">
            <a:normAutofit/>
          </a:bodyPr>
          <a:lstStyle>
            <a:lvl1pPr algn="ctr" defTabSz="2880360" rtl="0" eaLnBrk="1" latinLnBrk="0" hangingPunct="1">
              <a:lnSpc>
                <a:spcPct val="90000"/>
              </a:lnSpc>
              <a:spcBef>
                <a:spcPct val="0"/>
              </a:spcBef>
              <a:buNone/>
              <a:defRPr sz="18900" kern="1200">
                <a:solidFill>
                  <a:schemeClr val="tx1"/>
                </a:solidFill>
                <a:latin typeface="+mj-lt"/>
                <a:ea typeface="+mj-ea"/>
                <a:cs typeface="+mj-cs"/>
              </a:defRPr>
            </a:lvl1pPr>
          </a:lstStyle>
          <a:p>
            <a:r>
              <a:rPr lang="en-US" sz="6600" b="1"/>
              <a:t>ỨNG DỤNG </a:t>
            </a:r>
            <a:r>
              <a:rPr lang="en-US" sz="6600" b="1" smtClean="0"/>
              <a:t>AIOT </a:t>
            </a:r>
            <a:r>
              <a:rPr lang="en-US" sz="6600" b="1"/>
              <a:t>TRONG PHÁT HIỆN VÀ CẢNH BÁO TƯ THẾ NGỒI </a:t>
            </a:r>
            <a:endParaRPr lang="en-US" sz="6600" b="1" dirty="0"/>
          </a:p>
        </p:txBody>
      </p:sp>
      <p:sp>
        <p:nvSpPr>
          <p:cNvPr id="6" name="Rectangle 5">
            <a:extLst>
              <a:ext uri="{FF2B5EF4-FFF2-40B4-BE49-F238E27FC236}">
                <a16:creationId xmlns:a16="http://schemas.microsoft.com/office/drawing/2014/main" id="{FDB71301-74E9-3D33-787D-882C46CB1337}"/>
              </a:ext>
            </a:extLst>
          </p:cNvPr>
          <p:cNvSpPr/>
          <p:nvPr/>
        </p:nvSpPr>
        <p:spPr>
          <a:xfrm>
            <a:off x="3723851" y="8614982"/>
            <a:ext cx="19256188" cy="59307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599" b="1" dirty="0" err="1"/>
              <a:t>Giảng</a:t>
            </a:r>
            <a:r>
              <a:rPr lang="en-US" sz="3599" b="1" dirty="0"/>
              <a:t> </a:t>
            </a:r>
            <a:r>
              <a:rPr lang="en-US" sz="3599" b="1" dirty="0" err="1"/>
              <a:t>viên</a:t>
            </a:r>
            <a:r>
              <a:rPr lang="en-US" sz="3599" b="1" dirty="0"/>
              <a:t> </a:t>
            </a:r>
            <a:r>
              <a:rPr lang="en-US" sz="3599" b="1" dirty="0" err="1"/>
              <a:t>hướng</a:t>
            </a:r>
            <a:r>
              <a:rPr lang="en-US" sz="3599" b="1" dirty="0"/>
              <a:t> </a:t>
            </a:r>
            <a:r>
              <a:rPr lang="en-US" sz="3599" b="1" dirty="0" err="1"/>
              <a:t>dẫn</a:t>
            </a:r>
            <a:r>
              <a:rPr lang="en-US" sz="3599" b="1" dirty="0"/>
              <a:t>: </a:t>
            </a:r>
            <a:r>
              <a:rPr lang="en-US" sz="3599" b="1" dirty="0" err="1"/>
              <a:t>Th.S</a:t>
            </a:r>
            <a:r>
              <a:rPr lang="en-US" sz="3599" b="1" dirty="0"/>
              <a:t> </a:t>
            </a:r>
            <a:r>
              <a:rPr lang="en-US" sz="3599" b="1" dirty="0" err="1"/>
              <a:t>Lê</a:t>
            </a:r>
            <a:r>
              <a:rPr lang="en-US" sz="3599" b="1" dirty="0"/>
              <a:t> </a:t>
            </a:r>
            <a:r>
              <a:rPr lang="en-US" sz="3599" b="1" dirty="0" err="1"/>
              <a:t>Trung</a:t>
            </a:r>
            <a:r>
              <a:rPr lang="en-US" sz="3599" b="1" dirty="0"/>
              <a:t> </a:t>
            </a:r>
            <a:r>
              <a:rPr lang="en-US" sz="3599" b="1" dirty="0" err="1"/>
              <a:t>Hiếu</a:t>
            </a:r>
            <a:r>
              <a:rPr lang="en-US" sz="3599" b="1" dirty="0"/>
              <a:t>, </a:t>
            </a:r>
            <a:r>
              <a:rPr lang="en-US" sz="3599" b="1" dirty="0" err="1"/>
              <a:t>Nguyễn</a:t>
            </a:r>
            <a:r>
              <a:rPr lang="en-US" sz="3599" b="1" dirty="0"/>
              <a:t> </a:t>
            </a:r>
            <a:r>
              <a:rPr lang="en-US" sz="3599" b="1" dirty="0" err="1"/>
              <a:t>Văn</a:t>
            </a:r>
            <a:r>
              <a:rPr lang="en-US" sz="3599" b="1" dirty="0"/>
              <a:t> </a:t>
            </a:r>
            <a:r>
              <a:rPr lang="en-US" sz="3599" b="1" dirty="0" err="1" smtClean="0"/>
              <a:t>Nhân</a:t>
            </a:r>
            <a:endParaRPr lang="en-US" sz="3599" b="1" dirty="0" smtClean="0"/>
          </a:p>
          <a:p>
            <a:pPr algn="ctr"/>
            <a:r>
              <a:rPr lang="en-US" sz="3599" b="1" dirty="0" smtClean="0"/>
              <a:t> </a:t>
            </a:r>
            <a:endParaRPr lang="en-US" sz="3599" b="1" dirty="0"/>
          </a:p>
        </p:txBody>
      </p:sp>
      <p:sp>
        <p:nvSpPr>
          <p:cNvPr id="7" name="Rectangle 6">
            <a:extLst>
              <a:ext uri="{FF2B5EF4-FFF2-40B4-BE49-F238E27FC236}">
                <a16:creationId xmlns:a16="http://schemas.microsoft.com/office/drawing/2014/main" id="{C5866BCA-6519-4A04-49D6-16F03CF06786}"/>
              </a:ext>
            </a:extLst>
          </p:cNvPr>
          <p:cNvSpPr/>
          <p:nvPr/>
        </p:nvSpPr>
        <p:spPr>
          <a:xfrm>
            <a:off x="4495455" y="8880948"/>
            <a:ext cx="19256188" cy="1968504"/>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b="1" dirty="0" err="1">
                <a:latin typeface="+mj-lt"/>
              </a:rPr>
              <a:t>Nhóm</a:t>
            </a:r>
            <a:r>
              <a:rPr lang="en-US" sz="3600" b="1" dirty="0">
                <a:latin typeface="+mj-lt"/>
              </a:rPr>
              <a:t> </a:t>
            </a:r>
            <a:r>
              <a:rPr lang="en-US" sz="3600" b="1" dirty="0" err="1">
                <a:latin typeface="+mj-lt"/>
              </a:rPr>
              <a:t>sinh</a:t>
            </a:r>
            <a:r>
              <a:rPr lang="en-US" sz="3600" b="1" dirty="0">
                <a:latin typeface="+mj-lt"/>
              </a:rPr>
              <a:t> </a:t>
            </a:r>
            <a:r>
              <a:rPr lang="en-US" sz="3600" b="1" dirty="0" err="1">
                <a:latin typeface="+mj-lt"/>
              </a:rPr>
              <a:t>viên</a:t>
            </a:r>
            <a:r>
              <a:rPr lang="en-US" sz="3600" b="1" dirty="0">
                <a:latin typeface="+mj-lt"/>
              </a:rPr>
              <a:t> </a:t>
            </a:r>
            <a:r>
              <a:rPr lang="en-US" sz="3600" b="1" dirty="0" err="1">
                <a:latin typeface="+mj-lt"/>
              </a:rPr>
              <a:t>thực</a:t>
            </a:r>
            <a:r>
              <a:rPr lang="en-US" sz="3600" b="1" dirty="0">
                <a:latin typeface="+mj-lt"/>
              </a:rPr>
              <a:t> </a:t>
            </a:r>
            <a:r>
              <a:rPr lang="en-US" sz="3600" b="1" dirty="0" err="1">
                <a:latin typeface="+mj-lt"/>
              </a:rPr>
              <a:t>hiện</a:t>
            </a:r>
            <a:r>
              <a:rPr lang="en-US" sz="3600" b="1" dirty="0">
                <a:latin typeface="+mj-lt"/>
              </a:rPr>
              <a:t>: </a:t>
            </a:r>
            <a:r>
              <a:rPr lang="en-US" sz="3600" b="1" dirty="0" err="1">
                <a:latin typeface="+mj-lt"/>
              </a:rPr>
              <a:t>Trần</a:t>
            </a:r>
            <a:r>
              <a:rPr lang="en-US" sz="3600" b="1" dirty="0">
                <a:latin typeface="+mj-lt"/>
              </a:rPr>
              <a:t> </a:t>
            </a:r>
            <a:r>
              <a:rPr lang="en-US" sz="3600" b="1" dirty="0" err="1">
                <a:latin typeface="+mj-lt"/>
              </a:rPr>
              <a:t>Chiến</a:t>
            </a:r>
            <a:r>
              <a:rPr lang="en-US" sz="3600" b="1" dirty="0">
                <a:latin typeface="+mj-lt"/>
              </a:rPr>
              <a:t> </a:t>
            </a:r>
            <a:r>
              <a:rPr lang="en-US" sz="3600" b="1" dirty="0" err="1">
                <a:latin typeface="+mj-lt"/>
              </a:rPr>
              <a:t>Thịnh</a:t>
            </a:r>
            <a:r>
              <a:rPr lang="en-US" sz="3600" b="1" dirty="0">
                <a:latin typeface="+mj-lt"/>
              </a:rPr>
              <a:t>, </a:t>
            </a:r>
            <a:r>
              <a:rPr lang="en-US" sz="3600" b="1" dirty="0" err="1">
                <a:latin typeface="+mj-lt"/>
              </a:rPr>
              <a:t>Nguyễn</a:t>
            </a:r>
            <a:r>
              <a:rPr lang="en-US" sz="3600" b="1" dirty="0">
                <a:latin typeface="+mj-lt"/>
              </a:rPr>
              <a:t> Minh </a:t>
            </a:r>
            <a:r>
              <a:rPr lang="en-US" sz="3600" b="1" dirty="0" err="1">
                <a:latin typeface="+mj-lt"/>
              </a:rPr>
              <a:t>Quân</a:t>
            </a:r>
            <a:r>
              <a:rPr lang="en-US" sz="3600" b="1" dirty="0">
                <a:latin typeface="+mj-lt"/>
              </a:rPr>
              <a:t>, Chu </a:t>
            </a:r>
            <a:r>
              <a:rPr lang="en-US" sz="3600" b="1" dirty="0" err="1">
                <a:latin typeface="+mj-lt"/>
              </a:rPr>
              <a:t>Bá</a:t>
            </a:r>
            <a:r>
              <a:rPr lang="en-US" sz="3600" b="1" dirty="0">
                <a:latin typeface="+mj-lt"/>
              </a:rPr>
              <a:t> </a:t>
            </a:r>
            <a:r>
              <a:rPr lang="en-US" sz="3600" b="1" dirty="0" err="1">
                <a:latin typeface="+mj-lt"/>
              </a:rPr>
              <a:t>Khánh</a:t>
            </a:r>
            <a:r>
              <a:rPr lang="en-US" sz="3600" b="1" dirty="0">
                <a:latin typeface="+mj-lt"/>
              </a:rPr>
              <a:t>, </a:t>
            </a:r>
            <a:r>
              <a:rPr lang="en-US" sz="3600" b="1" dirty="0" err="1">
                <a:latin typeface="+mj-lt"/>
              </a:rPr>
              <a:t>Trần</a:t>
            </a:r>
            <a:r>
              <a:rPr lang="en-US" sz="3600" b="1" dirty="0">
                <a:latin typeface="+mj-lt"/>
              </a:rPr>
              <a:t> </a:t>
            </a:r>
            <a:r>
              <a:rPr lang="en-US" sz="3600" b="1" dirty="0" err="1">
                <a:latin typeface="+mj-lt"/>
              </a:rPr>
              <a:t>Ph</a:t>
            </a:r>
            <a:r>
              <a:rPr lang="vi-VN" sz="3600" b="1" dirty="0">
                <a:latin typeface="+mj-lt"/>
              </a:rPr>
              <a:t>ư</a:t>
            </a:r>
            <a:r>
              <a:rPr lang="en-US" sz="3600" b="1" dirty="0" err="1">
                <a:latin typeface="+mj-lt"/>
              </a:rPr>
              <a:t>ơng</a:t>
            </a:r>
            <a:r>
              <a:rPr lang="en-US" sz="3600" b="1" dirty="0">
                <a:latin typeface="+mj-lt"/>
              </a:rPr>
              <a:t> </a:t>
            </a:r>
            <a:r>
              <a:rPr lang="en-US" sz="3600" b="1" dirty="0" err="1" smtClean="0">
                <a:latin typeface="+mj-lt"/>
              </a:rPr>
              <a:t>Anh</a:t>
            </a:r>
            <a:endParaRPr lang="en-US" sz="3600" b="1" dirty="0" smtClean="0">
              <a:latin typeface="+mj-lt"/>
            </a:endParaRPr>
          </a:p>
          <a:p>
            <a:pPr algn="ctr"/>
            <a:endParaRPr lang="en-US" sz="3600" b="1" dirty="0" smtClean="0">
              <a:latin typeface="+mj-lt"/>
            </a:endParaRPr>
          </a:p>
          <a:p>
            <a:pPr algn="ctr"/>
            <a:r>
              <a:rPr lang="en-US" sz="3600" b="1" dirty="0">
                <a:latin typeface="+mj-lt"/>
              </a:rPr>
              <a:t>https://github.com/tranchienthinh-0000/theo-doi-tu-the-ngoi </a:t>
            </a:r>
          </a:p>
        </p:txBody>
      </p:sp>
      <p:sp>
        <p:nvSpPr>
          <p:cNvPr id="16" name="Text Box 189">
            <a:extLst>
              <a:ext uri="{FF2B5EF4-FFF2-40B4-BE49-F238E27FC236}">
                <a16:creationId xmlns:a16="http://schemas.microsoft.com/office/drawing/2014/main" id="{51079C32-2598-22AE-8FEA-44580D8E22CE}"/>
              </a:ext>
            </a:extLst>
          </p:cNvPr>
          <p:cNvSpPr txBox="1">
            <a:spLocks noChangeArrowheads="1"/>
          </p:cNvSpPr>
          <p:nvPr/>
        </p:nvSpPr>
        <p:spPr bwMode="auto">
          <a:xfrm>
            <a:off x="519805" y="12839788"/>
            <a:ext cx="9074187" cy="7540781"/>
          </a:xfrm>
          <a:prstGeom prst="rect">
            <a:avLst/>
          </a:prstGeom>
          <a:solidFill>
            <a:schemeClr val="bg1"/>
          </a:solidFill>
          <a:ln w="57150">
            <a:solidFill>
              <a:srgbClr val="233F99"/>
            </a:solidFill>
          </a:ln>
          <a:effectLst/>
        </p:spPr>
        <p:txBody>
          <a:bodyPr wrap="square"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en-US" sz="3100" dirty="0">
                <a:latin typeface="+mj-lt"/>
              </a:rPr>
              <a:t>-</a:t>
            </a:r>
            <a:r>
              <a:rPr lang="vi-VN" sz="3100" dirty="0">
                <a:latin typeface="+mj-lt"/>
              </a:rPr>
              <a:t>Tư thế ngồi sai là nguyên nhân chính gây ra các vấn đề về cột sống, đau lưng, và mỏi cơ. Đặc biệt, việc ngồi sai tư thế trong thời gian dài có thể ảnh hưởng tiêu cực đến sức khỏe và hiệu suất làm việc. Dự án này nhằm phát triển hệ thống giám sát tư thế ngồi sử dụng công nghệ AI và IoT để cảnh báo người dùng khi phát hiện tư thế không đúng</a:t>
            </a:r>
            <a:r>
              <a:rPr lang="vi-VN" sz="3100" i="1" dirty="0">
                <a:latin typeface="+mj-lt"/>
              </a:rPr>
              <a:t>.</a:t>
            </a:r>
          </a:p>
        </p:txBody>
      </p:sp>
      <p:sp>
        <p:nvSpPr>
          <p:cNvPr id="17" name="Rectangle 16">
            <a:extLst>
              <a:ext uri="{FF2B5EF4-FFF2-40B4-BE49-F238E27FC236}">
                <a16:creationId xmlns:a16="http://schemas.microsoft.com/office/drawing/2014/main" id="{DE4BE971-7A47-3451-3EE2-CA13BA5489F4}"/>
              </a:ext>
            </a:extLst>
          </p:cNvPr>
          <p:cNvSpPr/>
          <p:nvPr/>
        </p:nvSpPr>
        <p:spPr>
          <a:xfrm>
            <a:off x="510761" y="11659755"/>
            <a:ext cx="9074187" cy="964611"/>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Giới</a:t>
            </a:r>
            <a:r>
              <a:rPr lang="en-US" sz="5399" b="1" dirty="0">
                <a:solidFill>
                  <a:schemeClr val="bg1"/>
                </a:solidFill>
              </a:rPr>
              <a:t> </a:t>
            </a:r>
            <a:r>
              <a:rPr lang="en-US" sz="5399" b="1" dirty="0" err="1">
                <a:solidFill>
                  <a:schemeClr val="bg1"/>
                </a:solidFill>
              </a:rPr>
              <a:t>thiệu</a:t>
            </a:r>
            <a:endParaRPr lang="en-US" sz="5399" b="1" dirty="0">
              <a:solidFill>
                <a:schemeClr val="bg1"/>
              </a:solidFill>
            </a:endParaRPr>
          </a:p>
        </p:txBody>
      </p:sp>
      <p:sp>
        <p:nvSpPr>
          <p:cNvPr id="1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420537" y="21861935"/>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vi-VN" sz="3200" dirty="0">
                <a:latin typeface="+mj-lt"/>
              </a:rPr>
              <a:t>Dự án sử dụng phương pháp:</a:t>
            </a:r>
          </a:p>
          <a:p>
            <a:pPr eaLnBrk="1" hangingPunct="1"/>
            <a:r>
              <a:rPr lang="vi-VN" sz="2800" b="1" dirty="0">
                <a:latin typeface="+mj-lt"/>
              </a:rPr>
              <a:t>Thu thập dữ liệu: </a:t>
            </a:r>
            <a:r>
              <a:rPr lang="vi-VN" sz="2800" dirty="0">
                <a:latin typeface="+mj-lt"/>
              </a:rPr>
              <a:t>Dùng camera Tapo (RTSP) để ghi video trực tiếp. </a:t>
            </a:r>
            <a:endParaRPr lang="en-US" sz="2800" dirty="0">
              <a:latin typeface="+mj-lt"/>
            </a:endParaRPr>
          </a:p>
          <a:p>
            <a:pPr eaLnBrk="1" hangingPunct="1"/>
            <a:r>
              <a:rPr lang="vi-VN" sz="2800" b="1" dirty="0">
                <a:latin typeface="+mj-lt"/>
              </a:rPr>
              <a:t>Tiền xử lý: </a:t>
            </a:r>
            <a:r>
              <a:rPr lang="vi-VN" sz="2800" dirty="0">
                <a:latin typeface="+mj-lt"/>
              </a:rPr>
              <a:t>Chuẩn hóa khung hình (640x480), chuyển từ BGR sang RGB. </a:t>
            </a:r>
            <a:endParaRPr lang="en-US" sz="2800" dirty="0">
              <a:latin typeface="+mj-lt"/>
            </a:endParaRPr>
          </a:p>
          <a:p>
            <a:pPr eaLnBrk="1" hangingPunct="1"/>
            <a:r>
              <a:rPr lang="vi-VN" sz="2800" b="1" dirty="0">
                <a:latin typeface="+mj-lt"/>
              </a:rPr>
              <a:t>Phân tích tư thế: </a:t>
            </a:r>
            <a:endParaRPr lang="en-US" sz="2800" b="1" dirty="0">
              <a:latin typeface="+mj-lt"/>
            </a:endParaRPr>
          </a:p>
          <a:p>
            <a:pPr marL="1200150" lvl="1" indent="-457200" eaLnBrk="1" hangingPunct="1">
              <a:buFont typeface="Arial" panose="020B0604020202020204" pitchFamily="34" charset="0"/>
              <a:buChar char="•"/>
            </a:pPr>
            <a:r>
              <a:rPr lang="vi-VN" sz="2800" dirty="0">
                <a:latin typeface="+mj-lt"/>
              </a:rPr>
              <a:t>Dùng MediaPipe Pose phát hiện điểm khớp (mũi, vai, hông, đầu gối, mắt cá).</a:t>
            </a:r>
            <a:endParaRPr lang="en-US" sz="2800" dirty="0">
              <a:latin typeface="+mj-lt"/>
            </a:endParaRPr>
          </a:p>
          <a:p>
            <a:pPr marL="1200150" lvl="1" indent="-457200" eaLnBrk="1" hangingPunct="1">
              <a:buFont typeface="Arial" panose="020B0604020202020204" pitchFamily="34" charset="0"/>
              <a:buChar char="•"/>
            </a:pPr>
            <a:r>
              <a:rPr lang="vi-VN" sz="2800" dirty="0">
                <a:latin typeface="+mj-lt"/>
              </a:rPr>
              <a:t>Tính góc 3D (cổ-vai, lưng-đùi, đầu gối). Đánh giá tư thế: So sánh góc với tiêu chuẩn (cổ-vai: 125-150°, lưng-đùi: 100-125°, đầu gối: 100-125°). </a:t>
            </a:r>
            <a:endParaRPr lang="en-US" sz="2800" dirty="0">
              <a:latin typeface="+mj-lt"/>
            </a:endParaRPr>
          </a:p>
          <a:p>
            <a:pPr eaLnBrk="1" hangingPunct="1"/>
            <a:r>
              <a:rPr lang="vi-VN" sz="2800" b="1" dirty="0">
                <a:latin typeface="+mj-lt"/>
              </a:rPr>
              <a:t>Hiển thị: </a:t>
            </a:r>
            <a:r>
              <a:rPr lang="vi-VN" sz="2800" dirty="0">
                <a:latin typeface="+mj-lt"/>
              </a:rPr>
              <a:t>Hiện góc và trạng thái (đúng: xanh, sai: đỏ) bằng tiếng Việt. </a:t>
            </a:r>
            <a:endParaRPr lang="en-US" sz="2800" dirty="0">
              <a:latin typeface="+mj-lt"/>
            </a:endParaRPr>
          </a:p>
          <a:p>
            <a:pPr eaLnBrk="1" hangingPunct="1"/>
            <a:r>
              <a:rPr lang="vi-VN" sz="2800" b="1" dirty="0">
                <a:latin typeface="+mj-lt"/>
              </a:rPr>
              <a:t>Cảnh báo: </a:t>
            </a:r>
            <a:r>
              <a:rPr lang="vi-VN" sz="2800" dirty="0">
                <a:latin typeface="+mj-lt"/>
              </a:rPr>
              <a:t>Phát âm thanh (đúng: tu_the_dung.mp3, sai: tu_the_sai.mp3) với cooldown 3 giây. </a:t>
            </a:r>
            <a:endParaRPr lang="en-US" sz="2800" dirty="0">
              <a:latin typeface="+mj-lt"/>
            </a:endParaRPr>
          </a:p>
          <a:p>
            <a:pPr eaLnBrk="1" hangingPunct="1"/>
            <a:r>
              <a:rPr lang="vi-VN" sz="2800" b="1" dirty="0">
                <a:latin typeface="+mj-lt"/>
              </a:rPr>
              <a:t>Tối ưu: </a:t>
            </a:r>
            <a:r>
              <a:rPr lang="vi-VN" sz="2800" dirty="0">
                <a:latin typeface="+mj-lt"/>
              </a:rPr>
              <a:t>Giới hạn 15 FPS, tắt log TensorFlow</a:t>
            </a:r>
            <a:r>
              <a:rPr lang="vi-VN" sz="2500" dirty="0">
                <a:latin typeface="+mj-lt"/>
              </a:rPr>
              <a:t>.</a:t>
            </a:r>
            <a:endParaRPr lang="en-US" sz="2500" dirty="0">
              <a:latin typeface="+mj-lt"/>
            </a:endParaRPr>
          </a:p>
        </p:txBody>
      </p:sp>
      <p:sp>
        <p:nvSpPr>
          <p:cNvPr id="19" name="Rectangle 18">
            <a:extLst>
              <a:ext uri="{FF2B5EF4-FFF2-40B4-BE49-F238E27FC236}">
                <a16:creationId xmlns:a16="http://schemas.microsoft.com/office/drawing/2014/main" id="{1640A9FB-E213-CCEB-F04F-83DD2303D1D8}"/>
              </a:ext>
            </a:extLst>
          </p:cNvPr>
          <p:cNvSpPr/>
          <p:nvPr/>
        </p:nvSpPr>
        <p:spPr>
          <a:xfrm>
            <a:off x="19569553" y="20621884"/>
            <a:ext cx="8667640" cy="1007349"/>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quả</a:t>
            </a:r>
            <a:endParaRPr lang="en-US" sz="5399" b="1" dirty="0">
              <a:solidFill>
                <a:schemeClr val="bg1"/>
              </a:solidFill>
            </a:endParaRPr>
          </a:p>
        </p:txBody>
      </p:sp>
      <p:sp>
        <p:nvSpPr>
          <p:cNvPr id="20" name="Text Box 191">
            <a:extLst>
              <a:ext uri="{FF2B5EF4-FFF2-40B4-BE49-F238E27FC236}">
                <a16:creationId xmlns:a16="http://schemas.microsoft.com/office/drawing/2014/main" id="{D9710905-8CED-BDEE-1C02-E33551D97D69}"/>
              </a:ext>
            </a:extLst>
          </p:cNvPr>
          <p:cNvSpPr txBox="1">
            <a:spLocks noChangeArrowheads="1"/>
          </p:cNvSpPr>
          <p:nvPr/>
        </p:nvSpPr>
        <p:spPr bwMode="auto">
          <a:xfrm>
            <a:off x="19588671" y="21788360"/>
            <a:ext cx="8667640" cy="1885938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vi-VN" sz="3000" b="1" dirty="0">
                <a:latin typeface="+mj-lt"/>
              </a:rPr>
              <a:t>Hiển thị:</a:t>
            </a:r>
          </a:p>
          <a:p>
            <a:pPr eaLnBrk="1" hangingPunct="1"/>
            <a:r>
              <a:rPr lang="vi-VN" sz="3000" dirty="0">
                <a:latin typeface="+mj-lt"/>
              </a:rPr>
              <a:t>Điểm mốc cơ thể và góc (cổ-vai, lưng-đùi, đầu gối) trên video 640x480.</a:t>
            </a:r>
          </a:p>
          <a:p>
            <a:pPr eaLnBrk="1" hangingPunct="1"/>
            <a:r>
              <a:rPr lang="vi-VN" sz="3000" dirty="0">
                <a:latin typeface="+mj-lt"/>
              </a:rPr>
              <a:t>Trạng thái: "Tư thế ngồi đúng" (xanh)</a:t>
            </a:r>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endParaRPr lang="en-US" sz="3000" dirty="0">
              <a:latin typeface="+mj-lt"/>
            </a:endParaRPr>
          </a:p>
          <a:p>
            <a:pPr eaLnBrk="1" hangingPunct="1"/>
            <a:r>
              <a:rPr lang="vi-VN" sz="3000" dirty="0"/>
              <a:t>"Tư thế ngồi </a:t>
            </a:r>
            <a:r>
              <a:rPr lang="en-US" sz="3000" dirty="0" err="1"/>
              <a:t>sai</a:t>
            </a:r>
            <a:r>
              <a:rPr lang="vi-VN" sz="3000" dirty="0"/>
              <a:t>" (xanh</a:t>
            </a:r>
            <a:r>
              <a:rPr lang="en-US" sz="3000" dirty="0"/>
              <a:t> </a:t>
            </a:r>
            <a:r>
              <a:rPr lang="en-US" sz="3000" dirty="0" err="1"/>
              <a:t>dương</a:t>
            </a:r>
            <a:r>
              <a:rPr lang="vi-VN" sz="3000" dirty="0"/>
              <a:t>)</a:t>
            </a:r>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endParaRPr lang="en-US" sz="3000" dirty="0"/>
          </a:p>
          <a:p>
            <a:pPr eaLnBrk="1" hangingPunct="1"/>
            <a:r>
              <a:rPr lang="en-US" sz="3000" b="1" dirty="0" err="1">
                <a:latin typeface="Times New Roman" panose="02020603050405020304" pitchFamily="18" charset="0"/>
                <a:cs typeface="Times New Roman" panose="02020603050405020304" pitchFamily="18" charset="0"/>
              </a:rPr>
              <a:t>Cảnh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báo</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Âm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thanh</a:t>
            </a:r>
            <a:r>
              <a:rPr lang="en-US" sz="3000" dirty="0">
                <a:latin typeface="Times New Roman" panose="02020603050405020304" pitchFamily="18" charset="0"/>
                <a:cs typeface="Times New Roman" panose="02020603050405020304" pitchFamily="18" charset="0"/>
              </a:rPr>
              <a:t>: tu_the_dung.mp3 (</a:t>
            </a:r>
            <a:r>
              <a:rPr lang="en-US" sz="3000" dirty="0" err="1">
                <a:latin typeface="Times New Roman" panose="02020603050405020304" pitchFamily="18" charset="0"/>
                <a:cs typeface="Times New Roman" panose="02020603050405020304" pitchFamily="18" charset="0"/>
              </a:rPr>
              <a:t>đúng</a:t>
            </a:r>
            <a:r>
              <a:rPr lang="en-US" sz="3000" dirty="0">
                <a:latin typeface="Times New Roman" panose="02020603050405020304" pitchFamily="18" charset="0"/>
                <a:cs typeface="Times New Roman" panose="02020603050405020304" pitchFamily="18" charset="0"/>
              </a:rPr>
              <a:t>), tu_the_sai.mp3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cooldown</a:t>
            </a:r>
            <a:r>
              <a:rPr lang="en-US" sz="3000" dirty="0">
                <a:latin typeface="Times New Roman" panose="02020603050405020304" pitchFamily="18" charset="0"/>
                <a:cs typeface="Times New Roman" panose="02020603050405020304" pitchFamily="18" charset="0"/>
              </a:rPr>
              <a:t> 3 </a:t>
            </a:r>
            <a:r>
              <a:rPr lang="en-US" sz="3000" dirty="0" err="1">
                <a:latin typeface="Times New Roman" panose="02020603050405020304" pitchFamily="18" charset="0"/>
                <a:cs typeface="Times New Roman" panose="02020603050405020304" pitchFamily="18" charset="0"/>
              </a:rPr>
              <a:t>giây</a:t>
            </a:r>
            <a:r>
              <a:rPr lang="en-US" sz="3000" dirty="0">
                <a:latin typeface="Times New Roman" panose="02020603050405020304" pitchFamily="18" charset="0"/>
                <a:cs typeface="Times New Roman" panose="02020603050405020304" pitchFamily="18" charset="0"/>
              </a:rPr>
              <a:t>.</a:t>
            </a:r>
          </a:p>
          <a:p>
            <a:pPr eaLnBrk="1" hangingPunct="1"/>
            <a:r>
              <a:rPr lang="en-US" sz="3000" b="1" dirty="0" err="1">
                <a:latin typeface="Times New Roman" panose="02020603050405020304" pitchFamily="18" charset="0"/>
                <a:cs typeface="Times New Roman" panose="02020603050405020304" pitchFamily="18" charset="0"/>
              </a:rPr>
              <a:t>Hiệu</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suất</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Chạy</a:t>
            </a:r>
            <a:r>
              <a:rPr lang="en-US" sz="3000" dirty="0">
                <a:latin typeface="Times New Roman" panose="02020603050405020304" pitchFamily="18" charset="0"/>
                <a:cs typeface="Times New Roman" panose="02020603050405020304" pitchFamily="18" charset="0"/>
              </a:rPr>
              <a:t> 15 FPS, </a:t>
            </a:r>
            <a:r>
              <a:rPr lang="en-US" sz="3000" dirty="0" err="1">
                <a:latin typeface="Times New Roman" panose="02020603050405020304" pitchFamily="18" charset="0"/>
                <a:cs typeface="Times New Roman" panose="02020603050405020304" pitchFamily="18" charset="0"/>
              </a:rPr>
              <a:t>ổn</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định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với</a:t>
            </a:r>
            <a:r>
              <a:rPr lang="en-US" sz="3000" dirty="0">
                <a:latin typeface="Times New Roman" panose="02020603050405020304" pitchFamily="18" charset="0"/>
                <a:cs typeface="Times New Roman" panose="02020603050405020304" pitchFamily="18" charset="0"/>
              </a:rPr>
              <a:t> camera </a:t>
            </a:r>
            <a:r>
              <a:rPr lang="en-US" sz="3000" dirty="0" err="1">
                <a:latin typeface="Times New Roman" panose="02020603050405020304" pitchFamily="18" charset="0"/>
                <a:cs typeface="Times New Roman" panose="02020603050405020304" pitchFamily="18" charset="0"/>
              </a:rPr>
              <a:t>Tapo</a:t>
            </a:r>
            <a:r>
              <a:rPr lang="en-US" sz="3000" dirty="0">
                <a:latin typeface="Times New Roman" panose="02020603050405020304" pitchFamily="18" charset="0"/>
                <a:cs typeface="Times New Roman" panose="02020603050405020304" pitchFamily="18" charset="0"/>
              </a:rPr>
              <a:t> qua RTSP.</a:t>
            </a:r>
          </a:p>
          <a:p>
            <a:pPr eaLnBrk="1" hangingPunct="1"/>
            <a:r>
              <a:rPr lang="en-US" sz="3000" b="1" dirty="0" err="1">
                <a:latin typeface="Times New Roman" panose="02020603050405020304" pitchFamily="18" charset="0"/>
                <a:cs typeface="Times New Roman" panose="02020603050405020304" pitchFamily="18" charset="0"/>
              </a:rPr>
              <a:t>Độ</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chính</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xác</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Đáng</a:t>
            </a:r>
            <a:r>
              <a:rPr lang="en-US" sz="3000" dirty="0">
                <a:latin typeface="Times New Roman" panose="02020603050405020304" pitchFamily="18" charset="0"/>
                <a:cs typeface="Times New Roman" panose="02020603050405020304" pitchFamily="18" charset="0"/>
              </a:rPr>
              <a:t> tin </a:t>
            </a:r>
            <a:r>
              <a:rPr lang="en-US" sz="3000" dirty="0" err="1">
                <a:latin typeface="Times New Roman" panose="02020603050405020304" pitchFamily="18" charset="0"/>
                <a:cs typeface="Times New Roman" panose="02020603050405020304" pitchFamily="18" charset="0"/>
              </a:rPr>
              <a:t>cậy</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trong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tốt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sai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số</a:t>
            </a:r>
            <a:r>
              <a:rPr lang="en-US" sz="3000" dirty="0">
                <a:latin typeface="Times New Roman" panose="02020603050405020304" pitchFamily="18" charset="0"/>
                <a:cs typeface="Times New Roman" panose="02020603050405020304" pitchFamily="18" charset="0"/>
              </a:rPr>
              <a:t> ±10°.</a:t>
            </a:r>
          </a:p>
          <a:p>
            <a:pPr eaLnBrk="1" hangingPunct="1"/>
            <a:r>
              <a:rPr lang="en-US" sz="3000" b="1" dirty="0" err="1">
                <a:latin typeface="Times New Roman" panose="02020603050405020304" pitchFamily="18" charset="0"/>
                <a:cs typeface="Times New Roman" panose="02020603050405020304" pitchFamily="18" charset="0"/>
              </a:rPr>
              <a:t>Hạn</a:t>
            </a:r>
            <a:r>
              <a:rPr lang="en-US" sz="3000" b="1" dirty="0">
                <a:latin typeface="Times New Roman" panose="02020603050405020304" pitchFamily="18" charset="0"/>
                <a:cs typeface="Times New Roman" panose="02020603050405020304" pitchFamily="18" charset="0"/>
              </a:rPr>
              <a:t> </a:t>
            </a:r>
            <a:r>
              <a:rPr lang="en-US" sz="3000" b="1" dirty="0" err="1">
                <a:latin typeface="Times New Roman" panose="02020603050405020304" pitchFamily="18" charset="0"/>
                <a:cs typeface="Times New Roman" panose="02020603050405020304" pitchFamily="18" charset="0"/>
              </a:rPr>
              <a:t>chế</a:t>
            </a:r>
            <a:r>
              <a:rPr lang="en-US" sz="3000" b="1" dirty="0">
                <a:latin typeface="Times New Roman" panose="02020603050405020304" pitchFamily="18" charset="0"/>
                <a:cs typeface="Times New Roman" panose="02020603050405020304" pitchFamily="18" charset="0"/>
              </a:rPr>
              <a:t>:</a:t>
            </a:r>
          </a:p>
          <a:p>
            <a:pPr marL="457200" indent="-457200" eaLnBrk="1" hangingPunct="1">
              <a:buFont typeface="Arial" panose="020B0604020202020204" pitchFamily="34" charset="0"/>
              <a:buChar char="•"/>
            </a:pPr>
            <a:r>
              <a:rPr lang="en-US" sz="3000" dirty="0" err="1">
                <a:latin typeface="Times New Roman" panose="02020603050405020304" pitchFamily="18" charset="0"/>
                <a:cs typeface="Times New Roman" panose="02020603050405020304" pitchFamily="18" charset="0"/>
              </a:rPr>
              <a:t>Bỏ</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sót</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nếu</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ánh</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sáng</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kém</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hoặc</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ngoài</a:t>
            </a:r>
            <a:r>
              <a:rPr lang="en-US" sz="3000" dirty="0">
                <a:latin typeface="Times New Roman" panose="02020603050405020304" pitchFamily="18" charset="0"/>
                <a:cs typeface="Times New Roman" panose="02020603050405020304" pitchFamily="18" charset="0"/>
              </a:rPr>
              <a:t> </a:t>
            </a:r>
            <a:r>
              <a:rPr lang="en-US" sz="3000" dirty="0" err="1">
                <a:latin typeface="Times New Roman" panose="02020603050405020304" pitchFamily="18" charset="0"/>
                <a:cs typeface="Times New Roman" panose="02020603050405020304" pitchFamily="18" charset="0"/>
              </a:rPr>
              <a:t>tầm</a:t>
            </a:r>
            <a:r>
              <a:rPr lang="en-US" sz="3000" dirty="0">
                <a:latin typeface="Times New Roman" panose="02020603050405020304" pitchFamily="18" charset="0"/>
                <a:cs typeface="Times New Roman" panose="02020603050405020304" pitchFamily="18" charset="0"/>
              </a:rPr>
              <a:t> quay.</a:t>
            </a:r>
          </a:p>
        </p:txBody>
      </p:sp>
      <p:sp>
        <p:nvSpPr>
          <p:cNvPr id="21" name="Rectangle 20">
            <a:extLst>
              <a:ext uri="{FF2B5EF4-FFF2-40B4-BE49-F238E27FC236}">
                <a16:creationId xmlns:a16="http://schemas.microsoft.com/office/drawing/2014/main" id="{78E0184E-C494-F5D6-5DDB-4CEE6BD43A53}"/>
              </a:ext>
            </a:extLst>
          </p:cNvPr>
          <p:cNvSpPr/>
          <p:nvPr/>
        </p:nvSpPr>
        <p:spPr>
          <a:xfrm>
            <a:off x="10045022" y="11665207"/>
            <a:ext cx="18335070" cy="1002860"/>
          </a:xfrm>
          <a:prstGeom prst="rect">
            <a:avLst/>
          </a:prstGeom>
          <a:solidFill>
            <a:srgbClr val="233F99"/>
          </a:solidFill>
          <a:ln w="57150">
            <a:solidFill>
              <a:srgbClr val="233F99"/>
            </a:solidFill>
          </a:ln>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smtClean="0">
                <a:solidFill>
                  <a:schemeClr val="bg1"/>
                </a:solidFill>
                <a:latin typeface="Calibri (Body)"/>
                <a:ea typeface="Calibri" panose="020F0502020204030204" pitchFamily="34" charset="0"/>
                <a:cs typeface="Calibri" panose="020F0502020204030204" pitchFamily="34" charset="0"/>
              </a:rPr>
              <a:t>Hệ</a:t>
            </a:r>
            <a:r>
              <a:rPr lang="en-US" sz="5399" b="1" dirty="0" smtClean="0">
                <a:solidFill>
                  <a:schemeClr val="bg1"/>
                </a:solidFill>
                <a:latin typeface="Calibri (Body)"/>
                <a:ea typeface="Calibri" panose="020F0502020204030204" pitchFamily="34" charset="0"/>
                <a:cs typeface="Calibri" panose="020F0502020204030204" pitchFamily="34" charset="0"/>
              </a:rPr>
              <a:t> </a:t>
            </a:r>
            <a:r>
              <a:rPr lang="en-US" sz="5399" b="1">
                <a:solidFill>
                  <a:schemeClr val="bg1"/>
                </a:solidFill>
                <a:latin typeface="Calibri (Body)"/>
                <a:ea typeface="Calibri" panose="020F0502020204030204" pitchFamily="34" charset="0"/>
                <a:cs typeface="Calibri" panose="020F0502020204030204" pitchFamily="34" charset="0"/>
              </a:rPr>
              <a:t>t</a:t>
            </a:r>
            <a:r>
              <a:rPr lang="en-US" sz="5399" b="1" smtClean="0">
                <a:solidFill>
                  <a:schemeClr val="bg1"/>
                </a:solidFill>
                <a:latin typeface="Calibri (Body)"/>
                <a:ea typeface="Calibri" panose="020F0502020204030204" pitchFamily="34" charset="0"/>
                <a:cs typeface="Calibri" panose="020F0502020204030204" pitchFamily="34" charset="0"/>
              </a:rPr>
              <a:t>hống</a:t>
            </a:r>
            <a:r>
              <a:rPr lang="vi-VN" sz="5399" b="1" dirty="0" smtClean="0">
                <a:solidFill>
                  <a:schemeClr val="bg1"/>
                </a:solidFill>
                <a:latin typeface="Calibri (Body)"/>
                <a:ea typeface="Calibri" panose="020F0502020204030204" pitchFamily="34" charset="0"/>
                <a:cs typeface="Calibri" panose="020F0502020204030204" pitchFamily="34" charset="0"/>
              </a:rPr>
              <a:t> </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sp>
        <p:nvSpPr>
          <p:cNvPr id="23" name="Rectangle 22">
            <a:extLst>
              <a:ext uri="{FF2B5EF4-FFF2-40B4-BE49-F238E27FC236}">
                <a16:creationId xmlns:a16="http://schemas.microsoft.com/office/drawing/2014/main" id="{FF12DCEE-1ECB-4347-1188-2F00770BC416}"/>
              </a:ext>
            </a:extLst>
          </p:cNvPr>
          <p:cNvSpPr/>
          <p:nvPr/>
        </p:nvSpPr>
        <p:spPr>
          <a:xfrm>
            <a:off x="481264" y="20625321"/>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rPr>
              <a:t>Phương pháp đề xuất</a:t>
            </a:r>
            <a:endParaRPr lang="en-US" sz="5399" b="1" dirty="0">
              <a:solidFill>
                <a:schemeClr val="bg1"/>
              </a:solidFill>
            </a:endParaRPr>
          </a:p>
        </p:txBody>
      </p:sp>
      <p:sp>
        <p:nvSpPr>
          <p:cNvPr id="49" name="Rectangle 48">
            <a:extLst>
              <a:ext uri="{FF2B5EF4-FFF2-40B4-BE49-F238E27FC236}">
                <a16:creationId xmlns:a16="http://schemas.microsoft.com/office/drawing/2014/main" id="{26204EBA-DBB7-DBBB-862B-3E18DF525598}"/>
              </a:ext>
            </a:extLst>
          </p:cNvPr>
          <p:cNvSpPr/>
          <p:nvPr/>
        </p:nvSpPr>
        <p:spPr>
          <a:xfrm>
            <a:off x="539015" y="40975001"/>
            <a:ext cx="27821867" cy="959132"/>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en-US" sz="5399" b="1" dirty="0" err="1">
                <a:solidFill>
                  <a:schemeClr val="bg1"/>
                </a:solidFill>
              </a:rPr>
              <a:t>Kết</a:t>
            </a:r>
            <a:r>
              <a:rPr lang="en-US" sz="5399" b="1" dirty="0">
                <a:solidFill>
                  <a:schemeClr val="bg1"/>
                </a:solidFill>
              </a:rPr>
              <a:t> </a:t>
            </a:r>
            <a:r>
              <a:rPr lang="en-US" sz="5399" b="1" dirty="0" err="1">
                <a:solidFill>
                  <a:schemeClr val="bg1"/>
                </a:solidFill>
              </a:rPr>
              <a:t>luận</a:t>
            </a:r>
            <a:r>
              <a:rPr lang="en-US" sz="5399" b="1" dirty="0">
                <a:solidFill>
                  <a:schemeClr val="bg1"/>
                </a:solidFill>
              </a:rPr>
              <a:t> </a:t>
            </a:r>
            <a:r>
              <a:rPr lang="en-US" sz="5399" b="1" dirty="0" err="1">
                <a:solidFill>
                  <a:schemeClr val="bg1"/>
                </a:solidFill>
              </a:rPr>
              <a:t>và</a:t>
            </a:r>
            <a:r>
              <a:rPr lang="en-US" sz="5399" b="1" dirty="0">
                <a:solidFill>
                  <a:schemeClr val="bg1"/>
                </a:solidFill>
              </a:rPr>
              <a:t> </a:t>
            </a:r>
            <a:r>
              <a:rPr lang="en-US" sz="5399" b="1" dirty="0" err="1">
                <a:solidFill>
                  <a:schemeClr val="bg1"/>
                </a:solidFill>
              </a:rPr>
              <a:t>hướng</a:t>
            </a:r>
            <a:r>
              <a:rPr lang="en-US" sz="5399" b="1" dirty="0">
                <a:solidFill>
                  <a:schemeClr val="bg1"/>
                </a:solidFill>
              </a:rPr>
              <a:t> </a:t>
            </a:r>
            <a:r>
              <a:rPr lang="en-US" sz="5399" b="1" dirty="0" err="1">
                <a:solidFill>
                  <a:schemeClr val="bg1"/>
                </a:solidFill>
              </a:rPr>
              <a:t>phát</a:t>
            </a:r>
            <a:r>
              <a:rPr lang="en-US" sz="5399" b="1" dirty="0">
                <a:solidFill>
                  <a:schemeClr val="bg1"/>
                </a:solidFill>
              </a:rPr>
              <a:t> </a:t>
            </a:r>
            <a:r>
              <a:rPr lang="en-US" sz="5399" b="1" dirty="0" err="1">
                <a:solidFill>
                  <a:schemeClr val="bg1"/>
                </a:solidFill>
              </a:rPr>
              <a:t>triển</a:t>
            </a:r>
            <a:endParaRPr lang="en-US" sz="5399" b="1" dirty="0">
              <a:solidFill>
                <a:schemeClr val="bg1"/>
              </a:solidFill>
            </a:endParaRPr>
          </a:p>
        </p:txBody>
      </p:sp>
      <p:sp>
        <p:nvSpPr>
          <p:cNvPr id="50" name="Text Box 194">
            <a:extLst>
              <a:ext uri="{FF2B5EF4-FFF2-40B4-BE49-F238E27FC236}">
                <a16:creationId xmlns:a16="http://schemas.microsoft.com/office/drawing/2014/main" id="{1C22CDFC-ECFD-5BE7-8733-C37CEFFE24E1}"/>
              </a:ext>
            </a:extLst>
          </p:cNvPr>
          <p:cNvSpPr txBox="1">
            <a:spLocks noChangeArrowheads="1"/>
          </p:cNvSpPr>
          <p:nvPr/>
        </p:nvSpPr>
        <p:spPr bwMode="auto">
          <a:xfrm>
            <a:off x="519805" y="41989728"/>
            <a:ext cx="27841077" cy="2421894"/>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endParaRPr lang="en-US" sz="3000" dirty="0">
              <a:latin typeface="Calibri" pitchFamily="34" charset="0"/>
            </a:endParaRPr>
          </a:p>
        </p:txBody>
      </p:sp>
      <p:sp>
        <p:nvSpPr>
          <p:cNvPr id="2" name="Rectangle 1">
            <a:extLst>
              <a:ext uri="{FF2B5EF4-FFF2-40B4-BE49-F238E27FC236}">
                <a16:creationId xmlns:a16="http://schemas.microsoft.com/office/drawing/2014/main" id="{44761195-36CC-D318-5848-2FE501B51178}"/>
              </a:ext>
            </a:extLst>
          </p:cNvPr>
          <p:cNvSpPr/>
          <p:nvPr/>
        </p:nvSpPr>
        <p:spPr>
          <a:xfrm>
            <a:off x="10121091" y="20592730"/>
            <a:ext cx="9074187" cy="947416"/>
          </a:xfrm>
          <a:prstGeom prst="rect">
            <a:avLst/>
          </a:prstGeom>
          <a:solidFill>
            <a:srgbClr val="233F99"/>
          </a:solidFill>
          <a:ln w="57150"/>
        </p:spPr>
        <p:style>
          <a:lnRef idx="2">
            <a:schemeClr val="accent1">
              <a:shade val="50000"/>
            </a:schemeClr>
          </a:lnRef>
          <a:fillRef idx="1">
            <a:schemeClr val="accent1"/>
          </a:fillRef>
          <a:effectRef idx="0">
            <a:schemeClr val="accent1"/>
          </a:effectRef>
          <a:fontRef idx="minor">
            <a:schemeClr val="lt1"/>
          </a:fontRef>
        </p:style>
        <p:txBody>
          <a:bodyPr lIns="86970" tIns="43485" rIns="86970" bIns="43485" rtlCol="0" anchor="ctr"/>
          <a:lstStyle/>
          <a:p>
            <a:pPr algn="ctr"/>
            <a:r>
              <a:rPr lang="vi-VN" sz="5399" b="1" dirty="0">
                <a:solidFill>
                  <a:schemeClr val="bg1"/>
                </a:solidFill>
                <a:latin typeface="Calibri (Body)"/>
                <a:ea typeface="Calibri" panose="020F0502020204030204" pitchFamily="34" charset="0"/>
                <a:cs typeface="Calibri" panose="020F0502020204030204" pitchFamily="34" charset="0"/>
              </a:rPr>
              <a:t>Bộ dữ liệu</a:t>
            </a:r>
            <a:endParaRPr lang="en-US" sz="5399" b="1" dirty="0">
              <a:solidFill>
                <a:schemeClr val="bg1"/>
              </a:solidFill>
              <a:latin typeface="Calibri (Body)"/>
              <a:ea typeface="Calibri" panose="020F0502020204030204" pitchFamily="34" charset="0"/>
              <a:cs typeface="Calibri" panose="020F0502020204030204" pitchFamily="34" charset="0"/>
            </a:endParaRPr>
          </a:p>
        </p:txBody>
      </p:sp>
      <p:pic>
        <p:nvPicPr>
          <p:cNvPr id="39" name="Picture 38">
            <a:extLst>
              <a:ext uri="{FF2B5EF4-FFF2-40B4-BE49-F238E27FC236}">
                <a16:creationId xmlns:a16="http://schemas.microsoft.com/office/drawing/2014/main" id="{7ABF4E65-9336-CED4-40B5-828F0E50C5E5}"/>
              </a:ext>
            </a:extLst>
          </p:cNvPr>
          <p:cNvPicPr>
            <a:picLocks noChangeAspect="1"/>
          </p:cNvPicPr>
          <p:nvPr/>
        </p:nvPicPr>
        <p:blipFill>
          <a:blip r:embed="rId2"/>
          <a:stretch>
            <a:fillRect/>
          </a:stretch>
        </p:blipFill>
        <p:spPr>
          <a:xfrm>
            <a:off x="0" y="83767"/>
            <a:ext cx="28803600" cy="6556531"/>
          </a:xfrm>
          <a:prstGeom prst="rect">
            <a:avLst/>
          </a:prstGeom>
        </p:spPr>
      </p:pic>
      <p:sp>
        <p:nvSpPr>
          <p:cNvPr id="40" name="TextBox 39">
            <a:extLst>
              <a:ext uri="{FF2B5EF4-FFF2-40B4-BE49-F238E27FC236}">
                <a16:creationId xmlns:a16="http://schemas.microsoft.com/office/drawing/2014/main" id="{E6C724AE-79C3-CBF7-13D9-AFB8C50186BA}"/>
              </a:ext>
            </a:extLst>
          </p:cNvPr>
          <p:cNvSpPr txBox="1"/>
          <p:nvPr/>
        </p:nvSpPr>
        <p:spPr>
          <a:xfrm>
            <a:off x="10097479" y="280631"/>
            <a:ext cx="8052141" cy="1569660"/>
          </a:xfrm>
          <a:prstGeom prst="rect">
            <a:avLst/>
          </a:prstGeom>
          <a:noFill/>
        </p:spPr>
        <p:txBody>
          <a:bodyPr wrap="none" rtlCol="0">
            <a:spAutoFit/>
          </a:bodyPr>
          <a:lstStyle/>
          <a:p>
            <a:pPr algn="ctr"/>
            <a:r>
              <a:rPr lang="en-US" sz="4800" b="1">
                <a:solidFill>
                  <a:schemeClr val="bg1"/>
                </a:solidFill>
              </a:rPr>
              <a:t>TRƯỜNG ĐẠI HỌC ĐẠI NAM</a:t>
            </a:r>
          </a:p>
          <a:p>
            <a:pPr algn="ctr"/>
            <a:r>
              <a:rPr lang="en-US" sz="4800" b="1">
                <a:solidFill>
                  <a:schemeClr val="bg1"/>
                </a:solidFill>
              </a:rPr>
              <a:t>KHOA CÔNG NGHỆ THÔNG TIN</a:t>
            </a:r>
          </a:p>
        </p:txBody>
      </p:sp>
      <p:sp>
        <p:nvSpPr>
          <p:cNvPr id="4" name="AutoShape 2" descr="An AIoT system detecting incorrect sitting posture using multiple technologies. The illustration includes:&#10;1. A camera capturing a person sitting at a desk in incorrect posture.&#10;2. AI-based pose estimation with skeletal keypoints overlay.&#10;3. IoT sensors on the chair detecting pressure and weight distribution.&#10;4. A microcontroller (ESP32, Raspberry Pi) processing data.&#10;5. A mobile app displaying real-time posture analysis and sending alerts.&#10;The background features a modern workspace setup, emphasizing a futuristic and tech-driven aesthetic.">
            <a:extLst>
              <a:ext uri="{FF2B5EF4-FFF2-40B4-BE49-F238E27FC236}">
                <a16:creationId xmlns:a16="http://schemas.microsoft.com/office/drawing/2014/main" id="{E989E18A-9645-42A5-B16F-6D193549E15A}"/>
              </a:ext>
            </a:extLst>
          </p:cNvPr>
          <p:cNvSpPr>
            <a:spLocks noChangeAspect="1" noChangeArrowheads="1"/>
          </p:cNvSpPr>
          <p:nvPr/>
        </p:nvSpPr>
        <p:spPr bwMode="auto">
          <a:xfrm>
            <a:off x="14249400" y="221583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3">
            <a:extLst>
              <a:ext uri="{FF2B5EF4-FFF2-40B4-BE49-F238E27FC236}">
                <a16:creationId xmlns:a16="http://schemas.microsoft.com/office/drawing/2014/main" id="{85B2588E-5F64-47ED-8875-FED70C3F9A33}"/>
              </a:ext>
            </a:extLst>
          </p:cNvPr>
          <p:cNvSpPr>
            <a:spLocks noChangeArrowheads="1"/>
          </p:cNvSpPr>
          <p:nvPr/>
        </p:nvSpPr>
        <p:spPr bwMode="auto">
          <a:xfrm>
            <a:off x="0" y="-9456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4">
            <a:extLst>
              <a:ext uri="{FF2B5EF4-FFF2-40B4-BE49-F238E27FC236}">
                <a16:creationId xmlns:a16="http://schemas.microsoft.com/office/drawing/2014/main" id="{36149DC8-6EAC-43AC-BE88-8BB67B2F1CEA}"/>
              </a:ext>
            </a:extLst>
          </p:cNvPr>
          <p:cNvSpPr>
            <a:spLocks noChangeArrowheads="1"/>
          </p:cNvSpPr>
          <p:nvPr/>
        </p:nvSpPr>
        <p:spPr bwMode="auto">
          <a:xfrm>
            <a:off x="-1" y="81641"/>
            <a:ext cx="288036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7" name="Rectangle 5">
            <a:extLst>
              <a:ext uri="{FF2B5EF4-FFF2-40B4-BE49-F238E27FC236}">
                <a16:creationId xmlns:a16="http://schemas.microsoft.com/office/drawing/2014/main" id="{71AEC02A-0F5C-4F70-A3B1-7E8AFDCF1277}"/>
              </a:ext>
            </a:extLst>
          </p:cNvPr>
          <p:cNvSpPr>
            <a:spLocks noChangeArrowheads="1"/>
          </p:cNvSpPr>
          <p:nvPr/>
        </p:nvSpPr>
        <p:spPr bwMode="auto">
          <a:xfrm>
            <a:off x="0" y="473075"/>
            <a:ext cx="2880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6">
            <a:extLst>
              <a:ext uri="{FF2B5EF4-FFF2-40B4-BE49-F238E27FC236}">
                <a16:creationId xmlns:a16="http://schemas.microsoft.com/office/drawing/2014/main" id="{50338AB7-1979-436C-BD03-6AACD61B6FDE}"/>
              </a:ext>
            </a:extLst>
          </p:cNvPr>
          <p:cNvSpPr>
            <a:spLocks noChangeArrowheads="1"/>
          </p:cNvSpPr>
          <p:nvPr/>
        </p:nvSpPr>
        <p:spPr bwMode="auto">
          <a:xfrm>
            <a:off x="539015" y="42444273"/>
            <a:ext cx="25625861"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vi-VN" altLang="en-US" sz="2000" b="1" dirty="0">
                <a:latin typeface="Times New Roman" panose="02020603050405020304" pitchFamily="18" charset="0"/>
                <a:cs typeface="Times New Roman" panose="02020603050405020304" pitchFamily="18" charset="0"/>
              </a:rPr>
              <a:t>Kết luận</a:t>
            </a:r>
          </a:p>
          <a:p>
            <a:pPr lvl="0"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Hệ thống theo dõi tư thế ngồi hiện tại hoạt động tốt với camera RTSP và MediaPipe, hiển thị góc độ và cảnh báo âm thanh khi tư thế sai. Tuy nhiên, nó còn hạn chế về độ chính xác (chỉ dùng bên trái), thiếu lưu trữ dữ liệu và phản hồi chưa linh hoạt.</a:t>
            </a:r>
          </a:p>
          <a:p>
            <a:pPr lvl="0" defTabSz="914400" eaLnBrk="0" fontAlgn="base" hangingPunct="0">
              <a:spcBef>
                <a:spcPct val="0"/>
              </a:spcBef>
              <a:spcAft>
                <a:spcPct val="0"/>
              </a:spcAft>
            </a:pPr>
            <a:r>
              <a:rPr lang="vi-VN" altLang="en-US" sz="2000" b="1" dirty="0">
                <a:latin typeface="Times New Roman" panose="02020603050405020304" pitchFamily="18" charset="0"/>
                <a:cs typeface="Times New Roman" panose="02020603050405020304" pitchFamily="18" charset="0"/>
              </a:rPr>
              <a:t>Hướng phát triển</a:t>
            </a: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Chính xác hơn: Dùng cả hai bên cơ thể, thêm máy học.</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Ngắn hạn: Lưu dữ liệu CSV, thêm mute âm thanh, tính góc hai bên.</a:t>
            </a: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Lưu trữ: Ghi log tư thế vào CSV, tạo báo cáo.</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 Mở rộng: Theo dõi tư thế khác, ứng dụng y tế.</a:t>
            </a:r>
          </a:p>
          <a:p>
            <a:pPr defTabSz="914400" eaLnBrk="0" fontAlgn="base" hangingPunct="0">
              <a:spcBef>
                <a:spcPct val="0"/>
              </a:spcBef>
              <a:spcAft>
                <a:spcPct val="0"/>
              </a:spcAft>
            </a:pPr>
            <a:r>
              <a:rPr lang="vi-VN" altLang="en-US" sz="2000" dirty="0">
                <a:latin typeface="Times New Roman" panose="02020603050405020304" pitchFamily="18" charset="0"/>
                <a:cs typeface="Times New Roman" panose="02020603050405020304" pitchFamily="18" charset="0"/>
              </a:rPr>
              <a:t>Trải nghiệm: Thêm GUI, tùy chỉnh cảnh báo. </a:t>
            </a:r>
            <a:r>
              <a:rPr lang="en-US" altLang="en-US" sz="2000" dirty="0">
                <a:latin typeface="Times New Roman" panose="02020603050405020304" pitchFamily="18" charset="0"/>
                <a:cs typeface="Times New Roman" panose="02020603050405020304" pitchFamily="18" charset="0"/>
              </a:rPr>
              <a:t>                                                    </a:t>
            </a:r>
            <a:r>
              <a:rPr lang="vi-VN" altLang="en-US" sz="2000" dirty="0">
                <a:latin typeface="Times New Roman" panose="02020603050405020304" pitchFamily="18" charset="0"/>
                <a:cs typeface="Times New Roman" panose="02020603050405020304" pitchFamily="18" charset="0"/>
              </a:rPr>
              <a:t>Tích hợp: Thông báo qua điện thoại, hỗ trợ IoT.</a:t>
            </a:r>
          </a:p>
        </p:txBody>
      </p:sp>
      <p:sp>
        <p:nvSpPr>
          <p:cNvPr id="29" name="Rectangle 7">
            <a:extLst>
              <a:ext uri="{FF2B5EF4-FFF2-40B4-BE49-F238E27FC236}">
                <a16:creationId xmlns:a16="http://schemas.microsoft.com/office/drawing/2014/main" id="{94E57367-778F-453E-AA6D-7666FB95646C}"/>
              </a:ext>
            </a:extLst>
          </p:cNvPr>
          <p:cNvSpPr>
            <a:spLocks noChangeArrowheads="1"/>
          </p:cNvSpPr>
          <p:nvPr/>
        </p:nvSpPr>
        <p:spPr bwMode="auto">
          <a:xfrm>
            <a:off x="0" y="465136"/>
            <a:ext cx="288036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0" name="Rectangle 8">
            <a:extLst>
              <a:ext uri="{FF2B5EF4-FFF2-40B4-BE49-F238E27FC236}">
                <a16:creationId xmlns:a16="http://schemas.microsoft.com/office/drawing/2014/main" id="{AEC18036-B292-4CAF-86D1-3E92847BE48C}"/>
              </a:ext>
            </a:extLst>
          </p:cNvPr>
          <p:cNvSpPr>
            <a:spLocks noChangeArrowheads="1"/>
          </p:cNvSpPr>
          <p:nvPr/>
        </p:nvSpPr>
        <p:spPr bwMode="auto">
          <a:xfrm>
            <a:off x="92365" y="1024397"/>
            <a:ext cx="2880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3"/>
          <a:stretch>
            <a:fillRect/>
          </a:stretch>
        </p:blipFill>
        <p:spPr>
          <a:xfrm>
            <a:off x="10097479" y="12864393"/>
            <a:ext cx="18282613" cy="7592485"/>
          </a:xfrm>
          <a:prstGeom prst="rect">
            <a:avLst/>
          </a:prstGeom>
        </p:spPr>
      </p:pic>
      <p:sp>
        <p:nvSpPr>
          <p:cNvPr id="15" name="TextBox 14"/>
          <p:cNvSpPr txBox="1"/>
          <p:nvPr/>
        </p:nvSpPr>
        <p:spPr>
          <a:xfrm>
            <a:off x="7193280" y="31338021"/>
            <a:ext cx="184731" cy="369332"/>
          </a:xfrm>
          <a:prstGeom prst="rect">
            <a:avLst/>
          </a:prstGeom>
          <a:noFill/>
        </p:spPr>
        <p:txBody>
          <a:bodyPr wrap="none" rtlCol="0">
            <a:spAutoFit/>
          </a:bodyPr>
          <a:lstStyle/>
          <a:p>
            <a:endParaRPr lang="en-US" dirty="0"/>
          </a:p>
        </p:txBody>
      </p:sp>
      <p:pic>
        <p:nvPicPr>
          <p:cNvPr id="32" name="Picture 31"/>
          <p:cNvPicPr>
            <a:picLocks noChangeAspect="1"/>
          </p:cNvPicPr>
          <p:nvPr/>
        </p:nvPicPr>
        <p:blipFill>
          <a:blip r:embed="rId4"/>
          <a:stretch>
            <a:fillRect/>
          </a:stretch>
        </p:blipFill>
        <p:spPr>
          <a:xfrm>
            <a:off x="572769" y="29889663"/>
            <a:ext cx="8396450" cy="8336598"/>
          </a:xfrm>
          <a:prstGeom prst="rect">
            <a:avLst/>
          </a:prstGeom>
        </p:spPr>
      </p:pic>
      <p:sp>
        <p:nvSpPr>
          <p:cNvPr id="48" name="Text Box 194">
            <a:extLst>
              <a:ext uri="{FF2B5EF4-FFF2-40B4-BE49-F238E27FC236}">
                <a16:creationId xmlns:a16="http://schemas.microsoft.com/office/drawing/2014/main" id="{4344EFC7-1139-FBE7-117C-D3003C17EFFF}"/>
              </a:ext>
            </a:extLst>
          </p:cNvPr>
          <p:cNvSpPr txBox="1">
            <a:spLocks noChangeArrowheads="1"/>
          </p:cNvSpPr>
          <p:nvPr/>
        </p:nvSpPr>
        <p:spPr bwMode="auto">
          <a:xfrm>
            <a:off x="10097479" y="21791224"/>
            <a:ext cx="9074187" cy="18859385"/>
          </a:xfrm>
          <a:prstGeom prst="rect">
            <a:avLst/>
          </a:prstGeom>
          <a:solidFill>
            <a:schemeClr val="bg1"/>
          </a:solidFill>
          <a:ln w="57150">
            <a:solidFill>
              <a:srgbClr val="233F99"/>
            </a:solidFill>
          </a:ln>
          <a:effectLst/>
        </p:spPr>
        <p:txBody>
          <a:bodyPr lIns="173940" tIns="173940" rIns="173940" bIns="17394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r>
              <a:rPr lang="vi-VN" sz="2500" b="1" dirty="0">
                <a:latin typeface="+mj-lt"/>
              </a:rPr>
              <a:t>Nguồn dữ liệu:</a:t>
            </a:r>
            <a:endParaRPr lang="en-US" sz="2500" b="1" dirty="0">
              <a:latin typeface="+mj-lt"/>
            </a:endParaRPr>
          </a:p>
          <a:p>
            <a:pPr marL="342900" indent="-342900">
              <a:buFont typeface="Arial" panose="020B0604020202020204" pitchFamily="34" charset="0"/>
              <a:buChar char="•"/>
            </a:pPr>
            <a:r>
              <a:rPr lang="vi-VN" sz="2500" dirty="0">
                <a:latin typeface="+mj-lt"/>
              </a:rPr>
              <a:t>Sử dụng video trực tiếp từ camera Tapo thông qua giao thức RTSP (rtsp://admin123:1234567a@192.168.4.182:554/stream1) để ghi lại hình ảnh người dùng khi ngồi.</a:t>
            </a:r>
            <a:endParaRPr lang="en-US" sz="2500" dirty="0">
              <a:latin typeface="+mj-lt"/>
            </a:endParaRPr>
          </a:p>
          <a:p>
            <a:pPr marL="342900" indent="-342900">
              <a:buFont typeface="Arial" panose="020B0604020202020204" pitchFamily="34" charset="0"/>
              <a:buChar char="•"/>
            </a:pPr>
            <a:r>
              <a:rPr lang="vi-VN" sz="2500" dirty="0">
                <a:latin typeface="+mj-lt"/>
              </a:rPr>
              <a:t>Hiện tại, hệ thống không dựa trên bộ dữ liệu tĩnh mà xử lý trực tiếp các khung hình thời gian thực.</a:t>
            </a:r>
          </a:p>
          <a:p>
            <a:r>
              <a:rPr lang="vi-VN" sz="2500" b="1" dirty="0">
                <a:latin typeface="+mj-lt"/>
              </a:rPr>
              <a:t>Định dạng dữ liệu:</a:t>
            </a:r>
            <a:endParaRPr lang="en-US" sz="2500" b="1" dirty="0">
              <a:latin typeface="+mj-lt"/>
            </a:endParaRPr>
          </a:p>
          <a:p>
            <a:pPr marL="342900" indent="-342900">
              <a:buFont typeface="Arial" panose="020B0604020202020204" pitchFamily="34" charset="0"/>
              <a:buChar char="•"/>
            </a:pPr>
            <a:r>
              <a:rPr lang="vi-VN" sz="2500" dirty="0">
                <a:latin typeface="+mj-lt"/>
              </a:rPr>
              <a:t>Mỗi khung hình video được chuẩn hóa về kích thước 640x480 pixel.</a:t>
            </a:r>
            <a:endParaRPr lang="en-US" sz="2500" dirty="0">
              <a:latin typeface="+mj-lt"/>
            </a:endParaRPr>
          </a:p>
          <a:p>
            <a:pPr marL="342900" indent="-342900">
              <a:buFont typeface="Arial" panose="020B0604020202020204" pitchFamily="34" charset="0"/>
              <a:buChar char="•"/>
            </a:pPr>
            <a:r>
              <a:rPr lang="vi-VN" sz="2500" dirty="0">
                <a:latin typeface="+mj-lt"/>
              </a:rPr>
              <a:t>Dữ liệu đầu vào bao gồm tọa độ 3D (x, y, z) của các điểm mốc cơ thể (landmarks) được trích xuất từ MediaPipe Pose, bao gồm: mũi (nose), vai trái (left shoulder), hông trái (left hip), đầu gối trái (left knee), và mắt cá chân trái (left ankle).</a:t>
            </a:r>
          </a:p>
          <a:p>
            <a:r>
              <a:rPr lang="vi-VN" sz="2500" b="1" dirty="0">
                <a:latin typeface="+mj-lt"/>
              </a:rPr>
              <a:t>Phân loại tư thế:</a:t>
            </a:r>
          </a:p>
          <a:p>
            <a:pPr marL="342900" indent="-342900">
              <a:buFont typeface="Arial" panose="020B0604020202020204" pitchFamily="34" charset="0"/>
              <a:buChar char="•"/>
            </a:pPr>
            <a:r>
              <a:rPr lang="vi-VN" sz="2500" dirty="0">
                <a:latin typeface="+mj-lt"/>
              </a:rPr>
              <a:t>Tư thế đúng: Dựa trên các góc cố định:</a:t>
            </a:r>
          </a:p>
          <a:p>
            <a:pPr marL="342900" indent="-342900">
              <a:buFont typeface="Arial" panose="020B0604020202020204" pitchFamily="34" charset="0"/>
              <a:buChar char="•"/>
            </a:pPr>
            <a:r>
              <a:rPr lang="vi-VN" sz="2500" dirty="0">
                <a:latin typeface="+mj-lt"/>
              </a:rPr>
              <a:t>Góc cổ-vai (neck-shoulder): 125° đến 150° (±10°).</a:t>
            </a:r>
          </a:p>
          <a:p>
            <a:pPr marL="342900" indent="-342900">
              <a:buFont typeface="Arial" panose="020B0604020202020204" pitchFamily="34" charset="0"/>
              <a:buChar char="•"/>
            </a:pPr>
            <a:r>
              <a:rPr lang="vi-VN" sz="2500" dirty="0">
                <a:latin typeface="+mj-lt"/>
              </a:rPr>
              <a:t>Góc lưng-đùi (back-thigh): 100° đến 125° (±10°).</a:t>
            </a:r>
          </a:p>
          <a:p>
            <a:pPr marL="342900" indent="-342900">
              <a:buFont typeface="Arial" panose="020B0604020202020204" pitchFamily="34" charset="0"/>
              <a:buChar char="•"/>
            </a:pPr>
            <a:r>
              <a:rPr lang="vi-VN" sz="2500" dirty="0">
                <a:latin typeface="+mj-lt"/>
              </a:rPr>
              <a:t>Góc đầu gối (knee): 100° đến 125° (±10°).</a:t>
            </a:r>
          </a:p>
          <a:p>
            <a:pPr marL="342900" indent="-342900">
              <a:buFont typeface="Arial" panose="020B0604020202020204" pitchFamily="34" charset="0"/>
              <a:buChar char="•"/>
            </a:pPr>
            <a:r>
              <a:rPr lang="vi-VN" sz="2500" dirty="0">
                <a:latin typeface="+mj-lt"/>
              </a:rPr>
              <a:t>Tư thế sai: Các trường hợp góc nằm ngoài khoảng tiêu chuẩn trên.</a:t>
            </a:r>
          </a:p>
          <a:p>
            <a:r>
              <a:rPr lang="vi-VN" sz="2500" b="1" dirty="0">
                <a:latin typeface="+mj-lt"/>
              </a:rPr>
              <a:t>Thu thập và lưu trữ:</a:t>
            </a:r>
          </a:p>
          <a:p>
            <a:pPr marL="342900" indent="-342900">
              <a:buFont typeface="Arial" panose="020B0604020202020204" pitchFamily="34" charset="0"/>
              <a:buChar char="•"/>
            </a:pPr>
            <a:r>
              <a:rPr lang="vi-VN" sz="2500" dirty="0">
                <a:latin typeface="+mj-lt"/>
              </a:rPr>
              <a:t>Hiện tại, dữ liệu không được lưu trữ mà chỉ xử lý trực tiếp trong bộ nhớ để đánh giá tư thế.</a:t>
            </a:r>
          </a:p>
          <a:p>
            <a:pPr marL="342900" indent="-342900">
              <a:buFont typeface="Arial" panose="020B0604020202020204" pitchFamily="34" charset="0"/>
              <a:buChar char="•"/>
            </a:pPr>
            <a:r>
              <a:rPr lang="vi-VN" sz="2500" dirty="0">
                <a:latin typeface="+mj-lt"/>
              </a:rPr>
              <a:t>Có thể mở rộng bằng cách ghi lại các khung hình hoặc tọa độ điểm mốc kèm nhãn (đúng/sai) để tạo bộ dữ liệu cho mục đích huấn luyện sau này.</a:t>
            </a:r>
          </a:p>
          <a:p>
            <a:r>
              <a:rPr lang="vi-VN" sz="2500" b="1" dirty="0">
                <a:latin typeface="+mj-lt"/>
              </a:rPr>
              <a:t>Gợi ý cải tiến:</a:t>
            </a:r>
          </a:p>
          <a:p>
            <a:pPr marL="342900" indent="-342900">
              <a:buFont typeface="Arial" panose="020B0604020202020204" pitchFamily="34" charset="0"/>
              <a:buChar char="•"/>
            </a:pPr>
            <a:r>
              <a:rPr lang="vi-VN" sz="2500" dirty="0">
                <a:latin typeface="+mj-lt"/>
              </a:rPr>
              <a:t>Thu thập bộ dữ liệu video từ nhiều người dùng trong các tư thế ngồi khác nhau (đúng, sai, nghiêng, gù lưng, v.v.) dưới các điều kiện ánh sáng và góc quay đa dạng.</a:t>
            </a:r>
          </a:p>
          <a:p>
            <a:pPr marL="342900" indent="-342900">
              <a:buFont typeface="Arial" panose="020B0604020202020204" pitchFamily="34" charset="0"/>
              <a:buChar char="•"/>
            </a:pPr>
            <a:r>
              <a:rPr lang="vi-VN" sz="2500" dirty="0">
                <a:latin typeface="+mj-lt"/>
              </a:rPr>
              <a:t>Gắn nhãn thủ công hoặc tự động (dựa trên quy tắc góc) để sử dụng huấn luyện mô hình Deep Learning (như CNN hoặc Transformer) nhằm tăng độ chính xác và linh hoạt.</a:t>
            </a:r>
            <a:endParaRPr lang="en-US" sz="2500" dirty="0">
              <a:latin typeface="+mj-lt"/>
            </a:endParaRPr>
          </a:p>
        </p:txBody>
      </p:sp>
      <p:pic>
        <p:nvPicPr>
          <p:cNvPr id="51" name="Picture 50">
            <a:extLst>
              <a:ext uri="{FF2B5EF4-FFF2-40B4-BE49-F238E27FC236}">
                <a16:creationId xmlns:a16="http://schemas.microsoft.com/office/drawing/2014/main" id="{54170AE2-B723-47D1-88BE-CF30F832B32A}"/>
              </a:ext>
            </a:extLst>
          </p:cNvPr>
          <p:cNvPicPr>
            <a:picLocks noChangeAspect="1"/>
          </p:cNvPicPr>
          <p:nvPr/>
        </p:nvPicPr>
        <p:blipFill>
          <a:blip r:embed="rId5"/>
          <a:stretch>
            <a:fillRect/>
          </a:stretch>
        </p:blipFill>
        <p:spPr>
          <a:xfrm>
            <a:off x="11401063" y="34705601"/>
            <a:ext cx="7014259" cy="5253450"/>
          </a:xfrm>
          <a:prstGeom prst="rect">
            <a:avLst/>
          </a:prstGeom>
        </p:spPr>
      </p:pic>
      <p:pic>
        <p:nvPicPr>
          <p:cNvPr id="41" name="Picture 40"/>
          <p:cNvPicPr>
            <a:picLocks noChangeAspect="1"/>
          </p:cNvPicPr>
          <p:nvPr/>
        </p:nvPicPr>
        <p:blipFill>
          <a:blip r:embed="rId6"/>
          <a:stretch>
            <a:fillRect/>
          </a:stretch>
        </p:blipFill>
        <p:spPr>
          <a:xfrm>
            <a:off x="20082777" y="23922374"/>
            <a:ext cx="7679428" cy="4354539"/>
          </a:xfrm>
          <a:prstGeom prst="rect">
            <a:avLst/>
          </a:prstGeom>
        </p:spPr>
      </p:pic>
      <p:pic>
        <p:nvPicPr>
          <p:cNvPr id="42" name="Picture 41"/>
          <p:cNvPicPr>
            <a:picLocks noChangeAspect="1"/>
          </p:cNvPicPr>
          <p:nvPr/>
        </p:nvPicPr>
        <p:blipFill>
          <a:blip r:embed="rId7"/>
          <a:stretch>
            <a:fillRect/>
          </a:stretch>
        </p:blipFill>
        <p:spPr>
          <a:xfrm>
            <a:off x="20082777" y="30043385"/>
            <a:ext cx="7749796" cy="4185655"/>
          </a:xfrm>
          <a:prstGeom prst="rect">
            <a:avLst/>
          </a:prstGeom>
        </p:spPr>
      </p:pic>
      <p:pic>
        <p:nvPicPr>
          <p:cNvPr id="8" name="Picture 7"/>
          <p:cNvPicPr>
            <a:picLocks noChangeAspect="1"/>
          </p:cNvPicPr>
          <p:nvPr/>
        </p:nvPicPr>
        <p:blipFill>
          <a:blip r:embed="rId8"/>
          <a:stretch>
            <a:fillRect/>
          </a:stretch>
        </p:blipFill>
        <p:spPr>
          <a:xfrm>
            <a:off x="184731" y="8260178"/>
            <a:ext cx="3308746" cy="3094748"/>
          </a:xfrm>
          <a:prstGeom prst="rect">
            <a:avLst/>
          </a:prstGeom>
        </p:spPr>
      </p:pic>
    </p:spTree>
    <p:extLst>
      <p:ext uri="{BB962C8B-B14F-4D97-AF65-F5344CB8AC3E}">
        <p14:creationId xmlns:p14="http://schemas.microsoft.com/office/powerpoint/2010/main" val="13358698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565</TotalTime>
  <Words>939</Words>
  <Application>Microsoft Office PowerPoint</Application>
  <PresentationFormat>Custom</PresentationFormat>
  <Paragraphs>84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 (Body)</vt: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Thái Khánh Nguyễn</dc:creator>
  <cp:lastModifiedBy>AD</cp:lastModifiedBy>
  <cp:revision>85</cp:revision>
  <dcterms:created xsi:type="dcterms:W3CDTF">2023-07-02T07:57:15Z</dcterms:created>
  <dcterms:modified xsi:type="dcterms:W3CDTF">2025-03-13T06:34:49Z</dcterms:modified>
</cp:coreProperties>
</file>