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1"/>
  </p:notesMasterIdLst>
  <p:sldIdLst>
    <p:sldId id="328" r:id="rId3"/>
    <p:sldId id="437" r:id="rId4"/>
    <p:sldId id="467" r:id="rId5"/>
    <p:sldId id="456" r:id="rId6"/>
    <p:sldId id="458" r:id="rId7"/>
    <p:sldId id="468" r:id="rId8"/>
    <p:sldId id="462" r:id="rId9"/>
    <p:sldId id="442" r:id="rId10"/>
    <p:sldId id="463" r:id="rId11"/>
    <p:sldId id="444" r:id="rId12"/>
    <p:sldId id="469" r:id="rId13"/>
    <p:sldId id="464" r:id="rId14"/>
    <p:sldId id="465" r:id="rId15"/>
    <p:sldId id="466" r:id="rId16"/>
    <p:sldId id="470" r:id="rId17"/>
    <p:sldId id="452" r:id="rId18"/>
    <p:sldId id="460" r:id="rId19"/>
    <p:sldId id="45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74635" autoAdjust="0"/>
  </p:normalViewPr>
  <p:slideViewPr>
    <p:cSldViewPr showGuides="1">
      <p:cViewPr varScale="1">
        <p:scale>
          <a:sx n="54" d="100"/>
          <a:sy n="54" d="100"/>
        </p:scale>
        <p:origin x="1296" y="78"/>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50" d="100"/>
        <a:sy n="150"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0525A-6461-417D-913A-62822940DB57}" type="doc">
      <dgm:prSet loTypeId="urn:microsoft.com/office/officeart/2005/8/layout/radial3" loCatId="cycle" qsTypeId="urn:microsoft.com/office/officeart/2005/8/quickstyle/simple1" qsCatId="simple" csTypeId="urn:microsoft.com/office/officeart/2005/8/colors/accent1_5" csCatId="accent1" phldr="1"/>
      <dgm:spPr/>
      <dgm:t>
        <a:bodyPr/>
        <a:lstStyle/>
        <a:p>
          <a:endParaRPr lang="en-US"/>
        </a:p>
      </dgm:t>
    </dgm:pt>
    <dgm:pt modelId="{47AD9877-F4F4-4DB4-A24C-EEF34FC14680}">
      <dgm:prSet phldrT="[Text]"/>
      <dgm:spPr>
        <a:solidFill>
          <a:srgbClr val="00B050">
            <a:alpha val="50000"/>
          </a:srgbClr>
        </a:solidFill>
      </dgm:spPr>
      <dgm:t>
        <a:bodyPr/>
        <a:lstStyle/>
        <a:p>
          <a:r>
            <a:rPr lang="en-US" dirty="0" smtClean="0"/>
            <a:t>Technical Skills</a:t>
          </a:r>
          <a:endParaRPr lang="en-US" dirty="0"/>
        </a:p>
      </dgm:t>
    </dgm:pt>
    <dgm:pt modelId="{B166B453-59F3-4C8E-968E-4E6623D19B51}" type="parTrans" cxnId="{4CE1DC70-4DD6-4986-9D54-072C8C77EA54}">
      <dgm:prSet/>
      <dgm:spPr/>
      <dgm:t>
        <a:bodyPr/>
        <a:lstStyle/>
        <a:p>
          <a:endParaRPr lang="en-US"/>
        </a:p>
      </dgm:t>
    </dgm:pt>
    <dgm:pt modelId="{17311E24-4D6F-4D19-A1D9-7363F2848EFF}" type="sibTrans" cxnId="{4CE1DC70-4DD6-4986-9D54-072C8C77EA54}">
      <dgm:prSet/>
      <dgm:spPr/>
      <dgm:t>
        <a:bodyPr/>
        <a:lstStyle/>
        <a:p>
          <a:endParaRPr lang="en-US"/>
        </a:p>
      </dgm:t>
    </dgm:pt>
    <dgm:pt modelId="{C9EFAB6C-448A-4452-B8A4-CDD92479B2AD}">
      <dgm:prSet phldrT="[Text]"/>
      <dgm:spPr>
        <a:solidFill>
          <a:schemeClr val="accent6">
            <a:lumMod val="75000"/>
          </a:schemeClr>
        </a:solidFill>
      </dgm:spPr>
      <dgm:t>
        <a:bodyPr/>
        <a:lstStyle/>
        <a:p>
          <a:r>
            <a:rPr lang="en-US" b="1" i="0" baseline="0" dirty="0" smtClean="0">
              <a:solidFill>
                <a:schemeClr val="bg1"/>
              </a:solidFill>
            </a:rPr>
            <a:t>Programming</a:t>
          </a:r>
          <a:endParaRPr lang="en-US" b="1" i="0" baseline="0" dirty="0">
            <a:solidFill>
              <a:schemeClr val="bg1"/>
            </a:solidFill>
          </a:endParaRPr>
        </a:p>
      </dgm:t>
    </dgm:pt>
    <dgm:pt modelId="{CE966871-F42D-440C-863F-667BFC5B4954}" type="parTrans" cxnId="{965DD2D0-5305-4374-86B3-37393A3573FD}">
      <dgm:prSet/>
      <dgm:spPr/>
      <dgm:t>
        <a:bodyPr/>
        <a:lstStyle/>
        <a:p>
          <a:endParaRPr lang="en-US"/>
        </a:p>
      </dgm:t>
    </dgm:pt>
    <dgm:pt modelId="{62B41D56-7CE9-46AC-8B67-C2301CE5FA2D}" type="sibTrans" cxnId="{965DD2D0-5305-4374-86B3-37393A3573FD}">
      <dgm:prSet/>
      <dgm:spPr/>
      <dgm:t>
        <a:bodyPr/>
        <a:lstStyle/>
        <a:p>
          <a:endParaRPr lang="en-US"/>
        </a:p>
      </dgm:t>
    </dgm:pt>
    <dgm:pt modelId="{1BF41BD5-84F5-47A4-8E19-840C22DD92C5}">
      <dgm:prSet phldrT="[Text]"/>
      <dgm:spPr>
        <a:solidFill>
          <a:schemeClr val="accent6">
            <a:lumMod val="75000"/>
          </a:schemeClr>
        </a:solidFill>
      </dgm:spPr>
      <dgm:t>
        <a:bodyPr/>
        <a:lstStyle/>
        <a:p>
          <a:r>
            <a:rPr lang="en-US" b="1" i="0" baseline="0" dirty="0" smtClean="0">
              <a:solidFill>
                <a:schemeClr val="bg1"/>
              </a:solidFill>
            </a:rPr>
            <a:t>Development Environment</a:t>
          </a:r>
          <a:endParaRPr lang="en-US" b="1" i="0" baseline="0" dirty="0">
            <a:solidFill>
              <a:schemeClr val="bg1"/>
            </a:solidFill>
          </a:endParaRPr>
        </a:p>
      </dgm:t>
    </dgm:pt>
    <dgm:pt modelId="{209B78EA-5E87-424A-8AD0-162BE96F8CBC}" type="parTrans" cxnId="{B5698D7C-ECAF-401F-A4DE-A25B54DB2BC6}">
      <dgm:prSet/>
      <dgm:spPr/>
      <dgm:t>
        <a:bodyPr/>
        <a:lstStyle/>
        <a:p>
          <a:endParaRPr lang="en-US"/>
        </a:p>
      </dgm:t>
    </dgm:pt>
    <dgm:pt modelId="{C24359B7-8911-4EED-A4D1-F41E8DDCF929}" type="sibTrans" cxnId="{B5698D7C-ECAF-401F-A4DE-A25B54DB2BC6}">
      <dgm:prSet/>
      <dgm:spPr/>
      <dgm:t>
        <a:bodyPr/>
        <a:lstStyle/>
        <a:p>
          <a:endParaRPr lang="en-US"/>
        </a:p>
      </dgm:t>
    </dgm:pt>
    <dgm:pt modelId="{642327FF-9FA1-495D-A034-1D4FD72B3761}">
      <dgm:prSet phldrT="[Text]"/>
      <dgm:spPr>
        <a:solidFill>
          <a:schemeClr val="accent6">
            <a:lumMod val="75000"/>
          </a:schemeClr>
        </a:solidFill>
      </dgm:spPr>
      <dgm:t>
        <a:bodyPr/>
        <a:lstStyle/>
        <a:p>
          <a:r>
            <a:rPr lang="en-US" b="1" i="0" baseline="0" dirty="0" smtClean="0">
              <a:solidFill>
                <a:schemeClr val="bg1"/>
              </a:solidFill>
            </a:rPr>
            <a:t>Software Development Methodology</a:t>
          </a:r>
          <a:endParaRPr lang="en-US" b="1" i="0" baseline="0" dirty="0">
            <a:solidFill>
              <a:schemeClr val="bg1"/>
            </a:solidFill>
          </a:endParaRPr>
        </a:p>
      </dgm:t>
    </dgm:pt>
    <dgm:pt modelId="{8DAE9E8D-E229-4033-9148-FEF42081CE96}" type="parTrans" cxnId="{83C7A6BC-9C8D-4313-8B0C-FCF16FD4C772}">
      <dgm:prSet/>
      <dgm:spPr/>
      <dgm:t>
        <a:bodyPr/>
        <a:lstStyle/>
        <a:p>
          <a:endParaRPr lang="en-US"/>
        </a:p>
      </dgm:t>
    </dgm:pt>
    <dgm:pt modelId="{25B4A600-CA3D-4F1D-B027-3D72F954CDBD}" type="sibTrans" cxnId="{83C7A6BC-9C8D-4313-8B0C-FCF16FD4C772}">
      <dgm:prSet/>
      <dgm:spPr/>
      <dgm:t>
        <a:bodyPr/>
        <a:lstStyle/>
        <a:p>
          <a:endParaRPr lang="en-US"/>
        </a:p>
      </dgm:t>
    </dgm:pt>
    <dgm:pt modelId="{9A085B4A-42B7-4BEF-B304-504BCB379DD2}">
      <dgm:prSet phldrT="[Text]"/>
      <dgm:spPr>
        <a:solidFill>
          <a:schemeClr val="accent6">
            <a:lumMod val="75000"/>
          </a:schemeClr>
        </a:solidFill>
      </dgm:spPr>
      <dgm:t>
        <a:bodyPr/>
        <a:lstStyle/>
        <a:p>
          <a:r>
            <a:rPr lang="en-US" b="1" i="0" baseline="0" dirty="0" smtClean="0">
              <a:solidFill>
                <a:schemeClr val="bg1"/>
              </a:solidFill>
            </a:rPr>
            <a:t>Readability</a:t>
          </a:r>
          <a:endParaRPr lang="en-US" b="1" i="0" baseline="0" dirty="0">
            <a:solidFill>
              <a:schemeClr val="bg1"/>
            </a:solidFill>
          </a:endParaRPr>
        </a:p>
      </dgm:t>
    </dgm:pt>
    <dgm:pt modelId="{7AFFA7E2-E363-482B-9B30-22F433C9F007}" type="parTrans" cxnId="{57B33E3E-BA0E-4D5E-BDD4-6FC7DAB31CC8}">
      <dgm:prSet/>
      <dgm:spPr/>
      <dgm:t>
        <a:bodyPr/>
        <a:lstStyle/>
        <a:p>
          <a:endParaRPr lang="en-US"/>
        </a:p>
      </dgm:t>
    </dgm:pt>
    <dgm:pt modelId="{38931748-6BDE-4F58-A510-75BB5F449F9A}" type="sibTrans" cxnId="{57B33E3E-BA0E-4D5E-BDD4-6FC7DAB31CC8}">
      <dgm:prSet/>
      <dgm:spPr/>
      <dgm:t>
        <a:bodyPr/>
        <a:lstStyle/>
        <a:p>
          <a:endParaRPr lang="en-US"/>
        </a:p>
      </dgm:t>
    </dgm:pt>
    <dgm:pt modelId="{8E0DC80C-BFE5-4EE0-B3F9-6CA92374F969}" type="pres">
      <dgm:prSet presAssocID="{0E60525A-6461-417D-913A-62822940DB57}" presName="composite" presStyleCnt="0">
        <dgm:presLayoutVars>
          <dgm:chMax val="1"/>
          <dgm:dir/>
          <dgm:resizeHandles val="exact"/>
        </dgm:presLayoutVars>
      </dgm:prSet>
      <dgm:spPr/>
      <dgm:t>
        <a:bodyPr/>
        <a:lstStyle/>
        <a:p>
          <a:endParaRPr lang="en-US"/>
        </a:p>
      </dgm:t>
    </dgm:pt>
    <dgm:pt modelId="{D49CF6FC-83AC-4DFA-8FA2-114724DDD16F}" type="pres">
      <dgm:prSet presAssocID="{0E60525A-6461-417D-913A-62822940DB57}" presName="radial" presStyleCnt="0">
        <dgm:presLayoutVars>
          <dgm:animLvl val="ctr"/>
        </dgm:presLayoutVars>
      </dgm:prSet>
      <dgm:spPr/>
    </dgm:pt>
    <dgm:pt modelId="{4FB1A00C-AE37-4054-AE16-E3D450C39087}" type="pres">
      <dgm:prSet presAssocID="{47AD9877-F4F4-4DB4-A24C-EEF34FC14680}" presName="centerShape" presStyleLbl="vennNode1" presStyleIdx="0" presStyleCnt="5"/>
      <dgm:spPr/>
      <dgm:t>
        <a:bodyPr/>
        <a:lstStyle/>
        <a:p>
          <a:endParaRPr lang="en-US"/>
        </a:p>
      </dgm:t>
    </dgm:pt>
    <dgm:pt modelId="{6DCD249F-24B7-4A35-925D-C4575101A2CF}" type="pres">
      <dgm:prSet presAssocID="{C9EFAB6C-448A-4452-B8A4-CDD92479B2AD}" presName="node" presStyleLbl="vennNode1" presStyleIdx="1" presStyleCnt="5">
        <dgm:presLayoutVars>
          <dgm:bulletEnabled val="1"/>
        </dgm:presLayoutVars>
      </dgm:prSet>
      <dgm:spPr/>
      <dgm:t>
        <a:bodyPr/>
        <a:lstStyle/>
        <a:p>
          <a:endParaRPr lang="en-US"/>
        </a:p>
      </dgm:t>
    </dgm:pt>
    <dgm:pt modelId="{E5596795-EE40-413E-A778-113D1D01792B}" type="pres">
      <dgm:prSet presAssocID="{1BF41BD5-84F5-47A4-8E19-840C22DD92C5}" presName="node" presStyleLbl="vennNode1" presStyleIdx="2" presStyleCnt="5">
        <dgm:presLayoutVars>
          <dgm:bulletEnabled val="1"/>
        </dgm:presLayoutVars>
      </dgm:prSet>
      <dgm:spPr/>
      <dgm:t>
        <a:bodyPr/>
        <a:lstStyle/>
        <a:p>
          <a:endParaRPr lang="en-US"/>
        </a:p>
      </dgm:t>
    </dgm:pt>
    <dgm:pt modelId="{8610051F-9BEB-4B0B-BBDC-A95115E4C690}" type="pres">
      <dgm:prSet presAssocID="{9A085B4A-42B7-4BEF-B304-504BCB379DD2}" presName="node" presStyleLbl="vennNode1" presStyleIdx="3" presStyleCnt="5">
        <dgm:presLayoutVars>
          <dgm:bulletEnabled val="1"/>
        </dgm:presLayoutVars>
      </dgm:prSet>
      <dgm:spPr/>
      <dgm:t>
        <a:bodyPr/>
        <a:lstStyle/>
        <a:p>
          <a:endParaRPr lang="en-US"/>
        </a:p>
      </dgm:t>
    </dgm:pt>
    <dgm:pt modelId="{B3F94706-098E-4ACF-9CE4-C9C6BBAC699B}" type="pres">
      <dgm:prSet presAssocID="{642327FF-9FA1-495D-A034-1D4FD72B3761}" presName="node" presStyleLbl="vennNode1" presStyleIdx="4" presStyleCnt="5">
        <dgm:presLayoutVars>
          <dgm:bulletEnabled val="1"/>
        </dgm:presLayoutVars>
      </dgm:prSet>
      <dgm:spPr/>
      <dgm:t>
        <a:bodyPr/>
        <a:lstStyle/>
        <a:p>
          <a:endParaRPr lang="en-US"/>
        </a:p>
      </dgm:t>
    </dgm:pt>
  </dgm:ptLst>
  <dgm:cxnLst>
    <dgm:cxn modelId="{57B33E3E-BA0E-4D5E-BDD4-6FC7DAB31CC8}" srcId="{47AD9877-F4F4-4DB4-A24C-EEF34FC14680}" destId="{9A085B4A-42B7-4BEF-B304-504BCB379DD2}" srcOrd="2" destOrd="0" parTransId="{7AFFA7E2-E363-482B-9B30-22F433C9F007}" sibTransId="{38931748-6BDE-4F58-A510-75BB5F449F9A}"/>
    <dgm:cxn modelId="{93A8C2A5-DAE3-4597-8C8D-EDC0E5F1115B}" type="presOf" srcId="{C9EFAB6C-448A-4452-B8A4-CDD92479B2AD}" destId="{6DCD249F-24B7-4A35-925D-C4575101A2CF}" srcOrd="0" destOrd="0" presId="urn:microsoft.com/office/officeart/2005/8/layout/radial3"/>
    <dgm:cxn modelId="{4CE1DC70-4DD6-4986-9D54-072C8C77EA54}" srcId="{0E60525A-6461-417D-913A-62822940DB57}" destId="{47AD9877-F4F4-4DB4-A24C-EEF34FC14680}" srcOrd="0" destOrd="0" parTransId="{B166B453-59F3-4C8E-968E-4E6623D19B51}" sibTransId="{17311E24-4D6F-4D19-A1D9-7363F2848EFF}"/>
    <dgm:cxn modelId="{70A35179-F611-4A65-9B81-83BA91F9BE79}" type="presOf" srcId="{9A085B4A-42B7-4BEF-B304-504BCB379DD2}" destId="{8610051F-9BEB-4B0B-BBDC-A95115E4C690}" srcOrd="0" destOrd="0" presId="urn:microsoft.com/office/officeart/2005/8/layout/radial3"/>
    <dgm:cxn modelId="{B5698D7C-ECAF-401F-A4DE-A25B54DB2BC6}" srcId="{47AD9877-F4F4-4DB4-A24C-EEF34FC14680}" destId="{1BF41BD5-84F5-47A4-8E19-840C22DD92C5}" srcOrd="1" destOrd="0" parTransId="{209B78EA-5E87-424A-8AD0-162BE96F8CBC}" sibTransId="{C24359B7-8911-4EED-A4D1-F41E8DDCF929}"/>
    <dgm:cxn modelId="{4EEFCDB7-E270-4B27-9620-B4F258BD363C}" type="presOf" srcId="{1BF41BD5-84F5-47A4-8E19-840C22DD92C5}" destId="{E5596795-EE40-413E-A778-113D1D01792B}" srcOrd="0" destOrd="0" presId="urn:microsoft.com/office/officeart/2005/8/layout/radial3"/>
    <dgm:cxn modelId="{E99DB9D3-5273-4A57-967A-B4BA38D2BA05}" type="presOf" srcId="{642327FF-9FA1-495D-A034-1D4FD72B3761}" destId="{B3F94706-098E-4ACF-9CE4-C9C6BBAC699B}" srcOrd="0" destOrd="0" presId="urn:microsoft.com/office/officeart/2005/8/layout/radial3"/>
    <dgm:cxn modelId="{0B928007-662E-43AA-BB26-7252127A79CE}" type="presOf" srcId="{47AD9877-F4F4-4DB4-A24C-EEF34FC14680}" destId="{4FB1A00C-AE37-4054-AE16-E3D450C39087}" srcOrd="0" destOrd="0" presId="urn:microsoft.com/office/officeart/2005/8/layout/radial3"/>
    <dgm:cxn modelId="{83C7A6BC-9C8D-4313-8B0C-FCF16FD4C772}" srcId="{47AD9877-F4F4-4DB4-A24C-EEF34FC14680}" destId="{642327FF-9FA1-495D-A034-1D4FD72B3761}" srcOrd="3" destOrd="0" parTransId="{8DAE9E8D-E229-4033-9148-FEF42081CE96}" sibTransId="{25B4A600-CA3D-4F1D-B027-3D72F954CDBD}"/>
    <dgm:cxn modelId="{965DD2D0-5305-4374-86B3-37393A3573FD}" srcId="{47AD9877-F4F4-4DB4-A24C-EEF34FC14680}" destId="{C9EFAB6C-448A-4452-B8A4-CDD92479B2AD}" srcOrd="0" destOrd="0" parTransId="{CE966871-F42D-440C-863F-667BFC5B4954}" sibTransId="{62B41D56-7CE9-46AC-8B67-C2301CE5FA2D}"/>
    <dgm:cxn modelId="{AAF648A8-C63D-4F0B-94D0-4E9AB3F006BF}" type="presOf" srcId="{0E60525A-6461-417D-913A-62822940DB57}" destId="{8E0DC80C-BFE5-4EE0-B3F9-6CA92374F969}" srcOrd="0" destOrd="0" presId="urn:microsoft.com/office/officeart/2005/8/layout/radial3"/>
    <dgm:cxn modelId="{25AF2535-C322-4E82-B690-272F9B59D48A}" type="presParOf" srcId="{8E0DC80C-BFE5-4EE0-B3F9-6CA92374F969}" destId="{D49CF6FC-83AC-4DFA-8FA2-114724DDD16F}" srcOrd="0" destOrd="0" presId="urn:microsoft.com/office/officeart/2005/8/layout/radial3"/>
    <dgm:cxn modelId="{C9CD938A-6D30-408B-998D-0E266A26F9FD}" type="presParOf" srcId="{D49CF6FC-83AC-4DFA-8FA2-114724DDD16F}" destId="{4FB1A00C-AE37-4054-AE16-E3D450C39087}" srcOrd="0" destOrd="0" presId="urn:microsoft.com/office/officeart/2005/8/layout/radial3"/>
    <dgm:cxn modelId="{2E1C92D2-496D-4C06-B65F-DEF4AE4D66A4}" type="presParOf" srcId="{D49CF6FC-83AC-4DFA-8FA2-114724DDD16F}" destId="{6DCD249F-24B7-4A35-925D-C4575101A2CF}" srcOrd="1" destOrd="0" presId="urn:microsoft.com/office/officeart/2005/8/layout/radial3"/>
    <dgm:cxn modelId="{0BE64547-C313-4553-9DDF-2B94E81F2761}" type="presParOf" srcId="{D49CF6FC-83AC-4DFA-8FA2-114724DDD16F}" destId="{E5596795-EE40-413E-A778-113D1D01792B}" srcOrd="2" destOrd="0" presId="urn:microsoft.com/office/officeart/2005/8/layout/radial3"/>
    <dgm:cxn modelId="{6623836A-F57D-48AD-B4F2-72B664153B3D}" type="presParOf" srcId="{D49CF6FC-83AC-4DFA-8FA2-114724DDD16F}" destId="{8610051F-9BEB-4B0B-BBDC-A95115E4C690}" srcOrd="3" destOrd="0" presId="urn:microsoft.com/office/officeart/2005/8/layout/radial3"/>
    <dgm:cxn modelId="{10DDD60E-C6F6-4A2F-AAA1-89920098E51B}" type="presParOf" srcId="{D49CF6FC-83AC-4DFA-8FA2-114724DDD16F}" destId="{B3F94706-098E-4ACF-9CE4-C9C6BBAC699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8EAD4D-4314-4134-83DF-32ACE8080561}" type="doc">
      <dgm:prSet loTypeId="urn:microsoft.com/office/officeart/2005/8/layout/venn1" loCatId="relationship" qsTypeId="urn:microsoft.com/office/officeart/2005/8/quickstyle/simple5" qsCatId="simple" csTypeId="urn:microsoft.com/office/officeart/2005/8/colors/colorful1" csCatId="colorful" phldr="1"/>
      <dgm:spPr/>
      <dgm:t>
        <a:bodyPr/>
        <a:lstStyle/>
        <a:p>
          <a:endParaRPr lang="en-US"/>
        </a:p>
      </dgm:t>
    </dgm:pt>
    <dgm:pt modelId="{EDA51C52-801B-44FF-9DFC-70A3BF288968}">
      <dgm:prSet phldrT="[Text]"/>
      <dgm:spPr/>
      <dgm:t>
        <a:bodyPr/>
        <a:lstStyle/>
        <a:p>
          <a:r>
            <a:rPr lang="en-US" dirty="0" smtClean="0"/>
            <a:t>Communication</a:t>
          </a:r>
          <a:endParaRPr lang="en-US" dirty="0"/>
        </a:p>
      </dgm:t>
    </dgm:pt>
    <dgm:pt modelId="{FC840B83-EE42-47F1-B5EA-32DEA273CB93}" type="parTrans" cxnId="{598E0FBF-491F-423E-A186-E7700C4D5F94}">
      <dgm:prSet/>
      <dgm:spPr/>
      <dgm:t>
        <a:bodyPr/>
        <a:lstStyle/>
        <a:p>
          <a:endParaRPr lang="en-US"/>
        </a:p>
      </dgm:t>
    </dgm:pt>
    <dgm:pt modelId="{6C5C0884-6B06-493D-84E8-4C9FCADEE057}" type="sibTrans" cxnId="{598E0FBF-491F-423E-A186-E7700C4D5F94}">
      <dgm:prSet/>
      <dgm:spPr/>
      <dgm:t>
        <a:bodyPr/>
        <a:lstStyle/>
        <a:p>
          <a:endParaRPr lang="en-US"/>
        </a:p>
      </dgm:t>
    </dgm:pt>
    <dgm:pt modelId="{25A1D521-A737-46E0-97ED-05E7F6D73488}">
      <dgm:prSet phldrT="[Text]"/>
      <dgm:spPr/>
      <dgm:t>
        <a:bodyPr/>
        <a:lstStyle/>
        <a:p>
          <a:r>
            <a:rPr lang="en-US" dirty="0" smtClean="0"/>
            <a:t>Management</a:t>
          </a:r>
          <a:endParaRPr lang="en-US" dirty="0"/>
        </a:p>
      </dgm:t>
    </dgm:pt>
    <dgm:pt modelId="{82745672-DDDC-4A4C-85EC-6DA946B4AED2}" type="parTrans" cxnId="{864CB7E0-2603-4C3A-85EC-7BE423AB63E5}">
      <dgm:prSet/>
      <dgm:spPr/>
      <dgm:t>
        <a:bodyPr/>
        <a:lstStyle/>
        <a:p>
          <a:endParaRPr lang="en-US"/>
        </a:p>
      </dgm:t>
    </dgm:pt>
    <dgm:pt modelId="{B872FE96-A960-4B29-B1B5-B014F4D92A0A}" type="sibTrans" cxnId="{864CB7E0-2603-4C3A-85EC-7BE423AB63E5}">
      <dgm:prSet/>
      <dgm:spPr/>
      <dgm:t>
        <a:bodyPr/>
        <a:lstStyle/>
        <a:p>
          <a:endParaRPr lang="en-US"/>
        </a:p>
      </dgm:t>
    </dgm:pt>
    <dgm:pt modelId="{E153DAD8-8086-4023-AD4F-4E8126F7C937}" type="pres">
      <dgm:prSet presAssocID="{718EAD4D-4314-4134-83DF-32ACE8080561}" presName="compositeShape" presStyleCnt="0">
        <dgm:presLayoutVars>
          <dgm:chMax val="7"/>
          <dgm:dir/>
          <dgm:resizeHandles val="exact"/>
        </dgm:presLayoutVars>
      </dgm:prSet>
      <dgm:spPr/>
      <dgm:t>
        <a:bodyPr/>
        <a:lstStyle/>
        <a:p>
          <a:endParaRPr lang="en-US"/>
        </a:p>
      </dgm:t>
    </dgm:pt>
    <dgm:pt modelId="{1A45E11E-76C2-4FD1-9772-993D020F9A52}" type="pres">
      <dgm:prSet presAssocID="{EDA51C52-801B-44FF-9DFC-70A3BF288968}" presName="circ1" presStyleLbl="vennNode1" presStyleIdx="0" presStyleCnt="2" custLinFactNeighborX="2682" custLinFactNeighborY="-838"/>
      <dgm:spPr/>
      <dgm:t>
        <a:bodyPr/>
        <a:lstStyle/>
        <a:p>
          <a:endParaRPr lang="en-US"/>
        </a:p>
      </dgm:t>
    </dgm:pt>
    <dgm:pt modelId="{7BE5D30C-2837-448F-AED5-E07AF0BF46C1}" type="pres">
      <dgm:prSet presAssocID="{EDA51C52-801B-44FF-9DFC-70A3BF288968}" presName="circ1Tx" presStyleLbl="revTx" presStyleIdx="0" presStyleCnt="0">
        <dgm:presLayoutVars>
          <dgm:chMax val="0"/>
          <dgm:chPref val="0"/>
          <dgm:bulletEnabled val="1"/>
        </dgm:presLayoutVars>
      </dgm:prSet>
      <dgm:spPr/>
      <dgm:t>
        <a:bodyPr/>
        <a:lstStyle/>
        <a:p>
          <a:endParaRPr lang="en-US"/>
        </a:p>
      </dgm:t>
    </dgm:pt>
    <dgm:pt modelId="{48AB1DB4-BF35-4084-947D-51B115E2C8A2}" type="pres">
      <dgm:prSet presAssocID="{25A1D521-A737-46E0-97ED-05E7F6D73488}" presName="circ2" presStyleLbl="vennNode1" presStyleIdx="1" presStyleCnt="2"/>
      <dgm:spPr/>
      <dgm:t>
        <a:bodyPr/>
        <a:lstStyle/>
        <a:p>
          <a:endParaRPr lang="en-US"/>
        </a:p>
      </dgm:t>
    </dgm:pt>
    <dgm:pt modelId="{DD07E05D-F547-4ACE-A809-0F40C6A6E447}" type="pres">
      <dgm:prSet presAssocID="{25A1D521-A737-46E0-97ED-05E7F6D73488}" presName="circ2Tx" presStyleLbl="revTx" presStyleIdx="0" presStyleCnt="0">
        <dgm:presLayoutVars>
          <dgm:chMax val="0"/>
          <dgm:chPref val="0"/>
          <dgm:bulletEnabled val="1"/>
        </dgm:presLayoutVars>
      </dgm:prSet>
      <dgm:spPr/>
      <dgm:t>
        <a:bodyPr/>
        <a:lstStyle/>
        <a:p>
          <a:endParaRPr lang="en-US"/>
        </a:p>
      </dgm:t>
    </dgm:pt>
  </dgm:ptLst>
  <dgm:cxnLst>
    <dgm:cxn modelId="{58A097CF-CA6F-40F2-A4CF-D4EF0A0148A2}" type="presOf" srcId="{25A1D521-A737-46E0-97ED-05E7F6D73488}" destId="{DD07E05D-F547-4ACE-A809-0F40C6A6E447}" srcOrd="1" destOrd="0" presId="urn:microsoft.com/office/officeart/2005/8/layout/venn1"/>
    <dgm:cxn modelId="{598E0FBF-491F-423E-A186-E7700C4D5F94}" srcId="{718EAD4D-4314-4134-83DF-32ACE8080561}" destId="{EDA51C52-801B-44FF-9DFC-70A3BF288968}" srcOrd="0" destOrd="0" parTransId="{FC840B83-EE42-47F1-B5EA-32DEA273CB93}" sibTransId="{6C5C0884-6B06-493D-84E8-4C9FCADEE057}"/>
    <dgm:cxn modelId="{864CB7E0-2603-4C3A-85EC-7BE423AB63E5}" srcId="{718EAD4D-4314-4134-83DF-32ACE8080561}" destId="{25A1D521-A737-46E0-97ED-05E7F6D73488}" srcOrd="1" destOrd="0" parTransId="{82745672-DDDC-4A4C-85EC-6DA946B4AED2}" sibTransId="{B872FE96-A960-4B29-B1B5-B014F4D92A0A}"/>
    <dgm:cxn modelId="{B0B2271E-E4FE-4B15-A396-96ABFA706E23}" type="presOf" srcId="{EDA51C52-801B-44FF-9DFC-70A3BF288968}" destId="{1A45E11E-76C2-4FD1-9772-993D020F9A52}" srcOrd="0" destOrd="0" presId="urn:microsoft.com/office/officeart/2005/8/layout/venn1"/>
    <dgm:cxn modelId="{040B123C-66CD-417E-A978-AA5D1046CE3E}" type="presOf" srcId="{25A1D521-A737-46E0-97ED-05E7F6D73488}" destId="{48AB1DB4-BF35-4084-947D-51B115E2C8A2}" srcOrd="0" destOrd="0" presId="urn:microsoft.com/office/officeart/2005/8/layout/venn1"/>
    <dgm:cxn modelId="{731D5105-3160-4775-9816-A4F5B1D36292}" type="presOf" srcId="{718EAD4D-4314-4134-83DF-32ACE8080561}" destId="{E153DAD8-8086-4023-AD4F-4E8126F7C937}" srcOrd="0" destOrd="0" presId="urn:microsoft.com/office/officeart/2005/8/layout/venn1"/>
    <dgm:cxn modelId="{795D90B3-5E64-4257-940B-109014905DEA}" type="presOf" srcId="{EDA51C52-801B-44FF-9DFC-70A3BF288968}" destId="{7BE5D30C-2837-448F-AED5-E07AF0BF46C1}" srcOrd="1" destOrd="0" presId="urn:microsoft.com/office/officeart/2005/8/layout/venn1"/>
    <dgm:cxn modelId="{72A83F33-8853-48FF-A7AA-C1393C56CF13}" type="presParOf" srcId="{E153DAD8-8086-4023-AD4F-4E8126F7C937}" destId="{1A45E11E-76C2-4FD1-9772-993D020F9A52}" srcOrd="0" destOrd="0" presId="urn:microsoft.com/office/officeart/2005/8/layout/venn1"/>
    <dgm:cxn modelId="{E6D79854-8BEB-4E74-9F8C-A52913515FC1}" type="presParOf" srcId="{E153DAD8-8086-4023-AD4F-4E8126F7C937}" destId="{7BE5D30C-2837-448F-AED5-E07AF0BF46C1}" srcOrd="1" destOrd="0" presId="urn:microsoft.com/office/officeart/2005/8/layout/venn1"/>
    <dgm:cxn modelId="{89761975-1CBD-4A2B-87DC-C4FCF79EBF62}" type="presParOf" srcId="{E153DAD8-8086-4023-AD4F-4E8126F7C937}" destId="{48AB1DB4-BF35-4084-947D-51B115E2C8A2}" srcOrd="2" destOrd="0" presId="urn:microsoft.com/office/officeart/2005/8/layout/venn1"/>
    <dgm:cxn modelId="{7460C001-C39A-4CE1-AEC3-6803241954E0}" type="presParOf" srcId="{E153DAD8-8086-4023-AD4F-4E8126F7C937}" destId="{DD07E05D-F547-4ACE-A809-0F40C6A6E44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396CF89-DD91-4FFD-A15F-11D5E0C07F2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545B4CB3-2C55-4943-9943-75FC124B30FB}">
      <dgm:prSet phldrT="[Text]" custT="1"/>
      <dgm:spPr/>
      <dgm:t>
        <a:bodyPr/>
        <a:lstStyle/>
        <a:p>
          <a:r>
            <a:rPr lang="en-US" sz="1300" b="1" dirty="0" smtClean="0"/>
            <a:t>Nov</a:t>
          </a:r>
        </a:p>
        <a:p>
          <a:r>
            <a:rPr lang="en-US" sz="1300" b="1" dirty="0" smtClean="0"/>
            <a:t>2017</a:t>
          </a:r>
          <a:endParaRPr lang="en-US" sz="1300" b="1" dirty="0"/>
        </a:p>
      </dgm:t>
    </dgm:pt>
    <dgm:pt modelId="{EB30D989-AEB3-4B35-A5D2-13EF04E180C7}" type="parTrans" cxnId="{786308D9-BA4F-4C4F-A326-496A1F0743BC}">
      <dgm:prSet/>
      <dgm:spPr/>
      <dgm:t>
        <a:bodyPr/>
        <a:lstStyle/>
        <a:p>
          <a:endParaRPr lang="en-US"/>
        </a:p>
      </dgm:t>
    </dgm:pt>
    <dgm:pt modelId="{2E0A807F-EB4D-428F-877E-E2D527E90C76}" type="sibTrans" cxnId="{786308D9-BA4F-4C4F-A326-496A1F0743BC}">
      <dgm:prSet/>
      <dgm:spPr/>
      <dgm:t>
        <a:bodyPr/>
        <a:lstStyle/>
        <a:p>
          <a:endParaRPr lang="en-US"/>
        </a:p>
      </dgm:t>
    </dgm:pt>
    <dgm:pt modelId="{BBEA9FAC-07D3-4636-ACD4-3E4216E8674C}" type="pres">
      <dgm:prSet presAssocID="{C396CF89-DD91-4FFD-A15F-11D5E0C07F22}" presName="Name0" presStyleCnt="0">
        <dgm:presLayoutVars>
          <dgm:dir/>
          <dgm:animLvl val="lvl"/>
          <dgm:resizeHandles val="exact"/>
        </dgm:presLayoutVars>
      </dgm:prSet>
      <dgm:spPr/>
      <dgm:t>
        <a:bodyPr/>
        <a:lstStyle/>
        <a:p>
          <a:endParaRPr lang="en-US"/>
        </a:p>
      </dgm:t>
    </dgm:pt>
    <dgm:pt modelId="{5D48BBB8-517E-4F9E-B982-A6E5F39EDAF0}" type="pres">
      <dgm:prSet presAssocID="{C396CF89-DD91-4FFD-A15F-11D5E0C07F22}" presName="dummy" presStyleCnt="0"/>
      <dgm:spPr/>
    </dgm:pt>
    <dgm:pt modelId="{7B3AA61E-CBB4-43B2-89F3-CBE91144FE0F}" type="pres">
      <dgm:prSet presAssocID="{C396CF89-DD91-4FFD-A15F-11D5E0C07F22}" presName="linH" presStyleCnt="0"/>
      <dgm:spPr/>
    </dgm:pt>
    <dgm:pt modelId="{FE202EDC-CBFC-47FE-9518-B9D3EA538C79}" type="pres">
      <dgm:prSet presAssocID="{C396CF89-DD91-4FFD-A15F-11D5E0C07F22}" presName="padding1" presStyleCnt="0"/>
      <dgm:spPr/>
    </dgm:pt>
    <dgm:pt modelId="{48792CDD-C09F-4152-9089-8959463E3675}" type="pres">
      <dgm:prSet presAssocID="{545B4CB3-2C55-4943-9943-75FC124B30FB}" presName="linV" presStyleCnt="0"/>
      <dgm:spPr/>
    </dgm:pt>
    <dgm:pt modelId="{3191D0E0-33EE-4974-B3EB-899F92A16DD9}" type="pres">
      <dgm:prSet presAssocID="{545B4CB3-2C55-4943-9943-75FC124B30FB}" presName="spVertical1" presStyleCnt="0"/>
      <dgm:spPr/>
    </dgm:pt>
    <dgm:pt modelId="{27CF4905-CE33-48D9-961F-B8CE47963AA7}" type="pres">
      <dgm:prSet presAssocID="{545B4CB3-2C55-4943-9943-75FC124B30FB}" presName="parTx" presStyleLbl="revTx" presStyleIdx="0" presStyleCnt="1" custFlipHor="1" custScaleX="8003" custLinFactNeighborX="-50796" custLinFactNeighborY="84273">
        <dgm:presLayoutVars>
          <dgm:chMax val="0"/>
          <dgm:chPref val="0"/>
          <dgm:bulletEnabled val="1"/>
        </dgm:presLayoutVars>
      </dgm:prSet>
      <dgm:spPr/>
      <dgm:t>
        <a:bodyPr/>
        <a:lstStyle/>
        <a:p>
          <a:endParaRPr lang="en-US"/>
        </a:p>
      </dgm:t>
    </dgm:pt>
    <dgm:pt modelId="{B60AFC2D-A6FD-4452-B880-D45C81D13C59}" type="pres">
      <dgm:prSet presAssocID="{545B4CB3-2C55-4943-9943-75FC124B30FB}" presName="spVertical2" presStyleCnt="0"/>
      <dgm:spPr/>
    </dgm:pt>
    <dgm:pt modelId="{C1029521-C67B-4237-9C36-8D29AF56DC85}" type="pres">
      <dgm:prSet presAssocID="{545B4CB3-2C55-4943-9943-75FC124B30FB}" presName="spVertical3" presStyleCnt="0"/>
      <dgm:spPr/>
    </dgm:pt>
    <dgm:pt modelId="{511DC555-7581-4AA7-80FE-5E3FF0C854AC}" type="pres">
      <dgm:prSet presAssocID="{C396CF89-DD91-4FFD-A15F-11D5E0C07F22}" presName="padding2" presStyleCnt="0"/>
      <dgm:spPr/>
    </dgm:pt>
    <dgm:pt modelId="{165CC4E7-30AB-44AF-8E12-5E9153BCF004}" type="pres">
      <dgm:prSet presAssocID="{C396CF89-DD91-4FFD-A15F-11D5E0C07F22}" presName="negArrow" presStyleCnt="0"/>
      <dgm:spPr/>
    </dgm:pt>
    <dgm:pt modelId="{91057F3B-9DFE-459F-8A62-F6238E02EE0F}" type="pres">
      <dgm:prSet presAssocID="{C396CF89-DD91-4FFD-A15F-11D5E0C07F22}" presName="backgroundArrow" presStyleLbl="node1" presStyleIdx="0" presStyleCnt="1" custScaleY="93025" custLinFactY="-182377" custLinFactNeighborX="2262" custLinFactNeighborY="-200000"/>
      <dgm:spPr/>
    </dgm:pt>
  </dgm:ptLst>
  <dgm:cxnLst>
    <dgm:cxn modelId="{92FC27E2-95BB-4513-A6E9-E5223A697276}" type="presOf" srcId="{545B4CB3-2C55-4943-9943-75FC124B30FB}" destId="{27CF4905-CE33-48D9-961F-B8CE47963AA7}" srcOrd="0" destOrd="0" presId="urn:microsoft.com/office/officeart/2005/8/layout/hProcess3"/>
    <dgm:cxn modelId="{E8B5E18C-7034-4F9C-A043-FE2519CEF62B}" type="presOf" srcId="{C396CF89-DD91-4FFD-A15F-11D5E0C07F22}" destId="{BBEA9FAC-07D3-4636-ACD4-3E4216E8674C}" srcOrd="0" destOrd="0" presId="urn:microsoft.com/office/officeart/2005/8/layout/hProcess3"/>
    <dgm:cxn modelId="{786308D9-BA4F-4C4F-A326-496A1F0743BC}" srcId="{C396CF89-DD91-4FFD-A15F-11D5E0C07F22}" destId="{545B4CB3-2C55-4943-9943-75FC124B30FB}" srcOrd="0" destOrd="0" parTransId="{EB30D989-AEB3-4B35-A5D2-13EF04E180C7}" sibTransId="{2E0A807F-EB4D-428F-877E-E2D527E90C76}"/>
    <dgm:cxn modelId="{6A1251FA-95C1-40DB-AE8C-7A199209B809}" type="presParOf" srcId="{BBEA9FAC-07D3-4636-ACD4-3E4216E8674C}" destId="{5D48BBB8-517E-4F9E-B982-A6E5F39EDAF0}" srcOrd="0" destOrd="0" presId="urn:microsoft.com/office/officeart/2005/8/layout/hProcess3"/>
    <dgm:cxn modelId="{1B06797C-74B2-4D60-8D8D-2A74F0993799}" type="presParOf" srcId="{BBEA9FAC-07D3-4636-ACD4-3E4216E8674C}" destId="{7B3AA61E-CBB4-43B2-89F3-CBE91144FE0F}" srcOrd="1" destOrd="0" presId="urn:microsoft.com/office/officeart/2005/8/layout/hProcess3"/>
    <dgm:cxn modelId="{A3C80AAA-346A-426B-A222-62D6AFBD50DE}" type="presParOf" srcId="{7B3AA61E-CBB4-43B2-89F3-CBE91144FE0F}" destId="{FE202EDC-CBFC-47FE-9518-B9D3EA538C79}" srcOrd="0" destOrd="0" presId="urn:microsoft.com/office/officeart/2005/8/layout/hProcess3"/>
    <dgm:cxn modelId="{BBA76875-871D-47AB-A126-30226430EC65}" type="presParOf" srcId="{7B3AA61E-CBB4-43B2-89F3-CBE91144FE0F}" destId="{48792CDD-C09F-4152-9089-8959463E3675}" srcOrd="1" destOrd="0" presId="urn:microsoft.com/office/officeart/2005/8/layout/hProcess3"/>
    <dgm:cxn modelId="{5E7BECF0-6F03-4F5B-A18E-63B81B6988E1}" type="presParOf" srcId="{48792CDD-C09F-4152-9089-8959463E3675}" destId="{3191D0E0-33EE-4974-B3EB-899F92A16DD9}" srcOrd="0" destOrd="0" presId="urn:microsoft.com/office/officeart/2005/8/layout/hProcess3"/>
    <dgm:cxn modelId="{4F59DAE1-D557-4FEB-A3DD-AD34BAB391AC}" type="presParOf" srcId="{48792CDD-C09F-4152-9089-8959463E3675}" destId="{27CF4905-CE33-48D9-961F-B8CE47963AA7}" srcOrd="1" destOrd="0" presId="urn:microsoft.com/office/officeart/2005/8/layout/hProcess3"/>
    <dgm:cxn modelId="{A4588315-2C47-4B14-98FF-6FBB4B34D3C2}" type="presParOf" srcId="{48792CDD-C09F-4152-9089-8959463E3675}" destId="{B60AFC2D-A6FD-4452-B880-D45C81D13C59}" srcOrd="2" destOrd="0" presId="urn:microsoft.com/office/officeart/2005/8/layout/hProcess3"/>
    <dgm:cxn modelId="{52424DF4-D38E-4D34-9D1E-1516B5813145}" type="presParOf" srcId="{48792CDD-C09F-4152-9089-8959463E3675}" destId="{C1029521-C67B-4237-9C36-8D29AF56DC85}" srcOrd="3" destOrd="0" presId="urn:microsoft.com/office/officeart/2005/8/layout/hProcess3"/>
    <dgm:cxn modelId="{F0F60CF0-0BBB-496B-AD39-5A538E008D54}" type="presParOf" srcId="{7B3AA61E-CBB4-43B2-89F3-CBE91144FE0F}" destId="{511DC555-7581-4AA7-80FE-5E3FF0C854AC}" srcOrd="2" destOrd="0" presId="urn:microsoft.com/office/officeart/2005/8/layout/hProcess3"/>
    <dgm:cxn modelId="{35D6355F-F39A-4922-AEBC-845BF56695C1}" type="presParOf" srcId="{7B3AA61E-CBB4-43B2-89F3-CBE91144FE0F}" destId="{165CC4E7-30AB-44AF-8E12-5E9153BCF004}" srcOrd="3" destOrd="0" presId="urn:microsoft.com/office/officeart/2005/8/layout/hProcess3"/>
    <dgm:cxn modelId="{D9C1BF0C-354D-4DDB-B207-3895BC24ED1E}" type="presParOf" srcId="{7B3AA61E-CBB4-43B2-89F3-CBE91144FE0F}" destId="{91057F3B-9DFE-459F-8A62-F6238E02EE0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A00C-AE37-4054-AE16-E3D450C39087}">
      <dsp:nvSpPr>
        <dsp:cNvPr id="0" name=""/>
        <dsp:cNvSpPr/>
      </dsp:nvSpPr>
      <dsp:spPr>
        <a:xfrm>
          <a:off x="2114953" y="1394873"/>
          <a:ext cx="3474948" cy="3474948"/>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Technical Skills</a:t>
          </a:r>
          <a:endParaRPr lang="en-US" sz="4400" kern="1200" dirty="0"/>
        </a:p>
      </dsp:txBody>
      <dsp:txXfrm>
        <a:off x="2623847" y="1903767"/>
        <a:ext cx="2457160" cy="2457160"/>
      </dsp:txXfrm>
    </dsp:sp>
    <dsp:sp modelId="{6DCD249F-24B7-4A35-925D-C4575101A2CF}">
      <dsp:nvSpPr>
        <dsp:cNvPr id="0" name=""/>
        <dsp:cNvSpPr/>
      </dsp:nvSpPr>
      <dsp:spPr>
        <a:xfrm>
          <a:off x="2983690" y="62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Programming</a:t>
          </a:r>
          <a:endParaRPr lang="en-US" sz="1400" b="1" i="0" kern="1200" baseline="0" dirty="0">
            <a:solidFill>
              <a:schemeClr val="bg1"/>
            </a:solidFill>
          </a:endParaRPr>
        </a:p>
      </dsp:txBody>
      <dsp:txXfrm>
        <a:off x="3238137" y="255067"/>
        <a:ext cx="1228580" cy="1228580"/>
      </dsp:txXfrm>
    </dsp:sp>
    <dsp:sp modelId="{E5596795-EE40-413E-A778-113D1D01792B}">
      <dsp:nvSpPr>
        <dsp:cNvPr id="0" name=""/>
        <dsp:cNvSpPr/>
      </dsp:nvSpPr>
      <dsp:spPr>
        <a:xfrm>
          <a:off x="5246681"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Development Environment</a:t>
          </a:r>
          <a:endParaRPr lang="en-US" sz="1400" b="1" i="0" kern="1200" baseline="0" dirty="0">
            <a:solidFill>
              <a:schemeClr val="bg1"/>
            </a:solidFill>
          </a:endParaRPr>
        </a:p>
      </dsp:txBody>
      <dsp:txXfrm>
        <a:off x="5501128" y="2518057"/>
        <a:ext cx="1228580" cy="1228580"/>
      </dsp:txXfrm>
    </dsp:sp>
    <dsp:sp modelId="{8610051F-9BEB-4B0B-BBDC-A95115E4C690}">
      <dsp:nvSpPr>
        <dsp:cNvPr id="0" name=""/>
        <dsp:cNvSpPr/>
      </dsp:nvSpPr>
      <dsp:spPr>
        <a:xfrm>
          <a:off x="2983690" y="4526601"/>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Readability</a:t>
          </a:r>
          <a:endParaRPr lang="en-US" sz="1400" b="1" i="0" kern="1200" baseline="0" dirty="0">
            <a:solidFill>
              <a:schemeClr val="bg1"/>
            </a:solidFill>
          </a:endParaRPr>
        </a:p>
      </dsp:txBody>
      <dsp:txXfrm>
        <a:off x="3238137" y="4781048"/>
        <a:ext cx="1228580" cy="1228580"/>
      </dsp:txXfrm>
    </dsp:sp>
    <dsp:sp modelId="{B3F94706-098E-4ACF-9CE4-C9C6BBAC699B}">
      <dsp:nvSpPr>
        <dsp:cNvPr id="0" name=""/>
        <dsp:cNvSpPr/>
      </dsp:nvSpPr>
      <dsp:spPr>
        <a:xfrm>
          <a:off x="720700"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Software Development Methodology</a:t>
          </a:r>
          <a:endParaRPr lang="en-US" sz="1400" b="1" i="0" kern="1200" baseline="0" dirty="0">
            <a:solidFill>
              <a:schemeClr val="bg1"/>
            </a:solidFill>
          </a:endParaRPr>
        </a:p>
      </dsp:txBody>
      <dsp:txXfrm>
        <a:off x="975147" y="2518057"/>
        <a:ext cx="1228580" cy="122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5E11E-76C2-4FD1-9772-993D020F9A52}">
      <dsp:nvSpPr>
        <dsp:cNvPr id="0" name=""/>
        <dsp:cNvSpPr/>
      </dsp:nvSpPr>
      <dsp:spPr>
        <a:xfrm>
          <a:off x="288046" y="836711"/>
          <a:ext cx="4276195" cy="427619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Communication</a:t>
          </a:r>
          <a:endParaRPr lang="en-US" sz="2700" kern="1200" dirty="0"/>
        </a:p>
      </dsp:txBody>
      <dsp:txXfrm>
        <a:off x="885173" y="1340967"/>
        <a:ext cx="2465553" cy="3267684"/>
      </dsp:txXfrm>
    </dsp:sp>
    <dsp:sp modelId="{48AB1DB4-BF35-4084-947D-51B115E2C8A2}">
      <dsp:nvSpPr>
        <dsp:cNvPr id="0" name=""/>
        <dsp:cNvSpPr/>
      </dsp:nvSpPr>
      <dsp:spPr>
        <a:xfrm>
          <a:off x="3255301" y="872546"/>
          <a:ext cx="4276195" cy="427619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Management</a:t>
          </a:r>
          <a:endParaRPr lang="en-US" sz="2700" kern="1200" dirty="0"/>
        </a:p>
      </dsp:txBody>
      <dsp:txXfrm>
        <a:off x="4468816" y="1376801"/>
        <a:ext cx="2465553" cy="3267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57F3B-9DFE-459F-8A62-F6238E02EE0F}">
      <dsp:nvSpPr>
        <dsp:cNvPr id="0" name=""/>
        <dsp:cNvSpPr/>
      </dsp:nvSpPr>
      <dsp:spPr>
        <a:xfrm>
          <a:off x="29439" y="0"/>
          <a:ext cx="10028960" cy="33489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CF4905-CE33-48D9-961F-B8CE47963AA7}">
      <dsp:nvSpPr>
        <dsp:cNvPr id="0" name=""/>
        <dsp:cNvSpPr/>
      </dsp:nvSpPr>
      <dsp:spPr>
        <a:xfrm flipH="1">
          <a:off x="393832" y="496717"/>
          <a:ext cx="716399" cy="53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kern="1200" dirty="0" smtClean="0"/>
            <a:t>Nov</a:t>
          </a:r>
        </a:p>
        <a:p>
          <a:pPr lvl="0" algn="ctr" defTabSz="577850">
            <a:lnSpc>
              <a:spcPct val="90000"/>
            </a:lnSpc>
            <a:spcBef>
              <a:spcPct val="0"/>
            </a:spcBef>
            <a:spcAft>
              <a:spcPct val="35000"/>
            </a:spcAft>
          </a:pPr>
          <a:r>
            <a:rPr lang="en-US" sz="1300" b="1" kern="1200" dirty="0" smtClean="0"/>
            <a:t>2017</a:t>
          </a:r>
          <a:endParaRPr lang="en-US" sz="1300" b="1" kern="1200" dirty="0"/>
        </a:p>
      </dsp:txBody>
      <dsp:txXfrm>
        <a:off x="393832" y="496717"/>
        <a:ext cx="716399" cy="539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12/20/2018</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4334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166678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16</a:t>
            </a:fld>
            <a:endParaRPr lang="en-US"/>
          </a:p>
        </p:txBody>
      </p:sp>
    </p:spTree>
    <p:extLst>
      <p:ext uri="{BB962C8B-B14F-4D97-AF65-F5344CB8AC3E}">
        <p14:creationId xmlns:p14="http://schemas.microsoft.com/office/powerpoint/2010/main" val="78252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530" b="13530"/>
          <a:stretch>
            <a:fillRect/>
          </a:stretch>
        </p:blipFill>
        <p:spPr/>
      </p:pic>
      <p:sp>
        <p:nvSpPr>
          <p:cNvPr id="3" name="Textplatzhalter 2"/>
          <p:cNvSpPr>
            <a:spLocks noGrp="1"/>
          </p:cNvSpPr>
          <p:nvPr>
            <p:ph type="body" sz="quarter" idx="11"/>
          </p:nvPr>
        </p:nvSpPr>
        <p:spPr/>
        <p:txBody>
          <a:bodyPr/>
          <a:lstStyle/>
          <a:p>
            <a:r>
              <a:rPr lang="en-US" altLang="ja-JP" dirty="0" smtClean="0"/>
              <a:t>26G </a:t>
            </a:r>
            <a:r>
              <a:rPr lang="en-US" altLang="ja-JP" dirty="0"/>
              <a:t>MENTOR-MENTEE</a:t>
            </a:r>
          </a:p>
          <a:p>
            <a:r>
              <a:rPr lang="en-US" altLang="ja-JP" dirty="0"/>
              <a:t>TRAINING PLAN</a:t>
            </a:r>
          </a:p>
          <a:p>
            <a:pPr lvl="1"/>
            <a:r>
              <a:rPr lang="en-US" altLang="ja-JP" dirty="0"/>
              <a:t>Nov </a:t>
            </a:r>
            <a:r>
              <a:rPr lang="en-US" altLang="ja-JP" dirty="0" smtClean="0"/>
              <a:t>2017 </a:t>
            </a:r>
            <a:r>
              <a:rPr lang="en-US" altLang="ja-JP" dirty="0"/>
              <a:t>– Nov </a:t>
            </a:r>
            <a:r>
              <a:rPr lang="en-US" altLang="ja-JP" dirty="0" smtClean="0"/>
              <a:t>2019</a:t>
            </a:r>
            <a:endParaRPr lang="en-US" altLang="ja-JP" dirty="0"/>
          </a:p>
        </p:txBody>
      </p:sp>
      <p:sp>
        <p:nvSpPr>
          <p:cNvPr id="4" name="Textplatzhalter 3"/>
          <p:cNvSpPr>
            <a:spLocks noGrp="1"/>
          </p:cNvSpPr>
          <p:nvPr>
            <p:ph type="body" sz="quarter" idx="13"/>
          </p:nvPr>
        </p:nvSpPr>
        <p:spPr>
          <a:xfrm>
            <a:off x="1080000" y="2700000"/>
            <a:ext cx="5040000" cy="1594622"/>
          </a:xfrm>
        </p:spPr>
        <p:txBody>
          <a:bodyPr/>
          <a:lstStyle/>
          <a:p>
            <a:r>
              <a:rPr lang="en-US" dirty="0"/>
              <a:t>Date: </a:t>
            </a:r>
            <a:r>
              <a:rPr lang="en-US" dirty="0" smtClean="0"/>
              <a:t>DEC 25, 2018</a:t>
            </a:r>
            <a:endParaRPr lang="en-US" dirty="0"/>
          </a:p>
          <a:p>
            <a:r>
              <a:rPr lang="en-US" dirty="0" smtClean="0"/>
              <a:t>Mentee: </a:t>
            </a:r>
            <a:r>
              <a:rPr lang="en-US" dirty="0" err="1" smtClean="0"/>
              <a:t>Kha</a:t>
            </a:r>
            <a:r>
              <a:rPr lang="en-US" dirty="0" smtClean="0"/>
              <a:t> Tran (2042)</a:t>
            </a:r>
            <a:endParaRPr lang="en-US" dirty="0"/>
          </a:p>
          <a:p>
            <a:r>
              <a:rPr lang="en-US" dirty="0"/>
              <a:t>Mentor: </a:t>
            </a:r>
            <a:r>
              <a:rPr lang="en-US" dirty="0" smtClean="0"/>
              <a:t>Loc PHAM (1870)</a:t>
            </a:r>
            <a:endParaRPr lang="en-US" dirty="0"/>
          </a:p>
          <a:p>
            <a:r>
              <a:rPr lang="en-US" dirty="0" smtClean="0"/>
              <a:t>Industrial software solution Group</a:t>
            </a:r>
          </a:p>
          <a:p>
            <a:r>
              <a:rPr lang="en-US" dirty="0" smtClean="0"/>
              <a:t>RZ/G PROJECT</a:t>
            </a:r>
            <a:endParaRPr lang="en-US" dirty="0"/>
          </a:p>
        </p:txBody>
      </p:sp>
      <p:sp>
        <p:nvSpPr>
          <p:cNvPr id="2" name="テキスト プレースホルダー 1"/>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747"/>
            <a:ext cx="11242224" cy="830997"/>
          </a:xfrm>
        </p:spPr>
        <p:txBody>
          <a:bodyPr/>
          <a:lstStyle/>
          <a:p>
            <a:r>
              <a:rPr lang="en-US" dirty="0"/>
              <a:t>Current </a:t>
            </a:r>
            <a:r>
              <a:rPr lang="en-US" dirty="0" smtClean="0"/>
              <a:t>Status(3/3</a:t>
            </a:r>
            <a:r>
              <a:rPr lang="en-US" dirty="0"/>
              <a:t>)</a:t>
            </a:r>
            <a:br>
              <a:rPr lang="en-US" dirty="0"/>
            </a:br>
            <a:r>
              <a:rPr lang="en-US" sz="2800" dirty="0" smtClean="0"/>
              <a:t>Soft skills</a:t>
            </a: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10</a:t>
            </a:fld>
            <a:endParaRPr lang="de-D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95" y="58049"/>
            <a:ext cx="2590800" cy="1168968"/>
          </a:xfrm>
          <a:prstGeom prst="rect">
            <a:avLst/>
          </a:prstGeom>
        </p:spPr>
      </p:pic>
      <p:sp>
        <p:nvSpPr>
          <p:cNvPr id="9" name="Rounded Rectangle 8"/>
          <p:cNvSpPr/>
          <p:nvPr/>
        </p:nvSpPr>
        <p:spPr>
          <a:xfrm>
            <a:off x="3067276" y="1818820"/>
            <a:ext cx="8144334" cy="1610180"/>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communicate </a:t>
            </a:r>
            <a:r>
              <a:rPr lang="en-US" sz="1400" dirty="0" smtClean="0">
                <a:solidFill>
                  <a:schemeClr val="tx1"/>
                </a:solidFill>
              </a:rPr>
              <a:t>well with others colleague</a:t>
            </a:r>
            <a:r>
              <a:rPr lang="en-US" sz="1400" dirty="0" smtClean="0">
                <a:solidFill>
                  <a:srgbClr val="0070C0"/>
                </a:solidFill>
              </a:rPr>
              <a:t>.</a:t>
            </a:r>
            <a:endParaRPr lang="en-US" sz="1400" dirty="0">
              <a:solidFill>
                <a:srgbClr val="0070C0"/>
              </a:solidFill>
            </a:endParaRPr>
          </a:p>
          <a:p>
            <a:pPr marL="171450" indent="-171450">
              <a:spcBef>
                <a:spcPts val="400"/>
              </a:spcBef>
              <a:buFont typeface="Arial" panose="020B0604020202020204" pitchFamily="34" charset="0"/>
              <a:buChar char="•"/>
            </a:pPr>
            <a:r>
              <a:rPr lang="en-US" sz="1400" dirty="0" smtClean="0">
                <a:solidFill>
                  <a:schemeClr val="tx1"/>
                </a:solidFill>
              </a:rPr>
              <a:t>Can explain my idea clearly to others colleague understand.</a:t>
            </a:r>
          </a:p>
          <a:p>
            <a:pPr marL="171450" indent="-171450">
              <a:spcBef>
                <a:spcPts val="400"/>
              </a:spcBef>
              <a:buFont typeface="Arial" panose="020B0604020202020204" pitchFamily="34" charset="0"/>
              <a:buChar char="•"/>
            </a:pPr>
            <a:r>
              <a:rPr lang="en-US" sz="1400" dirty="0" smtClean="0">
                <a:solidFill>
                  <a:schemeClr val="tx1"/>
                </a:solidFill>
              </a:rPr>
              <a:t>Improve more about communication by discussing with REL when doing IMR task.</a:t>
            </a:r>
          </a:p>
          <a:p>
            <a:pPr marL="171450" indent="-171450">
              <a:spcBef>
                <a:spcPts val="400"/>
              </a:spcBef>
              <a:buFont typeface="Arial" panose="020B0604020202020204" pitchFamily="34" charset="0"/>
              <a:buChar char="•"/>
            </a:pPr>
            <a:r>
              <a:rPr lang="en-US" sz="1400" dirty="0" smtClean="0">
                <a:solidFill>
                  <a:schemeClr val="tx1"/>
                </a:solidFill>
              </a:rPr>
              <a:t>For English, reading skill is acceptable. Listening and writing skill need to improve more.</a:t>
            </a:r>
          </a:p>
        </p:txBody>
      </p:sp>
      <p:sp>
        <p:nvSpPr>
          <p:cNvPr id="10" name="Rounded Rectangle 9"/>
          <p:cNvSpPr/>
          <p:nvPr/>
        </p:nvSpPr>
        <p:spPr>
          <a:xfrm>
            <a:off x="464196" y="1818819"/>
            <a:ext cx="2431404" cy="1610181"/>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11" name="Rounded Rectangle 10"/>
          <p:cNvSpPr/>
          <p:nvPr/>
        </p:nvSpPr>
        <p:spPr>
          <a:xfrm>
            <a:off x="3067276" y="3627810"/>
            <a:ext cx="814433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When doing Android task, I had a chances to work with small team(2 members). I and my teammate try to assign and arrange each item in this task and cross check. It helps me improve time management when doing task.</a:t>
            </a:r>
          </a:p>
          <a:p>
            <a:pPr marL="171450" indent="-171450">
              <a:spcBef>
                <a:spcPts val="400"/>
              </a:spcBef>
              <a:buFont typeface="Arial" panose="020B0604020202020204" pitchFamily="34" charset="0"/>
              <a:buChar char="•"/>
            </a:pPr>
            <a:r>
              <a:rPr lang="en-US" sz="1400" dirty="0" smtClean="0">
                <a:solidFill>
                  <a:schemeClr val="tx1"/>
                </a:solidFill>
              </a:rPr>
              <a:t>After 1 year, I can create and define the target for my task and also can break the schedule into small parts and keep deadline.</a:t>
            </a:r>
          </a:p>
        </p:txBody>
      </p:sp>
      <p:grpSp>
        <p:nvGrpSpPr>
          <p:cNvPr id="12" name="Group 11"/>
          <p:cNvGrpSpPr/>
          <p:nvPr/>
        </p:nvGrpSpPr>
        <p:grpSpPr>
          <a:xfrm>
            <a:off x="463022" y="3627810"/>
            <a:ext cx="2431404" cy="1643881"/>
            <a:chOff x="464196" y="3918719"/>
            <a:chExt cx="2431404" cy="1643881"/>
          </a:xfrm>
        </p:grpSpPr>
        <p:sp>
          <p:nvSpPr>
            <p:cNvPr id="13" name="Rounded Rectangle 12"/>
            <p:cNvSpPr/>
            <p:nvPr/>
          </p:nvSpPr>
          <p:spPr>
            <a:xfrm>
              <a:off x="464196" y="3918719"/>
              <a:ext cx="243140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4" name="Group 13"/>
            <p:cNvGrpSpPr/>
            <p:nvPr/>
          </p:nvGrpSpPr>
          <p:grpSpPr>
            <a:xfrm>
              <a:off x="924955" y="4033720"/>
              <a:ext cx="1479892" cy="1376480"/>
              <a:chOff x="924955" y="4033720"/>
              <a:chExt cx="1479892" cy="1376480"/>
            </a:xfrm>
          </p:grpSpPr>
          <p:sp>
            <p:nvSpPr>
              <p:cNvPr id="15" name="TextBox 14"/>
              <p:cNvSpPr txBox="1"/>
              <p:nvPr/>
            </p:nvSpPr>
            <p:spPr>
              <a:xfrm>
                <a:off x="924955" y="5040868"/>
                <a:ext cx="1479892"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739" y="4033720"/>
                <a:ext cx="976323" cy="960702"/>
              </a:xfrm>
              <a:prstGeom prst="rect">
                <a:avLst/>
              </a:prstGeom>
            </p:spPr>
          </p:pic>
        </p:gr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29" y="2017629"/>
            <a:ext cx="1480800" cy="882557"/>
          </a:xfrm>
          <a:prstGeom prst="rect">
            <a:avLst/>
          </a:prstGeom>
        </p:spPr>
      </p:pic>
      <p:sp>
        <p:nvSpPr>
          <p:cNvPr id="18" name="TextBox 17"/>
          <p:cNvSpPr txBox="1"/>
          <p:nvPr/>
        </p:nvSpPr>
        <p:spPr>
          <a:xfrm>
            <a:off x="751864" y="2907268"/>
            <a:ext cx="1774846"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58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11</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b="1" dirty="0" smtClean="0">
                <a:solidFill>
                  <a:srgbClr val="FF0000"/>
                </a:solidFill>
              </a:rPr>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907954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800000"/>
            <a:ext cx="10045200" cy="2663293"/>
          </a:xfrm>
        </p:spPr>
        <p:txBody>
          <a:bodyPr/>
          <a:lstStyle/>
          <a:p>
            <a:pPr marL="285750" indent="-285750">
              <a:buFont typeface="Arial" panose="020B0604020202020204" pitchFamily="34" charset="0"/>
              <a:buChar char="•"/>
            </a:pPr>
            <a:r>
              <a:rPr lang="en-US" sz="1800" b="1" dirty="0" smtClean="0"/>
              <a:t>Category: </a:t>
            </a:r>
            <a:r>
              <a:rPr lang="en-US" sz="1800" b="1" dirty="0">
                <a:solidFill>
                  <a:srgbClr val="0070C0"/>
                </a:solidFill>
                <a:latin typeface="Times New Roman" panose="02020603050405020304" pitchFamily="18" charset="0"/>
                <a:cs typeface="Times New Roman" panose="02020603050405020304" pitchFamily="18" charset="0"/>
              </a:rPr>
              <a:t>Programming</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All task are just porting mainly. Logic thinking </a:t>
            </a:r>
            <a:r>
              <a:rPr lang="en-US" dirty="0"/>
              <a:t>about the </a:t>
            </a:r>
            <a:r>
              <a:rPr lang="en-US" dirty="0" smtClean="0"/>
              <a:t>algorithm to create program is decreased.</a:t>
            </a:r>
          </a:p>
          <a:p>
            <a:pPr marL="285750" indent="-285750">
              <a:buFont typeface="Arial" panose="020B0604020202020204" pitchFamily="34" charset="0"/>
              <a:buChar char="•"/>
            </a:pPr>
            <a:r>
              <a:rPr lang="en-US" sz="1800" b="1" dirty="0" smtClean="0"/>
              <a:t>Impact: </a:t>
            </a:r>
            <a:r>
              <a:rPr lang="en-US" dirty="0" smtClean="0"/>
              <a:t>With some complex feature/function, I </a:t>
            </a:r>
            <a:r>
              <a:rPr lang="en-US" dirty="0"/>
              <a:t>m</a:t>
            </a:r>
            <a:r>
              <a:rPr lang="en-US" dirty="0" smtClean="0"/>
              <a:t>ust take more time to develop/create it.</a:t>
            </a:r>
          </a:p>
          <a:p>
            <a:pPr marL="285750" indent="-285750">
              <a:buFont typeface="Arial" panose="020B0604020202020204" pitchFamily="34" charset="0"/>
              <a:buChar char="•"/>
            </a:pPr>
            <a:r>
              <a:rPr lang="en-US" sz="1800" b="1" dirty="0" smtClean="0"/>
              <a:t>Mentor’s action items</a:t>
            </a:r>
            <a:r>
              <a:rPr lang="en-US" dirty="0" smtClean="0"/>
              <a:t>: Suggest new book, useful learning sources online to improve skill.</a:t>
            </a:r>
          </a:p>
          <a:p>
            <a:pPr marL="285750" indent="-285750">
              <a:buFont typeface="Arial" panose="020B0604020202020204" pitchFamily="34" charset="0"/>
              <a:buChar char="•"/>
            </a:pPr>
            <a:r>
              <a:rPr lang="en-US" sz="1800" b="1" dirty="0" smtClean="0"/>
              <a:t>Mentee’s action items: </a:t>
            </a:r>
            <a:r>
              <a:rPr lang="en-US" dirty="0" smtClean="0"/>
              <a:t>Follow mentor’s guidance, usually refer result from others colleague to learn new way, new algorithm to improve logic thinking.</a:t>
            </a:r>
          </a:p>
        </p:txBody>
      </p:sp>
    </p:spTree>
    <p:extLst>
      <p:ext uri="{BB962C8B-B14F-4D97-AF65-F5344CB8AC3E}">
        <p14:creationId xmlns:p14="http://schemas.microsoft.com/office/powerpoint/2010/main" val="381430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a:t>
            </a:r>
            <a:r>
              <a:rPr lang="en-US" smtClean="0"/>
              <a:t>SOLUTIONS (#2)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10045200" cy="3032625"/>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Development environment</a:t>
            </a:r>
            <a:r>
              <a:rPr lang="en-US" sz="1800" b="1"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dirty="0" smtClean="0"/>
              <a:t>Problem: </a:t>
            </a:r>
            <a:r>
              <a:rPr lang="en-US" dirty="0" smtClean="0"/>
              <a:t>The development environment is too big and complex. Especially for Android framework. I can not understand clearly about it.</a:t>
            </a:r>
          </a:p>
          <a:p>
            <a:pPr marL="285750" indent="-285750">
              <a:buFont typeface="Arial" panose="020B0604020202020204" pitchFamily="34" charset="0"/>
              <a:buChar char="•"/>
            </a:pPr>
            <a:r>
              <a:rPr lang="en-US" sz="1800" b="1" dirty="0" smtClean="0"/>
              <a:t>Impact: </a:t>
            </a:r>
            <a:r>
              <a:rPr lang="en-US" dirty="0" smtClean="0"/>
              <a:t>For some bugs/issues, It require deep knowledge. I must learn and investigate more to understand the structure of environment to analyze/fix issues.</a:t>
            </a:r>
          </a:p>
          <a:p>
            <a:pPr marL="285750" indent="-285750">
              <a:buFont typeface="Arial" panose="020B0604020202020204" pitchFamily="34" charset="0"/>
              <a:buChar char="•"/>
            </a:pPr>
            <a:r>
              <a:rPr lang="en-US" sz="1800" b="1" dirty="0" smtClean="0"/>
              <a:t>Mentor’s action items</a:t>
            </a:r>
            <a:r>
              <a:rPr lang="en-US" dirty="0" smtClean="0"/>
              <a:t>: Share debug tools, help to debug and share useful ways to debug easier.</a:t>
            </a:r>
          </a:p>
          <a:p>
            <a:pPr marL="285750" indent="-285750">
              <a:buFont typeface="Arial" panose="020B0604020202020204" pitchFamily="34" charset="0"/>
              <a:buChar char="•"/>
            </a:pPr>
            <a:r>
              <a:rPr lang="en-US" sz="1800" b="1" dirty="0" smtClean="0"/>
              <a:t>Mentee’s action items: </a:t>
            </a:r>
            <a:r>
              <a:rPr lang="en-US" dirty="0" smtClean="0"/>
              <a:t>Spend 1 hour/day to investigate each part of development environment to understand clearly.</a:t>
            </a:r>
          </a:p>
        </p:txBody>
      </p:sp>
    </p:spTree>
    <p:extLst>
      <p:ext uri="{BB962C8B-B14F-4D97-AF65-F5344CB8AC3E}">
        <p14:creationId xmlns:p14="http://schemas.microsoft.com/office/powerpoint/2010/main" val="369130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(#3)</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10045200" cy="3660489"/>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Management</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Can not keep my schedule due to difficult issue.</a:t>
            </a:r>
          </a:p>
          <a:p>
            <a:pPr marL="285750" indent="-285750">
              <a:buFont typeface="Arial" panose="020B0604020202020204" pitchFamily="34" charset="0"/>
              <a:buChar char="•"/>
            </a:pPr>
            <a:r>
              <a:rPr lang="en-US" sz="1800" b="1" dirty="0" smtClean="0"/>
              <a:t>Impact: </a:t>
            </a:r>
            <a:r>
              <a:rPr lang="en-US" dirty="0" smtClean="0"/>
              <a:t>Must take more time to cover the difficult issue and keep schedule.</a:t>
            </a:r>
          </a:p>
          <a:p>
            <a:pPr marL="285750" indent="-285750">
              <a:buFont typeface="Arial" panose="020B0604020202020204" pitchFamily="34" charset="0"/>
              <a:buChar char="•"/>
            </a:pPr>
            <a:r>
              <a:rPr lang="en-US" sz="1800" b="1" dirty="0" smtClean="0"/>
              <a:t>Mentor’s action items</a:t>
            </a:r>
            <a:r>
              <a:rPr lang="en-US" dirty="0" smtClean="0"/>
              <a:t>: Support for urgent issue. If not urgent, always share experience to mentee handle issue. If mentor does not know about this task, mentor will assign mentee to experience engineer to get support.</a:t>
            </a:r>
          </a:p>
          <a:p>
            <a:pPr marL="285750" indent="-285750">
              <a:buFont typeface="Arial" panose="020B0604020202020204" pitchFamily="34" charset="0"/>
              <a:buChar char="•"/>
            </a:pPr>
            <a:r>
              <a:rPr lang="en-US" sz="1800" b="1" dirty="0" smtClean="0"/>
              <a:t>Mentee’s action items: </a:t>
            </a:r>
            <a:r>
              <a:rPr lang="en-US" dirty="0" smtClean="0"/>
              <a:t>Try to break the task as small as possible and finish first. For some difficult issue, try to learn and investigate more. Not just depend on mentor or experience engineer. If mentee still can not find anyway to handle, request support more from mentor and all of team members to handle issue as well as possible.</a:t>
            </a:r>
          </a:p>
        </p:txBody>
      </p:sp>
    </p:spTree>
    <p:extLst>
      <p:ext uri="{BB962C8B-B14F-4D97-AF65-F5344CB8AC3E}">
        <p14:creationId xmlns:p14="http://schemas.microsoft.com/office/powerpoint/2010/main" val="3020608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15</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b="1" dirty="0" smtClean="0">
                <a:solidFill>
                  <a:srgbClr val="FF0000"/>
                </a:solidFill>
              </a:rPr>
              <a:t>Commitment </a:t>
            </a:r>
            <a:r>
              <a:rPr lang="de-DE" b="1" dirty="0">
                <a:solidFill>
                  <a:srgbClr val="FF0000"/>
                </a:solidFill>
              </a:rPr>
              <a:t>	Page </a:t>
            </a:r>
            <a:r>
              <a:rPr lang="de-DE" b="1" dirty="0" smtClean="0">
                <a:solidFill>
                  <a:srgbClr val="FF0000"/>
                </a:solidFill>
              </a:rPr>
              <a:t>16</a:t>
            </a:r>
            <a:endParaRPr lang="de-DE" b="1" dirty="0">
              <a:solidFill>
                <a:srgbClr val="FF0000"/>
              </a:solidFill>
            </a:endParaRPr>
          </a:p>
        </p:txBody>
      </p:sp>
    </p:spTree>
    <p:extLst>
      <p:ext uri="{BB962C8B-B14F-4D97-AF65-F5344CB8AC3E}">
        <p14:creationId xmlns:p14="http://schemas.microsoft.com/office/powerpoint/2010/main" val="2778023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commitment</a:t>
            </a:r>
            <a:endParaRPr lang="en-US"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16</a:t>
            </a:fld>
            <a:endParaRPr lang="de-DE" dirty="0"/>
          </a:p>
        </p:txBody>
      </p:sp>
      <p:sp>
        <p:nvSpPr>
          <p:cNvPr id="7" name="Text Placeholder 5"/>
          <p:cNvSpPr>
            <a:spLocks noGrp="1"/>
          </p:cNvSpPr>
          <p:nvPr>
            <p:ph idx="1"/>
          </p:nvPr>
        </p:nvSpPr>
        <p:spPr>
          <a:xfrm>
            <a:off x="479376" y="1477834"/>
            <a:ext cx="11231197" cy="5384038"/>
          </a:xfrm>
          <a:prstGeom prst="rect">
            <a:avLst/>
          </a:prstGeom>
        </p:spPr>
        <p:txBody>
          <a:bodyPr/>
          <a:lstStyle/>
          <a:p>
            <a:pPr marL="569913" lvl="1" indent="-342900">
              <a:buFont typeface="Wingdings" panose="05000000000000000000" pitchFamily="2" charset="2"/>
              <a:buChar char="§"/>
            </a:pPr>
            <a:r>
              <a:rPr lang="en-US" sz="2400" b="1" dirty="0" smtClean="0">
                <a:solidFill>
                  <a:schemeClr val="accent2"/>
                </a:solidFill>
              </a:rPr>
              <a:t>TARGET</a:t>
            </a:r>
            <a:endParaRPr lang="en-US" sz="2400" b="1" dirty="0">
              <a:solidFill>
                <a:schemeClr val="accent2"/>
              </a:solidFill>
            </a:endParaRPr>
          </a:p>
          <a:p>
            <a:pPr marL="882650" lvl="3" indent="-342900">
              <a:buFont typeface="Arial" panose="020B0604020202020204" pitchFamily="34" charset="0"/>
              <a:buChar char="•"/>
            </a:pPr>
            <a:r>
              <a:rPr lang="en-US" sz="2000" dirty="0" smtClean="0"/>
              <a:t>Become coding engineer </a:t>
            </a:r>
            <a:r>
              <a:rPr lang="en-US" sz="2000" b="1" dirty="0" smtClean="0">
                <a:solidFill>
                  <a:srgbClr val="FF0000"/>
                </a:solidFill>
              </a:rPr>
              <a:t>level 2 </a:t>
            </a:r>
            <a:r>
              <a:rPr lang="en-US" sz="2000" dirty="0" smtClean="0"/>
              <a:t>by </a:t>
            </a:r>
            <a:r>
              <a:rPr lang="en-US" sz="2000" dirty="0" smtClean="0">
                <a:solidFill>
                  <a:srgbClr val="FF0000"/>
                </a:solidFill>
              </a:rPr>
              <a:t>Nov 2019</a:t>
            </a:r>
            <a:r>
              <a:rPr lang="en-US" sz="2000" dirty="0" smtClean="0"/>
              <a:t>.</a:t>
            </a:r>
          </a:p>
          <a:p>
            <a:pPr marL="569913" lvl="1" indent="-342900">
              <a:buFont typeface="Wingdings" panose="05000000000000000000" pitchFamily="2" charset="2"/>
              <a:buChar char="§"/>
            </a:pPr>
            <a:r>
              <a:rPr lang="en-US" sz="2400" b="1" dirty="0" smtClean="0">
                <a:solidFill>
                  <a:schemeClr val="accent3"/>
                </a:solidFill>
              </a:rPr>
              <a:t>ABILITIES AFTER 2 YEARS</a:t>
            </a:r>
          </a:p>
          <a:p>
            <a:pPr marL="882650" lvl="3" indent="-342900">
              <a:buFont typeface="Arial" panose="020B0604020202020204" pitchFamily="34" charset="0"/>
              <a:buChar char="•"/>
            </a:pPr>
            <a:r>
              <a:rPr lang="en-US" sz="2000" dirty="0" smtClean="0"/>
              <a:t>Can </a:t>
            </a:r>
            <a:r>
              <a:rPr lang="en-US" sz="2000" dirty="0"/>
              <a:t>do the job without any help, if it is within certain degree of </a:t>
            </a:r>
            <a:r>
              <a:rPr lang="en-US" sz="2000" dirty="0" smtClean="0"/>
              <a:t>difficulty.</a:t>
            </a:r>
          </a:p>
          <a:p>
            <a:pPr marL="882650" lvl="3" indent="-342900">
              <a:buFont typeface="Arial" panose="020B0604020202020204" pitchFamily="34" charset="0"/>
              <a:buChar char="•"/>
            </a:pPr>
            <a:r>
              <a:rPr lang="en-US" sz="2000" dirty="0" smtClean="0"/>
              <a:t>Be able to manage work and communicate with team effectively.</a:t>
            </a:r>
          </a:p>
          <a:p>
            <a:pPr marL="882650" lvl="3" indent="-342900">
              <a:buFont typeface="Arial" panose="020B0604020202020204" pitchFamily="34" charset="0"/>
              <a:buChar char="•"/>
            </a:pPr>
            <a:r>
              <a:rPr lang="en-US" sz="2000" dirty="0" smtClean="0"/>
              <a:t>Support teammate in their work.</a:t>
            </a:r>
          </a:p>
          <a:p>
            <a:pPr marL="882650" lvl="3" indent="-342900">
              <a:buFont typeface="Arial" panose="020B0604020202020204" pitchFamily="34" charset="0"/>
              <a:buChar char="•"/>
            </a:pPr>
            <a:r>
              <a:rPr lang="en-US" sz="2000" dirty="0" smtClean="0"/>
              <a:t>Can suggest solutions for tasks in RZ/G team.</a:t>
            </a:r>
          </a:p>
          <a:p>
            <a:pPr marL="569913" lvl="1" indent="-342900">
              <a:buFont typeface="Wingdings" panose="05000000000000000000" pitchFamily="2" charset="2"/>
              <a:buChar char="§"/>
            </a:pPr>
            <a:r>
              <a:rPr lang="en-US" sz="2400" b="1" dirty="0" smtClean="0">
                <a:solidFill>
                  <a:schemeClr val="accent4"/>
                </a:solidFill>
              </a:rPr>
              <a:t>ACTION ITEMS</a:t>
            </a:r>
          </a:p>
          <a:p>
            <a:pPr marL="882650" lvl="3" indent="-342900">
              <a:buFont typeface="Arial" panose="020B0604020202020204" pitchFamily="34" charset="0"/>
              <a:buChar char="•"/>
            </a:pPr>
            <a:r>
              <a:rPr lang="en-US" sz="2000" dirty="0" smtClean="0"/>
              <a:t>Improve technical skills and soft skills.</a:t>
            </a:r>
          </a:p>
          <a:p>
            <a:pPr marL="882650" lvl="3" indent="-342900">
              <a:buFont typeface="Arial" panose="020B0604020202020204" pitchFamily="34" charset="0"/>
              <a:buChar char="•"/>
            </a:pPr>
            <a:r>
              <a:rPr lang="en-US" sz="2000" dirty="0" smtClean="0"/>
              <a:t>Follow mentor instruction and guidelines.</a:t>
            </a:r>
          </a:p>
          <a:p>
            <a:pPr lvl="2" indent="0">
              <a:buNone/>
            </a:pPr>
            <a:endParaRPr lang="en-US" sz="2400" dirty="0"/>
          </a:p>
        </p:txBody>
      </p:sp>
    </p:spTree>
    <p:extLst>
      <p:ext uri="{BB962C8B-B14F-4D97-AF65-F5344CB8AC3E}">
        <p14:creationId xmlns:p14="http://schemas.microsoft.com/office/powerpoint/2010/main" val="2139269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44" y="1951358"/>
            <a:ext cx="4896544" cy="3250434"/>
          </a:xfrm>
          <a:prstGeom prst="rect">
            <a:avLst/>
          </a:prstGeom>
          <a:ln>
            <a:noFill/>
          </a:ln>
          <a:effectLst>
            <a:softEdge rad="112500"/>
          </a:effectLst>
        </p:spPr>
      </p:pic>
    </p:spTree>
    <p:extLst>
      <p:ext uri="{BB962C8B-B14F-4D97-AF65-F5344CB8AC3E}">
        <p14:creationId xmlns:p14="http://schemas.microsoft.com/office/powerpoint/2010/main" val="230995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2569" b="12569"/>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a:t>Thank you for your attention</a:t>
            </a:r>
          </a:p>
        </p:txBody>
      </p:sp>
    </p:spTree>
    <p:extLst>
      <p:ext uri="{BB962C8B-B14F-4D97-AF65-F5344CB8AC3E}">
        <p14:creationId xmlns:p14="http://schemas.microsoft.com/office/powerpoint/2010/main" val="377424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26303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3</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b="1" dirty="0">
                <a:solidFill>
                  <a:srgbClr val="FF0000"/>
                </a:solidFill>
              </a:rPr>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932533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smtClean="0"/>
              <a:t>Training target</a:t>
            </a:r>
            <a:br>
              <a:rPr lang="en-US" dirty="0" smtClean="0"/>
            </a:br>
            <a:r>
              <a:rPr lang="en-US" dirty="0" smtClean="0"/>
              <a:t>(1/2)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492233006"/>
              </p:ext>
            </p:extLst>
          </p:nvPr>
        </p:nvGraphicFramePr>
        <p:xfrm>
          <a:off x="3863752" y="0"/>
          <a:ext cx="7704856"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623392" y="1772816"/>
            <a:ext cx="4392488" cy="679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target: Become </a:t>
            </a:r>
            <a:r>
              <a:rPr lang="en-US" b="1" dirty="0" smtClean="0">
                <a:solidFill>
                  <a:srgbClr val="FF0000"/>
                </a:solidFill>
              </a:rPr>
              <a:t>Coding Engineer</a:t>
            </a:r>
            <a:endParaRPr lang="en-US" b="1" dirty="0">
              <a:solidFill>
                <a:srgbClr val="FF0000"/>
              </a:solidFill>
            </a:endParaRPr>
          </a:p>
        </p:txBody>
      </p:sp>
    </p:spTree>
    <p:extLst>
      <p:ext uri="{BB962C8B-B14F-4D97-AF65-F5344CB8AC3E}">
        <p14:creationId xmlns:p14="http://schemas.microsoft.com/office/powerpoint/2010/main" val="104893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5" name="Title 1"/>
          <p:cNvSpPr txBox="1">
            <a:spLocks/>
          </p:cNvSpPr>
          <p:nvPr/>
        </p:nvSpPr>
        <p:spPr>
          <a:xfrm>
            <a:off x="1054600" y="471201"/>
            <a:ext cx="852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TRAINING TARGET</a:t>
            </a:r>
          </a:p>
          <a:p>
            <a:r>
              <a:rPr lang="en-US" dirty="0" smtClean="0"/>
              <a:t>(2/2)</a:t>
            </a:r>
            <a:endParaRPr lang="en-US" dirty="0"/>
          </a:p>
        </p:txBody>
      </p:sp>
      <p:graphicFrame>
        <p:nvGraphicFramePr>
          <p:cNvPr id="6" name="Diagram 5"/>
          <p:cNvGraphicFramePr/>
          <p:nvPr>
            <p:extLst>
              <p:ext uri="{D42A27DB-BD31-4B8C-83A1-F6EECF244321}">
                <p14:modId xmlns:p14="http://schemas.microsoft.com/office/powerpoint/2010/main" val="3725693445"/>
              </p:ext>
            </p:extLst>
          </p:nvPr>
        </p:nvGraphicFramePr>
        <p:xfrm>
          <a:off x="4367808" y="1"/>
          <a:ext cx="770485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0384" y="3636988"/>
            <a:ext cx="2855640"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SOFT</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
        <p:nvSpPr>
          <p:cNvPr id="8" name="TextBox 7"/>
          <p:cNvSpPr txBox="1"/>
          <p:nvPr/>
        </p:nvSpPr>
        <p:spPr>
          <a:xfrm>
            <a:off x="228600" y="1345021"/>
            <a:ext cx="54455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endParaRPr lang="en-US" sz="2000" dirty="0"/>
          </a:p>
          <a:p>
            <a:pPr marL="465138" indent="-465138">
              <a:lnSpc>
                <a:spcPct val="200000"/>
              </a:lnSpc>
              <a:buFont typeface="Wingdings" panose="05000000000000000000" pitchFamily="2" charset="2"/>
              <a:buChar char="ü"/>
            </a:pPr>
            <a:r>
              <a:rPr lang="en-US" sz="2000" dirty="0" smtClean="0"/>
              <a:t>Effective </a:t>
            </a:r>
            <a:r>
              <a:rPr lang="en-US" sz="2000" b="1" dirty="0">
                <a:solidFill>
                  <a:srgbClr val="00B050"/>
                </a:solidFill>
              </a:rPr>
              <a:t>communication</a:t>
            </a:r>
            <a:r>
              <a:rPr lang="en-US" sz="2000" dirty="0"/>
              <a:t> at work.</a:t>
            </a:r>
          </a:p>
          <a:p>
            <a:pPr marL="465138" indent="-465138">
              <a:lnSpc>
                <a:spcPct val="200000"/>
              </a:lnSpc>
              <a:buFont typeface="Wingdings" panose="05000000000000000000" pitchFamily="2" charset="2"/>
              <a:buChar char="ü"/>
            </a:pPr>
            <a:r>
              <a:rPr lang="en-US" sz="2000" dirty="0" smtClean="0"/>
              <a:t>Effective </a:t>
            </a:r>
            <a:r>
              <a:rPr lang="en-US" sz="2000" dirty="0"/>
              <a:t>workflow </a:t>
            </a:r>
            <a:r>
              <a:rPr lang="en-US" sz="2000" b="1" dirty="0" smtClean="0">
                <a:solidFill>
                  <a:srgbClr val="00B050"/>
                </a:solidFill>
              </a:rPr>
              <a:t>management</a:t>
            </a:r>
            <a:r>
              <a:rPr lang="en-US" sz="2000" dirty="0" smtClean="0"/>
              <a:t>.</a:t>
            </a:r>
            <a:endParaRPr lang="en-US" sz="2000" dirty="0"/>
          </a:p>
          <a:p>
            <a:pPr marL="285750" indent="-285750">
              <a:lnSpc>
                <a:spcPct val="20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302974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b="1" dirty="0">
                <a:solidFill>
                  <a:srgbClr val="FF0000"/>
                </a:solidFill>
              </a:rPr>
              <a:t>Current Status	Page </a:t>
            </a:r>
            <a:r>
              <a:rPr lang="de-DE" b="1" dirty="0" smtClean="0">
                <a:solidFill>
                  <a:srgbClr val="FF0000"/>
                </a:solidFill>
              </a:rPr>
              <a:t>07</a:t>
            </a:r>
            <a:endParaRPr lang="de-DE" b="1" dirty="0">
              <a:solidFill>
                <a:srgbClr val="FF0000"/>
              </a:solidFill>
            </a:endParaRPr>
          </a:p>
          <a:p>
            <a:r>
              <a:rPr lang="de-DE" dirty="0" smtClean="0"/>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148832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47880539"/>
              </p:ext>
            </p:extLst>
          </p:nvPr>
        </p:nvGraphicFramePr>
        <p:xfrm>
          <a:off x="2502087" y="3575742"/>
          <a:ext cx="8750365" cy="370840"/>
        </p:xfrm>
        <a:graphic>
          <a:graphicData uri="http://schemas.openxmlformats.org/drawingml/2006/table">
            <a:tbl>
              <a:tblPr firstRow="1" bandRow="1">
                <a:tableStyleId>{5C22544A-7EE6-4342-B048-85BDC9FD1C3A}</a:tableStyleId>
              </a:tblPr>
              <a:tblGrid>
                <a:gridCol w="2297769">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868420">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3130724953"/>
              </p:ext>
            </p:extLst>
          </p:nvPr>
        </p:nvGraphicFramePr>
        <p:xfrm>
          <a:off x="2502087" y="4575049"/>
          <a:ext cx="8759724" cy="370840"/>
        </p:xfrm>
        <a:graphic>
          <a:graphicData uri="http://schemas.openxmlformats.org/drawingml/2006/table">
            <a:tbl>
              <a:tblPr firstRow="1" bandRow="1">
                <a:tableStyleId>{5C22544A-7EE6-4342-B048-85BDC9FD1C3A}</a:tableStyleId>
              </a:tblPr>
              <a:tblGrid>
                <a:gridCol w="3881945">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42139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1834556154"/>
              </p:ext>
            </p:extLst>
          </p:nvPr>
        </p:nvGraphicFramePr>
        <p:xfrm>
          <a:off x="2509251" y="4079189"/>
          <a:ext cx="8758912" cy="370840"/>
        </p:xfrm>
        <a:graphic>
          <a:graphicData uri="http://schemas.openxmlformats.org/drawingml/2006/table">
            <a:tbl>
              <a:tblPr firstRow="1" bandRow="1">
                <a:tableStyleId>{5C22544A-7EE6-4342-B048-85BDC9FD1C3A}</a:tableStyleId>
              </a:tblPr>
              <a:tblGrid>
                <a:gridCol w="2937041">
                  <a:extLst>
                    <a:ext uri="{9D8B030D-6E8A-4147-A177-3AD203B41FA5}">
                      <a16:colId xmlns:a16="http://schemas.microsoft.com/office/drawing/2014/main" val="20000"/>
                    </a:ext>
                  </a:extLst>
                </a:gridCol>
                <a:gridCol w="3241996">
                  <a:extLst>
                    <a:ext uri="{9D8B030D-6E8A-4147-A177-3AD203B41FA5}">
                      <a16:colId xmlns:a16="http://schemas.microsoft.com/office/drawing/2014/main" val="20001"/>
                    </a:ext>
                  </a:extLst>
                </a:gridCol>
                <a:gridCol w="257987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881766298"/>
              </p:ext>
            </p:extLst>
          </p:nvPr>
        </p:nvGraphicFramePr>
        <p:xfrm>
          <a:off x="2502087" y="3059739"/>
          <a:ext cx="8754558" cy="370840"/>
        </p:xfrm>
        <a:graphic>
          <a:graphicData uri="http://schemas.openxmlformats.org/drawingml/2006/table">
            <a:tbl>
              <a:tblPr firstRow="1" bandRow="1">
                <a:tableStyleId>{5C22544A-7EE6-4342-B048-85BDC9FD1C3A}</a:tableStyleId>
              </a:tblPr>
              <a:tblGrid>
                <a:gridCol w="2918185">
                  <a:extLst>
                    <a:ext uri="{9D8B030D-6E8A-4147-A177-3AD203B41FA5}">
                      <a16:colId xmlns:a16="http://schemas.microsoft.com/office/drawing/2014/main" val="20000"/>
                    </a:ext>
                  </a:extLst>
                </a:gridCol>
                <a:gridCol w="3196008">
                  <a:extLst>
                    <a:ext uri="{9D8B030D-6E8A-4147-A177-3AD203B41FA5}">
                      <a16:colId xmlns:a16="http://schemas.microsoft.com/office/drawing/2014/main" val="20001"/>
                    </a:ext>
                  </a:extLst>
                </a:gridCol>
                <a:gridCol w="264036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474925" y="364343"/>
            <a:ext cx="11242224" cy="830997"/>
          </a:xfrm>
        </p:spPr>
        <p:txBody>
          <a:bodyPr/>
          <a:lstStyle/>
          <a:p>
            <a:r>
              <a:rPr lang="de-DE" dirty="0" smtClean="0"/>
              <a:t>CURrent status</a:t>
            </a:r>
            <a:br>
              <a:rPr lang="de-DE" dirty="0" smtClean="0"/>
            </a:b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7</a:t>
            </a:fld>
            <a:endParaRPr lang="de-DE" dirty="0"/>
          </a:p>
        </p:txBody>
      </p:sp>
      <p:graphicFrame>
        <p:nvGraphicFramePr>
          <p:cNvPr id="22" name="Diagram 21"/>
          <p:cNvGraphicFramePr/>
          <p:nvPr>
            <p:extLst>
              <p:ext uri="{D42A27DB-BD31-4B8C-83A1-F6EECF244321}">
                <p14:modId xmlns:p14="http://schemas.microsoft.com/office/powerpoint/2010/main" val="226322884"/>
              </p:ext>
            </p:extLst>
          </p:nvPr>
        </p:nvGraphicFramePr>
        <p:xfrm>
          <a:off x="1750157" y="4981990"/>
          <a:ext cx="10058400" cy="107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35"/>
          <p:cNvSpPr/>
          <p:nvPr/>
        </p:nvSpPr>
        <p:spPr>
          <a:xfrm flipH="1">
            <a:off x="2895600" y="5666340"/>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8" name="Group 37"/>
          <p:cNvGrpSpPr/>
          <p:nvPr/>
        </p:nvGrpSpPr>
        <p:grpSpPr>
          <a:xfrm>
            <a:off x="9371324" y="5464867"/>
            <a:ext cx="821773" cy="550615"/>
            <a:chOff x="260273" y="485521"/>
            <a:chExt cx="821773" cy="550615"/>
          </a:xfrm>
        </p:grpSpPr>
        <p:sp>
          <p:nvSpPr>
            <p:cNvPr id="39" name="Rectangle 3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Rectangle 39"/>
            <p:cNvSpPr/>
            <p:nvPr/>
          </p:nvSpPr>
          <p:spPr>
            <a:xfrm>
              <a:off x="365647" y="485521"/>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Sep</a:t>
              </a:r>
              <a:endParaRPr lang="en-US" sz="1300" b="1" kern="1200" dirty="0" smtClean="0"/>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41" name="Group 40"/>
          <p:cNvGrpSpPr/>
          <p:nvPr/>
        </p:nvGrpSpPr>
        <p:grpSpPr>
          <a:xfrm>
            <a:off x="4256026" y="5458032"/>
            <a:ext cx="889219" cy="576296"/>
            <a:chOff x="260273" y="459840"/>
            <a:chExt cx="889219" cy="576296"/>
          </a:xfrm>
        </p:grpSpPr>
        <p:sp>
          <p:nvSpPr>
            <p:cNvPr id="42" name="Rectangle 41"/>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433093" y="459840"/>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6" name="Group 45"/>
          <p:cNvGrpSpPr/>
          <p:nvPr/>
        </p:nvGrpSpPr>
        <p:grpSpPr>
          <a:xfrm>
            <a:off x="5022248" y="5454601"/>
            <a:ext cx="901106" cy="603611"/>
            <a:chOff x="260273" y="432525"/>
            <a:chExt cx="901106" cy="603611"/>
          </a:xfrm>
        </p:grpSpPr>
        <p:sp>
          <p:nvSpPr>
            <p:cNvPr id="47" name="Rectangle 46"/>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p:cNvSpPr/>
            <p:nvPr/>
          </p:nvSpPr>
          <p:spPr>
            <a:xfrm>
              <a:off x="444980" y="43252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a:t>S</a:t>
              </a:r>
              <a:r>
                <a:rPr lang="en-US" sz="1300" b="1" dirty="0" smtClean="0"/>
                <a:t>ep</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9" name="Group 48"/>
          <p:cNvGrpSpPr/>
          <p:nvPr/>
        </p:nvGrpSpPr>
        <p:grpSpPr>
          <a:xfrm>
            <a:off x="6018375" y="5458032"/>
            <a:ext cx="756121" cy="617493"/>
            <a:chOff x="260273" y="418643"/>
            <a:chExt cx="756121" cy="617493"/>
          </a:xfrm>
        </p:grpSpPr>
        <p:sp>
          <p:nvSpPr>
            <p:cNvPr id="50" name="Rectangle 49"/>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99995" y="418643"/>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solidFill>
                    <a:schemeClr val="tx1"/>
                  </a:solidFill>
                </a:rPr>
                <a:t>Dec</a:t>
              </a:r>
            </a:p>
            <a:p>
              <a:pPr lvl="0" algn="ctr" defTabSz="577850">
                <a:lnSpc>
                  <a:spcPct val="90000"/>
                </a:lnSpc>
                <a:spcBef>
                  <a:spcPct val="0"/>
                </a:spcBef>
                <a:spcAft>
                  <a:spcPct val="35000"/>
                </a:spcAft>
              </a:pPr>
              <a:r>
                <a:rPr lang="en-US" sz="1300" b="1" kern="1200" dirty="0" smtClean="0">
                  <a:solidFill>
                    <a:schemeClr val="tx1"/>
                  </a:solidFill>
                </a:rPr>
                <a:t>2018</a:t>
              </a:r>
              <a:endParaRPr lang="en-US" sz="1300" b="1" kern="1200" dirty="0">
                <a:solidFill>
                  <a:schemeClr val="tx1"/>
                </a:solidFill>
              </a:endParaRPr>
            </a:p>
          </p:txBody>
        </p:sp>
      </p:grpSp>
      <p:grpSp>
        <p:nvGrpSpPr>
          <p:cNvPr id="52" name="Group 51"/>
          <p:cNvGrpSpPr/>
          <p:nvPr/>
        </p:nvGrpSpPr>
        <p:grpSpPr>
          <a:xfrm>
            <a:off x="7572192" y="5465147"/>
            <a:ext cx="1615965" cy="629044"/>
            <a:chOff x="260273" y="407092"/>
            <a:chExt cx="1615965" cy="629044"/>
          </a:xfrm>
        </p:grpSpPr>
        <p:sp>
          <p:nvSpPr>
            <p:cNvPr id="53" name="Rectangle 52"/>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59839" y="407092"/>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58" name="Group 57"/>
          <p:cNvGrpSpPr/>
          <p:nvPr/>
        </p:nvGrpSpPr>
        <p:grpSpPr>
          <a:xfrm>
            <a:off x="10052140" y="5461420"/>
            <a:ext cx="789860" cy="628861"/>
            <a:chOff x="260273" y="407275"/>
            <a:chExt cx="789860" cy="628861"/>
          </a:xfrm>
        </p:grpSpPr>
        <p:sp>
          <p:nvSpPr>
            <p:cNvPr id="59" name="Rectangle 5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333734" y="40727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Nov</a:t>
              </a:r>
            </a:p>
            <a:p>
              <a:pPr lvl="0" algn="ctr" defTabSz="577850">
                <a:lnSpc>
                  <a:spcPct val="90000"/>
                </a:lnSpc>
                <a:spcBef>
                  <a:spcPct val="0"/>
                </a:spcBef>
                <a:spcAft>
                  <a:spcPct val="35000"/>
                </a:spcAft>
              </a:pPr>
              <a:r>
                <a:rPr lang="en-US" sz="1300" b="1" kern="1200" dirty="0" smtClean="0"/>
                <a:t>2019</a:t>
              </a:r>
              <a:endParaRPr lang="en-US" sz="1300" b="1" kern="1200" dirty="0"/>
            </a:p>
          </p:txBody>
        </p:sp>
      </p:grpSp>
      <p:sp>
        <p:nvSpPr>
          <p:cNvPr id="79" name="Rectangle 78"/>
          <p:cNvSpPr/>
          <p:nvPr/>
        </p:nvSpPr>
        <p:spPr>
          <a:xfrm flipH="1">
            <a:off x="6152308" y="5486897"/>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flipH="1">
            <a:off x="5767374" y="977986"/>
            <a:ext cx="1059534" cy="5092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121" name="Straight Connector 120"/>
          <p:cNvCxnSpPr/>
          <p:nvPr/>
        </p:nvCxnSpPr>
        <p:spPr>
          <a:xfrm flipV="1">
            <a:off x="2515900" y="2830286"/>
            <a:ext cx="191" cy="2232591"/>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0402952" y="2780928"/>
            <a:ext cx="0" cy="2236551"/>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79905390"/>
              </p:ext>
            </p:extLst>
          </p:nvPr>
        </p:nvGraphicFramePr>
        <p:xfrm>
          <a:off x="453073" y="3097820"/>
          <a:ext cx="1884621" cy="370841"/>
        </p:xfrm>
        <a:graphic>
          <a:graphicData uri="http://schemas.openxmlformats.org/drawingml/2006/table">
            <a:tbl>
              <a:tblPr firstRow="1" bandRow="1">
                <a:tableStyleId>{5C22544A-7EE6-4342-B048-85BDC9FD1C3A}</a:tableStyleId>
              </a:tblPr>
              <a:tblGrid>
                <a:gridCol w="1884621">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Programming</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1586411337"/>
              </p:ext>
            </p:extLst>
          </p:nvPr>
        </p:nvGraphicFramePr>
        <p:xfrm>
          <a:off x="191637" y="3506397"/>
          <a:ext cx="2146057" cy="548640"/>
        </p:xfrm>
        <a:graphic>
          <a:graphicData uri="http://schemas.openxmlformats.org/drawingml/2006/table">
            <a:tbl>
              <a:tblPr firstRow="1" bandRow="1">
                <a:tableStyleId>{5C22544A-7EE6-4342-B048-85BDC9FD1C3A}</a:tableStyleId>
              </a:tblPr>
              <a:tblGrid>
                <a:gridCol w="2146057">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Development environment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471564846"/>
              </p:ext>
            </p:extLst>
          </p:nvPr>
        </p:nvGraphicFramePr>
        <p:xfrm>
          <a:off x="622253" y="4126523"/>
          <a:ext cx="1598865" cy="370841"/>
        </p:xfrm>
        <a:graphic>
          <a:graphicData uri="http://schemas.openxmlformats.org/drawingml/2006/table">
            <a:tbl>
              <a:tblPr firstRow="1" bandRow="1">
                <a:tableStyleId>{5C22544A-7EE6-4342-B048-85BDC9FD1C3A}</a:tableStyleId>
              </a:tblPr>
              <a:tblGrid>
                <a:gridCol w="1598865">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Verification</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cxnSp>
        <p:nvCxnSpPr>
          <p:cNvPr id="100" name="Straight Connector 99"/>
          <p:cNvCxnSpPr/>
          <p:nvPr/>
        </p:nvCxnSpPr>
        <p:spPr>
          <a:xfrm flipV="1">
            <a:off x="6372620" y="2727608"/>
            <a:ext cx="7681" cy="279783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902944378"/>
              </p:ext>
            </p:extLst>
          </p:nvPr>
        </p:nvGraphicFramePr>
        <p:xfrm>
          <a:off x="0" y="4489990"/>
          <a:ext cx="2338108" cy="548640"/>
        </p:xfrm>
        <a:graphic>
          <a:graphicData uri="http://schemas.openxmlformats.org/drawingml/2006/table">
            <a:tbl>
              <a:tblPr firstRow="1" bandRow="1">
                <a:tableStyleId>{5C22544A-7EE6-4342-B048-85BDC9FD1C3A}</a:tableStyleId>
              </a:tblPr>
              <a:tblGrid>
                <a:gridCol w="2338108">
                  <a:extLst>
                    <a:ext uri="{9D8B030D-6E8A-4147-A177-3AD203B41FA5}">
                      <a16:colId xmlns:a16="http://schemas.microsoft.com/office/drawing/2014/main" val="20000"/>
                    </a:ext>
                  </a:extLst>
                </a:gridCol>
              </a:tblGrid>
              <a:tr h="380392">
                <a:tc>
                  <a:txBody>
                    <a:bodyPr/>
                    <a:lstStyle/>
                    <a:p>
                      <a:pPr algn="r"/>
                      <a:r>
                        <a:rPr lang="en-US" sz="1500" dirty="0" smtClean="0">
                          <a:solidFill>
                            <a:schemeClr val="tx1"/>
                          </a:solidFill>
                        </a:rPr>
                        <a:t>Software development methodology</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5092795" y="2345639"/>
            <a:ext cx="2732382"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FF0000"/>
                </a:solidFill>
              </a:rPr>
              <a:t>Mid-term presentation</a:t>
            </a:r>
            <a:endParaRPr lang="en-US" b="1" dirty="0">
              <a:solidFill>
                <a:srgbClr val="FF0000"/>
              </a:solidFill>
            </a:endParaRPr>
          </a:p>
        </p:txBody>
      </p:sp>
      <p:sp>
        <p:nvSpPr>
          <p:cNvPr id="62" name="Rectangle 61"/>
          <p:cNvSpPr/>
          <p:nvPr/>
        </p:nvSpPr>
        <p:spPr>
          <a:xfrm>
            <a:off x="1178767" y="2345640"/>
            <a:ext cx="2455897"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First</a:t>
            </a:r>
            <a:r>
              <a:rPr lang="en-US" dirty="0">
                <a:solidFill>
                  <a:srgbClr val="FF0000"/>
                </a:solidFill>
              </a:rPr>
              <a:t> </a:t>
            </a:r>
            <a:r>
              <a:rPr lang="en-US" dirty="0" smtClean="0">
                <a:solidFill>
                  <a:srgbClr val="FF0000"/>
                </a:solidFill>
              </a:rPr>
              <a:t>presentation</a:t>
            </a:r>
            <a:endParaRPr lang="en-US" dirty="0">
              <a:solidFill>
                <a:srgbClr val="FF0000"/>
              </a:solidFill>
            </a:endParaRPr>
          </a:p>
        </p:txBody>
      </p:sp>
      <p:sp>
        <p:nvSpPr>
          <p:cNvPr id="64" name="Rectangle 63"/>
          <p:cNvSpPr/>
          <p:nvPr/>
        </p:nvSpPr>
        <p:spPr>
          <a:xfrm>
            <a:off x="9247837" y="2345639"/>
            <a:ext cx="2325004"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Final presentation</a:t>
            </a:r>
            <a:endParaRPr lang="en-US" dirty="0">
              <a:solidFill>
                <a:srgbClr val="FF000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1271466797"/>
              </p:ext>
            </p:extLst>
          </p:nvPr>
        </p:nvGraphicFramePr>
        <p:xfrm>
          <a:off x="6152308" y="-5672"/>
          <a:ext cx="5639333" cy="2255520"/>
        </p:xfrm>
        <a:graphic>
          <a:graphicData uri="http://schemas.openxmlformats.org/drawingml/2006/table">
            <a:tbl>
              <a:tblPr bandRow="1">
                <a:tableStyleId>{5C22544A-7EE6-4342-B048-85BDC9FD1C3A}</a:tableStyleId>
              </a:tblPr>
              <a:tblGrid>
                <a:gridCol w="4572533">
                  <a:extLst>
                    <a:ext uri="{9D8B030D-6E8A-4147-A177-3AD203B41FA5}">
                      <a16:colId xmlns:a16="http://schemas.microsoft.com/office/drawing/2014/main" val="1908171028"/>
                    </a:ext>
                  </a:extLst>
                </a:gridCol>
                <a:gridCol w="1066800">
                  <a:extLst>
                    <a:ext uri="{9D8B030D-6E8A-4147-A177-3AD203B41FA5}">
                      <a16:colId xmlns:a16="http://schemas.microsoft.com/office/drawing/2014/main" val="3500097369"/>
                    </a:ext>
                  </a:extLst>
                </a:gridCol>
              </a:tblGrid>
              <a:tr h="37084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solidFill>
                            <a:schemeClr val="tx1"/>
                          </a:solidFill>
                        </a:rPr>
                        <a:t>Need</a:t>
                      </a:r>
                      <a:r>
                        <a:rPr lang="en-US" sz="1200" baseline="0" dirty="0" smtClean="0">
                          <a:solidFill>
                            <a:schemeClr val="tx1"/>
                          </a:solidFill>
                        </a:rPr>
                        <a:t> </a:t>
                      </a:r>
                      <a:r>
                        <a:rPr lang="en-US" sz="1200" baseline="0" dirty="0" smtClean="0">
                          <a:solidFill>
                            <a:srgbClr val="0070C0"/>
                          </a:solidFill>
                        </a:rPr>
                        <a:t>more time </a:t>
                      </a:r>
                      <a:r>
                        <a:rPr lang="en-US" sz="1200" baseline="0" dirty="0" smtClean="0">
                          <a:solidFill>
                            <a:schemeClr val="tx1"/>
                          </a:solidFill>
                        </a:rPr>
                        <a:t>to investigate and understand input. Need </a:t>
                      </a:r>
                      <a:r>
                        <a:rPr lang="en-US" sz="1200" baseline="0" dirty="0" smtClean="0">
                          <a:solidFill>
                            <a:srgbClr val="0070C0"/>
                          </a:solidFill>
                        </a:rPr>
                        <a:t>explanation</a:t>
                      </a:r>
                      <a:r>
                        <a:rPr lang="en-US" sz="1200" baseline="0" dirty="0" smtClean="0">
                          <a:solidFill>
                            <a:schemeClr val="tx1"/>
                          </a:solidFill>
                        </a:rPr>
                        <a:t> for some task.</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simple</a:t>
                      </a:r>
                      <a:r>
                        <a:rPr lang="en-US" sz="1200" baseline="0" dirty="0" smtClean="0">
                          <a:solidFill>
                            <a:srgbClr val="0070C0"/>
                          </a:solidFill>
                        </a:rPr>
                        <a:t> </a:t>
                      </a:r>
                      <a:r>
                        <a:rPr lang="en-US" sz="1200" dirty="0" smtClean="0">
                          <a:solidFill>
                            <a:srgbClr val="0070C0"/>
                          </a:solidFill>
                        </a:rPr>
                        <a:t>tasks</a:t>
                      </a:r>
                      <a:r>
                        <a:rPr lang="en-US" sz="1200" dirty="0" smtClean="0"/>
                        <a:t> with </a:t>
                      </a:r>
                      <a:r>
                        <a:rPr lang="en-US" sz="1200" dirty="0" smtClean="0">
                          <a:solidFill>
                            <a:srgbClr val="0070C0"/>
                          </a:solidFill>
                        </a:rPr>
                        <a:t>helps from mentor.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500" b="1" dirty="0" smtClean="0">
                          <a:solidFill>
                            <a:schemeClr val="bg1"/>
                          </a:solidFill>
                        </a:rPr>
                        <a:t>Level</a:t>
                      </a:r>
                      <a:r>
                        <a:rPr lang="en-US" sz="1500" b="1" baseline="0" dirty="0" smtClean="0">
                          <a:solidFill>
                            <a:schemeClr val="bg1"/>
                          </a:solidFill>
                        </a:rPr>
                        <a:t> 1</a:t>
                      </a:r>
                      <a:endParaRPr lang="en-US" sz="15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4266385"/>
                  </a:ext>
                </a:extLst>
              </a:tr>
              <a:tr h="37084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 </a:t>
                      </a:r>
                      <a:r>
                        <a:rPr lang="en-US" sz="1200" dirty="0" smtClean="0">
                          <a:solidFill>
                            <a:srgbClr val="0070C0"/>
                          </a:solidFill>
                        </a:rPr>
                        <a:t>small helps</a:t>
                      </a:r>
                      <a:r>
                        <a:rPr lang="en-US" sz="1200" dirty="0" smtClean="0">
                          <a:solidFill>
                            <a:schemeClr val="tx1"/>
                          </a:solidFill>
                        </a:rPr>
                        <a:t> from </a:t>
                      </a:r>
                      <a:r>
                        <a:rPr lang="en-US" sz="1200" dirty="0" smtClean="0">
                          <a:solidFill>
                            <a:srgbClr val="0070C0"/>
                          </a:solidFill>
                        </a:rPr>
                        <a:t>mentor or</a:t>
                      </a:r>
                      <a:r>
                        <a:rPr lang="en-US" sz="1200" baseline="0" dirty="0" smtClean="0">
                          <a:solidFill>
                            <a:srgbClr val="0070C0"/>
                          </a:solidFill>
                        </a:rPr>
                        <a:t> other members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a:t>
                      </a:r>
                      <a:r>
                        <a:rPr lang="en-US" sz="1200" baseline="0" dirty="0" smtClean="0">
                          <a:solidFill>
                            <a:srgbClr val="0070C0"/>
                          </a:solidFill>
                        </a:rPr>
                        <a:t>small helps </a:t>
                      </a:r>
                      <a:r>
                        <a:rPr lang="en-US" sz="1200" baseline="0" dirty="0" smtClean="0"/>
                        <a:t>from</a:t>
                      </a:r>
                      <a:r>
                        <a:rPr lang="en-US" sz="1200" baseline="0" dirty="0" smtClean="0">
                          <a:solidFill>
                            <a:srgbClr val="0070C0"/>
                          </a:solidFill>
                        </a:rPr>
                        <a:t> mentor</a:t>
                      </a:r>
                      <a:endParaRPr lang="en-US" sz="1200"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1.5</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82788592"/>
                  </a:ext>
                </a:extLst>
              </a:tr>
              <a:tr h="370840">
                <a:tc>
                  <a:txBody>
                    <a:bodyPr/>
                    <a:lstStyle/>
                    <a:p>
                      <a:pPr>
                        <a:spcAft>
                          <a:spcPts val="400"/>
                        </a:spcAft>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without </a:t>
                      </a:r>
                      <a:r>
                        <a:rPr lang="en-US" sz="1200" dirty="0" smtClean="0">
                          <a:solidFill>
                            <a:srgbClr val="0070C0"/>
                          </a:solidFill>
                        </a:rPr>
                        <a:t>small helps </a:t>
                      </a:r>
                      <a:r>
                        <a:rPr lang="en-US" sz="1200" dirty="0" smtClean="0">
                          <a:solidFill>
                            <a:schemeClr val="tx1"/>
                          </a:solidFill>
                        </a:rPr>
                        <a:t>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hints 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2</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749106390"/>
                  </a:ext>
                </a:extLst>
              </a:tr>
            </a:tbl>
          </a:graphicData>
        </a:graphic>
      </p:graphicFrame>
    </p:spTree>
    <p:extLst>
      <p:ext uri="{BB962C8B-B14F-4D97-AF65-F5344CB8AC3E}">
        <p14:creationId xmlns:p14="http://schemas.microsoft.com/office/powerpoint/2010/main" val="218989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8</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8" name="Group 7"/>
          <p:cNvGrpSpPr/>
          <p:nvPr/>
        </p:nvGrpSpPr>
        <p:grpSpPr>
          <a:xfrm>
            <a:off x="464196" y="1818819"/>
            <a:ext cx="11109138" cy="1906609"/>
            <a:chOff x="464196" y="1818819"/>
            <a:chExt cx="11109138" cy="1906609"/>
          </a:xfrm>
        </p:grpSpPr>
        <p:sp>
          <p:nvSpPr>
            <p:cNvPr id="9" name="Rounded Rectangle 8"/>
            <p:cNvSpPr/>
            <p:nvPr/>
          </p:nvSpPr>
          <p:spPr>
            <a:xfrm>
              <a:off x="2707698" y="1820428"/>
              <a:ext cx="8865636"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smtClean="0">
                  <a:solidFill>
                    <a:schemeClr val="tx1"/>
                  </a:solidFill>
                </a:rPr>
                <a:t>Have good </a:t>
              </a:r>
              <a:r>
                <a:rPr lang="en-US" sz="1400" dirty="0">
                  <a:solidFill>
                    <a:srgbClr val="0070C0"/>
                  </a:solidFill>
                </a:rPr>
                <a:t>knowledge</a:t>
              </a:r>
              <a:r>
                <a:rPr lang="en-US" sz="1400" dirty="0">
                  <a:solidFill>
                    <a:schemeClr val="tx1"/>
                  </a:solidFill>
                </a:rPr>
                <a:t> about </a:t>
              </a:r>
              <a:r>
                <a:rPr lang="en-US" sz="1400" dirty="0" smtClean="0">
                  <a:solidFill>
                    <a:srgbClr val="0070C0"/>
                  </a:solidFill>
                </a:rPr>
                <a:t>C</a:t>
              </a:r>
              <a:r>
                <a:rPr lang="en-US" sz="1400" dirty="0" smtClean="0">
                  <a:solidFill>
                    <a:schemeClr val="tx1"/>
                  </a:solidFill>
                </a:rPr>
                <a:t> language and </a:t>
              </a:r>
              <a:r>
                <a:rPr lang="en-US" sz="1400" dirty="0">
                  <a:solidFill>
                    <a:srgbClr val="0070C0"/>
                  </a:solidFill>
                </a:rPr>
                <a:t>bash scripts </a:t>
              </a:r>
              <a:r>
                <a:rPr lang="en-US" sz="1400" dirty="0">
                  <a:solidFill>
                    <a:schemeClr val="tx1"/>
                  </a:solidFill>
                </a:rPr>
                <a:t>when doing </a:t>
              </a:r>
              <a:r>
                <a:rPr lang="en-US" sz="1400" dirty="0" smtClean="0">
                  <a:solidFill>
                    <a:schemeClr val="tx1"/>
                  </a:solidFill>
                </a:rPr>
                <a:t>porting drivers/modules task in Linux such as: u-boot, watchdog timer…,etc.</a:t>
              </a:r>
            </a:p>
            <a:p>
              <a:pPr marL="285750" indent="-285750">
                <a:spcAft>
                  <a:spcPts val="400"/>
                </a:spcAft>
                <a:buFont typeface="Arial" panose="020B0604020202020204" pitchFamily="34" charset="0"/>
                <a:buChar char="•"/>
              </a:pPr>
              <a:r>
                <a:rPr lang="en-US" sz="1400" dirty="0" smtClean="0">
                  <a:solidFill>
                    <a:schemeClr val="tx1"/>
                  </a:solidFill>
                </a:rPr>
                <a:t>Have basic knowledge about </a:t>
              </a:r>
              <a:r>
                <a:rPr lang="en-US" sz="1400" dirty="0" smtClean="0">
                  <a:solidFill>
                    <a:srgbClr val="0070C0"/>
                  </a:solidFill>
                </a:rPr>
                <a:t>C++</a:t>
              </a:r>
              <a:r>
                <a:rPr lang="en-US" sz="1400" dirty="0" smtClean="0">
                  <a:solidFill>
                    <a:schemeClr val="tx1"/>
                  </a:solidFill>
                </a:rPr>
                <a:t> language when doing IMR modules.</a:t>
              </a:r>
            </a:p>
            <a:p>
              <a:pPr marL="285750" indent="-285750">
                <a:spcAft>
                  <a:spcPts val="400"/>
                </a:spcAft>
                <a:buFont typeface="Arial" panose="020B0604020202020204" pitchFamily="34" charset="0"/>
                <a:buChar char="•"/>
              </a:pPr>
              <a:r>
                <a:rPr lang="en-US" sz="1400" dirty="0" smtClean="0">
                  <a:solidFill>
                    <a:schemeClr val="tx1"/>
                  </a:solidFill>
                </a:rPr>
                <a:t>Have basic knowledge about </a:t>
              </a:r>
              <a:r>
                <a:rPr lang="en-US" sz="1400" dirty="0" smtClean="0">
                  <a:solidFill>
                    <a:srgbClr val="0070C0"/>
                  </a:solidFill>
                </a:rPr>
                <a:t>Java</a:t>
              </a:r>
              <a:r>
                <a:rPr lang="en-US" sz="1400" dirty="0" smtClean="0">
                  <a:solidFill>
                    <a:schemeClr val="tx1"/>
                  </a:solidFill>
                </a:rPr>
                <a:t> language when doing Android task.</a:t>
              </a:r>
              <a:endParaRPr lang="en-US" sz="1400" dirty="0">
                <a:solidFill>
                  <a:schemeClr val="tx1"/>
                </a:solidFill>
              </a:endParaRPr>
            </a:p>
          </p:txBody>
        </p:sp>
        <p:grpSp>
          <p:nvGrpSpPr>
            <p:cNvPr id="10" name="Group 9"/>
            <p:cNvGrpSpPr/>
            <p:nvPr/>
          </p:nvGrpSpPr>
          <p:grpSpPr>
            <a:xfrm>
              <a:off x="464196" y="1818819"/>
              <a:ext cx="2089255" cy="1905000"/>
              <a:chOff x="7239000" y="84563"/>
              <a:chExt cx="2089255" cy="1905000"/>
            </a:xfrm>
          </p:grpSpPr>
          <p:sp>
            <p:nvSpPr>
              <p:cNvPr id="11" name="Rounded Rectangle 10"/>
              <p:cNvSpPr/>
              <p:nvPr/>
            </p:nvSpPr>
            <p:spPr>
              <a:xfrm>
                <a:off x="7239000" y="84563"/>
                <a:ext cx="2089255"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2" name="Group 11"/>
              <p:cNvGrpSpPr/>
              <p:nvPr/>
            </p:nvGrpSpPr>
            <p:grpSpPr>
              <a:xfrm>
                <a:off x="7500880" y="526402"/>
                <a:ext cx="1565493" cy="1021322"/>
                <a:chOff x="6962579" y="286560"/>
                <a:chExt cx="1565493" cy="1021322"/>
              </a:xfrm>
            </p:grpSpPr>
            <p:grpSp>
              <p:nvGrpSpPr>
                <p:cNvPr id="13" name="Group 12"/>
                <p:cNvGrpSpPr/>
                <p:nvPr/>
              </p:nvGrpSpPr>
              <p:grpSpPr>
                <a:xfrm>
                  <a:off x="7315200" y="286560"/>
                  <a:ext cx="837098" cy="674906"/>
                  <a:chOff x="1955784" y="2194897"/>
                  <a:chExt cx="837098" cy="674906"/>
                </a:xfrm>
              </p:grpSpPr>
              <p:grpSp>
                <p:nvGrpSpPr>
                  <p:cNvPr id="15" name="Group 14"/>
                  <p:cNvGrpSpPr/>
                  <p:nvPr/>
                </p:nvGrpSpPr>
                <p:grpSpPr>
                  <a:xfrm rot="20700000">
                    <a:off x="1955784" y="2194897"/>
                    <a:ext cx="506882" cy="660003"/>
                    <a:chOff x="2286000" y="2209800"/>
                    <a:chExt cx="506882" cy="660003"/>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20" name="TextBox 19"/>
                    <p:cNvSpPr txBox="1"/>
                    <p:nvPr/>
                  </p:nvSpPr>
                  <p:spPr>
                    <a:xfrm>
                      <a:off x="2377377" y="2378218"/>
                      <a:ext cx="301686" cy="323165"/>
                    </a:xfrm>
                    <a:prstGeom prst="rect">
                      <a:avLst/>
                    </a:prstGeom>
                    <a:noFill/>
                  </p:spPr>
                  <p:txBody>
                    <a:bodyPr wrap="none" rtlCol="0">
                      <a:spAutoFit/>
                    </a:bodyPr>
                    <a:lstStyle/>
                    <a:p>
                      <a:r>
                        <a:rPr lang="en-US" sz="1500" b="1" dirty="0">
                          <a:solidFill>
                            <a:schemeClr val="accent2"/>
                          </a:solidFill>
                        </a:rPr>
                        <a:t>h</a:t>
                      </a:r>
                    </a:p>
                  </p:txBody>
                </p:sp>
              </p:grpSp>
              <p:grpSp>
                <p:nvGrpSpPr>
                  <p:cNvPr id="16" name="Group 15"/>
                  <p:cNvGrpSpPr/>
                  <p:nvPr/>
                </p:nvGrpSpPr>
                <p:grpSpPr>
                  <a:xfrm rot="900000">
                    <a:off x="2286000" y="2209800"/>
                    <a:ext cx="506882" cy="660003"/>
                    <a:chOff x="2286000" y="2209800"/>
                    <a:chExt cx="506882" cy="66000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18" name="TextBox 17"/>
                    <p:cNvSpPr txBox="1"/>
                    <p:nvPr/>
                  </p:nvSpPr>
                  <p:spPr>
                    <a:xfrm>
                      <a:off x="2377377" y="2378218"/>
                      <a:ext cx="324128" cy="323165"/>
                    </a:xfrm>
                    <a:prstGeom prst="rect">
                      <a:avLst/>
                    </a:prstGeom>
                    <a:noFill/>
                  </p:spPr>
                  <p:txBody>
                    <a:bodyPr wrap="none" rtlCol="0">
                      <a:spAutoFit/>
                    </a:bodyPr>
                    <a:lstStyle/>
                    <a:p>
                      <a:r>
                        <a:rPr lang="en-US" sz="1500" b="1" dirty="0" smtClean="0">
                          <a:solidFill>
                            <a:srgbClr val="0070C0"/>
                          </a:solidFill>
                        </a:rPr>
                        <a:t>C</a:t>
                      </a:r>
                      <a:endParaRPr lang="en-US" sz="1500" b="1" dirty="0">
                        <a:solidFill>
                          <a:srgbClr val="0070C0"/>
                        </a:solidFill>
                      </a:endParaRPr>
                    </a:p>
                  </p:txBody>
                </p:sp>
              </p:grpSp>
            </p:grpSp>
            <p:sp>
              <p:nvSpPr>
                <p:cNvPr id="14" name="TextBox 13"/>
                <p:cNvSpPr txBox="1"/>
                <p:nvPr/>
              </p:nvSpPr>
              <p:spPr>
                <a:xfrm>
                  <a:off x="6962579" y="938550"/>
                  <a:ext cx="156549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Programming</a:t>
                  </a:r>
                  <a:endParaRPr lang="en-US" b="1" dirty="0">
                    <a:latin typeface="Times New Roman" panose="02020603050405020304" pitchFamily="18" charset="0"/>
                    <a:cs typeface="Times New Roman" panose="02020603050405020304" pitchFamily="18" charset="0"/>
                  </a:endParaRPr>
                </a:p>
              </p:txBody>
            </p:sp>
          </p:grpSp>
        </p:grpSp>
      </p:grpSp>
      <p:grpSp>
        <p:nvGrpSpPr>
          <p:cNvPr id="21" name="Group 20"/>
          <p:cNvGrpSpPr/>
          <p:nvPr/>
        </p:nvGrpSpPr>
        <p:grpSpPr>
          <a:xfrm>
            <a:off x="479376" y="3951172"/>
            <a:ext cx="11092886" cy="1489081"/>
            <a:chOff x="480449" y="3899677"/>
            <a:chExt cx="11092886" cy="1489081"/>
          </a:xfrm>
        </p:grpSpPr>
        <p:grpSp>
          <p:nvGrpSpPr>
            <p:cNvPr id="22" name="Group 21"/>
            <p:cNvGrpSpPr/>
            <p:nvPr/>
          </p:nvGrpSpPr>
          <p:grpSpPr>
            <a:xfrm>
              <a:off x="480449" y="3909867"/>
              <a:ext cx="2349578" cy="1478891"/>
              <a:chOff x="480449" y="3909867"/>
              <a:chExt cx="2349578" cy="1478891"/>
            </a:xfrm>
          </p:grpSpPr>
          <p:sp>
            <p:nvSpPr>
              <p:cNvPr id="24" name="Rounded Rectangle 23"/>
              <p:cNvSpPr/>
              <p:nvPr/>
            </p:nvSpPr>
            <p:spPr>
              <a:xfrm>
                <a:off x="480449" y="3909867"/>
                <a:ext cx="2089255" cy="147889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25" name="Group 24"/>
              <p:cNvGrpSpPr/>
              <p:nvPr/>
            </p:nvGrpSpPr>
            <p:grpSpPr>
              <a:xfrm>
                <a:off x="768481" y="4256404"/>
                <a:ext cx="2061546" cy="1132354"/>
                <a:chOff x="8869288" y="353099"/>
                <a:chExt cx="2061546" cy="1132354"/>
              </a:xfrm>
            </p:grpSpPr>
            <p:cxnSp>
              <p:nvCxnSpPr>
                <p:cNvPr id="40" name="Straight Connector 39"/>
                <p:cNvCxnSpPr/>
                <p:nvPr/>
              </p:nvCxnSpPr>
              <p:spPr>
                <a:xfrm rot="5400000">
                  <a:off x="10881124" y="402809"/>
                  <a:ext cx="99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69288" y="839122"/>
                  <a:ext cx="166392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Development </a:t>
                  </a:r>
                </a:p>
                <a:p>
                  <a:r>
                    <a:rPr lang="en-US" b="1" dirty="0" smtClean="0">
                      <a:latin typeface="Times New Roman" panose="02020603050405020304" pitchFamily="18" charset="0"/>
                      <a:cs typeface="Times New Roman" panose="02020603050405020304" pitchFamily="18" charset="0"/>
                    </a:rPr>
                    <a:t>environment</a:t>
                  </a:r>
                  <a:endParaRPr lang="en-US" b="1" dirty="0">
                    <a:latin typeface="Times New Roman" panose="02020603050405020304" pitchFamily="18" charset="0"/>
                    <a:cs typeface="Times New Roman" panose="02020603050405020304" pitchFamily="18" charset="0"/>
                  </a:endParaRPr>
                </a:p>
              </p:txBody>
            </p:sp>
          </p:grpSp>
        </p:grpSp>
        <p:sp>
          <p:nvSpPr>
            <p:cNvPr id="23" name="Rounded Rectangle 22"/>
            <p:cNvSpPr/>
            <p:nvPr/>
          </p:nvSpPr>
          <p:spPr>
            <a:xfrm>
              <a:off x="2707698" y="3899677"/>
              <a:ext cx="8865637" cy="148908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kumimoji="1" lang="en-US" sz="1400" dirty="0" smtClean="0">
                  <a:solidFill>
                    <a:schemeClr val="tx1"/>
                  </a:solidFill>
                  <a:latin typeface="Arial (Body)"/>
                </a:rPr>
                <a:t>Can </a:t>
              </a:r>
              <a:r>
                <a:rPr kumimoji="1" lang="en-US" sz="1400" dirty="0">
                  <a:solidFill>
                    <a:srgbClr val="0070C0"/>
                  </a:solidFill>
                  <a:latin typeface="Arial (Body)"/>
                </a:rPr>
                <a:t>understand </a:t>
              </a:r>
              <a:r>
                <a:rPr kumimoji="1" lang="en-US" sz="1400" dirty="0">
                  <a:solidFill>
                    <a:schemeClr val="tx1"/>
                  </a:solidFill>
                  <a:latin typeface="Arial (Body)"/>
                </a:rPr>
                <a:t>and</a:t>
              </a:r>
              <a:r>
                <a:rPr kumimoji="1" lang="en-US" sz="1400" dirty="0">
                  <a:solidFill>
                    <a:srgbClr val="0070C0"/>
                  </a:solidFill>
                  <a:latin typeface="Arial (Body)"/>
                </a:rPr>
                <a:t> modify </a:t>
              </a:r>
              <a:r>
                <a:rPr kumimoji="1" lang="en-US" sz="1400" dirty="0">
                  <a:solidFill>
                    <a:schemeClr val="tx1"/>
                  </a:solidFill>
                  <a:latin typeface="Arial (Body)"/>
                </a:rPr>
                <a:t>recipes of </a:t>
              </a:r>
              <a:r>
                <a:rPr kumimoji="1" lang="en-US" sz="1400" dirty="0" smtClean="0">
                  <a:solidFill>
                    <a:schemeClr val="tx1"/>
                  </a:solidFill>
                  <a:latin typeface="Arial (Body)"/>
                </a:rPr>
                <a:t>RZ/G environment</a:t>
              </a:r>
              <a:r>
                <a:rPr kumimoji="1" lang="en-US" sz="1400" dirty="0">
                  <a:solidFill>
                    <a:schemeClr val="tx1"/>
                  </a:solidFill>
                  <a:latin typeface="Arial (Body)"/>
                </a:rPr>
                <a:t> </a:t>
              </a:r>
              <a:r>
                <a:rPr kumimoji="1" lang="en-US" sz="1400" dirty="0" smtClean="0">
                  <a:solidFill>
                    <a:schemeClr val="tx1"/>
                  </a:solidFill>
                  <a:latin typeface="Arial (Body)"/>
                </a:rPr>
                <a:t>in </a:t>
              </a:r>
              <a:r>
                <a:rPr kumimoji="1" lang="en-US" sz="1400" dirty="0" err="1" smtClean="0">
                  <a:solidFill>
                    <a:schemeClr val="tx1"/>
                  </a:solidFill>
                  <a:latin typeface="Arial (Body)"/>
                </a:rPr>
                <a:t>Yocto</a:t>
              </a:r>
              <a:r>
                <a:rPr kumimoji="1" lang="en-US" sz="1400" dirty="0" smtClean="0">
                  <a:solidFill>
                    <a:schemeClr val="tx1"/>
                  </a:solidFill>
                  <a:latin typeface="Arial (Body)"/>
                </a:rPr>
                <a:t>.</a:t>
              </a:r>
            </a:p>
            <a:p>
              <a:pPr marL="285750" indent="-285750">
                <a:spcAft>
                  <a:spcPts val="400"/>
                </a:spcAft>
                <a:buFont typeface="Arial" panose="020B0604020202020204" pitchFamily="34" charset="0"/>
                <a:buChar char="•"/>
              </a:pPr>
              <a:r>
                <a:rPr kumimoji="1" lang="en-US" sz="1400" dirty="0" smtClean="0">
                  <a:solidFill>
                    <a:schemeClr val="tx1"/>
                  </a:solidFill>
                  <a:latin typeface="Arial (Body)"/>
                </a:rPr>
                <a:t>Have </a:t>
              </a:r>
              <a:r>
                <a:rPr kumimoji="1" lang="en-US" sz="1400" dirty="0" smtClean="0">
                  <a:solidFill>
                    <a:srgbClr val="0070C0"/>
                  </a:solidFill>
                  <a:latin typeface="Arial (Body)"/>
                </a:rPr>
                <a:t>knowledge</a:t>
              </a:r>
              <a:r>
                <a:rPr kumimoji="1" lang="en-US" sz="1400" dirty="0" smtClean="0">
                  <a:solidFill>
                    <a:schemeClr val="tx1"/>
                  </a:solidFill>
                  <a:latin typeface="Arial (Body)"/>
                </a:rPr>
                <a:t> about </a:t>
              </a:r>
              <a:r>
                <a:rPr kumimoji="1" lang="en-US" sz="1400" dirty="0" smtClean="0">
                  <a:solidFill>
                    <a:srgbClr val="0070C0"/>
                  </a:solidFill>
                  <a:latin typeface="Arial (Body)"/>
                </a:rPr>
                <a:t>Android framework(AOSP)</a:t>
              </a:r>
              <a:r>
                <a:rPr kumimoji="1" lang="en-US" sz="1400" dirty="0" smtClean="0">
                  <a:solidFill>
                    <a:schemeClr val="tx1"/>
                  </a:solidFill>
                  <a:latin typeface="Arial (Body)"/>
                </a:rPr>
                <a:t> such as: Android kernel, libraries, Application framework, Android runtime, Applications.</a:t>
              </a:r>
              <a:endParaRPr kumimoji="1" lang="en-US" sz="1400" dirty="0">
                <a:solidFill>
                  <a:schemeClr val="tx1"/>
                </a:solidFill>
                <a:latin typeface="Arial (Body)"/>
              </a:endParaRPr>
            </a:p>
            <a:p>
              <a:pPr marL="285750" indent="-285750">
                <a:spcAft>
                  <a:spcPts val="400"/>
                </a:spcAft>
                <a:buFont typeface="Arial" panose="020B0604020202020204" pitchFamily="34" charset="0"/>
                <a:buChar char="•"/>
              </a:pPr>
              <a:endParaRPr lang="en-US" sz="1400" dirty="0">
                <a:solidFill>
                  <a:schemeClr val="tx1"/>
                </a:solidFill>
              </a:endParaRP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599" y="4066005"/>
            <a:ext cx="1060383" cy="79528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84" y="4236842"/>
            <a:ext cx="1134641" cy="429788"/>
          </a:xfrm>
          <a:prstGeom prst="rect">
            <a:avLst/>
          </a:prstGeom>
        </p:spPr>
      </p:pic>
    </p:spTree>
    <p:extLst>
      <p:ext uri="{BB962C8B-B14F-4D97-AF65-F5344CB8AC3E}">
        <p14:creationId xmlns:p14="http://schemas.microsoft.com/office/powerpoint/2010/main" val="2882065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9</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28" name="Group 27"/>
          <p:cNvGrpSpPr/>
          <p:nvPr/>
        </p:nvGrpSpPr>
        <p:grpSpPr>
          <a:xfrm>
            <a:off x="464196" y="1818819"/>
            <a:ext cx="10747414" cy="1457781"/>
            <a:chOff x="464196" y="1818819"/>
            <a:chExt cx="10747414" cy="1457781"/>
          </a:xfrm>
        </p:grpSpPr>
        <p:sp>
          <p:nvSpPr>
            <p:cNvPr id="29" name="Rounded Rectangle 28"/>
            <p:cNvSpPr/>
            <p:nvPr/>
          </p:nvSpPr>
          <p:spPr>
            <a:xfrm>
              <a:off x="3067276" y="1818820"/>
              <a:ext cx="8144334" cy="145778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a:solidFill>
                    <a:schemeClr val="tx1"/>
                  </a:solidFill>
                </a:rPr>
                <a:t>Have intermediate skills in debugging method, can use some ways to debug such as: using </a:t>
              </a:r>
              <a:r>
                <a:rPr lang="en-US" sz="1400" dirty="0" err="1">
                  <a:solidFill>
                    <a:srgbClr val="0070C0"/>
                  </a:solidFill>
                </a:rPr>
                <a:t>lauterbach</a:t>
              </a:r>
              <a:r>
                <a:rPr lang="en-US" sz="1400" dirty="0">
                  <a:solidFill>
                    <a:srgbClr val="0070C0"/>
                  </a:solidFill>
                </a:rPr>
                <a:t> debugger</a:t>
              </a:r>
              <a:r>
                <a:rPr lang="en-US" sz="1400" dirty="0">
                  <a:solidFill>
                    <a:schemeClr val="tx1"/>
                  </a:solidFill>
                </a:rPr>
                <a:t> to read/write runtime, non-runtime register to analyze and fix bugs, using </a:t>
              </a:r>
              <a:r>
                <a:rPr lang="en-US" sz="1400" dirty="0" err="1">
                  <a:solidFill>
                    <a:srgbClr val="0070C0"/>
                  </a:solidFill>
                </a:rPr>
                <a:t>PVR_tune</a:t>
              </a:r>
              <a:r>
                <a:rPr lang="en-US" sz="1400" dirty="0">
                  <a:solidFill>
                    <a:schemeClr val="tx1"/>
                  </a:solidFill>
                </a:rPr>
                <a:t> for android to analyze CPU, memory load, using some simple debug function like </a:t>
              </a:r>
              <a:r>
                <a:rPr lang="en-US" sz="1400" dirty="0" err="1">
                  <a:solidFill>
                    <a:srgbClr val="0070C0"/>
                  </a:solidFill>
                </a:rPr>
                <a:t>printk</a:t>
              </a:r>
              <a:r>
                <a:rPr lang="en-US" sz="1400" dirty="0">
                  <a:solidFill>
                    <a:srgbClr val="0070C0"/>
                  </a:solidFill>
                </a:rPr>
                <a:t>, </a:t>
              </a:r>
              <a:r>
                <a:rPr lang="en-US" sz="1400" dirty="0" err="1">
                  <a:solidFill>
                    <a:srgbClr val="0070C0"/>
                  </a:solidFill>
                </a:rPr>
                <a:t>pr_info</a:t>
              </a:r>
              <a:r>
                <a:rPr lang="en-US" sz="1400" dirty="0">
                  <a:solidFill>
                    <a:srgbClr val="0070C0"/>
                  </a:solidFill>
                </a:rPr>
                <a:t> </a:t>
              </a:r>
              <a:r>
                <a:rPr lang="en-US" sz="1400" dirty="0">
                  <a:solidFill>
                    <a:schemeClr val="tx1"/>
                  </a:solidFill>
                </a:rPr>
                <a:t>to debug simple issue on Linux…,etc</a:t>
              </a:r>
              <a:r>
                <a:rPr lang="en-US" sz="1400" dirty="0" smtClean="0">
                  <a:solidFill>
                    <a:schemeClr val="tx1"/>
                  </a:solidFill>
                </a:rPr>
                <a:t>.</a:t>
              </a:r>
            </a:p>
            <a:p>
              <a:pPr marL="171450" indent="-171450">
                <a:spcBef>
                  <a:spcPts val="400"/>
                </a:spcBef>
                <a:buFont typeface="Arial" panose="020B0604020202020204" pitchFamily="34" charset="0"/>
                <a:buChar char="•"/>
              </a:pPr>
              <a:endParaRPr lang="en-US" sz="1400" dirty="0">
                <a:solidFill>
                  <a:srgbClr val="0070C0"/>
                </a:solidFill>
              </a:endParaRPr>
            </a:p>
          </p:txBody>
        </p:sp>
        <p:grpSp>
          <p:nvGrpSpPr>
            <p:cNvPr id="30" name="Group 29"/>
            <p:cNvGrpSpPr/>
            <p:nvPr/>
          </p:nvGrpSpPr>
          <p:grpSpPr>
            <a:xfrm>
              <a:off x="464196" y="1818819"/>
              <a:ext cx="2431404" cy="1457781"/>
              <a:chOff x="464196" y="1818819"/>
              <a:chExt cx="2431404" cy="1457781"/>
            </a:xfrm>
          </p:grpSpPr>
          <p:sp>
            <p:nvSpPr>
              <p:cNvPr id="31" name="Rounded Rectangle 30"/>
              <p:cNvSpPr/>
              <p:nvPr/>
            </p:nvSpPr>
            <p:spPr>
              <a:xfrm>
                <a:off x="464196" y="1818819"/>
                <a:ext cx="2431404" cy="145778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34" name="TextBox 33"/>
              <p:cNvSpPr txBox="1"/>
              <p:nvPr/>
            </p:nvSpPr>
            <p:spPr>
              <a:xfrm>
                <a:off x="1016896" y="2856222"/>
                <a:ext cx="134331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Verification</a:t>
                </a:r>
                <a:endParaRPr lang="en-US" b="1" dirty="0">
                  <a:latin typeface="Times New Roman" panose="02020603050405020304" pitchFamily="18" charset="0"/>
                  <a:cs typeface="Times New Roman" panose="02020603050405020304" pitchFamily="18" charset="0"/>
                </a:endParaRPr>
              </a:p>
            </p:txBody>
          </p:sp>
        </p:grpSp>
      </p:grpSp>
      <p:grpSp>
        <p:nvGrpSpPr>
          <p:cNvPr id="35" name="Group 34"/>
          <p:cNvGrpSpPr/>
          <p:nvPr/>
        </p:nvGrpSpPr>
        <p:grpSpPr>
          <a:xfrm>
            <a:off x="464196" y="3462741"/>
            <a:ext cx="10748588" cy="1643881"/>
            <a:chOff x="464196" y="3462741"/>
            <a:chExt cx="10748588" cy="1643881"/>
          </a:xfrm>
        </p:grpSpPr>
        <p:grpSp>
          <p:nvGrpSpPr>
            <p:cNvPr id="36" name="Group 35"/>
            <p:cNvGrpSpPr/>
            <p:nvPr/>
          </p:nvGrpSpPr>
          <p:grpSpPr>
            <a:xfrm>
              <a:off x="464196" y="3462741"/>
              <a:ext cx="2431404" cy="1643881"/>
              <a:chOff x="464196" y="3546610"/>
              <a:chExt cx="2431404" cy="1630253"/>
            </a:xfrm>
            <a:solidFill>
              <a:schemeClr val="accent4">
                <a:lumMod val="20000"/>
                <a:lumOff val="80000"/>
              </a:schemeClr>
            </a:solidFill>
          </p:grpSpPr>
          <p:sp>
            <p:nvSpPr>
              <p:cNvPr id="38" name="Rounded Rectangle 37"/>
              <p:cNvSpPr/>
              <p:nvPr/>
            </p:nvSpPr>
            <p:spPr>
              <a:xfrm>
                <a:off x="464196" y="3546610"/>
                <a:ext cx="2431404" cy="1630253"/>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42" name="TextBox 41"/>
              <p:cNvSpPr txBox="1"/>
              <p:nvPr/>
            </p:nvSpPr>
            <p:spPr>
              <a:xfrm>
                <a:off x="474527" y="4432046"/>
                <a:ext cx="2379819" cy="640973"/>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Software development</a:t>
                </a:r>
              </a:p>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pSp>
        <p:sp>
          <p:nvSpPr>
            <p:cNvPr id="37" name="Rounded Rectangle 36"/>
            <p:cNvSpPr/>
            <p:nvPr/>
          </p:nvSpPr>
          <p:spPr>
            <a:xfrm>
              <a:off x="3068450" y="3462741"/>
              <a:ext cx="8144334" cy="1643881"/>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Always try to make schedule such as</a:t>
              </a:r>
              <a:r>
                <a:rPr lang="en-US" sz="1400" dirty="0" smtClean="0">
                  <a:solidFill>
                    <a:srgbClr val="0070C0"/>
                  </a:solidFill>
                </a:rPr>
                <a:t>: </a:t>
              </a:r>
              <a:r>
                <a:rPr lang="en-US" sz="1400" dirty="0">
                  <a:solidFill>
                    <a:srgbClr val="0070C0"/>
                  </a:solidFill>
                </a:rPr>
                <a:t>Investigate requirement and documents </a:t>
              </a:r>
              <a:r>
                <a:rPr lang="en-US" sz="1400" dirty="0">
                  <a:solidFill>
                    <a:schemeClr val="tx1"/>
                  </a:solidFill>
                </a:rPr>
                <a:t>=&gt;</a:t>
              </a:r>
              <a:r>
                <a:rPr lang="en-US" sz="1400" dirty="0">
                  <a:solidFill>
                    <a:srgbClr val="0070C0"/>
                  </a:solidFill>
                </a:rPr>
                <a:t> create draft feature </a:t>
              </a:r>
              <a:r>
                <a:rPr lang="en-US" sz="1400" dirty="0" smtClean="0">
                  <a:solidFill>
                    <a:srgbClr val="0070C0"/>
                  </a:solidFill>
                </a:rPr>
                <a:t>list or </a:t>
              </a:r>
              <a:r>
                <a:rPr lang="en-US" sz="1400" dirty="0">
                  <a:solidFill>
                    <a:srgbClr val="0070C0"/>
                  </a:solidFill>
                </a:rPr>
                <a:t>which need to do </a:t>
              </a:r>
              <a:r>
                <a:rPr lang="en-US" sz="1400" dirty="0">
                  <a:solidFill>
                    <a:schemeClr val="tx1"/>
                  </a:solidFill>
                </a:rPr>
                <a:t>=&gt; </a:t>
              </a:r>
              <a:r>
                <a:rPr lang="en-US" sz="1400" dirty="0">
                  <a:solidFill>
                    <a:srgbClr val="0070C0"/>
                  </a:solidFill>
                </a:rPr>
                <a:t>Confirm which feature is really needed to do </a:t>
              </a:r>
              <a:r>
                <a:rPr lang="en-US" sz="1400" dirty="0">
                  <a:solidFill>
                    <a:schemeClr val="tx1"/>
                  </a:solidFill>
                </a:rPr>
                <a:t>=&gt;</a:t>
              </a:r>
              <a:r>
                <a:rPr lang="en-US" sz="1400" dirty="0">
                  <a:solidFill>
                    <a:srgbClr val="0070C0"/>
                  </a:solidFill>
                </a:rPr>
                <a:t> </a:t>
              </a:r>
              <a:r>
                <a:rPr lang="en-US" sz="1400" dirty="0" smtClean="0">
                  <a:solidFill>
                    <a:srgbClr val="0070C0"/>
                  </a:solidFill>
                </a:rPr>
                <a:t>break </a:t>
              </a:r>
              <a:r>
                <a:rPr lang="en-US" sz="1400" dirty="0">
                  <a:solidFill>
                    <a:srgbClr val="0070C0"/>
                  </a:solidFill>
                </a:rPr>
                <a:t>feature into as small possible to </a:t>
              </a:r>
              <a:r>
                <a:rPr lang="en-US" sz="1400" dirty="0" smtClean="0">
                  <a:solidFill>
                    <a:srgbClr val="0070C0"/>
                  </a:solidFill>
                </a:rPr>
                <a:t>do </a:t>
              </a:r>
              <a:r>
                <a:rPr lang="en-US" sz="1400" dirty="0" smtClean="0">
                  <a:solidFill>
                    <a:schemeClr val="tx1"/>
                  </a:solidFill>
                </a:rPr>
                <a:t>=&gt;</a:t>
              </a:r>
              <a:r>
                <a:rPr lang="en-US" sz="1400" dirty="0" smtClean="0">
                  <a:solidFill>
                    <a:srgbClr val="0070C0"/>
                  </a:solidFill>
                </a:rPr>
                <a:t> develop </a:t>
              </a:r>
              <a:r>
                <a:rPr lang="en-US" sz="1400" dirty="0">
                  <a:solidFill>
                    <a:schemeClr val="tx1"/>
                  </a:solidFill>
                </a:rPr>
                <a:t>=&gt; </a:t>
              </a:r>
              <a:r>
                <a:rPr lang="en-US" sz="1400" dirty="0">
                  <a:solidFill>
                    <a:srgbClr val="0070C0"/>
                  </a:solidFill>
                </a:rPr>
                <a:t>Finish developing</a:t>
              </a:r>
              <a:r>
                <a:rPr lang="en-US" sz="1400" dirty="0">
                  <a:solidFill>
                    <a:schemeClr val="tx1"/>
                  </a:solidFill>
                </a:rPr>
                <a:t> =&gt; </a:t>
              </a:r>
              <a:r>
                <a:rPr lang="en-US" sz="1400" dirty="0">
                  <a:solidFill>
                    <a:srgbClr val="0070C0"/>
                  </a:solidFill>
                </a:rPr>
                <a:t>Testing</a:t>
              </a:r>
              <a:r>
                <a:rPr lang="en-US" sz="1400" dirty="0">
                  <a:solidFill>
                    <a:schemeClr val="tx1"/>
                  </a:solidFill>
                </a:rPr>
                <a:t> </a:t>
              </a:r>
              <a:r>
                <a:rPr lang="en-US" sz="1400" dirty="0" smtClean="0">
                  <a:solidFill>
                    <a:schemeClr val="tx1"/>
                  </a:solidFill>
                </a:rPr>
                <a:t>=&gt; </a:t>
              </a:r>
              <a:r>
                <a:rPr lang="en-US" sz="1400" dirty="0" smtClean="0">
                  <a:solidFill>
                    <a:srgbClr val="0070C0"/>
                  </a:solidFill>
                </a:rPr>
                <a:t>Bug-fixes</a:t>
              </a:r>
              <a:r>
                <a:rPr lang="en-US" sz="1400" dirty="0" smtClean="0">
                  <a:solidFill>
                    <a:schemeClr val="tx1"/>
                  </a:solidFill>
                </a:rPr>
                <a:t> =&gt;</a:t>
              </a:r>
              <a:r>
                <a:rPr lang="en-US" sz="1400" dirty="0" smtClean="0">
                  <a:solidFill>
                    <a:srgbClr val="0070C0"/>
                  </a:solidFill>
                </a:rPr>
                <a:t>Release! </a:t>
              </a:r>
            </a:p>
            <a:p>
              <a:pPr marL="171450" indent="-171450">
                <a:spcBef>
                  <a:spcPts val="400"/>
                </a:spcBef>
                <a:buFont typeface="Arial" panose="020B0604020202020204" pitchFamily="34" charset="0"/>
                <a:buChar char="•"/>
              </a:pPr>
              <a:r>
                <a:rPr lang="en-US" sz="1400" dirty="0" smtClean="0">
                  <a:solidFill>
                    <a:schemeClr val="tx1"/>
                  </a:solidFill>
                </a:rPr>
                <a:t>Follow and do step by step carefully.</a:t>
              </a:r>
              <a:endParaRPr lang="en-US" sz="1400" dirty="0">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6384" y="3670259"/>
            <a:ext cx="936104" cy="67313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0054" y="2064202"/>
            <a:ext cx="836999" cy="698950"/>
          </a:xfrm>
          <a:prstGeom prst="rect">
            <a:avLst/>
          </a:prstGeom>
        </p:spPr>
      </p:pic>
    </p:spTree>
    <p:extLst>
      <p:ext uri="{BB962C8B-B14F-4D97-AF65-F5344CB8AC3E}">
        <p14:creationId xmlns:p14="http://schemas.microsoft.com/office/powerpoint/2010/main" val="1809665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1571</TotalTime>
  <Words>976</Words>
  <Application>Microsoft Office PowerPoint</Application>
  <PresentationFormat>Widescreen</PresentationFormat>
  <Paragraphs>159</Paragraphs>
  <Slides>18</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(Body)</vt:lpstr>
      <vt:lpstr>Arial Narrow</vt:lpstr>
      <vt:lpstr>Calibri</vt:lpstr>
      <vt:lpstr>メイリオ</vt:lpstr>
      <vt:lpstr>Symbol</vt:lpstr>
      <vt:lpstr>Times New Roman</vt:lpstr>
      <vt:lpstr>Wingdings</vt:lpstr>
      <vt:lpstr>151229_Renesas_Templates_16_9_EN</vt:lpstr>
      <vt:lpstr>1_151229_Renesas_Templates_16_9_EN</vt:lpstr>
      <vt:lpstr>PowerPoint Presentation</vt:lpstr>
      <vt:lpstr>Agenda</vt:lpstr>
      <vt:lpstr>Agenda</vt:lpstr>
      <vt:lpstr>Training target (1/2)</vt:lpstr>
      <vt:lpstr>PowerPoint Presentation</vt:lpstr>
      <vt:lpstr>Agenda</vt:lpstr>
      <vt:lpstr>CURrent status </vt:lpstr>
      <vt:lpstr>Current Status(1/3) Technical skills</vt:lpstr>
      <vt:lpstr>Current Status(1/3) Technical skills</vt:lpstr>
      <vt:lpstr>Current Status(3/3) Soft skills</vt:lpstr>
      <vt:lpstr>Agenda</vt:lpstr>
      <vt:lpstr>DIFFICULTIES &amp; SOLUTIONS (#1)</vt:lpstr>
      <vt:lpstr>DIFFICULTIES &amp; SOLUTIONS (#2)</vt:lpstr>
      <vt:lpstr>DIFFICULTIES &amp; SOLUTIONS (#3)</vt:lpstr>
      <vt:lpstr>Agenda</vt:lpstr>
      <vt:lpstr>commitment</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Kha Tran</cp:lastModifiedBy>
  <cp:revision>856</cp:revision>
  <dcterms:created xsi:type="dcterms:W3CDTF">2015-08-18T12:30:57Z</dcterms:created>
  <dcterms:modified xsi:type="dcterms:W3CDTF">2018-12-20T10:54:24Z</dcterms:modified>
</cp:coreProperties>
</file>