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 id="2147483787" r:id="rId2"/>
  </p:sldMasterIdLst>
  <p:notesMasterIdLst>
    <p:notesMasterId r:id="rId21"/>
  </p:notesMasterIdLst>
  <p:sldIdLst>
    <p:sldId id="328" r:id="rId3"/>
    <p:sldId id="437" r:id="rId4"/>
    <p:sldId id="438" r:id="rId5"/>
    <p:sldId id="456" r:id="rId6"/>
    <p:sldId id="458" r:id="rId7"/>
    <p:sldId id="459" r:id="rId8"/>
    <p:sldId id="462" r:id="rId9"/>
    <p:sldId id="442" r:id="rId10"/>
    <p:sldId id="463" r:id="rId11"/>
    <p:sldId id="444" r:id="rId12"/>
    <p:sldId id="445" r:id="rId13"/>
    <p:sldId id="464" r:id="rId14"/>
    <p:sldId id="465" r:id="rId15"/>
    <p:sldId id="466" r:id="rId16"/>
    <p:sldId id="451" r:id="rId17"/>
    <p:sldId id="452" r:id="rId18"/>
    <p:sldId id="460" r:id="rId19"/>
    <p:sldId id="453"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976" userDrawn="1">
          <p15:clr>
            <a:srgbClr val="A4A3A4"/>
          </p15:clr>
        </p15:guide>
        <p15:guide id="3" orient="horz" pos="2472" userDrawn="1">
          <p15:clr>
            <a:srgbClr val="A4A3A4"/>
          </p15:clr>
        </p15:guide>
        <p15:guide id="4" orient="horz" pos="13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7" autoAdjust="0"/>
    <p:restoredTop sz="64767" autoAdjust="0"/>
  </p:normalViewPr>
  <p:slideViewPr>
    <p:cSldViewPr showGuides="1">
      <p:cViewPr varScale="1">
        <p:scale>
          <a:sx n="47" d="100"/>
          <a:sy n="47" d="100"/>
        </p:scale>
        <p:origin x="1536" y="54"/>
      </p:cViewPr>
      <p:guideLst>
        <p:guide orient="horz"/>
        <p:guide pos="3976"/>
        <p:guide orient="horz" pos="2472"/>
        <p:guide orient="horz" pos="1389"/>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0525A-6461-417D-913A-62822940DB57}" type="doc">
      <dgm:prSet loTypeId="urn:microsoft.com/office/officeart/2005/8/layout/radial3" loCatId="cycle" qsTypeId="urn:microsoft.com/office/officeart/2005/8/quickstyle/simple1" qsCatId="simple" csTypeId="urn:microsoft.com/office/officeart/2005/8/colors/accent1_5" csCatId="accent1" phldr="1"/>
      <dgm:spPr/>
      <dgm:t>
        <a:bodyPr/>
        <a:lstStyle/>
        <a:p>
          <a:endParaRPr lang="en-US"/>
        </a:p>
      </dgm:t>
    </dgm:pt>
    <dgm:pt modelId="{47AD9877-F4F4-4DB4-A24C-EEF34FC14680}">
      <dgm:prSet phldrT="[Text]"/>
      <dgm:spPr>
        <a:solidFill>
          <a:srgbClr val="00B050">
            <a:alpha val="50000"/>
          </a:srgbClr>
        </a:solidFill>
      </dgm:spPr>
      <dgm:t>
        <a:bodyPr/>
        <a:lstStyle/>
        <a:p>
          <a:r>
            <a:rPr lang="en-US" dirty="0" smtClean="0"/>
            <a:t>Technical Skills</a:t>
          </a:r>
          <a:endParaRPr lang="en-US" dirty="0"/>
        </a:p>
      </dgm:t>
    </dgm:pt>
    <dgm:pt modelId="{B166B453-59F3-4C8E-968E-4E6623D19B51}" type="parTrans" cxnId="{4CE1DC70-4DD6-4986-9D54-072C8C77EA54}">
      <dgm:prSet/>
      <dgm:spPr/>
      <dgm:t>
        <a:bodyPr/>
        <a:lstStyle/>
        <a:p>
          <a:endParaRPr lang="en-US"/>
        </a:p>
      </dgm:t>
    </dgm:pt>
    <dgm:pt modelId="{17311E24-4D6F-4D19-A1D9-7363F2848EFF}" type="sibTrans" cxnId="{4CE1DC70-4DD6-4986-9D54-072C8C77EA54}">
      <dgm:prSet/>
      <dgm:spPr/>
      <dgm:t>
        <a:bodyPr/>
        <a:lstStyle/>
        <a:p>
          <a:endParaRPr lang="en-US"/>
        </a:p>
      </dgm:t>
    </dgm:pt>
    <dgm:pt modelId="{C9EFAB6C-448A-4452-B8A4-CDD92479B2AD}">
      <dgm:prSet phldrT="[Text]"/>
      <dgm:spPr>
        <a:solidFill>
          <a:schemeClr val="accent6">
            <a:lumMod val="75000"/>
          </a:schemeClr>
        </a:solidFill>
      </dgm:spPr>
      <dgm:t>
        <a:bodyPr/>
        <a:lstStyle/>
        <a:p>
          <a:r>
            <a:rPr lang="en-US" b="1" i="0" baseline="0" dirty="0" smtClean="0">
              <a:solidFill>
                <a:schemeClr val="bg1"/>
              </a:solidFill>
            </a:rPr>
            <a:t>Programming</a:t>
          </a:r>
          <a:endParaRPr lang="en-US" b="1" i="0" baseline="0" dirty="0">
            <a:solidFill>
              <a:schemeClr val="bg1"/>
            </a:solidFill>
          </a:endParaRPr>
        </a:p>
      </dgm:t>
    </dgm:pt>
    <dgm:pt modelId="{CE966871-F42D-440C-863F-667BFC5B4954}" type="parTrans" cxnId="{965DD2D0-5305-4374-86B3-37393A3573FD}">
      <dgm:prSet/>
      <dgm:spPr/>
      <dgm:t>
        <a:bodyPr/>
        <a:lstStyle/>
        <a:p>
          <a:endParaRPr lang="en-US"/>
        </a:p>
      </dgm:t>
    </dgm:pt>
    <dgm:pt modelId="{62B41D56-7CE9-46AC-8B67-C2301CE5FA2D}" type="sibTrans" cxnId="{965DD2D0-5305-4374-86B3-37393A3573FD}">
      <dgm:prSet/>
      <dgm:spPr/>
      <dgm:t>
        <a:bodyPr/>
        <a:lstStyle/>
        <a:p>
          <a:endParaRPr lang="en-US"/>
        </a:p>
      </dgm:t>
    </dgm:pt>
    <dgm:pt modelId="{1BF41BD5-84F5-47A4-8E19-840C22DD92C5}">
      <dgm:prSet phldrT="[Text]"/>
      <dgm:spPr>
        <a:solidFill>
          <a:schemeClr val="accent6">
            <a:lumMod val="75000"/>
          </a:schemeClr>
        </a:solidFill>
      </dgm:spPr>
      <dgm:t>
        <a:bodyPr/>
        <a:lstStyle/>
        <a:p>
          <a:r>
            <a:rPr lang="en-US" b="1" i="0" baseline="0" dirty="0" smtClean="0">
              <a:solidFill>
                <a:schemeClr val="bg1"/>
              </a:solidFill>
            </a:rPr>
            <a:t>Development Environment</a:t>
          </a:r>
          <a:endParaRPr lang="en-US" b="1" i="0" baseline="0" dirty="0">
            <a:solidFill>
              <a:schemeClr val="bg1"/>
            </a:solidFill>
          </a:endParaRPr>
        </a:p>
      </dgm:t>
    </dgm:pt>
    <dgm:pt modelId="{209B78EA-5E87-424A-8AD0-162BE96F8CBC}" type="parTrans" cxnId="{B5698D7C-ECAF-401F-A4DE-A25B54DB2BC6}">
      <dgm:prSet/>
      <dgm:spPr/>
      <dgm:t>
        <a:bodyPr/>
        <a:lstStyle/>
        <a:p>
          <a:endParaRPr lang="en-US"/>
        </a:p>
      </dgm:t>
    </dgm:pt>
    <dgm:pt modelId="{C24359B7-8911-4EED-A4D1-F41E8DDCF929}" type="sibTrans" cxnId="{B5698D7C-ECAF-401F-A4DE-A25B54DB2BC6}">
      <dgm:prSet/>
      <dgm:spPr/>
      <dgm:t>
        <a:bodyPr/>
        <a:lstStyle/>
        <a:p>
          <a:endParaRPr lang="en-US"/>
        </a:p>
      </dgm:t>
    </dgm:pt>
    <dgm:pt modelId="{642327FF-9FA1-495D-A034-1D4FD72B3761}">
      <dgm:prSet phldrT="[Text]"/>
      <dgm:spPr>
        <a:solidFill>
          <a:schemeClr val="accent6">
            <a:lumMod val="75000"/>
          </a:schemeClr>
        </a:solidFill>
      </dgm:spPr>
      <dgm:t>
        <a:bodyPr/>
        <a:lstStyle/>
        <a:p>
          <a:r>
            <a:rPr lang="en-US" b="1" i="0" baseline="0" dirty="0" smtClean="0">
              <a:solidFill>
                <a:schemeClr val="bg1"/>
              </a:solidFill>
            </a:rPr>
            <a:t>Software Development Methodology</a:t>
          </a:r>
          <a:endParaRPr lang="en-US" b="1" i="0" baseline="0" dirty="0">
            <a:solidFill>
              <a:schemeClr val="bg1"/>
            </a:solidFill>
          </a:endParaRPr>
        </a:p>
      </dgm:t>
    </dgm:pt>
    <dgm:pt modelId="{8DAE9E8D-E229-4033-9148-FEF42081CE96}" type="parTrans" cxnId="{83C7A6BC-9C8D-4313-8B0C-FCF16FD4C772}">
      <dgm:prSet/>
      <dgm:spPr/>
      <dgm:t>
        <a:bodyPr/>
        <a:lstStyle/>
        <a:p>
          <a:endParaRPr lang="en-US"/>
        </a:p>
      </dgm:t>
    </dgm:pt>
    <dgm:pt modelId="{25B4A600-CA3D-4F1D-B027-3D72F954CDBD}" type="sibTrans" cxnId="{83C7A6BC-9C8D-4313-8B0C-FCF16FD4C772}">
      <dgm:prSet/>
      <dgm:spPr/>
      <dgm:t>
        <a:bodyPr/>
        <a:lstStyle/>
        <a:p>
          <a:endParaRPr lang="en-US"/>
        </a:p>
      </dgm:t>
    </dgm:pt>
    <dgm:pt modelId="{9A085B4A-42B7-4BEF-B304-504BCB379DD2}">
      <dgm:prSet phldrT="[Text]"/>
      <dgm:spPr>
        <a:solidFill>
          <a:schemeClr val="accent6">
            <a:lumMod val="75000"/>
          </a:schemeClr>
        </a:solidFill>
      </dgm:spPr>
      <dgm:t>
        <a:bodyPr/>
        <a:lstStyle/>
        <a:p>
          <a:r>
            <a:rPr lang="en-US" b="1" i="0" baseline="0" dirty="0" smtClean="0">
              <a:solidFill>
                <a:schemeClr val="bg1"/>
              </a:solidFill>
            </a:rPr>
            <a:t>Readability</a:t>
          </a:r>
          <a:endParaRPr lang="en-US" b="1" i="0" baseline="0" dirty="0">
            <a:solidFill>
              <a:schemeClr val="bg1"/>
            </a:solidFill>
          </a:endParaRPr>
        </a:p>
      </dgm:t>
    </dgm:pt>
    <dgm:pt modelId="{7AFFA7E2-E363-482B-9B30-22F433C9F007}" type="parTrans" cxnId="{57B33E3E-BA0E-4D5E-BDD4-6FC7DAB31CC8}">
      <dgm:prSet/>
      <dgm:spPr/>
      <dgm:t>
        <a:bodyPr/>
        <a:lstStyle/>
        <a:p>
          <a:endParaRPr lang="en-US"/>
        </a:p>
      </dgm:t>
    </dgm:pt>
    <dgm:pt modelId="{38931748-6BDE-4F58-A510-75BB5F449F9A}" type="sibTrans" cxnId="{57B33E3E-BA0E-4D5E-BDD4-6FC7DAB31CC8}">
      <dgm:prSet/>
      <dgm:spPr/>
      <dgm:t>
        <a:bodyPr/>
        <a:lstStyle/>
        <a:p>
          <a:endParaRPr lang="en-US"/>
        </a:p>
      </dgm:t>
    </dgm:pt>
    <dgm:pt modelId="{8E0DC80C-BFE5-4EE0-B3F9-6CA92374F969}" type="pres">
      <dgm:prSet presAssocID="{0E60525A-6461-417D-913A-62822940DB57}" presName="composite" presStyleCnt="0">
        <dgm:presLayoutVars>
          <dgm:chMax val="1"/>
          <dgm:dir/>
          <dgm:resizeHandles val="exact"/>
        </dgm:presLayoutVars>
      </dgm:prSet>
      <dgm:spPr/>
      <dgm:t>
        <a:bodyPr/>
        <a:lstStyle/>
        <a:p>
          <a:endParaRPr lang="en-US"/>
        </a:p>
      </dgm:t>
    </dgm:pt>
    <dgm:pt modelId="{D49CF6FC-83AC-4DFA-8FA2-114724DDD16F}" type="pres">
      <dgm:prSet presAssocID="{0E60525A-6461-417D-913A-62822940DB57}" presName="radial" presStyleCnt="0">
        <dgm:presLayoutVars>
          <dgm:animLvl val="ctr"/>
        </dgm:presLayoutVars>
      </dgm:prSet>
      <dgm:spPr/>
    </dgm:pt>
    <dgm:pt modelId="{4FB1A00C-AE37-4054-AE16-E3D450C39087}" type="pres">
      <dgm:prSet presAssocID="{47AD9877-F4F4-4DB4-A24C-EEF34FC14680}" presName="centerShape" presStyleLbl="vennNode1" presStyleIdx="0" presStyleCnt="5"/>
      <dgm:spPr/>
      <dgm:t>
        <a:bodyPr/>
        <a:lstStyle/>
        <a:p>
          <a:endParaRPr lang="en-US"/>
        </a:p>
      </dgm:t>
    </dgm:pt>
    <dgm:pt modelId="{6DCD249F-24B7-4A35-925D-C4575101A2CF}" type="pres">
      <dgm:prSet presAssocID="{C9EFAB6C-448A-4452-B8A4-CDD92479B2AD}" presName="node" presStyleLbl="vennNode1" presStyleIdx="1" presStyleCnt="5">
        <dgm:presLayoutVars>
          <dgm:bulletEnabled val="1"/>
        </dgm:presLayoutVars>
      </dgm:prSet>
      <dgm:spPr/>
      <dgm:t>
        <a:bodyPr/>
        <a:lstStyle/>
        <a:p>
          <a:endParaRPr lang="en-US"/>
        </a:p>
      </dgm:t>
    </dgm:pt>
    <dgm:pt modelId="{E5596795-EE40-413E-A778-113D1D01792B}" type="pres">
      <dgm:prSet presAssocID="{1BF41BD5-84F5-47A4-8E19-840C22DD92C5}" presName="node" presStyleLbl="vennNode1" presStyleIdx="2" presStyleCnt="5">
        <dgm:presLayoutVars>
          <dgm:bulletEnabled val="1"/>
        </dgm:presLayoutVars>
      </dgm:prSet>
      <dgm:spPr/>
      <dgm:t>
        <a:bodyPr/>
        <a:lstStyle/>
        <a:p>
          <a:endParaRPr lang="en-US"/>
        </a:p>
      </dgm:t>
    </dgm:pt>
    <dgm:pt modelId="{8610051F-9BEB-4B0B-BBDC-A95115E4C690}" type="pres">
      <dgm:prSet presAssocID="{9A085B4A-42B7-4BEF-B304-504BCB379DD2}" presName="node" presStyleLbl="vennNode1" presStyleIdx="3" presStyleCnt="5">
        <dgm:presLayoutVars>
          <dgm:bulletEnabled val="1"/>
        </dgm:presLayoutVars>
      </dgm:prSet>
      <dgm:spPr/>
      <dgm:t>
        <a:bodyPr/>
        <a:lstStyle/>
        <a:p>
          <a:endParaRPr lang="en-US"/>
        </a:p>
      </dgm:t>
    </dgm:pt>
    <dgm:pt modelId="{B3F94706-098E-4ACF-9CE4-C9C6BBAC699B}" type="pres">
      <dgm:prSet presAssocID="{642327FF-9FA1-495D-A034-1D4FD72B3761}" presName="node" presStyleLbl="vennNode1" presStyleIdx="4" presStyleCnt="5">
        <dgm:presLayoutVars>
          <dgm:bulletEnabled val="1"/>
        </dgm:presLayoutVars>
      </dgm:prSet>
      <dgm:spPr/>
      <dgm:t>
        <a:bodyPr/>
        <a:lstStyle/>
        <a:p>
          <a:endParaRPr lang="en-US"/>
        </a:p>
      </dgm:t>
    </dgm:pt>
  </dgm:ptLst>
  <dgm:cxnLst>
    <dgm:cxn modelId="{57B33E3E-BA0E-4D5E-BDD4-6FC7DAB31CC8}" srcId="{47AD9877-F4F4-4DB4-A24C-EEF34FC14680}" destId="{9A085B4A-42B7-4BEF-B304-504BCB379DD2}" srcOrd="2" destOrd="0" parTransId="{7AFFA7E2-E363-482B-9B30-22F433C9F007}" sibTransId="{38931748-6BDE-4F58-A510-75BB5F449F9A}"/>
    <dgm:cxn modelId="{93A8C2A5-DAE3-4597-8C8D-EDC0E5F1115B}" type="presOf" srcId="{C9EFAB6C-448A-4452-B8A4-CDD92479B2AD}" destId="{6DCD249F-24B7-4A35-925D-C4575101A2CF}" srcOrd="0" destOrd="0" presId="urn:microsoft.com/office/officeart/2005/8/layout/radial3"/>
    <dgm:cxn modelId="{4CE1DC70-4DD6-4986-9D54-072C8C77EA54}" srcId="{0E60525A-6461-417D-913A-62822940DB57}" destId="{47AD9877-F4F4-4DB4-A24C-EEF34FC14680}" srcOrd="0" destOrd="0" parTransId="{B166B453-59F3-4C8E-968E-4E6623D19B51}" sibTransId="{17311E24-4D6F-4D19-A1D9-7363F2848EFF}"/>
    <dgm:cxn modelId="{70A35179-F611-4A65-9B81-83BA91F9BE79}" type="presOf" srcId="{9A085B4A-42B7-4BEF-B304-504BCB379DD2}" destId="{8610051F-9BEB-4B0B-BBDC-A95115E4C690}" srcOrd="0" destOrd="0" presId="urn:microsoft.com/office/officeart/2005/8/layout/radial3"/>
    <dgm:cxn modelId="{B5698D7C-ECAF-401F-A4DE-A25B54DB2BC6}" srcId="{47AD9877-F4F4-4DB4-A24C-EEF34FC14680}" destId="{1BF41BD5-84F5-47A4-8E19-840C22DD92C5}" srcOrd="1" destOrd="0" parTransId="{209B78EA-5E87-424A-8AD0-162BE96F8CBC}" sibTransId="{C24359B7-8911-4EED-A4D1-F41E8DDCF929}"/>
    <dgm:cxn modelId="{4EEFCDB7-E270-4B27-9620-B4F258BD363C}" type="presOf" srcId="{1BF41BD5-84F5-47A4-8E19-840C22DD92C5}" destId="{E5596795-EE40-413E-A778-113D1D01792B}" srcOrd="0" destOrd="0" presId="urn:microsoft.com/office/officeart/2005/8/layout/radial3"/>
    <dgm:cxn modelId="{E99DB9D3-5273-4A57-967A-B4BA38D2BA05}" type="presOf" srcId="{642327FF-9FA1-495D-A034-1D4FD72B3761}" destId="{B3F94706-098E-4ACF-9CE4-C9C6BBAC699B}" srcOrd="0" destOrd="0" presId="urn:microsoft.com/office/officeart/2005/8/layout/radial3"/>
    <dgm:cxn modelId="{0B928007-662E-43AA-BB26-7252127A79CE}" type="presOf" srcId="{47AD9877-F4F4-4DB4-A24C-EEF34FC14680}" destId="{4FB1A00C-AE37-4054-AE16-E3D450C39087}" srcOrd="0" destOrd="0" presId="urn:microsoft.com/office/officeart/2005/8/layout/radial3"/>
    <dgm:cxn modelId="{83C7A6BC-9C8D-4313-8B0C-FCF16FD4C772}" srcId="{47AD9877-F4F4-4DB4-A24C-EEF34FC14680}" destId="{642327FF-9FA1-495D-A034-1D4FD72B3761}" srcOrd="3" destOrd="0" parTransId="{8DAE9E8D-E229-4033-9148-FEF42081CE96}" sibTransId="{25B4A600-CA3D-4F1D-B027-3D72F954CDBD}"/>
    <dgm:cxn modelId="{965DD2D0-5305-4374-86B3-37393A3573FD}" srcId="{47AD9877-F4F4-4DB4-A24C-EEF34FC14680}" destId="{C9EFAB6C-448A-4452-B8A4-CDD92479B2AD}" srcOrd="0" destOrd="0" parTransId="{CE966871-F42D-440C-863F-667BFC5B4954}" sibTransId="{62B41D56-7CE9-46AC-8B67-C2301CE5FA2D}"/>
    <dgm:cxn modelId="{AAF648A8-C63D-4F0B-94D0-4E9AB3F006BF}" type="presOf" srcId="{0E60525A-6461-417D-913A-62822940DB57}" destId="{8E0DC80C-BFE5-4EE0-B3F9-6CA92374F969}" srcOrd="0" destOrd="0" presId="urn:microsoft.com/office/officeart/2005/8/layout/radial3"/>
    <dgm:cxn modelId="{25AF2535-C322-4E82-B690-272F9B59D48A}" type="presParOf" srcId="{8E0DC80C-BFE5-4EE0-B3F9-6CA92374F969}" destId="{D49CF6FC-83AC-4DFA-8FA2-114724DDD16F}" srcOrd="0" destOrd="0" presId="urn:microsoft.com/office/officeart/2005/8/layout/radial3"/>
    <dgm:cxn modelId="{C9CD938A-6D30-408B-998D-0E266A26F9FD}" type="presParOf" srcId="{D49CF6FC-83AC-4DFA-8FA2-114724DDD16F}" destId="{4FB1A00C-AE37-4054-AE16-E3D450C39087}" srcOrd="0" destOrd="0" presId="urn:microsoft.com/office/officeart/2005/8/layout/radial3"/>
    <dgm:cxn modelId="{2E1C92D2-496D-4C06-B65F-DEF4AE4D66A4}" type="presParOf" srcId="{D49CF6FC-83AC-4DFA-8FA2-114724DDD16F}" destId="{6DCD249F-24B7-4A35-925D-C4575101A2CF}" srcOrd="1" destOrd="0" presId="urn:microsoft.com/office/officeart/2005/8/layout/radial3"/>
    <dgm:cxn modelId="{0BE64547-C313-4553-9DDF-2B94E81F2761}" type="presParOf" srcId="{D49CF6FC-83AC-4DFA-8FA2-114724DDD16F}" destId="{E5596795-EE40-413E-A778-113D1D01792B}" srcOrd="2" destOrd="0" presId="urn:microsoft.com/office/officeart/2005/8/layout/radial3"/>
    <dgm:cxn modelId="{6623836A-F57D-48AD-B4F2-72B664153B3D}" type="presParOf" srcId="{D49CF6FC-83AC-4DFA-8FA2-114724DDD16F}" destId="{8610051F-9BEB-4B0B-BBDC-A95115E4C690}" srcOrd="3" destOrd="0" presId="urn:microsoft.com/office/officeart/2005/8/layout/radial3"/>
    <dgm:cxn modelId="{10DDD60E-C6F6-4A2F-AAA1-89920098E51B}" type="presParOf" srcId="{D49CF6FC-83AC-4DFA-8FA2-114724DDD16F}" destId="{B3F94706-098E-4ACF-9CE4-C9C6BBAC699B}"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18EAD4D-4314-4134-83DF-32ACE8080561}" type="doc">
      <dgm:prSet loTypeId="urn:microsoft.com/office/officeart/2005/8/layout/venn1" loCatId="relationship" qsTypeId="urn:microsoft.com/office/officeart/2005/8/quickstyle/simple5" qsCatId="simple" csTypeId="urn:microsoft.com/office/officeart/2005/8/colors/colorful1" csCatId="colorful" phldr="1"/>
      <dgm:spPr/>
      <dgm:t>
        <a:bodyPr/>
        <a:lstStyle/>
        <a:p>
          <a:endParaRPr lang="en-US"/>
        </a:p>
      </dgm:t>
    </dgm:pt>
    <dgm:pt modelId="{EDA51C52-801B-44FF-9DFC-70A3BF288968}">
      <dgm:prSet phldrT="[Text]"/>
      <dgm:spPr/>
      <dgm:t>
        <a:bodyPr/>
        <a:lstStyle/>
        <a:p>
          <a:r>
            <a:rPr lang="en-US" dirty="0" smtClean="0"/>
            <a:t>Communication</a:t>
          </a:r>
          <a:endParaRPr lang="en-US" dirty="0"/>
        </a:p>
      </dgm:t>
    </dgm:pt>
    <dgm:pt modelId="{FC840B83-EE42-47F1-B5EA-32DEA273CB93}" type="parTrans" cxnId="{598E0FBF-491F-423E-A186-E7700C4D5F94}">
      <dgm:prSet/>
      <dgm:spPr/>
      <dgm:t>
        <a:bodyPr/>
        <a:lstStyle/>
        <a:p>
          <a:endParaRPr lang="en-US"/>
        </a:p>
      </dgm:t>
    </dgm:pt>
    <dgm:pt modelId="{6C5C0884-6B06-493D-84E8-4C9FCADEE057}" type="sibTrans" cxnId="{598E0FBF-491F-423E-A186-E7700C4D5F94}">
      <dgm:prSet/>
      <dgm:spPr/>
      <dgm:t>
        <a:bodyPr/>
        <a:lstStyle/>
        <a:p>
          <a:endParaRPr lang="en-US"/>
        </a:p>
      </dgm:t>
    </dgm:pt>
    <dgm:pt modelId="{25A1D521-A737-46E0-97ED-05E7F6D73488}">
      <dgm:prSet phldrT="[Text]"/>
      <dgm:spPr/>
      <dgm:t>
        <a:bodyPr/>
        <a:lstStyle/>
        <a:p>
          <a:r>
            <a:rPr lang="en-US" dirty="0" smtClean="0"/>
            <a:t>Management</a:t>
          </a:r>
          <a:endParaRPr lang="en-US" dirty="0"/>
        </a:p>
      </dgm:t>
    </dgm:pt>
    <dgm:pt modelId="{82745672-DDDC-4A4C-85EC-6DA946B4AED2}" type="parTrans" cxnId="{864CB7E0-2603-4C3A-85EC-7BE423AB63E5}">
      <dgm:prSet/>
      <dgm:spPr/>
      <dgm:t>
        <a:bodyPr/>
        <a:lstStyle/>
        <a:p>
          <a:endParaRPr lang="en-US"/>
        </a:p>
      </dgm:t>
    </dgm:pt>
    <dgm:pt modelId="{B872FE96-A960-4B29-B1B5-B014F4D92A0A}" type="sibTrans" cxnId="{864CB7E0-2603-4C3A-85EC-7BE423AB63E5}">
      <dgm:prSet/>
      <dgm:spPr/>
      <dgm:t>
        <a:bodyPr/>
        <a:lstStyle/>
        <a:p>
          <a:endParaRPr lang="en-US"/>
        </a:p>
      </dgm:t>
    </dgm:pt>
    <dgm:pt modelId="{E153DAD8-8086-4023-AD4F-4E8126F7C937}" type="pres">
      <dgm:prSet presAssocID="{718EAD4D-4314-4134-83DF-32ACE8080561}" presName="compositeShape" presStyleCnt="0">
        <dgm:presLayoutVars>
          <dgm:chMax val="7"/>
          <dgm:dir/>
          <dgm:resizeHandles val="exact"/>
        </dgm:presLayoutVars>
      </dgm:prSet>
      <dgm:spPr/>
      <dgm:t>
        <a:bodyPr/>
        <a:lstStyle/>
        <a:p>
          <a:endParaRPr lang="en-US"/>
        </a:p>
      </dgm:t>
    </dgm:pt>
    <dgm:pt modelId="{1A45E11E-76C2-4FD1-9772-993D020F9A52}" type="pres">
      <dgm:prSet presAssocID="{EDA51C52-801B-44FF-9DFC-70A3BF288968}" presName="circ1" presStyleLbl="vennNode1" presStyleIdx="0" presStyleCnt="2" custLinFactNeighborX="2682" custLinFactNeighborY="-838"/>
      <dgm:spPr/>
      <dgm:t>
        <a:bodyPr/>
        <a:lstStyle/>
        <a:p>
          <a:endParaRPr lang="en-US"/>
        </a:p>
      </dgm:t>
    </dgm:pt>
    <dgm:pt modelId="{7BE5D30C-2837-448F-AED5-E07AF0BF46C1}" type="pres">
      <dgm:prSet presAssocID="{EDA51C52-801B-44FF-9DFC-70A3BF288968}" presName="circ1Tx" presStyleLbl="revTx" presStyleIdx="0" presStyleCnt="0">
        <dgm:presLayoutVars>
          <dgm:chMax val="0"/>
          <dgm:chPref val="0"/>
          <dgm:bulletEnabled val="1"/>
        </dgm:presLayoutVars>
      </dgm:prSet>
      <dgm:spPr/>
      <dgm:t>
        <a:bodyPr/>
        <a:lstStyle/>
        <a:p>
          <a:endParaRPr lang="en-US"/>
        </a:p>
      </dgm:t>
    </dgm:pt>
    <dgm:pt modelId="{48AB1DB4-BF35-4084-947D-51B115E2C8A2}" type="pres">
      <dgm:prSet presAssocID="{25A1D521-A737-46E0-97ED-05E7F6D73488}" presName="circ2" presStyleLbl="vennNode1" presStyleIdx="1" presStyleCnt="2"/>
      <dgm:spPr/>
      <dgm:t>
        <a:bodyPr/>
        <a:lstStyle/>
        <a:p>
          <a:endParaRPr lang="en-US"/>
        </a:p>
      </dgm:t>
    </dgm:pt>
    <dgm:pt modelId="{DD07E05D-F547-4ACE-A809-0F40C6A6E447}" type="pres">
      <dgm:prSet presAssocID="{25A1D521-A737-46E0-97ED-05E7F6D73488}" presName="circ2Tx" presStyleLbl="revTx" presStyleIdx="0" presStyleCnt="0">
        <dgm:presLayoutVars>
          <dgm:chMax val="0"/>
          <dgm:chPref val="0"/>
          <dgm:bulletEnabled val="1"/>
        </dgm:presLayoutVars>
      </dgm:prSet>
      <dgm:spPr/>
      <dgm:t>
        <a:bodyPr/>
        <a:lstStyle/>
        <a:p>
          <a:endParaRPr lang="en-US"/>
        </a:p>
      </dgm:t>
    </dgm:pt>
  </dgm:ptLst>
  <dgm:cxnLst>
    <dgm:cxn modelId="{58A097CF-CA6F-40F2-A4CF-D4EF0A0148A2}" type="presOf" srcId="{25A1D521-A737-46E0-97ED-05E7F6D73488}" destId="{DD07E05D-F547-4ACE-A809-0F40C6A6E447}" srcOrd="1" destOrd="0" presId="urn:microsoft.com/office/officeart/2005/8/layout/venn1"/>
    <dgm:cxn modelId="{598E0FBF-491F-423E-A186-E7700C4D5F94}" srcId="{718EAD4D-4314-4134-83DF-32ACE8080561}" destId="{EDA51C52-801B-44FF-9DFC-70A3BF288968}" srcOrd="0" destOrd="0" parTransId="{FC840B83-EE42-47F1-B5EA-32DEA273CB93}" sibTransId="{6C5C0884-6B06-493D-84E8-4C9FCADEE057}"/>
    <dgm:cxn modelId="{864CB7E0-2603-4C3A-85EC-7BE423AB63E5}" srcId="{718EAD4D-4314-4134-83DF-32ACE8080561}" destId="{25A1D521-A737-46E0-97ED-05E7F6D73488}" srcOrd="1" destOrd="0" parTransId="{82745672-DDDC-4A4C-85EC-6DA946B4AED2}" sibTransId="{B872FE96-A960-4B29-B1B5-B014F4D92A0A}"/>
    <dgm:cxn modelId="{B0B2271E-E4FE-4B15-A396-96ABFA706E23}" type="presOf" srcId="{EDA51C52-801B-44FF-9DFC-70A3BF288968}" destId="{1A45E11E-76C2-4FD1-9772-993D020F9A52}" srcOrd="0" destOrd="0" presId="urn:microsoft.com/office/officeart/2005/8/layout/venn1"/>
    <dgm:cxn modelId="{040B123C-66CD-417E-A978-AA5D1046CE3E}" type="presOf" srcId="{25A1D521-A737-46E0-97ED-05E7F6D73488}" destId="{48AB1DB4-BF35-4084-947D-51B115E2C8A2}" srcOrd="0" destOrd="0" presId="urn:microsoft.com/office/officeart/2005/8/layout/venn1"/>
    <dgm:cxn modelId="{731D5105-3160-4775-9816-A4F5B1D36292}" type="presOf" srcId="{718EAD4D-4314-4134-83DF-32ACE8080561}" destId="{E153DAD8-8086-4023-AD4F-4E8126F7C937}" srcOrd="0" destOrd="0" presId="urn:microsoft.com/office/officeart/2005/8/layout/venn1"/>
    <dgm:cxn modelId="{795D90B3-5E64-4257-940B-109014905DEA}" type="presOf" srcId="{EDA51C52-801B-44FF-9DFC-70A3BF288968}" destId="{7BE5D30C-2837-448F-AED5-E07AF0BF46C1}" srcOrd="1" destOrd="0" presId="urn:microsoft.com/office/officeart/2005/8/layout/venn1"/>
    <dgm:cxn modelId="{72A83F33-8853-48FF-A7AA-C1393C56CF13}" type="presParOf" srcId="{E153DAD8-8086-4023-AD4F-4E8126F7C937}" destId="{1A45E11E-76C2-4FD1-9772-993D020F9A52}" srcOrd="0" destOrd="0" presId="urn:microsoft.com/office/officeart/2005/8/layout/venn1"/>
    <dgm:cxn modelId="{E6D79854-8BEB-4E74-9F8C-A52913515FC1}" type="presParOf" srcId="{E153DAD8-8086-4023-AD4F-4E8126F7C937}" destId="{7BE5D30C-2837-448F-AED5-E07AF0BF46C1}" srcOrd="1" destOrd="0" presId="urn:microsoft.com/office/officeart/2005/8/layout/venn1"/>
    <dgm:cxn modelId="{89761975-1CBD-4A2B-87DC-C4FCF79EBF62}" type="presParOf" srcId="{E153DAD8-8086-4023-AD4F-4E8126F7C937}" destId="{48AB1DB4-BF35-4084-947D-51B115E2C8A2}" srcOrd="2" destOrd="0" presId="urn:microsoft.com/office/officeart/2005/8/layout/venn1"/>
    <dgm:cxn modelId="{7460C001-C39A-4CE1-AEC3-6803241954E0}" type="presParOf" srcId="{E153DAD8-8086-4023-AD4F-4E8126F7C937}" destId="{DD07E05D-F547-4ACE-A809-0F40C6A6E447}"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C396CF89-DD91-4FFD-A15F-11D5E0C07F22}" type="doc">
      <dgm:prSet loTypeId="urn:microsoft.com/office/officeart/2005/8/layout/hProcess3" loCatId="process" qsTypeId="urn:microsoft.com/office/officeart/2005/8/quickstyle/simple3" qsCatId="simple" csTypeId="urn:microsoft.com/office/officeart/2005/8/colors/accent1_2" csCatId="accent1" phldr="1"/>
      <dgm:spPr/>
      <dgm:t>
        <a:bodyPr/>
        <a:lstStyle/>
        <a:p>
          <a:endParaRPr lang="en-US"/>
        </a:p>
      </dgm:t>
    </dgm:pt>
    <dgm:pt modelId="{545B4CB3-2C55-4943-9943-75FC124B30FB}">
      <dgm:prSet phldrT="[Text]" custT="1"/>
      <dgm:spPr/>
      <dgm:t>
        <a:bodyPr/>
        <a:lstStyle/>
        <a:p>
          <a:r>
            <a:rPr lang="en-US" sz="1300" b="1" dirty="0" smtClean="0"/>
            <a:t>Nov</a:t>
          </a:r>
        </a:p>
        <a:p>
          <a:r>
            <a:rPr lang="en-US" sz="1300" b="1" dirty="0" smtClean="0"/>
            <a:t>2017</a:t>
          </a:r>
          <a:endParaRPr lang="en-US" sz="1300" b="1" dirty="0"/>
        </a:p>
      </dgm:t>
    </dgm:pt>
    <dgm:pt modelId="{EB30D989-AEB3-4B35-A5D2-13EF04E180C7}" type="parTrans" cxnId="{786308D9-BA4F-4C4F-A326-496A1F0743BC}">
      <dgm:prSet/>
      <dgm:spPr/>
      <dgm:t>
        <a:bodyPr/>
        <a:lstStyle/>
        <a:p>
          <a:endParaRPr lang="en-US"/>
        </a:p>
      </dgm:t>
    </dgm:pt>
    <dgm:pt modelId="{2E0A807F-EB4D-428F-877E-E2D527E90C76}" type="sibTrans" cxnId="{786308D9-BA4F-4C4F-A326-496A1F0743BC}">
      <dgm:prSet/>
      <dgm:spPr/>
      <dgm:t>
        <a:bodyPr/>
        <a:lstStyle/>
        <a:p>
          <a:endParaRPr lang="en-US"/>
        </a:p>
      </dgm:t>
    </dgm:pt>
    <dgm:pt modelId="{BBEA9FAC-07D3-4636-ACD4-3E4216E8674C}" type="pres">
      <dgm:prSet presAssocID="{C396CF89-DD91-4FFD-A15F-11D5E0C07F22}" presName="Name0" presStyleCnt="0">
        <dgm:presLayoutVars>
          <dgm:dir/>
          <dgm:animLvl val="lvl"/>
          <dgm:resizeHandles val="exact"/>
        </dgm:presLayoutVars>
      </dgm:prSet>
      <dgm:spPr/>
      <dgm:t>
        <a:bodyPr/>
        <a:lstStyle/>
        <a:p>
          <a:endParaRPr lang="en-US"/>
        </a:p>
      </dgm:t>
    </dgm:pt>
    <dgm:pt modelId="{5D48BBB8-517E-4F9E-B982-A6E5F39EDAF0}" type="pres">
      <dgm:prSet presAssocID="{C396CF89-DD91-4FFD-A15F-11D5E0C07F22}" presName="dummy" presStyleCnt="0"/>
      <dgm:spPr/>
    </dgm:pt>
    <dgm:pt modelId="{7B3AA61E-CBB4-43B2-89F3-CBE91144FE0F}" type="pres">
      <dgm:prSet presAssocID="{C396CF89-DD91-4FFD-A15F-11D5E0C07F22}" presName="linH" presStyleCnt="0"/>
      <dgm:spPr/>
    </dgm:pt>
    <dgm:pt modelId="{FE202EDC-CBFC-47FE-9518-B9D3EA538C79}" type="pres">
      <dgm:prSet presAssocID="{C396CF89-DD91-4FFD-A15F-11D5E0C07F22}" presName="padding1" presStyleCnt="0"/>
      <dgm:spPr/>
    </dgm:pt>
    <dgm:pt modelId="{48792CDD-C09F-4152-9089-8959463E3675}" type="pres">
      <dgm:prSet presAssocID="{545B4CB3-2C55-4943-9943-75FC124B30FB}" presName="linV" presStyleCnt="0"/>
      <dgm:spPr/>
    </dgm:pt>
    <dgm:pt modelId="{3191D0E0-33EE-4974-B3EB-899F92A16DD9}" type="pres">
      <dgm:prSet presAssocID="{545B4CB3-2C55-4943-9943-75FC124B30FB}" presName="spVertical1" presStyleCnt="0"/>
      <dgm:spPr/>
    </dgm:pt>
    <dgm:pt modelId="{27CF4905-CE33-48D9-961F-B8CE47963AA7}" type="pres">
      <dgm:prSet presAssocID="{545B4CB3-2C55-4943-9943-75FC124B30FB}" presName="parTx" presStyleLbl="revTx" presStyleIdx="0" presStyleCnt="1" custFlipHor="1" custScaleX="8003" custLinFactNeighborX="-50796" custLinFactNeighborY="84273">
        <dgm:presLayoutVars>
          <dgm:chMax val="0"/>
          <dgm:chPref val="0"/>
          <dgm:bulletEnabled val="1"/>
        </dgm:presLayoutVars>
      </dgm:prSet>
      <dgm:spPr/>
      <dgm:t>
        <a:bodyPr/>
        <a:lstStyle/>
        <a:p>
          <a:endParaRPr lang="en-US"/>
        </a:p>
      </dgm:t>
    </dgm:pt>
    <dgm:pt modelId="{B60AFC2D-A6FD-4452-B880-D45C81D13C59}" type="pres">
      <dgm:prSet presAssocID="{545B4CB3-2C55-4943-9943-75FC124B30FB}" presName="spVertical2" presStyleCnt="0"/>
      <dgm:spPr/>
    </dgm:pt>
    <dgm:pt modelId="{C1029521-C67B-4237-9C36-8D29AF56DC85}" type="pres">
      <dgm:prSet presAssocID="{545B4CB3-2C55-4943-9943-75FC124B30FB}" presName="spVertical3" presStyleCnt="0"/>
      <dgm:spPr/>
    </dgm:pt>
    <dgm:pt modelId="{511DC555-7581-4AA7-80FE-5E3FF0C854AC}" type="pres">
      <dgm:prSet presAssocID="{C396CF89-DD91-4FFD-A15F-11D5E0C07F22}" presName="padding2" presStyleCnt="0"/>
      <dgm:spPr/>
    </dgm:pt>
    <dgm:pt modelId="{165CC4E7-30AB-44AF-8E12-5E9153BCF004}" type="pres">
      <dgm:prSet presAssocID="{C396CF89-DD91-4FFD-A15F-11D5E0C07F22}" presName="negArrow" presStyleCnt="0"/>
      <dgm:spPr/>
    </dgm:pt>
    <dgm:pt modelId="{91057F3B-9DFE-459F-8A62-F6238E02EE0F}" type="pres">
      <dgm:prSet presAssocID="{C396CF89-DD91-4FFD-A15F-11D5E0C07F22}" presName="backgroundArrow" presStyleLbl="node1" presStyleIdx="0" presStyleCnt="1" custScaleY="93025" custLinFactY="-182377" custLinFactNeighborX="2262" custLinFactNeighborY="-200000"/>
      <dgm:spPr/>
    </dgm:pt>
  </dgm:ptLst>
  <dgm:cxnLst>
    <dgm:cxn modelId="{92FC27E2-95BB-4513-A6E9-E5223A697276}" type="presOf" srcId="{545B4CB3-2C55-4943-9943-75FC124B30FB}" destId="{27CF4905-CE33-48D9-961F-B8CE47963AA7}" srcOrd="0" destOrd="0" presId="urn:microsoft.com/office/officeart/2005/8/layout/hProcess3"/>
    <dgm:cxn modelId="{E8B5E18C-7034-4F9C-A043-FE2519CEF62B}" type="presOf" srcId="{C396CF89-DD91-4FFD-A15F-11D5E0C07F22}" destId="{BBEA9FAC-07D3-4636-ACD4-3E4216E8674C}" srcOrd="0" destOrd="0" presId="urn:microsoft.com/office/officeart/2005/8/layout/hProcess3"/>
    <dgm:cxn modelId="{786308D9-BA4F-4C4F-A326-496A1F0743BC}" srcId="{C396CF89-DD91-4FFD-A15F-11D5E0C07F22}" destId="{545B4CB3-2C55-4943-9943-75FC124B30FB}" srcOrd="0" destOrd="0" parTransId="{EB30D989-AEB3-4B35-A5D2-13EF04E180C7}" sibTransId="{2E0A807F-EB4D-428F-877E-E2D527E90C76}"/>
    <dgm:cxn modelId="{6A1251FA-95C1-40DB-AE8C-7A199209B809}" type="presParOf" srcId="{BBEA9FAC-07D3-4636-ACD4-3E4216E8674C}" destId="{5D48BBB8-517E-4F9E-B982-A6E5F39EDAF0}" srcOrd="0" destOrd="0" presId="urn:microsoft.com/office/officeart/2005/8/layout/hProcess3"/>
    <dgm:cxn modelId="{1B06797C-74B2-4D60-8D8D-2A74F0993799}" type="presParOf" srcId="{BBEA9FAC-07D3-4636-ACD4-3E4216E8674C}" destId="{7B3AA61E-CBB4-43B2-89F3-CBE91144FE0F}" srcOrd="1" destOrd="0" presId="urn:microsoft.com/office/officeart/2005/8/layout/hProcess3"/>
    <dgm:cxn modelId="{A3C80AAA-346A-426B-A222-62D6AFBD50DE}" type="presParOf" srcId="{7B3AA61E-CBB4-43B2-89F3-CBE91144FE0F}" destId="{FE202EDC-CBFC-47FE-9518-B9D3EA538C79}" srcOrd="0" destOrd="0" presId="urn:microsoft.com/office/officeart/2005/8/layout/hProcess3"/>
    <dgm:cxn modelId="{BBA76875-871D-47AB-A126-30226430EC65}" type="presParOf" srcId="{7B3AA61E-CBB4-43B2-89F3-CBE91144FE0F}" destId="{48792CDD-C09F-4152-9089-8959463E3675}" srcOrd="1" destOrd="0" presId="urn:microsoft.com/office/officeart/2005/8/layout/hProcess3"/>
    <dgm:cxn modelId="{5E7BECF0-6F03-4F5B-A18E-63B81B6988E1}" type="presParOf" srcId="{48792CDD-C09F-4152-9089-8959463E3675}" destId="{3191D0E0-33EE-4974-B3EB-899F92A16DD9}" srcOrd="0" destOrd="0" presId="urn:microsoft.com/office/officeart/2005/8/layout/hProcess3"/>
    <dgm:cxn modelId="{4F59DAE1-D557-4FEB-A3DD-AD34BAB391AC}" type="presParOf" srcId="{48792CDD-C09F-4152-9089-8959463E3675}" destId="{27CF4905-CE33-48D9-961F-B8CE47963AA7}" srcOrd="1" destOrd="0" presId="urn:microsoft.com/office/officeart/2005/8/layout/hProcess3"/>
    <dgm:cxn modelId="{A4588315-2C47-4B14-98FF-6FBB4B34D3C2}" type="presParOf" srcId="{48792CDD-C09F-4152-9089-8959463E3675}" destId="{B60AFC2D-A6FD-4452-B880-D45C81D13C59}" srcOrd="2" destOrd="0" presId="urn:microsoft.com/office/officeart/2005/8/layout/hProcess3"/>
    <dgm:cxn modelId="{52424DF4-D38E-4D34-9D1E-1516B5813145}" type="presParOf" srcId="{48792CDD-C09F-4152-9089-8959463E3675}" destId="{C1029521-C67B-4237-9C36-8D29AF56DC85}" srcOrd="3" destOrd="0" presId="urn:microsoft.com/office/officeart/2005/8/layout/hProcess3"/>
    <dgm:cxn modelId="{F0F60CF0-0BBB-496B-AD39-5A538E008D54}" type="presParOf" srcId="{7B3AA61E-CBB4-43B2-89F3-CBE91144FE0F}" destId="{511DC555-7581-4AA7-80FE-5E3FF0C854AC}" srcOrd="2" destOrd="0" presId="urn:microsoft.com/office/officeart/2005/8/layout/hProcess3"/>
    <dgm:cxn modelId="{35D6355F-F39A-4922-AEBC-845BF56695C1}" type="presParOf" srcId="{7B3AA61E-CBB4-43B2-89F3-CBE91144FE0F}" destId="{165CC4E7-30AB-44AF-8E12-5E9153BCF004}" srcOrd="3" destOrd="0" presId="urn:microsoft.com/office/officeart/2005/8/layout/hProcess3"/>
    <dgm:cxn modelId="{D9C1BF0C-354D-4DDB-B207-3895BC24ED1E}" type="presParOf" srcId="{7B3AA61E-CBB4-43B2-89F3-CBE91144FE0F}" destId="{91057F3B-9DFE-459F-8A62-F6238E02EE0F}"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1A00C-AE37-4054-AE16-E3D450C39087}">
      <dsp:nvSpPr>
        <dsp:cNvPr id="0" name=""/>
        <dsp:cNvSpPr/>
      </dsp:nvSpPr>
      <dsp:spPr>
        <a:xfrm>
          <a:off x="2114953" y="1394873"/>
          <a:ext cx="3474948" cy="3474948"/>
        </a:xfrm>
        <a:prstGeom prst="ellipse">
          <a:avLst/>
        </a:prstGeom>
        <a:solidFill>
          <a:srgbClr val="00B05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Technical Skills</a:t>
          </a:r>
          <a:endParaRPr lang="en-US" sz="4400" kern="1200" dirty="0"/>
        </a:p>
      </dsp:txBody>
      <dsp:txXfrm>
        <a:off x="2623847" y="1903767"/>
        <a:ext cx="2457160" cy="2457160"/>
      </dsp:txXfrm>
    </dsp:sp>
    <dsp:sp modelId="{6DCD249F-24B7-4A35-925D-C4575101A2CF}">
      <dsp:nvSpPr>
        <dsp:cNvPr id="0" name=""/>
        <dsp:cNvSpPr/>
      </dsp:nvSpPr>
      <dsp:spPr>
        <a:xfrm>
          <a:off x="2983690" y="620"/>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Programming</a:t>
          </a:r>
          <a:endParaRPr lang="en-US" sz="1400" b="1" i="0" kern="1200" baseline="0" dirty="0">
            <a:solidFill>
              <a:schemeClr val="bg1"/>
            </a:solidFill>
          </a:endParaRPr>
        </a:p>
      </dsp:txBody>
      <dsp:txXfrm>
        <a:off x="3238137" y="255067"/>
        <a:ext cx="1228580" cy="1228580"/>
      </dsp:txXfrm>
    </dsp:sp>
    <dsp:sp modelId="{E5596795-EE40-413E-A778-113D1D01792B}">
      <dsp:nvSpPr>
        <dsp:cNvPr id="0" name=""/>
        <dsp:cNvSpPr/>
      </dsp:nvSpPr>
      <dsp:spPr>
        <a:xfrm>
          <a:off x="5246681" y="2263610"/>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Development Environment</a:t>
          </a:r>
          <a:endParaRPr lang="en-US" sz="1400" b="1" i="0" kern="1200" baseline="0" dirty="0">
            <a:solidFill>
              <a:schemeClr val="bg1"/>
            </a:solidFill>
          </a:endParaRPr>
        </a:p>
      </dsp:txBody>
      <dsp:txXfrm>
        <a:off x="5501128" y="2518057"/>
        <a:ext cx="1228580" cy="1228580"/>
      </dsp:txXfrm>
    </dsp:sp>
    <dsp:sp modelId="{8610051F-9BEB-4B0B-BBDC-A95115E4C690}">
      <dsp:nvSpPr>
        <dsp:cNvPr id="0" name=""/>
        <dsp:cNvSpPr/>
      </dsp:nvSpPr>
      <dsp:spPr>
        <a:xfrm>
          <a:off x="2983690" y="4526601"/>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Readability</a:t>
          </a:r>
          <a:endParaRPr lang="en-US" sz="1400" b="1" i="0" kern="1200" baseline="0" dirty="0">
            <a:solidFill>
              <a:schemeClr val="bg1"/>
            </a:solidFill>
          </a:endParaRPr>
        </a:p>
      </dsp:txBody>
      <dsp:txXfrm>
        <a:off x="3238137" y="4781048"/>
        <a:ext cx="1228580" cy="1228580"/>
      </dsp:txXfrm>
    </dsp:sp>
    <dsp:sp modelId="{B3F94706-098E-4ACF-9CE4-C9C6BBAC699B}">
      <dsp:nvSpPr>
        <dsp:cNvPr id="0" name=""/>
        <dsp:cNvSpPr/>
      </dsp:nvSpPr>
      <dsp:spPr>
        <a:xfrm>
          <a:off x="720700" y="2263610"/>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Software Development Methodology</a:t>
          </a:r>
          <a:endParaRPr lang="en-US" sz="1400" b="1" i="0" kern="1200" baseline="0" dirty="0">
            <a:solidFill>
              <a:schemeClr val="bg1"/>
            </a:solidFill>
          </a:endParaRPr>
        </a:p>
      </dsp:txBody>
      <dsp:txXfrm>
        <a:off x="975147" y="2518057"/>
        <a:ext cx="1228580" cy="1228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45E11E-76C2-4FD1-9772-993D020F9A52}">
      <dsp:nvSpPr>
        <dsp:cNvPr id="0" name=""/>
        <dsp:cNvSpPr/>
      </dsp:nvSpPr>
      <dsp:spPr>
        <a:xfrm>
          <a:off x="288046" y="836711"/>
          <a:ext cx="4276195" cy="4276195"/>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en-US" sz="2700" kern="1200" dirty="0" smtClean="0"/>
            <a:t>Communication</a:t>
          </a:r>
          <a:endParaRPr lang="en-US" sz="2700" kern="1200" dirty="0"/>
        </a:p>
      </dsp:txBody>
      <dsp:txXfrm>
        <a:off x="885173" y="1340967"/>
        <a:ext cx="2465553" cy="3267684"/>
      </dsp:txXfrm>
    </dsp:sp>
    <dsp:sp modelId="{48AB1DB4-BF35-4084-947D-51B115E2C8A2}">
      <dsp:nvSpPr>
        <dsp:cNvPr id="0" name=""/>
        <dsp:cNvSpPr/>
      </dsp:nvSpPr>
      <dsp:spPr>
        <a:xfrm>
          <a:off x="3255301" y="872546"/>
          <a:ext cx="4276195" cy="4276195"/>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en-US" sz="2700" kern="1200" dirty="0" smtClean="0"/>
            <a:t>Management</a:t>
          </a:r>
          <a:endParaRPr lang="en-US" sz="2700" kern="1200" dirty="0"/>
        </a:p>
      </dsp:txBody>
      <dsp:txXfrm>
        <a:off x="4468816" y="1376801"/>
        <a:ext cx="2465553" cy="32676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57F3B-9DFE-459F-8A62-F6238E02EE0F}">
      <dsp:nvSpPr>
        <dsp:cNvPr id="0" name=""/>
        <dsp:cNvSpPr/>
      </dsp:nvSpPr>
      <dsp:spPr>
        <a:xfrm>
          <a:off x="29439" y="0"/>
          <a:ext cx="10028960" cy="334890"/>
        </a:xfrm>
        <a:prstGeom prst="rightArrow">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7CF4905-CE33-48D9-961F-B8CE47963AA7}">
      <dsp:nvSpPr>
        <dsp:cNvPr id="0" name=""/>
        <dsp:cNvSpPr/>
      </dsp:nvSpPr>
      <dsp:spPr>
        <a:xfrm flipH="1">
          <a:off x="393832" y="496717"/>
          <a:ext cx="716399" cy="539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kern="1200" dirty="0" smtClean="0"/>
            <a:t>Nov</a:t>
          </a:r>
        </a:p>
        <a:p>
          <a:pPr lvl="0" algn="ctr" defTabSz="577850">
            <a:lnSpc>
              <a:spcPct val="90000"/>
            </a:lnSpc>
            <a:spcBef>
              <a:spcPct val="0"/>
            </a:spcBef>
            <a:spcAft>
              <a:spcPct val="35000"/>
            </a:spcAft>
          </a:pPr>
          <a:r>
            <a:rPr lang="en-US" sz="1300" b="1" kern="1200" dirty="0" smtClean="0"/>
            <a:t>2017</a:t>
          </a:r>
          <a:endParaRPr lang="en-US" sz="1300" b="1" kern="1200" dirty="0"/>
        </a:p>
      </dsp:txBody>
      <dsp:txXfrm>
        <a:off x="393832" y="496717"/>
        <a:ext cx="716399" cy="539020"/>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12/18/2018</a:t>
            </a:fld>
            <a:endParaRPr lang="en-US"/>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8</a:t>
            </a:fld>
            <a:endParaRPr lang="en-US"/>
          </a:p>
        </p:txBody>
      </p:sp>
    </p:spTree>
    <p:extLst>
      <p:ext uri="{BB962C8B-B14F-4D97-AF65-F5344CB8AC3E}">
        <p14:creationId xmlns:p14="http://schemas.microsoft.com/office/powerpoint/2010/main" val="43342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9</a:t>
            </a:fld>
            <a:endParaRPr lang="en-US"/>
          </a:p>
        </p:txBody>
      </p:sp>
    </p:spTree>
    <p:extLst>
      <p:ext uri="{BB962C8B-B14F-4D97-AF65-F5344CB8AC3E}">
        <p14:creationId xmlns:p14="http://schemas.microsoft.com/office/powerpoint/2010/main" val="16667855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7164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6808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816994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761087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84823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735039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065807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92589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schemeClr val="bg1"/>
                </a:solidFill>
                <a:latin typeface="+mj-ea"/>
                <a:ea typeface="+mj-ea"/>
              </a:rPr>
              <a:t>BIG</a:t>
            </a:r>
            <a:r>
              <a:rPr kumimoji="1" lang="en-US" altLang="ja-JP" b="1" baseline="0" dirty="0">
                <a:solidFill>
                  <a:schemeClr val="bg1"/>
                </a:solidFill>
                <a:latin typeface="+mj-ea"/>
                <a:ea typeface="+mj-ea"/>
              </a:rPr>
              <a:t> IDEAS FOR EVERY SPACE</a:t>
            </a:r>
            <a:endParaRPr kumimoji="1" lang="ja-JP" altLang="en-US" b="1" dirty="0">
              <a:solidFill>
                <a:schemeClr val="bg1"/>
              </a:solidFill>
              <a:latin typeface="+mj-ea"/>
              <a:ea typeface="+mj-ea"/>
            </a:endParaRPr>
          </a:p>
        </p:txBody>
      </p:sp>
    </p:spTree>
    <p:extLst>
      <p:ext uri="{BB962C8B-B14F-4D97-AF65-F5344CB8AC3E}">
        <p14:creationId xmlns:p14="http://schemas.microsoft.com/office/powerpoint/2010/main" val="278901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1395972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1549748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2093429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7146325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10500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28475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6255269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6296251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4641857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1098310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2194174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7629011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8488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5444303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2550777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8065703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1157333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9763663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schemeClr val="bg1"/>
                </a:solidFill>
                <a:latin typeface="+mj-ea"/>
                <a:ea typeface="+mj-ea"/>
              </a:rPr>
              <a:t>BIG</a:t>
            </a:r>
            <a:r>
              <a:rPr kumimoji="1" lang="en-US" altLang="ja-JP" b="1" baseline="0" dirty="0">
                <a:solidFill>
                  <a:schemeClr val="bg1"/>
                </a:solidFill>
                <a:latin typeface="+mj-ea"/>
                <a:ea typeface="+mj-ea"/>
              </a:rPr>
              <a:t> IDEAS FOR EVERY SPACE</a:t>
            </a:r>
            <a:endParaRPr kumimoji="1" lang="ja-JP" altLang="en-US" b="1" dirty="0">
              <a:solidFill>
                <a:schemeClr val="bg1"/>
              </a:solidFill>
              <a:latin typeface="+mj-ea"/>
              <a:ea typeface="+mj-ea"/>
            </a:endParaRPr>
          </a:p>
        </p:txBody>
      </p:sp>
    </p:spTree>
    <p:extLst>
      <p:ext uri="{BB962C8B-B14F-4D97-AF65-F5344CB8AC3E}">
        <p14:creationId xmlns:p14="http://schemas.microsoft.com/office/powerpoint/2010/main" val="169140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89184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91506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676313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005317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2831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25655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gif"/><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2017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Tree>
    <p:extLst>
      <p:ext uri="{BB962C8B-B14F-4D97-AF65-F5344CB8AC3E}">
        <p14:creationId xmlns:p14="http://schemas.microsoft.com/office/powerpoint/2010/main" val="81761383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2017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
        <p:nvSpPr>
          <p:cNvPr id="10" name="Rechteck 9"/>
          <p:cNvSpPr/>
          <p:nvPr/>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542110291"/>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プレースホルダー 8"/>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3530" b="13530"/>
          <a:stretch>
            <a:fillRect/>
          </a:stretch>
        </p:blipFill>
        <p:spPr/>
      </p:pic>
      <p:sp>
        <p:nvSpPr>
          <p:cNvPr id="3" name="Textplatzhalter 2"/>
          <p:cNvSpPr>
            <a:spLocks noGrp="1"/>
          </p:cNvSpPr>
          <p:nvPr>
            <p:ph type="body" sz="quarter" idx="11"/>
          </p:nvPr>
        </p:nvSpPr>
        <p:spPr/>
        <p:txBody>
          <a:bodyPr/>
          <a:lstStyle/>
          <a:p>
            <a:r>
              <a:rPr lang="en-US" altLang="ja-JP" dirty="0" smtClean="0"/>
              <a:t>26G </a:t>
            </a:r>
            <a:r>
              <a:rPr lang="en-US" altLang="ja-JP" dirty="0"/>
              <a:t>MENTOR-MENTEE</a:t>
            </a:r>
          </a:p>
          <a:p>
            <a:r>
              <a:rPr lang="en-US" altLang="ja-JP" dirty="0"/>
              <a:t>TRAINING PLAN</a:t>
            </a:r>
          </a:p>
          <a:p>
            <a:pPr lvl="1"/>
            <a:r>
              <a:rPr lang="en-US" altLang="ja-JP" dirty="0"/>
              <a:t>Nov </a:t>
            </a:r>
            <a:r>
              <a:rPr lang="en-US" altLang="ja-JP" dirty="0" smtClean="0"/>
              <a:t>2017 </a:t>
            </a:r>
            <a:r>
              <a:rPr lang="en-US" altLang="ja-JP" dirty="0"/>
              <a:t>– Nov </a:t>
            </a:r>
            <a:r>
              <a:rPr lang="en-US" altLang="ja-JP" dirty="0" smtClean="0"/>
              <a:t>2019</a:t>
            </a:r>
            <a:endParaRPr lang="en-US" altLang="ja-JP" dirty="0"/>
          </a:p>
        </p:txBody>
      </p:sp>
      <p:sp>
        <p:nvSpPr>
          <p:cNvPr id="4" name="Textplatzhalter 3"/>
          <p:cNvSpPr>
            <a:spLocks noGrp="1"/>
          </p:cNvSpPr>
          <p:nvPr>
            <p:ph type="body" sz="quarter" idx="13"/>
          </p:nvPr>
        </p:nvSpPr>
        <p:spPr>
          <a:xfrm>
            <a:off x="1080000" y="2700000"/>
            <a:ext cx="5040000" cy="1840843"/>
          </a:xfrm>
        </p:spPr>
        <p:txBody>
          <a:bodyPr/>
          <a:lstStyle/>
          <a:p>
            <a:r>
              <a:rPr lang="en-US" dirty="0"/>
              <a:t>Date: </a:t>
            </a:r>
            <a:r>
              <a:rPr lang="en-US" dirty="0" smtClean="0"/>
              <a:t>DEC 25, 2018</a:t>
            </a:r>
            <a:endParaRPr lang="en-US" dirty="0"/>
          </a:p>
          <a:p>
            <a:r>
              <a:rPr lang="en-US" dirty="0" smtClean="0"/>
              <a:t>Mentee: </a:t>
            </a:r>
            <a:r>
              <a:rPr lang="en-US" dirty="0" err="1" smtClean="0"/>
              <a:t>Kha</a:t>
            </a:r>
            <a:r>
              <a:rPr lang="en-US" dirty="0" smtClean="0"/>
              <a:t> Tran (2042)</a:t>
            </a:r>
            <a:endParaRPr lang="en-US" dirty="0"/>
          </a:p>
          <a:p>
            <a:r>
              <a:rPr lang="en-US" dirty="0"/>
              <a:t>Mentor: </a:t>
            </a:r>
            <a:r>
              <a:rPr lang="en-US" dirty="0" smtClean="0"/>
              <a:t>Loc PHAM (1870)</a:t>
            </a:r>
            <a:endParaRPr lang="en-US" dirty="0"/>
          </a:p>
          <a:p>
            <a:r>
              <a:rPr lang="en-US" dirty="0" smtClean="0"/>
              <a:t>Industrial software solution Group</a:t>
            </a:r>
          </a:p>
          <a:p>
            <a:r>
              <a:rPr lang="en-US" dirty="0" smtClean="0"/>
              <a:t>RZ/G PROJECT</a:t>
            </a:r>
            <a:endParaRPr lang="en-US" dirty="0"/>
          </a:p>
          <a:p>
            <a:r>
              <a:rPr lang="en-US" dirty="0" err="1"/>
              <a:t>Renesas</a:t>
            </a:r>
            <a:r>
              <a:rPr lang="en-US" dirty="0"/>
              <a:t> Design Vietnam Co., Ltd.</a:t>
            </a:r>
          </a:p>
        </p:txBody>
      </p:sp>
      <p:sp>
        <p:nvSpPr>
          <p:cNvPr id="2" name="テキスト プレースホルダー 1"/>
          <p:cNvSpPr>
            <a:spLocks noGrp="1"/>
          </p:cNvSpPr>
          <p:nvPr>
            <p:ph type="body" sz="quarter" idx="15"/>
          </p:nvPr>
        </p:nvSpPr>
        <p:spPr/>
        <p:txBody>
          <a:bodyPr/>
          <a:lstStyle/>
          <a:p>
            <a:endParaRPr kumimoji="1" lang="ja-JP" altLang="en-US"/>
          </a:p>
        </p:txBody>
      </p:sp>
    </p:spTree>
    <p:extLst>
      <p:ext uri="{BB962C8B-B14F-4D97-AF65-F5344CB8AC3E}">
        <p14:creationId xmlns:p14="http://schemas.microsoft.com/office/powerpoint/2010/main" val="2024990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293747"/>
            <a:ext cx="11242224" cy="830997"/>
          </a:xfrm>
        </p:spPr>
        <p:txBody>
          <a:bodyPr/>
          <a:lstStyle/>
          <a:p>
            <a:r>
              <a:rPr lang="en-US" dirty="0"/>
              <a:t>Current </a:t>
            </a:r>
            <a:r>
              <a:rPr lang="en-US" dirty="0" smtClean="0"/>
              <a:t>Status(3/3</a:t>
            </a:r>
            <a:r>
              <a:rPr lang="en-US" dirty="0"/>
              <a:t>)</a:t>
            </a:r>
            <a:br>
              <a:rPr lang="en-US" dirty="0"/>
            </a:br>
            <a:r>
              <a:rPr lang="en-US" sz="2800" dirty="0" smtClean="0"/>
              <a:t>Soft skills</a:t>
            </a:r>
            <a:endParaRPr lang="en-US" sz="2800" dirty="0"/>
          </a:p>
        </p:txBody>
      </p:sp>
      <p:sp>
        <p:nvSpPr>
          <p:cNvPr id="4" name="Slide Number Placeholder 3"/>
          <p:cNvSpPr>
            <a:spLocks noGrp="1"/>
          </p:cNvSpPr>
          <p:nvPr>
            <p:ph type="sldNum" sz="quarter" idx="10"/>
          </p:nvPr>
        </p:nvSpPr>
        <p:spPr/>
        <p:txBody>
          <a:bodyPr/>
          <a:lstStyle/>
          <a:p>
            <a:r>
              <a:rPr lang="de-DE" smtClean="0"/>
              <a:t>Page </a:t>
            </a:r>
            <a:fld id="{3FD030EF-7044-4946-962A-5D7D09BD1B34}" type="slidenum">
              <a:rPr lang="de-DE" smtClean="0"/>
              <a:pPr/>
              <a:t>10</a:t>
            </a:fld>
            <a:endParaRPr lang="de-DE"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9395" y="58049"/>
            <a:ext cx="2590800" cy="1168968"/>
          </a:xfrm>
          <a:prstGeom prst="rect">
            <a:avLst/>
          </a:prstGeom>
        </p:spPr>
      </p:pic>
      <p:sp>
        <p:nvSpPr>
          <p:cNvPr id="9" name="Rounded Rectangle 8"/>
          <p:cNvSpPr/>
          <p:nvPr/>
        </p:nvSpPr>
        <p:spPr>
          <a:xfrm>
            <a:off x="3067276" y="1818820"/>
            <a:ext cx="8144334" cy="1610180"/>
          </a:xfrm>
          <a:prstGeom prst="roundRect">
            <a:avLst/>
          </a:prstGeom>
          <a:solidFill>
            <a:schemeClr val="accent5">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ts val="400"/>
              </a:spcBef>
              <a:buFont typeface="Arial" panose="020B0604020202020204" pitchFamily="34" charset="0"/>
              <a:buChar char="•"/>
            </a:pPr>
            <a:r>
              <a:rPr lang="en-US" sz="1400" dirty="0" smtClean="0">
                <a:solidFill>
                  <a:schemeClr val="tx1"/>
                </a:solidFill>
              </a:rPr>
              <a:t>Can </a:t>
            </a:r>
            <a:r>
              <a:rPr lang="en-US" sz="1400" dirty="0" smtClean="0">
                <a:solidFill>
                  <a:srgbClr val="0070C0"/>
                </a:solidFill>
              </a:rPr>
              <a:t>communicate </a:t>
            </a:r>
            <a:r>
              <a:rPr lang="en-US" sz="1400" dirty="0" smtClean="0">
                <a:solidFill>
                  <a:schemeClr val="tx1"/>
                </a:solidFill>
              </a:rPr>
              <a:t>well with others colleague</a:t>
            </a:r>
            <a:r>
              <a:rPr lang="en-US" sz="1400" dirty="0" smtClean="0">
                <a:solidFill>
                  <a:srgbClr val="0070C0"/>
                </a:solidFill>
              </a:rPr>
              <a:t>.</a:t>
            </a:r>
            <a:endParaRPr lang="en-US" sz="1400" dirty="0">
              <a:solidFill>
                <a:srgbClr val="0070C0"/>
              </a:solidFill>
            </a:endParaRPr>
          </a:p>
          <a:p>
            <a:pPr marL="171450" indent="-171450">
              <a:spcBef>
                <a:spcPts val="400"/>
              </a:spcBef>
              <a:buFont typeface="Arial" panose="020B0604020202020204" pitchFamily="34" charset="0"/>
              <a:buChar char="•"/>
            </a:pPr>
            <a:r>
              <a:rPr lang="en-US" sz="1400" dirty="0" smtClean="0">
                <a:solidFill>
                  <a:schemeClr val="tx1"/>
                </a:solidFill>
              </a:rPr>
              <a:t>Can explain my idea clearly to others colleague understand.</a:t>
            </a:r>
          </a:p>
          <a:p>
            <a:pPr marL="171450" indent="-171450">
              <a:spcBef>
                <a:spcPts val="400"/>
              </a:spcBef>
              <a:buFont typeface="Arial" panose="020B0604020202020204" pitchFamily="34" charset="0"/>
              <a:buChar char="•"/>
            </a:pPr>
            <a:r>
              <a:rPr lang="en-US" sz="1400" dirty="0" smtClean="0">
                <a:solidFill>
                  <a:schemeClr val="tx1"/>
                </a:solidFill>
              </a:rPr>
              <a:t>Improve more about communication by discussing with REL when doing IMR task.</a:t>
            </a:r>
          </a:p>
          <a:p>
            <a:pPr marL="171450" indent="-171450">
              <a:spcBef>
                <a:spcPts val="400"/>
              </a:spcBef>
              <a:buFont typeface="Arial" panose="020B0604020202020204" pitchFamily="34" charset="0"/>
              <a:buChar char="•"/>
            </a:pPr>
            <a:r>
              <a:rPr lang="en-US" sz="1400" dirty="0" smtClean="0">
                <a:solidFill>
                  <a:schemeClr val="tx1"/>
                </a:solidFill>
              </a:rPr>
              <a:t>For English, reading skill is acceptable. Listening and writing skill need to improve more.</a:t>
            </a:r>
          </a:p>
        </p:txBody>
      </p:sp>
      <p:sp>
        <p:nvSpPr>
          <p:cNvPr id="10" name="Rounded Rectangle 9"/>
          <p:cNvSpPr/>
          <p:nvPr/>
        </p:nvSpPr>
        <p:spPr>
          <a:xfrm>
            <a:off x="464196" y="1818819"/>
            <a:ext cx="2431404" cy="1610181"/>
          </a:xfrm>
          <a:prstGeom prst="roundRect">
            <a:avLst/>
          </a:prstGeom>
          <a:solidFill>
            <a:schemeClr val="accent5">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sp>
        <p:nvSpPr>
          <p:cNvPr id="11" name="Rounded Rectangle 10"/>
          <p:cNvSpPr/>
          <p:nvPr/>
        </p:nvSpPr>
        <p:spPr>
          <a:xfrm>
            <a:off x="3067276" y="3627810"/>
            <a:ext cx="8144334" cy="1643881"/>
          </a:xfrm>
          <a:prstGeom prst="roundRect">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ts val="400"/>
              </a:spcBef>
              <a:buFont typeface="Arial" panose="020B0604020202020204" pitchFamily="34" charset="0"/>
              <a:buChar char="•"/>
            </a:pPr>
            <a:r>
              <a:rPr lang="en-US" sz="1400" dirty="0" smtClean="0">
                <a:solidFill>
                  <a:schemeClr val="tx1"/>
                </a:solidFill>
              </a:rPr>
              <a:t>When doing Android task, I had a chances to work with small team(2 members). I and my teammate try to assign and arrange each item in this task and cross check. It help me improve skill when managing time when doing task.</a:t>
            </a:r>
          </a:p>
          <a:p>
            <a:pPr marL="171450" indent="-171450">
              <a:spcBef>
                <a:spcPts val="400"/>
              </a:spcBef>
              <a:buFont typeface="Arial" panose="020B0604020202020204" pitchFamily="34" charset="0"/>
              <a:buChar char="•"/>
            </a:pPr>
            <a:r>
              <a:rPr lang="en-US" sz="1400" dirty="0" smtClean="0">
                <a:solidFill>
                  <a:schemeClr val="tx1"/>
                </a:solidFill>
              </a:rPr>
              <a:t>After 1 year, I can create and define the target for my task and also can break the schedule into small part and keep it as well.</a:t>
            </a:r>
            <a:endParaRPr lang="en-US" sz="1400" dirty="0" smtClean="0">
              <a:solidFill>
                <a:schemeClr val="tx1"/>
              </a:solidFill>
            </a:endParaRPr>
          </a:p>
        </p:txBody>
      </p:sp>
      <p:grpSp>
        <p:nvGrpSpPr>
          <p:cNvPr id="12" name="Group 11"/>
          <p:cNvGrpSpPr/>
          <p:nvPr/>
        </p:nvGrpSpPr>
        <p:grpSpPr>
          <a:xfrm>
            <a:off x="463022" y="3627810"/>
            <a:ext cx="2431404" cy="1643881"/>
            <a:chOff x="464196" y="3918719"/>
            <a:chExt cx="2431404" cy="1643881"/>
          </a:xfrm>
        </p:grpSpPr>
        <p:sp>
          <p:nvSpPr>
            <p:cNvPr id="13" name="Rounded Rectangle 12"/>
            <p:cNvSpPr/>
            <p:nvPr/>
          </p:nvSpPr>
          <p:spPr>
            <a:xfrm>
              <a:off x="464196" y="3918719"/>
              <a:ext cx="2431404" cy="1643881"/>
            </a:xfrm>
            <a:prstGeom prst="roundRect">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grpSp>
          <p:nvGrpSpPr>
            <p:cNvPr id="14" name="Group 13"/>
            <p:cNvGrpSpPr/>
            <p:nvPr/>
          </p:nvGrpSpPr>
          <p:grpSpPr>
            <a:xfrm>
              <a:off x="924955" y="4033720"/>
              <a:ext cx="1479892" cy="1376480"/>
              <a:chOff x="924955" y="4033720"/>
              <a:chExt cx="1479892" cy="1376480"/>
            </a:xfrm>
          </p:grpSpPr>
          <p:sp>
            <p:nvSpPr>
              <p:cNvPr id="15" name="TextBox 14"/>
              <p:cNvSpPr txBox="1"/>
              <p:nvPr/>
            </p:nvSpPr>
            <p:spPr>
              <a:xfrm>
                <a:off x="924955" y="5040868"/>
                <a:ext cx="1479892" cy="369332"/>
              </a:xfrm>
              <a:prstGeom prst="rect">
                <a:avLst/>
              </a:prstGeom>
              <a:noFill/>
            </p:spPr>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Management</a:t>
                </a:r>
                <a:endParaRPr lang="en-US" b="1"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6739" y="4033720"/>
                <a:ext cx="976323" cy="960702"/>
              </a:xfrm>
              <a:prstGeom prst="rect">
                <a:avLst/>
              </a:prstGeom>
            </p:spPr>
          </p:pic>
        </p:grpSp>
      </p:gr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829" y="2017629"/>
            <a:ext cx="1480800" cy="882557"/>
          </a:xfrm>
          <a:prstGeom prst="rect">
            <a:avLst/>
          </a:prstGeom>
        </p:spPr>
      </p:pic>
      <p:sp>
        <p:nvSpPr>
          <p:cNvPr id="18" name="TextBox 17"/>
          <p:cNvSpPr txBox="1"/>
          <p:nvPr/>
        </p:nvSpPr>
        <p:spPr>
          <a:xfrm>
            <a:off x="751864" y="2907268"/>
            <a:ext cx="1774846" cy="369332"/>
          </a:xfrm>
          <a:prstGeom prst="rect">
            <a:avLst/>
          </a:prstGeom>
          <a:noFill/>
        </p:spPr>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Communication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587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11</a:t>
            </a:fld>
            <a:endParaRPr lang="de-DE" dirty="0"/>
          </a:p>
        </p:txBody>
      </p:sp>
      <p:sp>
        <p:nvSpPr>
          <p:cNvPr id="4" name="Inhaltsplatzhalter 3"/>
          <p:cNvSpPr>
            <a:spLocks noGrp="1"/>
          </p:cNvSpPr>
          <p:nvPr>
            <p:ph idx="1"/>
          </p:nvPr>
        </p:nvSpPr>
        <p:spPr>
          <a:xfrm>
            <a:off x="479413" y="1628800"/>
            <a:ext cx="11233248" cy="2400657"/>
          </a:xfrm>
        </p:spPr>
        <p:txBody>
          <a:bodyPr/>
          <a:lstStyle/>
          <a:p>
            <a:r>
              <a:rPr lang="de-DE" dirty="0"/>
              <a:t>Training Target	Page 04</a:t>
            </a:r>
          </a:p>
          <a:p>
            <a:r>
              <a:rPr lang="de-DE" dirty="0"/>
              <a:t>Current Status	Page </a:t>
            </a:r>
            <a:r>
              <a:rPr lang="de-DE" dirty="0" smtClean="0"/>
              <a:t>07</a:t>
            </a:r>
            <a:endParaRPr lang="de-DE" dirty="0"/>
          </a:p>
          <a:p>
            <a:r>
              <a:rPr lang="de-DE" b="1" dirty="0">
                <a:solidFill>
                  <a:srgbClr val="FF0000"/>
                </a:solidFill>
              </a:rPr>
              <a:t>Gaps Analysis and Solution	Page </a:t>
            </a:r>
            <a:r>
              <a:rPr lang="de-DE" b="1" dirty="0" smtClean="0">
                <a:solidFill>
                  <a:srgbClr val="FF0000"/>
                </a:solidFill>
              </a:rPr>
              <a:t>11</a:t>
            </a:r>
            <a:endParaRPr lang="de-DE" b="1" dirty="0">
              <a:solidFill>
                <a:srgbClr val="FF0000"/>
              </a:solidFill>
            </a:endParaRPr>
          </a:p>
          <a:p>
            <a:r>
              <a:rPr lang="de-DE" dirty="0"/>
              <a:t>Training Plan	Page </a:t>
            </a:r>
            <a:r>
              <a:rPr lang="de-DE" dirty="0" smtClean="0"/>
              <a:t>16</a:t>
            </a:r>
            <a:endParaRPr lang="de-DE" dirty="0"/>
          </a:p>
          <a:p>
            <a:r>
              <a:rPr lang="de-DE" dirty="0"/>
              <a:t>Summary 	Page </a:t>
            </a:r>
            <a:r>
              <a:rPr lang="de-DE" dirty="0" smtClean="0"/>
              <a:t>18</a:t>
            </a:r>
            <a:endParaRPr lang="de-DE" dirty="0"/>
          </a:p>
        </p:txBody>
      </p:sp>
    </p:spTree>
    <p:extLst>
      <p:ext uri="{BB962C8B-B14F-4D97-AF65-F5344CB8AC3E}">
        <p14:creationId xmlns:p14="http://schemas.microsoft.com/office/powerpoint/2010/main" val="2381517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&amp; SOLUTIONS (#1)</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12</a:t>
            </a:fld>
            <a:endParaRPr lang="de-DE" dirty="0"/>
          </a:p>
        </p:txBody>
      </p:sp>
      <p:sp>
        <p:nvSpPr>
          <p:cNvPr id="4" name="Content Placeholder 3"/>
          <p:cNvSpPr>
            <a:spLocks noGrp="1"/>
          </p:cNvSpPr>
          <p:nvPr>
            <p:ph idx="1"/>
          </p:nvPr>
        </p:nvSpPr>
        <p:spPr>
          <a:xfrm>
            <a:off x="1080000" y="1800000"/>
            <a:ext cx="10045200" cy="2663293"/>
          </a:xfrm>
        </p:spPr>
        <p:txBody>
          <a:bodyPr/>
          <a:lstStyle/>
          <a:p>
            <a:pPr marL="285750" indent="-285750">
              <a:buFont typeface="Arial" panose="020B0604020202020204" pitchFamily="34" charset="0"/>
              <a:buChar char="•"/>
            </a:pPr>
            <a:r>
              <a:rPr lang="en-US" sz="1800" b="1" dirty="0" smtClean="0"/>
              <a:t>Category: </a:t>
            </a:r>
            <a:r>
              <a:rPr lang="en-US" sz="1800" b="1" dirty="0">
                <a:solidFill>
                  <a:srgbClr val="0070C0"/>
                </a:solidFill>
                <a:latin typeface="Times New Roman" panose="02020603050405020304" pitchFamily="18" charset="0"/>
                <a:cs typeface="Times New Roman" panose="02020603050405020304" pitchFamily="18" charset="0"/>
              </a:rPr>
              <a:t>Programming</a:t>
            </a:r>
            <a:r>
              <a:rPr lang="en-US" sz="1800" b="1" dirty="0">
                <a:latin typeface="Times New Roman" panose="02020603050405020304" pitchFamily="18" charset="0"/>
                <a:cs typeface="Times New Roman" panose="02020603050405020304" pitchFamily="18" charset="0"/>
              </a:rPr>
              <a:t> </a:t>
            </a:r>
            <a:endParaRPr lang="en-US" sz="18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smtClean="0"/>
              <a:t>Problem: </a:t>
            </a:r>
            <a:r>
              <a:rPr lang="en-US" dirty="0" smtClean="0"/>
              <a:t>All task are just porting mainly. Logic thinking </a:t>
            </a:r>
            <a:r>
              <a:rPr lang="en-US" dirty="0"/>
              <a:t>about the </a:t>
            </a:r>
            <a:r>
              <a:rPr lang="en-US" dirty="0" smtClean="0"/>
              <a:t>algorithm to create program is decreased.</a:t>
            </a:r>
          </a:p>
          <a:p>
            <a:pPr marL="285750" indent="-285750">
              <a:buFont typeface="Arial" panose="020B0604020202020204" pitchFamily="34" charset="0"/>
              <a:buChar char="•"/>
            </a:pPr>
            <a:r>
              <a:rPr lang="en-US" sz="1800" b="1" dirty="0" smtClean="0"/>
              <a:t>Impact: </a:t>
            </a:r>
            <a:r>
              <a:rPr lang="en-US" dirty="0" smtClean="0"/>
              <a:t>With some complex feature/function, I </a:t>
            </a:r>
            <a:r>
              <a:rPr lang="en-US" dirty="0"/>
              <a:t>m</a:t>
            </a:r>
            <a:r>
              <a:rPr lang="en-US" dirty="0" smtClean="0"/>
              <a:t>ust take more time to develop/create it.</a:t>
            </a:r>
          </a:p>
          <a:p>
            <a:pPr marL="285750" indent="-285750">
              <a:buFont typeface="Arial" panose="020B0604020202020204" pitchFamily="34" charset="0"/>
              <a:buChar char="•"/>
            </a:pPr>
            <a:r>
              <a:rPr lang="en-US" sz="1800" b="1" dirty="0" smtClean="0"/>
              <a:t>Mentor’s action items</a:t>
            </a:r>
            <a:r>
              <a:rPr lang="en-US" dirty="0" smtClean="0"/>
              <a:t>: Suggest new book, useful learning sources online to improve skill.</a:t>
            </a:r>
          </a:p>
          <a:p>
            <a:pPr marL="285750" indent="-285750">
              <a:buFont typeface="Arial" panose="020B0604020202020204" pitchFamily="34" charset="0"/>
              <a:buChar char="•"/>
            </a:pPr>
            <a:r>
              <a:rPr lang="en-US" sz="1800" b="1" dirty="0" smtClean="0"/>
              <a:t>Mentee’s action items: </a:t>
            </a:r>
            <a:r>
              <a:rPr lang="en-US" dirty="0" smtClean="0"/>
              <a:t>Follow mentor’s guidance, usually refer result from others colleague to learn new way, new algorithm to improve logic thinking.</a:t>
            </a:r>
          </a:p>
        </p:txBody>
      </p:sp>
    </p:spTree>
    <p:extLst>
      <p:ext uri="{BB962C8B-B14F-4D97-AF65-F5344CB8AC3E}">
        <p14:creationId xmlns:p14="http://schemas.microsoft.com/office/powerpoint/2010/main" val="3814300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&amp; </a:t>
            </a:r>
            <a:r>
              <a:rPr lang="en-US" smtClean="0"/>
              <a:t>SOLUTIONS (#2)</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13</a:t>
            </a:fld>
            <a:endParaRPr lang="de-DE" dirty="0"/>
          </a:p>
        </p:txBody>
      </p:sp>
      <p:sp>
        <p:nvSpPr>
          <p:cNvPr id="4" name="Content Placeholder 3"/>
          <p:cNvSpPr>
            <a:spLocks noGrp="1"/>
          </p:cNvSpPr>
          <p:nvPr>
            <p:ph idx="1"/>
          </p:nvPr>
        </p:nvSpPr>
        <p:spPr>
          <a:xfrm>
            <a:off x="1080000" y="1800000"/>
            <a:ext cx="10045200" cy="3032625"/>
          </a:xfrm>
        </p:spPr>
        <p:txBody>
          <a:bodyPr/>
          <a:lstStyle/>
          <a:p>
            <a:pPr marL="285750" indent="-285750">
              <a:buFont typeface="Arial" panose="020B0604020202020204" pitchFamily="34" charset="0"/>
              <a:buChar char="•"/>
            </a:pPr>
            <a:r>
              <a:rPr lang="en-US" sz="1800" b="1" dirty="0" smtClean="0"/>
              <a:t>Category: </a:t>
            </a:r>
            <a:r>
              <a:rPr lang="en-US" sz="1800" b="1" dirty="0" smtClean="0">
                <a:solidFill>
                  <a:srgbClr val="0070C0"/>
                </a:solidFill>
                <a:latin typeface="Times New Roman" panose="02020603050405020304" pitchFamily="18" charset="0"/>
                <a:cs typeface="Times New Roman" panose="02020603050405020304" pitchFamily="18" charset="0"/>
              </a:rPr>
              <a:t>Development environment</a:t>
            </a:r>
            <a:r>
              <a:rPr lang="en-US" sz="1800" b="1" dirty="0" smtClean="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b="1" dirty="0" smtClean="0"/>
              <a:t>Problem: </a:t>
            </a:r>
            <a:r>
              <a:rPr lang="en-US" dirty="0" smtClean="0"/>
              <a:t>The development environment is too big and complex. Especially for Android framework. I can not understand clearly about it.</a:t>
            </a:r>
          </a:p>
          <a:p>
            <a:pPr marL="285750" indent="-285750">
              <a:buFont typeface="Arial" panose="020B0604020202020204" pitchFamily="34" charset="0"/>
              <a:buChar char="•"/>
            </a:pPr>
            <a:r>
              <a:rPr lang="en-US" sz="1800" b="1" dirty="0" smtClean="0"/>
              <a:t>Impact: </a:t>
            </a:r>
            <a:r>
              <a:rPr lang="en-US" dirty="0" smtClean="0"/>
              <a:t>For some bugs/issues, It require deep knowledge. I must learn and investigate more to understand the structure of environment to analyze/fix issues.</a:t>
            </a:r>
          </a:p>
          <a:p>
            <a:pPr marL="285750" indent="-285750">
              <a:buFont typeface="Arial" panose="020B0604020202020204" pitchFamily="34" charset="0"/>
              <a:buChar char="•"/>
            </a:pPr>
            <a:r>
              <a:rPr lang="en-US" sz="1800" b="1" dirty="0" smtClean="0"/>
              <a:t>Mentor’s action items</a:t>
            </a:r>
            <a:r>
              <a:rPr lang="en-US" dirty="0" smtClean="0"/>
              <a:t>: Share debug tools, help to debug and share useful ways to debug easier.</a:t>
            </a:r>
          </a:p>
          <a:p>
            <a:pPr marL="285750" indent="-285750">
              <a:buFont typeface="Arial" panose="020B0604020202020204" pitchFamily="34" charset="0"/>
              <a:buChar char="•"/>
            </a:pPr>
            <a:r>
              <a:rPr lang="en-US" sz="1800" b="1" dirty="0" smtClean="0"/>
              <a:t>Mentee’s action items: </a:t>
            </a:r>
            <a:r>
              <a:rPr lang="en-US" dirty="0" smtClean="0"/>
              <a:t>Spend 1 hour/day to investigate each part of development environment to understand clearly.</a:t>
            </a:r>
          </a:p>
        </p:txBody>
      </p:sp>
    </p:spTree>
    <p:extLst>
      <p:ext uri="{BB962C8B-B14F-4D97-AF65-F5344CB8AC3E}">
        <p14:creationId xmlns:p14="http://schemas.microsoft.com/office/powerpoint/2010/main" val="3691301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&amp; SOLUTIONS (#3)</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14</a:t>
            </a:fld>
            <a:endParaRPr lang="de-DE" dirty="0"/>
          </a:p>
        </p:txBody>
      </p:sp>
      <p:sp>
        <p:nvSpPr>
          <p:cNvPr id="4" name="Content Placeholder 3"/>
          <p:cNvSpPr>
            <a:spLocks noGrp="1"/>
          </p:cNvSpPr>
          <p:nvPr>
            <p:ph idx="1"/>
          </p:nvPr>
        </p:nvSpPr>
        <p:spPr>
          <a:xfrm>
            <a:off x="1080000" y="1800000"/>
            <a:ext cx="10045200" cy="3660489"/>
          </a:xfrm>
        </p:spPr>
        <p:txBody>
          <a:bodyPr/>
          <a:lstStyle/>
          <a:p>
            <a:pPr marL="285750" indent="-285750">
              <a:buFont typeface="Arial" panose="020B0604020202020204" pitchFamily="34" charset="0"/>
              <a:buChar char="•"/>
            </a:pPr>
            <a:r>
              <a:rPr lang="en-US" sz="1800" b="1" dirty="0" smtClean="0"/>
              <a:t>Category: </a:t>
            </a:r>
            <a:r>
              <a:rPr lang="en-US" sz="1800" b="1" dirty="0" smtClean="0">
                <a:solidFill>
                  <a:srgbClr val="0070C0"/>
                </a:solidFill>
                <a:latin typeface="Times New Roman" panose="02020603050405020304" pitchFamily="18" charset="0"/>
                <a:cs typeface="Times New Roman" panose="02020603050405020304" pitchFamily="18" charset="0"/>
              </a:rPr>
              <a:t>Management</a:t>
            </a:r>
            <a:endParaRPr lang="en-US" sz="18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smtClean="0"/>
              <a:t>Problem: </a:t>
            </a:r>
            <a:r>
              <a:rPr lang="en-US" dirty="0" smtClean="0"/>
              <a:t>Can not keep my schedule due to difficult issue.</a:t>
            </a:r>
          </a:p>
          <a:p>
            <a:pPr marL="285750" indent="-285750">
              <a:buFont typeface="Arial" panose="020B0604020202020204" pitchFamily="34" charset="0"/>
              <a:buChar char="•"/>
            </a:pPr>
            <a:r>
              <a:rPr lang="en-US" sz="1800" b="1" dirty="0" smtClean="0"/>
              <a:t>Impact: </a:t>
            </a:r>
            <a:r>
              <a:rPr lang="en-US" dirty="0" smtClean="0"/>
              <a:t>Must take more time to cover the difficult issue and keep schedule.</a:t>
            </a:r>
          </a:p>
          <a:p>
            <a:pPr marL="285750" indent="-285750">
              <a:buFont typeface="Arial" panose="020B0604020202020204" pitchFamily="34" charset="0"/>
              <a:buChar char="•"/>
            </a:pPr>
            <a:r>
              <a:rPr lang="en-US" sz="1800" b="1" dirty="0" smtClean="0"/>
              <a:t>Mentor’s action items</a:t>
            </a:r>
            <a:r>
              <a:rPr lang="en-US" dirty="0" smtClean="0"/>
              <a:t>: Support for urgent issue. If not urgent, always share experience to mentee handle issue. If mentor does not know about this task, mentor will assign mentee to experience engineer to get support.</a:t>
            </a:r>
          </a:p>
          <a:p>
            <a:pPr marL="285750" indent="-285750">
              <a:buFont typeface="Arial" panose="020B0604020202020204" pitchFamily="34" charset="0"/>
              <a:buChar char="•"/>
            </a:pPr>
            <a:r>
              <a:rPr lang="en-US" sz="1800" b="1" dirty="0" smtClean="0"/>
              <a:t>Mentee’s action items: </a:t>
            </a:r>
            <a:r>
              <a:rPr lang="en-US" dirty="0" smtClean="0"/>
              <a:t>Try to break the task as small as possible and finish first. For some difficult issue, try to learn and investigate more. Not just depend on mentor or experience engineer. If mentee still can not find anyway to handle, request support more from mentor and all of team members to handle issue as well as possible.</a:t>
            </a:r>
          </a:p>
        </p:txBody>
      </p:sp>
    </p:spTree>
    <p:extLst>
      <p:ext uri="{BB962C8B-B14F-4D97-AF65-F5344CB8AC3E}">
        <p14:creationId xmlns:p14="http://schemas.microsoft.com/office/powerpoint/2010/main" val="3020608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15</a:t>
            </a:fld>
            <a:endParaRPr lang="de-DE" dirty="0"/>
          </a:p>
        </p:txBody>
      </p:sp>
      <p:sp>
        <p:nvSpPr>
          <p:cNvPr id="4" name="Inhaltsplatzhalter 3"/>
          <p:cNvSpPr>
            <a:spLocks noGrp="1"/>
          </p:cNvSpPr>
          <p:nvPr>
            <p:ph idx="1"/>
          </p:nvPr>
        </p:nvSpPr>
        <p:spPr>
          <a:xfrm>
            <a:off x="479413" y="1628800"/>
            <a:ext cx="11233248" cy="1874359"/>
          </a:xfrm>
        </p:spPr>
        <p:txBody>
          <a:bodyPr/>
          <a:lstStyle/>
          <a:p>
            <a:r>
              <a:rPr lang="de-DE" dirty="0"/>
              <a:t>Training Target	Page 04</a:t>
            </a:r>
          </a:p>
          <a:p>
            <a:r>
              <a:rPr lang="de-DE" dirty="0"/>
              <a:t>Current Status	Page </a:t>
            </a:r>
            <a:r>
              <a:rPr lang="de-DE" dirty="0" smtClean="0"/>
              <a:t>07</a:t>
            </a:r>
            <a:endParaRPr lang="de-DE" dirty="0"/>
          </a:p>
          <a:p>
            <a:r>
              <a:rPr lang="de-DE" dirty="0" smtClean="0"/>
              <a:t>Difficulties</a:t>
            </a:r>
            <a:r>
              <a:rPr lang="de-DE" dirty="0" smtClean="0"/>
              <a:t> </a:t>
            </a:r>
            <a:r>
              <a:rPr lang="de-DE" dirty="0"/>
              <a:t>and Solution	Page </a:t>
            </a:r>
            <a:r>
              <a:rPr lang="de-DE" dirty="0" smtClean="0"/>
              <a:t>12</a:t>
            </a:r>
            <a:endParaRPr lang="de-DE" dirty="0"/>
          </a:p>
          <a:p>
            <a:r>
              <a:rPr lang="de-DE" b="1" dirty="0" smtClean="0">
                <a:solidFill>
                  <a:srgbClr val="FF0000"/>
                </a:solidFill>
              </a:rPr>
              <a:t>Commitment </a:t>
            </a:r>
            <a:r>
              <a:rPr lang="de-DE" b="1" dirty="0">
                <a:solidFill>
                  <a:srgbClr val="FF0000"/>
                </a:solidFill>
              </a:rPr>
              <a:t>	</a:t>
            </a:r>
            <a:r>
              <a:rPr lang="de-DE" b="1">
                <a:solidFill>
                  <a:srgbClr val="FF0000"/>
                </a:solidFill>
              </a:rPr>
              <a:t>Page </a:t>
            </a:r>
            <a:r>
              <a:rPr lang="de-DE" b="1" smtClean="0">
                <a:solidFill>
                  <a:srgbClr val="FF0000"/>
                </a:solidFill>
              </a:rPr>
              <a:t>16</a:t>
            </a:r>
            <a:endParaRPr lang="de-DE" b="1" dirty="0">
              <a:solidFill>
                <a:srgbClr val="FF0000"/>
              </a:solidFill>
            </a:endParaRPr>
          </a:p>
        </p:txBody>
      </p:sp>
    </p:spTree>
    <p:extLst>
      <p:ext uri="{BB962C8B-B14F-4D97-AF65-F5344CB8AC3E}">
        <p14:creationId xmlns:p14="http://schemas.microsoft.com/office/powerpoint/2010/main" val="16176625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commitment</a:t>
            </a:r>
            <a:endParaRPr lang="en-US" dirty="0"/>
          </a:p>
        </p:txBody>
      </p:sp>
      <p:sp>
        <p:nvSpPr>
          <p:cNvPr id="4" name="Slide Number Placeholder 3"/>
          <p:cNvSpPr>
            <a:spLocks noGrp="1"/>
          </p:cNvSpPr>
          <p:nvPr>
            <p:ph type="sldNum" sz="quarter" idx="10"/>
          </p:nvPr>
        </p:nvSpPr>
        <p:spPr/>
        <p:txBody>
          <a:bodyPr/>
          <a:lstStyle/>
          <a:p>
            <a:r>
              <a:rPr lang="de-DE" smtClean="0"/>
              <a:t>Page </a:t>
            </a:r>
            <a:fld id="{3FD030EF-7044-4946-962A-5D7D09BD1B34}" type="slidenum">
              <a:rPr lang="de-DE" smtClean="0"/>
              <a:pPr/>
              <a:t>16</a:t>
            </a:fld>
            <a:endParaRPr lang="de-DE" dirty="0"/>
          </a:p>
        </p:txBody>
      </p:sp>
      <p:sp>
        <p:nvSpPr>
          <p:cNvPr id="7" name="Text Placeholder 5"/>
          <p:cNvSpPr>
            <a:spLocks noGrp="1"/>
          </p:cNvSpPr>
          <p:nvPr>
            <p:ph idx="1"/>
          </p:nvPr>
        </p:nvSpPr>
        <p:spPr>
          <a:xfrm>
            <a:off x="479376" y="1477834"/>
            <a:ext cx="11231197" cy="5384038"/>
          </a:xfrm>
          <a:prstGeom prst="rect">
            <a:avLst/>
          </a:prstGeom>
        </p:spPr>
        <p:txBody>
          <a:bodyPr/>
          <a:lstStyle/>
          <a:p>
            <a:pPr marL="569913" lvl="1" indent="-342900">
              <a:buFont typeface="Wingdings" panose="05000000000000000000" pitchFamily="2" charset="2"/>
              <a:buChar char="§"/>
            </a:pPr>
            <a:r>
              <a:rPr lang="en-US" sz="2400" b="1" dirty="0" smtClean="0">
                <a:solidFill>
                  <a:schemeClr val="accent2"/>
                </a:solidFill>
              </a:rPr>
              <a:t>TARGET</a:t>
            </a:r>
            <a:endParaRPr lang="en-US" sz="2400" b="1" dirty="0">
              <a:solidFill>
                <a:schemeClr val="accent2"/>
              </a:solidFill>
            </a:endParaRPr>
          </a:p>
          <a:p>
            <a:pPr marL="882650" lvl="3" indent="-342900">
              <a:buFont typeface="Arial" panose="020B0604020202020204" pitchFamily="34" charset="0"/>
              <a:buChar char="•"/>
            </a:pPr>
            <a:r>
              <a:rPr lang="en-US" sz="2000" dirty="0" smtClean="0"/>
              <a:t>Become coding engineer </a:t>
            </a:r>
            <a:r>
              <a:rPr lang="en-US" sz="2000" b="1" dirty="0" smtClean="0">
                <a:solidFill>
                  <a:srgbClr val="FF0000"/>
                </a:solidFill>
              </a:rPr>
              <a:t>level 2 </a:t>
            </a:r>
            <a:r>
              <a:rPr lang="en-US" sz="2000" dirty="0" smtClean="0"/>
              <a:t>by </a:t>
            </a:r>
            <a:r>
              <a:rPr lang="en-US" sz="2000" dirty="0" smtClean="0">
                <a:solidFill>
                  <a:srgbClr val="FF0000"/>
                </a:solidFill>
              </a:rPr>
              <a:t>Nov 2019</a:t>
            </a:r>
            <a:r>
              <a:rPr lang="en-US" sz="2000" dirty="0" smtClean="0"/>
              <a:t>.</a:t>
            </a:r>
          </a:p>
          <a:p>
            <a:pPr marL="569913" lvl="1" indent="-342900">
              <a:buFont typeface="Wingdings" panose="05000000000000000000" pitchFamily="2" charset="2"/>
              <a:buChar char="§"/>
            </a:pPr>
            <a:r>
              <a:rPr lang="en-US" sz="2400" b="1" dirty="0" smtClean="0">
                <a:solidFill>
                  <a:schemeClr val="accent3"/>
                </a:solidFill>
              </a:rPr>
              <a:t>ABILITIES AFTER 2 YEARS</a:t>
            </a:r>
          </a:p>
          <a:p>
            <a:pPr marL="882650" lvl="3" indent="-342900">
              <a:buFont typeface="Arial" panose="020B0604020202020204" pitchFamily="34" charset="0"/>
              <a:buChar char="•"/>
            </a:pPr>
            <a:r>
              <a:rPr lang="en-US" sz="2000" dirty="0" smtClean="0"/>
              <a:t>Can </a:t>
            </a:r>
            <a:r>
              <a:rPr lang="en-US" sz="2000" dirty="0"/>
              <a:t>do the job without any help, if it is within certain degree of </a:t>
            </a:r>
            <a:r>
              <a:rPr lang="en-US" sz="2000" dirty="0" smtClean="0"/>
              <a:t>difficulty.</a:t>
            </a:r>
          </a:p>
          <a:p>
            <a:pPr marL="882650" lvl="3" indent="-342900">
              <a:buFont typeface="Arial" panose="020B0604020202020204" pitchFamily="34" charset="0"/>
              <a:buChar char="•"/>
            </a:pPr>
            <a:r>
              <a:rPr lang="en-US" sz="2000" dirty="0" smtClean="0"/>
              <a:t>Be able to manage work and communicate with team effectively.</a:t>
            </a:r>
          </a:p>
          <a:p>
            <a:pPr marL="882650" lvl="3" indent="-342900">
              <a:buFont typeface="Arial" panose="020B0604020202020204" pitchFamily="34" charset="0"/>
              <a:buChar char="•"/>
            </a:pPr>
            <a:r>
              <a:rPr lang="en-US" sz="2000" dirty="0" smtClean="0"/>
              <a:t>Support teammate in their work.</a:t>
            </a:r>
          </a:p>
          <a:p>
            <a:pPr marL="882650" lvl="3" indent="-342900">
              <a:buFont typeface="Arial" panose="020B0604020202020204" pitchFamily="34" charset="0"/>
              <a:buChar char="•"/>
            </a:pPr>
            <a:r>
              <a:rPr lang="en-US" sz="2000" dirty="0" smtClean="0"/>
              <a:t>Can suggest solutions for tasks in RZ/G team.</a:t>
            </a:r>
          </a:p>
          <a:p>
            <a:pPr marL="569913" lvl="1" indent="-342900">
              <a:buFont typeface="Wingdings" panose="05000000000000000000" pitchFamily="2" charset="2"/>
              <a:buChar char="§"/>
            </a:pPr>
            <a:r>
              <a:rPr lang="en-US" sz="2400" b="1" dirty="0" smtClean="0">
                <a:solidFill>
                  <a:schemeClr val="accent4"/>
                </a:solidFill>
              </a:rPr>
              <a:t>ACTION ITEMS</a:t>
            </a:r>
          </a:p>
          <a:p>
            <a:pPr marL="882650" lvl="3" indent="-342900">
              <a:buFont typeface="Arial" panose="020B0604020202020204" pitchFamily="34" charset="0"/>
              <a:buChar char="•"/>
            </a:pPr>
            <a:r>
              <a:rPr lang="en-US" sz="2000" dirty="0" smtClean="0"/>
              <a:t>Improve technical skills and soft skills.</a:t>
            </a:r>
          </a:p>
          <a:p>
            <a:pPr marL="882650" lvl="3" indent="-342900">
              <a:buFont typeface="Arial" panose="020B0604020202020204" pitchFamily="34" charset="0"/>
              <a:buChar char="•"/>
            </a:pPr>
            <a:r>
              <a:rPr lang="en-US" sz="2000" dirty="0" smtClean="0"/>
              <a:t>Follow mentor instruction and guidelines.</a:t>
            </a:r>
          </a:p>
          <a:p>
            <a:pPr lvl="2" indent="0">
              <a:buNone/>
            </a:pPr>
            <a:endParaRPr lang="en-US" sz="2400" dirty="0"/>
          </a:p>
        </p:txBody>
      </p:sp>
    </p:spTree>
    <p:extLst>
      <p:ext uri="{BB962C8B-B14F-4D97-AF65-F5344CB8AC3E}">
        <p14:creationId xmlns:p14="http://schemas.microsoft.com/office/powerpoint/2010/main" val="2139269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17</a:t>
            </a:fld>
            <a:endParaRPr lang="de-DE"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1744" y="1951358"/>
            <a:ext cx="4896544" cy="3250434"/>
          </a:xfrm>
          <a:prstGeom prst="rect">
            <a:avLst/>
          </a:prstGeom>
          <a:ln>
            <a:noFill/>
          </a:ln>
          <a:effectLst>
            <a:softEdge rad="112500"/>
          </a:effectLst>
        </p:spPr>
      </p:pic>
    </p:spTree>
    <p:extLst>
      <p:ext uri="{BB962C8B-B14F-4D97-AF65-F5344CB8AC3E}">
        <p14:creationId xmlns:p14="http://schemas.microsoft.com/office/powerpoint/2010/main" val="2309954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プレースホルダー 5"/>
          <p:cNvPicPr>
            <a:picLocks noGrp="1" noChangeAspect="1"/>
          </p:cNvPicPr>
          <p:nvPr>
            <p:ph type="pic" sz="quarter" idx="15"/>
          </p:nvPr>
        </p:nvPicPr>
        <p:blipFill>
          <a:blip r:embed="rId2" cstate="screen">
            <a:extLst>
              <a:ext uri="{28A0092B-C50C-407E-A947-70E740481C1C}">
                <a14:useLocalDpi xmlns:a14="http://schemas.microsoft.com/office/drawing/2010/main"/>
              </a:ext>
            </a:extLst>
          </a:blip>
          <a:srcRect t="12569" b="12569"/>
          <a:stretch>
            <a:fillRect/>
          </a:stretch>
        </p:blipFill>
        <p:spPr/>
      </p:pic>
      <p:sp>
        <p:nvSpPr>
          <p:cNvPr id="4" name="Textplatzhalter 3"/>
          <p:cNvSpPr>
            <a:spLocks noGrp="1"/>
          </p:cNvSpPr>
          <p:nvPr>
            <p:ph type="body" sz="quarter" idx="11"/>
          </p:nvPr>
        </p:nvSpPr>
        <p:spPr>
          <a:xfrm>
            <a:off x="468000" y="1080000"/>
            <a:ext cx="7920000" cy="964065"/>
          </a:xfrm>
        </p:spPr>
        <p:txBody>
          <a:bodyPr/>
          <a:lstStyle/>
          <a:p>
            <a:r>
              <a:rPr lang="en-US" dirty="0"/>
              <a:t>Thank you for your attention</a:t>
            </a:r>
          </a:p>
        </p:txBody>
      </p:sp>
    </p:spTree>
    <p:extLst>
      <p:ext uri="{BB962C8B-B14F-4D97-AF65-F5344CB8AC3E}">
        <p14:creationId xmlns:p14="http://schemas.microsoft.com/office/powerpoint/2010/main" val="3774240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2</a:t>
            </a:fld>
            <a:endParaRPr lang="de-DE" dirty="0"/>
          </a:p>
        </p:txBody>
      </p:sp>
      <p:sp>
        <p:nvSpPr>
          <p:cNvPr id="4" name="Inhaltsplatzhalter 3"/>
          <p:cNvSpPr>
            <a:spLocks noGrp="1"/>
          </p:cNvSpPr>
          <p:nvPr>
            <p:ph idx="1"/>
          </p:nvPr>
        </p:nvSpPr>
        <p:spPr>
          <a:xfrm>
            <a:off x="479413" y="1628800"/>
            <a:ext cx="11233248" cy="1874359"/>
          </a:xfrm>
        </p:spPr>
        <p:txBody>
          <a:bodyPr/>
          <a:lstStyle/>
          <a:p>
            <a:r>
              <a:rPr lang="de-DE" dirty="0"/>
              <a:t>Training Target	Page 04</a:t>
            </a:r>
          </a:p>
          <a:p>
            <a:r>
              <a:rPr lang="de-DE" dirty="0"/>
              <a:t>Current Status	Page </a:t>
            </a:r>
            <a:r>
              <a:rPr lang="de-DE" dirty="0" smtClean="0"/>
              <a:t>07</a:t>
            </a:r>
            <a:endParaRPr lang="de-DE" dirty="0"/>
          </a:p>
          <a:p>
            <a:r>
              <a:rPr lang="de-DE" dirty="0" smtClean="0"/>
              <a:t>Difficulties and Solution	Page 12</a:t>
            </a:r>
          </a:p>
          <a:p>
            <a:r>
              <a:rPr lang="de-DE" dirty="0" smtClean="0"/>
              <a:t>Summary </a:t>
            </a:r>
            <a:r>
              <a:rPr lang="de-DE" dirty="0"/>
              <a:t>	Page </a:t>
            </a:r>
            <a:r>
              <a:rPr lang="de-DE" dirty="0" smtClean="0"/>
              <a:t>18</a:t>
            </a:r>
            <a:endParaRPr lang="de-DE" dirty="0"/>
          </a:p>
        </p:txBody>
      </p:sp>
    </p:spTree>
    <p:extLst>
      <p:ext uri="{BB962C8B-B14F-4D97-AF65-F5344CB8AC3E}">
        <p14:creationId xmlns:p14="http://schemas.microsoft.com/office/powerpoint/2010/main" val="3263037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3</a:t>
            </a:fld>
            <a:endParaRPr lang="de-DE" dirty="0"/>
          </a:p>
        </p:txBody>
      </p:sp>
      <p:sp>
        <p:nvSpPr>
          <p:cNvPr id="4" name="Inhaltsplatzhalter 3"/>
          <p:cNvSpPr>
            <a:spLocks noGrp="1"/>
          </p:cNvSpPr>
          <p:nvPr>
            <p:ph idx="1"/>
          </p:nvPr>
        </p:nvSpPr>
        <p:spPr>
          <a:xfrm>
            <a:off x="695400" y="1772816"/>
            <a:ext cx="11233248" cy="1874359"/>
          </a:xfrm>
        </p:spPr>
        <p:txBody>
          <a:bodyPr/>
          <a:lstStyle/>
          <a:p>
            <a:r>
              <a:rPr lang="de-DE" b="1" dirty="0" smtClean="0">
                <a:solidFill>
                  <a:srgbClr val="FF0000"/>
                </a:solidFill>
              </a:rPr>
              <a:t>Training Target	Page 04</a:t>
            </a:r>
            <a:endParaRPr lang="de-DE" b="1" dirty="0">
              <a:solidFill>
                <a:srgbClr val="FF0000"/>
              </a:solidFill>
            </a:endParaRPr>
          </a:p>
          <a:p>
            <a:r>
              <a:rPr lang="de-DE" dirty="0" smtClean="0"/>
              <a:t>Current Status	Page 07</a:t>
            </a:r>
          </a:p>
          <a:p>
            <a:r>
              <a:rPr lang="de-DE" dirty="0"/>
              <a:t>Difficulties and </a:t>
            </a:r>
            <a:r>
              <a:rPr lang="de-DE" dirty="0" smtClean="0"/>
              <a:t>Solution	Page </a:t>
            </a:r>
            <a:r>
              <a:rPr lang="de-DE" dirty="0" smtClean="0"/>
              <a:t>12</a:t>
            </a:r>
            <a:endParaRPr lang="de-DE" dirty="0" smtClean="0"/>
          </a:p>
          <a:p>
            <a:r>
              <a:rPr lang="de-DE" dirty="0" smtClean="0"/>
              <a:t>Summary </a:t>
            </a:r>
            <a:r>
              <a:rPr lang="de-DE" dirty="0" smtClean="0"/>
              <a:t>	Page 18</a:t>
            </a:r>
            <a:endParaRPr lang="de-DE" dirty="0"/>
          </a:p>
        </p:txBody>
      </p:sp>
    </p:spTree>
    <p:extLst>
      <p:ext uri="{BB962C8B-B14F-4D97-AF65-F5344CB8AC3E}">
        <p14:creationId xmlns:p14="http://schemas.microsoft.com/office/powerpoint/2010/main" val="904472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92801"/>
            <a:ext cx="8520000" cy="886397"/>
          </a:xfrm>
        </p:spPr>
        <p:txBody>
          <a:bodyPr/>
          <a:lstStyle/>
          <a:p>
            <a:r>
              <a:rPr lang="en-US" dirty="0" smtClean="0"/>
              <a:t>Training target</a:t>
            </a:r>
            <a:br>
              <a:rPr lang="en-US" dirty="0" smtClean="0"/>
            </a:br>
            <a:r>
              <a:rPr lang="en-US" dirty="0" smtClean="0"/>
              <a:t>(1/2)</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a:t>
            </a:fld>
            <a:endParaRPr lang="de-DE" dirty="0"/>
          </a:p>
        </p:txBody>
      </p:sp>
      <p:graphicFrame>
        <p:nvGraphicFramePr>
          <p:cNvPr id="20" name="Content Placeholder 19"/>
          <p:cNvGraphicFramePr>
            <a:graphicFrameLocks noGrp="1"/>
          </p:cNvGraphicFramePr>
          <p:nvPr>
            <p:ph idx="1"/>
            <p:extLst>
              <p:ext uri="{D42A27DB-BD31-4B8C-83A1-F6EECF244321}">
                <p14:modId xmlns:p14="http://schemas.microsoft.com/office/powerpoint/2010/main" val="2492233006"/>
              </p:ext>
            </p:extLst>
          </p:nvPr>
        </p:nvGraphicFramePr>
        <p:xfrm>
          <a:off x="3863752" y="0"/>
          <a:ext cx="7704856" cy="626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Rectangle 21"/>
          <p:cNvSpPr/>
          <p:nvPr/>
        </p:nvSpPr>
        <p:spPr>
          <a:xfrm>
            <a:off x="623392" y="1772816"/>
            <a:ext cx="4392488" cy="6796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target: Become </a:t>
            </a:r>
            <a:r>
              <a:rPr lang="en-US" b="1" dirty="0" smtClean="0">
                <a:solidFill>
                  <a:srgbClr val="FF0000"/>
                </a:solidFill>
              </a:rPr>
              <a:t>Coding Engineer</a:t>
            </a:r>
            <a:endParaRPr lang="en-US" b="1" dirty="0">
              <a:solidFill>
                <a:srgbClr val="FF0000"/>
              </a:solidFill>
            </a:endParaRPr>
          </a:p>
        </p:txBody>
      </p:sp>
      <p:sp>
        <p:nvSpPr>
          <p:cNvPr id="24" name="TextBox 23"/>
          <p:cNvSpPr txBox="1"/>
          <p:nvPr/>
        </p:nvSpPr>
        <p:spPr>
          <a:xfrm>
            <a:off x="822661" y="3429000"/>
            <a:ext cx="3251684" cy="1323439"/>
          </a:xfrm>
          <a:prstGeom prst="rect">
            <a:avLst/>
          </a:prstGeom>
          <a:noFill/>
        </p:spPr>
        <p:txBody>
          <a:bodyPr wrap="square" rtlCol="0">
            <a:spAutoFit/>
          </a:bodyPr>
          <a:lstStyle/>
          <a:p>
            <a:pPr algn="ctr"/>
            <a:r>
              <a:rPr lang="en-US" sz="4000" b="1" dirty="0" smtClean="0">
                <a:ln w="222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rgbClr val="0070C0"/>
                </a:solidFill>
              </a:rPr>
              <a:t>TECHNICAL</a:t>
            </a:r>
          </a:p>
          <a:p>
            <a:pPr algn="ctr"/>
            <a:r>
              <a:rPr lang="en-US" sz="4000" b="1" dirty="0" smtClean="0">
                <a:ln w="222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rgbClr val="0070C0"/>
                </a:solidFill>
              </a:rPr>
              <a:t>SKILLS</a:t>
            </a:r>
            <a:endParaRPr lang="en-US" sz="4000" b="1" dirty="0">
              <a:ln w="222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rgbClr val="0070C0"/>
              </a:solidFill>
            </a:endParaRPr>
          </a:p>
        </p:txBody>
      </p:sp>
    </p:spTree>
    <p:extLst>
      <p:ext uri="{BB962C8B-B14F-4D97-AF65-F5344CB8AC3E}">
        <p14:creationId xmlns:p14="http://schemas.microsoft.com/office/powerpoint/2010/main" val="1048934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5</a:t>
            </a:fld>
            <a:endParaRPr lang="de-DE" dirty="0"/>
          </a:p>
        </p:txBody>
      </p:sp>
      <p:sp>
        <p:nvSpPr>
          <p:cNvPr id="5" name="Title 1"/>
          <p:cNvSpPr txBox="1">
            <a:spLocks/>
          </p:cNvSpPr>
          <p:nvPr/>
        </p:nvSpPr>
        <p:spPr>
          <a:xfrm>
            <a:off x="1054600" y="471201"/>
            <a:ext cx="8520000" cy="8863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smtClean="0"/>
              <a:t>TRAINING TARGET</a:t>
            </a:r>
          </a:p>
          <a:p>
            <a:r>
              <a:rPr lang="en-US" dirty="0" smtClean="0"/>
              <a:t>(2/2)</a:t>
            </a:r>
            <a:endParaRPr lang="en-US" dirty="0"/>
          </a:p>
        </p:txBody>
      </p:sp>
      <p:graphicFrame>
        <p:nvGraphicFramePr>
          <p:cNvPr id="6" name="Diagram 5"/>
          <p:cNvGraphicFramePr/>
          <p:nvPr>
            <p:extLst>
              <p:ext uri="{D42A27DB-BD31-4B8C-83A1-F6EECF244321}">
                <p14:modId xmlns:p14="http://schemas.microsoft.com/office/powerpoint/2010/main" val="3725693445"/>
              </p:ext>
            </p:extLst>
          </p:nvPr>
        </p:nvGraphicFramePr>
        <p:xfrm>
          <a:off x="4367808" y="1"/>
          <a:ext cx="7704856" cy="6021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870384" y="3636988"/>
            <a:ext cx="2855640" cy="1323439"/>
          </a:xfrm>
          <a:prstGeom prst="rect">
            <a:avLst/>
          </a:prstGeom>
          <a:noFill/>
        </p:spPr>
        <p:txBody>
          <a:bodyPr wrap="square" rtlCol="0">
            <a:spAutoFit/>
          </a:bodyPr>
          <a:lstStyle/>
          <a:p>
            <a:pPr algn="ctr"/>
            <a:r>
              <a:rPr lang="en-US" sz="4000" b="1" dirty="0" smtClean="0">
                <a:ln w="222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rgbClr val="0070C0"/>
                </a:solidFill>
              </a:rPr>
              <a:t>SOFT</a:t>
            </a:r>
          </a:p>
          <a:p>
            <a:pPr algn="ctr"/>
            <a:r>
              <a:rPr lang="en-US" sz="4000" b="1" dirty="0" smtClean="0">
                <a:ln w="222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rgbClr val="0070C0"/>
                </a:solidFill>
              </a:rPr>
              <a:t>SKILLS</a:t>
            </a:r>
            <a:endParaRPr lang="en-US" sz="4000" b="1" dirty="0">
              <a:ln w="222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rgbClr val="0070C0"/>
              </a:solidFill>
            </a:endParaRPr>
          </a:p>
        </p:txBody>
      </p:sp>
      <p:sp>
        <p:nvSpPr>
          <p:cNvPr id="8" name="TextBox 7"/>
          <p:cNvSpPr txBox="1"/>
          <p:nvPr/>
        </p:nvSpPr>
        <p:spPr>
          <a:xfrm>
            <a:off x="228600" y="1345021"/>
            <a:ext cx="5445500" cy="2554545"/>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endParaRPr lang="en-US" sz="2000" dirty="0"/>
          </a:p>
          <a:p>
            <a:pPr marL="465138" indent="-465138">
              <a:lnSpc>
                <a:spcPct val="200000"/>
              </a:lnSpc>
              <a:buFont typeface="Wingdings" panose="05000000000000000000" pitchFamily="2" charset="2"/>
              <a:buChar char="ü"/>
            </a:pPr>
            <a:r>
              <a:rPr lang="en-US" sz="2000" dirty="0" smtClean="0"/>
              <a:t>Effective </a:t>
            </a:r>
            <a:r>
              <a:rPr lang="en-US" sz="2000" b="1" dirty="0">
                <a:solidFill>
                  <a:srgbClr val="00B050"/>
                </a:solidFill>
              </a:rPr>
              <a:t>communication</a:t>
            </a:r>
            <a:r>
              <a:rPr lang="en-US" sz="2000" dirty="0"/>
              <a:t> at work.</a:t>
            </a:r>
          </a:p>
          <a:p>
            <a:pPr marL="465138" indent="-465138">
              <a:lnSpc>
                <a:spcPct val="200000"/>
              </a:lnSpc>
              <a:buFont typeface="Wingdings" panose="05000000000000000000" pitchFamily="2" charset="2"/>
              <a:buChar char="ü"/>
            </a:pPr>
            <a:r>
              <a:rPr lang="en-US" sz="2000" dirty="0" smtClean="0"/>
              <a:t>Effective </a:t>
            </a:r>
            <a:r>
              <a:rPr lang="en-US" sz="2000" dirty="0"/>
              <a:t>workflow </a:t>
            </a:r>
            <a:r>
              <a:rPr lang="en-US" sz="2000" b="1" dirty="0" smtClean="0">
                <a:solidFill>
                  <a:srgbClr val="00B050"/>
                </a:solidFill>
              </a:rPr>
              <a:t>management</a:t>
            </a:r>
            <a:r>
              <a:rPr lang="en-US" sz="2000" dirty="0" smtClean="0"/>
              <a:t>.</a:t>
            </a:r>
            <a:endParaRPr lang="en-US" sz="2000" dirty="0"/>
          </a:p>
          <a:p>
            <a:pPr marL="285750" indent="-285750">
              <a:lnSpc>
                <a:spcPct val="200000"/>
              </a:lnSpc>
              <a:buFont typeface="Wingdings" panose="05000000000000000000" pitchFamily="2" charset="2"/>
              <a:buChar char="ü"/>
            </a:pPr>
            <a:endParaRPr lang="en-US" sz="2000" dirty="0"/>
          </a:p>
        </p:txBody>
      </p:sp>
    </p:spTree>
    <p:extLst>
      <p:ext uri="{BB962C8B-B14F-4D97-AF65-F5344CB8AC3E}">
        <p14:creationId xmlns:p14="http://schemas.microsoft.com/office/powerpoint/2010/main" val="3029744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6</a:t>
            </a:fld>
            <a:endParaRPr lang="de-DE" dirty="0"/>
          </a:p>
        </p:txBody>
      </p:sp>
      <p:sp>
        <p:nvSpPr>
          <p:cNvPr id="4" name="Inhaltsplatzhalter 3"/>
          <p:cNvSpPr>
            <a:spLocks noGrp="1"/>
          </p:cNvSpPr>
          <p:nvPr>
            <p:ph idx="1"/>
          </p:nvPr>
        </p:nvSpPr>
        <p:spPr>
          <a:xfrm>
            <a:off x="479413" y="1628800"/>
            <a:ext cx="11233248" cy="1874359"/>
          </a:xfrm>
        </p:spPr>
        <p:txBody>
          <a:bodyPr/>
          <a:lstStyle/>
          <a:p>
            <a:r>
              <a:rPr lang="de-DE" dirty="0" smtClean="0"/>
              <a:t>Training Target	Page 04</a:t>
            </a:r>
            <a:endParaRPr lang="de-DE" dirty="0"/>
          </a:p>
          <a:p>
            <a:r>
              <a:rPr lang="de-DE" b="1" dirty="0" smtClean="0">
                <a:solidFill>
                  <a:srgbClr val="FF0000"/>
                </a:solidFill>
              </a:rPr>
              <a:t>Current Status	Page 07</a:t>
            </a:r>
          </a:p>
          <a:p>
            <a:r>
              <a:rPr lang="de-DE" dirty="0"/>
              <a:t>Difficulties and </a:t>
            </a:r>
            <a:r>
              <a:rPr lang="de-DE" dirty="0" smtClean="0"/>
              <a:t>Solution	Page </a:t>
            </a:r>
            <a:r>
              <a:rPr lang="de-DE" dirty="0" smtClean="0"/>
              <a:t>12</a:t>
            </a:r>
            <a:endParaRPr lang="de-DE" dirty="0" smtClean="0"/>
          </a:p>
          <a:p>
            <a:r>
              <a:rPr lang="de-DE" dirty="0" smtClean="0"/>
              <a:t>Summary 	Page 18</a:t>
            </a:r>
            <a:endParaRPr lang="de-DE" dirty="0"/>
          </a:p>
        </p:txBody>
      </p:sp>
    </p:spTree>
    <p:extLst>
      <p:ext uri="{BB962C8B-B14F-4D97-AF65-F5344CB8AC3E}">
        <p14:creationId xmlns:p14="http://schemas.microsoft.com/office/powerpoint/2010/main" val="1596778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Table 55"/>
          <p:cNvGraphicFramePr>
            <a:graphicFrameLocks noGrp="1"/>
          </p:cNvGraphicFramePr>
          <p:nvPr>
            <p:extLst>
              <p:ext uri="{D42A27DB-BD31-4B8C-83A1-F6EECF244321}">
                <p14:modId xmlns:p14="http://schemas.microsoft.com/office/powerpoint/2010/main" val="3130724953"/>
              </p:ext>
            </p:extLst>
          </p:nvPr>
        </p:nvGraphicFramePr>
        <p:xfrm>
          <a:off x="2502087" y="4575049"/>
          <a:ext cx="8759724" cy="370840"/>
        </p:xfrm>
        <a:graphic>
          <a:graphicData uri="http://schemas.openxmlformats.org/drawingml/2006/table">
            <a:tbl>
              <a:tblPr firstRow="1" bandRow="1">
                <a:tableStyleId>{5C22544A-7EE6-4342-B048-85BDC9FD1C3A}</a:tableStyleId>
              </a:tblPr>
              <a:tblGrid>
                <a:gridCol w="3881945">
                  <a:extLst>
                    <a:ext uri="{9D8B030D-6E8A-4147-A177-3AD203B41FA5}">
                      <a16:colId xmlns:a16="http://schemas.microsoft.com/office/drawing/2014/main" val="20000"/>
                    </a:ext>
                  </a:extLst>
                </a:gridCol>
                <a:gridCol w="3456384">
                  <a:extLst>
                    <a:ext uri="{9D8B030D-6E8A-4147-A177-3AD203B41FA5}">
                      <a16:colId xmlns:a16="http://schemas.microsoft.com/office/drawing/2014/main" val="20001"/>
                    </a:ext>
                  </a:extLst>
                </a:gridCol>
                <a:gridCol w="1421395">
                  <a:extLst>
                    <a:ext uri="{9D8B030D-6E8A-4147-A177-3AD203B41FA5}">
                      <a16:colId xmlns:a16="http://schemas.microsoft.com/office/drawing/2014/main"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bl>
          </a:graphicData>
        </a:graphic>
      </p:graphicFrame>
      <p:graphicFrame>
        <p:nvGraphicFramePr>
          <p:cNvPr id="67" name="Table 66"/>
          <p:cNvGraphicFramePr>
            <a:graphicFrameLocks noGrp="1"/>
          </p:cNvGraphicFramePr>
          <p:nvPr>
            <p:extLst>
              <p:ext uri="{D42A27DB-BD31-4B8C-83A1-F6EECF244321}">
                <p14:modId xmlns:p14="http://schemas.microsoft.com/office/powerpoint/2010/main" val="1834556154"/>
              </p:ext>
            </p:extLst>
          </p:nvPr>
        </p:nvGraphicFramePr>
        <p:xfrm>
          <a:off x="2509251" y="4079189"/>
          <a:ext cx="8758912" cy="370840"/>
        </p:xfrm>
        <a:graphic>
          <a:graphicData uri="http://schemas.openxmlformats.org/drawingml/2006/table">
            <a:tbl>
              <a:tblPr firstRow="1" bandRow="1">
                <a:tableStyleId>{5C22544A-7EE6-4342-B048-85BDC9FD1C3A}</a:tableStyleId>
              </a:tblPr>
              <a:tblGrid>
                <a:gridCol w="2937041">
                  <a:extLst>
                    <a:ext uri="{9D8B030D-6E8A-4147-A177-3AD203B41FA5}">
                      <a16:colId xmlns:a16="http://schemas.microsoft.com/office/drawing/2014/main" val="20000"/>
                    </a:ext>
                  </a:extLst>
                </a:gridCol>
                <a:gridCol w="3241996">
                  <a:extLst>
                    <a:ext uri="{9D8B030D-6E8A-4147-A177-3AD203B41FA5}">
                      <a16:colId xmlns:a16="http://schemas.microsoft.com/office/drawing/2014/main" val="20001"/>
                    </a:ext>
                  </a:extLst>
                </a:gridCol>
                <a:gridCol w="2579875">
                  <a:extLst>
                    <a:ext uri="{9D8B030D-6E8A-4147-A177-3AD203B41FA5}">
                      <a16:colId xmlns:a16="http://schemas.microsoft.com/office/drawing/2014/main"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3881766298"/>
              </p:ext>
            </p:extLst>
          </p:nvPr>
        </p:nvGraphicFramePr>
        <p:xfrm>
          <a:off x="2502087" y="3059739"/>
          <a:ext cx="8754558" cy="370840"/>
        </p:xfrm>
        <a:graphic>
          <a:graphicData uri="http://schemas.openxmlformats.org/drawingml/2006/table">
            <a:tbl>
              <a:tblPr firstRow="1" bandRow="1">
                <a:tableStyleId>{5C22544A-7EE6-4342-B048-85BDC9FD1C3A}</a:tableStyleId>
              </a:tblPr>
              <a:tblGrid>
                <a:gridCol w="2918185">
                  <a:extLst>
                    <a:ext uri="{9D8B030D-6E8A-4147-A177-3AD203B41FA5}">
                      <a16:colId xmlns:a16="http://schemas.microsoft.com/office/drawing/2014/main" val="20000"/>
                    </a:ext>
                  </a:extLst>
                </a:gridCol>
                <a:gridCol w="3196008">
                  <a:extLst>
                    <a:ext uri="{9D8B030D-6E8A-4147-A177-3AD203B41FA5}">
                      <a16:colId xmlns:a16="http://schemas.microsoft.com/office/drawing/2014/main" val="20001"/>
                    </a:ext>
                  </a:extLst>
                </a:gridCol>
                <a:gridCol w="2640365">
                  <a:extLst>
                    <a:ext uri="{9D8B030D-6E8A-4147-A177-3AD203B41FA5}">
                      <a16:colId xmlns:a16="http://schemas.microsoft.com/office/drawing/2014/main"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a:xfrm>
            <a:off x="474925" y="364343"/>
            <a:ext cx="11242224" cy="830997"/>
          </a:xfrm>
        </p:spPr>
        <p:txBody>
          <a:bodyPr/>
          <a:lstStyle/>
          <a:p>
            <a:r>
              <a:rPr lang="de-DE" dirty="0" smtClean="0"/>
              <a:t>CURrent status</a:t>
            </a:r>
            <a:br>
              <a:rPr lang="de-DE" dirty="0" smtClean="0"/>
            </a:br>
            <a:endParaRPr lang="en-US" sz="2800" dirty="0"/>
          </a:p>
        </p:txBody>
      </p:sp>
      <p:sp>
        <p:nvSpPr>
          <p:cNvPr id="4" name="Slide Number Placeholder 3"/>
          <p:cNvSpPr>
            <a:spLocks noGrp="1"/>
          </p:cNvSpPr>
          <p:nvPr>
            <p:ph type="sldNum" sz="quarter" idx="10"/>
          </p:nvPr>
        </p:nvSpPr>
        <p:spPr/>
        <p:txBody>
          <a:bodyPr/>
          <a:lstStyle/>
          <a:p>
            <a:r>
              <a:rPr lang="de-DE" smtClean="0"/>
              <a:t>Page </a:t>
            </a:r>
            <a:fld id="{3FD030EF-7044-4946-962A-5D7D09BD1B34}" type="slidenum">
              <a:rPr lang="de-DE" smtClean="0"/>
              <a:pPr/>
              <a:t>7</a:t>
            </a:fld>
            <a:endParaRPr lang="de-DE" dirty="0"/>
          </a:p>
        </p:txBody>
      </p:sp>
      <p:graphicFrame>
        <p:nvGraphicFramePr>
          <p:cNvPr id="22" name="Diagram 21"/>
          <p:cNvGraphicFramePr/>
          <p:nvPr>
            <p:extLst>
              <p:ext uri="{D42A27DB-BD31-4B8C-83A1-F6EECF244321}">
                <p14:modId xmlns:p14="http://schemas.microsoft.com/office/powerpoint/2010/main" val="226322884"/>
              </p:ext>
            </p:extLst>
          </p:nvPr>
        </p:nvGraphicFramePr>
        <p:xfrm>
          <a:off x="1750157" y="4981990"/>
          <a:ext cx="10058400" cy="1078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6" name="Rectangle 35"/>
          <p:cNvSpPr/>
          <p:nvPr/>
        </p:nvSpPr>
        <p:spPr>
          <a:xfrm flipH="1">
            <a:off x="2895600" y="5666340"/>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8" name="Group 37"/>
          <p:cNvGrpSpPr/>
          <p:nvPr/>
        </p:nvGrpSpPr>
        <p:grpSpPr>
          <a:xfrm>
            <a:off x="9371324" y="5464867"/>
            <a:ext cx="821773" cy="550615"/>
            <a:chOff x="260273" y="485521"/>
            <a:chExt cx="821773" cy="550615"/>
          </a:xfrm>
        </p:grpSpPr>
        <p:sp>
          <p:nvSpPr>
            <p:cNvPr id="39" name="Rectangle 38"/>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0" name="Rectangle 39"/>
            <p:cNvSpPr/>
            <p:nvPr/>
          </p:nvSpPr>
          <p:spPr>
            <a:xfrm>
              <a:off x="365647" y="485521"/>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Sep</a:t>
              </a:r>
              <a:endParaRPr lang="en-US" sz="1300" b="1" kern="1200" dirty="0" smtClean="0"/>
            </a:p>
            <a:p>
              <a:pPr lvl="0" algn="ctr" defTabSz="577850">
                <a:lnSpc>
                  <a:spcPct val="90000"/>
                </a:lnSpc>
                <a:spcBef>
                  <a:spcPct val="0"/>
                </a:spcBef>
                <a:spcAft>
                  <a:spcPct val="35000"/>
                </a:spcAft>
              </a:pPr>
              <a:r>
                <a:rPr lang="en-US" sz="1300" b="1" kern="1200" dirty="0" smtClean="0"/>
                <a:t>2019</a:t>
              </a:r>
              <a:endParaRPr lang="en-US" sz="1300" b="1" kern="1200" dirty="0"/>
            </a:p>
          </p:txBody>
        </p:sp>
      </p:grpSp>
      <p:grpSp>
        <p:nvGrpSpPr>
          <p:cNvPr id="41" name="Group 40"/>
          <p:cNvGrpSpPr/>
          <p:nvPr/>
        </p:nvGrpSpPr>
        <p:grpSpPr>
          <a:xfrm>
            <a:off x="4256026" y="5458032"/>
            <a:ext cx="889219" cy="576296"/>
            <a:chOff x="260273" y="459840"/>
            <a:chExt cx="889219" cy="576296"/>
          </a:xfrm>
        </p:grpSpPr>
        <p:sp>
          <p:nvSpPr>
            <p:cNvPr id="42" name="Rectangle 41"/>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3" name="Rectangle 42"/>
            <p:cNvSpPr/>
            <p:nvPr/>
          </p:nvSpPr>
          <p:spPr>
            <a:xfrm>
              <a:off x="433093" y="459840"/>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Jul</a:t>
              </a:r>
            </a:p>
            <a:p>
              <a:pPr lvl="0" algn="ctr" defTabSz="577850">
                <a:lnSpc>
                  <a:spcPct val="90000"/>
                </a:lnSpc>
                <a:spcBef>
                  <a:spcPct val="0"/>
                </a:spcBef>
                <a:spcAft>
                  <a:spcPct val="35000"/>
                </a:spcAft>
              </a:pPr>
              <a:r>
                <a:rPr lang="en-US" sz="1300" b="1" kern="1200" dirty="0" smtClean="0"/>
                <a:t>2018</a:t>
              </a:r>
              <a:endParaRPr lang="en-US" sz="1300" b="1" kern="1200" dirty="0"/>
            </a:p>
          </p:txBody>
        </p:sp>
      </p:grpSp>
      <p:grpSp>
        <p:nvGrpSpPr>
          <p:cNvPr id="46" name="Group 45"/>
          <p:cNvGrpSpPr/>
          <p:nvPr/>
        </p:nvGrpSpPr>
        <p:grpSpPr>
          <a:xfrm>
            <a:off x="5022248" y="5454601"/>
            <a:ext cx="901106" cy="603611"/>
            <a:chOff x="260273" y="432525"/>
            <a:chExt cx="901106" cy="603611"/>
          </a:xfrm>
        </p:grpSpPr>
        <p:sp>
          <p:nvSpPr>
            <p:cNvPr id="47" name="Rectangle 46"/>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8" name="Rectangle 47"/>
            <p:cNvSpPr/>
            <p:nvPr/>
          </p:nvSpPr>
          <p:spPr>
            <a:xfrm>
              <a:off x="444980" y="432525"/>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a:t>S</a:t>
              </a:r>
              <a:r>
                <a:rPr lang="en-US" sz="1300" b="1" dirty="0" smtClean="0"/>
                <a:t>ep</a:t>
              </a:r>
            </a:p>
            <a:p>
              <a:pPr lvl="0" algn="ctr" defTabSz="577850">
                <a:lnSpc>
                  <a:spcPct val="90000"/>
                </a:lnSpc>
                <a:spcBef>
                  <a:spcPct val="0"/>
                </a:spcBef>
                <a:spcAft>
                  <a:spcPct val="35000"/>
                </a:spcAft>
              </a:pPr>
              <a:r>
                <a:rPr lang="en-US" sz="1300" b="1" kern="1200" dirty="0" smtClean="0"/>
                <a:t>2018</a:t>
              </a:r>
              <a:endParaRPr lang="en-US" sz="1300" b="1" kern="1200" dirty="0"/>
            </a:p>
          </p:txBody>
        </p:sp>
      </p:grpSp>
      <p:grpSp>
        <p:nvGrpSpPr>
          <p:cNvPr id="49" name="Group 48"/>
          <p:cNvGrpSpPr/>
          <p:nvPr/>
        </p:nvGrpSpPr>
        <p:grpSpPr>
          <a:xfrm>
            <a:off x="6018375" y="5458032"/>
            <a:ext cx="756121" cy="617493"/>
            <a:chOff x="260273" y="418643"/>
            <a:chExt cx="756121" cy="617493"/>
          </a:xfrm>
        </p:grpSpPr>
        <p:sp>
          <p:nvSpPr>
            <p:cNvPr id="50" name="Rectangle 49"/>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1" name="Rectangle 50"/>
            <p:cNvSpPr/>
            <p:nvPr/>
          </p:nvSpPr>
          <p:spPr>
            <a:xfrm>
              <a:off x="299995" y="418643"/>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solidFill>
                    <a:schemeClr val="tx1"/>
                  </a:solidFill>
                </a:rPr>
                <a:t>Dec</a:t>
              </a:r>
            </a:p>
            <a:p>
              <a:pPr lvl="0" algn="ctr" defTabSz="577850">
                <a:lnSpc>
                  <a:spcPct val="90000"/>
                </a:lnSpc>
                <a:spcBef>
                  <a:spcPct val="0"/>
                </a:spcBef>
                <a:spcAft>
                  <a:spcPct val="35000"/>
                </a:spcAft>
              </a:pPr>
              <a:r>
                <a:rPr lang="en-US" sz="1300" b="1" kern="1200" dirty="0" smtClean="0">
                  <a:solidFill>
                    <a:schemeClr val="tx1"/>
                  </a:solidFill>
                </a:rPr>
                <a:t>2018</a:t>
              </a:r>
              <a:endParaRPr lang="en-US" sz="1300" b="1" kern="1200" dirty="0">
                <a:solidFill>
                  <a:schemeClr val="tx1"/>
                </a:solidFill>
              </a:endParaRPr>
            </a:p>
          </p:txBody>
        </p:sp>
      </p:grpSp>
      <p:grpSp>
        <p:nvGrpSpPr>
          <p:cNvPr id="52" name="Group 51"/>
          <p:cNvGrpSpPr/>
          <p:nvPr/>
        </p:nvGrpSpPr>
        <p:grpSpPr>
          <a:xfrm>
            <a:off x="7572192" y="5465147"/>
            <a:ext cx="1615965" cy="629044"/>
            <a:chOff x="260273" y="407092"/>
            <a:chExt cx="1615965" cy="629044"/>
          </a:xfrm>
        </p:grpSpPr>
        <p:sp>
          <p:nvSpPr>
            <p:cNvPr id="53" name="Rectangle 52"/>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4" name="Rectangle 53"/>
            <p:cNvSpPr/>
            <p:nvPr/>
          </p:nvSpPr>
          <p:spPr>
            <a:xfrm>
              <a:off x="1159839" y="407092"/>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July</a:t>
              </a:r>
            </a:p>
            <a:p>
              <a:pPr lvl="0" algn="ctr" defTabSz="577850">
                <a:lnSpc>
                  <a:spcPct val="90000"/>
                </a:lnSpc>
                <a:spcBef>
                  <a:spcPct val="0"/>
                </a:spcBef>
                <a:spcAft>
                  <a:spcPct val="35000"/>
                </a:spcAft>
              </a:pPr>
              <a:r>
                <a:rPr lang="en-US" sz="1300" b="1" kern="1200" dirty="0" smtClean="0"/>
                <a:t>2019</a:t>
              </a:r>
              <a:endParaRPr lang="en-US" sz="1300" b="1" kern="1200" dirty="0"/>
            </a:p>
          </p:txBody>
        </p:sp>
      </p:grpSp>
      <p:grpSp>
        <p:nvGrpSpPr>
          <p:cNvPr id="58" name="Group 57"/>
          <p:cNvGrpSpPr/>
          <p:nvPr/>
        </p:nvGrpSpPr>
        <p:grpSpPr>
          <a:xfrm>
            <a:off x="10052140" y="5461420"/>
            <a:ext cx="789860" cy="628861"/>
            <a:chOff x="260273" y="407275"/>
            <a:chExt cx="789860" cy="628861"/>
          </a:xfrm>
        </p:grpSpPr>
        <p:sp>
          <p:nvSpPr>
            <p:cNvPr id="59" name="Rectangle 58"/>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0" name="Rectangle 59"/>
            <p:cNvSpPr/>
            <p:nvPr/>
          </p:nvSpPr>
          <p:spPr>
            <a:xfrm>
              <a:off x="333734" y="407275"/>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Nov</a:t>
              </a:r>
            </a:p>
            <a:p>
              <a:pPr lvl="0" algn="ctr" defTabSz="577850">
                <a:lnSpc>
                  <a:spcPct val="90000"/>
                </a:lnSpc>
                <a:spcBef>
                  <a:spcPct val="0"/>
                </a:spcBef>
                <a:spcAft>
                  <a:spcPct val="35000"/>
                </a:spcAft>
              </a:pPr>
              <a:r>
                <a:rPr lang="en-US" sz="1300" b="1" kern="1200" dirty="0" smtClean="0"/>
                <a:t>2019</a:t>
              </a:r>
              <a:endParaRPr lang="en-US" sz="1300" b="1" kern="1200" dirty="0"/>
            </a:p>
          </p:txBody>
        </p:sp>
      </p:grpSp>
      <p:sp>
        <p:nvSpPr>
          <p:cNvPr id="79" name="Rectangle 78"/>
          <p:cNvSpPr/>
          <p:nvPr/>
        </p:nvSpPr>
        <p:spPr>
          <a:xfrm flipH="1">
            <a:off x="6152308" y="5486897"/>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3" name="Rectangle 62"/>
          <p:cNvSpPr/>
          <p:nvPr/>
        </p:nvSpPr>
        <p:spPr>
          <a:xfrm flipH="1">
            <a:off x="5767374" y="977986"/>
            <a:ext cx="1059534" cy="50921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cxnSp>
        <p:nvCxnSpPr>
          <p:cNvPr id="121" name="Straight Connector 120"/>
          <p:cNvCxnSpPr/>
          <p:nvPr/>
        </p:nvCxnSpPr>
        <p:spPr>
          <a:xfrm flipV="1">
            <a:off x="2451677" y="2780928"/>
            <a:ext cx="191" cy="2232591"/>
          </a:xfrm>
          <a:prstGeom prst="line">
            <a:avLst/>
          </a:prstGeom>
          <a:ln w="381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1097658106"/>
              </p:ext>
            </p:extLst>
          </p:nvPr>
        </p:nvGraphicFramePr>
        <p:xfrm>
          <a:off x="2502087" y="3575742"/>
          <a:ext cx="8750365" cy="370840"/>
        </p:xfrm>
        <a:graphic>
          <a:graphicData uri="http://schemas.openxmlformats.org/drawingml/2006/table">
            <a:tbl>
              <a:tblPr firstRow="1" bandRow="1">
                <a:tableStyleId>{5C22544A-7EE6-4342-B048-85BDC9FD1C3A}</a:tableStyleId>
              </a:tblPr>
              <a:tblGrid>
                <a:gridCol w="3881945">
                  <a:extLst>
                    <a:ext uri="{9D8B030D-6E8A-4147-A177-3AD203B41FA5}">
                      <a16:colId xmlns:a16="http://schemas.microsoft.com/office/drawing/2014/main" val="20000"/>
                    </a:ext>
                  </a:extLst>
                </a:gridCol>
                <a:gridCol w="3410026">
                  <a:extLst>
                    <a:ext uri="{9D8B030D-6E8A-4147-A177-3AD203B41FA5}">
                      <a16:colId xmlns:a16="http://schemas.microsoft.com/office/drawing/2014/main" val="20001"/>
                    </a:ext>
                  </a:extLst>
                </a:gridCol>
                <a:gridCol w="1458394">
                  <a:extLst>
                    <a:ext uri="{9D8B030D-6E8A-4147-A177-3AD203B41FA5}">
                      <a16:colId xmlns:a16="http://schemas.microsoft.com/office/drawing/2014/main"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bl>
          </a:graphicData>
        </a:graphic>
      </p:graphicFrame>
      <p:cxnSp>
        <p:nvCxnSpPr>
          <p:cNvPr id="66" name="Straight Connector 65"/>
          <p:cNvCxnSpPr/>
          <p:nvPr/>
        </p:nvCxnSpPr>
        <p:spPr>
          <a:xfrm flipV="1">
            <a:off x="10402952" y="2780928"/>
            <a:ext cx="0" cy="2236551"/>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779905390"/>
              </p:ext>
            </p:extLst>
          </p:nvPr>
        </p:nvGraphicFramePr>
        <p:xfrm>
          <a:off x="453073" y="3097820"/>
          <a:ext cx="1884621" cy="370841"/>
        </p:xfrm>
        <a:graphic>
          <a:graphicData uri="http://schemas.openxmlformats.org/drawingml/2006/table">
            <a:tbl>
              <a:tblPr firstRow="1" bandRow="1">
                <a:tableStyleId>{5C22544A-7EE6-4342-B048-85BDC9FD1C3A}</a:tableStyleId>
              </a:tblPr>
              <a:tblGrid>
                <a:gridCol w="1884621">
                  <a:extLst>
                    <a:ext uri="{9D8B030D-6E8A-4147-A177-3AD203B41FA5}">
                      <a16:colId xmlns:a16="http://schemas.microsoft.com/office/drawing/2014/main" val="20000"/>
                    </a:ext>
                  </a:extLst>
                </a:gridCol>
              </a:tblGrid>
              <a:tr h="370841">
                <a:tc>
                  <a:txBody>
                    <a:bodyPr/>
                    <a:lstStyle/>
                    <a:p>
                      <a:pPr algn="r"/>
                      <a:r>
                        <a:rPr lang="en-US" sz="1500" dirty="0" smtClean="0">
                          <a:solidFill>
                            <a:schemeClr val="tx1"/>
                          </a:solidFill>
                        </a:rPr>
                        <a:t>Programming</a:t>
                      </a:r>
                      <a:endParaRPr lang="en-US" sz="15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graphicFrame>
        <p:nvGraphicFramePr>
          <p:cNvPr id="85" name="Table 84"/>
          <p:cNvGraphicFramePr>
            <a:graphicFrameLocks noGrp="1"/>
          </p:cNvGraphicFramePr>
          <p:nvPr>
            <p:extLst>
              <p:ext uri="{D42A27DB-BD31-4B8C-83A1-F6EECF244321}">
                <p14:modId xmlns:p14="http://schemas.microsoft.com/office/powerpoint/2010/main" val="1586411337"/>
              </p:ext>
            </p:extLst>
          </p:nvPr>
        </p:nvGraphicFramePr>
        <p:xfrm>
          <a:off x="191637" y="3506397"/>
          <a:ext cx="2146057" cy="548640"/>
        </p:xfrm>
        <a:graphic>
          <a:graphicData uri="http://schemas.openxmlformats.org/drawingml/2006/table">
            <a:tbl>
              <a:tblPr firstRow="1" bandRow="1">
                <a:tableStyleId>{5C22544A-7EE6-4342-B048-85BDC9FD1C3A}</a:tableStyleId>
              </a:tblPr>
              <a:tblGrid>
                <a:gridCol w="2146057">
                  <a:extLst>
                    <a:ext uri="{9D8B030D-6E8A-4147-A177-3AD203B41FA5}">
                      <a16:colId xmlns:a16="http://schemas.microsoft.com/office/drawing/2014/main" val="20000"/>
                    </a:ext>
                  </a:extLst>
                </a:gridCol>
              </a:tblGrid>
              <a:tr h="370841">
                <a:tc>
                  <a:txBody>
                    <a:bodyPr/>
                    <a:lstStyle/>
                    <a:p>
                      <a:pPr algn="r"/>
                      <a:r>
                        <a:rPr lang="en-US" sz="1500" dirty="0" smtClean="0">
                          <a:solidFill>
                            <a:schemeClr val="tx1"/>
                          </a:solidFill>
                        </a:rPr>
                        <a:t>Development environment</a:t>
                      </a:r>
                      <a:endParaRPr lang="en-US" sz="15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graphicFrame>
        <p:nvGraphicFramePr>
          <p:cNvPr id="86" name="Table 85"/>
          <p:cNvGraphicFramePr>
            <a:graphicFrameLocks noGrp="1"/>
          </p:cNvGraphicFramePr>
          <p:nvPr>
            <p:extLst>
              <p:ext uri="{D42A27DB-BD31-4B8C-83A1-F6EECF244321}">
                <p14:modId xmlns:p14="http://schemas.microsoft.com/office/powerpoint/2010/main" val="3118980417"/>
              </p:ext>
            </p:extLst>
          </p:nvPr>
        </p:nvGraphicFramePr>
        <p:xfrm>
          <a:off x="622253" y="4126523"/>
          <a:ext cx="1598865" cy="370841"/>
        </p:xfrm>
        <a:graphic>
          <a:graphicData uri="http://schemas.openxmlformats.org/drawingml/2006/table">
            <a:tbl>
              <a:tblPr firstRow="1" bandRow="1">
                <a:tableStyleId>{5C22544A-7EE6-4342-B048-85BDC9FD1C3A}</a:tableStyleId>
              </a:tblPr>
              <a:tblGrid>
                <a:gridCol w="1598865">
                  <a:extLst>
                    <a:ext uri="{9D8B030D-6E8A-4147-A177-3AD203B41FA5}">
                      <a16:colId xmlns:a16="http://schemas.microsoft.com/office/drawing/2014/main" val="20000"/>
                    </a:ext>
                  </a:extLst>
                </a:gridCol>
              </a:tblGrid>
              <a:tr h="370841">
                <a:tc>
                  <a:txBody>
                    <a:bodyPr/>
                    <a:lstStyle/>
                    <a:p>
                      <a:pPr algn="r"/>
                      <a:r>
                        <a:rPr lang="en-US" sz="1500" dirty="0" smtClean="0">
                          <a:solidFill>
                            <a:schemeClr val="tx1"/>
                          </a:solidFill>
                        </a:rPr>
                        <a:t>Readability</a:t>
                      </a:r>
                      <a:endParaRPr lang="en-US" sz="15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cxnSp>
        <p:nvCxnSpPr>
          <p:cNvPr id="100" name="Straight Connector 99"/>
          <p:cNvCxnSpPr/>
          <p:nvPr/>
        </p:nvCxnSpPr>
        <p:spPr>
          <a:xfrm flipV="1">
            <a:off x="6368893" y="2714631"/>
            <a:ext cx="7681" cy="279783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7" name="Table 56"/>
          <p:cNvGraphicFramePr>
            <a:graphicFrameLocks noGrp="1"/>
          </p:cNvGraphicFramePr>
          <p:nvPr>
            <p:extLst>
              <p:ext uri="{D42A27DB-BD31-4B8C-83A1-F6EECF244321}">
                <p14:modId xmlns:p14="http://schemas.microsoft.com/office/powerpoint/2010/main" val="2828812745"/>
              </p:ext>
            </p:extLst>
          </p:nvPr>
        </p:nvGraphicFramePr>
        <p:xfrm>
          <a:off x="159627" y="4586270"/>
          <a:ext cx="2178481" cy="380392"/>
        </p:xfrm>
        <a:graphic>
          <a:graphicData uri="http://schemas.openxmlformats.org/drawingml/2006/table">
            <a:tbl>
              <a:tblPr firstRow="1" bandRow="1">
                <a:tableStyleId>{5C22544A-7EE6-4342-B048-85BDC9FD1C3A}</a:tableStyleId>
              </a:tblPr>
              <a:tblGrid>
                <a:gridCol w="2178481">
                  <a:extLst>
                    <a:ext uri="{9D8B030D-6E8A-4147-A177-3AD203B41FA5}">
                      <a16:colId xmlns:a16="http://schemas.microsoft.com/office/drawing/2014/main" val="20000"/>
                    </a:ext>
                  </a:extLst>
                </a:gridCol>
              </a:tblGrid>
              <a:tr h="380392">
                <a:tc>
                  <a:txBody>
                    <a:bodyPr/>
                    <a:lstStyle/>
                    <a:p>
                      <a:pPr algn="r"/>
                      <a:r>
                        <a:rPr lang="en-US" sz="1500" dirty="0" smtClean="0">
                          <a:solidFill>
                            <a:schemeClr val="tx1"/>
                          </a:solidFill>
                        </a:rPr>
                        <a:t>SW development</a:t>
                      </a:r>
                      <a:endParaRPr lang="en-US" sz="15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sp>
        <p:nvSpPr>
          <p:cNvPr id="6" name="Rectangle 5"/>
          <p:cNvSpPr/>
          <p:nvPr/>
        </p:nvSpPr>
        <p:spPr>
          <a:xfrm>
            <a:off x="5092795" y="2345639"/>
            <a:ext cx="2732382" cy="23844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rgbClr val="FF0000"/>
                </a:solidFill>
              </a:rPr>
              <a:t>Mid-term presentation</a:t>
            </a:r>
            <a:endParaRPr lang="en-US" b="1" dirty="0">
              <a:solidFill>
                <a:srgbClr val="FF0000"/>
              </a:solidFill>
            </a:endParaRPr>
          </a:p>
        </p:txBody>
      </p:sp>
      <p:sp>
        <p:nvSpPr>
          <p:cNvPr id="62" name="Rectangle 61"/>
          <p:cNvSpPr/>
          <p:nvPr/>
        </p:nvSpPr>
        <p:spPr>
          <a:xfrm>
            <a:off x="1178767" y="2345640"/>
            <a:ext cx="2455897" cy="23844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FF0000"/>
                </a:solidFill>
              </a:rPr>
              <a:t>First</a:t>
            </a:r>
            <a:r>
              <a:rPr lang="en-US" dirty="0">
                <a:solidFill>
                  <a:srgbClr val="FF0000"/>
                </a:solidFill>
              </a:rPr>
              <a:t> </a:t>
            </a:r>
            <a:r>
              <a:rPr lang="en-US" dirty="0" smtClean="0">
                <a:solidFill>
                  <a:srgbClr val="FF0000"/>
                </a:solidFill>
              </a:rPr>
              <a:t>presentation</a:t>
            </a:r>
            <a:endParaRPr lang="en-US" dirty="0">
              <a:solidFill>
                <a:srgbClr val="FF0000"/>
              </a:solidFill>
            </a:endParaRPr>
          </a:p>
        </p:txBody>
      </p:sp>
      <p:sp>
        <p:nvSpPr>
          <p:cNvPr id="64" name="Rectangle 63"/>
          <p:cNvSpPr/>
          <p:nvPr/>
        </p:nvSpPr>
        <p:spPr>
          <a:xfrm>
            <a:off x="9247837" y="2345639"/>
            <a:ext cx="2325004" cy="23844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FF0000"/>
                </a:solidFill>
              </a:rPr>
              <a:t>Final presentation</a:t>
            </a:r>
            <a:endParaRPr lang="en-US" dirty="0">
              <a:solidFill>
                <a:srgbClr val="FF0000"/>
              </a:solidFill>
            </a:endParaRPr>
          </a:p>
        </p:txBody>
      </p:sp>
      <p:graphicFrame>
        <p:nvGraphicFramePr>
          <p:cNvPr id="65" name="Table 64"/>
          <p:cNvGraphicFramePr>
            <a:graphicFrameLocks noGrp="1"/>
          </p:cNvGraphicFramePr>
          <p:nvPr>
            <p:extLst>
              <p:ext uri="{D42A27DB-BD31-4B8C-83A1-F6EECF244321}">
                <p14:modId xmlns:p14="http://schemas.microsoft.com/office/powerpoint/2010/main" val="3059291786"/>
              </p:ext>
            </p:extLst>
          </p:nvPr>
        </p:nvGraphicFramePr>
        <p:xfrm>
          <a:off x="5671516" y="191669"/>
          <a:ext cx="5639333" cy="1706880"/>
        </p:xfrm>
        <a:graphic>
          <a:graphicData uri="http://schemas.openxmlformats.org/drawingml/2006/table">
            <a:tbl>
              <a:tblPr bandRow="1">
                <a:tableStyleId>{5C22544A-7EE6-4342-B048-85BDC9FD1C3A}</a:tableStyleId>
              </a:tblPr>
              <a:tblGrid>
                <a:gridCol w="4572533">
                  <a:extLst>
                    <a:ext uri="{9D8B030D-6E8A-4147-A177-3AD203B41FA5}">
                      <a16:colId xmlns:a16="http://schemas.microsoft.com/office/drawing/2014/main" val="1908171028"/>
                    </a:ext>
                  </a:extLst>
                </a:gridCol>
                <a:gridCol w="1066800">
                  <a:extLst>
                    <a:ext uri="{9D8B030D-6E8A-4147-A177-3AD203B41FA5}">
                      <a16:colId xmlns:a16="http://schemas.microsoft.com/office/drawing/2014/main" val="3500097369"/>
                    </a:ext>
                  </a:extLst>
                </a:gridCol>
              </a:tblGrid>
              <a:tr h="370840">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solidFill>
                            <a:schemeClr val="tx1"/>
                          </a:solidFill>
                        </a:rPr>
                        <a:t>Need</a:t>
                      </a:r>
                      <a:r>
                        <a:rPr lang="en-US" sz="1200" baseline="0" dirty="0" smtClean="0">
                          <a:solidFill>
                            <a:schemeClr val="tx1"/>
                          </a:solidFill>
                        </a:rPr>
                        <a:t> </a:t>
                      </a:r>
                      <a:r>
                        <a:rPr lang="en-US" sz="1200" baseline="0" dirty="0" smtClean="0">
                          <a:solidFill>
                            <a:srgbClr val="0070C0"/>
                          </a:solidFill>
                        </a:rPr>
                        <a:t>more time </a:t>
                      </a:r>
                      <a:r>
                        <a:rPr lang="en-US" sz="1200" baseline="0" dirty="0" smtClean="0">
                          <a:solidFill>
                            <a:schemeClr val="tx1"/>
                          </a:solidFill>
                        </a:rPr>
                        <a:t>to investigate and understand input. Need </a:t>
                      </a:r>
                      <a:r>
                        <a:rPr lang="en-US" sz="1200" baseline="0" dirty="0" smtClean="0">
                          <a:solidFill>
                            <a:srgbClr val="0070C0"/>
                          </a:solidFill>
                        </a:rPr>
                        <a:t>explanation</a:t>
                      </a:r>
                      <a:r>
                        <a:rPr lang="en-US" sz="1200" baseline="0" dirty="0" smtClean="0">
                          <a:solidFill>
                            <a:schemeClr val="tx1"/>
                          </a:solidFill>
                        </a:rPr>
                        <a:t> for some task.</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Can do </a:t>
                      </a:r>
                      <a:r>
                        <a:rPr lang="en-US" sz="1200" dirty="0" smtClean="0">
                          <a:solidFill>
                            <a:srgbClr val="0070C0"/>
                          </a:solidFill>
                        </a:rPr>
                        <a:t>simple</a:t>
                      </a:r>
                      <a:r>
                        <a:rPr lang="en-US" sz="1200" baseline="0" dirty="0" smtClean="0">
                          <a:solidFill>
                            <a:srgbClr val="0070C0"/>
                          </a:solidFill>
                        </a:rPr>
                        <a:t> </a:t>
                      </a:r>
                      <a:r>
                        <a:rPr lang="en-US" sz="1200" dirty="0" smtClean="0">
                          <a:solidFill>
                            <a:srgbClr val="0070C0"/>
                          </a:solidFill>
                        </a:rPr>
                        <a:t>tasks</a:t>
                      </a:r>
                      <a:r>
                        <a:rPr lang="en-US" sz="1200" dirty="0" smtClean="0"/>
                        <a:t> with </a:t>
                      </a:r>
                      <a:r>
                        <a:rPr lang="en-US" sz="1200" dirty="0" smtClean="0">
                          <a:solidFill>
                            <a:srgbClr val="0070C0"/>
                          </a:solidFill>
                        </a:rPr>
                        <a:t>help from mentor.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500" b="1" dirty="0" smtClean="0">
                          <a:solidFill>
                            <a:schemeClr val="bg1"/>
                          </a:solidFill>
                        </a:rPr>
                        <a:t>Level</a:t>
                      </a:r>
                      <a:r>
                        <a:rPr lang="en-US" sz="1500" b="1" baseline="0" dirty="0" smtClean="0">
                          <a:solidFill>
                            <a:schemeClr val="bg1"/>
                          </a:solidFill>
                        </a:rPr>
                        <a:t> 1</a:t>
                      </a:r>
                      <a:endParaRPr lang="en-US" sz="15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74266385"/>
                  </a:ext>
                </a:extLst>
              </a:tr>
              <a:tr h="370840">
                <a:tc>
                  <a:txBody>
                    <a:bodyPr/>
                    <a:lstStyle/>
                    <a:p>
                      <a:pPr>
                        <a:spcAft>
                          <a:spcPts val="400"/>
                        </a:spcAft>
                      </a:pPr>
                      <a:r>
                        <a:rPr lang="en-US" sz="1200" dirty="0" smtClean="0"/>
                        <a:t>Can do </a:t>
                      </a:r>
                      <a:r>
                        <a:rPr lang="en-US" sz="1200" dirty="0" smtClean="0">
                          <a:solidFill>
                            <a:srgbClr val="0070C0"/>
                          </a:solidFill>
                        </a:rPr>
                        <a:t>multiple</a:t>
                      </a:r>
                      <a:r>
                        <a:rPr lang="en-US" sz="1200" baseline="0" dirty="0" smtClean="0">
                          <a:solidFill>
                            <a:srgbClr val="0070C0"/>
                          </a:solidFill>
                        </a:rPr>
                        <a:t> tasks</a:t>
                      </a:r>
                      <a:r>
                        <a:rPr lang="en-US" sz="1200" dirty="0" smtClean="0">
                          <a:solidFill>
                            <a:srgbClr val="0070C0"/>
                          </a:solidFill>
                        </a:rPr>
                        <a:t> </a:t>
                      </a:r>
                      <a:r>
                        <a:rPr lang="en-US" sz="1200" dirty="0" smtClean="0"/>
                        <a:t>with </a:t>
                      </a:r>
                      <a:r>
                        <a:rPr lang="en-US" sz="1200" dirty="0" smtClean="0">
                          <a:solidFill>
                            <a:srgbClr val="0070C0"/>
                          </a:solidFill>
                        </a:rPr>
                        <a:t>small help from mentor</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Can</a:t>
                      </a:r>
                      <a:r>
                        <a:rPr lang="en-US" sz="1200" baseline="0" dirty="0" smtClean="0"/>
                        <a:t> do task independently with small help from mentor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smtClean="0">
                          <a:solidFill>
                            <a:schemeClr val="bg1"/>
                          </a:solidFill>
                        </a:rPr>
                        <a:t>Level</a:t>
                      </a:r>
                      <a:r>
                        <a:rPr lang="en-US" sz="1500" b="1" baseline="0" dirty="0" smtClean="0">
                          <a:solidFill>
                            <a:schemeClr val="bg1"/>
                          </a:solidFill>
                        </a:rPr>
                        <a:t> 1.5</a:t>
                      </a:r>
                      <a:endParaRPr lang="en-US" sz="15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382788592"/>
                  </a:ext>
                </a:extLst>
              </a:tr>
              <a:tr h="370840">
                <a:tc>
                  <a:txBody>
                    <a:bodyPr/>
                    <a:lstStyle/>
                    <a:p>
                      <a:pPr>
                        <a:spcAft>
                          <a:spcPts val="400"/>
                        </a:spcAft>
                      </a:pPr>
                      <a:r>
                        <a:rPr lang="en-US" sz="1200" dirty="0" smtClean="0"/>
                        <a:t>Can do multiple tasks</a:t>
                      </a:r>
                      <a:r>
                        <a:rPr lang="en-US" sz="1200" baseline="0" dirty="0" smtClean="0"/>
                        <a:t> without help from mentor</a:t>
                      </a:r>
                      <a:endParaRPr lang="en-US" sz="1200" dirty="0" smtClean="0"/>
                    </a:p>
                    <a:p>
                      <a:pPr>
                        <a:spcAft>
                          <a:spcPts val="400"/>
                        </a:spcAft>
                      </a:pPr>
                      <a:r>
                        <a:rPr lang="en-US" sz="1200" dirty="0" smtClean="0"/>
                        <a:t>Can suggest idea</a:t>
                      </a:r>
                      <a:r>
                        <a:rPr lang="en-US" sz="1200" baseline="0" dirty="0" smtClean="0"/>
                        <a:t> to improve quality of task in team</a:t>
                      </a:r>
                      <a:endParaRPr lang="en-US" sz="12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smtClean="0">
                          <a:solidFill>
                            <a:schemeClr val="bg1"/>
                          </a:solidFill>
                        </a:rPr>
                        <a:t>Level</a:t>
                      </a:r>
                      <a:r>
                        <a:rPr lang="en-US" sz="1500" b="1" baseline="0" dirty="0" smtClean="0">
                          <a:solidFill>
                            <a:schemeClr val="bg1"/>
                          </a:solidFill>
                        </a:rPr>
                        <a:t> 2</a:t>
                      </a:r>
                      <a:endParaRPr lang="en-US" sz="15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2749106390"/>
                  </a:ext>
                </a:extLst>
              </a:tr>
            </a:tbl>
          </a:graphicData>
        </a:graphic>
      </p:graphicFrame>
    </p:spTree>
    <p:extLst>
      <p:ext uri="{BB962C8B-B14F-4D97-AF65-F5344CB8AC3E}">
        <p14:creationId xmlns:p14="http://schemas.microsoft.com/office/powerpoint/2010/main" val="218989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9376" y="266047"/>
            <a:ext cx="11242224" cy="858697"/>
          </a:xfrm>
        </p:spPr>
        <p:txBody>
          <a:bodyPr/>
          <a:lstStyle/>
          <a:p>
            <a:r>
              <a:rPr lang="en-US" dirty="0" smtClean="0"/>
              <a:t>Current Status(1/3)</a:t>
            </a:r>
            <a:br>
              <a:rPr lang="en-US" dirty="0" smtClean="0"/>
            </a:br>
            <a:r>
              <a:rPr lang="en-US" sz="2800" dirty="0" smtClean="0"/>
              <a:t>Technical skills</a:t>
            </a:r>
            <a:endParaRPr lang="en-US" sz="2800" dirty="0"/>
          </a:p>
        </p:txBody>
      </p:sp>
      <p:sp>
        <p:nvSpPr>
          <p:cNvPr id="4" name="Slide Number Placeholder 3"/>
          <p:cNvSpPr>
            <a:spLocks noGrp="1"/>
          </p:cNvSpPr>
          <p:nvPr>
            <p:ph type="sldNum" sz="quarter" idx="10"/>
          </p:nvPr>
        </p:nvSpPr>
        <p:spPr/>
        <p:txBody>
          <a:bodyPr/>
          <a:lstStyle/>
          <a:p>
            <a:r>
              <a:rPr lang="de-DE" dirty="0" smtClean="0"/>
              <a:t>Page </a:t>
            </a:r>
            <a:fld id="{3FD030EF-7044-4946-962A-5D7D09BD1B34}" type="slidenum">
              <a:rPr lang="de-DE" smtClean="0"/>
              <a:pPr/>
              <a:t>8</a:t>
            </a:fld>
            <a:endParaRPr lang="de-DE" dirty="0"/>
          </a:p>
        </p:txBody>
      </p:sp>
      <p:sp>
        <p:nvSpPr>
          <p:cNvPr id="7" name="Rectangle 6"/>
          <p:cNvSpPr/>
          <p:nvPr/>
        </p:nvSpPr>
        <p:spPr>
          <a:xfrm>
            <a:off x="6988154" y="411002"/>
            <a:ext cx="5103358" cy="630942"/>
          </a:xfrm>
          <a:prstGeom prst="rect">
            <a:avLst/>
          </a:prstGeom>
          <a:noFill/>
        </p:spPr>
        <p:txBody>
          <a:bodyPr wrap="square" lIns="91440" tIns="45720" rIns="91440" bIns="45720">
            <a:spAutoFit/>
          </a:bodyPr>
          <a:lstStyle/>
          <a:p>
            <a:pPr algn="ctr"/>
            <a:r>
              <a:rPr lang="en-US" sz="3500" dirty="0" smtClean="0">
                <a:ln w="0"/>
                <a:solidFill>
                  <a:schemeClr val="accent6"/>
                </a:solidFill>
              </a:rPr>
              <a:t>CODING ENGNEER</a:t>
            </a:r>
            <a:endParaRPr lang="en-US" sz="3500" dirty="0">
              <a:ln w="0"/>
              <a:solidFill>
                <a:schemeClr val="accent6"/>
              </a:solidFill>
            </a:endParaRPr>
          </a:p>
        </p:txBody>
      </p:sp>
      <p:grpSp>
        <p:nvGrpSpPr>
          <p:cNvPr id="8" name="Group 7"/>
          <p:cNvGrpSpPr/>
          <p:nvPr/>
        </p:nvGrpSpPr>
        <p:grpSpPr>
          <a:xfrm>
            <a:off x="464196" y="1818819"/>
            <a:ext cx="11109138" cy="1906609"/>
            <a:chOff x="464196" y="1818819"/>
            <a:chExt cx="11109138" cy="1906609"/>
          </a:xfrm>
        </p:grpSpPr>
        <p:sp>
          <p:nvSpPr>
            <p:cNvPr id="9" name="Rounded Rectangle 8"/>
            <p:cNvSpPr/>
            <p:nvPr/>
          </p:nvSpPr>
          <p:spPr>
            <a:xfrm>
              <a:off x="2707698" y="1820428"/>
              <a:ext cx="8865636" cy="1905000"/>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400"/>
                </a:spcAft>
                <a:buFont typeface="Arial" panose="020B0604020202020204" pitchFamily="34" charset="0"/>
                <a:buChar char="•"/>
              </a:pPr>
              <a:r>
                <a:rPr lang="en-US" sz="1400" dirty="0" smtClean="0">
                  <a:solidFill>
                    <a:schemeClr val="tx1"/>
                  </a:solidFill>
                </a:rPr>
                <a:t>Have good </a:t>
              </a:r>
              <a:r>
                <a:rPr lang="en-US" sz="1400" dirty="0">
                  <a:solidFill>
                    <a:srgbClr val="0070C0"/>
                  </a:solidFill>
                </a:rPr>
                <a:t>knowledge</a:t>
              </a:r>
              <a:r>
                <a:rPr lang="en-US" sz="1400" dirty="0">
                  <a:solidFill>
                    <a:schemeClr val="tx1"/>
                  </a:solidFill>
                </a:rPr>
                <a:t> about </a:t>
              </a:r>
              <a:r>
                <a:rPr lang="en-US" sz="1400" dirty="0" smtClean="0">
                  <a:solidFill>
                    <a:schemeClr val="tx1"/>
                  </a:solidFill>
                </a:rPr>
                <a:t>C language and </a:t>
              </a:r>
              <a:r>
                <a:rPr lang="en-US" sz="1400" dirty="0">
                  <a:solidFill>
                    <a:srgbClr val="0070C0"/>
                  </a:solidFill>
                </a:rPr>
                <a:t>bash scripts </a:t>
              </a:r>
              <a:r>
                <a:rPr lang="en-US" sz="1400" dirty="0">
                  <a:solidFill>
                    <a:schemeClr val="tx1"/>
                  </a:solidFill>
                </a:rPr>
                <a:t>when doing </a:t>
              </a:r>
              <a:r>
                <a:rPr lang="en-US" sz="1400" dirty="0" smtClean="0">
                  <a:solidFill>
                    <a:schemeClr val="tx1"/>
                  </a:solidFill>
                </a:rPr>
                <a:t>porting driver task in Linux.</a:t>
              </a:r>
            </a:p>
            <a:p>
              <a:pPr marL="285750" indent="-285750">
                <a:spcAft>
                  <a:spcPts val="400"/>
                </a:spcAft>
                <a:buFont typeface="Arial" panose="020B0604020202020204" pitchFamily="34" charset="0"/>
                <a:buChar char="•"/>
              </a:pPr>
              <a:r>
                <a:rPr lang="en-US" sz="1400" dirty="0" smtClean="0">
                  <a:solidFill>
                    <a:schemeClr val="tx1"/>
                  </a:solidFill>
                </a:rPr>
                <a:t>Have basic knowledge about C++ language when doing IMR modules.</a:t>
              </a:r>
            </a:p>
            <a:p>
              <a:pPr marL="285750" indent="-285750">
                <a:spcAft>
                  <a:spcPts val="400"/>
                </a:spcAft>
                <a:buFont typeface="Arial" panose="020B0604020202020204" pitchFamily="34" charset="0"/>
                <a:buChar char="•"/>
              </a:pPr>
              <a:r>
                <a:rPr lang="en-US" sz="1400" dirty="0" smtClean="0">
                  <a:solidFill>
                    <a:schemeClr val="tx1"/>
                  </a:solidFill>
                </a:rPr>
                <a:t>Have basic knowledge about Java language when doing Android task.</a:t>
              </a:r>
              <a:endParaRPr lang="en-US" sz="1400" dirty="0">
                <a:solidFill>
                  <a:schemeClr val="tx1"/>
                </a:solidFill>
              </a:endParaRPr>
            </a:p>
            <a:p>
              <a:pPr marL="285750" indent="-285750">
                <a:spcAft>
                  <a:spcPts val="400"/>
                </a:spcAft>
                <a:buFont typeface="Arial" panose="020B0604020202020204" pitchFamily="34" charset="0"/>
                <a:buChar char="•"/>
              </a:pPr>
              <a:r>
                <a:rPr lang="en-US" sz="1400" dirty="0" smtClean="0">
                  <a:solidFill>
                    <a:schemeClr val="tx1"/>
                  </a:solidFill>
                </a:rPr>
                <a:t>Have </a:t>
              </a:r>
              <a:r>
                <a:rPr lang="en-US" sz="1400" dirty="0">
                  <a:solidFill>
                    <a:schemeClr val="tx1"/>
                  </a:solidFill>
                </a:rPr>
                <a:t>intermediate </a:t>
              </a:r>
              <a:r>
                <a:rPr lang="en-US" sz="1400" dirty="0" smtClean="0">
                  <a:solidFill>
                    <a:schemeClr val="tx1"/>
                  </a:solidFill>
                </a:rPr>
                <a:t>skills in debugging method, can use some ways to debug such as: using </a:t>
              </a:r>
              <a:r>
                <a:rPr lang="en-US" sz="1400" dirty="0" err="1" smtClean="0">
                  <a:solidFill>
                    <a:srgbClr val="0070C0"/>
                  </a:solidFill>
                </a:rPr>
                <a:t>lauterbach</a:t>
              </a:r>
              <a:r>
                <a:rPr lang="en-US" sz="1400" dirty="0" smtClean="0">
                  <a:solidFill>
                    <a:srgbClr val="0070C0"/>
                  </a:solidFill>
                </a:rPr>
                <a:t> debugger</a:t>
              </a:r>
              <a:r>
                <a:rPr lang="en-US" sz="1400" dirty="0" smtClean="0">
                  <a:solidFill>
                    <a:schemeClr val="tx1"/>
                  </a:solidFill>
                </a:rPr>
                <a:t> to read/write runtime, non-runtime register to analyze and fix bugs, using </a:t>
              </a:r>
              <a:r>
                <a:rPr lang="en-US" sz="1400" dirty="0" err="1" smtClean="0">
                  <a:solidFill>
                    <a:srgbClr val="0070C0"/>
                  </a:solidFill>
                </a:rPr>
                <a:t>PVR_tune</a:t>
              </a:r>
              <a:r>
                <a:rPr lang="en-US" sz="1400" dirty="0" smtClean="0">
                  <a:solidFill>
                    <a:schemeClr val="tx1"/>
                  </a:solidFill>
                </a:rPr>
                <a:t> for android to analyze CPU, memory load, using some simple debug function like </a:t>
              </a:r>
              <a:r>
                <a:rPr lang="en-US" sz="1400" dirty="0" err="1" smtClean="0">
                  <a:solidFill>
                    <a:srgbClr val="0070C0"/>
                  </a:solidFill>
                </a:rPr>
                <a:t>printk</a:t>
              </a:r>
              <a:r>
                <a:rPr lang="en-US" sz="1400" dirty="0" smtClean="0">
                  <a:solidFill>
                    <a:srgbClr val="0070C0"/>
                  </a:solidFill>
                </a:rPr>
                <a:t>, </a:t>
              </a:r>
              <a:r>
                <a:rPr lang="en-US" sz="1400" dirty="0" err="1" smtClean="0">
                  <a:solidFill>
                    <a:srgbClr val="0070C0"/>
                  </a:solidFill>
                </a:rPr>
                <a:t>pr_info</a:t>
              </a:r>
              <a:r>
                <a:rPr lang="en-US" sz="1400" dirty="0" smtClean="0">
                  <a:solidFill>
                    <a:srgbClr val="0070C0"/>
                  </a:solidFill>
                </a:rPr>
                <a:t> </a:t>
              </a:r>
              <a:r>
                <a:rPr lang="en-US" sz="1400" dirty="0" smtClean="0">
                  <a:solidFill>
                    <a:schemeClr val="tx1"/>
                  </a:solidFill>
                </a:rPr>
                <a:t>to debug simple issue on Linux…,etc.</a:t>
              </a:r>
              <a:endParaRPr lang="en-US" sz="1400" dirty="0">
                <a:solidFill>
                  <a:schemeClr val="tx1"/>
                </a:solidFill>
              </a:endParaRPr>
            </a:p>
          </p:txBody>
        </p:sp>
        <p:grpSp>
          <p:nvGrpSpPr>
            <p:cNvPr id="10" name="Group 9"/>
            <p:cNvGrpSpPr/>
            <p:nvPr/>
          </p:nvGrpSpPr>
          <p:grpSpPr>
            <a:xfrm>
              <a:off x="464196" y="1818819"/>
              <a:ext cx="2089255" cy="1905000"/>
              <a:chOff x="7239000" y="84563"/>
              <a:chExt cx="2089255" cy="1905000"/>
            </a:xfrm>
          </p:grpSpPr>
          <p:sp>
            <p:nvSpPr>
              <p:cNvPr id="11" name="Rounded Rectangle 10"/>
              <p:cNvSpPr/>
              <p:nvPr/>
            </p:nvSpPr>
            <p:spPr>
              <a:xfrm>
                <a:off x="7239000" y="84563"/>
                <a:ext cx="2089255" cy="1905000"/>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grpSp>
            <p:nvGrpSpPr>
              <p:cNvPr id="12" name="Group 11"/>
              <p:cNvGrpSpPr/>
              <p:nvPr/>
            </p:nvGrpSpPr>
            <p:grpSpPr>
              <a:xfrm>
                <a:off x="7500880" y="526402"/>
                <a:ext cx="1565493" cy="1021322"/>
                <a:chOff x="6962579" y="286560"/>
                <a:chExt cx="1565493" cy="1021322"/>
              </a:xfrm>
            </p:grpSpPr>
            <p:grpSp>
              <p:nvGrpSpPr>
                <p:cNvPr id="13" name="Group 12"/>
                <p:cNvGrpSpPr/>
                <p:nvPr/>
              </p:nvGrpSpPr>
              <p:grpSpPr>
                <a:xfrm>
                  <a:off x="7315200" y="286560"/>
                  <a:ext cx="837098" cy="674906"/>
                  <a:chOff x="1955784" y="2194897"/>
                  <a:chExt cx="837098" cy="674906"/>
                </a:xfrm>
              </p:grpSpPr>
              <p:grpSp>
                <p:nvGrpSpPr>
                  <p:cNvPr id="15" name="Group 14"/>
                  <p:cNvGrpSpPr/>
                  <p:nvPr/>
                </p:nvGrpSpPr>
                <p:grpSpPr>
                  <a:xfrm rot="20700000">
                    <a:off x="1955784" y="2194897"/>
                    <a:ext cx="506882" cy="660003"/>
                    <a:chOff x="2286000" y="2209800"/>
                    <a:chExt cx="506882" cy="660003"/>
                  </a:xfrm>
                </p:grpSpPr>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2209800"/>
                      <a:ext cx="506882" cy="660003"/>
                    </a:xfrm>
                    <a:prstGeom prst="rect">
                      <a:avLst/>
                    </a:prstGeom>
                  </p:spPr>
                </p:pic>
                <p:sp>
                  <p:nvSpPr>
                    <p:cNvPr id="20" name="TextBox 19"/>
                    <p:cNvSpPr txBox="1"/>
                    <p:nvPr/>
                  </p:nvSpPr>
                  <p:spPr>
                    <a:xfrm>
                      <a:off x="2377377" y="2378218"/>
                      <a:ext cx="301686" cy="323165"/>
                    </a:xfrm>
                    <a:prstGeom prst="rect">
                      <a:avLst/>
                    </a:prstGeom>
                    <a:noFill/>
                  </p:spPr>
                  <p:txBody>
                    <a:bodyPr wrap="none" rtlCol="0">
                      <a:spAutoFit/>
                    </a:bodyPr>
                    <a:lstStyle/>
                    <a:p>
                      <a:r>
                        <a:rPr lang="en-US" sz="1500" b="1" dirty="0">
                          <a:solidFill>
                            <a:schemeClr val="accent2"/>
                          </a:solidFill>
                        </a:rPr>
                        <a:t>h</a:t>
                      </a:r>
                    </a:p>
                  </p:txBody>
                </p:sp>
              </p:grpSp>
              <p:grpSp>
                <p:nvGrpSpPr>
                  <p:cNvPr id="16" name="Group 15"/>
                  <p:cNvGrpSpPr/>
                  <p:nvPr/>
                </p:nvGrpSpPr>
                <p:grpSpPr>
                  <a:xfrm rot="900000">
                    <a:off x="2286000" y="2209800"/>
                    <a:ext cx="506882" cy="660003"/>
                    <a:chOff x="2286000" y="2209800"/>
                    <a:chExt cx="506882" cy="660003"/>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2209800"/>
                      <a:ext cx="506882" cy="660003"/>
                    </a:xfrm>
                    <a:prstGeom prst="rect">
                      <a:avLst/>
                    </a:prstGeom>
                  </p:spPr>
                </p:pic>
                <p:sp>
                  <p:nvSpPr>
                    <p:cNvPr id="18" name="TextBox 17"/>
                    <p:cNvSpPr txBox="1"/>
                    <p:nvPr/>
                  </p:nvSpPr>
                  <p:spPr>
                    <a:xfrm>
                      <a:off x="2377377" y="2378218"/>
                      <a:ext cx="324128" cy="323165"/>
                    </a:xfrm>
                    <a:prstGeom prst="rect">
                      <a:avLst/>
                    </a:prstGeom>
                    <a:noFill/>
                  </p:spPr>
                  <p:txBody>
                    <a:bodyPr wrap="none" rtlCol="0">
                      <a:spAutoFit/>
                    </a:bodyPr>
                    <a:lstStyle/>
                    <a:p>
                      <a:r>
                        <a:rPr lang="en-US" sz="1500" b="1" dirty="0" smtClean="0">
                          <a:solidFill>
                            <a:srgbClr val="0070C0"/>
                          </a:solidFill>
                        </a:rPr>
                        <a:t>C</a:t>
                      </a:r>
                      <a:endParaRPr lang="en-US" sz="1500" b="1" dirty="0">
                        <a:solidFill>
                          <a:srgbClr val="0070C0"/>
                        </a:solidFill>
                      </a:endParaRPr>
                    </a:p>
                  </p:txBody>
                </p:sp>
              </p:grpSp>
            </p:grpSp>
            <p:sp>
              <p:nvSpPr>
                <p:cNvPr id="14" name="TextBox 13"/>
                <p:cNvSpPr txBox="1"/>
                <p:nvPr/>
              </p:nvSpPr>
              <p:spPr>
                <a:xfrm>
                  <a:off x="6962579" y="938550"/>
                  <a:ext cx="1565493"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Programming</a:t>
                  </a:r>
                  <a:endParaRPr lang="en-US" b="1" dirty="0">
                    <a:latin typeface="Times New Roman" panose="02020603050405020304" pitchFamily="18" charset="0"/>
                    <a:cs typeface="Times New Roman" panose="02020603050405020304" pitchFamily="18" charset="0"/>
                  </a:endParaRPr>
                </a:p>
              </p:txBody>
            </p:sp>
          </p:grpSp>
        </p:grpSp>
      </p:grpSp>
      <p:grpSp>
        <p:nvGrpSpPr>
          <p:cNvPr id="21" name="Group 20"/>
          <p:cNvGrpSpPr/>
          <p:nvPr/>
        </p:nvGrpSpPr>
        <p:grpSpPr>
          <a:xfrm>
            <a:off x="479376" y="3951172"/>
            <a:ext cx="11092886" cy="1489081"/>
            <a:chOff x="480449" y="3899677"/>
            <a:chExt cx="11092886" cy="1489081"/>
          </a:xfrm>
        </p:grpSpPr>
        <p:grpSp>
          <p:nvGrpSpPr>
            <p:cNvPr id="22" name="Group 21"/>
            <p:cNvGrpSpPr/>
            <p:nvPr/>
          </p:nvGrpSpPr>
          <p:grpSpPr>
            <a:xfrm>
              <a:off x="480449" y="3909867"/>
              <a:ext cx="2349578" cy="1478891"/>
              <a:chOff x="480449" y="3909867"/>
              <a:chExt cx="2349578" cy="1478891"/>
            </a:xfrm>
          </p:grpSpPr>
          <p:sp>
            <p:nvSpPr>
              <p:cNvPr id="24" name="Rounded Rectangle 23"/>
              <p:cNvSpPr/>
              <p:nvPr/>
            </p:nvSpPr>
            <p:spPr>
              <a:xfrm>
                <a:off x="480449" y="3909867"/>
                <a:ext cx="2089255" cy="1478891"/>
              </a:xfrm>
              <a:prstGeom prst="roundRect">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grpSp>
            <p:nvGrpSpPr>
              <p:cNvPr id="25" name="Group 24"/>
              <p:cNvGrpSpPr/>
              <p:nvPr/>
            </p:nvGrpSpPr>
            <p:grpSpPr>
              <a:xfrm>
                <a:off x="768481" y="4256404"/>
                <a:ext cx="2061546" cy="1132354"/>
                <a:chOff x="8869288" y="353099"/>
                <a:chExt cx="2061546" cy="1132354"/>
              </a:xfrm>
            </p:grpSpPr>
            <p:cxnSp>
              <p:nvCxnSpPr>
                <p:cNvPr id="40" name="Straight Connector 39"/>
                <p:cNvCxnSpPr/>
                <p:nvPr/>
              </p:nvCxnSpPr>
              <p:spPr>
                <a:xfrm rot="5400000">
                  <a:off x="10881124" y="402809"/>
                  <a:ext cx="994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69288" y="839122"/>
                  <a:ext cx="1663927"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Development </a:t>
                  </a:r>
                </a:p>
                <a:p>
                  <a:r>
                    <a:rPr lang="en-US" b="1" dirty="0" smtClean="0">
                      <a:latin typeface="Times New Roman" panose="02020603050405020304" pitchFamily="18" charset="0"/>
                      <a:cs typeface="Times New Roman" panose="02020603050405020304" pitchFamily="18" charset="0"/>
                    </a:rPr>
                    <a:t>environment</a:t>
                  </a:r>
                  <a:endParaRPr lang="en-US" b="1" dirty="0">
                    <a:latin typeface="Times New Roman" panose="02020603050405020304" pitchFamily="18" charset="0"/>
                    <a:cs typeface="Times New Roman" panose="02020603050405020304" pitchFamily="18" charset="0"/>
                  </a:endParaRPr>
                </a:p>
              </p:txBody>
            </p:sp>
          </p:grpSp>
        </p:grpSp>
        <p:sp>
          <p:nvSpPr>
            <p:cNvPr id="23" name="Rounded Rectangle 22"/>
            <p:cNvSpPr/>
            <p:nvPr/>
          </p:nvSpPr>
          <p:spPr>
            <a:xfrm>
              <a:off x="2707698" y="3899677"/>
              <a:ext cx="8865637" cy="1489081"/>
            </a:xfrm>
            <a:prstGeom prst="roundRect">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400"/>
                </a:spcAft>
                <a:buFont typeface="Arial" panose="020B0604020202020204" pitchFamily="34" charset="0"/>
                <a:buChar char="•"/>
              </a:pPr>
              <a:r>
                <a:rPr kumimoji="1" lang="en-US" sz="1400" dirty="0" smtClean="0">
                  <a:solidFill>
                    <a:schemeClr val="tx1"/>
                  </a:solidFill>
                  <a:latin typeface="Arial (Body)"/>
                </a:rPr>
                <a:t>Can </a:t>
              </a:r>
              <a:r>
                <a:rPr kumimoji="1" lang="en-US" sz="1400" dirty="0">
                  <a:solidFill>
                    <a:srgbClr val="0070C0"/>
                  </a:solidFill>
                  <a:latin typeface="Arial (Body)"/>
                </a:rPr>
                <a:t>understand </a:t>
              </a:r>
              <a:r>
                <a:rPr kumimoji="1" lang="en-US" sz="1400" dirty="0">
                  <a:solidFill>
                    <a:schemeClr val="tx1"/>
                  </a:solidFill>
                  <a:latin typeface="Arial (Body)"/>
                </a:rPr>
                <a:t>and</a:t>
              </a:r>
              <a:r>
                <a:rPr kumimoji="1" lang="en-US" sz="1400" dirty="0">
                  <a:solidFill>
                    <a:srgbClr val="0070C0"/>
                  </a:solidFill>
                  <a:latin typeface="Arial (Body)"/>
                </a:rPr>
                <a:t> modify </a:t>
              </a:r>
              <a:r>
                <a:rPr kumimoji="1" lang="en-US" sz="1400" dirty="0">
                  <a:solidFill>
                    <a:schemeClr val="tx1"/>
                  </a:solidFill>
                  <a:latin typeface="Arial (Body)"/>
                </a:rPr>
                <a:t>recipes of </a:t>
              </a:r>
              <a:r>
                <a:rPr kumimoji="1" lang="en-US" sz="1400" dirty="0" smtClean="0">
                  <a:solidFill>
                    <a:schemeClr val="tx1"/>
                  </a:solidFill>
                  <a:latin typeface="Arial (Body)"/>
                </a:rPr>
                <a:t>RZ/G environment</a:t>
              </a:r>
              <a:r>
                <a:rPr kumimoji="1" lang="en-US" sz="1400" dirty="0">
                  <a:solidFill>
                    <a:schemeClr val="tx1"/>
                  </a:solidFill>
                  <a:latin typeface="Arial (Body)"/>
                </a:rPr>
                <a:t> </a:t>
              </a:r>
              <a:r>
                <a:rPr kumimoji="1" lang="en-US" sz="1400" dirty="0" smtClean="0">
                  <a:solidFill>
                    <a:schemeClr val="tx1"/>
                  </a:solidFill>
                  <a:latin typeface="Arial (Body)"/>
                </a:rPr>
                <a:t>in </a:t>
              </a:r>
              <a:r>
                <a:rPr kumimoji="1" lang="en-US" sz="1400" dirty="0" err="1" smtClean="0">
                  <a:solidFill>
                    <a:schemeClr val="tx1"/>
                  </a:solidFill>
                  <a:latin typeface="Arial (Body)"/>
                </a:rPr>
                <a:t>yocto</a:t>
              </a:r>
              <a:endParaRPr kumimoji="1" lang="en-US" sz="1400" dirty="0" smtClean="0">
                <a:solidFill>
                  <a:schemeClr val="tx1"/>
                </a:solidFill>
                <a:latin typeface="Arial (Body)"/>
              </a:endParaRPr>
            </a:p>
            <a:p>
              <a:pPr marL="285750" indent="-285750">
                <a:spcAft>
                  <a:spcPts val="400"/>
                </a:spcAft>
                <a:buFont typeface="Arial" panose="020B0604020202020204" pitchFamily="34" charset="0"/>
                <a:buChar char="•"/>
              </a:pPr>
              <a:r>
                <a:rPr kumimoji="1" lang="en-US" sz="1400" dirty="0" smtClean="0">
                  <a:solidFill>
                    <a:schemeClr val="tx1"/>
                  </a:solidFill>
                  <a:latin typeface="Arial (Body)"/>
                </a:rPr>
                <a:t>Have </a:t>
              </a:r>
              <a:r>
                <a:rPr kumimoji="1" lang="en-US" sz="1400" dirty="0" smtClean="0">
                  <a:solidFill>
                    <a:srgbClr val="0070C0"/>
                  </a:solidFill>
                  <a:latin typeface="Arial (Body)"/>
                </a:rPr>
                <a:t>basic</a:t>
              </a:r>
              <a:r>
                <a:rPr kumimoji="1" lang="en-US" sz="1400" dirty="0" smtClean="0">
                  <a:solidFill>
                    <a:schemeClr val="tx1"/>
                  </a:solidFill>
                  <a:latin typeface="Arial (Body)"/>
                </a:rPr>
                <a:t> knowledge about Android framework(AOSP).</a:t>
              </a:r>
              <a:endParaRPr kumimoji="1" lang="en-US" sz="1400" dirty="0">
                <a:solidFill>
                  <a:schemeClr val="tx1"/>
                </a:solidFill>
                <a:latin typeface="Arial (Body)"/>
              </a:endParaRPr>
            </a:p>
            <a:p>
              <a:pPr marL="285750" indent="-285750">
                <a:spcAft>
                  <a:spcPts val="400"/>
                </a:spcAft>
                <a:buFont typeface="Arial" panose="020B0604020202020204" pitchFamily="34" charset="0"/>
                <a:buChar char="•"/>
              </a:pPr>
              <a:endParaRPr lang="en-US" sz="1400" dirty="0">
                <a:solidFill>
                  <a:schemeClr val="tx1"/>
                </a:solidFill>
              </a:endParaRPr>
            </a:p>
          </p:txBody>
        </p:sp>
      </p:gr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1599" y="4066005"/>
            <a:ext cx="1060383" cy="795287"/>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84" y="4236842"/>
            <a:ext cx="1134641" cy="429788"/>
          </a:xfrm>
          <a:prstGeom prst="rect">
            <a:avLst/>
          </a:prstGeom>
        </p:spPr>
      </p:pic>
    </p:spTree>
    <p:extLst>
      <p:ext uri="{BB962C8B-B14F-4D97-AF65-F5344CB8AC3E}">
        <p14:creationId xmlns:p14="http://schemas.microsoft.com/office/powerpoint/2010/main" val="2882065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9376" y="266047"/>
            <a:ext cx="11242224" cy="858697"/>
          </a:xfrm>
        </p:spPr>
        <p:txBody>
          <a:bodyPr/>
          <a:lstStyle/>
          <a:p>
            <a:r>
              <a:rPr lang="en-US" dirty="0" smtClean="0"/>
              <a:t>Current Status(1/3)</a:t>
            </a:r>
            <a:br>
              <a:rPr lang="en-US" dirty="0" smtClean="0"/>
            </a:br>
            <a:r>
              <a:rPr lang="en-US" sz="2800" dirty="0" smtClean="0"/>
              <a:t>Technical skills</a:t>
            </a:r>
            <a:endParaRPr lang="en-US" sz="2800" dirty="0"/>
          </a:p>
        </p:txBody>
      </p:sp>
      <p:sp>
        <p:nvSpPr>
          <p:cNvPr id="4" name="Slide Number Placeholder 3"/>
          <p:cNvSpPr>
            <a:spLocks noGrp="1"/>
          </p:cNvSpPr>
          <p:nvPr>
            <p:ph type="sldNum" sz="quarter" idx="10"/>
          </p:nvPr>
        </p:nvSpPr>
        <p:spPr/>
        <p:txBody>
          <a:bodyPr/>
          <a:lstStyle/>
          <a:p>
            <a:r>
              <a:rPr lang="de-DE" dirty="0" smtClean="0"/>
              <a:t>Page </a:t>
            </a:r>
            <a:fld id="{3FD030EF-7044-4946-962A-5D7D09BD1B34}" type="slidenum">
              <a:rPr lang="de-DE" smtClean="0"/>
              <a:pPr/>
              <a:t>9</a:t>
            </a:fld>
            <a:endParaRPr lang="de-DE" dirty="0"/>
          </a:p>
        </p:txBody>
      </p:sp>
      <p:sp>
        <p:nvSpPr>
          <p:cNvPr id="7" name="Rectangle 6"/>
          <p:cNvSpPr/>
          <p:nvPr/>
        </p:nvSpPr>
        <p:spPr>
          <a:xfrm>
            <a:off x="6988154" y="411002"/>
            <a:ext cx="5103358" cy="630942"/>
          </a:xfrm>
          <a:prstGeom prst="rect">
            <a:avLst/>
          </a:prstGeom>
          <a:noFill/>
        </p:spPr>
        <p:txBody>
          <a:bodyPr wrap="square" lIns="91440" tIns="45720" rIns="91440" bIns="45720">
            <a:spAutoFit/>
          </a:bodyPr>
          <a:lstStyle/>
          <a:p>
            <a:pPr algn="ctr"/>
            <a:r>
              <a:rPr lang="en-US" sz="3500" dirty="0" smtClean="0">
                <a:ln w="0"/>
                <a:solidFill>
                  <a:schemeClr val="accent6"/>
                </a:solidFill>
              </a:rPr>
              <a:t>CODING ENGNEER</a:t>
            </a:r>
            <a:endParaRPr lang="en-US" sz="3500" dirty="0">
              <a:ln w="0"/>
              <a:solidFill>
                <a:schemeClr val="accent6"/>
              </a:solidFill>
            </a:endParaRPr>
          </a:p>
        </p:txBody>
      </p:sp>
      <p:grpSp>
        <p:nvGrpSpPr>
          <p:cNvPr id="28" name="Group 27"/>
          <p:cNvGrpSpPr/>
          <p:nvPr/>
        </p:nvGrpSpPr>
        <p:grpSpPr>
          <a:xfrm>
            <a:off x="464196" y="1818819"/>
            <a:ext cx="10747414" cy="1457781"/>
            <a:chOff x="464196" y="1818819"/>
            <a:chExt cx="10747414" cy="1457781"/>
          </a:xfrm>
        </p:grpSpPr>
        <p:sp>
          <p:nvSpPr>
            <p:cNvPr id="29" name="Rounded Rectangle 28"/>
            <p:cNvSpPr/>
            <p:nvPr/>
          </p:nvSpPr>
          <p:spPr>
            <a:xfrm>
              <a:off x="3067276" y="1818820"/>
              <a:ext cx="8144334" cy="1457780"/>
            </a:xfrm>
            <a:prstGeom prst="round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ts val="400"/>
                </a:spcBef>
                <a:buFont typeface="Arial" panose="020B0604020202020204" pitchFamily="34" charset="0"/>
                <a:buChar char="•"/>
              </a:pPr>
              <a:r>
                <a:rPr lang="en-US" sz="1400" dirty="0" smtClean="0">
                  <a:solidFill>
                    <a:schemeClr val="tx1"/>
                  </a:solidFill>
                </a:rPr>
                <a:t>Can create code </a:t>
              </a:r>
              <a:r>
                <a:rPr lang="en-US" sz="1400" dirty="0" smtClean="0">
                  <a:solidFill>
                    <a:srgbClr val="0070C0"/>
                  </a:solidFill>
                </a:rPr>
                <a:t>clearly</a:t>
              </a:r>
              <a:r>
                <a:rPr lang="en-US" sz="1400" dirty="0" smtClean="0">
                  <a:solidFill>
                    <a:schemeClr val="tx1"/>
                  </a:solidFill>
                </a:rPr>
                <a:t> with comment to easy to understand and maintain.</a:t>
              </a:r>
            </a:p>
            <a:p>
              <a:pPr marL="171450" indent="-171450">
                <a:spcBef>
                  <a:spcPts val="400"/>
                </a:spcBef>
                <a:buFont typeface="Arial" panose="020B0604020202020204" pitchFamily="34" charset="0"/>
                <a:buChar char="•"/>
              </a:pPr>
              <a:r>
                <a:rPr lang="en-US" sz="1400" dirty="0" smtClean="0">
                  <a:solidFill>
                    <a:schemeClr val="tx1"/>
                  </a:solidFill>
                </a:rPr>
                <a:t>Can create code follow </a:t>
              </a:r>
              <a:r>
                <a:rPr lang="en-US" sz="1400" dirty="0" smtClean="0">
                  <a:solidFill>
                    <a:srgbClr val="0070C0"/>
                  </a:solidFill>
                </a:rPr>
                <a:t>Linux coding style </a:t>
              </a:r>
              <a:r>
                <a:rPr lang="en-US" sz="1400" dirty="0" smtClean="0">
                  <a:solidFill>
                    <a:schemeClr val="tx1"/>
                  </a:solidFill>
                </a:rPr>
                <a:t>by using </a:t>
              </a:r>
              <a:r>
                <a:rPr lang="en-US" sz="1400" dirty="0" err="1" smtClean="0">
                  <a:solidFill>
                    <a:srgbClr val="0070C0"/>
                  </a:solidFill>
                </a:rPr>
                <a:t>checkpatch</a:t>
              </a:r>
              <a:r>
                <a:rPr lang="en-US" sz="1400" dirty="0" smtClean="0">
                  <a:solidFill>
                    <a:srgbClr val="0070C0"/>
                  </a:solidFill>
                </a:rPr>
                <a:t> script </a:t>
              </a:r>
              <a:r>
                <a:rPr lang="en-US" sz="1400" dirty="0" smtClean="0">
                  <a:solidFill>
                    <a:schemeClr val="tx1"/>
                  </a:solidFill>
                </a:rPr>
                <a:t>to check.</a:t>
              </a:r>
            </a:p>
            <a:p>
              <a:pPr marL="171450" indent="-171450">
                <a:spcBef>
                  <a:spcPts val="400"/>
                </a:spcBef>
                <a:buFont typeface="Arial" panose="020B0604020202020204" pitchFamily="34" charset="0"/>
                <a:buChar char="•"/>
              </a:pPr>
              <a:endParaRPr lang="en-US" sz="1400" dirty="0" smtClean="0">
                <a:solidFill>
                  <a:schemeClr val="tx1"/>
                </a:solidFill>
              </a:endParaRPr>
            </a:p>
            <a:p>
              <a:pPr marL="171450" indent="-171450">
                <a:spcBef>
                  <a:spcPts val="400"/>
                </a:spcBef>
                <a:buFont typeface="Arial" panose="020B0604020202020204" pitchFamily="34" charset="0"/>
                <a:buChar char="•"/>
              </a:pPr>
              <a:endParaRPr lang="en-US" sz="1400" dirty="0">
                <a:solidFill>
                  <a:srgbClr val="0070C0"/>
                </a:solidFill>
              </a:endParaRPr>
            </a:p>
          </p:txBody>
        </p:sp>
        <p:grpSp>
          <p:nvGrpSpPr>
            <p:cNvPr id="30" name="Group 29"/>
            <p:cNvGrpSpPr/>
            <p:nvPr/>
          </p:nvGrpSpPr>
          <p:grpSpPr>
            <a:xfrm>
              <a:off x="464196" y="1818819"/>
              <a:ext cx="2431404" cy="1457781"/>
              <a:chOff x="464196" y="1818819"/>
              <a:chExt cx="2431404" cy="1457781"/>
            </a:xfrm>
          </p:grpSpPr>
          <p:sp>
            <p:nvSpPr>
              <p:cNvPr id="31" name="Rounded Rectangle 30"/>
              <p:cNvSpPr/>
              <p:nvPr/>
            </p:nvSpPr>
            <p:spPr>
              <a:xfrm>
                <a:off x="464196" y="1818819"/>
                <a:ext cx="2431404" cy="1457781"/>
              </a:xfrm>
              <a:prstGeom prst="round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sp>
            <p:nvSpPr>
              <p:cNvPr id="34" name="TextBox 33"/>
              <p:cNvSpPr txBox="1"/>
              <p:nvPr/>
            </p:nvSpPr>
            <p:spPr>
              <a:xfrm>
                <a:off x="1016896" y="2856222"/>
                <a:ext cx="1326004"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Readability</a:t>
                </a:r>
                <a:endParaRPr lang="en-US" b="1" dirty="0">
                  <a:latin typeface="Times New Roman" panose="02020603050405020304" pitchFamily="18" charset="0"/>
                  <a:cs typeface="Times New Roman" panose="02020603050405020304" pitchFamily="18" charset="0"/>
                </a:endParaRPr>
              </a:p>
            </p:txBody>
          </p:sp>
        </p:grpSp>
      </p:grpSp>
      <p:grpSp>
        <p:nvGrpSpPr>
          <p:cNvPr id="35" name="Group 34"/>
          <p:cNvGrpSpPr/>
          <p:nvPr/>
        </p:nvGrpSpPr>
        <p:grpSpPr>
          <a:xfrm>
            <a:off x="464196" y="3462741"/>
            <a:ext cx="10748588" cy="1643881"/>
            <a:chOff x="464196" y="3462741"/>
            <a:chExt cx="10748588" cy="1643881"/>
          </a:xfrm>
        </p:grpSpPr>
        <p:grpSp>
          <p:nvGrpSpPr>
            <p:cNvPr id="36" name="Group 35"/>
            <p:cNvGrpSpPr/>
            <p:nvPr/>
          </p:nvGrpSpPr>
          <p:grpSpPr>
            <a:xfrm>
              <a:off x="464196" y="3462741"/>
              <a:ext cx="2431404" cy="1643881"/>
              <a:chOff x="464196" y="3546610"/>
              <a:chExt cx="2431404" cy="1630253"/>
            </a:xfrm>
            <a:solidFill>
              <a:schemeClr val="accent4">
                <a:lumMod val="20000"/>
                <a:lumOff val="80000"/>
              </a:schemeClr>
            </a:solidFill>
          </p:grpSpPr>
          <p:sp>
            <p:nvSpPr>
              <p:cNvPr id="38" name="Rounded Rectangle 37"/>
              <p:cNvSpPr/>
              <p:nvPr/>
            </p:nvSpPr>
            <p:spPr>
              <a:xfrm>
                <a:off x="464196" y="3546610"/>
                <a:ext cx="2431404" cy="1630253"/>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sp>
            <p:nvSpPr>
              <p:cNvPr id="42" name="TextBox 41"/>
              <p:cNvSpPr txBox="1"/>
              <p:nvPr/>
            </p:nvSpPr>
            <p:spPr>
              <a:xfrm>
                <a:off x="474527" y="4432046"/>
                <a:ext cx="2379819" cy="640973"/>
              </a:xfrm>
              <a:prstGeom prst="rect">
                <a:avLst/>
              </a:prstGeom>
              <a:noFill/>
            </p:spPr>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Software development</a:t>
                </a:r>
              </a:p>
              <a:p>
                <a:pPr algn="ctr"/>
                <a:r>
                  <a:rPr lang="en-US" b="1" dirty="0" smtClean="0">
                    <a:latin typeface="Times New Roman" panose="02020603050405020304" pitchFamily="18" charset="0"/>
                    <a:cs typeface="Times New Roman" panose="02020603050405020304" pitchFamily="18" charset="0"/>
                  </a:rPr>
                  <a:t>Methodology</a:t>
                </a:r>
                <a:endParaRPr lang="en-US" b="1" dirty="0">
                  <a:latin typeface="Times New Roman" panose="02020603050405020304" pitchFamily="18" charset="0"/>
                  <a:cs typeface="Times New Roman" panose="02020603050405020304" pitchFamily="18" charset="0"/>
                </a:endParaRPr>
              </a:p>
            </p:txBody>
          </p:sp>
        </p:grpSp>
        <p:sp>
          <p:nvSpPr>
            <p:cNvPr id="37" name="Rounded Rectangle 36"/>
            <p:cNvSpPr/>
            <p:nvPr/>
          </p:nvSpPr>
          <p:spPr>
            <a:xfrm>
              <a:off x="3068450" y="3462741"/>
              <a:ext cx="8144334" cy="1643881"/>
            </a:xfrm>
            <a:prstGeom prst="roundRect">
              <a:avLst/>
            </a:prstGeom>
            <a:solidFill>
              <a:schemeClr val="accent4">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ts val="400"/>
                </a:spcBef>
                <a:buFont typeface="Arial" panose="020B0604020202020204" pitchFamily="34" charset="0"/>
                <a:buChar char="•"/>
              </a:pPr>
              <a:r>
                <a:rPr lang="en-US" sz="1400" dirty="0" smtClean="0">
                  <a:solidFill>
                    <a:schemeClr val="tx1"/>
                  </a:solidFill>
                </a:rPr>
                <a:t>Always try to make </a:t>
              </a:r>
              <a:r>
                <a:rPr lang="en-US" sz="1400" dirty="0" smtClean="0">
                  <a:solidFill>
                    <a:schemeClr val="tx1"/>
                  </a:solidFill>
                </a:rPr>
                <a:t>schedule such as</a:t>
              </a:r>
              <a:r>
                <a:rPr lang="en-US" sz="1400" dirty="0" smtClean="0">
                  <a:solidFill>
                    <a:srgbClr val="0070C0"/>
                  </a:solidFill>
                </a:rPr>
                <a:t>: </a:t>
              </a:r>
              <a:r>
                <a:rPr lang="en-US" sz="1400" dirty="0">
                  <a:solidFill>
                    <a:srgbClr val="0070C0"/>
                  </a:solidFill>
                </a:rPr>
                <a:t>Investigate requirement and documents </a:t>
              </a:r>
              <a:r>
                <a:rPr lang="en-US" sz="1400" dirty="0">
                  <a:solidFill>
                    <a:schemeClr val="tx1"/>
                  </a:solidFill>
                </a:rPr>
                <a:t>=&gt;</a:t>
              </a:r>
              <a:r>
                <a:rPr lang="en-US" sz="1400" dirty="0">
                  <a:solidFill>
                    <a:srgbClr val="0070C0"/>
                  </a:solidFill>
                </a:rPr>
                <a:t> create draft feature </a:t>
              </a:r>
              <a:r>
                <a:rPr lang="en-US" sz="1400" dirty="0" smtClean="0">
                  <a:solidFill>
                    <a:srgbClr val="0070C0"/>
                  </a:solidFill>
                </a:rPr>
                <a:t>list or </a:t>
              </a:r>
              <a:r>
                <a:rPr lang="en-US" sz="1400" dirty="0">
                  <a:solidFill>
                    <a:srgbClr val="0070C0"/>
                  </a:solidFill>
                </a:rPr>
                <a:t>which need to do </a:t>
              </a:r>
              <a:r>
                <a:rPr lang="en-US" sz="1400" dirty="0">
                  <a:solidFill>
                    <a:schemeClr val="tx1"/>
                  </a:solidFill>
                </a:rPr>
                <a:t>=&gt; </a:t>
              </a:r>
              <a:r>
                <a:rPr lang="en-US" sz="1400" dirty="0">
                  <a:solidFill>
                    <a:srgbClr val="0070C0"/>
                  </a:solidFill>
                </a:rPr>
                <a:t>Confirm which feature is really needed to do </a:t>
              </a:r>
              <a:r>
                <a:rPr lang="en-US" sz="1400" dirty="0">
                  <a:solidFill>
                    <a:schemeClr val="tx1"/>
                  </a:solidFill>
                </a:rPr>
                <a:t>=&gt;</a:t>
              </a:r>
              <a:r>
                <a:rPr lang="en-US" sz="1400" dirty="0">
                  <a:solidFill>
                    <a:srgbClr val="0070C0"/>
                  </a:solidFill>
                </a:rPr>
                <a:t> </a:t>
              </a:r>
              <a:r>
                <a:rPr lang="en-US" sz="1400" dirty="0" smtClean="0">
                  <a:solidFill>
                    <a:srgbClr val="0070C0"/>
                  </a:solidFill>
                </a:rPr>
                <a:t>break </a:t>
              </a:r>
              <a:r>
                <a:rPr lang="en-US" sz="1400" dirty="0">
                  <a:solidFill>
                    <a:srgbClr val="0070C0"/>
                  </a:solidFill>
                </a:rPr>
                <a:t>feature into as small possible to </a:t>
              </a:r>
              <a:r>
                <a:rPr lang="en-US" sz="1400" dirty="0" smtClean="0">
                  <a:solidFill>
                    <a:srgbClr val="0070C0"/>
                  </a:solidFill>
                </a:rPr>
                <a:t>do </a:t>
              </a:r>
              <a:r>
                <a:rPr lang="en-US" sz="1400" dirty="0" smtClean="0">
                  <a:solidFill>
                    <a:schemeClr val="tx1"/>
                  </a:solidFill>
                </a:rPr>
                <a:t>=&gt;</a:t>
              </a:r>
              <a:r>
                <a:rPr lang="en-US" sz="1400" dirty="0" smtClean="0">
                  <a:solidFill>
                    <a:srgbClr val="0070C0"/>
                  </a:solidFill>
                </a:rPr>
                <a:t> develop </a:t>
              </a:r>
              <a:r>
                <a:rPr lang="en-US" sz="1400" dirty="0">
                  <a:solidFill>
                    <a:schemeClr val="tx1"/>
                  </a:solidFill>
                </a:rPr>
                <a:t>=&gt; </a:t>
              </a:r>
              <a:r>
                <a:rPr lang="en-US" sz="1400" dirty="0">
                  <a:solidFill>
                    <a:srgbClr val="0070C0"/>
                  </a:solidFill>
                </a:rPr>
                <a:t>Finish developing</a:t>
              </a:r>
              <a:r>
                <a:rPr lang="en-US" sz="1400" dirty="0">
                  <a:solidFill>
                    <a:schemeClr val="tx1"/>
                  </a:solidFill>
                </a:rPr>
                <a:t> =&gt; </a:t>
              </a:r>
              <a:r>
                <a:rPr lang="en-US" sz="1400" dirty="0">
                  <a:solidFill>
                    <a:srgbClr val="0070C0"/>
                  </a:solidFill>
                </a:rPr>
                <a:t>Testing</a:t>
              </a:r>
              <a:r>
                <a:rPr lang="en-US" sz="1400" dirty="0">
                  <a:solidFill>
                    <a:schemeClr val="tx1"/>
                  </a:solidFill>
                </a:rPr>
                <a:t> </a:t>
              </a:r>
              <a:r>
                <a:rPr lang="en-US" sz="1400" dirty="0" smtClean="0">
                  <a:solidFill>
                    <a:schemeClr val="tx1"/>
                  </a:solidFill>
                </a:rPr>
                <a:t>=&gt; </a:t>
              </a:r>
              <a:r>
                <a:rPr lang="en-US" sz="1400" dirty="0" smtClean="0">
                  <a:solidFill>
                    <a:srgbClr val="0070C0"/>
                  </a:solidFill>
                </a:rPr>
                <a:t>Bug-fixes</a:t>
              </a:r>
              <a:r>
                <a:rPr lang="en-US" sz="1400" dirty="0" smtClean="0">
                  <a:solidFill>
                    <a:schemeClr val="tx1"/>
                  </a:solidFill>
                </a:rPr>
                <a:t> =&gt;</a:t>
              </a:r>
              <a:r>
                <a:rPr lang="en-US" sz="1400" dirty="0" smtClean="0">
                  <a:solidFill>
                    <a:srgbClr val="0070C0"/>
                  </a:solidFill>
                </a:rPr>
                <a:t>Release!</a:t>
              </a:r>
              <a:r>
                <a:rPr lang="en-US" sz="1400" dirty="0" smtClean="0">
                  <a:solidFill>
                    <a:srgbClr val="0070C0"/>
                  </a:solidFill>
                </a:rPr>
                <a:t> </a:t>
              </a:r>
            </a:p>
            <a:p>
              <a:pPr marL="171450" indent="-171450">
                <a:spcBef>
                  <a:spcPts val="400"/>
                </a:spcBef>
                <a:buFont typeface="Arial" panose="020B0604020202020204" pitchFamily="34" charset="0"/>
                <a:buChar char="•"/>
              </a:pPr>
              <a:r>
                <a:rPr lang="en-US" sz="1400" dirty="0" smtClean="0">
                  <a:solidFill>
                    <a:schemeClr val="tx1"/>
                  </a:solidFill>
                </a:rPr>
                <a:t>Follow </a:t>
              </a:r>
              <a:r>
                <a:rPr lang="en-US" sz="1400" dirty="0" smtClean="0">
                  <a:solidFill>
                    <a:schemeClr val="tx1"/>
                  </a:solidFill>
                </a:rPr>
                <a:t>and do step by step carefully.</a:t>
              </a:r>
              <a:endParaRPr lang="en-US" sz="1400" dirty="0">
                <a:solidFill>
                  <a:schemeClr val="tx1"/>
                </a:solidFill>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6384" y="3670259"/>
            <a:ext cx="936104" cy="673135"/>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7840" y="1887745"/>
            <a:ext cx="1044116" cy="1044116"/>
          </a:xfrm>
          <a:prstGeom prst="rect">
            <a:avLst/>
          </a:prstGeom>
        </p:spPr>
      </p:pic>
    </p:spTree>
    <p:extLst>
      <p:ext uri="{BB962C8B-B14F-4D97-AF65-F5344CB8AC3E}">
        <p14:creationId xmlns:p14="http://schemas.microsoft.com/office/powerpoint/2010/main" val="1809665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612F9F2B-6676-4FF8-AB23-980561356941}" vid="{9A8FCC0E-004E-44BF-8F6F-82E8B84C5546}"/>
    </a:ext>
  </a:extLst>
</a:theme>
</file>

<file path=ppt/theme/theme2.xml><?xml version="1.0" encoding="utf-8"?>
<a:theme xmlns:a="http://schemas.openxmlformats.org/drawingml/2006/main" name="1_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54147FB1-DAE6-4AE8-976A-1D9502EBCD93}" vid="{D1F8C949-6990-4F7E-A752-F27DA72DB7FA}"/>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Tentative_Renesas_PPT_for_CC_16_9__2015_08</Template>
  <TotalTime>1469</TotalTime>
  <Words>981</Words>
  <Application>Microsoft Office PowerPoint</Application>
  <PresentationFormat>Widescreen</PresentationFormat>
  <Paragraphs>164</Paragraphs>
  <Slides>18</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Arial (Body)</vt:lpstr>
      <vt:lpstr>Arial Narrow</vt:lpstr>
      <vt:lpstr>Calibri</vt:lpstr>
      <vt:lpstr>メイリオ</vt:lpstr>
      <vt:lpstr>Symbol</vt:lpstr>
      <vt:lpstr>Times New Roman</vt:lpstr>
      <vt:lpstr>Wingdings</vt:lpstr>
      <vt:lpstr>151229_Renesas_Templates_16_9_EN</vt:lpstr>
      <vt:lpstr>1_151229_Renesas_Templates_16_9_EN</vt:lpstr>
      <vt:lpstr>PowerPoint Presentation</vt:lpstr>
      <vt:lpstr>Agenda</vt:lpstr>
      <vt:lpstr>Agenda</vt:lpstr>
      <vt:lpstr>Training target (1/2)</vt:lpstr>
      <vt:lpstr>PowerPoint Presentation</vt:lpstr>
      <vt:lpstr>Agenda</vt:lpstr>
      <vt:lpstr>CURrent status </vt:lpstr>
      <vt:lpstr>Current Status(1/3) Technical skills</vt:lpstr>
      <vt:lpstr>Current Status(1/3) Technical skills</vt:lpstr>
      <vt:lpstr>Current Status(3/3) Soft skills</vt:lpstr>
      <vt:lpstr>Agenda</vt:lpstr>
      <vt:lpstr>DIFFICULTIES &amp; SOLUTIONS (#1)</vt:lpstr>
      <vt:lpstr>DIFFICULTIES &amp; SOLUTIONS (#2)</vt:lpstr>
      <vt:lpstr>DIFFICULTIES &amp; SOLUTIONS (#3)</vt:lpstr>
      <vt:lpstr>Agenda</vt:lpstr>
      <vt:lpstr>commitment</vt:lpstr>
      <vt:lpstr>Q &amp; 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Sabine Mayr</dc:creator>
  <cp:lastModifiedBy>Kha Tran</cp:lastModifiedBy>
  <cp:revision>797</cp:revision>
  <dcterms:created xsi:type="dcterms:W3CDTF">2015-08-18T12:30:57Z</dcterms:created>
  <dcterms:modified xsi:type="dcterms:W3CDTF">2018-12-18T04:52:34Z</dcterms:modified>
</cp:coreProperties>
</file>