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  <p:sldMasterId id="2147483787" r:id="rId2"/>
  </p:sldMasterIdLst>
  <p:notesMasterIdLst>
    <p:notesMasterId r:id="rId23"/>
  </p:notesMasterIdLst>
  <p:sldIdLst>
    <p:sldId id="328" r:id="rId3"/>
    <p:sldId id="437" r:id="rId4"/>
    <p:sldId id="438" r:id="rId5"/>
    <p:sldId id="456" r:id="rId6"/>
    <p:sldId id="458" r:id="rId7"/>
    <p:sldId id="459" r:id="rId8"/>
    <p:sldId id="462" r:id="rId9"/>
    <p:sldId id="442" r:id="rId10"/>
    <p:sldId id="463" r:id="rId11"/>
    <p:sldId id="444" r:id="rId12"/>
    <p:sldId id="445" r:id="rId13"/>
    <p:sldId id="464" r:id="rId14"/>
    <p:sldId id="465" r:id="rId15"/>
    <p:sldId id="446" r:id="rId16"/>
    <p:sldId id="455" r:id="rId17"/>
    <p:sldId id="448" r:id="rId18"/>
    <p:sldId id="451" r:id="rId19"/>
    <p:sldId id="452" r:id="rId20"/>
    <p:sldId id="460" r:id="rId21"/>
    <p:sldId id="453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7" autoAdjust="0"/>
    <p:restoredTop sz="64767" autoAdjust="0"/>
  </p:normalViewPr>
  <p:slideViewPr>
    <p:cSldViewPr showGuides="1">
      <p:cViewPr varScale="1">
        <p:scale>
          <a:sx n="74" d="100"/>
          <a:sy n="74" d="100"/>
        </p:scale>
        <p:origin x="1878" y="72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60525A-6461-417D-913A-62822940DB57}" type="doc">
      <dgm:prSet loTypeId="urn:microsoft.com/office/officeart/2005/8/layout/radial3" loCatId="cycle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47AD9877-F4F4-4DB4-A24C-EEF34FC14680}">
      <dgm:prSet phldrT="[Text]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dirty="0" smtClean="0"/>
            <a:t>Technical Skills</a:t>
          </a:r>
          <a:endParaRPr lang="en-US" dirty="0"/>
        </a:p>
      </dgm:t>
    </dgm:pt>
    <dgm:pt modelId="{B166B453-59F3-4C8E-968E-4E6623D19B51}" type="parTrans" cxnId="{4CE1DC70-4DD6-4986-9D54-072C8C77EA54}">
      <dgm:prSet/>
      <dgm:spPr/>
      <dgm:t>
        <a:bodyPr/>
        <a:lstStyle/>
        <a:p>
          <a:endParaRPr lang="en-US"/>
        </a:p>
      </dgm:t>
    </dgm:pt>
    <dgm:pt modelId="{17311E24-4D6F-4D19-A1D9-7363F2848EFF}" type="sibTrans" cxnId="{4CE1DC70-4DD6-4986-9D54-072C8C77EA54}">
      <dgm:prSet/>
      <dgm:spPr/>
      <dgm:t>
        <a:bodyPr/>
        <a:lstStyle/>
        <a:p>
          <a:endParaRPr lang="en-US"/>
        </a:p>
      </dgm:t>
    </dgm:pt>
    <dgm:pt modelId="{C9EFAB6C-448A-4452-B8A4-CDD92479B2AD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i="0" baseline="0" dirty="0" smtClean="0">
              <a:solidFill>
                <a:schemeClr val="bg1"/>
              </a:solidFill>
            </a:rPr>
            <a:t>Programming</a:t>
          </a:r>
          <a:endParaRPr lang="en-US" b="1" i="0" baseline="0" dirty="0">
            <a:solidFill>
              <a:schemeClr val="bg1"/>
            </a:solidFill>
          </a:endParaRPr>
        </a:p>
      </dgm:t>
    </dgm:pt>
    <dgm:pt modelId="{CE966871-F42D-440C-863F-667BFC5B4954}" type="parTrans" cxnId="{965DD2D0-5305-4374-86B3-37393A3573FD}">
      <dgm:prSet/>
      <dgm:spPr/>
      <dgm:t>
        <a:bodyPr/>
        <a:lstStyle/>
        <a:p>
          <a:endParaRPr lang="en-US"/>
        </a:p>
      </dgm:t>
    </dgm:pt>
    <dgm:pt modelId="{62B41D56-7CE9-46AC-8B67-C2301CE5FA2D}" type="sibTrans" cxnId="{965DD2D0-5305-4374-86B3-37393A3573FD}">
      <dgm:prSet/>
      <dgm:spPr/>
      <dgm:t>
        <a:bodyPr/>
        <a:lstStyle/>
        <a:p>
          <a:endParaRPr lang="en-US"/>
        </a:p>
      </dgm:t>
    </dgm:pt>
    <dgm:pt modelId="{1BF41BD5-84F5-47A4-8E19-840C22DD92C5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i="0" baseline="0" dirty="0" smtClean="0">
              <a:solidFill>
                <a:schemeClr val="bg1"/>
              </a:solidFill>
            </a:rPr>
            <a:t>Development Environment</a:t>
          </a:r>
          <a:endParaRPr lang="en-US" b="1" i="0" baseline="0" dirty="0">
            <a:solidFill>
              <a:schemeClr val="bg1"/>
            </a:solidFill>
          </a:endParaRPr>
        </a:p>
      </dgm:t>
    </dgm:pt>
    <dgm:pt modelId="{209B78EA-5E87-424A-8AD0-162BE96F8CBC}" type="parTrans" cxnId="{B5698D7C-ECAF-401F-A4DE-A25B54DB2BC6}">
      <dgm:prSet/>
      <dgm:spPr/>
      <dgm:t>
        <a:bodyPr/>
        <a:lstStyle/>
        <a:p>
          <a:endParaRPr lang="en-US"/>
        </a:p>
      </dgm:t>
    </dgm:pt>
    <dgm:pt modelId="{C24359B7-8911-4EED-A4D1-F41E8DDCF929}" type="sibTrans" cxnId="{B5698D7C-ECAF-401F-A4DE-A25B54DB2BC6}">
      <dgm:prSet/>
      <dgm:spPr/>
      <dgm:t>
        <a:bodyPr/>
        <a:lstStyle/>
        <a:p>
          <a:endParaRPr lang="en-US"/>
        </a:p>
      </dgm:t>
    </dgm:pt>
    <dgm:pt modelId="{642327FF-9FA1-495D-A034-1D4FD72B376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i="0" baseline="0" dirty="0" smtClean="0">
              <a:solidFill>
                <a:schemeClr val="bg1"/>
              </a:solidFill>
            </a:rPr>
            <a:t>Software Development Methodology</a:t>
          </a:r>
          <a:endParaRPr lang="en-US" b="1" i="0" baseline="0" dirty="0">
            <a:solidFill>
              <a:schemeClr val="bg1"/>
            </a:solidFill>
          </a:endParaRPr>
        </a:p>
      </dgm:t>
    </dgm:pt>
    <dgm:pt modelId="{8DAE9E8D-E229-4033-9148-FEF42081CE96}" type="parTrans" cxnId="{83C7A6BC-9C8D-4313-8B0C-FCF16FD4C772}">
      <dgm:prSet/>
      <dgm:spPr/>
      <dgm:t>
        <a:bodyPr/>
        <a:lstStyle/>
        <a:p>
          <a:endParaRPr lang="en-US"/>
        </a:p>
      </dgm:t>
    </dgm:pt>
    <dgm:pt modelId="{25B4A600-CA3D-4F1D-B027-3D72F954CDBD}" type="sibTrans" cxnId="{83C7A6BC-9C8D-4313-8B0C-FCF16FD4C772}">
      <dgm:prSet/>
      <dgm:spPr/>
      <dgm:t>
        <a:bodyPr/>
        <a:lstStyle/>
        <a:p>
          <a:endParaRPr lang="en-US"/>
        </a:p>
      </dgm:t>
    </dgm:pt>
    <dgm:pt modelId="{9A085B4A-42B7-4BEF-B304-504BCB379DD2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i="0" baseline="0" dirty="0" smtClean="0">
              <a:solidFill>
                <a:schemeClr val="bg1"/>
              </a:solidFill>
            </a:rPr>
            <a:t>Readability</a:t>
          </a:r>
          <a:endParaRPr lang="en-US" b="1" i="0" baseline="0" dirty="0">
            <a:solidFill>
              <a:schemeClr val="bg1"/>
            </a:solidFill>
          </a:endParaRPr>
        </a:p>
      </dgm:t>
    </dgm:pt>
    <dgm:pt modelId="{7AFFA7E2-E363-482B-9B30-22F433C9F007}" type="parTrans" cxnId="{57B33E3E-BA0E-4D5E-BDD4-6FC7DAB31CC8}">
      <dgm:prSet/>
      <dgm:spPr/>
      <dgm:t>
        <a:bodyPr/>
        <a:lstStyle/>
        <a:p>
          <a:endParaRPr lang="en-US"/>
        </a:p>
      </dgm:t>
    </dgm:pt>
    <dgm:pt modelId="{38931748-6BDE-4F58-A510-75BB5F449F9A}" type="sibTrans" cxnId="{57B33E3E-BA0E-4D5E-BDD4-6FC7DAB31CC8}">
      <dgm:prSet/>
      <dgm:spPr/>
      <dgm:t>
        <a:bodyPr/>
        <a:lstStyle/>
        <a:p>
          <a:endParaRPr lang="en-US"/>
        </a:p>
      </dgm:t>
    </dgm:pt>
    <dgm:pt modelId="{8E0DC80C-BFE5-4EE0-B3F9-6CA92374F969}" type="pres">
      <dgm:prSet presAssocID="{0E60525A-6461-417D-913A-62822940DB57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9CF6FC-83AC-4DFA-8FA2-114724DDD16F}" type="pres">
      <dgm:prSet presAssocID="{0E60525A-6461-417D-913A-62822940DB57}" presName="radial" presStyleCnt="0">
        <dgm:presLayoutVars>
          <dgm:animLvl val="ctr"/>
        </dgm:presLayoutVars>
      </dgm:prSet>
      <dgm:spPr/>
    </dgm:pt>
    <dgm:pt modelId="{4FB1A00C-AE37-4054-AE16-E3D450C39087}" type="pres">
      <dgm:prSet presAssocID="{47AD9877-F4F4-4DB4-A24C-EEF34FC14680}" presName="centerShape" presStyleLbl="vennNode1" presStyleIdx="0" presStyleCnt="5"/>
      <dgm:spPr/>
      <dgm:t>
        <a:bodyPr/>
        <a:lstStyle/>
        <a:p>
          <a:endParaRPr lang="en-US"/>
        </a:p>
      </dgm:t>
    </dgm:pt>
    <dgm:pt modelId="{6DCD249F-24B7-4A35-925D-C4575101A2CF}" type="pres">
      <dgm:prSet presAssocID="{C9EFAB6C-448A-4452-B8A4-CDD92479B2AD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96795-EE40-413E-A778-113D1D01792B}" type="pres">
      <dgm:prSet presAssocID="{1BF41BD5-84F5-47A4-8E19-840C22DD92C5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10051F-9BEB-4B0B-BBDC-A95115E4C690}" type="pres">
      <dgm:prSet presAssocID="{9A085B4A-42B7-4BEF-B304-504BCB379DD2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F94706-098E-4ACF-9CE4-C9C6BBAC699B}" type="pres">
      <dgm:prSet presAssocID="{642327FF-9FA1-495D-A034-1D4FD72B3761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B33E3E-BA0E-4D5E-BDD4-6FC7DAB31CC8}" srcId="{47AD9877-F4F4-4DB4-A24C-EEF34FC14680}" destId="{9A085B4A-42B7-4BEF-B304-504BCB379DD2}" srcOrd="2" destOrd="0" parTransId="{7AFFA7E2-E363-482B-9B30-22F433C9F007}" sibTransId="{38931748-6BDE-4F58-A510-75BB5F449F9A}"/>
    <dgm:cxn modelId="{93A8C2A5-DAE3-4597-8C8D-EDC0E5F1115B}" type="presOf" srcId="{C9EFAB6C-448A-4452-B8A4-CDD92479B2AD}" destId="{6DCD249F-24B7-4A35-925D-C4575101A2CF}" srcOrd="0" destOrd="0" presId="urn:microsoft.com/office/officeart/2005/8/layout/radial3"/>
    <dgm:cxn modelId="{4CE1DC70-4DD6-4986-9D54-072C8C77EA54}" srcId="{0E60525A-6461-417D-913A-62822940DB57}" destId="{47AD9877-F4F4-4DB4-A24C-EEF34FC14680}" srcOrd="0" destOrd="0" parTransId="{B166B453-59F3-4C8E-968E-4E6623D19B51}" sibTransId="{17311E24-4D6F-4D19-A1D9-7363F2848EFF}"/>
    <dgm:cxn modelId="{70A35179-F611-4A65-9B81-83BA91F9BE79}" type="presOf" srcId="{9A085B4A-42B7-4BEF-B304-504BCB379DD2}" destId="{8610051F-9BEB-4B0B-BBDC-A95115E4C690}" srcOrd="0" destOrd="0" presId="urn:microsoft.com/office/officeart/2005/8/layout/radial3"/>
    <dgm:cxn modelId="{B5698D7C-ECAF-401F-A4DE-A25B54DB2BC6}" srcId="{47AD9877-F4F4-4DB4-A24C-EEF34FC14680}" destId="{1BF41BD5-84F5-47A4-8E19-840C22DD92C5}" srcOrd="1" destOrd="0" parTransId="{209B78EA-5E87-424A-8AD0-162BE96F8CBC}" sibTransId="{C24359B7-8911-4EED-A4D1-F41E8DDCF929}"/>
    <dgm:cxn modelId="{4EEFCDB7-E270-4B27-9620-B4F258BD363C}" type="presOf" srcId="{1BF41BD5-84F5-47A4-8E19-840C22DD92C5}" destId="{E5596795-EE40-413E-A778-113D1D01792B}" srcOrd="0" destOrd="0" presId="urn:microsoft.com/office/officeart/2005/8/layout/radial3"/>
    <dgm:cxn modelId="{E99DB9D3-5273-4A57-967A-B4BA38D2BA05}" type="presOf" srcId="{642327FF-9FA1-495D-A034-1D4FD72B3761}" destId="{B3F94706-098E-4ACF-9CE4-C9C6BBAC699B}" srcOrd="0" destOrd="0" presId="urn:microsoft.com/office/officeart/2005/8/layout/radial3"/>
    <dgm:cxn modelId="{0B928007-662E-43AA-BB26-7252127A79CE}" type="presOf" srcId="{47AD9877-F4F4-4DB4-A24C-EEF34FC14680}" destId="{4FB1A00C-AE37-4054-AE16-E3D450C39087}" srcOrd="0" destOrd="0" presId="urn:microsoft.com/office/officeart/2005/8/layout/radial3"/>
    <dgm:cxn modelId="{83C7A6BC-9C8D-4313-8B0C-FCF16FD4C772}" srcId="{47AD9877-F4F4-4DB4-A24C-EEF34FC14680}" destId="{642327FF-9FA1-495D-A034-1D4FD72B3761}" srcOrd="3" destOrd="0" parTransId="{8DAE9E8D-E229-4033-9148-FEF42081CE96}" sibTransId="{25B4A600-CA3D-4F1D-B027-3D72F954CDBD}"/>
    <dgm:cxn modelId="{965DD2D0-5305-4374-86B3-37393A3573FD}" srcId="{47AD9877-F4F4-4DB4-A24C-EEF34FC14680}" destId="{C9EFAB6C-448A-4452-B8A4-CDD92479B2AD}" srcOrd="0" destOrd="0" parTransId="{CE966871-F42D-440C-863F-667BFC5B4954}" sibTransId="{62B41D56-7CE9-46AC-8B67-C2301CE5FA2D}"/>
    <dgm:cxn modelId="{AAF648A8-C63D-4F0B-94D0-4E9AB3F006BF}" type="presOf" srcId="{0E60525A-6461-417D-913A-62822940DB57}" destId="{8E0DC80C-BFE5-4EE0-B3F9-6CA92374F969}" srcOrd="0" destOrd="0" presId="urn:microsoft.com/office/officeart/2005/8/layout/radial3"/>
    <dgm:cxn modelId="{25AF2535-C322-4E82-B690-272F9B59D48A}" type="presParOf" srcId="{8E0DC80C-BFE5-4EE0-B3F9-6CA92374F969}" destId="{D49CF6FC-83AC-4DFA-8FA2-114724DDD16F}" srcOrd="0" destOrd="0" presId="urn:microsoft.com/office/officeart/2005/8/layout/radial3"/>
    <dgm:cxn modelId="{C9CD938A-6D30-408B-998D-0E266A26F9FD}" type="presParOf" srcId="{D49CF6FC-83AC-4DFA-8FA2-114724DDD16F}" destId="{4FB1A00C-AE37-4054-AE16-E3D450C39087}" srcOrd="0" destOrd="0" presId="urn:microsoft.com/office/officeart/2005/8/layout/radial3"/>
    <dgm:cxn modelId="{2E1C92D2-496D-4C06-B65F-DEF4AE4D66A4}" type="presParOf" srcId="{D49CF6FC-83AC-4DFA-8FA2-114724DDD16F}" destId="{6DCD249F-24B7-4A35-925D-C4575101A2CF}" srcOrd="1" destOrd="0" presId="urn:microsoft.com/office/officeart/2005/8/layout/radial3"/>
    <dgm:cxn modelId="{0BE64547-C313-4553-9DDF-2B94E81F2761}" type="presParOf" srcId="{D49CF6FC-83AC-4DFA-8FA2-114724DDD16F}" destId="{E5596795-EE40-413E-A778-113D1D01792B}" srcOrd="2" destOrd="0" presId="urn:microsoft.com/office/officeart/2005/8/layout/radial3"/>
    <dgm:cxn modelId="{6623836A-F57D-48AD-B4F2-72B664153B3D}" type="presParOf" srcId="{D49CF6FC-83AC-4DFA-8FA2-114724DDD16F}" destId="{8610051F-9BEB-4B0B-BBDC-A95115E4C690}" srcOrd="3" destOrd="0" presId="urn:microsoft.com/office/officeart/2005/8/layout/radial3"/>
    <dgm:cxn modelId="{10DDD60E-C6F6-4A2F-AAA1-89920098E51B}" type="presParOf" srcId="{D49CF6FC-83AC-4DFA-8FA2-114724DDD16F}" destId="{B3F94706-098E-4ACF-9CE4-C9C6BBAC699B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8EAD4D-4314-4134-83DF-32ACE8080561}" type="doc">
      <dgm:prSet loTypeId="urn:microsoft.com/office/officeart/2005/8/layout/venn1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DA51C52-801B-44FF-9DFC-70A3BF288968}">
      <dgm:prSet phldrT="[Text]"/>
      <dgm:spPr/>
      <dgm:t>
        <a:bodyPr/>
        <a:lstStyle/>
        <a:p>
          <a:r>
            <a:rPr lang="en-US" dirty="0" smtClean="0"/>
            <a:t>Communication</a:t>
          </a:r>
          <a:endParaRPr lang="en-US" dirty="0"/>
        </a:p>
      </dgm:t>
    </dgm:pt>
    <dgm:pt modelId="{FC840B83-EE42-47F1-B5EA-32DEA273CB93}" type="parTrans" cxnId="{598E0FBF-491F-423E-A186-E7700C4D5F94}">
      <dgm:prSet/>
      <dgm:spPr/>
      <dgm:t>
        <a:bodyPr/>
        <a:lstStyle/>
        <a:p>
          <a:endParaRPr lang="en-US"/>
        </a:p>
      </dgm:t>
    </dgm:pt>
    <dgm:pt modelId="{6C5C0884-6B06-493D-84E8-4C9FCADEE057}" type="sibTrans" cxnId="{598E0FBF-491F-423E-A186-E7700C4D5F94}">
      <dgm:prSet/>
      <dgm:spPr/>
      <dgm:t>
        <a:bodyPr/>
        <a:lstStyle/>
        <a:p>
          <a:endParaRPr lang="en-US"/>
        </a:p>
      </dgm:t>
    </dgm:pt>
    <dgm:pt modelId="{25A1D521-A737-46E0-97ED-05E7F6D73488}">
      <dgm:prSet phldrT="[Text]"/>
      <dgm:spPr/>
      <dgm:t>
        <a:bodyPr/>
        <a:lstStyle/>
        <a:p>
          <a:r>
            <a:rPr lang="en-US" dirty="0" smtClean="0"/>
            <a:t>Management</a:t>
          </a:r>
          <a:endParaRPr lang="en-US" dirty="0"/>
        </a:p>
      </dgm:t>
    </dgm:pt>
    <dgm:pt modelId="{82745672-DDDC-4A4C-85EC-6DA946B4AED2}" type="parTrans" cxnId="{864CB7E0-2603-4C3A-85EC-7BE423AB63E5}">
      <dgm:prSet/>
      <dgm:spPr/>
      <dgm:t>
        <a:bodyPr/>
        <a:lstStyle/>
        <a:p>
          <a:endParaRPr lang="en-US"/>
        </a:p>
      </dgm:t>
    </dgm:pt>
    <dgm:pt modelId="{B872FE96-A960-4B29-B1B5-B014F4D92A0A}" type="sibTrans" cxnId="{864CB7E0-2603-4C3A-85EC-7BE423AB63E5}">
      <dgm:prSet/>
      <dgm:spPr/>
      <dgm:t>
        <a:bodyPr/>
        <a:lstStyle/>
        <a:p>
          <a:endParaRPr lang="en-US"/>
        </a:p>
      </dgm:t>
    </dgm:pt>
    <dgm:pt modelId="{E153DAD8-8086-4023-AD4F-4E8126F7C937}" type="pres">
      <dgm:prSet presAssocID="{718EAD4D-4314-4134-83DF-32ACE808056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45E11E-76C2-4FD1-9772-993D020F9A52}" type="pres">
      <dgm:prSet presAssocID="{EDA51C52-801B-44FF-9DFC-70A3BF288968}" presName="circ1" presStyleLbl="vennNode1" presStyleIdx="0" presStyleCnt="2" custLinFactNeighborX="2682" custLinFactNeighborY="-838"/>
      <dgm:spPr/>
      <dgm:t>
        <a:bodyPr/>
        <a:lstStyle/>
        <a:p>
          <a:endParaRPr lang="en-US"/>
        </a:p>
      </dgm:t>
    </dgm:pt>
    <dgm:pt modelId="{7BE5D30C-2837-448F-AED5-E07AF0BF46C1}" type="pres">
      <dgm:prSet presAssocID="{EDA51C52-801B-44FF-9DFC-70A3BF28896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AB1DB4-BF35-4084-947D-51B115E2C8A2}" type="pres">
      <dgm:prSet presAssocID="{25A1D521-A737-46E0-97ED-05E7F6D73488}" presName="circ2" presStyleLbl="vennNode1" presStyleIdx="1" presStyleCnt="2"/>
      <dgm:spPr/>
      <dgm:t>
        <a:bodyPr/>
        <a:lstStyle/>
        <a:p>
          <a:endParaRPr lang="en-US"/>
        </a:p>
      </dgm:t>
    </dgm:pt>
    <dgm:pt modelId="{DD07E05D-F547-4ACE-A809-0F40C6A6E447}" type="pres">
      <dgm:prSet presAssocID="{25A1D521-A737-46E0-97ED-05E7F6D7348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A097CF-CA6F-40F2-A4CF-D4EF0A0148A2}" type="presOf" srcId="{25A1D521-A737-46E0-97ED-05E7F6D73488}" destId="{DD07E05D-F547-4ACE-A809-0F40C6A6E447}" srcOrd="1" destOrd="0" presId="urn:microsoft.com/office/officeart/2005/8/layout/venn1"/>
    <dgm:cxn modelId="{598E0FBF-491F-423E-A186-E7700C4D5F94}" srcId="{718EAD4D-4314-4134-83DF-32ACE8080561}" destId="{EDA51C52-801B-44FF-9DFC-70A3BF288968}" srcOrd="0" destOrd="0" parTransId="{FC840B83-EE42-47F1-B5EA-32DEA273CB93}" sibTransId="{6C5C0884-6B06-493D-84E8-4C9FCADEE057}"/>
    <dgm:cxn modelId="{864CB7E0-2603-4C3A-85EC-7BE423AB63E5}" srcId="{718EAD4D-4314-4134-83DF-32ACE8080561}" destId="{25A1D521-A737-46E0-97ED-05E7F6D73488}" srcOrd="1" destOrd="0" parTransId="{82745672-DDDC-4A4C-85EC-6DA946B4AED2}" sibTransId="{B872FE96-A960-4B29-B1B5-B014F4D92A0A}"/>
    <dgm:cxn modelId="{B0B2271E-E4FE-4B15-A396-96ABFA706E23}" type="presOf" srcId="{EDA51C52-801B-44FF-9DFC-70A3BF288968}" destId="{1A45E11E-76C2-4FD1-9772-993D020F9A52}" srcOrd="0" destOrd="0" presId="urn:microsoft.com/office/officeart/2005/8/layout/venn1"/>
    <dgm:cxn modelId="{040B123C-66CD-417E-A978-AA5D1046CE3E}" type="presOf" srcId="{25A1D521-A737-46E0-97ED-05E7F6D73488}" destId="{48AB1DB4-BF35-4084-947D-51B115E2C8A2}" srcOrd="0" destOrd="0" presId="urn:microsoft.com/office/officeart/2005/8/layout/venn1"/>
    <dgm:cxn modelId="{731D5105-3160-4775-9816-A4F5B1D36292}" type="presOf" srcId="{718EAD4D-4314-4134-83DF-32ACE8080561}" destId="{E153DAD8-8086-4023-AD4F-4E8126F7C937}" srcOrd="0" destOrd="0" presId="urn:microsoft.com/office/officeart/2005/8/layout/venn1"/>
    <dgm:cxn modelId="{795D90B3-5E64-4257-940B-109014905DEA}" type="presOf" srcId="{EDA51C52-801B-44FF-9DFC-70A3BF288968}" destId="{7BE5D30C-2837-448F-AED5-E07AF0BF46C1}" srcOrd="1" destOrd="0" presId="urn:microsoft.com/office/officeart/2005/8/layout/venn1"/>
    <dgm:cxn modelId="{72A83F33-8853-48FF-A7AA-C1393C56CF13}" type="presParOf" srcId="{E153DAD8-8086-4023-AD4F-4E8126F7C937}" destId="{1A45E11E-76C2-4FD1-9772-993D020F9A52}" srcOrd="0" destOrd="0" presId="urn:microsoft.com/office/officeart/2005/8/layout/venn1"/>
    <dgm:cxn modelId="{E6D79854-8BEB-4E74-9F8C-A52913515FC1}" type="presParOf" srcId="{E153DAD8-8086-4023-AD4F-4E8126F7C937}" destId="{7BE5D30C-2837-448F-AED5-E07AF0BF46C1}" srcOrd="1" destOrd="0" presId="urn:microsoft.com/office/officeart/2005/8/layout/venn1"/>
    <dgm:cxn modelId="{89761975-1CBD-4A2B-87DC-C4FCF79EBF62}" type="presParOf" srcId="{E153DAD8-8086-4023-AD4F-4E8126F7C937}" destId="{48AB1DB4-BF35-4084-947D-51B115E2C8A2}" srcOrd="2" destOrd="0" presId="urn:microsoft.com/office/officeart/2005/8/layout/venn1"/>
    <dgm:cxn modelId="{7460C001-C39A-4CE1-AEC3-6803241954E0}" type="presParOf" srcId="{E153DAD8-8086-4023-AD4F-4E8126F7C937}" destId="{DD07E05D-F547-4ACE-A809-0F40C6A6E447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96CF89-DD91-4FFD-A15F-11D5E0C07F22}" type="doc">
      <dgm:prSet loTypeId="urn:microsoft.com/office/officeart/2005/8/layout/h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5B4CB3-2C55-4943-9943-75FC124B30FB}">
      <dgm:prSet phldrT="[Text]" custT="1"/>
      <dgm:spPr/>
      <dgm:t>
        <a:bodyPr/>
        <a:lstStyle/>
        <a:p>
          <a:r>
            <a:rPr lang="en-US" sz="1300" b="1" dirty="0" smtClean="0"/>
            <a:t>Nov</a:t>
          </a:r>
        </a:p>
        <a:p>
          <a:r>
            <a:rPr lang="en-US" sz="1300" b="1" dirty="0" smtClean="0"/>
            <a:t>2017</a:t>
          </a:r>
          <a:endParaRPr lang="en-US" sz="1300" b="1" dirty="0"/>
        </a:p>
      </dgm:t>
    </dgm:pt>
    <dgm:pt modelId="{EB30D989-AEB3-4B35-A5D2-13EF04E180C7}" type="parTrans" cxnId="{786308D9-BA4F-4C4F-A326-496A1F0743BC}">
      <dgm:prSet/>
      <dgm:spPr/>
      <dgm:t>
        <a:bodyPr/>
        <a:lstStyle/>
        <a:p>
          <a:endParaRPr lang="en-US"/>
        </a:p>
      </dgm:t>
    </dgm:pt>
    <dgm:pt modelId="{2E0A807F-EB4D-428F-877E-E2D527E90C76}" type="sibTrans" cxnId="{786308D9-BA4F-4C4F-A326-496A1F0743BC}">
      <dgm:prSet/>
      <dgm:spPr/>
      <dgm:t>
        <a:bodyPr/>
        <a:lstStyle/>
        <a:p>
          <a:endParaRPr lang="en-US"/>
        </a:p>
      </dgm:t>
    </dgm:pt>
    <dgm:pt modelId="{BBEA9FAC-07D3-4636-ACD4-3E4216E8674C}" type="pres">
      <dgm:prSet presAssocID="{C396CF89-DD91-4FFD-A15F-11D5E0C07F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48BBB8-517E-4F9E-B982-A6E5F39EDAF0}" type="pres">
      <dgm:prSet presAssocID="{C396CF89-DD91-4FFD-A15F-11D5E0C07F22}" presName="dummy" presStyleCnt="0"/>
      <dgm:spPr/>
    </dgm:pt>
    <dgm:pt modelId="{7B3AA61E-CBB4-43B2-89F3-CBE91144FE0F}" type="pres">
      <dgm:prSet presAssocID="{C396CF89-DD91-4FFD-A15F-11D5E0C07F22}" presName="linH" presStyleCnt="0"/>
      <dgm:spPr/>
    </dgm:pt>
    <dgm:pt modelId="{FE202EDC-CBFC-47FE-9518-B9D3EA538C79}" type="pres">
      <dgm:prSet presAssocID="{C396CF89-DD91-4FFD-A15F-11D5E0C07F22}" presName="padding1" presStyleCnt="0"/>
      <dgm:spPr/>
    </dgm:pt>
    <dgm:pt modelId="{48792CDD-C09F-4152-9089-8959463E3675}" type="pres">
      <dgm:prSet presAssocID="{545B4CB3-2C55-4943-9943-75FC124B30FB}" presName="linV" presStyleCnt="0"/>
      <dgm:spPr/>
    </dgm:pt>
    <dgm:pt modelId="{3191D0E0-33EE-4974-B3EB-899F92A16DD9}" type="pres">
      <dgm:prSet presAssocID="{545B4CB3-2C55-4943-9943-75FC124B30FB}" presName="spVertical1" presStyleCnt="0"/>
      <dgm:spPr/>
    </dgm:pt>
    <dgm:pt modelId="{27CF4905-CE33-48D9-961F-B8CE47963AA7}" type="pres">
      <dgm:prSet presAssocID="{545B4CB3-2C55-4943-9943-75FC124B30FB}" presName="parTx" presStyleLbl="revTx" presStyleIdx="0" presStyleCnt="1" custFlipHor="1" custScaleX="8003" custLinFactNeighborX="-50796" custLinFactNeighborY="842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0AFC2D-A6FD-4452-B880-D45C81D13C59}" type="pres">
      <dgm:prSet presAssocID="{545B4CB3-2C55-4943-9943-75FC124B30FB}" presName="spVertical2" presStyleCnt="0"/>
      <dgm:spPr/>
    </dgm:pt>
    <dgm:pt modelId="{C1029521-C67B-4237-9C36-8D29AF56DC85}" type="pres">
      <dgm:prSet presAssocID="{545B4CB3-2C55-4943-9943-75FC124B30FB}" presName="spVertical3" presStyleCnt="0"/>
      <dgm:spPr/>
    </dgm:pt>
    <dgm:pt modelId="{511DC555-7581-4AA7-80FE-5E3FF0C854AC}" type="pres">
      <dgm:prSet presAssocID="{C396CF89-DD91-4FFD-A15F-11D5E0C07F22}" presName="padding2" presStyleCnt="0"/>
      <dgm:spPr/>
    </dgm:pt>
    <dgm:pt modelId="{165CC4E7-30AB-44AF-8E12-5E9153BCF004}" type="pres">
      <dgm:prSet presAssocID="{C396CF89-DD91-4FFD-A15F-11D5E0C07F22}" presName="negArrow" presStyleCnt="0"/>
      <dgm:spPr/>
    </dgm:pt>
    <dgm:pt modelId="{91057F3B-9DFE-459F-8A62-F6238E02EE0F}" type="pres">
      <dgm:prSet presAssocID="{C396CF89-DD91-4FFD-A15F-11D5E0C07F22}" presName="backgroundArrow" presStyleLbl="node1" presStyleIdx="0" presStyleCnt="1" custScaleY="93025" custLinFactY="-182377" custLinFactNeighborX="2262" custLinFactNeighborY="-200000"/>
      <dgm:spPr/>
    </dgm:pt>
  </dgm:ptLst>
  <dgm:cxnLst>
    <dgm:cxn modelId="{92FC27E2-95BB-4513-A6E9-E5223A697276}" type="presOf" srcId="{545B4CB3-2C55-4943-9943-75FC124B30FB}" destId="{27CF4905-CE33-48D9-961F-B8CE47963AA7}" srcOrd="0" destOrd="0" presId="urn:microsoft.com/office/officeart/2005/8/layout/hProcess3"/>
    <dgm:cxn modelId="{E8B5E18C-7034-4F9C-A043-FE2519CEF62B}" type="presOf" srcId="{C396CF89-DD91-4FFD-A15F-11D5E0C07F22}" destId="{BBEA9FAC-07D3-4636-ACD4-3E4216E8674C}" srcOrd="0" destOrd="0" presId="urn:microsoft.com/office/officeart/2005/8/layout/hProcess3"/>
    <dgm:cxn modelId="{786308D9-BA4F-4C4F-A326-496A1F0743BC}" srcId="{C396CF89-DD91-4FFD-A15F-11D5E0C07F22}" destId="{545B4CB3-2C55-4943-9943-75FC124B30FB}" srcOrd="0" destOrd="0" parTransId="{EB30D989-AEB3-4B35-A5D2-13EF04E180C7}" sibTransId="{2E0A807F-EB4D-428F-877E-E2D527E90C76}"/>
    <dgm:cxn modelId="{6A1251FA-95C1-40DB-AE8C-7A199209B809}" type="presParOf" srcId="{BBEA9FAC-07D3-4636-ACD4-3E4216E8674C}" destId="{5D48BBB8-517E-4F9E-B982-A6E5F39EDAF0}" srcOrd="0" destOrd="0" presId="urn:microsoft.com/office/officeart/2005/8/layout/hProcess3"/>
    <dgm:cxn modelId="{1B06797C-74B2-4D60-8D8D-2A74F0993799}" type="presParOf" srcId="{BBEA9FAC-07D3-4636-ACD4-3E4216E8674C}" destId="{7B3AA61E-CBB4-43B2-89F3-CBE91144FE0F}" srcOrd="1" destOrd="0" presId="urn:microsoft.com/office/officeart/2005/8/layout/hProcess3"/>
    <dgm:cxn modelId="{A3C80AAA-346A-426B-A222-62D6AFBD50DE}" type="presParOf" srcId="{7B3AA61E-CBB4-43B2-89F3-CBE91144FE0F}" destId="{FE202EDC-CBFC-47FE-9518-B9D3EA538C79}" srcOrd="0" destOrd="0" presId="urn:microsoft.com/office/officeart/2005/8/layout/hProcess3"/>
    <dgm:cxn modelId="{BBA76875-871D-47AB-A126-30226430EC65}" type="presParOf" srcId="{7B3AA61E-CBB4-43B2-89F3-CBE91144FE0F}" destId="{48792CDD-C09F-4152-9089-8959463E3675}" srcOrd="1" destOrd="0" presId="urn:microsoft.com/office/officeart/2005/8/layout/hProcess3"/>
    <dgm:cxn modelId="{5E7BECF0-6F03-4F5B-A18E-63B81B6988E1}" type="presParOf" srcId="{48792CDD-C09F-4152-9089-8959463E3675}" destId="{3191D0E0-33EE-4974-B3EB-899F92A16DD9}" srcOrd="0" destOrd="0" presId="urn:microsoft.com/office/officeart/2005/8/layout/hProcess3"/>
    <dgm:cxn modelId="{4F59DAE1-D557-4FEB-A3DD-AD34BAB391AC}" type="presParOf" srcId="{48792CDD-C09F-4152-9089-8959463E3675}" destId="{27CF4905-CE33-48D9-961F-B8CE47963AA7}" srcOrd="1" destOrd="0" presId="urn:microsoft.com/office/officeart/2005/8/layout/hProcess3"/>
    <dgm:cxn modelId="{A4588315-2C47-4B14-98FF-6FBB4B34D3C2}" type="presParOf" srcId="{48792CDD-C09F-4152-9089-8959463E3675}" destId="{B60AFC2D-A6FD-4452-B880-D45C81D13C59}" srcOrd="2" destOrd="0" presId="urn:microsoft.com/office/officeart/2005/8/layout/hProcess3"/>
    <dgm:cxn modelId="{52424DF4-D38E-4D34-9D1E-1516B5813145}" type="presParOf" srcId="{48792CDD-C09F-4152-9089-8959463E3675}" destId="{C1029521-C67B-4237-9C36-8D29AF56DC85}" srcOrd="3" destOrd="0" presId="urn:microsoft.com/office/officeart/2005/8/layout/hProcess3"/>
    <dgm:cxn modelId="{F0F60CF0-0BBB-496B-AD39-5A538E008D54}" type="presParOf" srcId="{7B3AA61E-CBB4-43B2-89F3-CBE91144FE0F}" destId="{511DC555-7581-4AA7-80FE-5E3FF0C854AC}" srcOrd="2" destOrd="0" presId="urn:microsoft.com/office/officeart/2005/8/layout/hProcess3"/>
    <dgm:cxn modelId="{35D6355F-F39A-4922-AEBC-845BF56695C1}" type="presParOf" srcId="{7B3AA61E-CBB4-43B2-89F3-CBE91144FE0F}" destId="{165CC4E7-30AB-44AF-8E12-5E9153BCF004}" srcOrd="3" destOrd="0" presId="urn:microsoft.com/office/officeart/2005/8/layout/hProcess3"/>
    <dgm:cxn modelId="{D9C1BF0C-354D-4DDB-B207-3895BC24ED1E}" type="presParOf" srcId="{7B3AA61E-CBB4-43B2-89F3-CBE91144FE0F}" destId="{91057F3B-9DFE-459F-8A62-F6238E02EE0F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1A00C-AE37-4054-AE16-E3D450C39087}">
      <dsp:nvSpPr>
        <dsp:cNvPr id="0" name=""/>
        <dsp:cNvSpPr/>
      </dsp:nvSpPr>
      <dsp:spPr>
        <a:xfrm>
          <a:off x="2114953" y="1394873"/>
          <a:ext cx="3474948" cy="3474948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Technical Skills</a:t>
          </a:r>
          <a:endParaRPr lang="en-US" sz="4400" kern="1200" dirty="0"/>
        </a:p>
      </dsp:txBody>
      <dsp:txXfrm>
        <a:off x="2623847" y="1903767"/>
        <a:ext cx="2457160" cy="2457160"/>
      </dsp:txXfrm>
    </dsp:sp>
    <dsp:sp modelId="{6DCD249F-24B7-4A35-925D-C4575101A2CF}">
      <dsp:nvSpPr>
        <dsp:cNvPr id="0" name=""/>
        <dsp:cNvSpPr/>
      </dsp:nvSpPr>
      <dsp:spPr>
        <a:xfrm>
          <a:off x="2983690" y="620"/>
          <a:ext cx="1737474" cy="1737474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baseline="0" dirty="0" smtClean="0">
              <a:solidFill>
                <a:schemeClr val="bg1"/>
              </a:solidFill>
            </a:rPr>
            <a:t>Programming</a:t>
          </a:r>
          <a:endParaRPr lang="en-US" sz="1400" b="1" i="0" kern="1200" baseline="0" dirty="0">
            <a:solidFill>
              <a:schemeClr val="bg1"/>
            </a:solidFill>
          </a:endParaRPr>
        </a:p>
      </dsp:txBody>
      <dsp:txXfrm>
        <a:off x="3238137" y="255067"/>
        <a:ext cx="1228580" cy="1228580"/>
      </dsp:txXfrm>
    </dsp:sp>
    <dsp:sp modelId="{E5596795-EE40-413E-A778-113D1D01792B}">
      <dsp:nvSpPr>
        <dsp:cNvPr id="0" name=""/>
        <dsp:cNvSpPr/>
      </dsp:nvSpPr>
      <dsp:spPr>
        <a:xfrm>
          <a:off x="5246681" y="2263610"/>
          <a:ext cx="1737474" cy="1737474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baseline="0" dirty="0" smtClean="0">
              <a:solidFill>
                <a:schemeClr val="bg1"/>
              </a:solidFill>
            </a:rPr>
            <a:t>Development Environment</a:t>
          </a:r>
          <a:endParaRPr lang="en-US" sz="1400" b="1" i="0" kern="1200" baseline="0" dirty="0">
            <a:solidFill>
              <a:schemeClr val="bg1"/>
            </a:solidFill>
          </a:endParaRPr>
        </a:p>
      </dsp:txBody>
      <dsp:txXfrm>
        <a:off x="5501128" y="2518057"/>
        <a:ext cx="1228580" cy="1228580"/>
      </dsp:txXfrm>
    </dsp:sp>
    <dsp:sp modelId="{8610051F-9BEB-4B0B-BBDC-A95115E4C690}">
      <dsp:nvSpPr>
        <dsp:cNvPr id="0" name=""/>
        <dsp:cNvSpPr/>
      </dsp:nvSpPr>
      <dsp:spPr>
        <a:xfrm>
          <a:off x="2983690" y="4526601"/>
          <a:ext cx="1737474" cy="1737474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baseline="0" dirty="0" smtClean="0">
              <a:solidFill>
                <a:schemeClr val="bg1"/>
              </a:solidFill>
            </a:rPr>
            <a:t>Readability</a:t>
          </a:r>
          <a:endParaRPr lang="en-US" sz="1400" b="1" i="0" kern="1200" baseline="0" dirty="0">
            <a:solidFill>
              <a:schemeClr val="bg1"/>
            </a:solidFill>
          </a:endParaRPr>
        </a:p>
      </dsp:txBody>
      <dsp:txXfrm>
        <a:off x="3238137" y="4781048"/>
        <a:ext cx="1228580" cy="1228580"/>
      </dsp:txXfrm>
    </dsp:sp>
    <dsp:sp modelId="{B3F94706-098E-4ACF-9CE4-C9C6BBAC699B}">
      <dsp:nvSpPr>
        <dsp:cNvPr id="0" name=""/>
        <dsp:cNvSpPr/>
      </dsp:nvSpPr>
      <dsp:spPr>
        <a:xfrm>
          <a:off x="720700" y="2263610"/>
          <a:ext cx="1737474" cy="1737474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baseline="0" dirty="0" smtClean="0">
              <a:solidFill>
                <a:schemeClr val="bg1"/>
              </a:solidFill>
            </a:rPr>
            <a:t>Software Development Methodology</a:t>
          </a:r>
          <a:endParaRPr lang="en-US" sz="1400" b="1" i="0" kern="1200" baseline="0" dirty="0">
            <a:solidFill>
              <a:schemeClr val="bg1"/>
            </a:solidFill>
          </a:endParaRPr>
        </a:p>
      </dsp:txBody>
      <dsp:txXfrm>
        <a:off x="975147" y="2518057"/>
        <a:ext cx="1228580" cy="1228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5E11E-76C2-4FD1-9772-993D020F9A52}">
      <dsp:nvSpPr>
        <dsp:cNvPr id="0" name=""/>
        <dsp:cNvSpPr/>
      </dsp:nvSpPr>
      <dsp:spPr>
        <a:xfrm>
          <a:off x="288046" y="836711"/>
          <a:ext cx="4276195" cy="4276195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Communication</a:t>
          </a:r>
          <a:endParaRPr lang="en-US" sz="2700" kern="1200" dirty="0"/>
        </a:p>
      </dsp:txBody>
      <dsp:txXfrm>
        <a:off x="885173" y="1340967"/>
        <a:ext cx="2465553" cy="3267684"/>
      </dsp:txXfrm>
    </dsp:sp>
    <dsp:sp modelId="{48AB1DB4-BF35-4084-947D-51B115E2C8A2}">
      <dsp:nvSpPr>
        <dsp:cNvPr id="0" name=""/>
        <dsp:cNvSpPr/>
      </dsp:nvSpPr>
      <dsp:spPr>
        <a:xfrm>
          <a:off x="3255301" y="872546"/>
          <a:ext cx="4276195" cy="427619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Management</a:t>
          </a:r>
          <a:endParaRPr lang="en-US" sz="2700" kern="1200" dirty="0"/>
        </a:p>
      </dsp:txBody>
      <dsp:txXfrm>
        <a:off x="4468816" y="1376801"/>
        <a:ext cx="2465553" cy="32676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57F3B-9DFE-459F-8A62-F6238E02EE0F}">
      <dsp:nvSpPr>
        <dsp:cNvPr id="0" name=""/>
        <dsp:cNvSpPr/>
      </dsp:nvSpPr>
      <dsp:spPr>
        <a:xfrm>
          <a:off x="29439" y="0"/>
          <a:ext cx="10028960" cy="334890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7CF4905-CE33-48D9-961F-B8CE47963AA7}">
      <dsp:nvSpPr>
        <dsp:cNvPr id="0" name=""/>
        <dsp:cNvSpPr/>
      </dsp:nvSpPr>
      <dsp:spPr>
        <a:xfrm flipH="1">
          <a:off x="393832" y="496717"/>
          <a:ext cx="716399" cy="539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2080" rIns="0" bIns="13208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Nov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2017</a:t>
          </a:r>
          <a:endParaRPr lang="en-US" sz="1300" b="1" kern="1200" dirty="0"/>
        </a:p>
      </dsp:txBody>
      <dsp:txXfrm>
        <a:off x="393832" y="496717"/>
        <a:ext cx="716399" cy="539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2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Investigate requirement</a:t>
            </a:r>
            <a:r>
              <a:rPr lang="en-US" baseline="0" dirty="0" smtClean="0"/>
              <a:t> and documents =&gt; create draft feature list which need to do =&gt; Confirm which feature is really needed to do =&gt; break feature into as small possible to do =&gt; Finish developing</a:t>
            </a:r>
          </a:p>
          <a:p>
            <a:r>
              <a:rPr lang="en-US" baseline="0" dirty="0" smtClean="0"/>
              <a:t>=&gt; Testing =&gt; Release!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8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164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6808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816994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761087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84823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35039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65807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92589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901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95972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4974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429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714632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50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8475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25526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6296251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464185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98310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194174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629011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488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544430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550777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065703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1157333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763663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0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9184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9150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7631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0531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2831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25655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1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211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30" b="13530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 smtClean="0"/>
              <a:t>26G </a:t>
            </a:r>
            <a:r>
              <a:rPr lang="en-US" altLang="ja-JP" dirty="0"/>
              <a:t>MENTOR-MENTEE</a:t>
            </a:r>
          </a:p>
          <a:p>
            <a:r>
              <a:rPr lang="en-US" altLang="ja-JP" dirty="0"/>
              <a:t>TRAINING PLAN</a:t>
            </a:r>
          </a:p>
          <a:p>
            <a:pPr lvl="1"/>
            <a:r>
              <a:rPr lang="en-US" altLang="ja-JP" dirty="0"/>
              <a:t>Nov </a:t>
            </a:r>
            <a:r>
              <a:rPr lang="en-US" altLang="ja-JP" dirty="0" smtClean="0"/>
              <a:t>2017 </a:t>
            </a:r>
            <a:r>
              <a:rPr lang="en-US" altLang="ja-JP" dirty="0"/>
              <a:t>– Nov </a:t>
            </a:r>
            <a:r>
              <a:rPr lang="en-US" altLang="ja-JP" dirty="0" smtClean="0"/>
              <a:t>2019</a:t>
            </a:r>
            <a:endParaRPr lang="en-US" altLang="ja-JP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840843"/>
          </a:xfrm>
        </p:spPr>
        <p:txBody>
          <a:bodyPr/>
          <a:lstStyle/>
          <a:p>
            <a:r>
              <a:rPr lang="en-US" dirty="0"/>
              <a:t>Date: </a:t>
            </a:r>
            <a:r>
              <a:rPr lang="en-US" dirty="0" smtClean="0"/>
              <a:t>DEC 25, 2018</a:t>
            </a:r>
            <a:endParaRPr lang="en-US" dirty="0"/>
          </a:p>
          <a:p>
            <a:r>
              <a:rPr lang="en-US" dirty="0" smtClean="0"/>
              <a:t>Mentee: </a:t>
            </a:r>
            <a:r>
              <a:rPr lang="en-US" dirty="0" err="1" smtClean="0"/>
              <a:t>Kha</a:t>
            </a:r>
            <a:r>
              <a:rPr lang="en-US" dirty="0" smtClean="0"/>
              <a:t> Tran (2042)</a:t>
            </a:r>
            <a:endParaRPr lang="en-US" dirty="0"/>
          </a:p>
          <a:p>
            <a:r>
              <a:rPr lang="en-US" dirty="0"/>
              <a:t>Mentor: </a:t>
            </a:r>
            <a:r>
              <a:rPr lang="en-US" dirty="0" smtClean="0"/>
              <a:t>Loc PHAM (1870)</a:t>
            </a:r>
            <a:endParaRPr lang="en-US" dirty="0"/>
          </a:p>
          <a:p>
            <a:r>
              <a:rPr lang="en-US" dirty="0" smtClean="0"/>
              <a:t>Industrial software solution Group</a:t>
            </a:r>
          </a:p>
          <a:p>
            <a:r>
              <a:rPr lang="en-US" dirty="0" smtClean="0"/>
              <a:t>RZ/G PROJECT</a:t>
            </a:r>
            <a:endParaRPr lang="en-US" dirty="0"/>
          </a:p>
          <a:p>
            <a:r>
              <a:rPr lang="en-US" dirty="0" err="1"/>
              <a:t>Renesas</a:t>
            </a:r>
            <a:r>
              <a:rPr lang="en-US" dirty="0"/>
              <a:t> Design Vietnam Co., Ltd.</a:t>
            </a: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9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293747"/>
            <a:ext cx="11242224" cy="830997"/>
          </a:xfrm>
        </p:spPr>
        <p:txBody>
          <a:bodyPr/>
          <a:lstStyle/>
          <a:p>
            <a:r>
              <a:rPr lang="en-US" dirty="0"/>
              <a:t>Current </a:t>
            </a:r>
            <a:r>
              <a:rPr lang="en-US" dirty="0" smtClean="0"/>
              <a:t>Status(3/3</a:t>
            </a:r>
            <a:r>
              <a:rPr lang="en-US" dirty="0"/>
              <a:t>)</a:t>
            </a:r>
            <a:br>
              <a:rPr lang="en-US" dirty="0"/>
            </a:br>
            <a:r>
              <a:rPr lang="en-US" sz="2800" dirty="0" smtClean="0"/>
              <a:t>Soft skills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395" y="58049"/>
            <a:ext cx="2590800" cy="116896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3067276" y="1818820"/>
            <a:ext cx="8144334" cy="16101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Can </a:t>
            </a:r>
            <a:r>
              <a:rPr lang="en-US" sz="1400" dirty="0" smtClean="0">
                <a:solidFill>
                  <a:srgbClr val="0070C0"/>
                </a:solidFill>
              </a:rPr>
              <a:t>communicate </a:t>
            </a:r>
            <a:r>
              <a:rPr lang="en-US" sz="1400" dirty="0" smtClean="0">
                <a:solidFill>
                  <a:schemeClr val="tx1"/>
                </a:solidFill>
              </a:rPr>
              <a:t>well with others colleague</a:t>
            </a:r>
            <a:r>
              <a:rPr lang="en-US" sz="1400" dirty="0" smtClean="0">
                <a:solidFill>
                  <a:srgbClr val="0070C0"/>
                </a:solidFill>
              </a:rPr>
              <a:t>.</a:t>
            </a:r>
            <a:endParaRPr lang="en-US" sz="1400" dirty="0">
              <a:solidFill>
                <a:srgbClr val="0070C0"/>
              </a:solidFill>
            </a:endParaRP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Can explain my idea clearly to others colleague understand.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Improve more about communication by discussing with REL when doing IMR task.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64196" y="1818819"/>
            <a:ext cx="2431404" cy="161018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67276" y="3627810"/>
            <a:ext cx="8144334" cy="16438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When doing Android task, I am as new engineer and do not know anything about it. I must take more times do it and get many experience to handle and keep the schedule. And understand when I need to work hard to reach the good result.</a:t>
            </a:r>
            <a:endParaRPr lang="en-US" sz="1400" dirty="0">
              <a:solidFill>
                <a:schemeClr val="tx1"/>
              </a:solidFill>
            </a:endParaRP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After 1 year, I can create and define the target for my task and also can break the schedule into small part and keep it as well.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63022" y="3627810"/>
            <a:ext cx="2431404" cy="1643881"/>
            <a:chOff x="464196" y="3918719"/>
            <a:chExt cx="2431404" cy="1643881"/>
          </a:xfrm>
        </p:grpSpPr>
        <p:sp>
          <p:nvSpPr>
            <p:cNvPr id="13" name="Rounded Rectangle 12"/>
            <p:cNvSpPr/>
            <p:nvPr/>
          </p:nvSpPr>
          <p:spPr>
            <a:xfrm>
              <a:off x="464196" y="3918719"/>
              <a:ext cx="2431404" cy="16438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24955" y="4033720"/>
              <a:ext cx="1479892" cy="1376480"/>
              <a:chOff x="924955" y="4033720"/>
              <a:chExt cx="1479892" cy="137648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24955" y="5040868"/>
                <a:ext cx="1479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Management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6739" y="4033720"/>
                <a:ext cx="976323" cy="960702"/>
              </a:xfrm>
              <a:prstGeom prst="rect">
                <a:avLst/>
              </a:prstGeom>
            </p:spPr>
          </p:pic>
        </p:grp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29" y="2017629"/>
            <a:ext cx="1480800" cy="88255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1864" y="2907268"/>
            <a:ext cx="17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58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79413" y="1628800"/>
            <a:ext cx="11233248" cy="2400657"/>
          </a:xfrm>
        </p:spPr>
        <p:txBody>
          <a:bodyPr/>
          <a:lstStyle/>
          <a:p>
            <a:r>
              <a:rPr lang="de-DE" dirty="0"/>
              <a:t>Training Target	Page 04</a:t>
            </a:r>
          </a:p>
          <a:p>
            <a:r>
              <a:rPr lang="de-DE" dirty="0"/>
              <a:t>Current Status	Page </a:t>
            </a:r>
            <a:r>
              <a:rPr lang="de-DE" dirty="0" smtClean="0"/>
              <a:t>07</a:t>
            </a:r>
            <a:endParaRPr lang="de-DE" dirty="0"/>
          </a:p>
          <a:p>
            <a:r>
              <a:rPr lang="de-DE" b="1" dirty="0">
                <a:solidFill>
                  <a:srgbClr val="FF0000"/>
                </a:solidFill>
              </a:rPr>
              <a:t>Gaps Analysis and Solution	Page </a:t>
            </a:r>
            <a:r>
              <a:rPr lang="de-DE" b="1" dirty="0" smtClean="0">
                <a:solidFill>
                  <a:srgbClr val="FF0000"/>
                </a:solidFill>
              </a:rPr>
              <a:t>11</a:t>
            </a:r>
            <a:endParaRPr lang="de-DE" b="1" dirty="0">
              <a:solidFill>
                <a:srgbClr val="FF0000"/>
              </a:solidFill>
            </a:endParaRPr>
          </a:p>
          <a:p>
            <a:r>
              <a:rPr lang="de-DE" dirty="0"/>
              <a:t>Training Plan	Page </a:t>
            </a:r>
            <a:r>
              <a:rPr lang="de-DE" dirty="0" smtClean="0"/>
              <a:t>16</a:t>
            </a:r>
            <a:endParaRPr lang="de-DE" dirty="0"/>
          </a:p>
          <a:p>
            <a:r>
              <a:rPr lang="de-DE" dirty="0"/>
              <a:t>Summary 	Page </a:t>
            </a:r>
            <a:r>
              <a:rPr lang="de-DE" dirty="0" smtClean="0"/>
              <a:t>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15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&amp; SOLUTIONS (#1)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10045200" cy="26632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Category: </a:t>
            </a: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Problem: </a:t>
            </a:r>
            <a:r>
              <a:rPr lang="en-US" dirty="0" smtClean="0"/>
              <a:t>All task are just porting mainly. Logic thinking </a:t>
            </a:r>
            <a:r>
              <a:rPr lang="en-US" dirty="0"/>
              <a:t>about the </a:t>
            </a:r>
            <a:r>
              <a:rPr lang="en-US" dirty="0" smtClean="0"/>
              <a:t>algorithm to create program is decreased.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Impact: In the future,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Mentor’s action items</a:t>
            </a:r>
            <a:r>
              <a:rPr lang="en-US" dirty="0" smtClean="0"/>
              <a:t>: Suggest new book, useful learning sources online to improve skill.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Mentee’s action items: </a:t>
            </a:r>
            <a:r>
              <a:rPr lang="en-US" dirty="0" smtClean="0"/>
              <a:t>Follow mentor’s guidance, usually refer result from others colleague to learn new way, new algorithm to handle issue.</a:t>
            </a:r>
          </a:p>
        </p:txBody>
      </p:sp>
    </p:spTree>
    <p:extLst>
      <p:ext uri="{BB962C8B-B14F-4D97-AF65-F5344CB8AC3E}">
        <p14:creationId xmlns:p14="http://schemas.microsoft.com/office/powerpoint/2010/main" val="38143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&amp; </a:t>
            </a:r>
            <a:r>
              <a:rPr lang="en-US" smtClean="0"/>
              <a:t>SOLUTIONS (#2)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10045200" cy="26632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Category: </a:t>
            </a:r>
            <a:r>
              <a:rPr 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Problem: </a:t>
            </a:r>
            <a:r>
              <a:rPr lang="en-US" dirty="0" smtClean="0"/>
              <a:t>All task are just porting mainly. Logic thinking </a:t>
            </a:r>
            <a:r>
              <a:rPr lang="en-US" dirty="0"/>
              <a:t>about the </a:t>
            </a:r>
            <a:r>
              <a:rPr lang="en-US" dirty="0" smtClean="0"/>
              <a:t>algorithm to create program is decreased.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Impact: In the future,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Mentor’s action items</a:t>
            </a:r>
            <a:r>
              <a:rPr lang="en-US" dirty="0" smtClean="0"/>
              <a:t>: Suggest new book, useful learning sources online to improve skill.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Mentee’s action items: </a:t>
            </a:r>
            <a:r>
              <a:rPr lang="en-US" dirty="0" smtClean="0"/>
              <a:t>Follow mentor’s guidance, usually refer result from others colleague to learn new way, new algorithm to handle issue.</a:t>
            </a:r>
          </a:p>
        </p:txBody>
      </p:sp>
    </p:spTree>
    <p:extLst>
      <p:ext uri="{BB962C8B-B14F-4D97-AF65-F5344CB8AC3E}">
        <p14:creationId xmlns:p14="http://schemas.microsoft.com/office/powerpoint/2010/main" val="369130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9376" y="293747"/>
            <a:ext cx="11242224" cy="830997"/>
          </a:xfrm>
        </p:spPr>
        <p:txBody>
          <a:bodyPr/>
          <a:lstStyle/>
          <a:p>
            <a:r>
              <a:rPr lang="en-US" dirty="0"/>
              <a:t>Gaps Analysis and </a:t>
            </a:r>
            <a:r>
              <a:rPr lang="en-US" dirty="0" smtClean="0"/>
              <a:t>Solution(1/4)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Technical 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14</a:t>
            </a:fld>
            <a:endParaRPr lang="de-DE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213636"/>
              </p:ext>
            </p:extLst>
          </p:nvPr>
        </p:nvGraphicFramePr>
        <p:xfrm>
          <a:off x="228638" y="1132467"/>
          <a:ext cx="11844026" cy="4648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28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0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3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ID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Skill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Gap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Root</a:t>
                      </a:r>
                      <a:r>
                        <a:rPr lang="en-US" sz="1500" baseline="0" dirty="0" smtClean="0"/>
                        <a:t> Causes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Mentee’s action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Mentor’s 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180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Programming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Just porting, review and apply the understanding to the feature. Logic thinking about feature is not good.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 smtClean="0"/>
                        <a:t>Not really develop new features. Just porting and try to understand.</a:t>
                      </a: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5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Investigate source code and practice programming with program which support for my work.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Provide materials, share</a:t>
                      </a:r>
                      <a:r>
                        <a:rPr lang="en-US" sz="1500" baseline="0" dirty="0" smtClean="0"/>
                        <a:t> experience to mentee investigate fast and deeply.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 smtClean="0"/>
                        <a:t>Check outputs and give feedback.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9294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Development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 environment</a:t>
                      </a:r>
                      <a:endParaRPr lang="en-US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dirty="0" smtClean="0"/>
                        <a:t>Some</a:t>
                      </a:r>
                      <a:r>
                        <a:rPr lang="en-US" sz="1500" baseline="0" dirty="0" smtClean="0"/>
                        <a:t>times, could not create some script to add new feature and need help from experience members.</a:t>
                      </a: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dirty="0" smtClean="0"/>
                        <a:t>The</a:t>
                      </a:r>
                      <a:r>
                        <a:rPr lang="en-US" sz="1500" baseline="0" dirty="0" smtClean="0"/>
                        <a:t> environment is too big, I could not understand clearly in short times.</a:t>
                      </a: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5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Investigate recipes about </a:t>
                      </a:r>
                      <a:r>
                        <a:rPr kumimoji="1" lang="en-US" sz="15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Yocto</a:t>
                      </a:r>
                      <a:r>
                        <a:rPr kumimoji="1" lang="en-US" sz="15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project.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5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Investigate Android structure.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Provide</a:t>
                      </a:r>
                      <a:r>
                        <a:rPr lang="en-US" sz="1500" baseline="0" dirty="0" smtClean="0"/>
                        <a:t> useful materials and support mentee on unclear point.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3237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Readability</a:t>
                      </a:r>
                      <a:endParaRPr lang="en-US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Could create program. But some program is too complex and still too difficult to understand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Do</a:t>
                      </a:r>
                      <a:r>
                        <a:rPr lang="en-US" sz="1500" baseline="0" dirty="0" smtClean="0"/>
                        <a:t> not have the good logic thinking while writing program.</a:t>
                      </a: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Investigate and practice programming with more algorithm examples.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Refer source of others member to improve.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Share experience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 and sometimes provide the way to handle some feature.</a:t>
                      </a:r>
                      <a:endParaRPr lang="en-US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30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293747"/>
            <a:ext cx="11242224" cy="830997"/>
          </a:xfrm>
        </p:spPr>
        <p:txBody>
          <a:bodyPr/>
          <a:lstStyle/>
          <a:p>
            <a:r>
              <a:rPr lang="en-US" dirty="0"/>
              <a:t>Gaps Analysis and </a:t>
            </a:r>
            <a:r>
              <a:rPr lang="en-US" dirty="0" smtClean="0"/>
              <a:t>Solution(3/4)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Technical 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15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703888"/>
              </p:ext>
            </p:extLst>
          </p:nvPr>
        </p:nvGraphicFramePr>
        <p:xfrm>
          <a:off x="190538" y="1124745"/>
          <a:ext cx="11810997" cy="1515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94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59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232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ID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Skill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Gap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Root</a:t>
                      </a:r>
                      <a:r>
                        <a:rPr lang="en-US" sz="1500" baseline="0" dirty="0" smtClean="0"/>
                        <a:t> Causes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Mentee’s action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Mentor’s 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33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effectLst/>
                        </a:rPr>
                        <a:t>Software development</a:t>
                      </a:r>
                      <a:r>
                        <a:rPr lang="en-US" sz="1500" baseline="0" dirty="0" smtClean="0">
                          <a:effectLst/>
                        </a:rPr>
                        <a:t> methodology</a:t>
                      </a:r>
                      <a:endParaRPr lang="en-US" sz="15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Do not have good way to improve development  methodology.</a:t>
                      </a:r>
                      <a:endParaRPr kumimoji="1" lang="en-US" sz="15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 smtClean="0"/>
                        <a:t>No more experience in real develop. Just porting.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5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Investigate and practice with object-oriented programming by doing tasks.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5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Provide materials and support mentee on unclear points.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40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293747"/>
            <a:ext cx="11242224" cy="830997"/>
          </a:xfrm>
        </p:spPr>
        <p:txBody>
          <a:bodyPr/>
          <a:lstStyle/>
          <a:p>
            <a:r>
              <a:rPr lang="en-US" dirty="0"/>
              <a:t>Gaps Analysis and </a:t>
            </a:r>
            <a:r>
              <a:rPr lang="en-US" dirty="0" smtClean="0"/>
              <a:t>Solution(4/4)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/>
              <a:t>Soft skills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16</a:t>
            </a:fld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303204"/>
              </p:ext>
            </p:extLst>
          </p:nvPr>
        </p:nvGraphicFramePr>
        <p:xfrm>
          <a:off x="152400" y="1484784"/>
          <a:ext cx="11887201" cy="403389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2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7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12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057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ID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Skill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Gap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Root</a:t>
                      </a:r>
                      <a:r>
                        <a:rPr lang="en-US" sz="1500" baseline="0" dirty="0" smtClean="0"/>
                        <a:t> Causes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Mentee’s action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Mentor’s 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427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/>
                        <a:t>Communication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The idea</a:t>
                      </a:r>
                      <a:r>
                        <a:rPr lang="en-US" sz="1500" baseline="0" dirty="0" smtClean="0"/>
                        <a:t> for report is still too long and sometimes difficult to understand.</a:t>
                      </a: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Different</a:t>
                      </a:r>
                      <a:r>
                        <a:rPr lang="en-US" sz="1500" baseline="0" dirty="0" smtClean="0"/>
                        <a:t> view point with others teammate.</a:t>
                      </a: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dirty="0" smtClean="0"/>
                        <a:t>Prepare</a:t>
                      </a:r>
                      <a:r>
                        <a:rPr lang="en-US" sz="1500" baseline="0" dirty="0" smtClean="0"/>
                        <a:t> detail information for idea and try to present more time to improve.</a:t>
                      </a: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500" kern="1200" baseline="0" dirty="0" smtClean="0"/>
                        <a:t>None action</a:t>
                      </a:r>
                      <a:endParaRPr kumimoji="1" lang="en-US" sz="15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427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/>
                        <a:t>English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dirty="0" smtClean="0"/>
                        <a:t>Cannot speak English fluently.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dirty="0" smtClean="0"/>
                        <a:t>Can</a:t>
                      </a:r>
                      <a:r>
                        <a:rPr lang="en-US" sz="1500" baseline="0" dirty="0" smtClean="0"/>
                        <a:t> communicate but still have many grammar mistake.</a:t>
                      </a: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Lack of</a:t>
                      </a:r>
                      <a:r>
                        <a:rPr lang="en-US" sz="1500" baseline="0" dirty="0" smtClean="0"/>
                        <a:t> using English in working.</a:t>
                      </a: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Improve English skills by learning vocabulary,</a:t>
                      </a:r>
                      <a:r>
                        <a:rPr lang="en-US" sz="1500" baseline="0" dirty="0" smtClean="0"/>
                        <a:t> practicing Speaking and Listening skills when having free times.</a:t>
                      </a:r>
                      <a:endParaRPr kumimoji="1" lang="en-US" sz="15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500" kern="1200" baseline="0" dirty="0" smtClean="0"/>
                        <a:t>None action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kumimoji="1" lang="en-US" sz="15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4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Management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Can</a:t>
                      </a:r>
                      <a:r>
                        <a:rPr lang="en-US" sz="1500" baseline="0" dirty="0" smtClean="0"/>
                        <a:t>  define target and estimate time for tasks. But do not have the good skill to keep schedule continuously.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Bad time management</a:t>
                      </a:r>
                      <a:r>
                        <a:rPr lang="en-US" sz="1500" baseline="0" dirty="0" smtClean="0"/>
                        <a:t> skill. Focus more on a task and skip the schedule for others task.</a:t>
                      </a: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500" kern="1200" baseline="0" dirty="0" smtClean="0"/>
                        <a:t>Practice to define target for tasks.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500" kern="1200" baseline="0" dirty="0" smtClean="0"/>
                        <a:t>Write note and improve through each task.</a:t>
                      </a:r>
                      <a:endParaRPr kumimoji="1" lang="en-US" sz="15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dirty="0" smtClean="0"/>
                        <a:t>Remind task</a:t>
                      </a:r>
                      <a:r>
                        <a:rPr lang="en-US" sz="1500" baseline="0" dirty="0" smtClean="0"/>
                        <a:t> schedule, share experience to arrange time to do tasks.</a:t>
                      </a:r>
                      <a:endParaRPr lang="en-US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46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79413" y="1628800"/>
            <a:ext cx="11233248" cy="2400657"/>
          </a:xfrm>
        </p:spPr>
        <p:txBody>
          <a:bodyPr/>
          <a:lstStyle/>
          <a:p>
            <a:r>
              <a:rPr lang="de-DE" dirty="0"/>
              <a:t>Training Target	Page 04</a:t>
            </a:r>
          </a:p>
          <a:p>
            <a:r>
              <a:rPr lang="de-DE" dirty="0"/>
              <a:t>Current Status	Page </a:t>
            </a:r>
            <a:r>
              <a:rPr lang="de-DE" dirty="0" smtClean="0"/>
              <a:t>07</a:t>
            </a:r>
            <a:endParaRPr lang="de-DE" dirty="0"/>
          </a:p>
          <a:p>
            <a:r>
              <a:rPr lang="de-DE" dirty="0"/>
              <a:t>Gaps Analysis and Solution	Page </a:t>
            </a:r>
            <a:r>
              <a:rPr lang="de-DE" dirty="0" smtClean="0"/>
              <a:t>11</a:t>
            </a:r>
            <a:endParaRPr lang="de-DE" dirty="0"/>
          </a:p>
          <a:p>
            <a:r>
              <a:rPr lang="de-DE" dirty="0"/>
              <a:t>Training Plan	Page </a:t>
            </a:r>
            <a:r>
              <a:rPr lang="de-DE" dirty="0" smtClean="0"/>
              <a:t>16</a:t>
            </a:r>
            <a:endParaRPr lang="de-DE" dirty="0"/>
          </a:p>
          <a:p>
            <a:r>
              <a:rPr lang="de-DE" b="1" dirty="0">
                <a:solidFill>
                  <a:srgbClr val="FF0000"/>
                </a:solidFill>
              </a:rPr>
              <a:t>Summary 	Page </a:t>
            </a:r>
            <a:r>
              <a:rPr lang="de-DE" b="1" dirty="0" smtClean="0">
                <a:solidFill>
                  <a:srgbClr val="FF0000"/>
                </a:solidFill>
              </a:rPr>
              <a:t>18</a:t>
            </a:r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66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Text Placeholder 5"/>
          <p:cNvSpPr>
            <a:spLocks noGrp="1"/>
          </p:cNvSpPr>
          <p:nvPr>
            <p:ph idx="1"/>
          </p:nvPr>
        </p:nvSpPr>
        <p:spPr>
          <a:xfrm>
            <a:off x="479376" y="1477834"/>
            <a:ext cx="11231197" cy="5384038"/>
          </a:xfrm>
          <a:prstGeom prst="rect">
            <a:avLst/>
          </a:prstGeom>
        </p:spPr>
        <p:txBody>
          <a:bodyPr/>
          <a:lstStyle/>
          <a:p>
            <a:pPr marL="569913" lvl="1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2"/>
                </a:solidFill>
              </a:rPr>
              <a:t>TARGET</a:t>
            </a:r>
            <a:endParaRPr lang="en-US" sz="2400" b="1" dirty="0">
              <a:solidFill>
                <a:schemeClr val="accent2"/>
              </a:solidFill>
            </a:endParaRPr>
          </a:p>
          <a:p>
            <a:pPr marL="882650" lvl="3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Become coding engineer </a:t>
            </a:r>
            <a:r>
              <a:rPr lang="en-US" sz="2000" b="1" dirty="0" smtClean="0">
                <a:solidFill>
                  <a:srgbClr val="FF0000"/>
                </a:solidFill>
              </a:rPr>
              <a:t>level 2 </a:t>
            </a:r>
            <a:r>
              <a:rPr lang="en-US" sz="2000" dirty="0" smtClean="0"/>
              <a:t>by </a:t>
            </a:r>
            <a:r>
              <a:rPr lang="en-US" sz="2000" dirty="0" smtClean="0">
                <a:solidFill>
                  <a:srgbClr val="FF0000"/>
                </a:solidFill>
              </a:rPr>
              <a:t>Nov 2019</a:t>
            </a:r>
            <a:r>
              <a:rPr lang="en-US" sz="2000" dirty="0" smtClean="0"/>
              <a:t>.</a:t>
            </a:r>
          </a:p>
          <a:p>
            <a:pPr marL="569913" lvl="1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3"/>
                </a:solidFill>
              </a:rPr>
              <a:t>ABILITIES AFTER 2 YEARS</a:t>
            </a:r>
          </a:p>
          <a:p>
            <a:pPr marL="882650" lvl="3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Can </a:t>
            </a:r>
            <a:r>
              <a:rPr lang="en-US" sz="2000" dirty="0"/>
              <a:t>do the job without any help, if it is within certain degree of </a:t>
            </a:r>
            <a:r>
              <a:rPr lang="en-US" sz="2000" dirty="0" smtClean="0"/>
              <a:t>difficulty.</a:t>
            </a:r>
          </a:p>
          <a:p>
            <a:pPr marL="882650" lvl="3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Be able to manage work and communicate with team effectively.</a:t>
            </a:r>
          </a:p>
          <a:p>
            <a:pPr marL="882650" lvl="3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Can suggest solutions for tasks in RZ/G team.</a:t>
            </a:r>
          </a:p>
          <a:p>
            <a:pPr marL="569913" lvl="1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4"/>
                </a:solidFill>
              </a:rPr>
              <a:t>ACTION ITEMS</a:t>
            </a:r>
          </a:p>
          <a:p>
            <a:pPr marL="882650" lvl="3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Improve technical skills and soft skills.</a:t>
            </a:r>
          </a:p>
          <a:p>
            <a:pPr marL="882650" lvl="3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Make and keep schedule for assigned task.</a:t>
            </a:r>
          </a:p>
          <a:p>
            <a:pPr marL="882650" lvl="3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Follow mentor instruction and guidelines.</a:t>
            </a:r>
          </a:p>
          <a:p>
            <a:pPr lvl="2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926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19</a:t>
            </a:fld>
            <a:endParaRPr lang="de-D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1951358"/>
            <a:ext cx="4896544" cy="32504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0995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79413" y="1628800"/>
            <a:ext cx="11233248" cy="2400657"/>
          </a:xfrm>
        </p:spPr>
        <p:txBody>
          <a:bodyPr/>
          <a:lstStyle/>
          <a:p>
            <a:r>
              <a:rPr lang="de-DE" dirty="0"/>
              <a:t>Training Target	Page 04</a:t>
            </a:r>
          </a:p>
          <a:p>
            <a:r>
              <a:rPr lang="de-DE" dirty="0"/>
              <a:t>Current Status	Page </a:t>
            </a:r>
            <a:r>
              <a:rPr lang="de-DE" dirty="0" smtClean="0"/>
              <a:t>07</a:t>
            </a:r>
            <a:endParaRPr lang="de-DE" dirty="0"/>
          </a:p>
          <a:p>
            <a:r>
              <a:rPr lang="de-DE" dirty="0"/>
              <a:t>Gaps Analysis and Solution	Page </a:t>
            </a:r>
            <a:r>
              <a:rPr lang="de-DE" dirty="0" smtClean="0"/>
              <a:t>11</a:t>
            </a:r>
            <a:endParaRPr lang="de-DE" dirty="0"/>
          </a:p>
          <a:p>
            <a:r>
              <a:rPr lang="de-DE" dirty="0" smtClean="0"/>
              <a:t>Mentor-mentee‘s action</a:t>
            </a:r>
            <a:r>
              <a:rPr lang="de-DE" dirty="0"/>
              <a:t>	Page </a:t>
            </a:r>
            <a:r>
              <a:rPr lang="de-DE" dirty="0" smtClean="0"/>
              <a:t>16</a:t>
            </a:r>
            <a:endParaRPr lang="de-DE" dirty="0"/>
          </a:p>
          <a:p>
            <a:r>
              <a:rPr lang="de-DE" dirty="0"/>
              <a:t>Summary 	Page </a:t>
            </a:r>
            <a:r>
              <a:rPr lang="de-DE" dirty="0" smtClean="0"/>
              <a:t>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03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5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69" b="12569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7742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695400" y="1772816"/>
            <a:ext cx="11233248" cy="2400657"/>
          </a:xfrm>
        </p:spPr>
        <p:txBody>
          <a:bodyPr/>
          <a:lstStyle/>
          <a:p>
            <a:r>
              <a:rPr lang="de-DE" b="1" dirty="0" smtClean="0">
                <a:solidFill>
                  <a:srgbClr val="FF0000"/>
                </a:solidFill>
              </a:rPr>
              <a:t>Training Target	Page 04</a:t>
            </a:r>
            <a:endParaRPr lang="de-DE" b="1" dirty="0">
              <a:solidFill>
                <a:srgbClr val="FF0000"/>
              </a:solidFill>
            </a:endParaRPr>
          </a:p>
          <a:p>
            <a:r>
              <a:rPr lang="de-DE" dirty="0" smtClean="0"/>
              <a:t>Current Status	Page 07</a:t>
            </a:r>
          </a:p>
          <a:p>
            <a:r>
              <a:rPr lang="de-DE" dirty="0" smtClean="0"/>
              <a:t>Gaps </a:t>
            </a:r>
            <a:r>
              <a:rPr lang="de-DE" dirty="0"/>
              <a:t>Analysis and Solution</a:t>
            </a:r>
            <a:r>
              <a:rPr lang="de-DE" dirty="0" smtClean="0"/>
              <a:t>	Page 11</a:t>
            </a:r>
          </a:p>
          <a:p>
            <a:r>
              <a:rPr lang="de-DE" dirty="0"/>
              <a:t>Training Plan</a:t>
            </a:r>
            <a:r>
              <a:rPr lang="de-DE" dirty="0" smtClean="0"/>
              <a:t>	Page 16</a:t>
            </a:r>
          </a:p>
          <a:p>
            <a:r>
              <a:rPr lang="de-DE" dirty="0" smtClean="0"/>
              <a:t>Summary 	Page 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447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</p:spPr>
        <p:txBody>
          <a:bodyPr/>
          <a:lstStyle/>
          <a:p>
            <a:r>
              <a:rPr lang="en-US" dirty="0" smtClean="0"/>
              <a:t>Training target</a:t>
            </a:r>
            <a:br>
              <a:rPr lang="en-US" dirty="0" smtClean="0"/>
            </a:br>
            <a:r>
              <a:rPr lang="en-US" dirty="0" smtClean="0"/>
              <a:t>(1/2)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233006"/>
              </p:ext>
            </p:extLst>
          </p:nvPr>
        </p:nvGraphicFramePr>
        <p:xfrm>
          <a:off x="3863752" y="0"/>
          <a:ext cx="7704856" cy="626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Rectangle 21"/>
          <p:cNvSpPr/>
          <p:nvPr/>
        </p:nvSpPr>
        <p:spPr>
          <a:xfrm>
            <a:off x="623392" y="1772816"/>
            <a:ext cx="4392488" cy="6796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target: Become </a:t>
            </a:r>
            <a:r>
              <a:rPr lang="en-US" b="1" dirty="0" smtClean="0">
                <a:solidFill>
                  <a:srgbClr val="FF0000"/>
                </a:solidFill>
              </a:rPr>
              <a:t>Coding Engineer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2661" y="3429000"/>
            <a:ext cx="32516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n w="22225" cap="flat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0070C0"/>
                </a:solidFill>
              </a:rPr>
              <a:t>TECHNICAL</a:t>
            </a:r>
          </a:p>
          <a:p>
            <a:pPr algn="ctr"/>
            <a:r>
              <a:rPr lang="en-US" sz="4000" b="1" dirty="0" smtClean="0">
                <a:ln w="22225" cap="flat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0070C0"/>
                </a:solidFill>
              </a:rPr>
              <a:t>SKILLS</a:t>
            </a:r>
            <a:endParaRPr lang="en-US" sz="4000" b="1" dirty="0">
              <a:ln w="22225" cap="flat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9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54600" y="4712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TRAINING TARGET</a:t>
            </a:r>
          </a:p>
          <a:p>
            <a:r>
              <a:rPr lang="en-US" dirty="0" smtClean="0"/>
              <a:t>(2/2)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25693445"/>
              </p:ext>
            </p:extLst>
          </p:nvPr>
        </p:nvGraphicFramePr>
        <p:xfrm>
          <a:off x="4367808" y="1"/>
          <a:ext cx="7704856" cy="602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0384" y="3636988"/>
            <a:ext cx="2855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n w="22225" cap="flat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0070C0"/>
                </a:solidFill>
              </a:rPr>
              <a:t>SOFT</a:t>
            </a:r>
          </a:p>
          <a:p>
            <a:pPr algn="ctr"/>
            <a:r>
              <a:rPr lang="en-US" sz="4000" b="1" dirty="0" smtClean="0">
                <a:ln w="22225" cap="flat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0070C0"/>
                </a:solidFill>
              </a:rPr>
              <a:t>SKILLS</a:t>
            </a:r>
            <a:endParaRPr lang="en-US" sz="4000" b="1" dirty="0">
              <a:ln w="22225" cap="flat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345021"/>
            <a:ext cx="5445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465138" indent="-465138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Effective </a:t>
            </a:r>
            <a:r>
              <a:rPr lang="en-US" sz="2000" b="1" dirty="0">
                <a:solidFill>
                  <a:srgbClr val="00B050"/>
                </a:solidFill>
              </a:rPr>
              <a:t>communication</a:t>
            </a:r>
            <a:r>
              <a:rPr lang="en-US" sz="2000" dirty="0"/>
              <a:t> at work.</a:t>
            </a:r>
          </a:p>
          <a:p>
            <a:pPr marL="465138" indent="-465138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Effective </a:t>
            </a:r>
            <a:r>
              <a:rPr lang="en-US" sz="2000" dirty="0"/>
              <a:t>workflow </a:t>
            </a:r>
            <a:r>
              <a:rPr lang="en-US" sz="2000" b="1" dirty="0" smtClean="0">
                <a:solidFill>
                  <a:srgbClr val="00B050"/>
                </a:solidFill>
              </a:rPr>
              <a:t>management</a:t>
            </a:r>
            <a:r>
              <a:rPr lang="en-US" sz="2000" dirty="0" smtClean="0"/>
              <a:t>.</a:t>
            </a:r>
            <a:endParaRPr lang="en-US" sz="20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97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79413" y="1628800"/>
            <a:ext cx="11233248" cy="1874359"/>
          </a:xfrm>
        </p:spPr>
        <p:txBody>
          <a:bodyPr/>
          <a:lstStyle/>
          <a:p>
            <a:r>
              <a:rPr lang="de-DE" dirty="0" smtClean="0"/>
              <a:t>Training Target	Page 04</a:t>
            </a:r>
            <a:endParaRPr lang="de-DE" dirty="0"/>
          </a:p>
          <a:p>
            <a:r>
              <a:rPr lang="de-DE" b="1" dirty="0" smtClean="0">
                <a:solidFill>
                  <a:srgbClr val="FF0000"/>
                </a:solidFill>
              </a:rPr>
              <a:t>Current Status	Page 07</a:t>
            </a:r>
          </a:p>
          <a:p>
            <a:r>
              <a:rPr lang="de-DE" dirty="0" smtClean="0"/>
              <a:t>Gaps </a:t>
            </a:r>
            <a:r>
              <a:rPr lang="de-DE" dirty="0"/>
              <a:t>Analysis and Solution</a:t>
            </a:r>
            <a:r>
              <a:rPr lang="de-DE" dirty="0" smtClean="0"/>
              <a:t>	Page 11</a:t>
            </a:r>
          </a:p>
          <a:p>
            <a:r>
              <a:rPr lang="de-DE" dirty="0" smtClean="0"/>
              <a:t>Summary 	Page 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677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724953"/>
              </p:ext>
            </p:extLst>
          </p:nvPr>
        </p:nvGraphicFramePr>
        <p:xfrm>
          <a:off x="2502087" y="4575049"/>
          <a:ext cx="8759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556154"/>
              </p:ext>
            </p:extLst>
          </p:nvPr>
        </p:nvGraphicFramePr>
        <p:xfrm>
          <a:off x="2509251" y="4079189"/>
          <a:ext cx="8758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766298"/>
              </p:ext>
            </p:extLst>
          </p:nvPr>
        </p:nvGraphicFramePr>
        <p:xfrm>
          <a:off x="2502087" y="3059739"/>
          <a:ext cx="87545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6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0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925" y="364343"/>
            <a:ext cx="11242224" cy="830997"/>
          </a:xfrm>
        </p:spPr>
        <p:txBody>
          <a:bodyPr/>
          <a:lstStyle/>
          <a:p>
            <a:r>
              <a:rPr lang="de-DE" dirty="0" smtClean="0"/>
              <a:t>CURrent status</a:t>
            </a:r>
            <a:br>
              <a:rPr lang="de-DE" dirty="0" smtClean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7</a:t>
            </a:fld>
            <a:endParaRPr lang="de-DE" dirty="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26322884"/>
              </p:ext>
            </p:extLst>
          </p:nvPr>
        </p:nvGraphicFramePr>
        <p:xfrm>
          <a:off x="1750157" y="4981990"/>
          <a:ext cx="10058400" cy="1078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Rectangle 35"/>
          <p:cNvSpPr/>
          <p:nvPr/>
        </p:nvSpPr>
        <p:spPr>
          <a:xfrm flipH="1">
            <a:off x="2895600" y="5666340"/>
            <a:ext cx="716399" cy="53902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" name="Group 37"/>
          <p:cNvGrpSpPr/>
          <p:nvPr/>
        </p:nvGrpSpPr>
        <p:grpSpPr>
          <a:xfrm>
            <a:off x="9371324" y="5464867"/>
            <a:ext cx="821773" cy="550615"/>
            <a:chOff x="260273" y="485521"/>
            <a:chExt cx="821773" cy="550615"/>
          </a:xfrm>
        </p:grpSpPr>
        <p:sp>
          <p:nvSpPr>
            <p:cNvPr id="39" name="Rectangle 38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Rectangle 39"/>
            <p:cNvSpPr/>
            <p:nvPr/>
          </p:nvSpPr>
          <p:spPr>
            <a:xfrm>
              <a:off x="365647" y="485521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Sep</a:t>
              </a:r>
              <a:endParaRPr lang="en-US" sz="1300" b="1" kern="1200" dirty="0" smtClean="0"/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2019</a:t>
              </a:r>
              <a:endParaRPr lang="en-US" sz="1300" b="1" kern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256026" y="5458032"/>
            <a:ext cx="889219" cy="576296"/>
            <a:chOff x="260273" y="459840"/>
            <a:chExt cx="889219" cy="576296"/>
          </a:xfrm>
        </p:grpSpPr>
        <p:sp>
          <p:nvSpPr>
            <p:cNvPr id="42" name="Rectangle 41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433093" y="459840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Jul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2018</a:t>
              </a:r>
              <a:endParaRPr lang="en-US" sz="1300" b="1" kern="1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022248" y="5454601"/>
            <a:ext cx="901106" cy="603611"/>
            <a:chOff x="260273" y="432525"/>
            <a:chExt cx="901106" cy="603611"/>
          </a:xfrm>
        </p:grpSpPr>
        <p:sp>
          <p:nvSpPr>
            <p:cNvPr id="47" name="Rectangle 46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Rectangle 47"/>
            <p:cNvSpPr/>
            <p:nvPr/>
          </p:nvSpPr>
          <p:spPr>
            <a:xfrm>
              <a:off x="444980" y="432525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/>
                <a:t>S</a:t>
              </a:r>
              <a:r>
                <a:rPr lang="en-US" sz="1300" b="1" dirty="0" smtClean="0"/>
                <a:t>ep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2018</a:t>
              </a:r>
              <a:endParaRPr lang="en-US" sz="1300" b="1" kern="12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018375" y="5458032"/>
            <a:ext cx="756121" cy="617493"/>
            <a:chOff x="260273" y="418643"/>
            <a:chExt cx="756121" cy="617493"/>
          </a:xfrm>
        </p:grpSpPr>
        <p:sp>
          <p:nvSpPr>
            <p:cNvPr id="50" name="Rectangle 49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Rectangle 50"/>
            <p:cNvSpPr/>
            <p:nvPr/>
          </p:nvSpPr>
          <p:spPr>
            <a:xfrm>
              <a:off x="299995" y="418643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>
                  <a:solidFill>
                    <a:schemeClr val="tx1"/>
                  </a:solidFill>
                </a:rPr>
                <a:t>Dec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>
                  <a:solidFill>
                    <a:schemeClr val="tx1"/>
                  </a:solidFill>
                </a:rPr>
                <a:t>2018</a:t>
              </a:r>
              <a:endParaRPr lang="en-US" sz="13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72192" y="5465147"/>
            <a:ext cx="1615965" cy="629044"/>
            <a:chOff x="260273" y="407092"/>
            <a:chExt cx="1615965" cy="629044"/>
          </a:xfrm>
        </p:grpSpPr>
        <p:sp>
          <p:nvSpPr>
            <p:cNvPr id="53" name="Rectangle 52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Rectangle 53"/>
            <p:cNvSpPr/>
            <p:nvPr/>
          </p:nvSpPr>
          <p:spPr>
            <a:xfrm>
              <a:off x="1159839" y="407092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July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2019</a:t>
              </a:r>
              <a:endParaRPr lang="en-US" sz="1300" b="1" kern="12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052140" y="5461420"/>
            <a:ext cx="789860" cy="628861"/>
            <a:chOff x="260273" y="407275"/>
            <a:chExt cx="789860" cy="628861"/>
          </a:xfrm>
        </p:grpSpPr>
        <p:sp>
          <p:nvSpPr>
            <p:cNvPr id="59" name="Rectangle 58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ectangle 59"/>
            <p:cNvSpPr/>
            <p:nvPr/>
          </p:nvSpPr>
          <p:spPr>
            <a:xfrm>
              <a:off x="333734" y="407275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Nov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2019</a:t>
              </a:r>
              <a:endParaRPr lang="en-US" sz="1300" b="1" kern="1200" dirty="0"/>
            </a:p>
          </p:txBody>
        </p:sp>
      </p:grpSp>
      <p:sp>
        <p:nvSpPr>
          <p:cNvPr id="79" name="Rectangle 78"/>
          <p:cNvSpPr/>
          <p:nvPr/>
        </p:nvSpPr>
        <p:spPr>
          <a:xfrm flipH="1">
            <a:off x="6152308" y="5486897"/>
            <a:ext cx="716399" cy="53902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3" name="Rectangle 62"/>
          <p:cNvSpPr/>
          <p:nvPr/>
        </p:nvSpPr>
        <p:spPr>
          <a:xfrm flipH="1">
            <a:off x="5767374" y="977986"/>
            <a:ext cx="1059534" cy="50921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121" name="Straight Connector 120"/>
          <p:cNvCxnSpPr/>
          <p:nvPr/>
        </p:nvCxnSpPr>
        <p:spPr>
          <a:xfrm flipV="1">
            <a:off x="2451677" y="2780928"/>
            <a:ext cx="191" cy="2232591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58106"/>
              </p:ext>
            </p:extLst>
          </p:nvPr>
        </p:nvGraphicFramePr>
        <p:xfrm>
          <a:off x="2502087" y="3575742"/>
          <a:ext cx="87503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0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 flipV="1">
            <a:off x="10402952" y="2780928"/>
            <a:ext cx="0" cy="2236551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05390"/>
              </p:ext>
            </p:extLst>
          </p:nvPr>
        </p:nvGraphicFramePr>
        <p:xfrm>
          <a:off x="453073" y="3097820"/>
          <a:ext cx="1884621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Programming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11337"/>
              </p:ext>
            </p:extLst>
          </p:nvPr>
        </p:nvGraphicFramePr>
        <p:xfrm>
          <a:off x="191637" y="3506397"/>
          <a:ext cx="214605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Development environment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980417"/>
              </p:ext>
            </p:extLst>
          </p:nvPr>
        </p:nvGraphicFramePr>
        <p:xfrm>
          <a:off x="622253" y="4126523"/>
          <a:ext cx="1598865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Readability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0" name="Straight Connector 99"/>
          <p:cNvCxnSpPr/>
          <p:nvPr/>
        </p:nvCxnSpPr>
        <p:spPr>
          <a:xfrm flipV="1">
            <a:off x="6368893" y="2714631"/>
            <a:ext cx="7681" cy="279783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812745"/>
              </p:ext>
            </p:extLst>
          </p:nvPr>
        </p:nvGraphicFramePr>
        <p:xfrm>
          <a:off x="159627" y="4586270"/>
          <a:ext cx="2178481" cy="38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0392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SW development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92795" y="2345639"/>
            <a:ext cx="2732382" cy="238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Mid-term presentation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78767" y="2345640"/>
            <a:ext cx="2455897" cy="238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First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presentation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247837" y="2345639"/>
            <a:ext cx="2325004" cy="238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Final presentation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291786"/>
              </p:ext>
            </p:extLst>
          </p:nvPr>
        </p:nvGraphicFramePr>
        <p:xfrm>
          <a:off x="5671516" y="191669"/>
          <a:ext cx="5639333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533">
                  <a:extLst>
                    <a:ext uri="{9D8B030D-6E8A-4147-A177-3AD203B41FA5}">
                      <a16:colId xmlns:a16="http://schemas.microsoft.com/office/drawing/2014/main" val="19081710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500097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Need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more time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to investigate and understand input. Need 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explanation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for some task.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Can do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simple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tasks</a:t>
                      </a:r>
                      <a:r>
                        <a:rPr lang="en-US" sz="1200" dirty="0" smtClean="0"/>
                        <a:t> with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help from mentor.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bg1"/>
                          </a:solidFill>
                        </a:rPr>
                        <a:t>Level</a:t>
                      </a:r>
                      <a:r>
                        <a:rPr lang="en-US" sz="1500" b="1" baseline="0" dirty="0" smtClean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266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200" dirty="0" smtClean="0"/>
                        <a:t>Can do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multiple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 tasks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200" dirty="0" smtClean="0"/>
                        <a:t>with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small help from mentor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Can</a:t>
                      </a:r>
                      <a:r>
                        <a:rPr lang="en-US" sz="1200" baseline="0" dirty="0" smtClean="0"/>
                        <a:t> do task independently with small help from mentor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solidFill>
                            <a:schemeClr val="bg1"/>
                          </a:solidFill>
                        </a:rPr>
                        <a:t>Level</a:t>
                      </a:r>
                      <a:r>
                        <a:rPr lang="en-US" sz="1500" b="1" baseline="0" dirty="0" smtClean="0">
                          <a:solidFill>
                            <a:schemeClr val="bg1"/>
                          </a:solidFill>
                        </a:rPr>
                        <a:t> 1.5</a:t>
                      </a:r>
                      <a:endParaRPr lang="en-US" sz="15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8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200" dirty="0" smtClean="0"/>
                        <a:t>Can do multiple tasks</a:t>
                      </a:r>
                      <a:r>
                        <a:rPr lang="en-US" sz="1200" baseline="0" dirty="0" smtClean="0"/>
                        <a:t> without help from mentor</a:t>
                      </a:r>
                      <a:endParaRPr lang="en-US" sz="1200" dirty="0" smtClean="0"/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200" dirty="0" smtClean="0"/>
                        <a:t>Can suggest idea</a:t>
                      </a:r>
                      <a:r>
                        <a:rPr lang="en-US" sz="1200" baseline="0" dirty="0" smtClean="0"/>
                        <a:t> to improve quality of task in team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solidFill>
                            <a:schemeClr val="bg1"/>
                          </a:solidFill>
                        </a:rPr>
                        <a:t>Level</a:t>
                      </a:r>
                      <a:r>
                        <a:rPr lang="en-US" sz="1500" b="1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5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106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8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9376" y="266047"/>
            <a:ext cx="11242224" cy="858697"/>
          </a:xfrm>
        </p:spPr>
        <p:txBody>
          <a:bodyPr/>
          <a:lstStyle/>
          <a:p>
            <a:r>
              <a:rPr lang="en-US" dirty="0" smtClean="0"/>
              <a:t>Current Status(1/3)</a:t>
            </a:r>
            <a:br>
              <a:rPr lang="en-US" dirty="0" smtClean="0"/>
            </a:br>
            <a:r>
              <a:rPr lang="en-US" sz="2800" dirty="0" smtClean="0"/>
              <a:t>Technical skills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3FD030EF-7044-4946-962A-5D7D09BD1B3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6988154" y="411002"/>
            <a:ext cx="510335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dirty="0" smtClean="0">
                <a:ln w="0"/>
                <a:solidFill>
                  <a:schemeClr val="accent6"/>
                </a:solidFill>
              </a:rPr>
              <a:t>CODING ENGNEER</a:t>
            </a:r>
            <a:endParaRPr lang="en-US" sz="3500" dirty="0">
              <a:ln w="0"/>
              <a:solidFill>
                <a:schemeClr val="accent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196" y="1818819"/>
            <a:ext cx="11109138" cy="1906609"/>
            <a:chOff x="464196" y="1818819"/>
            <a:chExt cx="11109138" cy="1906609"/>
          </a:xfrm>
        </p:grpSpPr>
        <p:sp>
          <p:nvSpPr>
            <p:cNvPr id="9" name="Rounded Rectangle 8"/>
            <p:cNvSpPr/>
            <p:nvPr/>
          </p:nvSpPr>
          <p:spPr>
            <a:xfrm>
              <a:off x="2707698" y="1820428"/>
              <a:ext cx="8865636" cy="1905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Have good </a:t>
              </a:r>
              <a:r>
                <a:rPr lang="en-US" sz="1400" dirty="0">
                  <a:solidFill>
                    <a:srgbClr val="0070C0"/>
                  </a:solidFill>
                </a:rPr>
                <a:t>knowledge</a:t>
              </a:r>
              <a:r>
                <a:rPr lang="en-US" sz="1400" dirty="0">
                  <a:solidFill>
                    <a:schemeClr val="tx1"/>
                  </a:solidFill>
                </a:rPr>
                <a:t> about </a:t>
              </a:r>
              <a:r>
                <a:rPr lang="en-US" sz="1400" dirty="0" smtClean="0">
                  <a:solidFill>
                    <a:schemeClr val="tx1"/>
                  </a:solidFill>
                </a:rPr>
                <a:t>C language and </a:t>
              </a:r>
              <a:r>
                <a:rPr lang="en-US" sz="1400" dirty="0">
                  <a:solidFill>
                    <a:srgbClr val="0070C0"/>
                  </a:solidFill>
                </a:rPr>
                <a:t>bash scripts </a:t>
              </a:r>
              <a:r>
                <a:rPr lang="en-US" sz="1400" dirty="0">
                  <a:solidFill>
                    <a:schemeClr val="tx1"/>
                  </a:solidFill>
                </a:rPr>
                <a:t>when doing </a:t>
              </a:r>
              <a:r>
                <a:rPr lang="en-US" sz="1400" dirty="0" smtClean="0">
                  <a:solidFill>
                    <a:schemeClr val="tx1"/>
                  </a:solidFill>
                </a:rPr>
                <a:t>porting driver task in Linux.</a:t>
              </a:r>
            </a:p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Have basic knowledge about C++ language when doing IMR modules.</a:t>
              </a:r>
            </a:p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Have basic knowledge about Java language when doing Android task.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Have </a:t>
              </a:r>
              <a:r>
                <a:rPr lang="en-US" sz="1400" dirty="0">
                  <a:solidFill>
                    <a:schemeClr val="tx1"/>
                  </a:solidFill>
                </a:rPr>
                <a:t>intermediate </a:t>
              </a:r>
              <a:r>
                <a:rPr lang="en-US" sz="1400" dirty="0" smtClean="0">
                  <a:solidFill>
                    <a:schemeClr val="tx1"/>
                  </a:solidFill>
                </a:rPr>
                <a:t>skills in debugging method, can use some ways to debug such as: using </a:t>
              </a:r>
              <a:r>
                <a:rPr lang="en-US" sz="1400" dirty="0" err="1" smtClean="0">
                  <a:solidFill>
                    <a:srgbClr val="0070C0"/>
                  </a:solidFill>
                </a:rPr>
                <a:t>lauterbach</a:t>
              </a:r>
              <a:r>
                <a:rPr lang="en-US" sz="1400" dirty="0" smtClean="0">
                  <a:solidFill>
                    <a:srgbClr val="0070C0"/>
                  </a:solidFill>
                </a:rPr>
                <a:t> debugger</a:t>
              </a:r>
              <a:r>
                <a:rPr lang="en-US" sz="1400" dirty="0" smtClean="0">
                  <a:solidFill>
                    <a:schemeClr val="tx1"/>
                  </a:solidFill>
                </a:rPr>
                <a:t> to read/write runtime, non-runtime register to analyze and fix bugs, using </a:t>
              </a:r>
              <a:r>
                <a:rPr lang="en-US" sz="1400" dirty="0" err="1" smtClean="0">
                  <a:solidFill>
                    <a:srgbClr val="0070C0"/>
                  </a:solidFill>
                </a:rPr>
                <a:t>PVR_tune</a:t>
              </a:r>
              <a:r>
                <a:rPr lang="en-US" sz="1400" dirty="0" smtClean="0">
                  <a:solidFill>
                    <a:schemeClr val="tx1"/>
                  </a:solidFill>
                </a:rPr>
                <a:t> for android to analyze CPU, memory load, using some simple debug function like </a:t>
              </a:r>
              <a:r>
                <a:rPr lang="en-US" sz="1400" dirty="0" err="1" smtClean="0">
                  <a:solidFill>
                    <a:srgbClr val="0070C0"/>
                  </a:solidFill>
                </a:rPr>
                <a:t>printk</a:t>
              </a:r>
              <a:r>
                <a:rPr lang="en-US" sz="1400" dirty="0" smtClean="0">
                  <a:solidFill>
                    <a:srgbClr val="0070C0"/>
                  </a:solidFill>
                </a:rPr>
                <a:t>, </a:t>
              </a:r>
              <a:r>
                <a:rPr lang="en-US" sz="1400" dirty="0" err="1" smtClean="0">
                  <a:solidFill>
                    <a:srgbClr val="0070C0"/>
                  </a:solidFill>
                </a:rPr>
                <a:t>pr_info</a:t>
              </a:r>
              <a:r>
                <a:rPr lang="en-US" sz="1400" dirty="0" smtClean="0">
                  <a:solidFill>
                    <a:srgbClr val="0070C0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to debug simple issue on Linux…,etc.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64196" y="1818819"/>
              <a:ext cx="2089255" cy="1905000"/>
              <a:chOff x="7239000" y="84563"/>
              <a:chExt cx="2089255" cy="19050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7239000" y="84563"/>
                <a:ext cx="2089255" cy="1905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500880" y="526402"/>
                <a:ext cx="1565493" cy="1021322"/>
                <a:chOff x="6962579" y="286560"/>
                <a:chExt cx="1565493" cy="1021322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7315200" y="286560"/>
                  <a:ext cx="837098" cy="674906"/>
                  <a:chOff x="1955784" y="2194897"/>
                  <a:chExt cx="837098" cy="674906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 rot="20700000">
                    <a:off x="1955784" y="2194897"/>
                    <a:ext cx="506882" cy="660003"/>
                    <a:chOff x="2286000" y="2209800"/>
                    <a:chExt cx="506882" cy="660003"/>
                  </a:xfrm>
                </p:grpSpPr>
                <p:pic>
                  <p:nvPicPr>
                    <p:cNvPr id="19" name="Picture 18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286000" y="2209800"/>
                      <a:ext cx="506882" cy="66000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2377377" y="2378218"/>
                      <a:ext cx="301686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500" b="1" dirty="0">
                          <a:solidFill>
                            <a:schemeClr val="accent2"/>
                          </a:solidFill>
                        </a:rPr>
                        <a:t>h</a:t>
                      </a:r>
                    </a:p>
                  </p:txBody>
                </p: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 rot="900000">
                    <a:off x="2286000" y="2209800"/>
                    <a:ext cx="506882" cy="660003"/>
                    <a:chOff x="2286000" y="2209800"/>
                    <a:chExt cx="506882" cy="660003"/>
                  </a:xfrm>
                </p:grpSpPr>
                <p:pic>
                  <p:nvPicPr>
                    <p:cNvPr id="17" name="Picture 16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286000" y="2209800"/>
                      <a:ext cx="506882" cy="66000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377377" y="2378218"/>
                      <a:ext cx="324128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5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1500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6962579" y="938550"/>
                  <a:ext cx="15654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Programming</a:t>
                  </a:r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1" name="Group 20"/>
          <p:cNvGrpSpPr/>
          <p:nvPr/>
        </p:nvGrpSpPr>
        <p:grpSpPr>
          <a:xfrm>
            <a:off x="479376" y="3951172"/>
            <a:ext cx="11092886" cy="1489081"/>
            <a:chOff x="480449" y="3899677"/>
            <a:chExt cx="11092886" cy="1489081"/>
          </a:xfrm>
        </p:grpSpPr>
        <p:grpSp>
          <p:nvGrpSpPr>
            <p:cNvPr id="22" name="Group 21"/>
            <p:cNvGrpSpPr/>
            <p:nvPr/>
          </p:nvGrpSpPr>
          <p:grpSpPr>
            <a:xfrm>
              <a:off x="480449" y="3909867"/>
              <a:ext cx="2349578" cy="1478891"/>
              <a:chOff x="480449" y="3909867"/>
              <a:chExt cx="2349578" cy="147889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480449" y="3909867"/>
                <a:ext cx="2089255" cy="147889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768481" y="4256404"/>
                <a:ext cx="2061546" cy="1132354"/>
                <a:chOff x="8869288" y="353099"/>
                <a:chExt cx="2061546" cy="1132354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 rot="5400000">
                  <a:off x="10881124" y="402809"/>
                  <a:ext cx="9942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8869288" y="839122"/>
                  <a:ext cx="166392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Development </a:t>
                  </a:r>
                </a:p>
                <a:p>
                  <a:r>
                    <a:rPr lang="en-US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environment</a:t>
                  </a:r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" name="Rounded Rectangle 22"/>
            <p:cNvSpPr/>
            <p:nvPr/>
          </p:nvSpPr>
          <p:spPr>
            <a:xfrm>
              <a:off x="2707698" y="3899677"/>
              <a:ext cx="8865637" cy="148908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Can </a:t>
              </a:r>
              <a:r>
                <a:rPr kumimoji="1" lang="en-US" sz="1400" dirty="0">
                  <a:solidFill>
                    <a:srgbClr val="0070C0"/>
                  </a:solidFill>
                  <a:latin typeface="Arial (Body)"/>
                </a:rPr>
                <a:t>understand </a:t>
              </a:r>
              <a:r>
                <a:rPr kumimoji="1" lang="en-US" sz="1400" dirty="0">
                  <a:solidFill>
                    <a:schemeClr val="tx1"/>
                  </a:solidFill>
                  <a:latin typeface="Arial (Body)"/>
                </a:rPr>
                <a:t>and</a:t>
              </a:r>
              <a:r>
                <a:rPr kumimoji="1" lang="en-US" sz="1400" dirty="0">
                  <a:solidFill>
                    <a:srgbClr val="0070C0"/>
                  </a:solidFill>
                  <a:latin typeface="Arial (Body)"/>
                </a:rPr>
                <a:t> modify </a:t>
              </a:r>
              <a:r>
                <a:rPr kumimoji="1" lang="en-US" sz="1400" dirty="0">
                  <a:solidFill>
                    <a:schemeClr val="tx1"/>
                  </a:solidFill>
                  <a:latin typeface="Arial (Body)"/>
                </a:rPr>
                <a:t>recipes of 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RZ/G environment</a:t>
              </a:r>
              <a:r>
                <a:rPr kumimoji="1" lang="en-US" sz="1400" dirty="0">
                  <a:solidFill>
                    <a:schemeClr val="tx1"/>
                  </a:solidFill>
                  <a:latin typeface="Arial (Body)"/>
                </a:rPr>
                <a:t> 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in </a:t>
              </a:r>
              <a:r>
                <a:rPr kumimoji="1" lang="en-US" sz="1400" dirty="0" err="1" smtClean="0">
                  <a:solidFill>
                    <a:schemeClr val="tx1"/>
                  </a:solidFill>
                  <a:latin typeface="Arial (Body)"/>
                </a:rPr>
                <a:t>yocto</a:t>
              </a:r>
              <a:endParaRPr kumimoji="1" lang="en-US" sz="1400" dirty="0" smtClean="0">
                <a:solidFill>
                  <a:schemeClr val="tx1"/>
                </a:solidFill>
                <a:latin typeface="Arial (Body)"/>
              </a:endParaRPr>
            </a:p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Have </a:t>
              </a:r>
              <a:r>
                <a:rPr kumimoji="1" lang="en-US" sz="1400" dirty="0" smtClean="0">
                  <a:solidFill>
                    <a:srgbClr val="0070C0"/>
                  </a:solidFill>
                  <a:latin typeface="Arial (Body)"/>
                </a:rPr>
                <a:t>basic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 knowledge about Android framework(AOSP).</a:t>
              </a:r>
              <a:endParaRPr kumimoji="1" lang="en-US" sz="1400" dirty="0">
                <a:solidFill>
                  <a:schemeClr val="tx1"/>
                </a:solidFill>
                <a:latin typeface="Arial (Body)"/>
              </a:endParaRPr>
            </a:p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99" y="4066005"/>
            <a:ext cx="1060383" cy="79528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84" y="4236842"/>
            <a:ext cx="1134641" cy="42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9376" y="266047"/>
            <a:ext cx="11242224" cy="858697"/>
          </a:xfrm>
        </p:spPr>
        <p:txBody>
          <a:bodyPr/>
          <a:lstStyle/>
          <a:p>
            <a:r>
              <a:rPr lang="en-US" dirty="0" smtClean="0"/>
              <a:t>Current Status(1/3)</a:t>
            </a:r>
            <a:br>
              <a:rPr lang="en-US" dirty="0" smtClean="0"/>
            </a:br>
            <a:r>
              <a:rPr lang="en-US" sz="2800" dirty="0" smtClean="0"/>
              <a:t>Technical skills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3FD030EF-7044-4946-962A-5D7D09BD1B3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6988154" y="411002"/>
            <a:ext cx="510335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dirty="0" smtClean="0">
                <a:ln w="0"/>
                <a:solidFill>
                  <a:schemeClr val="accent6"/>
                </a:solidFill>
              </a:rPr>
              <a:t>CODING ENGNEER</a:t>
            </a:r>
            <a:endParaRPr lang="en-US" sz="3500" dirty="0">
              <a:ln w="0"/>
              <a:solidFill>
                <a:schemeClr val="accent6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64196" y="1818819"/>
            <a:ext cx="10747414" cy="1457781"/>
            <a:chOff x="464196" y="1818819"/>
            <a:chExt cx="10747414" cy="1457781"/>
          </a:xfrm>
        </p:grpSpPr>
        <p:sp>
          <p:nvSpPr>
            <p:cNvPr id="29" name="Rounded Rectangle 28"/>
            <p:cNvSpPr/>
            <p:nvPr/>
          </p:nvSpPr>
          <p:spPr>
            <a:xfrm>
              <a:off x="3067276" y="1818820"/>
              <a:ext cx="8144334" cy="145778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Can create code </a:t>
              </a:r>
              <a:r>
                <a:rPr lang="en-US" sz="1400" dirty="0" smtClean="0">
                  <a:solidFill>
                    <a:srgbClr val="0070C0"/>
                  </a:solidFill>
                </a:rPr>
                <a:t>clearly</a:t>
              </a:r>
              <a:r>
                <a:rPr lang="en-US" sz="1400" dirty="0" smtClean="0">
                  <a:solidFill>
                    <a:schemeClr val="tx1"/>
                  </a:solidFill>
                </a:rPr>
                <a:t> with comment to easy to understand and maintain.</a:t>
              </a:r>
            </a:p>
            <a:p>
              <a:pPr marL="171450" indent="-171450"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Can create code follow </a:t>
              </a:r>
              <a:r>
                <a:rPr lang="en-US" sz="1400" dirty="0" smtClean="0">
                  <a:solidFill>
                    <a:srgbClr val="0070C0"/>
                  </a:solidFill>
                </a:rPr>
                <a:t>Linux coding style </a:t>
              </a:r>
              <a:r>
                <a:rPr lang="en-US" sz="1400" dirty="0" smtClean="0">
                  <a:solidFill>
                    <a:schemeClr val="tx1"/>
                  </a:solidFill>
                </a:rPr>
                <a:t>by using </a:t>
              </a:r>
              <a:r>
                <a:rPr lang="en-US" sz="1400" dirty="0" err="1" smtClean="0">
                  <a:solidFill>
                    <a:srgbClr val="0070C0"/>
                  </a:solidFill>
                </a:rPr>
                <a:t>checkpatch</a:t>
              </a:r>
              <a:r>
                <a:rPr lang="en-US" sz="1400" dirty="0" smtClean="0">
                  <a:solidFill>
                    <a:srgbClr val="0070C0"/>
                  </a:solidFill>
                </a:rPr>
                <a:t> script </a:t>
              </a:r>
              <a:r>
                <a:rPr lang="en-US" sz="1400" dirty="0" smtClean="0">
                  <a:solidFill>
                    <a:schemeClr val="tx1"/>
                  </a:solidFill>
                </a:rPr>
                <a:t>to check.</a:t>
              </a:r>
            </a:p>
            <a:p>
              <a:pPr marL="171450" indent="-171450"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endParaRPr lang="en-US" sz="1400" dirty="0" smtClean="0">
                <a:solidFill>
                  <a:schemeClr val="tx1"/>
                </a:solidFill>
              </a:endParaRPr>
            </a:p>
            <a:p>
              <a:pPr marL="171450" indent="-171450"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rgbClr val="0070C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64196" y="1818819"/>
              <a:ext cx="2431404" cy="1457781"/>
              <a:chOff x="464196" y="1818819"/>
              <a:chExt cx="2431404" cy="1457781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464196" y="1818819"/>
                <a:ext cx="2431404" cy="1457781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016896" y="2856222"/>
                <a:ext cx="1326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Readability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464196" y="3462741"/>
            <a:ext cx="10748588" cy="1643881"/>
            <a:chOff x="464196" y="3462741"/>
            <a:chExt cx="10748588" cy="1643881"/>
          </a:xfrm>
        </p:grpSpPr>
        <p:grpSp>
          <p:nvGrpSpPr>
            <p:cNvPr id="36" name="Group 35"/>
            <p:cNvGrpSpPr/>
            <p:nvPr/>
          </p:nvGrpSpPr>
          <p:grpSpPr>
            <a:xfrm>
              <a:off x="464196" y="3462741"/>
              <a:ext cx="2431404" cy="1643881"/>
              <a:chOff x="464196" y="3546610"/>
              <a:chExt cx="2431404" cy="163025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8" name="Rounded Rectangle 37"/>
              <p:cNvSpPr/>
              <p:nvPr/>
            </p:nvSpPr>
            <p:spPr>
              <a:xfrm>
                <a:off x="464196" y="3546610"/>
                <a:ext cx="2431404" cy="1630253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74527" y="4432046"/>
                <a:ext cx="2379819" cy="640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development</a:t>
                </a:r>
              </a:p>
              <a:p>
                <a:pPr algn="ctr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Methodology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3068450" y="3462741"/>
              <a:ext cx="8144334" cy="164388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Always try to make schedule and break it into </a:t>
              </a:r>
              <a:r>
                <a:rPr lang="en-US" sz="1400" dirty="0" smtClean="0">
                  <a:solidFill>
                    <a:srgbClr val="0070C0"/>
                  </a:solidFill>
                </a:rPr>
                <a:t>small steps </a:t>
              </a:r>
              <a:r>
                <a:rPr lang="en-US" sz="1400" dirty="0" smtClean="0">
                  <a:solidFill>
                    <a:schemeClr val="tx1"/>
                  </a:solidFill>
                </a:rPr>
                <a:t>to do.</a:t>
              </a:r>
            </a:p>
            <a:p>
              <a:pPr marL="171450" indent="-171450"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Follow and do step by step carefully.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84" y="3670259"/>
            <a:ext cx="936104" cy="67313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40" y="1887745"/>
            <a:ext cx="1044116" cy="104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612F9F2B-6676-4FF8-AB23-980561356941}" vid="{9A8FCC0E-004E-44BF-8F6F-82E8B84C5546}"/>
    </a:ext>
  </a:extLst>
</a:theme>
</file>

<file path=ppt/theme/theme2.xml><?xml version="1.0" encoding="utf-8"?>
<a:theme xmlns:a="http://schemas.openxmlformats.org/drawingml/2006/main" name="1_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4147FB1-DAE6-4AE8-976A-1D9502EBCD93}" vid="{D1F8C949-6990-4F7E-A752-F27DA72DB7F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Tentative_Renesas_PPT_for_CC_16_9__2015_08</Template>
  <TotalTime>1349</TotalTime>
  <Words>1216</Words>
  <Application>Microsoft Office PowerPoint</Application>
  <PresentationFormat>Widescreen</PresentationFormat>
  <Paragraphs>232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 (Body)</vt:lpstr>
      <vt:lpstr>Arial Narrow</vt:lpstr>
      <vt:lpstr>Calibri</vt:lpstr>
      <vt:lpstr>メイリオ</vt:lpstr>
      <vt:lpstr>Symbol</vt:lpstr>
      <vt:lpstr>Times New Roman</vt:lpstr>
      <vt:lpstr>Wingdings</vt:lpstr>
      <vt:lpstr>151229_Renesas_Templates_16_9_EN</vt:lpstr>
      <vt:lpstr>1_151229_Renesas_Templates_16_9_EN</vt:lpstr>
      <vt:lpstr>PowerPoint Presentation</vt:lpstr>
      <vt:lpstr>Agenda</vt:lpstr>
      <vt:lpstr>Agenda</vt:lpstr>
      <vt:lpstr>Training target (1/2)</vt:lpstr>
      <vt:lpstr>PowerPoint Presentation</vt:lpstr>
      <vt:lpstr>Agenda</vt:lpstr>
      <vt:lpstr>CURrent status </vt:lpstr>
      <vt:lpstr>Current Status(1/3) Technical skills</vt:lpstr>
      <vt:lpstr>Current Status(1/3) Technical skills</vt:lpstr>
      <vt:lpstr>Current Status(3/3) Soft skills</vt:lpstr>
      <vt:lpstr>Agenda</vt:lpstr>
      <vt:lpstr>DIFFICULTIES &amp; SOLUTIONS (#1)</vt:lpstr>
      <vt:lpstr>DIFFICULTIES &amp; SOLUTIONS (#2)</vt:lpstr>
      <vt:lpstr>Gaps Analysis and Solution(1/4) Technical skills</vt:lpstr>
      <vt:lpstr>Gaps Analysis and Solution(3/4) Technical skills</vt:lpstr>
      <vt:lpstr>Gaps Analysis and Solution(4/4) Soft skills</vt:lpstr>
      <vt:lpstr>Agenda</vt:lpstr>
      <vt:lpstr>commitment</vt:lpstr>
      <vt:lpstr>Q &amp;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Sabine Mayr</dc:creator>
  <cp:lastModifiedBy>Kha Tran</cp:lastModifiedBy>
  <cp:revision>751</cp:revision>
  <dcterms:created xsi:type="dcterms:W3CDTF">2015-08-18T12:30:57Z</dcterms:created>
  <dcterms:modified xsi:type="dcterms:W3CDTF">2018-12-12T09:12:38Z</dcterms:modified>
</cp:coreProperties>
</file>