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0" r:id="rId5"/>
    <p:sldId id="271" r:id="rId6"/>
    <p:sldId id="272" r:id="rId7"/>
    <p:sldId id="273" r:id="rId8"/>
    <p:sldId id="274" r:id="rId9"/>
    <p:sldId id="263" r:id="rId10"/>
    <p:sldId id="264"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805" y="1868954"/>
            <a:ext cx="8577459" cy="1646302"/>
          </a:xfrm>
        </p:spPr>
        <p:txBody>
          <a:bodyPr/>
          <a:lstStyle/>
          <a:p>
            <a:r>
              <a:rPr lang="en-US" dirty="0" smtClean="0">
                <a:latin typeface="Times New Roman" panose="02020603050405020304" pitchFamily="18" charset="0"/>
                <a:cs typeface="Times New Roman" panose="02020603050405020304" pitchFamily="18" charset="0"/>
              </a:rPr>
              <a:t>JMS – Java Message Service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6" y="3606696"/>
            <a:ext cx="7766936" cy="1096899"/>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JMS và các cơ chế truyền thông điệp trong JMS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51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480061"/>
            <a:ext cx="11072706" cy="5561302"/>
          </a:xfrm>
        </p:spPr>
        <p:txBody>
          <a:bodyPr>
            <a:normAutofit/>
          </a:bodyPr>
          <a:lstStyle/>
          <a:p>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P2P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Queue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tin.</a:t>
            </a:r>
          </a:p>
          <a:p>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1 client </a:t>
            </a:r>
            <a:r>
              <a:rPr lang="en-US" sz="2400" dirty="0" err="1" smtClean="0">
                <a:latin typeface="Times New Roman" panose="02020603050405020304" pitchFamily="18" charset="0"/>
                <a:cs typeface="Times New Roman" panose="02020603050405020304" pitchFamily="18" charset="0"/>
              </a:rPr>
              <a:t>cụ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Queue </a:t>
            </a:r>
            <a:r>
              <a:rPr lang="en-US" sz="2400" dirty="0" err="1" smtClean="0">
                <a:latin typeface="Times New Roman" panose="02020603050405020304" pitchFamily="18" charset="0"/>
                <a:cs typeface="Times New Roman" panose="02020603050405020304" pitchFamily="18" charset="0"/>
              </a:rPr>
              <a:t>giữ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client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timeout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88820"/>
            <a:ext cx="11072705" cy="4555672"/>
          </a:xfrm>
          <a:prstGeom prst="rect">
            <a:avLst/>
          </a:prstGeom>
        </p:spPr>
      </p:pic>
    </p:spTree>
    <p:extLst>
      <p:ext uri="{BB962C8B-B14F-4D97-AF65-F5344CB8AC3E}">
        <p14:creationId xmlns:p14="http://schemas.microsoft.com/office/powerpoint/2010/main" val="42655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025" y="684486"/>
            <a:ext cx="8087843" cy="5820817"/>
          </a:xfrm>
        </p:spPr>
        <p:txBody>
          <a:bodyPr>
            <a:normAutofit fontScale="47500" lnSpcReduction="20000"/>
          </a:bodyPr>
          <a:lstStyle/>
          <a:p>
            <a:pPr marL="0" indent="0">
              <a:buNone/>
            </a:pPr>
            <a:r>
              <a:rPr lang="en-US" sz="5100" b="1" dirty="0" smtClean="0">
                <a:solidFill>
                  <a:srgbClr val="92D050"/>
                </a:solidFill>
                <a:latin typeface="Times New Roman" panose="02020603050405020304" pitchFamily="18" charset="0"/>
                <a:cs typeface="Times New Roman" panose="02020603050405020304" pitchFamily="18" charset="0"/>
              </a:rPr>
              <a:t>b. Cơ chế Pub/Sub (Publish/Subscribe)</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sử dụng Topic làm nơi lưu trữ</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cho phép 1 người gửi và nhiều người nhận do vậy đối tượng được định nghĩa là Publisher và Subcribers</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Không cần sử dụng thông tin acknowledge và message được chuyển đến các subscriber chỉ là bản copy</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này có thể đại diện cho email so với mô hình P2P tương tự như SMS</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bảo mật không cao do gửi nhiều người nhận nhưng được ưu điểm đó là áp dụng thuận lợi cho hệ thống phân tán</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Topic thực chất cũng là dạng </a:t>
            </a:r>
            <a:r>
              <a:rPr lang="vi-VN" sz="4600" dirty="0">
                <a:latin typeface="Times New Roman" panose="02020603050405020304" pitchFamily="18" charset="0"/>
                <a:cs typeface="Times New Roman" panose="02020603050405020304" pitchFamily="18" charset="0"/>
              </a:rPr>
              <a:t>queue</a:t>
            </a:r>
            <a:r>
              <a:rPr lang="vi-VN" sz="4200" dirty="0">
                <a:latin typeface="Times New Roman" panose="02020603050405020304" pitchFamily="18" charset="0"/>
                <a:cs typeface="Times New Roman" panose="02020603050405020304" pitchFamily="18" charset="0"/>
              </a:rPr>
              <a:t> nhưng có nhiều hơn một queue với các queue có đánh độ ưu tiên khác nhau</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Pub/Sub đòi hỏi đối tượng nhận phải active hay listener tại thời điểm gửi nhận message, nếu không message sẽ mất đi (non-durable). Do vậy, để message vẫn không mất đi nhưng được lưu trữ tạm thời trong MOM và cho phép người dùng truy cập vào MOM với tính xác thực thì chức năng durable phải được kích hoạt</a:t>
            </a:r>
          </a:p>
          <a:p>
            <a:pPr marL="0" indent="0">
              <a:buNone/>
            </a:pPr>
            <a:endParaRPr lang="en-US" sz="2400" b="1"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400" b="1" dirty="0" smtClean="0">
                <a:solidFill>
                  <a:srgbClr val="92D050"/>
                </a:solidFill>
                <a:latin typeface="Times New Roman" panose="02020603050405020304" pitchFamily="18" charset="0"/>
                <a:cs typeface="Times New Roman" panose="02020603050405020304" pitchFamily="18" charset="0"/>
              </a:rPr>
              <a:t> </a:t>
            </a:r>
            <a:endParaRPr lang="en-US" sz="2400" b="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480061"/>
            <a:ext cx="11013922" cy="5561302"/>
          </a:xfrm>
        </p:spPr>
        <p:txBody>
          <a:bodyPr>
            <a:normAutofit/>
          </a:bodyPr>
          <a:lstStyle/>
          <a:p>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Pub/Sub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Topic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tin.</a:t>
            </a:r>
          </a:p>
          <a:p>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clients. Topic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messages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MOM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reset hay </a:t>
            </a:r>
            <a:r>
              <a:rPr lang="en-US" sz="2400" dirty="0" err="1" smtClean="0">
                <a:latin typeface="Times New Roman" panose="02020603050405020304" pitchFamily="18" charset="0"/>
                <a:cs typeface="Times New Roman" panose="02020603050405020304" pitchFamily="18" charset="0"/>
              </a:rPr>
              <a:t>xóa</a:t>
            </a:r>
            <a:r>
              <a:rPr lang="en-US" sz="2400" dirty="0" smtClean="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125980"/>
            <a:ext cx="11013923" cy="4523014"/>
          </a:xfrm>
          <a:prstGeom prst="rect">
            <a:avLst/>
          </a:prstGeom>
        </p:spPr>
      </p:pic>
    </p:spTree>
    <p:extLst>
      <p:ext uri="{BB962C8B-B14F-4D97-AF65-F5344CB8AC3E}">
        <p14:creationId xmlns:p14="http://schemas.microsoft.com/office/powerpoint/2010/main" val="22962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Giới thiệu chung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7500"/>
            <a:ext cx="9746826" cy="4538980"/>
          </a:xfrm>
        </p:spPr>
        <p:txBody>
          <a:bodyPr>
            <a:normAutofit/>
          </a:bodyPr>
          <a:lstStyle/>
          <a:p>
            <a:pPr marL="514350" indent="-514350">
              <a:buAutoNum type="arabicPeriod"/>
            </a:pPr>
            <a:r>
              <a:rPr lang="en-US" sz="2800" b="1" smtClean="0">
                <a:solidFill>
                  <a:srgbClr val="92D050"/>
                </a:solidFill>
                <a:latin typeface="Times New Roman" panose="02020603050405020304" pitchFamily="18" charset="0"/>
                <a:cs typeface="Times New Roman" panose="02020603050405020304" pitchFamily="18" charset="0"/>
              </a:rPr>
              <a:t>Khái </a:t>
            </a:r>
            <a:r>
              <a:rPr lang="en-US" sz="2800" b="1" smtClean="0">
                <a:solidFill>
                  <a:srgbClr val="92D050"/>
                </a:solidFill>
                <a:latin typeface="Times New Roman" panose="02020603050405020304" pitchFamily="18" charset="0"/>
                <a:cs typeface="Times New Roman" panose="02020603050405020304" pitchFamily="18" charset="0"/>
              </a:rPr>
              <a:t>niệm </a:t>
            </a:r>
            <a:r>
              <a:rPr lang="en-US" sz="2800" b="1" smtClean="0">
                <a:solidFill>
                  <a:srgbClr val="92D050"/>
                </a:solidFill>
                <a:latin typeface="Times New Roman" panose="02020603050405020304" pitchFamily="18" charset="0"/>
                <a:cs typeface="Times New Roman" panose="02020603050405020304" pitchFamily="18" charset="0"/>
              </a:rPr>
              <a:t>Message</a:t>
            </a:r>
            <a:endParaRPr lang="en-US" sz="2800" b="1" dirty="0" smtClean="0">
              <a:solidFill>
                <a:srgbClr val="92D050"/>
              </a:solidFill>
              <a:latin typeface="Times New Roman" panose="02020603050405020304" pitchFamily="18" charset="0"/>
              <a:cs typeface="Times New Roman" panose="02020603050405020304" pitchFamily="18" charset="0"/>
            </a:endParaRPr>
          </a:p>
          <a:p>
            <a:pPr>
              <a:buFontTx/>
              <a:buChar char="-"/>
            </a:pPr>
            <a:r>
              <a:rPr lang="vi-VN" sz="2200">
                <a:latin typeface="Times New Roman" panose="02020603050405020304" pitchFamily="18" charset="0"/>
                <a:cs typeface="Times New Roman" panose="02020603050405020304" pitchFamily="18" charset="0"/>
              </a:rPr>
              <a:t>Là việc thông tin giữa các thành phần hệ thống hay các ứng dụng khác nhau (trong môi trường phân tán) không được liên kết chặt chẽ như giao thức TCP</a:t>
            </a:r>
            <a:r>
              <a:rPr lang="vi-VN"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UDP</a:t>
            </a:r>
            <a:r>
              <a:rPr lang="vi-VN" sz="2200" smtClean="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hay </a:t>
            </a:r>
            <a:r>
              <a:rPr lang="vi-VN" sz="2200" smtClean="0">
                <a:latin typeface="Times New Roman" panose="02020603050405020304" pitchFamily="18" charset="0"/>
                <a:cs typeface="Times New Roman" panose="02020603050405020304" pitchFamily="18" charset="0"/>
              </a:rPr>
              <a:t>RMI</a:t>
            </a:r>
            <a:endParaRPr lang="en-US" sz="220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N</a:t>
            </a:r>
            <a:r>
              <a:rPr lang="vi-VN" sz="2200" smtClean="0">
                <a:latin typeface="Times New Roman" panose="02020603050405020304" pitchFamily="18" charset="0"/>
                <a:cs typeface="Times New Roman" panose="02020603050405020304" pitchFamily="18" charset="0"/>
              </a:rPr>
              <a:t>gười </a:t>
            </a:r>
            <a:r>
              <a:rPr lang="vi-VN" sz="2200">
                <a:latin typeface="Times New Roman" panose="02020603050405020304" pitchFamily="18" charset="0"/>
                <a:cs typeface="Times New Roman" panose="02020603050405020304" pitchFamily="18" charset="0"/>
              </a:rPr>
              <a:t>ta đưa ra cơ chế giao tiếp bằng cách chuyển thông tin qua định dạng dùng chung qua đối tượng trung gian và không cần mong kết quả trả về. Cơ chế này đòi hỏi phải có đối tượng trung gian để nhận và chuyển message độc lập với việc xử lý</a:t>
            </a:r>
            <a:endParaRPr lang="en-US" sz="2200"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Đối tượng trung gian là MOM – Message Oriented Middleware: hỗ trợ cơ chế tương tự DB; nơi lưu trữ dữ liệu và tương tác với MOM là Destination</a:t>
            </a:r>
            <a:r>
              <a:rPr lang="vi-VN" sz="220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2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435429"/>
          </a:xfrm>
        </p:spPr>
        <p:txBody>
          <a:bodyPr>
            <a:normAutofit fontScale="90000"/>
          </a:bodyPr>
          <a:lstStyle/>
          <a:p>
            <a:r>
              <a:rPr lang="en-US" sz="3000" smtClean="0">
                <a:latin typeface="Times New Roman" panose="02020603050405020304" pitchFamily="18" charset="0"/>
                <a:cs typeface="Times New Roman" panose="02020603050405020304" pitchFamily="18" charset="0"/>
              </a:rPr>
              <a:t>2. Hệ thống JMS:</a:t>
            </a:r>
            <a:endParaRPr lang="en-US" sz="30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77334" y="1812759"/>
            <a:ext cx="8596668" cy="4228604"/>
          </a:xfrm>
        </p:spPr>
        <p:txBody>
          <a:bodyPr/>
          <a:lstStyle/>
          <a:p>
            <a:r>
              <a:rPr lang="vi-VN" sz="2200">
                <a:latin typeface="Times New Roman" panose="02020603050405020304" pitchFamily="18" charset="0"/>
                <a:cs typeface="Times New Roman" panose="02020603050405020304" pitchFamily="18" charset="0"/>
              </a:rPr>
              <a:t>JMS đưa ra API cho phép người phát triển phần mềm có thể tương tác với các MOM khác nhau tương tự như khái niệm người ta đưa ra JDBC API để hỗ trợ tương tác giữa các DB khác nhau</a:t>
            </a:r>
          </a:p>
          <a:p>
            <a:pPr lvl="1"/>
            <a:r>
              <a:rPr lang="vi-VN" sz="2200">
                <a:latin typeface="Times New Roman" panose="02020603050405020304" pitchFamily="18" charset="0"/>
                <a:cs typeface="Times New Roman" panose="02020603050405020304" pitchFamily="18" charset="0"/>
              </a:rPr>
              <a:t>JMS API cung cấp tất các mọi chức năng hỗ trợ tạo, thêm, xóa, gửi và nhận message</a:t>
            </a:r>
          </a:p>
          <a:p>
            <a:pPr lvl="1"/>
            <a:r>
              <a:rPr lang="vi-VN" sz="2200">
                <a:latin typeface="Times New Roman" panose="02020603050405020304" pitchFamily="18" charset="0"/>
                <a:cs typeface="Times New Roman" panose="02020603050405020304" pitchFamily="18" charset="0"/>
              </a:rPr>
              <a:t>JMS bao gồm 2 thành phần API hỗ trợ chức năng cho người phát triển phần mềm và SPI – Service Provider Interface cho phép các nhà sản xuất tạo ra tool JMS tích hợp định hướng cho mọi người sử dụng theo hướng chuẩn hóa</a:t>
            </a:r>
          </a:p>
          <a:p>
            <a:endParaRPr lang="en-US"/>
          </a:p>
        </p:txBody>
      </p:sp>
    </p:spTree>
    <p:extLst>
      <p:ext uri="{BB962C8B-B14F-4D97-AF65-F5344CB8AC3E}">
        <p14:creationId xmlns:p14="http://schemas.microsoft.com/office/powerpoint/2010/main" val="4146443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435429"/>
          </a:xfrm>
        </p:spPr>
        <p:txBody>
          <a:bodyPr>
            <a:normAutofit fontScale="90000"/>
          </a:bodyPr>
          <a:lstStyle/>
          <a:p>
            <a:r>
              <a:rPr lang="en-US" sz="3000" smtClean="0">
                <a:latin typeface="Times New Roman" panose="02020603050405020304" pitchFamily="18" charset="0"/>
                <a:cs typeface="Times New Roman" panose="02020603050405020304" pitchFamily="18" charset="0"/>
              </a:rPr>
              <a:t>Hệ thống JMS:</a:t>
            </a:r>
            <a:endParaRPr lang="en-US" sz="30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2320382" y="1299411"/>
            <a:ext cx="6377669" cy="5078220"/>
          </a:xfrm>
          <a:prstGeom prst="rect">
            <a:avLst/>
          </a:prstGeom>
        </p:spPr>
      </p:pic>
    </p:spTree>
    <p:extLst>
      <p:ext uri="{BB962C8B-B14F-4D97-AF65-F5344CB8AC3E}">
        <p14:creationId xmlns:p14="http://schemas.microsoft.com/office/powerpoint/2010/main" val="10260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0" y="253412"/>
            <a:ext cx="8759552" cy="6447834"/>
          </a:xfrm>
        </p:spPr>
        <p:txBody>
          <a:bodyPr>
            <a:normAutofit/>
          </a:bodyPr>
          <a:lstStyle/>
          <a:p>
            <a:pPr marL="0" indent="0">
              <a:buNone/>
            </a:pPr>
            <a:r>
              <a:rPr lang="en-US" sz="2800" b="1" smtClean="0">
                <a:solidFill>
                  <a:srgbClr val="92D050"/>
                </a:solidFill>
                <a:latin typeface="Times New Roman" panose="02020603050405020304" pitchFamily="18" charset="0"/>
                <a:cs typeface="Times New Roman" panose="02020603050405020304" pitchFamily="18" charset="0"/>
              </a:rPr>
              <a:t>Cơ chế giao tiếp</a:t>
            </a:r>
            <a:endParaRPr lang="en-US" sz="2800" b="1" dirty="0" smtClean="0">
              <a:solidFill>
                <a:srgbClr val="92D050"/>
              </a:solidFill>
              <a:latin typeface="Times New Roman" panose="02020603050405020304" pitchFamily="18" charset="0"/>
              <a:cs typeface="Times New Roman" panose="02020603050405020304" pitchFamily="18" charset="0"/>
            </a:endParaRPr>
          </a:p>
          <a:p>
            <a:pPr marL="0" indent="0">
              <a:buNone/>
            </a:pPr>
            <a:endParaRPr lang="en-US" sz="2800" b="1" dirty="0" smtClean="0">
              <a:solidFill>
                <a:srgbClr val="92D050"/>
              </a:solidFill>
              <a:latin typeface="Times New Roman" panose="02020603050405020304" pitchFamily="18" charset="0"/>
              <a:cs typeface="Times New Roman" panose="02020603050405020304" pitchFamily="18" charset="0"/>
            </a:endParaRPr>
          </a:p>
          <a:p>
            <a:pPr>
              <a:buFontTx/>
              <a:buChar char="-"/>
            </a:pPr>
            <a:r>
              <a:rPr lang="vi-VN" sz="2500">
                <a:latin typeface="Times New Roman" panose="02020603050405020304" pitchFamily="18" charset="0"/>
                <a:cs typeface="Times New Roman" panose="02020603050405020304" pitchFamily="18" charset="0"/>
              </a:rPr>
              <a:t>Asynchronous: JMS tự động chuyển message đến người nhận khi message đến</a:t>
            </a:r>
            <a:r>
              <a:rPr lang="en-US" sz="250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a:buFontTx/>
              <a:buChar char="-"/>
            </a:pPr>
            <a:endParaRPr lang="en-US" sz="2500" dirty="0" smtClean="0">
              <a:solidFill>
                <a:schemeClr val="tx1"/>
              </a:solidFill>
              <a:latin typeface="Times New Roman" panose="02020603050405020304" pitchFamily="18" charset="0"/>
              <a:cs typeface="Times New Roman" panose="02020603050405020304" pitchFamily="18" charset="0"/>
            </a:endParaRPr>
          </a:p>
          <a:p>
            <a:pPr>
              <a:buFontTx/>
              <a:buChar char="-"/>
            </a:pPr>
            <a:r>
              <a:rPr lang="vi-VN" sz="2500">
                <a:latin typeface="Times New Roman" panose="02020603050405020304" pitchFamily="18" charset="0"/>
                <a:cs typeface="Times New Roman" panose="02020603050405020304" pitchFamily="18" charset="0"/>
              </a:rPr>
              <a:t>Reliable: một message chỉ được chuyển đến đúng một người nhận mà không có cơ chế nhân bản, do vậy, tín hiệu phản hồi hoàn tất nhận message từ người nhận sẽ gây nên xóa bỏ thông tin trên middleware object</a:t>
            </a:r>
            <a:r>
              <a:rPr lang="en-US" sz="2500" smtClean="0">
                <a:solidFill>
                  <a:schemeClr val="tx1"/>
                </a:solidFill>
                <a:latin typeface="Times New Roman" panose="02020603050405020304" pitchFamily="18" charset="0"/>
                <a:cs typeface="Times New Roman" panose="02020603050405020304" pitchFamily="18" charset="0"/>
              </a:rPr>
              <a:t>.</a:t>
            </a:r>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0" y="253412"/>
            <a:ext cx="8759552" cy="6447834"/>
          </a:xfrm>
        </p:spPr>
        <p:txBody>
          <a:bodyPr>
            <a:normAutofit/>
          </a:bodyPr>
          <a:lstStyle/>
          <a:p>
            <a:pPr marL="0" indent="0">
              <a:buNone/>
            </a:pPr>
            <a:r>
              <a:rPr lang="en-US" sz="3200" b="1">
                <a:solidFill>
                  <a:srgbClr val="92D050"/>
                </a:solidFill>
                <a:latin typeface="Times New Roman" panose="02020603050405020304" pitchFamily="18" charset="0"/>
                <a:cs typeface="Times New Roman" panose="02020603050405020304" pitchFamily="18" charset="0"/>
              </a:rPr>
              <a:t>Kiến trúc JMS</a:t>
            </a:r>
          </a:p>
          <a:p>
            <a:pPr marL="0" indent="0">
              <a:buNone/>
            </a:pPr>
            <a:endParaRPr lang="en-US" sz="3200" b="1">
              <a:solidFill>
                <a:srgbClr val="92D050"/>
              </a:solidFill>
              <a:latin typeface="Times New Roman" panose="02020603050405020304" pitchFamily="18" charset="0"/>
              <a:cs typeface="Times New Roman" panose="02020603050405020304" pitchFamily="18" charset="0"/>
            </a:endParaRPr>
          </a:p>
          <a:p>
            <a:r>
              <a:rPr lang="vi-VN" sz="2800">
                <a:latin typeface="Times New Roman" panose="02020603050405020304" pitchFamily="18" charset="0"/>
                <a:cs typeface="Times New Roman" panose="02020603050405020304" pitchFamily="18" charset="0"/>
              </a:rPr>
              <a:t>JMS Provider: những người tạo ra hệ thống JMS để lưu trữ tương tự hệ thống quản lý CSDL như SQL Server, Oracle, ….</a:t>
            </a:r>
          </a:p>
          <a:p>
            <a:r>
              <a:rPr lang="vi-VN" sz="2800">
                <a:latin typeface="Times New Roman" panose="02020603050405020304" pitchFamily="18" charset="0"/>
                <a:cs typeface="Times New Roman" panose="02020603050405020304" pitchFamily="18" charset="0"/>
              </a:rPr>
              <a:t>JMS Client: những thành phần sử dụng JMS API truy cập và thao tác trên JMS Provider</a:t>
            </a:r>
          </a:p>
          <a:p>
            <a:r>
              <a:rPr lang="vi-VN" sz="2800">
                <a:latin typeface="Times New Roman" panose="02020603050405020304" pitchFamily="18" charset="0"/>
                <a:cs typeface="Times New Roman" panose="02020603050405020304" pitchFamily="18" charset="0"/>
              </a:rPr>
              <a:t>Messages: định dạng trung gian để giao tiếp giữa JMS Clients và Providers</a:t>
            </a:r>
          </a:p>
          <a:p>
            <a:r>
              <a:rPr lang="vi-VN" sz="2800">
                <a:latin typeface="Times New Roman" panose="02020603050405020304" pitchFamily="18" charset="0"/>
                <a:cs typeface="Times New Roman" panose="02020603050405020304" pitchFamily="18" charset="0"/>
              </a:rPr>
              <a:t>Administratered Object: hỗ trợ cơ chế quản lý và cấu hình cho JMS Objects</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0" y="253412"/>
            <a:ext cx="8759552" cy="6447834"/>
          </a:xfrm>
        </p:spPr>
        <p:txBody>
          <a:bodyPr>
            <a:normAutofit/>
          </a:bodyPr>
          <a:lstStyle/>
          <a:p>
            <a:pPr marL="0" indent="0">
              <a:buNone/>
            </a:pPr>
            <a:r>
              <a:rPr lang="en-US" sz="3200" b="1" smtClean="0">
                <a:solidFill>
                  <a:srgbClr val="92D050"/>
                </a:solidFill>
                <a:latin typeface="Times New Roman" panose="02020603050405020304" pitchFamily="18" charset="0"/>
                <a:cs typeface="Times New Roman" panose="02020603050405020304" pitchFamily="18" charset="0"/>
              </a:rPr>
              <a:t>Cơ chế JMS deploy vào Application Server</a:t>
            </a:r>
            <a:endParaRPr lang="en-US" sz="3200" b="1">
              <a:solidFill>
                <a:srgbClr val="92D050"/>
              </a:solidFill>
              <a:latin typeface="Times New Roman" panose="02020603050405020304" pitchFamily="18" charset="0"/>
              <a:cs typeface="Times New Roman" panose="02020603050405020304" pitchFamily="18" charset="0"/>
            </a:endParaRPr>
          </a:p>
          <a:p>
            <a:pPr marL="0" indent="0">
              <a:buNone/>
            </a:pPr>
            <a:endParaRPr lang="en-US" sz="3200" b="1">
              <a:solidFill>
                <a:srgbClr val="92D05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88168" y="1695449"/>
            <a:ext cx="7774907" cy="4272213"/>
          </a:xfrm>
          <a:prstGeom prst="rect">
            <a:avLst/>
          </a:prstGeom>
        </p:spPr>
      </p:pic>
    </p:spTree>
    <p:extLst>
      <p:ext uri="{BB962C8B-B14F-4D97-AF65-F5344CB8AC3E}">
        <p14:creationId xmlns:p14="http://schemas.microsoft.com/office/powerpoint/2010/main" val="1506818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0" y="253412"/>
            <a:ext cx="8759552" cy="6447834"/>
          </a:xfrm>
        </p:spPr>
        <p:txBody>
          <a:bodyPr>
            <a:normAutofit/>
          </a:bodyPr>
          <a:lstStyle/>
          <a:p>
            <a:pPr marL="0" indent="0">
              <a:buNone/>
            </a:pPr>
            <a:r>
              <a:rPr lang="en-US" sz="3200" b="1">
                <a:solidFill>
                  <a:srgbClr val="92D050"/>
                </a:solidFill>
                <a:latin typeface="Times New Roman" panose="02020603050405020304" pitchFamily="18" charset="0"/>
                <a:cs typeface="Times New Roman" panose="02020603050405020304" pitchFamily="18" charset="0"/>
              </a:rPr>
              <a:t>Cơ chế JMS deploy vào Application Server</a:t>
            </a:r>
          </a:p>
          <a:p>
            <a:pPr marL="0" indent="0">
              <a:buNone/>
            </a:pPr>
            <a:endParaRPr lang="en-US" sz="3200" b="1">
              <a:solidFill>
                <a:srgbClr val="92D05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71737" y="930442"/>
            <a:ext cx="7248525" cy="5189370"/>
          </a:xfrm>
          <a:prstGeom prst="rect">
            <a:avLst/>
          </a:prstGeom>
        </p:spPr>
      </p:pic>
    </p:spTree>
    <p:extLst>
      <p:ext uri="{BB962C8B-B14F-4D97-AF65-F5344CB8AC3E}">
        <p14:creationId xmlns:p14="http://schemas.microsoft.com/office/powerpoint/2010/main" val="1298332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579120"/>
          </a:xfrm>
        </p:spPr>
        <p:txBody>
          <a:bodyPr>
            <a:normAutofit fontScale="90000"/>
          </a:bodyPr>
          <a:lstStyle/>
          <a:p>
            <a:r>
              <a:rPr lang="en-US" sz="3100" b="1" dirty="0">
                <a:solidFill>
                  <a:srgbClr val="92D050"/>
                </a:solidFill>
                <a:latin typeface="Times New Roman" panose="02020603050405020304" pitchFamily="18" charset="0"/>
                <a:cs typeface="Times New Roman" panose="02020603050405020304" pitchFamily="18" charset="0"/>
              </a:rPr>
              <a:t>2. Các cơ chế thực hiện truyền thông điệp trong JMS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402943"/>
            <a:ext cx="9119809" cy="4893353"/>
          </a:xfrm>
        </p:spPr>
        <p:txBody>
          <a:bodyPr>
            <a:noAutofit/>
          </a:bodyPr>
          <a:lstStyle/>
          <a:p>
            <a:pPr marL="457200" indent="-457200">
              <a:buAutoNum type="alphaLcPeriod"/>
            </a:pPr>
            <a:r>
              <a:rPr lang="en-US" sz="2400" b="1" dirty="0" smtClean="0">
                <a:solidFill>
                  <a:srgbClr val="92D050"/>
                </a:solidFill>
                <a:latin typeface="Times New Roman" panose="02020603050405020304" pitchFamily="18" charset="0"/>
                <a:cs typeface="Times New Roman" panose="02020603050405020304" pitchFamily="18" charset="0"/>
              </a:rPr>
              <a:t>Cơ </a:t>
            </a:r>
            <a:r>
              <a:rPr lang="en-US" sz="2400" b="1" dirty="0" err="1" smtClean="0">
                <a:solidFill>
                  <a:srgbClr val="92D050"/>
                </a:solidFill>
                <a:latin typeface="Times New Roman" panose="02020603050405020304" pitchFamily="18" charset="0"/>
                <a:cs typeface="Times New Roman" panose="02020603050405020304" pitchFamily="18" charset="0"/>
              </a:rPr>
              <a:t>chế</a:t>
            </a:r>
            <a:r>
              <a:rPr lang="en-US" sz="2400" b="1" dirty="0" smtClean="0">
                <a:solidFill>
                  <a:srgbClr val="92D050"/>
                </a:solidFill>
                <a:latin typeface="Times New Roman" panose="02020603050405020304" pitchFamily="18" charset="0"/>
                <a:cs typeface="Times New Roman" panose="02020603050405020304" pitchFamily="18" charset="0"/>
              </a:rPr>
              <a:t> Point-to-Point (P2P).</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Sử dụng queue để lưu trữ message và hủy message đi khi hết thời gian và mô hình này message chuyển đi tuần tự (FIFO)</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Định nghĩa 02 đối tượng cho việc gửi và nhận, đó là sender và receiver, và chỉ có một người gửi và một người nhận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Sử dụng tín hiệu acknowledge để kích hoạt cho việc nhận message ở người nhận hoàn tất</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Mô hình có tính bảo mật cao do một người gửi và một người nhận nhưng đôi lúc làm hệ thống bị block lại do chờ message đến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Ngoài ra, mô hình cho phép người nhận không cần active tại thời điểm gửi message</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4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327</TotalTime>
  <Words>845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JMS – Java Message Service</vt:lpstr>
      <vt:lpstr>I. Giới thiệu chung</vt:lpstr>
      <vt:lpstr>2. Hệ thống JMS:</vt:lpstr>
      <vt:lpstr>Hệ thống JMS:</vt:lpstr>
      <vt:lpstr>PowerPoint Presentation</vt:lpstr>
      <vt:lpstr>PowerPoint Presentation</vt:lpstr>
      <vt:lpstr>PowerPoint Presentation</vt:lpstr>
      <vt:lpstr>PowerPoint Presentation</vt:lpstr>
      <vt:lpstr>2. Các cơ chế thực hiện truyền thông điệp trong JMS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 – Java Message Service</dc:title>
  <dc:creator>PC</dc:creator>
  <cp:lastModifiedBy>Chuyen Tran</cp:lastModifiedBy>
  <cp:revision>31</cp:revision>
  <dcterms:created xsi:type="dcterms:W3CDTF">2020-04-08T09:33:21Z</dcterms:created>
  <dcterms:modified xsi:type="dcterms:W3CDTF">2020-04-09T09:10:16Z</dcterms:modified>
</cp:coreProperties>
</file>