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08-Apr-20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08-Apr-20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08-Apr-20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08-Apr-20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08-Apr-20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08-Apr-20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08-Apr-20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08-Apr-20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08-Apr-20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08-Apr-20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08-Apr-20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08-Apr-20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08-Apr-20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08-Apr-20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08-Apr-20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08-Apr-20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08-Apr-20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1805" y="1868954"/>
            <a:ext cx="8577459" cy="1646302"/>
          </a:xfrm>
        </p:spPr>
        <p:txBody>
          <a:bodyPr/>
          <a:lstStyle/>
          <a:p>
            <a:r>
              <a:rPr lang="en-US" dirty="0" smtClean="0">
                <a:latin typeface="Times New Roman" panose="02020603050405020304" pitchFamily="18" charset="0"/>
                <a:cs typeface="Times New Roman" panose="02020603050405020304" pitchFamily="18" charset="0"/>
              </a:rPr>
              <a:t>JMS – Java Message Service</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07066" y="3606696"/>
            <a:ext cx="7766936" cy="1096899"/>
          </a:xfrm>
        </p:spPr>
        <p:txBody>
          <a:bodyPr>
            <a:normAutofit/>
          </a:bodyPr>
          <a:lstStyle/>
          <a:p>
            <a:pPr algn="ctr"/>
            <a:r>
              <a:rPr lang="en-US" sz="2800" dirty="0" smtClean="0">
                <a:solidFill>
                  <a:schemeClr val="tx1"/>
                </a:solidFill>
                <a:latin typeface="Times New Roman" panose="02020603050405020304" pitchFamily="18" charset="0"/>
                <a:cs typeface="Times New Roman" panose="02020603050405020304" pitchFamily="18" charset="0"/>
              </a:rPr>
              <a:t>JMS và các cơ chế truyền thông điệp trong JMS</a:t>
            </a:r>
            <a:endParaRPr lang="en-US"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55130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1025" y="684486"/>
            <a:ext cx="8087843" cy="5820817"/>
          </a:xfrm>
        </p:spPr>
        <p:txBody>
          <a:bodyPr>
            <a:normAutofit fontScale="47500" lnSpcReduction="20000"/>
          </a:bodyPr>
          <a:lstStyle/>
          <a:p>
            <a:pPr marL="0" indent="0">
              <a:buNone/>
            </a:pPr>
            <a:r>
              <a:rPr lang="en-US" sz="5100" b="1" dirty="0" smtClean="0">
                <a:solidFill>
                  <a:srgbClr val="92D050"/>
                </a:solidFill>
                <a:latin typeface="Times New Roman" panose="02020603050405020304" pitchFamily="18" charset="0"/>
                <a:cs typeface="Times New Roman" panose="02020603050405020304" pitchFamily="18" charset="0"/>
              </a:rPr>
              <a:t>b. Cơ chế Pub/Sub (Publish/Subscribe)</a:t>
            </a:r>
          </a:p>
          <a:p>
            <a:pPr>
              <a:buFont typeface="Wingdings" panose="05000000000000000000" pitchFamily="2" charset="2"/>
              <a:buChar char="Ø"/>
            </a:pPr>
            <a:r>
              <a:rPr lang="vi-VN" sz="4200" dirty="0">
                <a:latin typeface="Times New Roman" panose="02020603050405020304" pitchFamily="18" charset="0"/>
                <a:cs typeface="Times New Roman" panose="02020603050405020304" pitchFamily="18" charset="0"/>
              </a:rPr>
              <a:t>Mô hình sử dụng Topic làm nơi lưu trữ</a:t>
            </a:r>
          </a:p>
          <a:p>
            <a:pPr>
              <a:buFont typeface="Wingdings" panose="05000000000000000000" pitchFamily="2" charset="2"/>
              <a:buChar char="Ø"/>
            </a:pPr>
            <a:r>
              <a:rPr lang="vi-VN" sz="4200" dirty="0">
                <a:latin typeface="Times New Roman" panose="02020603050405020304" pitchFamily="18" charset="0"/>
                <a:cs typeface="Times New Roman" panose="02020603050405020304" pitchFamily="18" charset="0"/>
              </a:rPr>
              <a:t>Mô hình cho phép 1 người gửi và nhiều người nhận do vậy đối tượng được định nghĩa là Publisher và Subcribers</a:t>
            </a:r>
          </a:p>
          <a:p>
            <a:pPr>
              <a:buFont typeface="Wingdings" panose="05000000000000000000" pitchFamily="2" charset="2"/>
              <a:buChar char="Ø"/>
            </a:pPr>
            <a:r>
              <a:rPr lang="vi-VN" sz="4200" dirty="0">
                <a:latin typeface="Times New Roman" panose="02020603050405020304" pitchFamily="18" charset="0"/>
                <a:cs typeface="Times New Roman" panose="02020603050405020304" pitchFamily="18" charset="0"/>
              </a:rPr>
              <a:t>Không cần sử dụng thông tin acknowledge và message được chuyển đến các subscriber chỉ là bản copy</a:t>
            </a:r>
          </a:p>
          <a:p>
            <a:pPr>
              <a:buFont typeface="Wingdings" panose="05000000000000000000" pitchFamily="2" charset="2"/>
              <a:buChar char="Ø"/>
            </a:pPr>
            <a:r>
              <a:rPr lang="vi-VN" sz="4200" dirty="0">
                <a:latin typeface="Times New Roman" panose="02020603050405020304" pitchFamily="18" charset="0"/>
                <a:cs typeface="Times New Roman" panose="02020603050405020304" pitchFamily="18" charset="0"/>
              </a:rPr>
              <a:t>Mô hình này có thể đại diện cho email so với mô hình P2P tương tự như SMS</a:t>
            </a:r>
          </a:p>
          <a:p>
            <a:pPr>
              <a:buFont typeface="Wingdings" panose="05000000000000000000" pitchFamily="2" charset="2"/>
              <a:buChar char="Ø"/>
            </a:pPr>
            <a:r>
              <a:rPr lang="vi-VN" sz="4200" dirty="0">
                <a:latin typeface="Times New Roman" panose="02020603050405020304" pitchFamily="18" charset="0"/>
                <a:cs typeface="Times New Roman" panose="02020603050405020304" pitchFamily="18" charset="0"/>
              </a:rPr>
              <a:t>Mô hình bảo mật không cao do gửi nhiều người nhận nhưng được ưu điểm đó là áp dụng thuận lợi cho hệ thống phân tán</a:t>
            </a:r>
          </a:p>
          <a:p>
            <a:pPr>
              <a:buFont typeface="Wingdings" panose="05000000000000000000" pitchFamily="2" charset="2"/>
              <a:buChar char="Ø"/>
            </a:pPr>
            <a:r>
              <a:rPr lang="vi-VN" sz="4200" dirty="0">
                <a:latin typeface="Times New Roman" panose="02020603050405020304" pitchFamily="18" charset="0"/>
                <a:cs typeface="Times New Roman" panose="02020603050405020304" pitchFamily="18" charset="0"/>
              </a:rPr>
              <a:t>Topic thực chất cũng là dạng </a:t>
            </a:r>
            <a:r>
              <a:rPr lang="vi-VN" sz="4600" dirty="0">
                <a:latin typeface="Times New Roman" panose="02020603050405020304" pitchFamily="18" charset="0"/>
                <a:cs typeface="Times New Roman" panose="02020603050405020304" pitchFamily="18" charset="0"/>
              </a:rPr>
              <a:t>queue</a:t>
            </a:r>
            <a:r>
              <a:rPr lang="vi-VN" sz="4200" dirty="0">
                <a:latin typeface="Times New Roman" panose="02020603050405020304" pitchFamily="18" charset="0"/>
                <a:cs typeface="Times New Roman" panose="02020603050405020304" pitchFamily="18" charset="0"/>
              </a:rPr>
              <a:t> nhưng có nhiều hơn một queue với các queue có đánh độ ưu tiên khác nhau</a:t>
            </a:r>
          </a:p>
          <a:p>
            <a:pPr>
              <a:buFont typeface="Wingdings" panose="05000000000000000000" pitchFamily="2" charset="2"/>
              <a:buChar char="Ø"/>
            </a:pPr>
            <a:r>
              <a:rPr lang="vi-VN" sz="4200" dirty="0">
                <a:latin typeface="Times New Roman" panose="02020603050405020304" pitchFamily="18" charset="0"/>
                <a:cs typeface="Times New Roman" panose="02020603050405020304" pitchFamily="18" charset="0"/>
              </a:rPr>
              <a:t>Mô hình Pub/Sub đòi hỏi đối tượng nhận phải active hay listener tại thời điểm gửi nhận message, nếu không message sẽ mất đi (non-durable). Do vậy, để message vẫn không mất đi nhưng được lưu trữ tạm thời trong MOM và cho phép người dùng truy cập vào MOM với tính xác thực thì chức năng durable phải được kích hoạt</a:t>
            </a:r>
          </a:p>
          <a:p>
            <a:pPr marL="0" indent="0">
              <a:buNone/>
            </a:pPr>
            <a:endParaRPr lang="en-US" sz="2400" b="1" dirty="0" smtClean="0">
              <a:solidFill>
                <a:srgbClr val="92D050"/>
              </a:solidFill>
              <a:latin typeface="Times New Roman" panose="02020603050405020304" pitchFamily="18" charset="0"/>
              <a:cs typeface="Times New Roman" panose="02020603050405020304" pitchFamily="18" charset="0"/>
            </a:endParaRPr>
          </a:p>
          <a:p>
            <a:pPr marL="0" indent="0">
              <a:buNone/>
            </a:pPr>
            <a:r>
              <a:rPr lang="en-US" sz="2400" b="1" dirty="0" smtClean="0">
                <a:solidFill>
                  <a:srgbClr val="92D050"/>
                </a:solidFill>
                <a:latin typeface="Times New Roman" panose="02020603050405020304" pitchFamily="18" charset="0"/>
                <a:cs typeface="Times New Roman" panose="02020603050405020304" pitchFamily="18" charset="0"/>
              </a:rPr>
              <a:t> </a:t>
            </a:r>
            <a:endParaRPr lang="en-US" sz="2400" b="1" dirty="0">
              <a:solidFill>
                <a:srgbClr val="92D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2717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80454" y="5178109"/>
            <a:ext cx="4835192" cy="660988"/>
          </a:xfrm>
        </p:spPr>
        <p:txBody>
          <a:bodyPr/>
          <a:lstStyle/>
          <a:p>
            <a:pPr marL="0" indent="0">
              <a:buNone/>
            </a:pPr>
            <a:r>
              <a:rPr lang="en-US" sz="2800" b="1" dirty="0">
                <a:solidFill>
                  <a:schemeClr val="tx1"/>
                </a:solidFill>
                <a:latin typeface="Times New Roman" panose="02020603050405020304" pitchFamily="18" charset="0"/>
                <a:cs typeface="Times New Roman" panose="02020603050405020304" pitchFamily="18" charset="0"/>
              </a:rPr>
              <a:t>Pub/Sub (Publish/Subscribe)</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7992" y="867366"/>
            <a:ext cx="7640116" cy="3905795"/>
          </a:xfrm>
          <a:prstGeom prst="rect">
            <a:avLst/>
          </a:prstGeom>
        </p:spPr>
      </p:pic>
    </p:spTree>
    <p:extLst>
      <p:ext uri="{BB962C8B-B14F-4D97-AF65-F5344CB8AC3E}">
        <p14:creationId xmlns:p14="http://schemas.microsoft.com/office/powerpoint/2010/main" val="3593873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a:t>
            </a:r>
            <a:r>
              <a:rPr lang="en-US" b="1" dirty="0" smtClean="0">
                <a:latin typeface="Times New Roman" panose="02020603050405020304" pitchFamily="18" charset="0"/>
                <a:cs typeface="Times New Roman" panose="02020603050405020304" pitchFamily="18" charset="0"/>
              </a:rPr>
              <a:t>. Giới thiệu chung</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930400"/>
            <a:ext cx="8871615" cy="3704634"/>
          </a:xfrm>
        </p:spPr>
        <p:txBody>
          <a:bodyPr>
            <a:normAutofit/>
          </a:bodyPr>
          <a:lstStyle/>
          <a:p>
            <a:pPr marL="0" indent="0">
              <a:buNone/>
            </a:pPr>
            <a:r>
              <a:rPr lang="en-US" sz="2800" b="1" dirty="0" smtClean="0">
                <a:solidFill>
                  <a:srgbClr val="92D050"/>
                </a:solidFill>
                <a:latin typeface="Times New Roman" panose="02020603050405020304" pitchFamily="18" charset="0"/>
                <a:cs typeface="Times New Roman" panose="02020603050405020304" pitchFamily="18" charset="0"/>
              </a:rPr>
              <a:t>1. Khái niệm Messaging (gửi thông điệp)</a:t>
            </a:r>
          </a:p>
          <a:p>
            <a:pPr>
              <a:buFontTx/>
              <a:buChar char="-"/>
            </a:pPr>
            <a:r>
              <a:rPr lang="en-US" sz="2400" dirty="0" smtClean="0">
                <a:latin typeface="Times New Roman" panose="02020603050405020304" pitchFamily="18" charset="0"/>
                <a:cs typeface="Times New Roman" panose="02020603050405020304" pitchFamily="18" charset="0"/>
              </a:rPr>
              <a:t>Messaging là 1 phương thức giao tiếp giữa các components (thành phần) trong 1 chương trình hoặc 1 ứng dụng để có thể hoạt động một cách đồng nhất</a:t>
            </a:r>
          </a:p>
          <a:p>
            <a:pPr>
              <a:buFontTx/>
              <a:buChar char="-"/>
            </a:pPr>
            <a:r>
              <a:rPr lang="en-US" sz="2400" dirty="0" smtClean="0">
                <a:latin typeface="Times New Roman" panose="02020603050405020304" pitchFamily="18" charset="0"/>
                <a:cs typeface="Times New Roman" panose="02020603050405020304" pitchFamily="18" charset="0"/>
              </a:rPr>
              <a:t>Một component có thể gửi (nhận) thông điệp từ 1 component khác</a:t>
            </a:r>
          </a:p>
          <a:p>
            <a:pPr>
              <a:buFontTx/>
              <a:buChar char="-"/>
            </a:pPr>
            <a:r>
              <a:rPr lang="en-US" sz="2400" dirty="0" smtClean="0">
                <a:latin typeface="Times New Roman" panose="02020603050405020304" pitchFamily="18" charset="0"/>
                <a:cs typeface="Times New Roman" panose="02020603050405020304" pitchFamily="18" charset="0"/>
              </a:rPr>
              <a:t>Messaging cho phép hình thức giao tiếp phân tán, tức là đối tượng gửi hoặc nhận không nhất thiết phải trong trạng thái luôn sẵn sàng để có thể giao tiếp (loosely coupled)</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13208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5080" y="253412"/>
            <a:ext cx="9145935" cy="1745205"/>
          </a:xfrm>
        </p:spPr>
        <p:txBody>
          <a:bodyPr>
            <a:normAutofit/>
          </a:bodyPr>
          <a:lstStyle/>
          <a:p>
            <a:pPr marL="0" indent="0">
              <a:buNone/>
            </a:pPr>
            <a:r>
              <a:rPr lang="en-US" sz="2800" b="1" dirty="0" smtClean="0">
                <a:solidFill>
                  <a:srgbClr val="92D050"/>
                </a:solidFill>
                <a:latin typeface="Times New Roman" panose="02020603050405020304" pitchFamily="18" charset="0"/>
                <a:cs typeface="Times New Roman" panose="02020603050405020304" pitchFamily="18" charset="0"/>
              </a:rPr>
              <a:t>2. Khái niệm JMS</a:t>
            </a:r>
          </a:p>
          <a:p>
            <a:pPr marL="0" indent="0">
              <a:buNone/>
            </a:pPr>
            <a:r>
              <a:rPr lang="en-US" sz="2400" dirty="0" smtClean="0">
                <a:solidFill>
                  <a:schemeClr val="tx1"/>
                </a:solidFill>
                <a:latin typeface="Times New Roman" panose="02020603050405020304" pitchFamily="18" charset="0"/>
                <a:cs typeface="Times New Roman" panose="02020603050405020304" pitchFamily="18" charset="0"/>
              </a:rPr>
              <a:t>- Java Message Service là 1 chuẩn API cho phép các ứng dụng có thể </a:t>
            </a:r>
            <a:r>
              <a:rPr lang="en-US" sz="2400" dirty="0">
                <a:solidFill>
                  <a:schemeClr val="tx1"/>
                </a:solidFill>
                <a:latin typeface="Times New Roman" panose="02020603050405020304" pitchFamily="18" charset="0"/>
                <a:cs typeface="Times New Roman" panose="02020603050405020304" pitchFamily="18" charset="0"/>
              </a:rPr>
              <a:t>gửi hoặc </a:t>
            </a:r>
            <a:r>
              <a:rPr lang="en-US" sz="2400" dirty="0" smtClean="0">
                <a:solidFill>
                  <a:schemeClr val="tx1"/>
                </a:solidFill>
                <a:latin typeface="Times New Roman" panose="02020603050405020304" pitchFamily="18" charset="0"/>
                <a:cs typeface="Times New Roman" panose="02020603050405020304" pitchFamily="18" charset="0"/>
              </a:rPr>
              <a:t>nhận </a:t>
            </a:r>
            <a:r>
              <a:rPr lang="en-US" sz="2400" dirty="0">
                <a:solidFill>
                  <a:schemeClr val="tx1"/>
                </a:solidFill>
                <a:latin typeface="Times New Roman" panose="02020603050405020304" pitchFamily="18" charset="0"/>
                <a:cs typeface="Times New Roman" panose="02020603050405020304" pitchFamily="18" charset="0"/>
              </a:rPr>
              <a:t>thông điệp (messages</a:t>
            </a:r>
            <a:r>
              <a:rPr lang="en-US" sz="2400" dirty="0" smtClean="0">
                <a:solidFill>
                  <a:schemeClr val="tx1"/>
                </a:solidFill>
                <a:latin typeface="Times New Roman" panose="02020603050405020304" pitchFamily="18" charset="0"/>
                <a:cs typeface="Times New Roman" panose="02020603050405020304" pitchFamily="18" charset="0"/>
              </a:rPr>
              <a:t>) để giao tiếp với nhau thông qua 1 đối tượng trung gian gọi là MOM (</a:t>
            </a:r>
            <a:r>
              <a:rPr lang="en-US" sz="2400" dirty="0">
                <a:latin typeface="Times New Roman" panose="02020603050405020304" pitchFamily="18" charset="0"/>
                <a:cs typeface="Times New Roman" panose="02020603050405020304" pitchFamily="18" charset="0"/>
              </a:rPr>
              <a:t>Message Oriented Middleware</a:t>
            </a:r>
            <a:r>
              <a:rPr lang="en-US" sz="2400" dirty="0" smtClean="0">
                <a:solidFill>
                  <a:schemeClr val="tx1"/>
                </a:solidFill>
                <a:latin typeface="Times New Roman" panose="02020603050405020304" pitchFamily="18" charset="0"/>
                <a:cs typeface="Times New Roman" panose="02020603050405020304" pitchFamily="18" charset="0"/>
              </a:rPr>
              <a:t>)</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4424" y="2194561"/>
            <a:ext cx="7747245" cy="4357826"/>
          </a:xfrm>
          <a:prstGeom prst="rect">
            <a:avLst/>
          </a:prstGeom>
        </p:spPr>
      </p:pic>
    </p:spTree>
    <p:extLst>
      <p:ext uri="{BB962C8B-B14F-4D97-AF65-F5344CB8AC3E}">
        <p14:creationId xmlns:p14="http://schemas.microsoft.com/office/powerpoint/2010/main" val="11542094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3459" y="1507446"/>
            <a:ext cx="8596668" cy="3077617"/>
          </a:xfrm>
        </p:spPr>
        <p:txBody>
          <a:bodyPr>
            <a:normAutofit/>
          </a:bodyPr>
          <a:lstStyle/>
          <a:p>
            <a:pPr>
              <a:buFontTx/>
              <a:buChar char="-"/>
            </a:pPr>
            <a:r>
              <a:rPr lang="vi-VN" sz="2400" dirty="0" smtClean="0">
                <a:latin typeface="Times New Roman" panose="02020603050405020304" pitchFamily="18" charset="0"/>
                <a:cs typeface="Times New Roman" panose="02020603050405020304" pitchFamily="18" charset="0"/>
              </a:rPr>
              <a:t>JMS </a:t>
            </a:r>
            <a:r>
              <a:rPr lang="vi-VN" sz="2400" dirty="0">
                <a:latin typeface="Times New Roman" panose="02020603050405020304" pitchFamily="18" charset="0"/>
                <a:cs typeface="Times New Roman" panose="02020603050405020304" pitchFamily="18" charset="0"/>
              </a:rPr>
              <a:t>cung cấp cơ chế giao tiếp bao </a:t>
            </a:r>
            <a:r>
              <a:rPr lang="vi-VN" sz="2400" dirty="0" smtClean="0">
                <a:latin typeface="Times New Roman" panose="02020603050405020304" pitchFamily="18" charset="0"/>
                <a:cs typeface="Times New Roman" panose="02020603050405020304" pitchFamily="18" charset="0"/>
              </a:rPr>
              <a:t>gồm</a:t>
            </a:r>
            <a:r>
              <a:rPr lang="en-US" sz="2400" dirty="0" smtClean="0">
                <a:latin typeface="Times New Roman" panose="02020603050405020304" pitchFamily="18" charset="0"/>
                <a:cs typeface="Times New Roman" panose="02020603050405020304" pitchFamily="18" charset="0"/>
              </a:rPr>
              <a:t>:</a:t>
            </a:r>
          </a:p>
          <a:p>
            <a:pPr marL="0" indent="0">
              <a:buNone/>
            </a:pP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Asynchronous</a:t>
            </a:r>
            <a:r>
              <a:rPr lang="vi-VN" sz="2400" dirty="0">
                <a:latin typeface="Times New Roman" panose="02020603050405020304" pitchFamily="18" charset="0"/>
                <a:cs typeface="Times New Roman" panose="02020603050405020304" pitchFamily="18" charset="0"/>
              </a:rPr>
              <a:t>: JMS tự động chuyển message đến người nhận khi message </a:t>
            </a:r>
            <a:r>
              <a:rPr lang="vi-VN" sz="2400" dirty="0" smtClean="0">
                <a:latin typeface="Times New Roman" panose="02020603050405020304" pitchFamily="18" charset="0"/>
                <a:cs typeface="Times New Roman" panose="02020603050405020304" pitchFamily="18" charset="0"/>
              </a:rPr>
              <a:t>đến</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Reliable</a:t>
            </a:r>
            <a:r>
              <a:rPr lang="vi-VN" sz="2400" dirty="0">
                <a:latin typeface="Times New Roman" panose="02020603050405020304" pitchFamily="18" charset="0"/>
                <a:cs typeface="Times New Roman" panose="02020603050405020304" pitchFamily="18" charset="0"/>
              </a:rPr>
              <a:t>: một message chỉ được chuyển đến đúng một người nhận mà không có cơ chế nhân bản, tránh trường hợp bị mất message hoặc trùng lặp.</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62710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7314"/>
          </a:xfrm>
        </p:spPr>
        <p:txBody>
          <a:bodyPr>
            <a:normAutofit/>
          </a:bodyPr>
          <a:lstStyle/>
          <a:p>
            <a:r>
              <a:rPr lang="en-US" b="1" dirty="0" smtClean="0">
                <a:latin typeface="Times New Roman" panose="02020603050405020304" pitchFamily="18" charset="0"/>
                <a:cs typeface="Times New Roman" panose="02020603050405020304" pitchFamily="18" charset="0"/>
              </a:rPr>
              <a:t>II. Các khái niệm cơ bản về JMS API</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925458"/>
            <a:ext cx="8596668" cy="4122645"/>
          </a:xfrm>
        </p:spPr>
        <p:txBody>
          <a:bodyPr>
            <a:normAutofit/>
          </a:bodyPr>
          <a:lstStyle/>
          <a:p>
            <a:pPr marL="514350" indent="-514350">
              <a:buAutoNum type="arabicPeriod"/>
            </a:pPr>
            <a:r>
              <a:rPr lang="en-US" sz="2800" b="1" dirty="0" smtClean="0">
                <a:solidFill>
                  <a:srgbClr val="92D050"/>
                </a:solidFill>
                <a:latin typeface="Times New Roman" panose="02020603050405020304" pitchFamily="18" charset="0"/>
                <a:cs typeface="Times New Roman" panose="02020603050405020304" pitchFamily="18" charset="0"/>
              </a:rPr>
              <a:t>Kiến trúc của JMS API</a:t>
            </a:r>
          </a:p>
          <a:p>
            <a:pPr>
              <a:buFontTx/>
              <a:buChar char="-"/>
            </a:pPr>
            <a:r>
              <a:rPr lang="en-US" sz="2800" dirty="0" smtClean="0">
                <a:latin typeface="Times New Roman" panose="02020603050405020304" pitchFamily="18" charset="0"/>
                <a:cs typeface="Times New Roman" panose="02020603050405020304" pitchFamily="18" charset="0"/>
              </a:rPr>
              <a:t>Một ứng dụng JMS được hợp thành bởi những yếu tố sau:</a:t>
            </a:r>
          </a:p>
          <a:p>
            <a:pPr marL="0" indent="0">
              <a:buNone/>
            </a:pPr>
            <a:r>
              <a:rPr lang="en-US" sz="2800" dirty="0" smtClean="0">
                <a:latin typeface="Times New Roman" panose="02020603050405020304" pitchFamily="18" charset="0"/>
                <a:cs typeface="Times New Roman" panose="02020603050405020304" pitchFamily="18" charset="0"/>
              </a:rPr>
              <a:t>+ JMS Provider: là 1 hệ thống truyền tin thực thi JMS interfaces và cung cấp các tính năng quản trị và điều phối</a:t>
            </a:r>
          </a:p>
          <a:p>
            <a:pPr marL="0" indent="0">
              <a:buNone/>
            </a:pPr>
            <a:r>
              <a:rPr lang="en-US" sz="2800" dirty="0" smtClean="0">
                <a:latin typeface="Times New Roman" panose="02020603050405020304" pitchFamily="18" charset="0"/>
                <a:cs typeface="Times New Roman" panose="02020603050405020304" pitchFamily="18" charset="0"/>
              </a:rPr>
              <a:t>+ JMS Clients: là những chương trình hoặc thành phần (trong 1 ứng dụng) được viết bằng ngôn ngữ Java, có thể thao tác gửi hoặc nhận tin nhắn</a:t>
            </a:r>
          </a:p>
        </p:txBody>
      </p:sp>
    </p:spTree>
    <p:extLst>
      <p:ext uri="{BB962C8B-B14F-4D97-AF65-F5344CB8AC3E}">
        <p14:creationId xmlns:p14="http://schemas.microsoft.com/office/powerpoint/2010/main" val="410387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5895" y="1794829"/>
            <a:ext cx="8819362" cy="3417251"/>
          </a:xfrm>
        </p:spPr>
        <p:txBody>
          <a:bodyPr>
            <a:normAutofit/>
          </a:bodyPr>
          <a:lstStyle/>
          <a:p>
            <a:pPr>
              <a:buFontTx/>
              <a:buChar char="-"/>
            </a:pPr>
            <a:r>
              <a:rPr lang="en-US" sz="2800" dirty="0" smtClean="0">
                <a:latin typeface="Times New Roman" panose="02020603050405020304" pitchFamily="18" charset="0"/>
                <a:cs typeface="Times New Roman" panose="02020603050405020304" pitchFamily="18" charset="0"/>
              </a:rPr>
              <a:t>Messages: là những đối tượng truyền tải thông tin giữa các JMS clients</a:t>
            </a:r>
          </a:p>
          <a:p>
            <a:pPr>
              <a:buFontTx/>
              <a:buChar char="-"/>
            </a:pPr>
            <a:r>
              <a:rPr lang="en-US" sz="2800" dirty="0" smtClean="0">
                <a:latin typeface="Times New Roman" panose="02020603050405020304" pitchFamily="18" charset="0"/>
                <a:cs typeface="Times New Roman" panose="02020603050405020304" pitchFamily="18" charset="0"/>
              </a:rPr>
              <a:t>Administered objects: là các đối tượng được cấu hình sẵn và được tạo ra bởi người quản trị để đáp ứng nhu cầu sử dụng của JMS clients. </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2588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642" y="370977"/>
            <a:ext cx="8545043" cy="2032589"/>
          </a:xfrm>
        </p:spPr>
        <p:txBody>
          <a:bodyPr/>
          <a:lstStyle/>
          <a:p>
            <a:pPr marL="0" indent="0">
              <a:buNone/>
            </a:pPr>
            <a:r>
              <a:rPr lang="en-US" sz="2400" dirty="0">
                <a:latin typeface="Times New Roman" panose="02020603050405020304" pitchFamily="18" charset="0"/>
                <a:cs typeface="Times New Roman" panose="02020603050405020304" pitchFamily="18" charset="0"/>
              </a:rPr>
              <a:t>Administered objects gồm 2 loại:</a:t>
            </a:r>
          </a:p>
          <a:p>
            <a:pPr>
              <a:buFont typeface="Wingdings" panose="05000000000000000000" pitchFamily="2" charset="2"/>
              <a:buChar char="Ø"/>
            </a:pPr>
            <a:r>
              <a:rPr lang="vi-VN" sz="2400" dirty="0">
                <a:latin typeface="Times New Roman" panose="02020603050405020304" pitchFamily="18" charset="0"/>
                <a:cs typeface="Times New Roman" panose="02020603050405020304" pitchFamily="18" charset="0"/>
              </a:rPr>
              <a:t>Connection Factory: là </a:t>
            </a:r>
            <a:r>
              <a:rPr lang="en-US" sz="2400" dirty="0">
                <a:latin typeface="Times New Roman" panose="02020603050405020304" pitchFamily="18" charset="0"/>
                <a:cs typeface="Times New Roman" panose="02020603050405020304" pitchFamily="18" charset="0"/>
              </a:rPr>
              <a:t>đối tượng mà client sử dụng để tạo liên kết tới 1 provider</a:t>
            </a:r>
          </a:p>
          <a:p>
            <a:pPr>
              <a:buFont typeface="Wingdings" panose="05000000000000000000" pitchFamily="2" charset="2"/>
              <a:buChar char="Ø"/>
            </a:pPr>
            <a:r>
              <a:rPr lang="fr-FR" sz="2400" dirty="0">
                <a:latin typeface="Times New Roman" panose="02020603050405020304" pitchFamily="18" charset="0"/>
                <a:cs typeface="Times New Roman" panose="02020603050405020304" pitchFamily="18" charset="0"/>
              </a:rPr>
              <a:t>Destination: là nơi lưu trữ các messages</a:t>
            </a:r>
            <a:endParaRPr lang="en-US" sz="2400" dirty="0">
              <a:latin typeface="Times New Roman" panose="02020603050405020304" pitchFamily="18" charset="0"/>
              <a:cs typeface="Times New Roman" panose="02020603050405020304" pitchFamily="18" charset="0"/>
            </a:endParaRPr>
          </a:p>
          <a:p>
            <a:endParaRPr lang="en-US" dirty="0"/>
          </a:p>
        </p:txBody>
      </p:sp>
      <p:pic>
        <p:nvPicPr>
          <p:cNvPr id="5" name="Picture 4"/>
          <p:cNvPicPr>
            <a:picLocks noChangeAspect="1"/>
          </p:cNvPicPr>
          <p:nvPr/>
        </p:nvPicPr>
        <p:blipFill rotWithShape="1">
          <a:blip r:embed="rId2"/>
          <a:srcRect l="31761" t="27232" r="37517" b="35982"/>
          <a:stretch/>
        </p:blipFill>
        <p:spPr>
          <a:xfrm>
            <a:off x="1847045" y="2403566"/>
            <a:ext cx="5918236" cy="3984171"/>
          </a:xfrm>
          <a:prstGeom prst="rect">
            <a:avLst/>
          </a:prstGeom>
        </p:spPr>
      </p:pic>
    </p:spTree>
    <p:extLst>
      <p:ext uri="{BB962C8B-B14F-4D97-AF65-F5344CB8AC3E}">
        <p14:creationId xmlns:p14="http://schemas.microsoft.com/office/powerpoint/2010/main" val="2278125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77334" y="609600"/>
            <a:ext cx="8596668" cy="579120"/>
          </a:xfrm>
        </p:spPr>
        <p:txBody>
          <a:bodyPr>
            <a:normAutofit fontScale="90000"/>
          </a:bodyPr>
          <a:lstStyle/>
          <a:p>
            <a:r>
              <a:rPr lang="en-US" sz="3100" b="1" dirty="0">
                <a:solidFill>
                  <a:srgbClr val="92D050"/>
                </a:solidFill>
                <a:latin typeface="Times New Roman" panose="02020603050405020304" pitchFamily="18" charset="0"/>
                <a:cs typeface="Times New Roman" panose="02020603050405020304" pitchFamily="18" charset="0"/>
              </a:rPr>
              <a:t>2. Các cơ chế thực hiện truyền thông điệp trong JMS</a:t>
            </a:r>
            <a:r>
              <a:rPr lang="en-US" dirty="0">
                <a:solidFill>
                  <a:schemeClr val="tx1"/>
                </a:solidFill>
                <a:latin typeface="Times New Roman" panose="02020603050405020304" pitchFamily="18" charset="0"/>
                <a:cs typeface="Times New Roman" panose="02020603050405020304" pitchFamily="18" charset="0"/>
              </a:rPr>
              <a:t/>
            </a:r>
            <a:br>
              <a:rPr lang="en-US" dirty="0">
                <a:solidFill>
                  <a:schemeClr val="tx1"/>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677334" y="1402943"/>
            <a:ext cx="9119809" cy="4893353"/>
          </a:xfrm>
        </p:spPr>
        <p:txBody>
          <a:bodyPr>
            <a:noAutofit/>
          </a:bodyPr>
          <a:lstStyle/>
          <a:p>
            <a:pPr marL="457200" indent="-457200">
              <a:buAutoNum type="alphaLcPeriod"/>
            </a:pPr>
            <a:r>
              <a:rPr lang="en-US" sz="2400" b="1" dirty="0" smtClean="0">
                <a:solidFill>
                  <a:srgbClr val="92D050"/>
                </a:solidFill>
                <a:latin typeface="Times New Roman" panose="02020603050405020304" pitchFamily="18" charset="0"/>
                <a:cs typeface="Times New Roman" panose="02020603050405020304" pitchFamily="18" charset="0"/>
              </a:rPr>
              <a:t>Cơ chế Point-to-Point</a:t>
            </a:r>
          </a:p>
          <a:p>
            <a:pPr>
              <a:buFont typeface="Wingdings" panose="05000000000000000000" pitchFamily="2" charset="2"/>
              <a:buChar char="Ø"/>
            </a:pPr>
            <a:r>
              <a:rPr lang="vi-VN" sz="2400" dirty="0">
                <a:latin typeface="Times New Roman" panose="02020603050405020304" pitchFamily="18" charset="0"/>
                <a:cs typeface="Times New Roman" panose="02020603050405020304" pitchFamily="18" charset="0"/>
              </a:rPr>
              <a:t>Sử dụng queue để lưu trữ message và hủy message đi khi hết thời gian và mô hình này message chuyển đi tuần tự (FIFO)</a:t>
            </a:r>
          </a:p>
          <a:p>
            <a:pPr>
              <a:buFont typeface="Wingdings" panose="05000000000000000000" pitchFamily="2" charset="2"/>
              <a:buChar char="Ø"/>
            </a:pPr>
            <a:r>
              <a:rPr lang="vi-VN" sz="2400" dirty="0">
                <a:latin typeface="Times New Roman" panose="02020603050405020304" pitchFamily="18" charset="0"/>
                <a:cs typeface="Times New Roman" panose="02020603050405020304" pitchFamily="18" charset="0"/>
              </a:rPr>
              <a:t>Định nghĩa 02 đối tượng cho việc gửi và nhận, đó là sender và receiver, và chỉ có một người gửi và một người nhận</a:t>
            </a:r>
          </a:p>
          <a:p>
            <a:pPr>
              <a:buFont typeface="Wingdings" panose="05000000000000000000" pitchFamily="2" charset="2"/>
              <a:buChar char="Ø"/>
            </a:pPr>
            <a:r>
              <a:rPr lang="vi-VN" sz="2400" dirty="0">
                <a:latin typeface="Times New Roman" panose="02020603050405020304" pitchFamily="18" charset="0"/>
                <a:cs typeface="Times New Roman" panose="02020603050405020304" pitchFamily="18" charset="0"/>
              </a:rPr>
              <a:t>Sử dụng tín hiệu acknowledge để kích hoạt cho việc nhận message ở người nhận hoàn tất</a:t>
            </a:r>
          </a:p>
          <a:p>
            <a:pPr>
              <a:buFont typeface="Wingdings" panose="05000000000000000000" pitchFamily="2" charset="2"/>
              <a:buChar char="Ø"/>
            </a:pPr>
            <a:r>
              <a:rPr lang="vi-VN" sz="2400" dirty="0">
                <a:latin typeface="Times New Roman" panose="02020603050405020304" pitchFamily="18" charset="0"/>
                <a:cs typeface="Times New Roman" panose="02020603050405020304" pitchFamily="18" charset="0"/>
              </a:rPr>
              <a:t>Mô hình có tính bảo mật cao do một người gửi và một người nhận nhưng đôi lúc làm hệ thống bị block lại do chờ message đến</a:t>
            </a:r>
          </a:p>
          <a:p>
            <a:pPr>
              <a:buFont typeface="Wingdings" panose="05000000000000000000" pitchFamily="2" charset="2"/>
              <a:buChar char="Ø"/>
            </a:pPr>
            <a:r>
              <a:rPr lang="vi-VN" sz="2400" dirty="0">
                <a:latin typeface="Times New Roman" panose="02020603050405020304" pitchFamily="18" charset="0"/>
                <a:cs typeface="Times New Roman" panose="02020603050405020304" pitchFamily="18" charset="0"/>
              </a:rPr>
              <a:t>Ngoài ra, mô hình cho phép người nhận không cần active tại thời điểm gửi message</a:t>
            </a:r>
          </a:p>
          <a:p>
            <a:pPr marL="0" indent="0">
              <a:buNone/>
            </a:pPr>
            <a:endParaRPr lang="en-US" sz="2400"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3746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2680" y="4733973"/>
            <a:ext cx="2405503" cy="517296"/>
          </a:xfrm>
        </p:spPr>
        <p:txBody>
          <a:bodyPr>
            <a:noAutofit/>
          </a:bodyPr>
          <a:lstStyle/>
          <a:p>
            <a:pPr marL="0" indent="0">
              <a:buNone/>
            </a:pPr>
            <a:r>
              <a:rPr lang="en-US" sz="2800" b="1" dirty="0" smtClean="0">
                <a:latin typeface="Times New Roman" panose="02020603050405020304" pitchFamily="18" charset="0"/>
                <a:cs typeface="Times New Roman" panose="02020603050405020304" pitchFamily="18" charset="0"/>
              </a:rPr>
              <a:t>Point-to-Point</a:t>
            </a:r>
            <a:endParaRPr lang="en-US" sz="28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7970" y="1597698"/>
            <a:ext cx="7478169" cy="2695951"/>
          </a:xfrm>
          <a:prstGeom prst="rect">
            <a:avLst/>
          </a:prstGeom>
        </p:spPr>
      </p:pic>
    </p:spTree>
    <p:extLst>
      <p:ext uri="{BB962C8B-B14F-4D97-AF65-F5344CB8AC3E}">
        <p14:creationId xmlns:p14="http://schemas.microsoft.com/office/powerpoint/2010/main" val="426553170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174</TotalTime>
  <Words>650</Words>
  <Application>Microsoft Office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Times New Roman</vt:lpstr>
      <vt:lpstr>Trebuchet MS</vt:lpstr>
      <vt:lpstr>Wingdings</vt:lpstr>
      <vt:lpstr>Wingdings 3</vt:lpstr>
      <vt:lpstr>Facet</vt:lpstr>
      <vt:lpstr>JMS – Java Message Service</vt:lpstr>
      <vt:lpstr>I. Giới thiệu chung</vt:lpstr>
      <vt:lpstr>PowerPoint Presentation</vt:lpstr>
      <vt:lpstr>PowerPoint Presentation</vt:lpstr>
      <vt:lpstr>II. Các khái niệm cơ bản về JMS API</vt:lpstr>
      <vt:lpstr>PowerPoint Presentation</vt:lpstr>
      <vt:lpstr>PowerPoint Presentation</vt:lpstr>
      <vt:lpstr>2. Các cơ chế thực hiện truyền thông điệp trong JMS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JMS – Java Message Service</dc:title>
  <dc:creator>PC</dc:creator>
  <cp:lastModifiedBy>PC</cp:lastModifiedBy>
  <cp:revision>15</cp:revision>
  <dcterms:created xsi:type="dcterms:W3CDTF">2020-04-08T09:33:21Z</dcterms:created>
  <dcterms:modified xsi:type="dcterms:W3CDTF">2020-04-08T15:05:06Z</dcterms:modified>
</cp:coreProperties>
</file>