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8" r:id="rId5"/>
    <p:sldId id="259" r:id="rId6"/>
    <p:sldId id="260" r:id="rId7"/>
    <p:sldId id="261" r:id="rId8"/>
    <p:sldId id="268" r:id="rId9"/>
    <p:sldId id="263" r:id="rId10"/>
    <p:sldId id="264" r:id="rId11"/>
    <p:sldId id="265"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1805" y="1868954"/>
            <a:ext cx="8577459" cy="1646302"/>
          </a:xfrm>
        </p:spPr>
        <p:txBody>
          <a:bodyPr/>
          <a:lstStyle/>
          <a:p>
            <a:r>
              <a:rPr lang="en-US" dirty="0" smtClean="0">
                <a:latin typeface="Times New Roman" panose="02020603050405020304" pitchFamily="18" charset="0"/>
                <a:cs typeface="Times New Roman" panose="02020603050405020304" pitchFamily="18" charset="0"/>
              </a:rPr>
              <a:t>JMS – Java Message Service</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6" y="3606696"/>
            <a:ext cx="7766936" cy="1096899"/>
          </a:xfrm>
        </p:spPr>
        <p:txBody>
          <a:bodyPr>
            <a:normAutofit/>
          </a:bodyPr>
          <a:lstStyle/>
          <a:p>
            <a:pPr algn="ctr"/>
            <a:r>
              <a:rPr lang="en-US" sz="2800" dirty="0" smtClean="0">
                <a:solidFill>
                  <a:schemeClr val="tx1"/>
                </a:solidFill>
                <a:latin typeface="Times New Roman" panose="02020603050405020304" pitchFamily="18" charset="0"/>
                <a:cs typeface="Times New Roman" panose="02020603050405020304" pitchFamily="18" charset="0"/>
              </a:rPr>
              <a:t>JMS và các cơ chế truyền thông điệp trong JMS</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513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4" y="480061"/>
            <a:ext cx="11072706" cy="5561302"/>
          </a:xfrm>
        </p:spPr>
        <p:txBody>
          <a:bodyPr>
            <a:normAutofit/>
          </a:bodyPr>
          <a:lstStyle/>
          <a:p>
            <a:r>
              <a:rPr lang="en-US" sz="2400" dirty="0" err="1" smtClean="0">
                <a:latin typeface="Times New Roman" panose="02020603050405020304" pitchFamily="18" charset="0"/>
                <a:cs typeface="Times New Roman" panose="02020603050405020304" pitchFamily="18" charset="0"/>
              </a:rPr>
              <a:t>Sơ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đồ</a:t>
            </a:r>
            <a:r>
              <a:rPr lang="en-US" sz="2400" dirty="0" smtClean="0">
                <a:latin typeface="Times New Roman" panose="02020603050405020304" pitchFamily="18" charset="0"/>
                <a:cs typeface="Times New Roman" panose="02020603050405020304" pitchFamily="18" charset="0"/>
              </a:rPr>
              <a:t> P2P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3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gửi</a:t>
            </a:r>
            <a:r>
              <a:rPr lang="en-US" sz="2400" dirty="0" smtClean="0">
                <a:latin typeface="Times New Roman" panose="02020603050405020304" pitchFamily="18" charset="0"/>
                <a:cs typeface="Times New Roman" panose="02020603050405020304" pitchFamily="18" charset="0"/>
              </a:rPr>
              <a:t>, </a:t>
            </a:r>
            <a:r>
              <a:rPr lang="en-US" sz="2400" b="1" i="1" dirty="0" smtClean="0">
                <a:latin typeface="Times New Roman" panose="02020603050405020304" pitchFamily="18" charset="0"/>
                <a:cs typeface="Times New Roman" panose="02020603050405020304" pitchFamily="18" charset="0"/>
              </a:rPr>
              <a:t>Queue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tin.</a:t>
            </a:r>
          </a:p>
          <a:p>
            <a:r>
              <a:rPr lang="en-US" sz="2400" dirty="0" err="1" smtClean="0">
                <a:latin typeface="Times New Roman" panose="02020603050405020304" pitchFamily="18" charset="0"/>
                <a:cs typeface="Times New Roman" panose="02020603050405020304" pitchFamily="18" charset="0"/>
              </a:rPr>
              <a:t>Mỗi</a:t>
            </a:r>
            <a:r>
              <a:rPr lang="en-US" sz="2400" dirty="0" smtClean="0">
                <a:latin typeface="Times New Roman" panose="02020603050405020304" pitchFamily="18" charset="0"/>
                <a:cs typeface="Times New Roman" panose="02020603050405020304" pitchFamily="18" charset="0"/>
              </a:rPr>
              <a:t> message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gửi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đến</a:t>
            </a:r>
            <a:r>
              <a:rPr lang="en-US" sz="2400" dirty="0" smtClean="0">
                <a:latin typeface="Times New Roman" panose="02020603050405020304" pitchFamily="18" charset="0"/>
                <a:cs typeface="Times New Roman" panose="02020603050405020304" pitchFamily="18" charset="0"/>
              </a:rPr>
              <a:t> 1 client </a:t>
            </a:r>
            <a:r>
              <a:rPr lang="en-US" sz="2400" dirty="0" err="1" smtClean="0">
                <a:latin typeface="Times New Roman" panose="02020603050405020304" pitchFamily="18" charset="0"/>
                <a:cs typeface="Times New Roman" panose="02020603050405020304" pitchFamily="18" charset="0"/>
              </a:rPr>
              <a:t>cụ</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Queue </a:t>
            </a:r>
            <a:r>
              <a:rPr lang="en-US" sz="2400" dirty="0" err="1" smtClean="0">
                <a:latin typeface="Times New Roman" panose="02020603050405020304" pitchFamily="18" charset="0"/>
                <a:cs typeface="Times New Roman" panose="02020603050405020304" pitchFamily="18" charset="0"/>
              </a:rPr>
              <a:t>giữ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message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client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hoặc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gian</a:t>
            </a:r>
            <a:r>
              <a:rPr lang="en-US" sz="2400" dirty="0" smtClean="0">
                <a:latin typeface="Times New Roman" panose="02020603050405020304" pitchFamily="18" charset="0"/>
                <a:cs typeface="Times New Roman" panose="02020603050405020304" pitchFamily="18" charset="0"/>
              </a:rPr>
              <a:t> timeout </a:t>
            </a:r>
            <a:r>
              <a:rPr lang="en-US" sz="2400" dirty="0" err="1" smtClean="0">
                <a:latin typeface="Times New Roman" panose="02020603050405020304" pitchFamily="18" charset="0"/>
                <a:cs typeface="Times New Roman" panose="02020603050405020304" pitchFamily="18" charset="0"/>
              </a:rPr>
              <a:t>thiết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lập</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988820"/>
            <a:ext cx="11072705" cy="4555672"/>
          </a:xfrm>
          <a:prstGeom prst="rect">
            <a:avLst/>
          </a:prstGeom>
        </p:spPr>
      </p:pic>
    </p:spTree>
    <p:extLst>
      <p:ext uri="{BB962C8B-B14F-4D97-AF65-F5344CB8AC3E}">
        <p14:creationId xmlns:p14="http://schemas.microsoft.com/office/powerpoint/2010/main" val="426553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1025" y="684486"/>
            <a:ext cx="8087843" cy="5820817"/>
          </a:xfrm>
        </p:spPr>
        <p:txBody>
          <a:bodyPr>
            <a:normAutofit fontScale="47500" lnSpcReduction="20000"/>
          </a:bodyPr>
          <a:lstStyle/>
          <a:p>
            <a:pPr marL="0" indent="0">
              <a:buNone/>
            </a:pPr>
            <a:r>
              <a:rPr lang="en-US" sz="5100" b="1" dirty="0" smtClean="0">
                <a:solidFill>
                  <a:srgbClr val="92D050"/>
                </a:solidFill>
                <a:latin typeface="Times New Roman" panose="02020603050405020304" pitchFamily="18" charset="0"/>
                <a:cs typeface="Times New Roman" panose="02020603050405020304" pitchFamily="18" charset="0"/>
              </a:rPr>
              <a:t>b. Cơ chế Pub/Sub (Publish/Subscribe)</a:t>
            </a:r>
          </a:p>
          <a:p>
            <a:pPr>
              <a:buFont typeface="Wingdings" panose="05000000000000000000" pitchFamily="2" charset="2"/>
              <a:buChar char="Ø"/>
            </a:pPr>
            <a:r>
              <a:rPr lang="vi-VN" sz="4200" dirty="0">
                <a:latin typeface="Times New Roman" panose="02020603050405020304" pitchFamily="18" charset="0"/>
                <a:cs typeface="Times New Roman" panose="02020603050405020304" pitchFamily="18" charset="0"/>
              </a:rPr>
              <a:t>Mô hình sử dụng Topic làm nơi lưu trữ</a:t>
            </a:r>
          </a:p>
          <a:p>
            <a:pPr>
              <a:buFont typeface="Wingdings" panose="05000000000000000000" pitchFamily="2" charset="2"/>
              <a:buChar char="Ø"/>
            </a:pPr>
            <a:r>
              <a:rPr lang="vi-VN" sz="4200" dirty="0">
                <a:latin typeface="Times New Roman" panose="02020603050405020304" pitchFamily="18" charset="0"/>
                <a:cs typeface="Times New Roman" panose="02020603050405020304" pitchFamily="18" charset="0"/>
              </a:rPr>
              <a:t>Mô hình cho phép 1 người gửi và nhiều người nhận do vậy đối tượng được định nghĩa là Publisher và Subcribers</a:t>
            </a:r>
          </a:p>
          <a:p>
            <a:pPr>
              <a:buFont typeface="Wingdings" panose="05000000000000000000" pitchFamily="2" charset="2"/>
              <a:buChar char="Ø"/>
            </a:pPr>
            <a:r>
              <a:rPr lang="vi-VN" sz="4200" dirty="0">
                <a:latin typeface="Times New Roman" panose="02020603050405020304" pitchFamily="18" charset="0"/>
                <a:cs typeface="Times New Roman" panose="02020603050405020304" pitchFamily="18" charset="0"/>
              </a:rPr>
              <a:t>Không cần sử dụng thông tin acknowledge và message được chuyển đến các subscriber chỉ là bản copy</a:t>
            </a:r>
          </a:p>
          <a:p>
            <a:pPr>
              <a:buFont typeface="Wingdings" panose="05000000000000000000" pitchFamily="2" charset="2"/>
              <a:buChar char="Ø"/>
            </a:pPr>
            <a:r>
              <a:rPr lang="vi-VN" sz="4200" dirty="0">
                <a:latin typeface="Times New Roman" panose="02020603050405020304" pitchFamily="18" charset="0"/>
                <a:cs typeface="Times New Roman" panose="02020603050405020304" pitchFamily="18" charset="0"/>
              </a:rPr>
              <a:t>Mô hình này có thể đại diện cho email so với mô hình P2P tương tự như SMS</a:t>
            </a:r>
          </a:p>
          <a:p>
            <a:pPr>
              <a:buFont typeface="Wingdings" panose="05000000000000000000" pitchFamily="2" charset="2"/>
              <a:buChar char="Ø"/>
            </a:pPr>
            <a:r>
              <a:rPr lang="vi-VN" sz="4200" dirty="0">
                <a:latin typeface="Times New Roman" panose="02020603050405020304" pitchFamily="18" charset="0"/>
                <a:cs typeface="Times New Roman" panose="02020603050405020304" pitchFamily="18" charset="0"/>
              </a:rPr>
              <a:t>Mô hình bảo mật không cao do gửi nhiều người nhận nhưng được ưu điểm đó là áp dụng thuận lợi cho hệ thống phân tán</a:t>
            </a:r>
          </a:p>
          <a:p>
            <a:pPr>
              <a:buFont typeface="Wingdings" panose="05000000000000000000" pitchFamily="2" charset="2"/>
              <a:buChar char="Ø"/>
            </a:pPr>
            <a:r>
              <a:rPr lang="vi-VN" sz="4200" dirty="0">
                <a:latin typeface="Times New Roman" panose="02020603050405020304" pitchFamily="18" charset="0"/>
                <a:cs typeface="Times New Roman" panose="02020603050405020304" pitchFamily="18" charset="0"/>
              </a:rPr>
              <a:t>Topic thực chất cũng là dạng </a:t>
            </a:r>
            <a:r>
              <a:rPr lang="vi-VN" sz="4600" dirty="0">
                <a:latin typeface="Times New Roman" panose="02020603050405020304" pitchFamily="18" charset="0"/>
                <a:cs typeface="Times New Roman" panose="02020603050405020304" pitchFamily="18" charset="0"/>
              </a:rPr>
              <a:t>queue</a:t>
            </a:r>
            <a:r>
              <a:rPr lang="vi-VN" sz="4200" dirty="0">
                <a:latin typeface="Times New Roman" panose="02020603050405020304" pitchFamily="18" charset="0"/>
                <a:cs typeface="Times New Roman" panose="02020603050405020304" pitchFamily="18" charset="0"/>
              </a:rPr>
              <a:t> nhưng có nhiều hơn một queue với các queue có đánh độ ưu tiên khác nhau</a:t>
            </a:r>
          </a:p>
          <a:p>
            <a:pPr>
              <a:buFont typeface="Wingdings" panose="05000000000000000000" pitchFamily="2" charset="2"/>
              <a:buChar char="Ø"/>
            </a:pPr>
            <a:r>
              <a:rPr lang="vi-VN" sz="4200" dirty="0">
                <a:latin typeface="Times New Roman" panose="02020603050405020304" pitchFamily="18" charset="0"/>
                <a:cs typeface="Times New Roman" panose="02020603050405020304" pitchFamily="18" charset="0"/>
              </a:rPr>
              <a:t>Mô hình Pub/Sub đòi hỏi đối tượng nhận phải active hay listener tại thời điểm gửi nhận message, nếu không message sẽ mất đi (non-durable). Do vậy, để message vẫn không mất đi nhưng được lưu trữ tạm thời trong MOM và cho phép người dùng truy cập vào MOM với tính xác thực thì chức năng durable phải được kích hoạt</a:t>
            </a:r>
          </a:p>
          <a:p>
            <a:pPr marL="0" indent="0">
              <a:buNone/>
            </a:pPr>
            <a:endParaRPr lang="en-US" sz="2400" b="1" dirty="0" smtClean="0">
              <a:solidFill>
                <a:srgbClr val="92D050"/>
              </a:solidFill>
              <a:latin typeface="Times New Roman" panose="02020603050405020304" pitchFamily="18" charset="0"/>
              <a:cs typeface="Times New Roman" panose="02020603050405020304" pitchFamily="18" charset="0"/>
            </a:endParaRPr>
          </a:p>
          <a:p>
            <a:pPr marL="0" indent="0">
              <a:buNone/>
            </a:pPr>
            <a:r>
              <a:rPr lang="en-US" sz="2400" b="1" dirty="0" smtClean="0">
                <a:solidFill>
                  <a:srgbClr val="92D050"/>
                </a:solidFill>
                <a:latin typeface="Times New Roman" panose="02020603050405020304" pitchFamily="18" charset="0"/>
                <a:cs typeface="Times New Roman" panose="02020603050405020304" pitchFamily="18" charset="0"/>
              </a:rPr>
              <a:t> </a:t>
            </a:r>
            <a:endParaRPr lang="en-US" sz="2400" b="1" dirty="0">
              <a:solidFill>
                <a:srgbClr val="92D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71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4" y="480061"/>
            <a:ext cx="11013922" cy="5561302"/>
          </a:xfrm>
        </p:spPr>
        <p:txBody>
          <a:bodyPr>
            <a:normAutofit/>
          </a:bodyPr>
          <a:lstStyle/>
          <a:p>
            <a:r>
              <a:rPr lang="en-US" sz="2400" dirty="0" err="1" smtClean="0">
                <a:latin typeface="Times New Roman" panose="02020603050405020304" pitchFamily="18" charset="0"/>
                <a:cs typeface="Times New Roman" panose="02020603050405020304" pitchFamily="18" charset="0"/>
              </a:rPr>
              <a:t>Sơ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đồ</a:t>
            </a:r>
            <a:r>
              <a:rPr lang="en-US" sz="2400" dirty="0" smtClean="0">
                <a:latin typeface="Times New Roman" panose="02020603050405020304" pitchFamily="18" charset="0"/>
                <a:cs typeface="Times New Roman" panose="02020603050405020304" pitchFamily="18" charset="0"/>
              </a:rPr>
              <a:t> Pub/Sub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3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gửi</a:t>
            </a:r>
            <a:r>
              <a:rPr lang="en-US" sz="2400" dirty="0" smtClean="0">
                <a:latin typeface="Times New Roman" panose="02020603050405020304" pitchFamily="18" charset="0"/>
                <a:cs typeface="Times New Roman" panose="02020603050405020304" pitchFamily="18" charset="0"/>
              </a:rPr>
              <a:t>, </a:t>
            </a:r>
            <a:r>
              <a:rPr lang="en-US" sz="2400" b="1" i="1" dirty="0" smtClean="0">
                <a:latin typeface="Times New Roman" panose="02020603050405020304" pitchFamily="18" charset="0"/>
                <a:cs typeface="Times New Roman" panose="02020603050405020304" pitchFamily="18" charset="0"/>
              </a:rPr>
              <a:t>Topic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tin.</a:t>
            </a:r>
          </a:p>
          <a:p>
            <a:r>
              <a:rPr lang="en-US" sz="2400" dirty="0" err="1" smtClean="0">
                <a:latin typeface="Times New Roman" panose="02020603050405020304" pitchFamily="18" charset="0"/>
                <a:cs typeface="Times New Roman" panose="02020603050405020304" pitchFamily="18" charset="0"/>
              </a:rPr>
              <a:t>Mỗi</a:t>
            </a:r>
            <a:r>
              <a:rPr lang="en-US" sz="2400" dirty="0" smtClean="0">
                <a:latin typeface="Times New Roman" panose="02020603050405020304" pitchFamily="18" charset="0"/>
                <a:cs typeface="Times New Roman" panose="02020603050405020304" pitchFamily="18" charset="0"/>
              </a:rPr>
              <a:t> message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bởi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nhiều</a:t>
            </a:r>
            <a:r>
              <a:rPr lang="en-US" sz="2400" dirty="0" smtClean="0">
                <a:latin typeface="Times New Roman" panose="02020603050405020304" pitchFamily="18" charset="0"/>
                <a:cs typeface="Times New Roman" panose="02020603050405020304" pitchFamily="18" charset="0"/>
              </a:rPr>
              <a:t> clients. Topic </a:t>
            </a:r>
            <a:r>
              <a:rPr lang="en-US" sz="2400" dirty="0" err="1" smtClean="0">
                <a:latin typeface="Times New Roman" panose="02020603050405020304" pitchFamily="18" charset="0"/>
                <a:cs typeface="Times New Roman" panose="02020603050405020304" pitchFamily="18" charset="0"/>
              </a:rPr>
              <a:t>sẽ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lưu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messages </a:t>
            </a:r>
            <a:r>
              <a:rPr lang="en-US" sz="2400" dirty="0" err="1" smtClean="0">
                <a:latin typeface="Times New Roman" panose="02020603050405020304" pitchFamily="18" charset="0"/>
                <a:cs typeface="Times New Roman" panose="02020603050405020304" pitchFamily="18" charset="0"/>
              </a:rPr>
              <a:t>mà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MOM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reset hay </a:t>
            </a:r>
            <a:r>
              <a:rPr lang="en-US" sz="2400" dirty="0" err="1" smtClean="0">
                <a:latin typeface="Times New Roman" panose="02020603050405020304" pitchFamily="18" charset="0"/>
                <a:cs typeface="Times New Roman" panose="02020603050405020304" pitchFamily="18" charset="0"/>
              </a:rPr>
              <a:t>xóa</a:t>
            </a:r>
            <a:r>
              <a:rPr lang="en-US" sz="2400" dirty="0" smtClean="0">
                <a:latin typeface="Times New Roman" panose="02020603050405020304" pitchFamily="18" charset="0"/>
                <a:cs typeface="Times New Roman" panose="02020603050405020304" pitchFamily="18" charset="0"/>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2125980"/>
            <a:ext cx="11013923" cy="4523014"/>
          </a:xfrm>
          <a:prstGeom prst="rect">
            <a:avLst/>
          </a:prstGeom>
        </p:spPr>
      </p:pic>
    </p:spTree>
    <p:extLst>
      <p:ext uri="{BB962C8B-B14F-4D97-AF65-F5344CB8AC3E}">
        <p14:creationId xmlns:p14="http://schemas.microsoft.com/office/powerpoint/2010/main" val="22962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 Giới thiệu chung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87500"/>
            <a:ext cx="9746826" cy="4538980"/>
          </a:xfrm>
        </p:spPr>
        <p:txBody>
          <a:bodyPr>
            <a:normAutofit fontScale="92500"/>
          </a:bodyPr>
          <a:lstStyle/>
          <a:p>
            <a:pPr marL="0" indent="0">
              <a:buNone/>
            </a:pPr>
            <a:r>
              <a:rPr lang="en-US" sz="2800" b="1" dirty="0" smtClean="0">
                <a:solidFill>
                  <a:srgbClr val="92D050"/>
                </a:solidFill>
                <a:latin typeface="Times New Roman" panose="02020603050405020304" pitchFamily="18" charset="0"/>
                <a:cs typeface="Times New Roman" panose="02020603050405020304" pitchFamily="18" charset="0"/>
              </a:rPr>
              <a:t>1. Khái niệm Messaging (gửi thông điệp)</a:t>
            </a:r>
          </a:p>
          <a:p>
            <a:pPr>
              <a:buFontTx/>
              <a:buChar char="-"/>
            </a:pPr>
            <a:r>
              <a:rPr lang="en-US" sz="2400" dirty="0" smtClean="0">
                <a:latin typeface="Times New Roman" panose="02020603050405020304" pitchFamily="18" charset="0"/>
                <a:cs typeface="Times New Roman" panose="02020603050405020304" pitchFamily="18" charset="0"/>
              </a:rPr>
              <a:t>Messaging là 1 phương thức giao tiếp giữa các components (thành phần) trong 1 chương trình hoặc 1 ứng dụng để có thể hoạt động một cách đồng nhất</a:t>
            </a:r>
          </a:p>
          <a:p>
            <a:pPr>
              <a:buFontTx/>
              <a:buChar char="-"/>
            </a:pPr>
            <a:r>
              <a:rPr lang="en-US" sz="2400" dirty="0" smtClean="0">
                <a:latin typeface="Times New Roman" panose="02020603050405020304" pitchFamily="18" charset="0"/>
                <a:cs typeface="Times New Roman" panose="02020603050405020304" pitchFamily="18" charset="0"/>
              </a:rPr>
              <a:t>Một component có thể gửi (nhận) thông điệp từ 1 component khác</a:t>
            </a:r>
          </a:p>
          <a:p>
            <a:pPr>
              <a:buFontTx/>
              <a:buChar char="-"/>
            </a:pPr>
            <a:r>
              <a:rPr lang="en-US" sz="2400" dirty="0" smtClean="0">
                <a:latin typeface="Times New Roman" panose="02020603050405020304" pitchFamily="18" charset="0"/>
                <a:cs typeface="Times New Roman" panose="02020603050405020304" pitchFamily="18" charset="0"/>
              </a:rPr>
              <a:t>Messaging cho phép hình thức giao tiếp phân tán, tức là đối tượng gửi hoặc nhận không nhất thiết phải trong trạng thái luôn sẵn sàng để có thể giao tiếp (loosely coupled</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buFontTx/>
              <a:buChar char="-"/>
            </a:pP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trun</a:t>
            </a:r>
            <a:r>
              <a:rPr lang="en-US" sz="2400" dirty="0" err="1" smtClean="0">
                <a:latin typeface="Times New Roman" panose="02020603050405020304" pitchFamily="18" charset="0"/>
                <a:cs typeface="Times New Roman" panose="02020603050405020304" pitchFamily="18" charset="0"/>
              </a:rPr>
              <a:t>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gian</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MOM </a:t>
            </a:r>
            <a:r>
              <a:rPr lang="en-US" sz="2400" b="1" i="1" dirty="0" smtClean="0">
                <a:latin typeface="Times New Roman" panose="02020603050405020304" pitchFamily="18" charset="0"/>
                <a:cs typeface="Times New Roman" panose="02020603050405020304" pitchFamily="18" charset="0"/>
              </a:rPr>
              <a:t>(Message Oriented Middleware) </a:t>
            </a:r>
            <a:r>
              <a:rPr lang="en-US" sz="2400" dirty="0" smtClean="0">
                <a:latin typeface="Times New Roman" panose="02020603050405020304" pitchFamily="18" charset="0"/>
                <a:cs typeface="Times New Roman" panose="02020603050405020304" pitchFamily="18" charset="0"/>
              </a:rPr>
              <a:t>hay </a:t>
            </a:r>
            <a:r>
              <a:rPr lang="en-US" sz="2400" b="1" dirty="0" smtClean="0">
                <a:latin typeface="Times New Roman" panose="02020603050405020304" pitchFamily="18" charset="0"/>
                <a:cs typeface="Times New Roman" panose="02020603050405020304" pitchFamily="18" charset="0"/>
              </a:rPr>
              <a:t>MQ </a:t>
            </a:r>
            <a:r>
              <a:rPr lang="en-US" sz="2400" b="1" i="1" dirty="0" smtClean="0">
                <a:latin typeface="Times New Roman" panose="02020603050405020304" pitchFamily="18" charset="0"/>
                <a:cs typeface="Times New Roman" panose="02020603050405020304" pitchFamily="18" charset="0"/>
              </a:rPr>
              <a:t>(Message Queue)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hỗ</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a:t>
            </a:r>
            <a:r>
              <a:rPr lang="en-US" sz="2400" dirty="0" smtClean="0">
                <a:latin typeface="Times New Roman" panose="02020603050405020304" pitchFamily="18" charset="0"/>
                <a:cs typeface="Times New Roman" panose="02020603050405020304" pitchFamily="18" charset="0"/>
              </a:rPr>
              <a:t> DB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gửi</a:t>
            </a:r>
            <a:r>
              <a:rPr lang="en-US" sz="2400" dirty="0" smtClean="0">
                <a:latin typeface="Times New Roman" panose="02020603050405020304" pitchFamily="18" charset="0"/>
                <a:cs typeface="Times New Roman" panose="02020603050405020304" pitchFamily="18" charset="0"/>
              </a:rPr>
              <a:t> message, </a:t>
            </a:r>
            <a:r>
              <a:rPr lang="en-US" sz="2400" dirty="0" err="1" smtClean="0">
                <a:latin typeface="Times New Roman" panose="02020603050405020304" pitchFamily="18" charset="0"/>
                <a:cs typeface="Times New Roman" panose="02020603050405020304" pitchFamily="18" charset="0"/>
              </a:rPr>
              <a:t>đảm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bảo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vẹn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transaction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bằng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gửi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a:t>
            </a:r>
          </a:p>
          <a:p>
            <a:pPr>
              <a:buFontTx/>
              <a:buChar char="-"/>
            </a:pPr>
            <a:r>
              <a:rPr lang="en-US" sz="2400" dirty="0" err="1" smtClean="0">
                <a:latin typeface="Times New Roman" panose="02020603050405020304" pitchFamily="18" charset="0"/>
                <a:cs typeface="Times New Roman" panose="02020603050405020304" pitchFamily="18" charset="0"/>
              </a:rPr>
              <a:t>Nơi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lưu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MOM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gọi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b="1" i="1" dirty="0" smtClean="0">
                <a:latin typeface="Times New Roman" panose="02020603050405020304" pitchFamily="18" charset="0"/>
                <a:cs typeface="Times New Roman" panose="02020603050405020304" pitchFamily="18" charset="0"/>
              </a:rPr>
              <a:t>Destination.</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32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5" y="1397726"/>
            <a:ext cx="8806300" cy="4924697"/>
          </a:xfrm>
        </p:spPr>
      </p:pic>
      <p:sp>
        <p:nvSpPr>
          <p:cNvPr id="5" name="Title 4"/>
          <p:cNvSpPr>
            <a:spLocks noGrp="1"/>
          </p:cNvSpPr>
          <p:nvPr>
            <p:ph type="title"/>
          </p:nvPr>
        </p:nvSpPr>
        <p:spPr>
          <a:xfrm>
            <a:off x="677334" y="609600"/>
            <a:ext cx="8596668" cy="435429"/>
          </a:xfrm>
        </p:spPr>
        <p:txBody>
          <a:bodyPr>
            <a:normAutofit fontScale="90000"/>
          </a:bodyPr>
          <a:lstStyle/>
          <a:p>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Mô</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hình</a:t>
            </a:r>
            <a:r>
              <a:rPr lang="en-US" sz="3000" dirty="0" smtClean="0">
                <a:latin typeface="Times New Roman" panose="02020603050405020304" pitchFamily="18" charset="0"/>
                <a:cs typeface="Times New Roman" panose="02020603050405020304" pitchFamily="18" charset="0"/>
              </a:rPr>
              <a:t> Messaging:</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443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5080" y="253412"/>
            <a:ext cx="5331583" cy="6447834"/>
          </a:xfrm>
        </p:spPr>
        <p:txBody>
          <a:bodyPr>
            <a:normAutofit/>
          </a:bodyPr>
          <a:lstStyle/>
          <a:p>
            <a:pPr marL="0" indent="0">
              <a:buNone/>
            </a:pPr>
            <a:r>
              <a:rPr lang="en-US" sz="2800" b="1" dirty="0" smtClean="0">
                <a:solidFill>
                  <a:srgbClr val="92D050"/>
                </a:solidFill>
                <a:latin typeface="Times New Roman" panose="02020603050405020304" pitchFamily="18" charset="0"/>
                <a:cs typeface="Times New Roman" panose="02020603050405020304" pitchFamily="18" charset="0"/>
              </a:rPr>
              <a:t>2. Khái </a:t>
            </a:r>
            <a:r>
              <a:rPr lang="en-US" sz="2800" b="1" dirty="0" err="1" smtClean="0">
                <a:solidFill>
                  <a:srgbClr val="92D050"/>
                </a:solidFill>
                <a:latin typeface="Times New Roman" panose="02020603050405020304" pitchFamily="18" charset="0"/>
                <a:cs typeface="Times New Roman" panose="02020603050405020304" pitchFamily="18" charset="0"/>
              </a:rPr>
              <a:t>niệm</a:t>
            </a:r>
            <a:r>
              <a:rPr lang="en-US" sz="2800" b="1" dirty="0" smtClean="0">
                <a:solidFill>
                  <a:srgbClr val="92D050"/>
                </a:solidFill>
                <a:latin typeface="Times New Roman" panose="02020603050405020304" pitchFamily="18" charset="0"/>
                <a:cs typeface="Times New Roman" panose="02020603050405020304" pitchFamily="18" charset="0"/>
              </a:rPr>
              <a:t> </a:t>
            </a:r>
            <a:r>
              <a:rPr lang="en-US" sz="2800" b="1" dirty="0" smtClean="0">
                <a:solidFill>
                  <a:srgbClr val="92D050"/>
                </a:solidFill>
                <a:latin typeface="Times New Roman" panose="02020603050405020304" pitchFamily="18" charset="0"/>
                <a:cs typeface="Times New Roman" panose="02020603050405020304" pitchFamily="18" charset="0"/>
              </a:rPr>
              <a:t>JMS API.</a:t>
            </a:r>
          </a:p>
          <a:p>
            <a:pPr marL="0" indent="0">
              <a:buNone/>
            </a:pPr>
            <a:endParaRPr lang="en-US" sz="2800" b="1" dirty="0" smtClean="0">
              <a:solidFill>
                <a:srgbClr val="92D050"/>
              </a:solidFill>
              <a:latin typeface="Times New Roman" panose="02020603050405020304" pitchFamily="18" charset="0"/>
              <a:cs typeface="Times New Roman" panose="02020603050405020304" pitchFamily="18" charset="0"/>
            </a:endParaRPr>
          </a:p>
          <a:p>
            <a:pPr>
              <a:buFontTx/>
              <a:buChar char="-"/>
            </a:pPr>
            <a:r>
              <a:rPr lang="en-US" sz="2400" dirty="0" smtClean="0">
                <a:solidFill>
                  <a:schemeClr val="tx1"/>
                </a:solidFill>
                <a:latin typeface="Times New Roman" panose="02020603050405020304" pitchFamily="18" charset="0"/>
                <a:cs typeface="Times New Roman" panose="02020603050405020304" pitchFamily="18" charset="0"/>
              </a:rPr>
              <a:t>Java </a:t>
            </a:r>
            <a:r>
              <a:rPr lang="en-US" sz="2400" dirty="0" smtClean="0">
                <a:solidFill>
                  <a:schemeClr val="tx1"/>
                </a:solidFill>
                <a:latin typeface="Times New Roman" panose="02020603050405020304" pitchFamily="18" charset="0"/>
                <a:cs typeface="Times New Roman" panose="02020603050405020304" pitchFamily="18" charset="0"/>
              </a:rPr>
              <a:t>Message </a:t>
            </a:r>
            <a:r>
              <a:rPr lang="en-US" sz="2400" dirty="0" smtClean="0">
                <a:solidFill>
                  <a:schemeClr val="tx1"/>
                </a:solidFill>
                <a:latin typeface="Times New Roman" panose="02020603050405020304" pitchFamily="18" charset="0"/>
                <a:cs typeface="Times New Roman" panose="02020603050405020304" pitchFamily="18" charset="0"/>
              </a:rPr>
              <a:t>Service (JMS) API </a:t>
            </a:r>
            <a:r>
              <a:rPr lang="en-US" sz="2400" dirty="0" err="1" smtClean="0">
                <a:solidFill>
                  <a:schemeClr val="tx1"/>
                </a:solidFill>
                <a:latin typeface="Times New Roman" panose="02020603050405020304" pitchFamily="18" charset="0"/>
                <a:cs typeface="Times New Roman" panose="02020603050405020304" pitchFamily="18" charset="0"/>
              </a:rPr>
              <a:t>là</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một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phần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của</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kỹ</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thuật</a:t>
            </a:r>
            <a:r>
              <a:rPr lang="en-US" sz="2400" dirty="0" smtClean="0">
                <a:solidFill>
                  <a:schemeClr val="tx1"/>
                </a:solidFill>
                <a:latin typeface="Times New Roman" panose="02020603050405020304" pitchFamily="18" charset="0"/>
                <a:cs typeface="Times New Roman" panose="02020603050405020304" pitchFamily="18" charset="0"/>
              </a:rPr>
              <a:t> Java </a:t>
            </a:r>
            <a:r>
              <a:rPr lang="en-US" sz="2400" dirty="0" err="1" smtClean="0">
                <a:solidFill>
                  <a:schemeClr val="tx1"/>
                </a:solidFill>
                <a:latin typeface="Times New Roman" panose="02020603050405020304" pitchFamily="18" charset="0"/>
                <a:cs typeface="Times New Roman" panose="02020603050405020304" pitchFamily="18" charset="0"/>
              </a:rPr>
              <a:t>Enterprice</a:t>
            </a:r>
            <a:r>
              <a:rPr lang="en-US" sz="2400" dirty="0" smtClean="0">
                <a:solidFill>
                  <a:schemeClr val="tx1"/>
                </a:solidFill>
                <a:latin typeface="Times New Roman" panose="02020603050405020304" pitchFamily="18" charset="0"/>
                <a:cs typeface="Times New Roman" panose="02020603050405020304" pitchFamily="18" charset="0"/>
              </a:rPr>
              <a:t> Edition (JEE), </a:t>
            </a:r>
            <a:r>
              <a:rPr lang="en-US" sz="2400" dirty="0" err="1" smtClean="0">
                <a:solidFill>
                  <a:schemeClr val="tx1"/>
                </a:solidFill>
                <a:latin typeface="Times New Roman" panose="02020603050405020304" pitchFamily="18" charset="0"/>
                <a:cs typeface="Times New Roman" panose="02020603050405020304" pitchFamily="18" charset="0"/>
              </a:rPr>
              <a:t>bao</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gồm</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những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gì</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thuộc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về</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việc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gửi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và</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nhận</a:t>
            </a:r>
            <a:r>
              <a:rPr lang="en-US" sz="2400" dirty="0" smtClean="0">
                <a:solidFill>
                  <a:schemeClr val="tx1"/>
                </a:solidFill>
                <a:latin typeface="Times New Roman" panose="02020603050405020304" pitchFamily="18" charset="0"/>
                <a:cs typeface="Times New Roman" panose="02020603050405020304" pitchFamily="18" charset="0"/>
              </a:rPr>
              <a:t> message </a:t>
            </a:r>
            <a:r>
              <a:rPr lang="en-US" sz="2400" dirty="0" err="1" smtClean="0">
                <a:solidFill>
                  <a:schemeClr val="tx1"/>
                </a:solidFill>
                <a:latin typeface="Times New Roman" panose="02020603050405020304" pitchFamily="18" charset="0"/>
                <a:cs typeface="Times New Roman" panose="02020603050405020304" pitchFamily="18" charset="0"/>
              </a:rPr>
              <a:t>giữa</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hai</a:t>
            </a:r>
            <a:r>
              <a:rPr lang="en-US" sz="2400" dirty="0" smtClean="0">
                <a:solidFill>
                  <a:schemeClr val="tx1"/>
                </a:solidFill>
                <a:latin typeface="Times New Roman" panose="02020603050405020304" pitchFamily="18" charset="0"/>
                <a:cs typeface="Times New Roman" panose="02020603050405020304" pitchFamily="18" charset="0"/>
              </a:rPr>
              <a:t> hay </a:t>
            </a:r>
            <a:r>
              <a:rPr lang="en-US" sz="2400" dirty="0" err="1" smtClean="0">
                <a:solidFill>
                  <a:schemeClr val="tx1"/>
                </a:solidFill>
                <a:latin typeface="Times New Roman" panose="02020603050405020304" pitchFamily="18" charset="0"/>
                <a:cs typeface="Times New Roman" panose="02020603050405020304" pitchFamily="18" charset="0"/>
              </a:rPr>
              <a:t>nhiều</a:t>
            </a:r>
            <a:r>
              <a:rPr lang="en-US" sz="2400" dirty="0" smtClean="0">
                <a:solidFill>
                  <a:schemeClr val="tx1"/>
                </a:solidFill>
                <a:latin typeface="Times New Roman" panose="02020603050405020304" pitchFamily="18" charset="0"/>
                <a:cs typeface="Times New Roman" panose="02020603050405020304" pitchFamily="18" charset="0"/>
              </a:rPr>
              <a:t> client.</a:t>
            </a:r>
          </a:p>
          <a:p>
            <a:pPr>
              <a:buFontTx/>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a:buFontTx/>
              <a:buChar char="-"/>
            </a:pPr>
            <a:r>
              <a:rPr lang="en-US" sz="2400" dirty="0" smtClean="0">
                <a:solidFill>
                  <a:schemeClr val="tx1"/>
                </a:solidFill>
                <a:latin typeface="Times New Roman" panose="02020603050405020304" pitchFamily="18" charset="0"/>
                <a:cs typeface="Times New Roman" panose="02020603050405020304" pitchFamily="18" charset="0"/>
              </a:rPr>
              <a:t>JMS</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cho phép các ứng dụng có </a:t>
            </a:r>
            <a:r>
              <a:rPr lang="en-US" sz="2400" dirty="0" err="1" smtClean="0">
                <a:solidFill>
                  <a:schemeClr val="tx1"/>
                </a:solidFill>
                <a:latin typeface="Times New Roman" panose="02020603050405020304" pitchFamily="18" charset="0"/>
                <a:cs typeface="Times New Roman" panose="02020603050405020304" pitchFamily="18" charset="0"/>
              </a:rPr>
              <a:t>thể</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tạo</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gửi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nhận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và</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đọc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thông điệp (messages</a:t>
            </a:r>
            <a:r>
              <a:rPr lang="en-US" sz="2400" dirty="0" smtClean="0">
                <a:solidFill>
                  <a:schemeClr val="tx1"/>
                </a:solidFill>
                <a:latin typeface="Times New Roman" panose="02020603050405020304" pitchFamily="18" charset="0"/>
                <a:cs typeface="Times New Roman" panose="02020603050405020304" pitchFamily="18" charset="0"/>
              </a:rPr>
              <a:t>) để giao tiếp với nhau thông qua </a:t>
            </a:r>
            <a:r>
              <a:rPr lang="en-US" sz="2400" dirty="0" err="1" smtClean="0">
                <a:solidFill>
                  <a:schemeClr val="tx1"/>
                </a:solidFill>
                <a:latin typeface="Times New Roman" panose="02020603050405020304" pitchFamily="18" charset="0"/>
                <a:cs typeface="Times New Roman" panose="02020603050405020304" pitchFamily="18" charset="0"/>
              </a:rPr>
              <a:t>đối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tượng </a:t>
            </a:r>
            <a:r>
              <a:rPr lang="en-US" sz="2400" dirty="0" err="1" smtClean="0">
                <a:solidFill>
                  <a:schemeClr val="tx1"/>
                </a:solidFill>
                <a:latin typeface="Times New Roman" panose="02020603050405020304" pitchFamily="18" charset="0"/>
                <a:cs typeface="Times New Roman" panose="02020603050405020304" pitchFamily="18" charset="0"/>
              </a:rPr>
              <a:t>trung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gian</a:t>
            </a:r>
            <a:r>
              <a:rPr lang="en-US" sz="2400" dirty="0" smtClean="0">
                <a:solidFill>
                  <a:schemeClr val="tx1"/>
                </a:solidFill>
                <a:latin typeface="Times New Roman" panose="02020603050405020304" pitchFamily="18" charset="0"/>
                <a:cs typeface="Times New Roman" panose="02020603050405020304" pitchFamily="18" charset="0"/>
              </a:rPr>
              <a:t> MOM.</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4857" y="365760"/>
            <a:ext cx="5852160" cy="6335486"/>
          </a:xfrm>
          <a:prstGeom prst="rect">
            <a:avLst/>
          </a:prstGeom>
        </p:spPr>
      </p:pic>
    </p:spTree>
    <p:extLst>
      <p:ext uri="{BB962C8B-B14F-4D97-AF65-F5344CB8AC3E}">
        <p14:creationId xmlns:p14="http://schemas.microsoft.com/office/powerpoint/2010/main" val="115420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459" y="1507446"/>
            <a:ext cx="8596668" cy="3077617"/>
          </a:xfrm>
        </p:spPr>
        <p:txBody>
          <a:bodyPr>
            <a:normAutofit/>
          </a:bodyPr>
          <a:lstStyle/>
          <a:p>
            <a:pPr>
              <a:buFontTx/>
              <a:buChar char="-"/>
            </a:pPr>
            <a:r>
              <a:rPr lang="vi-VN" sz="2400" dirty="0" smtClean="0">
                <a:latin typeface="Times New Roman" panose="02020603050405020304" pitchFamily="18" charset="0"/>
                <a:cs typeface="Times New Roman" panose="02020603050405020304" pitchFamily="18" charset="0"/>
              </a:rPr>
              <a:t>JMS </a:t>
            </a:r>
            <a:r>
              <a:rPr lang="vi-VN" sz="2400" dirty="0">
                <a:latin typeface="Times New Roman" panose="02020603050405020304" pitchFamily="18" charset="0"/>
                <a:cs typeface="Times New Roman" panose="02020603050405020304" pitchFamily="18" charset="0"/>
              </a:rPr>
              <a:t>cung cấp cơ chế giao tiếp bao </a:t>
            </a:r>
            <a:r>
              <a:rPr lang="vi-VN" sz="2400" dirty="0" smtClean="0">
                <a:latin typeface="Times New Roman" panose="02020603050405020304" pitchFamily="18" charset="0"/>
                <a:cs typeface="Times New Roman" panose="02020603050405020304" pitchFamily="18" charset="0"/>
              </a:rPr>
              <a:t>gồm</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a:t>
            </a:r>
            <a:r>
              <a:rPr lang="vi-VN" sz="2400" b="1" i="1" dirty="0" smtClean="0">
                <a:latin typeface="Times New Roman" panose="02020603050405020304" pitchFamily="18" charset="0"/>
                <a:cs typeface="Times New Roman" panose="02020603050405020304" pitchFamily="18" charset="0"/>
              </a:rPr>
              <a:t>Asynchronous</a:t>
            </a:r>
            <a:r>
              <a:rPr lang="en-US" sz="2400" b="1" i="1" dirty="0" smtClean="0">
                <a:latin typeface="Times New Roman" panose="02020603050405020304" pitchFamily="18" charset="0"/>
                <a:cs typeface="Times New Roman" panose="02020603050405020304" pitchFamily="18" charset="0"/>
              </a:rPr>
              <a:t> </a:t>
            </a:r>
            <a:r>
              <a:rPr lang="en-US" sz="2400" b="1" i="1" dirty="0" smtClean="0">
                <a:latin typeface="Times New Roman" panose="02020603050405020304" pitchFamily="18" charset="0"/>
                <a:cs typeface="Times New Roman" panose="02020603050405020304" pitchFamily="18" charset="0"/>
              </a:rPr>
              <a:t>(</a:t>
            </a:r>
            <a:r>
              <a:rPr lang="en-US" sz="2400" b="1" i="1" dirty="0" err="1" smtClean="0">
                <a:latin typeface="Times New Roman" panose="02020603050405020304" pitchFamily="18" charset="0"/>
                <a:cs typeface="Times New Roman" panose="02020603050405020304" pitchFamily="18" charset="0"/>
              </a:rPr>
              <a:t>không</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đồng</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bộ</a:t>
            </a:r>
            <a:r>
              <a:rPr lang="en-US" sz="2400" b="1" i="1" dirty="0" smtClean="0">
                <a:latin typeface="Times New Roman" panose="02020603050405020304" pitchFamily="18" charset="0"/>
                <a:cs typeface="Times New Roman" panose="02020603050405020304" pitchFamily="18" charset="0"/>
              </a:rPr>
              <a:t>)</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JMS tự động chuyển message đến người nhận khi message </a:t>
            </a:r>
            <a:r>
              <a:rPr lang="vi-VN" sz="2400" dirty="0" smtClean="0">
                <a:latin typeface="Times New Roman" panose="02020603050405020304" pitchFamily="18" charset="0"/>
                <a:cs typeface="Times New Roman" panose="02020603050405020304" pitchFamily="18" charset="0"/>
              </a:rPr>
              <a:t>đến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client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phải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r>
              <a:rPr lang="en-US" sz="2400" dirty="0" smtClean="0">
                <a:latin typeface="Times New Roman" panose="02020603050405020304" pitchFamily="18" charset="0"/>
                <a:cs typeface="Times New Roman" panose="02020603050405020304" pitchFamily="18" charset="0"/>
              </a:rPr>
              <a:t> messages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chúng</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vi-VN" sz="2400" b="1" i="1" dirty="0" smtClean="0">
                <a:latin typeface="Times New Roman" panose="02020603050405020304" pitchFamily="18" charset="0"/>
                <a:cs typeface="Times New Roman" panose="02020603050405020304" pitchFamily="18" charset="0"/>
              </a:rPr>
              <a:t>Reliable</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đáng</a:t>
            </a:r>
            <a:r>
              <a:rPr lang="en-US" sz="2400" b="1" i="1" dirty="0" smtClean="0">
                <a:latin typeface="Times New Roman" panose="02020603050405020304" pitchFamily="18" charset="0"/>
                <a:cs typeface="Times New Roman" panose="02020603050405020304" pitchFamily="18" charset="0"/>
              </a:rPr>
              <a:t> tin </a:t>
            </a:r>
            <a:r>
              <a:rPr lang="en-US" sz="2400" b="1" i="1" dirty="0" err="1" smtClean="0">
                <a:latin typeface="Times New Roman" panose="02020603050405020304" pitchFamily="18" charset="0"/>
                <a:cs typeface="Times New Roman" panose="02020603050405020304" pitchFamily="18" charset="0"/>
              </a:rPr>
              <a:t>cậy</a:t>
            </a:r>
            <a:r>
              <a:rPr lang="en-US" sz="2400" b="1" i="1" dirty="0" smtClean="0">
                <a:latin typeface="Times New Roman" panose="02020603050405020304" pitchFamily="18" charset="0"/>
                <a:cs typeface="Times New Roman" panose="02020603050405020304" pitchFamily="18" charset="0"/>
              </a:rPr>
              <a:t>)</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một message chỉ được chuyển đến đúng một người nhận mà không có cơ chế nhân bản, tránh trường hợp bị mất message hoặc trùng lặp.</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27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normAutofit/>
          </a:bodyPr>
          <a:lstStyle/>
          <a:p>
            <a:r>
              <a:rPr lang="en-US" b="1" dirty="0" smtClean="0">
                <a:latin typeface="Times New Roman" panose="02020603050405020304" pitchFamily="18" charset="0"/>
                <a:cs typeface="Times New Roman" panose="02020603050405020304" pitchFamily="18" charset="0"/>
              </a:rPr>
              <a:t>II. Các khái niệm cơ </a:t>
            </a:r>
            <a:r>
              <a:rPr lang="en-US" b="1" dirty="0" err="1" smtClean="0">
                <a:latin typeface="Times New Roman" panose="02020603050405020304" pitchFamily="18" charset="0"/>
                <a:cs typeface="Times New Roman" panose="02020603050405020304" pitchFamily="18" charset="0"/>
              </a:rPr>
              <a:t>bản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trong</a:t>
            </a: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JMS API</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45920"/>
            <a:ext cx="9495366" cy="4754880"/>
          </a:xfrm>
        </p:spPr>
        <p:txBody>
          <a:bodyPr>
            <a:normAutofit/>
          </a:bodyPr>
          <a:lstStyle/>
          <a:p>
            <a:pPr marL="514350" indent="-514350">
              <a:buAutoNum type="arabicPeriod"/>
            </a:pPr>
            <a:r>
              <a:rPr lang="en-US" sz="2800" b="1" dirty="0" smtClean="0">
                <a:solidFill>
                  <a:srgbClr val="92D050"/>
                </a:solidFill>
                <a:latin typeface="Times New Roman" panose="02020603050405020304" pitchFamily="18" charset="0"/>
                <a:cs typeface="Times New Roman" panose="02020603050405020304" pitchFamily="18" charset="0"/>
              </a:rPr>
              <a:t>Kiến trúc của JMS </a:t>
            </a:r>
            <a:r>
              <a:rPr lang="en-US" sz="2800" b="1" dirty="0" smtClean="0">
                <a:solidFill>
                  <a:srgbClr val="92D050"/>
                </a:solidFill>
                <a:latin typeface="Times New Roman" panose="02020603050405020304" pitchFamily="18" charset="0"/>
                <a:cs typeface="Times New Roman" panose="02020603050405020304" pitchFamily="18" charset="0"/>
              </a:rPr>
              <a:t>API</a:t>
            </a:r>
          </a:p>
          <a:p>
            <a:pPr marL="0" indent="0">
              <a:buNone/>
            </a:pPr>
            <a:endParaRPr lang="en-US" sz="2800" b="1" dirty="0" smtClean="0">
              <a:solidFill>
                <a:srgbClr val="92D050"/>
              </a:solidFill>
              <a:latin typeface="Times New Roman" panose="02020603050405020304" pitchFamily="18" charset="0"/>
              <a:cs typeface="Times New Roman" panose="02020603050405020304" pitchFamily="18" charset="0"/>
            </a:endParaRPr>
          </a:p>
          <a:p>
            <a:pPr>
              <a:buFontTx/>
              <a:buChar char="-"/>
            </a:pPr>
            <a:r>
              <a:rPr lang="en-US" sz="2800" dirty="0" err="1" smtClean="0">
                <a:latin typeface="Times New Roman" panose="02020603050405020304" pitchFamily="18" charset="0"/>
                <a:cs typeface="Times New Roman" panose="02020603050405020304" pitchFamily="18" charset="0"/>
              </a:rPr>
              <a:t>Kiến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trúc</a:t>
            </a:r>
            <a:r>
              <a:rPr lang="en-US" sz="2800" dirty="0" smtClean="0">
                <a:latin typeface="Times New Roman" panose="02020603050405020304" pitchFamily="18" charset="0"/>
                <a:cs typeface="Times New Roman" panose="02020603050405020304" pitchFamily="18" charset="0"/>
              </a:rPr>
              <a:t> JMS </a:t>
            </a:r>
            <a:r>
              <a:rPr lang="en-US" sz="2800" dirty="0" err="1" smtClean="0">
                <a:latin typeface="Times New Roman" panose="02020603050405020304" pitchFamily="18" charset="0"/>
                <a:cs typeface="Times New Roman" panose="02020603050405020304" pitchFamily="18" charset="0"/>
              </a:rPr>
              <a:t>bao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gồm</a:t>
            </a:r>
            <a:r>
              <a:rPr lang="en-US" sz="2800" dirty="0" smtClean="0">
                <a:latin typeface="Times New Roman" panose="02020603050405020304" pitchFamily="18" charset="0"/>
                <a:cs typeface="Times New Roman" panose="02020603050405020304" pitchFamily="18" charset="0"/>
              </a:rPr>
              <a:t> 4 </a:t>
            </a:r>
            <a:r>
              <a:rPr lang="en-US" sz="2800" dirty="0" err="1" smtClean="0">
                <a:latin typeface="Times New Roman" panose="02020603050405020304" pitchFamily="18" charset="0"/>
                <a:cs typeface="Times New Roman" panose="02020603050405020304" pitchFamily="18" charset="0"/>
              </a:rPr>
              <a:t>thành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a:t>
            </a:r>
          </a:p>
          <a:p>
            <a:pPr marL="0" indent="0">
              <a:buNone/>
            </a:pP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JMS Provider: </a:t>
            </a:r>
            <a:r>
              <a:rPr lang="en-US" sz="2800" dirty="0" err="1"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người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JMS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lý</a:t>
            </a:r>
            <a:r>
              <a:rPr lang="en-US" sz="2800" dirty="0" smtClean="0">
                <a:latin typeface="Times New Roman" panose="02020603050405020304" pitchFamily="18" charset="0"/>
                <a:cs typeface="Times New Roman" panose="02020603050405020304" pitchFamily="18" charset="0"/>
              </a:rPr>
              <a:t> CSDL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SQL Server, Oracle, …</a:t>
            </a:r>
          </a:p>
          <a:p>
            <a:pPr marL="0" indent="0">
              <a:buNone/>
            </a:pP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 JMS Clients: là những chương trình hoặc thành phần (trong 1 ứng dụng)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Java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JMS API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JMS Provider.</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8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1" y="228601"/>
            <a:ext cx="11652068" cy="1665514"/>
          </a:xfrm>
        </p:spPr>
        <p:txBody>
          <a:bodyPr>
            <a:normAutofit fontScale="92500" lnSpcReduction="10000"/>
          </a:bodyPr>
          <a:lstStyle/>
          <a:p>
            <a:pPr marL="0" indent="0">
              <a:buNone/>
            </a:pP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Messages</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gian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giữa</a:t>
            </a:r>
            <a:r>
              <a:rPr lang="en-US" sz="2800" dirty="0" smtClean="0">
                <a:latin typeface="Times New Roman" panose="02020603050405020304" pitchFamily="18" charset="0"/>
                <a:cs typeface="Times New Roman" panose="02020603050405020304" pitchFamily="18" charset="0"/>
              </a:rPr>
              <a:t> JMS Clients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Providers.</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Administered </a:t>
            </a:r>
            <a:r>
              <a:rPr lang="en-US" sz="2800" dirty="0" smtClean="0">
                <a:latin typeface="Times New Roman" panose="02020603050405020304" pitchFamily="18" charset="0"/>
                <a:cs typeface="Times New Roman" panose="02020603050405020304" pitchFamily="18" charset="0"/>
              </a:rPr>
              <a:t>objects: là các đối tượng được cấu hình sẵn và được tạo ra bởi người quản trị để đáp ứng nhu cầu sử dụng của JMS </a:t>
            </a:r>
            <a:r>
              <a:rPr lang="en-US" sz="2800" dirty="0" smtClean="0">
                <a:latin typeface="Times New Roman" panose="02020603050405020304" pitchFamily="18" charset="0"/>
                <a:cs typeface="Times New Roman" panose="02020603050405020304" pitchFamily="18" charset="0"/>
              </a:rPr>
              <a:t>clients</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gồm</a:t>
            </a:r>
            <a:r>
              <a:rPr lang="en-US" sz="2800" dirty="0" smtClean="0">
                <a:latin typeface="Times New Roman" panose="02020603050405020304" pitchFamily="18" charset="0"/>
                <a:cs typeface="Times New Roman" panose="02020603050405020304" pitchFamily="18" charset="0"/>
              </a:rPr>
              <a:t> 2 </a:t>
            </a:r>
            <a:r>
              <a:rPr lang="en-US" sz="2800" dirty="0" err="1" smtClean="0">
                <a:latin typeface="Times New Roman" panose="02020603050405020304" pitchFamily="18" charset="0"/>
                <a:cs typeface="Times New Roman" panose="02020603050405020304" pitchFamily="18" charset="0"/>
              </a:rPr>
              <a:t>loại</a:t>
            </a:r>
            <a:r>
              <a:rPr lang="en-US" sz="2800" dirty="0" smtClean="0">
                <a:latin typeface="Times New Roman" panose="02020603050405020304" pitchFamily="18" charset="0"/>
                <a:cs typeface="Times New Roman" panose="02020603050405020304" pitchFamily="18" charset="0"/>
              </a:rPr>
              <a:t> Connection Factory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Destination.</a:t>
            </a:r>
            <a:endParaRPr lang="en-US" sz="2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2" y="1894114"/>
            <a:ext cx="11443062" cy="4963885"/>
          </a:xfrm>
          <a:prstGeom prst="rect">
            <a:avLst/>
          </a:prstGeom>
        </p:spPr>
      </p:pic>
    </p:spTree>
    <p:extLst>
      <p:ext uri="{BB962C8B-B14F-4D97-AF65-F5344CB8AC3E}">
        <p14:creationId xmlns:p14="http://schemas.microsoft.com/office/powerpoint/2010/main" val="123258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2140" y="182880"/>
            <a:ext cx="6499860" cy="6377940"/>
          </a:xfrm>
        </p:spPr>
      </p:pic>
      <p:sp>
        <p:nvSpPr>
          <p:cNvPr id="5" name="TextBox 4"/>
          <p:cNvSpPr txBox="1"/>
          <p:nvPr/>
        </p:nvSpPr>
        <p:spPr>
          <a:xfrm>
            <a:off x="274320" y="182880"/>
            <a:ext cx="6217920" cy="6494085"/>
          </a:xfrm>
          <a:prstGeom prst="rect">
            <a:avLst/>
          </a:prstGeom>
          <a:noFill/>
        </p:spPr>
        <p:txBody>
          <a:bodyPr wrap="square" rtlCol="0">
            <a:spAutoFit/>
          </a:bodyPr>
          <a:lstStyle/>
          <a:p>
            <a:r>
              <a:rPr lang="en-US" sz="2600" b="1" dirty="0" err="1" smtClean="0">
                <a:latin typeface="Times New Roman" panose="02020603050405020304" pitchFamily="18" charset="0"/>
                <a:cs typeface="Times New Roman" panose="02020603050405020304" pitchFamily="18" charset="0"/>
              </a:rPr>
              <a:t>Mô</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hình</a:t>
            </a:r>
            <a:r>
              <a:rPr lang="en-US" sz="2600" b="1" dirty="0" smtClean="0">
                <a:latin typeface="Times New Roman" panose="02020603050405020304" pitchFamily="18" charset="0"/>
                <a:cs typeface="Times New Roman" panose="02020603050405020304" pitchFamily="18" charset="0"/>
              </a:rPr>
              <a:t> JMS:</a:t>
            </a:r>
          </a:p>
          <a:p>
            <a:pPr marL="285750" indent="-285750">
              <a:buFont typeface="Wingdings" panose="05000000000000000000" pitchFamily="2" charset="2"/>
              <a:buChar char="Ø"/>
            </a:pPr>
            <a:r>
              <a:rPr lang="vi-VN" sz="2600" dirty="0" smtClean="0">
                <a:latin typeface="Times New Roman" panose="02020603050405020304" pitchFamily="18" charset="0"/>
                <a:cs typeface="Times New Roman" panose="02020603050405020304" pitchFamily="18" charset="0"/>
              </a:rPr>
              <a:t>Connection </a:t>
            </a:r>
            <a:r>
              <a:rPr lang="vi-VN" sz="2600" dirty="0">
                <a:latin typeface="Times New Roman" panose="02020603050405020304" pitchFamily="18" charset="0"/>
                <a:cs typeface="Times New Roman" panose="02020603050405020304" pitchFamily="18" charset="0"/>
              </a:rPr>
              <a:t>factory: nơi đưa ra kết nối trên server đến chỗ lưu trữ message để từ đó có thể gửi và nhận </a:t>
            </a:r>
            <a:r>
              <a:rPr lang="vi-VN" sz="2600" dirty="0" smtClean="0">
                <a:latin typeface="Times New Roman" panose="02020603050405020304" pitchFamily="18" charset="0"/>
                <a:cs typeface="Times New Roman" panose="02020603050405020304" pitchFamily="18" charset="0"/>
              </a:rPr>
              <a:t>message</a:t>
            </a:r>
            <a:r>
              <a:rPr lang="en-US" sz="26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vi-VN" sz="2600" dirty="0">
                <a:latin typeface="Times New Roman" panose="02020603050405020304" pitchFamily="18" charset="0"/>
                <a:cs typeface="Times New Roman" panose="02020603050405020304" pitchFamily="18" charset="0"/>
              </a:rPr>
              <a:t>Connection: thể hiện một kết nối TCP/IP để thực hiện kết nối giữa client và người tạo ra lưu trữ message đó là </a:t>
            </a:r>
            <a:r>
              <a:rPr lang="vi-VN" sz="2600" dirty="0" smtClean="0">
                <a:latin typeface="Times New Roman" panose="02020603050405020304" pitchFamily="18" charset="0"/>
                <a:cs typeface="Times New Roman" panose="02020603050405020304" pitchFamily="18" charset="0"/>
              </a:rPr>
              <a:t>provider</a:t>
            </a:r>
            <a:r>
              <a:rPr lang="en-US" sz="26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vi-VN" sz="2600" dirty="0">
                <a:latin typeface="Times New Roman" panose="02020603050405020304" pitchFamily="18" charset="0"/>
                <a:cs typeface="Times New Roman" panose="02020603050405020304" pitchFamily="18" charset="0"/>
              </a:rPr>
              <a:t>Session: một thread hỗ trợ tương tác cho việc gửi nhận </a:t>
            </a:r>
            <a:r>
              <a:rPr lang="vi-VN" sz="2600" dirty="0" smtClean="0">
                <a:latin typeface="Times New Roman" panose="02020603050405020304" pitchFamily="18" charset="0"/>
                <a:cs typeface="Times New Roman" panose="02020603050405020304" pitchFamily="18" charset="0"/>
              </a:rPr>
              <a:t>message</a:t>
            </a:r>
            <a:r>
              <a:rPr lang="en-US" sz="26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vi-VN" sz="2600" dirty="0">
                <a:latin typeface="Times New Roman" panose="02020603050405020304" pitchFamily="18" charset="0"/>
                <a:cs typeface="Times New Roman" panose="02020603050405020304" pitchFamily="18" charset="0"/>
              </a:rPr>
              <a:t>Message Producer: được tạo từ session được dùng để gửi message lên </a:t>
            </a:r>
            <a:r>
              <a:rPr lang="vi-VN" sz="2600" dirty="0" smtClean="0">
                <a:latin typeface="Times New Roman" panose="02020603050405020304" pitchFamily="18" charset="0"/>
                <a:cs typeface="Times New Roman" panose="02020603050405020304" pitchFamily="18" charset="0"/>
              </a:rPr>
              <a:t>destination</a:t>
            </a:r>
            <a:r>
              <a:rPr lang="en-US" sz="26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vi-VN" sz="2600" dirty="0">
                <a:latin typeface="Times New Roman" panose="02020603050405020304" pitchFamily="18" charset="0"/>
                <a:cs typeface="Times New Roman" panose="02020603050405020304" pitchFamily="18" charset="0"/>
              </a:rPr>
              <a:t>Message Consumer: được tạo từ session được dùng để nhận message từ </a:t>
            </a:r>
            <a:r>
              <a:rPr lang="vi-VN" sz="2600" dirty="0" smtClean="0">
                <a:latin typeface="Times New Roman" panose="02020603050405020304" pitchFamily="18" charset="0"/>
                <a:cs typeface="Times New Roman" panose="02020603050405020304" pitchFamily="18" charset="0"/>
              </a:rPr>
              <a:t>destination</a:t>
            </a:r>
            <a:r>
              <a:rPr lang="en-US" sz="26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vi-VN" sz="2600" dirty="0">
                <a:latin typeface="Times New Roman" panose="02020603050405020304" pitchFamily="18" charset="0"/>
                <a:cs typeface="Times New Roman" panose="02020603050405020304" pitchFamily="18" charset="0"/>
              </a:rPr>
              <a:t>Destination: nơi tiếp nhận, lưu trữ message và là nơi để các chương trình ứng dụng truy cập </a:t>
            </a:r>
            <a:r>
              <a:rPr lang="vi-VN" sz="2600" dirty="0" smtClean="0">
                <a:latin typeface="Times New Roman" panose="02020603050405020304" pitchFamily="18" charset="0"/>
                <a:cs typeface="Times New Roman" panose="02020603050405020304" pitchFamily="18" charset="0"/>
              </a:rPr>
              <a:t>tới</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91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579120"/>
          </a:xfrm>
        </p:spPr>
        <p:txBody>
          <a:bodyPr>
            <a:normAutofit fontScale="90000"/>
          </a:bodyPr>
          <a:lstStyle/>
          <a:p>
            <a:r>
              <a:rPr lang="en-US" sz="3100" b="1" dirty="0">
                <a:solidFill>
                  <a:srgbClr val="92D050"/>
                </a:solidFill>
                <a:latin typeface="Times New Roman" panose="02020603050405020304" pitchFamily="18" charset="0"/>
                <a:cs typeface="Times New Roman" panose="02020603050405020304" pitchFamily="18" charset="0"/>
              </a:rPr>
              <a:t>2. Các cơ chế thực hiện truyền thông điệp trong JMS</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77334" y="1402943"/>
            <a:ext cx="9119809" cy="4893353"/>
          </a:xfrm>
        </p:spPr>
        <p:txBody>
          <a:bodyPr>
            <a:noAutofit/>
          </a:bodyPr>
          <a:lstStyle/>
          <a:p>
            <a:pPr marL="457200" indent="-457200">
              <a:buAutoNum type="alphaLcPeriod"/>
            </a:pPr>
            <a:r>
              <a:rPr lang="en-US" sz="2400" b="1" dirty="0" smtClean="0">
                <a:solidFill>
                  <a:srgbClr val="92D050"/>
                </a:solidFill>
                <a:latin typeface="Times New Roman" panose="02020603050405020304" pitchFamily="18" charset="0"/>
                <a:cs typeface="Times New Roman" panose="02020603050405020304" pitchFamily="18" charset="0"/>
              </a:rPr>
              <a:t>Cơ </a:t>
            </a:r>
            <a:r>
              <a:rPr lang="en-US" sz="2400" b="1" dirty="0" err="1" smtClean="0">
                <a:solidFill>
                  <a:srgbClr val="92D050"/>
                </a:solidFill>
                <a:latin typeface="Times New Roman" panose="02020603050405020304" pitchFamily="18" charset="0"/>
                <a:cs typeface="Times New Roman" panose="02020603050405020304" pitchFamily="18" charset="0"/>
              </a:rPr>
              <a:t>chế</a:t>
            </a:r>
            <a:r>
              <a:rPr lang="en-US" sz="2400" b="1" dirty="0" smtClean="0">
                <a:solidFill>
                  <a:srgbClr val="92D050"/>
                </a:solidFill>
                <a:latin typeface="Times New Roman" panose="02020603050405020304" pitchFamily="18" charset="0"/>
                <a:cs typeface="Times New Roman" panose="02020603050405020304" pitchFamily="18" charset="0"/>
              </a:rPr>
              <a:t> </a:t>
            </a:r>
            <a:r>
              <a:rPr lang="en-US" sz="2400" b="1" dirty="0" smtClean="0">
                <a:solidFill>
                  <a:srgbClr val="92D050"/>
                </a:solidFill>
                <a:latin typeface="Times New Roman" panose="02020603050405020304" pitchFamily="18" charset="0"/>
                <a:cs typeface="Times New Roman" panose="02020603050405020304" pitchFamily="18" charset="0"/>
              </a:rPr>
              <a:t>Point-to-Point (P2P).</a:t>
            </a:r>
            <a:endParaRPr lang="en-US" sz="2400" b="1" dirty="0" smtClean="0">
              <a:solidFill>
                <a:srgbClr val="92D05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Sử dụng queue để lưu trữ message và hủy message đi khi hết thời gian và mô hình này message chuyển đi tuần tự (FIFO)</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Định nghĩa 02 đối tượng cho việc gửi và nhận, đó là sender và receiver, và chỉ có một người gửi và một người nhận</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Sử dụng tín hiệu acknowledge để kích hoạt cho việc nhận message ở người nhận hoàn tất</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Mô hình có tính bảo mật cao do một người gửi và một người nhận nhưng đôi lúc làm hệ thống bị block lại do chờ message đến</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Ngoài ra, mô hình cho phép người nhận không cần active tại thời điểm gửi message</a:t>
            </a:r>
          </a:p>
          <a:p>
            <a:pPr marL="0" indent="0">
              <a:buNone/>
            </a:pPr>
            <a:endParaRPr lang="en-US"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374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278</TotalTime>
  <Words>948</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Times New Roman</vt:lpstr>
      <vt:lpstr>Trebuchet MS</vt:lpstr>
      <vt:lpstr>Wingdings</vt:lpstr>
      <vt:lpstr>Wingdings 3</vt:lpstr>
      <vt:lpstr>Facet</vt:lpstr>
      <vt:lpstr>JMS – Java Message Service</vt:lpstr>
      <vt:lpstr>I. Giới thiệu chung</vt:lpstr>
      <vt:lpstr>* Mô hình Messaging:</vt:lpstr>
      <vt:lpstr>PowerPoint Presentation</vt:lpstr>
      <vt:lpstr>PowerPoint Presentation</vt:lpstr>
      <vt:lpstr>II. Các khái niệm cơ bản trong JMS API</vt:lpstr>
      <vt:lpstr>PowerPoint Presentation</vt:lpstr>
      <vt:lpstr>PowerPoint Presentation</vt:lpstr>
      <vt:lpstr>2. Các cơ chế thực hiện truyền thông điệp trong JMS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JMS – Java Message Service</dc:title>
  <dc:creator>PC</dc:creator>
  <cp:lastModifiedBy>Phương Nguyễn Thị</cp:lastModifiedBy>
  <cp:revision>25</cp:revision>
  <dcterms:created xsi:type="dcterms:W3CDTF">2020-04-08T09:33:21Z</dcterms:created>
  <dcterms:modified xsi:type="dcterms:W3CDTF">2020-04-09T07:52:19Z</dcterms:modified>
</cp:coreProperties>
</file>