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694" r:id="rId2"/>
    <p:sldMasterId id="2147483706" r:id="rId3"/>
  </p:sldMasterIdLst>
  <p:notesMasterIdLst>
    <p:notesMasterId r:id="rId31"/>
  </p:notesMasterIdLst>
  <p:sldIdLst>
    <p:sldId id="329" r:id="rId4"/>
    <p:sldId id="256" r:id="rId5"/>
    <p:sldId id="415" r:id="rId6"/>
    <p:sldId id="610" r:id="rId7"/>
    <p:sldId id="623" r:id="rId8"/>
    <p:sldId id="660" r:id="rId9"/>
    <p:sldId id="614" r:id="rId10"/>
    <p:sldId id="624" r:id="rId11"/>
    <p:sldId id="645" r:id="rId12"/>
    <p:sldId id="646" r:id="rId13"/>
    <p:sldId id="647" r:id="rId14"/>
    <p:sldId id="648" r:id="rId15"/>
    <p:sldId id="649" r:id="rId16"/>
    <p:sldId id="650" r:id="rId17"/>
    <p:sldId id="651" r:id="rId18"/>
    <p:sldId id="652" r:id="rId19"/>
    <p:sldId id="653" r:id="rId20"/>
    <p:sldId id="654" r:id="rId21"/>
    <p:sldId id="655" r:id="rId22"/>
    <p:sldId id="656" r:id="rId23"/>
    <p:sldId id="657" r:id="rId24"/>
    <p:sldId id="658" r:id="rId25"/>
    <p:sldId id="659" r:id="rId26"/>
    <p:sldId id="663" r:id="rId27"/>
    <p:sldId id="661" r:id="rId28"/>
    <p:sldId id="617" r:id="rId29"/>
    <p:sldId id="602" r:id="rId30"/>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B4C5"/>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291" autoAdjust="0"/>
  </p:normalViewPr>
  <p:slideViewPr>
    <p:cSldViewPr snapToGrid="0">
      <p:cViewPr varScale="1">
        <p:scale>
          <a:sx n="88" d="100"/>
          <a:sy n="88" d="100"/>
        </p:scale>
        <p:origin x="494" y="24"/>
      </p:cViewPr>
      <p:guideLst>
        <p:guide orient="horz" pos="2160"/>
        <p:guide pos="3840"/>
      </p:guideLst>
    </p:cSldViewPr>
  </p:slideViewPr>
  <p:notesTextViewPr>
    <p:cViewPr>
      <p:scale>
        <a:sx n="1" d="1"/>
        <a:sy n="1" d="1"/>
      </p:scale>
      <p:origin x="0" y="0"/>
    </p:cViewPr>
  </p:notesTextViewPr>
  <p:sorterViewPr>
    <p:cViewPr>
      <p:scale>
        <a:sx n="128" d="100"/>
        <a:sy n="128" d="100"/>
      </p:scale>
      <p:origin x="0" y="-31184"/>
    </p:cViewPr>
  </p:sorter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505EA-42DC-4F36-A987-5F8C37F5059A}"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A6F11-E70B-4C2C-9223-010CFEFAA1D7}" type="slidenum">
              <a:rPr lang="en-US" smtClean="0"/>
              <a:t>‹#›</a:t>
            </a:fld>
            <a:endParaRPr lang="en-US"/>
          </a:p>
        </p:txBody>
      </p:sp>
    </p:spTree>
    <p:extLst>
      <p:ext uri="{BB962C8B-B14F-4D97-AF65-F5344CB8AC3E}">
        <p14:creationId xmlns:p14="http://schemas.microsoft.com/office/powerpoint/2010/main" val="2566659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F651EE4-FD89-44BF-8C0C-0EDD950CFEAA}" type="slidenum">
              <a:rPr lang="en-US" altLang="en-US" smtClean="0"/>
              <a:pPr>
                <a:defRPr/>
              </a:pPr>
              <a:t>1</a:t>
            </a:fld>
            <a:endParaRPr lang="en-US" altLang="en-US"/>
          </a:p>
        </p:txBody>
      </p:sp>
    </p:spTree>
    <p:extLst>
      <p:ext uri="{BB962C8B-B14F-4D97-AF65-F5344CB8AC3E}">
        <p14:creationId xmlns:p14="http://schemas.microsoft.com/office/powerpoint/2010/main" val="308589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F651EE4-FD89-44BF-8C0C-0EDD950CFEAA}" type="slidenum">
              <a:rPr lang="en-US" altLang="en-US" smtClean="0"/>
              <a:pPr>
                <a:defRPr/>
              </a:pPr>
              <a:t>27</a:t>
            </a:fld>
            <a:endParaRPr lang="en-US" altLang="en-US"/>
          </a:p>
        </p:txBody>
      </p:sp>
    </p:spTree>
    <p:extLst>
      <p:ext uri="{BB962C8B-B14F-4D97-AF65-F5344CB8AC3E}">
        <p14:creationId xmlns:p14="http://schemas.microsoft.com/office/powerpoint/2010/main" val="2112079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5026" y="6353004"/>
            <a:ext cx="2743200" cy="365125"/>
          </a:xfrm>
        </p:spPr>
        <p:txBody>
          <a:bodyPr/>
          <a:lstStyle/>
          <a:p>
            <a:fld id="{AC7FCB00-D51F-42EC-B63B-AA9CB1DD4E84}" type="datetime1">
              <a:rPr lang="en-US" smtClean="0"/>
              <a:t>3/26/2025</a:t>
            </a:fld>
            <a:endParaRPr lang="en-US"/>
          </a:p>
        </p:txBody>
      </p:sp>
      <p:sp>
        <p:nvSpPr>
          <p:cNvPr id="5" name="Footer Placeholder 4"/>
          <p:cNvSpPr>
            <a:spLocks noGrp="1"/>
          </p:cNvSpPr>
          <p:nvPr>
            <p:ph type="ftr" sz="quarter" idx="11"/>
          </p:nvPr>
        </p:nvSpPr>
        <p:spPr>
          <a:xfrm>
            <a:off x="4140198" y="6356350"/>
            <a:ext cx="4114800" cy="365125"/>
          </a:xfrm>
        </p:spPr>
        <p:txBody>
          <a:bodyPr/>
          <a:lstStyle/>
          <a:p>
            <a:endParaRPr lang="en-US"/>
          </a:p>
        </p:txBody>
      </p:sp>
      <p:sp>
        <p:nvSpPr>
          <p:cNvPr id="6" name="Slide Number Placeholder 5"/>
          <p:cNvSpPr>
            <a:spLocks noGrp="1"/>
          </p:cNvSpPr>
          <p:nvPr>
            <p:ph type="sldNum" sz="quarter" idx="12"/>
          </p:nvPr>
        </p:nvSpPr>
        <p:spPr>
          <a:xfrm>
            <a:off x="9448800" y="6535566"/>
            <a:ext cx="2743200" cy="365125"/>
          </a:xfrm>
          <a:prstGeom prst="rect">
            <a:avLst/>
          </a:prstGeom>
        </p:spPr>
        <p:txBody>
          <a:bodyPr/>
          <a:lstStyle/>
          <a:p>
            <a:fld id="{E76ACE2F-DBB5-4E67-B594-35444F48B910}" type="slidenum">
              <a:rPr lang="en-US" smtClean="0"/>
              <a:pPr/>
              <a:t>‹#›</a:t>
            </a:fld>
            <a:endParaRPr lang="en-US"/>
          </a:p>
        </p:txBody>
      </p:sp>
      <p:sp>
        <p:nvSpPr>
          <p:cNvPr id="2" name="Rectangle 1"/>
          <p:cNvSpPr/>
          <p:nvPr/>
        </p:nvSpPr>
        <p:spPr>
          <a:xfrm>
            <a:off x="0" y="0"/>
            <a:ext cx="12192000" cy="6486525"/>
          </a:xfrm>
          <a:prstGeom prst="rect">
            <a:avLst/>
          </a:prstGeom>
          <a:solidFill>
            <a:srgbClr val="2237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ctrTitle" hasCustomPrompt="1"/>
          </p:nvPr>
        </p:nvSpPr>
        <p:spPr>
          <a:xfrm>
            <a:off x="872110" y="4217976"/>
            <a:ext cx="10583741" cy="997492"/>
          </a:xfrm>
          <a:prstGeom prst="rect">
            <a:avLst/>
          </a:prstGeom>
        </p:spPr>
        <p:txBody>
          <a:bodyPr anchor="ctr">
            <a:normAutofit/>
          </a:bodyPr>
          <a:lstStyle>
            <a:lvl1pPr algn="ctr">
              <a:defRPr sz="4800" b="1" baseline="0">
                <a:solidFill>
                  <a:schemeClr val="bg1"/>
                </a:solidFill>
                <a:latin typeface="Arial" panose="020B0604020202020204" pitchFamily="34" charset="0"/>
                <a:cs typeface="Arial" panose="020B0604020202020204" pitchFamily="34" charset="0"/>
              </a:defRPr>
            </a:lvl1pPr>
          </a:lstStyle>
          <a:p>
            <a:r>
              <a:rPr lang="en-US" dirty="0"/>
              <a:t>CHỦ ĐỀ</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8397" y="1582451"/>
            <a:ext cx="8678656" cy="1787955"/>
          </a:xfrm>
          <a:prstGeom prst="rect">
            <a:avLst/>
          </a:prstGeom>
        </p:spPr>
      </p:pic>
    </p:spTree>
    <p:extLst>
      <p:ext uri="{BB962C8B-B14F-4D97-AF65-F5344CB8AC3E}">
        <p14:creationId xmlns:p14="http://schemas.microsoft.com/office/powerpoint/2010/main" val="361670233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99" y="351789"/>
            <a:ext cx="8061101" cy="922762"/>
          </a:xfrm>
          <a:prstGeom prst="rect">
            <a:avLst/>
          </a:prstGeom>
        </p:spPr>
        <p:txBody>
          <a:bodyPr>
            <a:normAutofit/>
          </a:bodyPr>
          <a:lstStyle>
            <a:lvl1pPr>
              <a:defRPr sz="2000" b="1">
                <a:solidFill>
                  <a:srgbClr val="223771"/>
                </a:solidFill>
              </a:defRPr>
            </a:lvl1pPr>
          </a:lstStyle>
          <a:p>
            <a:r>
              <a:rPr lang="en-US"/>
              <a:t>CHỦ ĐỀ</a:t>
            </a:r>
            <a:endParaRPr lang="en-US" dirty="0"/>
          </a:p>
        </p:txBody>
      </p:sp>
      <p:sp>
        <p:nvSpPr>
          <p:cNvPr id="3" name="Content Placeholder 2"/>
          <p:cNvSpPr>
            <a:spLocks noGrp="1"/>
          </p:cNvSpPr>
          <p:nvPr>
            <p:ph sz="half" idx="1" hasCustomPrompt="1"/>
          </p:nvPr>
        </p:nvSpPr>
        <p:spPr>
          <a:xfrm>
            <a:off x="701899" y="1639781"/>
            <a:ext cx="3336702" cy="4351338"/>
          </a:xfrm>
          <a:prstGeom prst="rect">
            <a:avLst/>
          </a:prstGeom>
        </p:spPr>
        <p:txBody>
          <a:body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hasCustomPrompt="1"/>
          </p:nvPr>
        </p:nvSpPr>
        <p:spPr>
          <a:xfrm>
            <a:off x="4611710" y="1639781"/>
            <a:ext cx="3331872" cy="4351338"/>
          </a:xfrm>
          <a:prstGeom prst="rect">
            <a:avLst/>
          </a:prstGeom>
        </p:spPr>
        <p:txBody>
          <a:bodyPr/>
          <a:lstStyle/>
          <a:p>
            <a:pPr lvl="0"/>
            <a:r>
              <a:rPr lang="en-US"/>
              <a:t>Edit Master text styles</a:t>
            </a:r>
          </a:p>
          <a:p>
            <a:pPr lvl="1"/>
            <a:r>
              <a:rPr lang="en-US"/>
              <a:t>Second level</a:t>
            </a:r>
          </a:p>
          <a:p>
            <a:pPr lvl="2"/>
            <a:r>
              <a:rPr lang="en-US"/>
              <a:t>Third level</a:t>
            </a:r>
          </a:p>
        </p:txBody>
      </p:sp>
      <p:sp>
        <p:nvSpPr>
          <p:cNvPr id="5" name="Date Placeholder 4"/>
          <p:cNvSpPr>
            <a:spLocks noGrp="1"/>
          </p:cNvSpPr>
          <p:nvPr>
            <p:ph type="dt" sz="half" idx="10"/>
          </p:nvPr>
        </p:nvSpPr>
        <p:spPr/>
        <p:txBody>
          <a:bodyPr/>
          <a:lstStyle/>
          <a:p>
            <a:fld id="{AC7FCB00-D51F-42EC-B63B-AA9CB1DD4E84}" type="datetime1">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433560" y="6549390"/>
            <a:ext cx="2743200" cy="365125"/>
          </a:xfrm>
          <a:prstGeom prst="rect">
            <a:avLst/>
          </a:prstGeom>
        </p:spPr>
        <p:txBody>
          <a:bodyPr/>
          <a:lstStyle/>
          <a:p>
            <a:fld id="{E76ACE2F-DBB5-4E67-B594-35444F48B910}" type="slidenum">
              <a:rPr lang="en-US" smtClean="0"/>
              <a:pPr/>
              <a:t>‹#›</a:t>
            </a:fld>
            <a:endParaRPr lang="en-US"/>
          </a:p>
        </p:txBody>
      </p:sp>
      <p:sp>
        <p:nvSpPr>
          <p:cNvPr id="9" name="Content Placeholder 3"/>
          <p:cNvSpPr>
            <a:spLocks noGrp="1"/>
          </p:cNvSpPr>
          <p:nvPr>
            <p:ph sz="half" idx="13" hasCustomPrompt="1"/>
          </p:nvPr>
        </p:nvSpPr>
        <p:spPr>
          <a:xfrm>
            <a:off x="8426539" y="1639781"/>
            <a:ext cx="3331872" cy="4351338"/>
          </a:xfrm>
          <a:prstGeom prst="rect">
            <a:avLst/>
          </a:prstGeo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7601011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C7FCB00-D51F-42EC-B63B-AA9CB1DD4E84}" type="datetime1">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433560" y="6549390"/>
            <a:ext cx="2743200" cy="365125"/>
          </a:xfrm>
          <a:prstGeom prst="rect">
            <a:avLst/>
          </a:prstGeom>
        </p:spPr>
        <p:txBody>
          <a:bodyPr/>
          <a:lstStyle/>
          <a:p>
            <a:fld id="{E76ACE2F-DBB5-4E67-B594-35444F48B910}" type="slidenum">
              <a:rPr lang="en-US" smtClean="0"/>
              <a:pPr/>
              <a:t>‹#›</a:t>
            </a:fld>
            <a:endParaRPr lang="en-US"/>
          </a:p>
        </p:txBody>
      </p:sp>
    </p:spTree>
    <p:extLst>
      <p:ext uri="{BB962C8B-B14F-4D97-AF65-F5344CB8AC3E}">
        <p14:creationId xmlns:p14="http://schemas.microsoft.com/office/powerpoint/2010/main" val="34928397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4" name="Date Placeholder 3"/>
          <p:cNvSpPr>
            <a:spLocks noGrp="1"/>
          </p:cNvSpPr>
          <p:nvPr>
            <p:ph type="dt" sz="half" idx="10"/>
          </p:nvPr>
        </p:nvSpPr>
        <p:spPr/>
        <p:txBody>
          <a:bodyPr/>
          <a:lstStyle/>
          <a:p>
            <a:fld id="{FAA6714F-FDD3-495A-9746-5570FDD1292C}" type="datetime1">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329169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5026" y="6353004"/>
            <a:ext cx="2743200" cy="365125"/>
          </a:xfrm>
        </p:spPr>
        <p:txBody>
          <a:bodyPr/>
          <a:lstStyle/>
          <a:p>
            <a:pPr>
              <a:defRPr/>
            </a:pPr>
            <a:fld id="{0C970284-6985-44C6-816D-40848C1DF63F}" type="datetime1">
              <a:rPr lang="vi-VN" smtClean="0"/>
              <a:t>26/03/2025</a:t>
            </a:fld>
            <a:endParaRPr lang="en-US"/>
          </a:p>
        </p:txBody>
      </p:sp>
      <p:sp>
        <p:nvSpPr>
          <p:cNvPr id="5" name="Footer Placeholder 4"/>
          <p:cNvSpPr>
            <a:spLocks noGrp="1"/>
          </p:cNvSpPr>
          <p:nvPr>
            <p:ph type="ftr" sz="quarter" idx="11"/>
          </p:nvPr>
        </p:nvSpPr>
        <p:spPr>
          <a:xfrm>
            <a:off x="4140198" y="6356350"/>
            <a:ext cx="4114800" cy="365125"/>
          </a:xfrm>
        </p:spPr>
        <p:txBody>
          <a:bodyPr/>
          <a:lstStyle/>
          <a:p>
            <a:pPr>
              <a:defRPr/>
            </a:pPr>
            <a:endParaRPr lang="en-US"/>
          </a:p>
        </p:txBody>
      </p:sp>
      <p:sp>
        <p:nvSpPr>
          <p:cNvPr id="6" name="Slide Number Placeholder 5"/>
          <p:cNvSpPr>
            <a:spLocks noGrp="1"/>
          </p:cNvSpPr>
          <p:nvPr>
            <p:ph type="sldNum" sz="quarter" idx="12"/>
          </p:nvPr>
        </p:nvSpPr>
        <p:spPr>
          <a:xfrm>
            <a:off x="9448800" y="6535566"/>
            <a:ext cx="2743200" cy="365125"/>
          </a:xfrm>
          <a:prstGeom prst="rect">
            <a:avLst/>
          </a:prstGeom>
        </p:spPr>
        <p:txBody>
          <a:bodyPr/>
          <a:lstStyle/>
          <a:p>
            <a:pPr>
              <a:defRPr/>
            </a:pPr>
            <a:fld id="{11101982-DD84-4D50-805F-2AE0EF4EB42B}" type="slidenum">
              <a:rPr lang="en-US" altLang="en-US" smtClean="0"/>
              <a:pPr>
                <a:defRPr/>
              </a:pPr>
              <a:t>‹#›</a:t>
            </a:fld>
            <a:endParaRPr lang="en-US" altLang="en-US"/>
          </a:p>
        </p:txBody>
      </p:sp>
      <p:sp>
        <p:nvSpPr>
          <p:cNvPr id="2" name="Rectangle 1"/>
          <p:cNvSpPr/>
          <p:nvPr/>
        </p:nvSpPr>
        <p:spPr>
          <a:xfrm>
            <a:off x="0" y="0"/>
            <a:ext cx="12192000" cy="6486525"/>
          </a:xfrm>
          <a:prstGeom prst="rect">
            <a:avLst/>
          </a:prstGeom>
          <a:solidFill>
            <a:srgbClr val="2237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ctrTitle" hasCustomPrompt="1"/>
          </p:nvPr>
        </p:nvSpPr>
        <p:spPr>
          <a:xfrm>
            <a:off x="872110" y="4217976"/>
            <a:ext cx="10583741" cy="997492"/>
          </a:xfrm>
          <a:prstGeom prst="rect">
            <a:avLst/>
          </a:prstGeom>
        </p:spPr>
        <p:txBody>
          <a:bodyPr anchor="ctr">
            <a:normAutofit/>
          </a:bodyPr>
          <a:lstStyle>
            <a:lvl1pPr algn="ctr">
              <a:defRPr sz="4800" b="1" baseline="0">
                <a:solidFill>
                  <a:schemeClr val="bg1"/>
                </a:solidFill>
                <a:latin typeface="Arial" panose="020B0604020202020204" pitchFamily="34" charset="0"/>
                <a:cs typeface="Arial" panose="020B0604020202020204" pitchFamily="34" charset="0"/>
              </a:defRPr>
            </a:lvl1pPr>
          </a:lstStyle>
          <a:p>
            <a:r>
              <a:rPr lang="en-US" dirty="0"/>
              <a:t>CHỦ ĐỀ</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8397" y="1582451"/>
            <a:ext cx="8678656" cy="1787955"/>
          </a:xfrm>
          <a:prstGeom prst="rect">
            <a:avLst/>
          </a:prstGeom>
        </p:spPr>
      </p:pic>
    </p:spTree>
    <p:extLst>
      <p:ext uri="{BB962C8B-B14F-4D97-AF65-F5344CB8AC3E}">
        <p14:creationId xmlns:p14="http://schemas.microsoft.com/office/powerpoint/2010/main" val="2843461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73760" y="1122363"/>
            <a:ext cx="10596880" cy="2387600"/>
          </a:xfrm>
        </p:spPr>
        <p:txBody>
          <a:bodyPr anchor="ctr">
            <a:normAutofit/>
          </a:bodyPr>
          <a:lstStyle>
            <a:lvl1pPr algn="ctr">
              <a:lnSpc>
                <a:spcPct val="140000"/>
              </a:lnSpc>
              <a:spcBef>
                <a:spcPts val="500"/>
              </a:spcBef>
              <a:defRPr sz="3800"/>
            </a:lvl1pPr>
          </a:lstStyle>
          <a:p>
            <a:r>
              <a:rPr lang="en-US"/>
              <a:t>CLICK TO EDIT MASTER TITLE STYLE</a:t>
            </a:r>
          </a:p>
        </p:txBody>
      </p:sp>
      <p:sp>
        <p:nvSpPr>
          <p:cNvPr id="3" name="Subtitle 2"/>
          <p:cNvSpPr>
            <a:spLocks noGrp="1"/>
          </p:cNvSpPr>
          <p:nvPr>
            <p:ph type="subTitle" idx="1"/>
          </p:nvPr>
        </p:nvSpPr>
        <p:spPr>
          <a:xfrm>
            <a:off x="873760" y="4328718"/>
            <a:ext cx="1059688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A2508F3C-9FB0-40AC-8B71-B159F851FCD0}" type="datetime1">
              <a:rPr lang="vi-VN" smtClean="0"/>
              <a:t>26/03/2025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433560" y="6549390"/>
            <a:ext cx="2743200" cy="365125"/>
          </a:xfrm>
          <a:prstGeom prst="rect">
            <a:avLst/>
          </a:prstGeom>
        </p:spPr>
        <p:txBody>
          <a:bodyPr/>
          <a:lstStyle/>
          <a:p>
            <a:pPr>
              <a:defRPr/>
            </a:pPr>
            <a:fld id="{11101982-DD84-4D50-805F-2AE0EF4EB42B}" type="slidenum">
              <a:rPr lang="en-US" altLang="en-US" smtClean="0"/>
              <a:pPr>
                <a:defRPr/>
              </a:pPr>
              <a:t>‹#›</a:t>
            </a:fld>
            <a:endParaRPr lang="en-US" altLang="en-US"/>
          </a:p>
        </p:txBody>
      </p:sp>
    </p:spTree>
    <p:extLst>
      <p:ext uri="{BB962C8B-B14F-4D97-AF65-F5344CB8AC3E}">
        <p14:creationId xmlns:p14="http://schemas.microsoft.com/office/powerpoint/2010/main" val="1627183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pPr>
              <a:defRPr/>
            </a:pPr>
            <a:fld id="{8F895144-2A35-489B-AB6B-A44716EEE59A}" type="datetime1">
              <a:rPr lang="vi-VN" smtClean="0"/>
              <a:t>26/03/2025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433560" y="6549390"/>
            <a:ext cx="2743200" cy="365125"/>
          </a:xfrm>
          <a:prstGeom prst="rect">
            <a:avLst/>
          </a:prstGeom>
        </p:spPr>
        <p:txBody>
          <a:bodyPr/>
          <a:lstStyle/>
          <a:p>
            <a:pPr>
              <a:defRPr/>
            </a:pPr>
            <a:fld id="{11101982-DD84-4D50-805F-2AE0EF4EB42B}" type="slidenum">
              <a:rPr lang="en-US" altLang="en-US" smtClean="0"/>
              <a:pPr>
                <a:defRPr/>
              </a:pPr>
              <a:t>‹#›</a:t>
            </a:fld>
            <a:endParaRPr lang="en-US" altLang="en-US"/>
          </a:p>
        </p:txBody>
      </p:sp>
    </p:spTree>
    <p:extLst>
      <p:ext uri="{BB962C8B-B14F-4D97-AF65-F5344CB8AC3E}">
        <p14:creationId xmlns:p14="http://schemas.microsoft.com/office/powerpoint/2010/main" val="2162063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794" y="6362529"/>
            <a:ext cx="2743200" cy="365125"/>
          </a:xfrm>
        </p:spPr>
        <p:txBody>
          <a:bodyPr/>
          <a:lstStyle/>
          <a:p>
            <a:pPr>
              <a:defRPr/>
            </a:pPr>
            <a:fld id="{28A96379-E088-41F4-8891-3ED2A4BC7ABA}" type="datetime1">
              <a:rPr lang="vi-VN" smtClean="0"/>
              <a:t>26/03/2025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428961" y="6538912"/>
            <a:ext cx="2743200" cy="365125"/>
          </a:xfrm>
          <a:prstGeom prst="rect">
            <a:avLst/>
          </a:prstGeom>
        </p:spPr>
        <p:txBody>
          <a:bodyPr/>
          <a:lstStyle/>
          <a:p>
            <a:pPr>
              <a:defRPr/>
            </a:pPr>
            <a:fld id="{2F8B5B0B-41BA-4968-A4AD-A24C8ED66DC8}" type="slidenum">
              <a:rPr lang="en-US" altLang="en-US" smtClean="0"/>
              <a:pPr>
                <a:defRPr/>
              </a:pPr>
              <a:t>‹#›</a:t>
            </a:fld>
            <a:endParaRPr lang="en-US" altLang="en-US"/>
          </a:p>
        </p:txBody>
      </p:sp>
      <p:sp>
        <p:nvSpPr>
          <p:cNvPr id="13" name="Title 1"/>
          <p:cNvSpPr>
            <a:spLocks noGrp="1"/>
          </p:cNvSpPr>
          <p:nvPr>
            <p:ph type="title" hasCustomPrompt="1"/>
          </p:nvPr>
        </p:nvSpPr>
        <p:spPr>
          <a:xfrm>
            <a:off x="324528" y="227160"/>
            <a:ext cx="8061101" cy="553289"/>
          </a:xfrm>
          <a:prstGeom prst="rect">
            <a:avLst/>
          </a:prstGeom>
        </p:spPr>
        <p:txBody>
          <a:bodyPr anchor="ctr">
            <a:normAutofit/>
          </a:bodyPr>
          <a:lstStyle>
            <a:lvl1pPr>
              <a:defRPr sz="2000" b="1" baseline="0">
                <a:solidFill>
                  <a:srgbClr val="223771"/>
                </a:solidFill>
              </a:defRPr>
            </a:lvl1pPr>
          </a:lstStyle>
          <a:p>
            <a:r>
              <a:rPr lang="en-US" dirty="0"/>
              <a:t>CHỦ ĐỀ</a:t>
            </a:r>
          </a:p>
        </p:txBody>
      </p:sp>
      <p:sp>
        <p:nvSpPr>
          <p:cNvPr id="9" name="Text Placeholder 2">
            <a:extLst>
              <a:ext uri="{FF2B5EF4-FFF2-40B4-BE49-F238E27FC236}">
                <a16:creationId xmlns:a16="http://schemas.microsoft.com/office/drawing/2014/main" id="{781C28B7-4A81-69B8-B47F-7B1DAFE9542A}"/>
              </a:ext>
            </a:extLst>
          </p:cNvPr>
          <p:cNvSpPr>
            <a:spLocks noGrp="1"/>
          </p:cNvSpPr>
          <p:nvPr>
            <p:ph idx="1"/>
          </p:nvPr>
        </p:nvSpPr>
        <p:spPr>
          <a:xfrm>
            <a:off x="324528" y="1127760"/>
            <a:ext cx="11474846" cy="5029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09438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4" name="Date Placeholder 3"/>
          <p:cNvSpPr>
            <a:spLocks noGrp="1"/>
          </p:cNvSpPr>
          <p:nvPr>
            <p:ph type="dt" sz="half" idx="10"/>
          </p:nvPr>
        </p:nvSpPr>
        <p:spPr/>
        <p:txBody>
          <a:bodyPr/>
          <a:lstStyle/>
          <a:p>
            <a:pPr>
              <a:defRPr/>
            </a:pPr>
            <a:fld id="{BC35F536-B990-4781-91B9-7EB023D9370C}" type="datetime1">
              <a:rPr lang="vi-VN" smtClean="0"/>
              <a:t>26/03/2025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433560" y="6549390"/>
            <a:ext cx="2743200" cy="365125"/>
          </a:xfrm>
          <a:prstGeom prst="rect">
            <a:avLst/>
          </a:prstGeom>
        </p:spPr>
        <p:txBody>
          <a:bodyPr/>
          <a:lstStyle/>
          <a:p>
            <a:pPr>
              <a:defRPr/>
            </a:pPr>
            <a:fld id="{65C8B87D-1C28-42B6-B3B2-6C9392D76059}" type="slidenum">
              <a:rPr lang="en-US" altLang="en-US" smtClean="0"/>
              <a:pPr>
                <a:defRPr/>
              </a:pPr>
              <a:t>‹#›</a:t>
            </a:fld>
            <a:endParaRPr lang="en-US" altLang="en-US"/>
          </a:p>
        </p:txBody>
      </p:sp>
    </p:spTree>
    <p:extLst>
      <p:ext uri="{BB962C8B-B14F-4D97-AF65-F5344CB8AC3E}">
        <p14:creationId xmlns:p14="http://schemas.microsoft.com/office/powerpoint/2010/main" val="2434733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6529"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p:txBody>
          <a:bodyPr/>
          <a:lstStyle/>
          <a:p>
            <a:pPr>
              <a:defRPr/>
            </a:pPr>
            <a:fld id="{69E2146D-B308-48DF-AF3B-A6C80EA6E32C}" type="datetime1">
              <a:rPr lang="vi-VN" smtClean="0"/>
              <a:t>26/03/2025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9433560" y="6549390"/>
            <a:ext cx="2743200" cy="365125"/>
          </a:xfrm>
          <a:prstGeom prst="rect">
            <a:avLst/>
          </a:prstGeom>
        </p:spPr>
        <p:txBody>
          <a:bodyPr/>
          <a:lstStyle/>
          <a:p>
            <a:pPr>
              <a:defRPr/>
            </a:pPr>
            <a:fld id="{11101982-DD84-4D50-805F-2AE0EF4EB42B}" type="slidenum">
              <a:rPr lang="en-US" altLang="en-US" smtClean="0"/>
              <a:pPr>
                <a:defRPr/>
              </a:pPr>
              <a:t>‹#›</a:t>
            </a:fld>
            <a:endParaRPr lang="en-US" altLang="en-US"/>
          </a:p>
        </p:txBody>
      </p:sp>
      <p:sp>
        <p:nvSpPr>
          <p:cNvPr id="8" name="Title 1">
            <a:extLst>
              <a:ext uri="{FF2B5EF4-FFF2-40B4-BE49-F238E27FC236}">
                <a16:creationId xmlns:a16="http://schemas.microsoft.com/office/drawing/2014/main" id="{43FD6111-2090-4287-1235-E1A2B052C8B3}"/>
              </a:ext>
            </a:extLst>
          </p:cNvPr>
          <p:cNvSpPr txBox="1">
            <a:spLocks/>
          </p:cNvSpPr>
          <p:nvPr/>
        </p:nvSpPr>
        <p:spPr>
          <a:xfrm>
            <a:off x="324528" y="227160"/>
            <a:ext cx="8061101" cy="553289"/>
          </a:xfrm>
          <a:prstGeom prst="rect">
            <a:avLst/>
          </a:prstGeom>
        </p:spPr>
        <p:txBody>
          <a:bodyPr vert="horz" lIns="91440" tIns="45720" rIns="91440" bIns="45720" rtlCol="0" anchor="ctr">
            <a:normAutofit/>
          </a:bodyPr>
          <a:lstStyle>
            <a:lvl1pPr algn="l" defTabSz="914400" rtl="0" eaLnBrk="1" latinLnBrk="0" hangingPunct="1">
              <a:lnSpc>
                <a:spcPct val="120000"/>
              </a:lnSpc>
              <a:spcBef>
                <a:spcPts val="500"/>
              </a:spcBef>
              <a:buNone/>
              <a:defRPr sz="2000" b="1" kern="1200" baseline="0">
                <a:solidFill>
                  <a:srgbClr val="223771"/>
                </a:solidFill>
                <a:latin typeface="Arial" panose="020B0604020202020204" pitchFamily="34" charset="0"/>
                <a:ea typeface="+mj-ea"/>
                <a:cs typeface="Arial" panose="020B0604020202020204" pitchFamily="34" charset="0"/>
              </a:defRPr>
            </a:lvl1pPr>
          </a:lstStyle>
          <a:p>
            <a:r>
              <a:rPr lang="en-US"/>
              <a:t>CHỦ ĐỀ</a:t>
            </a:r>
            <a:endParaRPr lang="en-US" dirty="0"/>
          </a:p>
        </p:txBody>
      </p:sp>
    </p:spTree>
    <p:extLst>
      <p:ext uri="{BB962C8B-B14F-4D97-AF65-F5344CB8AC3E}">
        <p14:creationId xmlns:p14="http://schemas.microsoft.com/office/powerpoint/2010/main" val="38750978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p:txBody>
          <a:bodyPr/>
          <a:lstStyle/>
          <a:p>
            <a:pPr>
              <a:defRPr/>
            </a:pPr>
            <a:fld id="{54BC41C8-D28E-4766-8D91-510B1376EF64}" type="datetime1">
              <a:rPr lang="vi-VN" smtClean="0"/>
              <a:t>26/03/2025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9433560" y="6549390"/>
            <a:ext cx="2743200" cy="365125"/>
          </a:xfrm>
          <a:prstGeom prst="rect">
            <a:avLst/>
          </a:prstGeom>
        </p:spPr>
        <p:txBody>
          <a:bodyPr/>
          <a:lstStyle/>
          <a:p>
            <a:pPr>
              <a:defRPr/>
            </a:pPr>
            <a:fld id="{11101982-DD84-4D50-805F-2AE0EF4EB42B}" type="slidenum">
              <a:rPr lang="en-US" altLang="en-US" smtClean="0"/>
              <a:pPr>
                <a:defRPr/>
              </a:pPr>
              <a:t>‹#›</a:t>
            </a:fld>
            <a:endParaRPr lang="en-US" altLang="en-US"/>
          </a:p>
        </p:txBody>
      </p:sp>
    </p:spTree>
    <p:extLst>
      <p:ext uri="{BB962C8B-B14F-4D97-AF65-F5344CB8AC3E}">
        <p14:creationId xmlns:p14="http://schemas.microsoft.com/office/powerpoint/2010/main" val="346426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73760" y="1122363"/>
            <a:ext cx="10596880" cy="2387600"/>
          </a:xfrm>
        </p:spPr>
        <p:txBody>
          <a:bodyPr anchor="ctr">
            <a:normAutofit/>
          </a:bodyPr>
          <a:lstStyle>
            <a:lvl1pPr algn="ctr">
              <a:lnSpc>
                <a:spcPct val="140000"/>
              </a:lnSpc>
              <a:spcBef>
                <a:spcPts val="500"/>
              </a:spcBef>
              <a:defRPr sz="3800"/>
            </a:lvl1pPr>
          </a:lstStyle>
          <a:p>
            <a:r>
              <a:rPr lang="en-US"/>
              <a:t>CLICK TO EDIT MASTER TITLE STYLE</a:t>
            </a:r>
          </a:p>
        </p:txBody>
      </p:sp>
      <p:sp>
        <p:nvSpPr>
          <p:cNvPr id="3" name="Subtitle 2"/>
          <p:cNvSpPr>
            <a:spLocks noGrp="1"/>
          </p:cNvSpPr>
          <p:nvPr>
            <p:ph type="subTitle" idx="1"/>
          </p:nvPr>
        </p:nvSpPr>
        <p:spPr>
          <a:xfrm>
            <a:off x="873760" y="4328718"/>
            <a:ext cx="1059688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C7FCB00-D51F-42EC-B63B-AA9CB1DD4E84}" type="datetime1">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CE2F-DBB5-4E67-B594-35444F48B910}" type="slidenum">
              <a:rPr lang="en-US" smtClean="0"/>
              <a:pPr/>
              <a:t>‹#›</a:t>
            </a:fld>
            <a:endParaRPr lang="en-US"/>
          </a:p>
        </p:txBody>
      </p:sp>
    </p:spTree>
    <p:extLst>
      <p:ext uri="{BB962C8B-B14F-4D97-AF65-F5344CB8AC3E}">
        <p14:creationId xmlns:p14="http://schemas.microsoft.com/office/powerpoint/2010/main" val="370763846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63685" y="1137921"/>
            <a:ext cx="4417452" cy="1259839"/>
          </a:xfrm>
          <a:prstGeom prst="rect">
            <a:avLst/>
          </a:prstGeom>
        </p:spPr>
        <p:txBody>
          <a:bodyPr anchor="ctr">
            <a:noAutofit/>
          </a:bodyPr>
          <a:lstStyle>
            <a:lvl1pPr algn="r">
              <a:defRPr sz="2000" b="1" baseline="0">
                <a:solidFill>
                  <a:srgbClr val="223771"/>
                </a:solidFill>
                <a:latin typeface="Arial" panose="020B0604020202020204" pitchFamily="34" charset="0"/>
                <a:cs typeface="Arial" panose="020B0604020202020204" pitchFamily="34" charset="0"/>
              </a:defRPr>
            </a:lvl1pPr>
          </a:lstStyle>
          <a:p>
            <a:r>
              <a:rPr lang="en-US" dirty="0"/>
              <a:t>CHỦ ĐỀ</a:t>
            </a:r>
          </a:p>
        </p:txBody>
      </p:sp>
      <p:sp>
        <p:nvSpPr>
          <p:cNvPr id="3" name="Subtitle 2"/>
          <p:cNvSpPr>
            <a:spLocks noGrp="1"/>
          </p:cNvSpPr>
          <p:nvPr>
            <p:ph type="subTitle" idx="1" hasCustomPrompt="1"/>
          </p:nvPr>
        </p:nvSpPr>
        <p:spPr>
          <a:xfrm>
            <a:off x="7263685" y="2804160"/>
            <a:ext cx="4417452" cy="3689931"/>
          </a:xfrm>
          <a:prstGeom prst="rect">
            <a:avLst/>
          </a:prstGeom>
        </p:spPr>
        <p:txBody>
          <a:bodyPr>
            <a:normAutofit/>
          </a:bodyPr>
          <a:lstStyle>
            <a:lvl1pPr marL="0" indent="0" algn="r">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sp>
        <p:nvSpPr>
          <p:cNvPr id="4" name="Date Placeholder 3"/>
          <p:cNvSpPr>
            <a:spLocks noGrp="1"/>
          </p:cNvSpPr>
          <p:nvPr>
            <p:ph type="dt" sz="half" idx="10"/>
          </p:nvPr>
        </p:nvSpPr>
        <p:spPr/>
        <p:txBody>
          <a:bodyPr/>
          <a:lstStyle/>
          <a:p>
            <a:pPr>
              <a:defRPr/>
            </a:pPr>
            <a:fld id="{A5C8FE2D-9760-4DB6-BAF6-9D73D8746CF1}" type="datetime1">
              <a:rPr lang="vi-VN" smtClean="0"/>
              <a:t>26/03/2025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433560" y="6549390"/>
            <a:ext cx="2743200" cy="365125"/>
          </a:xfrm>
          <a:prstGeom prst="rect">
            <a:avLst/>
          </a:prstGeom>
        </p:spPr>
        <p:txBody>
          <a:bodyPr/>
          <a:lstStyle/>
          <a:p>
            <a:pPr>
              <a:defRPr/>
            </a:pPr>
            <a:fld id="{11101982-DD84-4D50-805F-2AE0EF4EB42B}" type="slidenum">
              <a:rPr lang="en-US" altLang="en-US" smtClean="0"/>
              <a:pPr>
                <a:defRPr/>
              </a:pPr>
              <a:t>‹#›</a:t>
            </a:fld>
            <a:endParaRPr lang="en-US" altLang="en-US"/>
          </a:p>
        </p:txBody>
      </p:sp>
      <p:sp>
        <p:nvSpPr>
          <p:cNvPr id="11" name="Content Placeholder 2"/>
          <p:cNvSpPr>
            <a:spLocks noGrp="1"/>
          </p:cNvSpPr>
          <p:nvPr>
            <p:ph idx="13" hasCustomPrompt="1"/>
          </p:nvPr>
        </p:nvSpPr>
        <p:spPr>
          <a:xfrm>
            <a:off x="1" y="1137921"/>
            <a:ext cx="7096258" cy="5356172"/>
          </a:xfrm>
          <a:prstGeom prst="rect">
            <a:avLst/>
          </a:prstGeom>
        </p:spPr>
        <p:txBody>
          <a:bodyPr/>
          <a:lstStyle>
            <a:lvl1pPr marL="0" indent="0">
              <a:buNone/>
              <a:defRPr baseline="0"/>
            </a:lvl1pPr>
          </a:lstStyle>
          <a:p>
            <a:pPr lvl="0"/>
            <a:r>
              <a:rPr lang="en-US"/>
              <a:t>Hình ảnh</a:t>
            </a:r>
          </a:p>
        </p:txBody>
      </p:sp>
    </p:spTree>
    <p:extLst>
      <p:ext uri="{BB962C8B-B14F-4D97-AF65-F5344CB8AC3E}">
        <p14:creationId xmlns:p14="http://schemas.microsoft.com/office/powerpoint/2010/main" val="7742702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227" y="629276"/>
            <a:ext cx="11356116" cy="924886"/>
          </a:xfrm>
        </p:spPr>
        <p:txBody>
          <a:bodyPr anchor="ctr">
            <a:normAutofit/>
          </a:bodyPr>
          <a:lstStyle>
            <a:lvl1pPr>
              <a:defRPr sz="2000"/>
            </a:lvl1pPr>
          </a:lstStyle>
          <a:p>
            <a:r>
              <a:rPr lang="en-US"/>
              <a:t>CLICK TO EDIT MASTER TITLE STYLE</a:t>
            </a:r>
            <a:endParaRPr lang="en-US" dirty="0"/>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36227" y="2049462"/>
            <a:ext cx="6241410" cy="3811588"/>
          </a:xfrm>
        </p:spPr>
        <p:txBody>
          <a:bodyPr/>
          <a:lstStyle>
            <a:lvl1pPr marL="285750" indent="-285750">
              <a:buFont typeface="Arial" panose="020B0604020202020204" pitchFamily="34" charset="0"/>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E00C8D3-8916-4CC3-92F2-D1EB0BBA1097}" type="datetime1">
              <a:rPr lang="vi-VN" smtClean="0"/>
              <a:t>26/03/2025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9433560" y="6549390"/>
            <a:ext cx="2743200" cy="365125"/>
          </a:xfrm>
          <a:prstGeom prst="rect">
            <a:avLst/>
          </a:prstGeom>
        </p:spPr>
        <p:txBody>
          <a:bodyPr/>
          <a:lstStyle/>
          <a:p>
            <a:pPr>
              <a:defRPr/>
            </a:pPr>
            <a:fld id="{CAE7B906-78FA-4409-A48C-1617B1021811}" type="slidenum">
              <a:rPr lang="en-US" altLang="en-US" smtClean="0"/>
              <a:pPr>
                <a:defRPr/>
              </a:pPr>
              <a:t>‹#›</a:t>
            </a:fld>
            <a:endParaRPr lang="en-US" altLang="en-US"/>
          </a:p>
        </p:txBody>
      </p:sp>
    </p:spTree>
    <p:extLst>
      <p:ext uri="{BB962C8B-B14F-4D97-AF65-F5344CB8AC3E}">
        <p14:creationId xmlns:p14="http://schemas.microsoft.com/office/powerpoint/2010/main" val="4054639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99" y="351789"/>
            <a:ext cx="8061101" cy="922762"/>
          </a:xfrm>
          <a:prstGeom prst="rect">
            <a:avLst/>
          </a:prstGeom>
        </p:spPr>
        <p:txBody>
          <a:bodyPr>
            <a:normAutofit/>
          </a:bodyPr>
          <a:lstStyle>
            <a:lvl1pPr>
              <a:defRPr sz="2000" b="1">
                <a:solidFill>
                  <a:srgbClr val="223771"/>
                </a:solidFill>
              </a:defRPr>
            </a:lvl1pPr>
          </a:lstStyle>
          <a:p>
            <a:r>
              <a:rPr lang="en-US"/>
              <a:t>CHỦ ĐỀ</a:t>
            </a:r>
            <a:endParaRPr lang="en-US" dirty="0"/>
          </a:p>
        </p:txBody>
      </p:sp>
      <p:sp>
        <p:nvSpPr>
          <p:cNvPr id="3" name="Content Placeholder 2"/>
          <p:cNvSpPr>
            <a:spLocks noGrp="1"/>
          </p:cNvSpPr>
          <p:nvPr>
            <p:ph sz="half" idx="1" hasCustomPrompt="1"/>
          </p:nvPr>
        </p:nvSpPr>
        <p:spPr>
          <a:xfrm>
            <a:off x="701899" y="1639781"/>
            <a:ext cx="3336702" cy="4351338"/>
          </a:xfrm>
          <a:prstGeom prst="rect">
            <a:avLst/>
          </a:prstGeom>
        </p:spPr>
        <p:txBody>
          <a:body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hasCustomPrompt="1"/>
          </p:nvPr>
        </p:nvSpPr>
        <p:spPr>
          <a:xfrm>
            <a:off x="4611710" y="1639781"/>
            <a:ext cx="3331872" cy="4351338"/>
          </a:xfrm>
          <a:prstGeom prst="rect">
            <a:avLst/>
          </a:prstGeom>
        </p:spPr>
        <p:txBody>
          <a:bodyPr/>
          <a:lstStyle/>
          <a:p>
            <a:pPr lvl="0"/>
            <a:r>
              <a:rPr lang="en-US"/>
              <a:t>Edit Master text styles</a:t>
            </a:r>
          </a:p>
          <a:p>
            <a:pPr lvl="1"/>
            <a:r>
              <a:rPr lang="en-US"/>
              <a:t>Second level</a:t>
            </a:r>
          </a:p>
          <a:p>
            <a:pPr lvl="2"/>
            <a:r>
              <a:rPr lang="en-US"/>
              <a:t>Third level</a:t>
            </a:r>
          </a:p>
        </p:txBody>
      </p:sp>
      <p:sp>
        <p:nvSpPr>
          <p:cNvPr id="5" name="Date Placeholder 4"/>
          <p:cNvSpPr>
            <a:spLocks noGrp="1"/>
          </p:cNvSpPr>
          <p:nvPr>
            <p:ph type="dt" sz="half" idx="10"/>
          </p:nvPr>
        </p:nvSpPr>
        <p:spPr/>
        <p:txBody>
          <a:bodyPr/>
          <a:lstStyle/>
          <a:p>
            <a:pPr>
              <a:defRPr/>
            </a:pPr>
            <a:fld id="{84C2E9F3-CE21-4BDB-8BCF-129CCD25436B}" type="datetime1">
              <a:rPr lang="vi-VN" smtClean="0"/>
              <a:t>26/03/2025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9433560" y="6549390"/>
            <a:ext cx="2743200" cy="365125"/>
          </a:xfrm>
          <a:prstGeom prst="rect">
            <a:avLst/>
          </a:prstGeom>
        </p:spPr>
        <p:txBody>
          <a:bodyPr/>
          <a:lstStyle/>
          <a:p>
            <a:pPr>
              <a:defRPr/>
            </a:pPr>
            <a:fld id="{11101982-DD84-4D50-805F-2AE0EF4EB42B}" type="slidenum">
              <a:rPr lang="en-US" altLang="en-US" smtClean="0"/>
              <a:pPr>
                <a:defRPr/>
              </a:pPr>
              <a:t>‹#›</a:t>
            </a:fld>
            <a:endParaRPr lang="en-US" altLang="en-US"/>
          </a:p>
        </p:txBody>
      </p:sp>
      <p:sp>
        <p:nvSpPr>
          <p:cNvPr id="9" name="Content Placeholder 3"/>
          <p:cNvSpPr>
            <a:spLocks noGrp="1"/>
          </p:cNvSpPr>
          <p:nvPr>
            <p:ph sz="half" idx="13" hasCustomPrompt="1"/>
          </p:nvPr>
        </p:nvSpPr>
        <p:spPr>
          <a:xfrm>
            <a:off x="8426539" y="1639781"/>
            <a:ext cx="3331872" cy="4351338"/>
          </a:xfrm>
          <a:prstGeom prst="rect">
            <a:avLst/>
          </a:prstGeom>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94742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1E49AEAA-7BB1-43B2-BE26-126C55996B5D}" type="datetime1">
              <a:rPr lang="vi-VN" smtClean="0"/>
              <a:t>26/03/2025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9433560" y="6549390"/>
            <a:ext cx="2743200" cy="365125"/>
          </a:xfrm>
          <a:prstGeom prst="rect">
            <a:avLst/>
          </a:prstGeom>
        </p:spPr>
        <p:txBody>
          <a:bodyPr/>
          <a:lstStyle/>
          <a:p>
            <a:pPr>
              <a:defRPr/>
            </a:pPr>
            <a:fld id="{11101982-DD84-4D50-805F-2AE0EF4EB42B}" type="slidenum">
              <a:rPr lang="en-US" altLang="en-US" smtClean="0"/>
              <a:pPr>
                <a:defRPr/>
              </a:pPr>
              <a:t>‹#›</a:t>
            </a:fld>
            <a:endParaRPr lang="en-US" altLang="en-US"/>
          </a:p>
        </p:txBody>
      </p:sp>
    </p:spTree>
    <p:extLst>
      <p:ext uri="{BB962C8B-B14F-4D97-AF65-F5344CB8AC3E}">
        <p14:creationId xmlns:p14="http://schemas.microsoft.com/office/powerpoint/2010/main" val="556316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normAutofit/>
          </a:bodyPr>
          <a:lstStyle>
            <a:lvl1pPr algn="ctr">
              <a:lnSpc>
                <a:spcPct val="140000"/>
              </a:lnSpc>
              <a:spcBef>
                <a:spcPts val="500"/>
              </a:spcBef>
              <a:defRPr sz="3800"/>
            </a:lvl1pPr>
          </a:lstStyle>
          <a:p>
            <a:r>
              <a:rPr lang="en-US"/>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2B7581-9527-4865-B1A9-0ABB08A3E30D}" type="datetime1">
              <a:rPr lang="vi-VN" smtClean="0"/>
              <a:t>26/03/2025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478847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ju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25514FD5-FB5B-4CF3-B72C-374D5592F211}" type="datetime1">
              <a:rPr lang="vi-VN" smtClean="0"/>
              <a:t>26/03/2025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35954341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4" name="Date Placeholder 3"/>
          <p:cNvSpPr>
            <a:spLocks noGrp="1"/>
          </p:cNvSpPr>
          <p:nvPr>
            <p:ph type="dt" sz="half" idx="10"/>
          </p:nvPr>
        </p:nvSpPr>
        <p:spPr/>
        <p:txBody>
          <a:bodyPr/>
          <a:lstStyle/>
          <a:p>
            <a:fld id="{D6571865-21D6-4E41-A323-EAA4C16F4795}" type="datetime1">
              <a:rPr lang="vi-VN" smtClean="0"/>
              <a:t>26/03/2025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26890265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p:txBody>
          <a:bodyPr/>
          <a:lstStyle/>
          <a:p>
            <a:fld id="{57E9287C-F734-427A-AB18-885E50A5DBB8}" type="datetime1">
              <a:rPr lang="vi-VN" smtClean="0"/>
              <a:t>26/03/2025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3532583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F3BE51-A5F4-47CC-A4DA-64AD7829D91F}" type="datetime1">
              <a:rPr lang="vi-VN" smtClean="0"/>
              <a:t>26/03/2025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41768026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089425-030B-4AC2-B042-F984994D47A2}" type="datetime1">
              <a:rPr lang="vi-VN" smtClean="0"/>
              <a:t>26/03/2025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480751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2626" y="708914"/>
            <a:ext cx="11406748" cy="798802"/>
          </a:xfrm>
        </p:spPr>
        <p:txBody>
          <a:bodyPr/>
          <a:lstStyle>
            <a:lvl1pPr algn="jus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AC7FCB00-D51F-42EC-B63B-AA9CB1DD4E84}" type="datetime1">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CE2F-DBB5-4E67-B594-35444F48B910}" type="slidenum">
              <a:rPr lang="en-US" smtClean="0"/>
              <a:pPr/>
              <a:t>‹#›</a:t>
            </a:fld>
            <a:endParaRPr lang="en-US"/>
          </a:p>
        </p:txBody>
      </p:sp>
    </p:spTree>
    <p:extLst>
      <p:ext uri="{BB962C8B-B14F-4D97-AF65-F5344CB8AC3E}">
        <p14:creationId xmlns:p14="http://schemas.microsoft.com/office/powerpoint/2010/main" val="216984550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a:t>Click to edit Master title style</a:t>
            </a:r>
            <a:endParaRPr lang="en-US" dirty="0"/>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36227" y="2049462"/>
            <a:ext cx="6241410" cy="3811588"/>
          </a:xfrm>
        </p:spPr>
        <p:txBody>
          <a:bodyPr/>
          <a:lstStyle>
            <a:lvl1pPr marL="285750" indent="-285750">
              <a:buFont typeface="Arial" panose="020B0604020202020204" pitchFamily="34" charset="0"/>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743870-6A24-48DA-97E6-F7383615D8EF}" type="datetime1">
              <a:rPr lang="vi-VN" smtClean="0"/>
              <a:t>26/03/2025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163450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794" y="6362529"/>
            <a:ext cx="2743200" cy="365125"/>
          </a:xfrm>
        </p:spPr>
        <p:txBody>
          <a:bodyPr/>
          <a:lstStyle/>
          <a:p>
            <a:fld id="{8DE3C79A-24B9-49B9-987E-CF4F546401D3}" type="datetime1">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28961" y="6538912"/>
            <a:ext cx="2743200" cy="365125"/>
          </a:xfrm>
          <a:prstGeom prst="rect">
            <a:avLst/>
          </a:prstGeom>
        </p:spPr>
        <p:txBody>
          <a:bodyPr/>
          <a:lstStyle/>
          <a:p>
            <a:fld id="{E76ACE2F-DBB5-4E67-B594-35444F48B910}" type="slidenum">
              <a:rPr lang="en-US" smtClean="0"/>
              <a:t>‹#›</a:t>
            </a:fld>
            <a:endParaRPr lang="en-US"/>
          </a:p>
        </p:txBody>
      </p:sp>
      <p:sp>
        <p:nvSpPr>
          <p:cNvPr id="13" name="Title 1"/>
          <p:cNvSpPr>
            <a:spLocks noGrp="1"/>
          </p:cNvSpPr>
          <p:nvPr>
            <p:ph type="title" hasCustomPrompt="1"/>
          </p:nvPr>
        </p:nvSpPr>
        <p:spPr>
          <a:xfrm>
            <a:off x="396240" y="227160"/>
            <a:ext cx="7989389" cy="553289"/>
          </a:xfrm>
          <a:prstGeom prst="rect">
            <a:avLst/>
          </a:prstGeom>
        </p:spPr>
        <p:txBody>
          <a:bodyPr anchor="ctr">
            <a:normAutofit/>
          </a:bodyPr>
          <a:lstStyle>
            <a:lvl1pPr>
              <a:defRPr sz="2000" b="1" baseline="0">
                <a:solidFill>
                  <a:srgbClr val="223771"/>
                </a:solidFill>
              </a:defRPr>
            </a:lvl1pPr>
          </a:lstStyle>
          <a:p>
            <a:r>
              <a:rPr lang="en-US" dirty="0"/>
              <a:t>CHỦ ĐỀ</a:t>
            </a:r>
          </a:p>
        </p:txBody>
      </p:sp>
      <p:sp>
        <p:nvSpPr>
          <p:cNvPr id="9" name="Text Placeholder 2">
            <a:extLst>
              <a:ext uri="{FF2B5EF4-FFF2-40B4-BE49-F238E27FC236}">
                <a16:creationId xmlns:a16="http://schemas.microsoft.com/office/drawing/2014/main" id="{781C28B7-4A81-69B8-B47F-7B1DAFE9542A}"/>
              </a:ext>
            </a:extLst>
          </p:cNvPr>
          <p:cNvSpPr>
            <a:spLocks noGrp="1"/>
          </p:cNvSpPr>
          <p:nvPr>
            <p:ph idx="1"/>
          </p:nvPr>
        </p:nvSpPr>
        <p:spPr>
          <a:xfrm>
            <a:off x="396240" y="1127760"/>
            <a:ext cx="11403134" cy="50291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7730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4" name="Date Placeholder 3"/>
          <p:cNvSpPr>
            <a:spLocks noGrp="1"/>
          </p:cNvSpPr>
          <p:nvPr>
            <p:ph type="dt" sz="half" idx="10"/>
          </p:nvPr>
        </p:nvSpPr>
        <p:spPr/>
        <p:txBody>
          <a:bodyPr/>
          <a:lstStyle/>
          <a:p>
            <a:fld id="{036EADE8-A1F8-4996-92EE-E484F270323F}" type="datetime1">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256043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6529"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p:txBody>
          <a:bodyPr/>
          <a:lstStyle/>
          <a:p>
            <a:fld id="{AC7FCB00-D51F-42EC-B63B-AA9CB1DD4E84}" type="datetime1">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ACE2F-DBB5-4E67-B594-35444F48B910}" type="slidenum">
              <a:rPr lang="en-US" smtClean="0"/>
              <a:pPr/>
              <a:t>‹#›</a:t>
            </a:fld>
            <a:endParaRPr lang="en-US"/>
          </a:p>
        </p:txBody>
      </p:sp>
      <p:sp>
        <p:nvSpPr>
          <p:cNvPr id="8" name="Title 1">
            <a:extLst>
              <a:ext uri="{FF2B5EF4-FFF2-40B4-BE49-F238E27FC236}">
                <a16:creationId xmlns:a16="http://schemas.microsoft.com/office/drawing/2014/main" id="{43FD6111-2090-4287-1235-E1A2B052C8B3}"/>
              </a:ext>
            </a:extLst>
          </p:cNvPr>
          <p:cNvSpPr txBox="1">
            <a:spLocks/>
          </p:cNvSpPr>
          <p:nvPr/>
        </p:nvSpPr>
        <p:spPr>
          <a:xfrm>
            <a:off x="324528" y="227160"/>
            <a:ext cx="8061101" cy="553289"/>
          </a:xfrm>
          <a:prstGeom prst="rect">
            <a:avLst/>
          </a:prstGeom>
        </p:spPr>
        <p:txBody>
          <a:bodyPr vert="horz" lIns="91440" tIns="45720" rIns="91440" bIns="45720" rtlCol="0" anchor="ctr">
            <a:normAutofit/>
          </a:bodyPr>
          <a:lstStyle>
            <a:lvl1pPr algn="l" defTabSz="914400" rtl="0" eaLnBrk="1" latinLnBrk="0" hangingPunct="1">
              <a:lnSpc>
                <a:spcPct val="120000"/>
              </a:lnSpc>
              <a:spcBef>
                <a:spcPts val="500"/>
              </a:spcBef>
              <a:buNone/>
              <a:defRPr sz="2000" b="1" kern="1200" baseline="0">
                <a:solidFill>
                  <a:srgbClr val="223771"/>
                </a:solidFill>
                <a:latin typeface="Arial" panose="020B0604020202020204" pitchFamily="34" charset="0"/>
                <a:ea typeface="+mj-ea"/>
                <a:cs typeface="Arial" panose="020B0604020202020204" pitchFamily="34" charset="0"/>
              </a:defRPr>
            </a:lvl1pPr>
          </a:lstStyle>
          <a:p>
            <a:r>
              <a:rPr lang="en-US"/>
              <a:t>CHỦ ĐỀ</a:t>
            </a:r>
            <a:endParaRPr lang="en-US" dirty="0"/>
          </a:p>
        </p:txBody>
      </p:sp>
    </p:spTree>
    <p:extLst>
      <p:ext uri="{BB962C8B-B14F-4D97-AF65-F5344CB8AC3E}">
        <p14:creationId xmlns:p14="http://schemas.microsoft.com/office/powerpoint/2010/main" val="7343764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p:txBody>
          <a:bodyPr/>
          <a:lstStyle/>
          <a:p>
            <a:fld id="{AC7FCB00-D51F-42EC-B63B-AA9CB1DD4E84}" type="datetime1">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ACE2F-DBB5-4E67-B594-35444F48B910}" type="slidenum">
              <a:rPr lang="en-US" smtClean="0"/>
              <a:pPr/>
              <a:t>‹#›</a:t>
            </a:fld>
            <a:endParaRPr lang="en-US"/>
          </a:p>
        </p:txBody>
      </p:sp>
    </p:spTree>
    <p:extLst>
      <p:ext uri="{BB962C8B-B14F-4D97-AF65-F5344CB8AC3E}">
        <p14:creationId xmlns:p14="http://schemas.microsoft.com/office/powerpoint/2010/main" val="22922098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63685" y="1137921"/>
            <a:ext cx="4417452" cy="1259839"/>
          </a:xfrm>
          <a:prstGeom prst="rect">
            <a:avLst/>
          </a:prstGeom>
        </p:spPr>
        <p:txBody>
          <a:bodyPr anchor="ctr">
            <a:noAutofit/>
          </a:bodyPr>
          <a:lstStyle>
            <a:lvl1pPr algn="r">
              <a:defRPr sz="2000" b="1" baseline="0">
                <a:solidFill>
                  <a:srgbClr val="223771"/>
                </a:solidFill>
                <a:latin typeface="Arial" panose="020B0604020202020204" pitchFamily="34" charset="0"/>
                <a:cs typeface="Arial" panose="020B0604020202020204" pitchFamily="34" charset="0"/>
              </a:defRPr>
            </a:lvl1pPr>
          </a:lstStyle>
          <a:p>
            <a:r>
              <a:rPr lang="en-US" dirty="0"/>
              <a:t>CHỦ ĐỀ</a:t>
            </a:r>
          </a:p>
        </p:txBody>
      </p:sp>
      <p:sp>
        <p:nvSpPr>
          <p:cNvPr id="3" name="Subtitle 2"/>
          <p:cNvSpPr>
            <a:spLocks noGrp="1"/>
          </p:cNvSpPr>
          <p:nvPr>
            <p:ph type="subTitle" idx="1" hasCustomPrompt="1"/>
          </p:nvPr>
        </p:nvSpPr>
        <p:spPr>
          <a:xfrm>
            <a:off x="7263685" y="2804160"/>
            <a:ext cx="4417452" cy="3689931"/>
          </a:xfrm>
          <a:prstGeom prst="rect">
            <a:avLst/>
          </a:prstGeom>
        </p:spPr>
        <p:txBody>
          <a:bodyPr>
            <a:normAutofit/>
          </a:bodyPr>
          <a:lstStyle>
            <a:lvl1pPr marL="0" indent="0" algn="r">
              <a:buNone/>
              <a:defRPr sz="18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sp>
        <p:nvSpPr>
          <p:cNvPr id="4" name="Date Placeholder 3"/>
          <p:cNvSpPr>
            <a:spLocks noGrp="1"/>
          </p:cNvSpPr>
          <p:nvPr>
            <p:ph type="dt" sz="half" idx="10"/>
          </p:nvPr>
        </p:nvSpPr>
        <p:spPr/>
        <p:txBody>
          <a:bodyPr/>
          <a:lstStyle/>
          <a:p>
            <a:fld id="{AC7FCB00-D51F-42EC-B63B-AA9CB1DD4E84}" type="datetime1">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433560" y="6549390"/>
            <a:ext cx="2743200" cy="365125"/>
          </a:xfrm>
          <a:prstGeom prst="rect">
            <a:avLst/>
          </a:prstGeom>
        </p:spPr>
        <p:txBody>
          <a:bodyPr/>
          <a:lstStyle/>
          <a:p>
            <a:fld id="{E76ACE2F-DBB5-4E67-B594-35444F48B910}" type="slidenum">
              <a:rPr lang="en-US" smtClean="0"/>
              <a:pPr/>
              <a:t>‹#›</a:t>
            </a:fld>
            <a:endParaRPr lang="en-US"/>
          </a:p>
        </p:txBody>
      </p:sp>
      <p:sp>
        <p:nvSpPr>
          <p:cNvPr id="11" name="Content Placeholder 2"/>
          <p:cNvSpPr>
            <a:spLocks noGrp="1"/>
          </p:cNvSpPr>
          <p:nvPr>
            <p:ph idx="13" hasCustomPrompt="1"/>
          </p:nvPr>
        </p:nvSpPr>
        <p:spPr>
          <a:xfrm>
            <a:off x="386079" y="1137921"/>
            <a:ext cx="6710179" cy="5356172"/>
          </a:xfrm>
          <a:prstGeom prst="rect">
            <a:avLst/>
          </a:prstGeom>
        </p:spPr>
        <p:txBody>
          <a:bodyPr/>
          <a:lstStyle>
            <a:lvl1pPr marL="0" indent="0">
              <a:buNone/>
              <a:defRPr baseline="0"/>
            </a:lvl1pPr>
          </a:lstStyle>
          <a:p>
            <a:pPr lvl="0"/>
            <a:r>
              <a:rPr lang="en-US"/>
              <a:t>Hình ảnh</a:t>
            </a:r>
          </a:p>
        </p:txBody>
      </p:sp>
    </p:spTree>
    <p:extLst>
      <p:ext uri="{BB962C8B-B14F-4D97-AF65-F5344CB8AC3E}">
        <p14:creationId xmlns:p14="http://schemas.microsoft.com/office/powerpoint/2010/main" val="371053557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6227" y="629276"/>
            <a:ext cx="11356116" cy="924886"/>
          </a:xfrm>
        </p:spPr>
        <p:txBody>
          <a:bodyPr anchor="ctr">
            <a:normAutofit/>
          </a:bodyPr>
          <a:lstStyle>
            <a:lvl1pPr>
              <a:defRPr sz="2000"/>
            </a:lvl1pPr>
          </a:lstStyle>
          <a:p>
            <a:r>
              <a:rPr lang="en-US"/>
              <a:t>CLICK TO EDIT MASTER TITLE STYLE</a:t>
            </a:r>
            <a:endParaRPr lang="en-US" dirty="0"/>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36227" y="2049462"/>
            <a:ext cx="6241410" cy="3811588"/>
          </a:xfrm>
        </p:spPr>
        <p:txBody>
          <a:bodyPr/>
          <a:lstStyle>
            <a:lvl1pPr marL="285750" indent="-285750">
              <a:buFont typeface="Arial" panose="020B0604020202020204" pitchFamily="34" charset="0"/>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672845-FD46-42C9-867E-1F2BC57092D9}" type="datetime1">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6ACE2F-DBB5-4E67-B594-35444F48B910}" type="slidenum">
              <a:rPr lang="en-US" smtClean="0"/>
              <a:t>‹#›</a:t>
            </a:fld>
            <a:endParaRPr lang="en-US"/>
          </a:p>
        </p:txBody>
      </p:sp>
    </p:spTree>
    <p:extLst>
      <p:ext uri="{BB962C8B-B14F-4D97-AF65-F5344CB8AC3E}">
        <p14:creationId xmlns:p14="http://schemas.microsoft.com/office/powerpoint/2010/main" val="76874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41484" y="636252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FCB00-D51F-42EC-B63B-AA9CB1DD4E84}" type="datetime1">
              <a:rPr lang="en-US" smtClean="0"/>
              <a:t>3/26/2025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grpSp>
        <p:nvGrpSpPr>
          <p:cNvPr id="7" name="Group 6"/>
          <p:cNvGrpSpPr/>
          <p:nvPr/>
        </p:nvGrpSpPr>
        <p:grpSpPr>
          <a:xfrm>
            <a:off x="0" y="6541424"/>
            <a:ext cx="12192000" cy="373091"/>
            <a:chOff x="0" y="1661375"/>
            <a:chExt cx="12192000" cy="373091"/>
          </a:xfrm>
        </p:grpSpPr>
        <p:sp>
          <p:nvSpPr>
            <p:cNvPr id="8" name="Rectangle 7"/>
            <p:cNvSpPr/>
            <p:nvPr/>
          </p:nvSpPr>
          <p:spPr>
            <a:xfrm>
              <a:off x="0" y="1661375"/>
              <a:ext cx="12192000" cy="109728"/>
            </a:xfrm>
            <a:prstGeom prst="rect">
              <a:avLst/>
            </a:prstGeom>
            <a:solidFill>
              <a:srgbClr val="F26522"/>
            </a:solidFill>
            <a:ln>
              <a:solidFill>
                <a:srgbClr val="2237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60146"/>
              <a:ext cx="12192000" cy="274320"/>
            </a:xfrm>
            <a:prstGeom prst="rect">
              <a:avLst/>
            </a:prstGeom>
            <a:solidFill>
              <a:srgbClr val="223771"/>
            </a:solidFill>
            <a:ln>
              <a:solidFill>
                <a:srgbClr val="2237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Placeholder 1">
            <a:extLst>
              <a:ext uri="{FF2B5EF4-FFF2-40B4-BE49-F238E27FC236}">
                <a16:creationId xmlns:a16="http://schemas.microsoft.com/office/drawing/2014/main" id="{F3CC83FA-D9A4-734F-56E8-B4832D40FCA4}"/>
              </a:ext>
            </a:extLst>
          </p:cNvPr>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03160A7C-5D45-701A-4908-4DEC62F95588}"/>
              </a:ext>
            </a:extLst>
          </p:cNvPr>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a:t>Third </a:t>
            </a:r>
            <a:r>
              <a:rPr lang="en-US" dirty="0"/>
              <a:t>level</a:t>
            </a:r>
          </a:p>
        </p:txBody>
      </p:sp>
      <p:pic>
        <p:nvPicPr>
          <p:cNvPr id="13" name="Picture 12">
            <a:extLst>
              <a:ext uri="{FF2B5EF4-FFF2-40B4-BE49-F238E27FC236}">
                <a16:creationId xmlns:a16="http://schemas.microsoft.com/office/drawing/2014/main" id="{A8C578EA-52FE-5C1F-11EC-489730B4D58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80418" y="153926"/>
            <a:ext cx="2732129" cy="550220"/>
          </a:xfrm>
          <a:prstGeom prst="rect">
            <a:avLst/>
          </a:prstGeom>
        </p:spPr>
      </p:pic>
      <p:sp>
        <p:nvSpPr>
          <p:cNvPr id="14" name="TextBox 13">
            <a:extLst>
              <a:ext uri="{FF2B5EF4-FFF2-40B4-BE49-F238E27FC236}">
                <a16:creationId xmlns:a16="http://schemas.microsoft.com/office/drawing/2014/main" id="{57A92F25-6B16-053D-EF38-A68BB038C584}"/>
              </a:ext>
            </a:extLst>
          </p:cNvPr>
          <p:cNvSpPr txBox="1"/>
          <p:nvPr/>
        </p:nvSpPr>
        <p:spPr>
          <a:xfrm>
            <a:off x="0" y="6653234"/>
            <a:ext cx="1644242" cy="246221"/>
          </a:xfrm>
          <a:prstGeom prst="rect">
            <a:avLst/>
          </a:prstGeom>
          <a:noFill/>
        </p:spPr>
        <p:txBody>
          <a:bodyPr wrap="square" rtlCol="0">
            <a:spAutoFit/>
          </a:bodyPr>
          <a:lstStyle/>
          <a:p>
            <a:r>
              <a:rPr lang="en-US" sz="1000" dirty="0">
                <a:solidFill>
                  <a:schemeClr val="bg1"/>
                </a:solidFill>
                <a:latin typeface="Arial" panose="020B0604020202020204" pitchFamily="34" charset="0"/>
                <a:cs typeface="Arial" panose="020B0604020202020204" pitchFamily="34" charset="0"/>
              </a:rPr>
              <a:t>V.......</a:t>
            </a:r>
          </a:p>
        </p:txBody>
      </p:sp>
      <p:sp>
        <p:nvSpPr>
          <p:cNvPr id="15" name="Slide Number Placeholder 5">
            <a:extLst>
              <a:ext uri="{FF2B5EF4-FFF2-40B4-BE49-F238E27FC236}">
                <a16:creationId xmlns:a16="http://schemas.microsoft.com/office/drawing/2014/main" id="{8B869CE9-86FF-E848-0360-BE45F5A51DC4}"/>
              </a:ext>
            </a:extLst>
          </p:cNvPr>
          <p:cNvSpPr>
            <a:spLocks noGrp="1"/>
          </p:cNvSpPr>
          <p:nvPr>
            <p:ph type="sldNum" sz="quarter" idx="4"/>
          </p:nvPr>
        </p:nvSpPr>
        <p:spPr>
          <a:xfrm>
            <a:off x="9433560" y="6640195"/>
            <a:ext cx="2743200" cy="274320"/>
          </a:xfrm>
          <a:prstGeom prst="rect">
            <a:avLst/>
          </a:prstGeom>
        </p:spPr>
        <p:txBody>
          <a:bodyPr vert="horz" lIns="91440" tIns="45720" rIns="91440" bIns="45720" rtlCol="0" anchor="ctr"/>
          <a:lstStyle>
            <a:lvl1pPr algn="r">
              <a:defRPr sz="1000">
                <a:solidFill>
                  <a:schemeClr val="bg1"/>
                </a:solidFill>
                <a:latin typeface="UTM Avo" panose="02040603050506020204"/>
              </a:defRPr>
            </a:lvl1pPr>
          </a:lstStyle>
          <a:p>
            <a:fld id="{E76ACE2F-DBB5-4E67-B594-35444F48B910}" type="slidenum">
              <a:rPr lang="en-US" smtClean="0"/>
              <a:pPr/>
              <a:t>‹#›</a:t>
            </a:fld>
            <a:endParaRPr lang="en-US"/>
          </a:p>
        </p:txBody>
      </p:sp>
      <p:sp>
        <p:nvSpPr>
          <p:cNvPr id="16" name="TextBox 15">
            <a:extLst>
              <a:ext uri="{FF2B5EF4-FFF2-40B4-BE49-F238E27FC236}">
                <a16:creationId xmlns:a16="http://schemas.microsoft.com/office/drawing/2014/main" id="{FCD44615-EB88-91B0-AA71-0F346EAA91CC}"/>
              </a:ext>
            </a:extLst>
          </p:cNvPr>
          <p:cNvSpPr txBox="1"/>
          <p:nvPr/>
        </p:nvSpPr>
        <p:spPr>
          <a:xfrm>
            <a:off x="5468075" y="6697466"/>
            <a:ext cx="1653425" cy="184666"/>
          </a:xfrm>
          <a:prstGeom prst="rect">
            <a:avLst/>
          </a:prstGeom>
          <a:noFill/>
        </p:spPr>
        <p:txBody>
          <a:bodyPr wrap="square" lIns="0" tIns="0" rIns="0" bIns="0" rtlCol="0" anchor="ctr" anchorCtr="0">
            <a:spAutoFit/>
          </a:bodyPr>
          <a:lstStyle/>
          <a:p>
            <a:r>
              <a:rPr lang="en-US" sz="1200" dirty="0">
                <a:solidFill>
                  <a:schemeClr val="bg1"/>
                </a:solidFill>
                <a:latin typeface="UTM Avo" panose="02040603050506020204" pitchFamily="18" charset="0"/>
              </a:rPr>
              <a:t>phenikaa-uni.edu.vn</a:t>
            </a:r>
          </a:p>
        </p:txBody>
      </p:sp>
    </p:spTree>
    <p:extLst>
      <p:ext uri="{BB962C8B-B14F-4D97-AF65-F5344CB8AC3E}">
        <p14:creationId xmlns:p14="http://schemas.microsoft.com/office/powerpoint/2010/main" val="382547792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51" r:id="rId12"/>
  </p:sldLayoutIdLst>
  <p:hf hdr="0" ftr="0" dt="0"/>
  <p:txStyles>
    <p:titleStyle>
      <a:lvl1pPr algn="l" defTabSz="914400" rtl="0" eaLnBrk="1" latinLnBrk="0" hangingPunct="1">
        <a:lnSpc>
          <a:spcPct val="120000"/>
        </a:lnSpc>
        <a:spcBef>
          <a:spcPts val="500"/>
        </a:spcBef>
        <a:buNone/>
        <a:defRPr sz="2000" b="1" kern="1200">
          <a:solidFill>
            <a:srgbClr val="223771"/>
          </a:solidFill>
          <a:latin typeface="Arial" panose="020B0604020202020204" pitchFamily="34" charset="0"/>
          <a:ea typeface="+mj-ea"/>
          <a:cs typeface="Arial" panose="020B0604020202020204" pitchFamily="34" charset="0"/>
        </a:defRPr>
      </a:lvl1pPr>
    </p:titleStyle>
    <p:bodyStyle>
      <a:lvl1pPr marL="265176" indent="-265176" algn="l" defTabSz="914400" rtl="0" eaLnBrk="1" latinLnBrk="0" hangingPunct="1">
        <a:lnSpc>
          <a:spcPct val="120000"/>
        </a:lnSpc>
        <a:spcBef>
          <a:spcPts val="500"/>
        </a:spcBef>
        <a:buClr>
          <a:srgbClr val="223771"/>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8640" indent="-274320" algn="l" defTabSz="914400" rtl="0" eaLnBrk="1" latinLnBrk="0" hangingPunct="1">
        <a:lnSpc>
          <a:spcPct val="120000"/>
        </a:lnSpc>
        <a:spcBef>
          <a:spcPts val="500"/>
        </a:spcBef>
        <a:buClr>
          <a:srgbClr val="223771"/>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3816" indent="-274320" algn="l" defTabSz="914400" rtl="0" eaLnBrk="1" latinLnBrk="0" hangingPunct="1">
        <a:lnSpc>
          <a:spcPct val="120000"/>
        </a:lnSpc>
        <a:spcBef>
          <a:spcPts val="500"/>
        </a:spcBef>
        <a:buClr>
          <a:srgbClr val="22377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741484" y="636252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16B44A7-2D27-48BA-86FE-B26F441DCF3B}" type="datetime1">
              <a:rPr lang="vi-VN"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grpSp>
        <p:nvGrpSpPr>
          <p:cNvPr id="7" name="Group 6"/>
          <p:cNvGrpSpPr/>
          <p:nvPr/>
        </p:nvGrpSpPr>
        <p:grpSpPr>
          <a:xfrm>
            <a:off x="0" y="6541424"/>
            <a:ext cx="12192000" cy="373091"/>
            <a:chOff x="0" y="1661375"/>
            <a:chExt cx="12192000" cy="373091"/>
          </a:xfrm>
        </p:grpSpPr>
        <p:sp>
          <p:nvSpPr>
            <p:cNvPr id="8" name="Rectangle 7"/>
            <p:cNvSpPr/>
            <p:nvPr/>
          </p:nvSpPr>
          <p:spPr>
            <a:xfrm>
              <a:off x="0" y="1661375"/>
              <a:ext cx="12192000" cy="109728"/>
            </a:xfrm>
            <a:prstGeom prst="rect">
              <a:avLst/>
            </a:prstGeom>
            <a:solidFill>
              <a:srgbClr val="F26522"/>
            </a:solidFill>
            <a:ln>
              <a:solidFill>
                <a:srgbClr val="2237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60146"/>
              <a:ext cx="12192000" cy="274320"/>
            </a:xfrm>
            <a:prstGeom prst="rect">
              <a:avLst/>
            </a:prstGeom>
            <a:solidFill>
              <a:srgbClr val="223771"/>
            </a:solidFill>
            <a:ln>
              <a:solidFill>
                <a:srgbClr val="2237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Placeholder 1">
            <a:extLst>
              <a:ext uri="{FF2B5EF4-FFF2-40B4-BE49-F238E27FC236}">
                <a16:creationId xmlns:a16="http://schemas.microsoft.com/office/drawing/2014/main" id="{F3CC83FA-D9A4-734F-56E8-B4832D40FCA4}"/>
              </a:ext>
            </a:extLst>
          </p:cNvPr>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1" name="Text Placeholder 2">
            <a:extLst>
              <a:ext uri="{FF2B5EF4-FFF2-40B4-BE49-F238E27FC236}">
                <a16:creationId xmlns:a16="http://schemas.microsoft.com/office/drawing/2014/main" id="{03160A7C-5D45-701A-4908-4DEC62F95588}"/>
              </a:ext>
            </a:extLst>
          </p:cNvPr>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a:t>Third </a:t>
            </a:r>
            <a:r>
              <a:rPr lang="en-US" dirty="0"/>
              <a:t>level</a:t>
            </a:r>
          </a:p>
        </p:txBody>
      </p:sp>
      <p:pic>
        <p:nvPicPr>
          <p:cNvPr id="13" name="Picture 12">
            <a:extLst>
              <a:ext uri="{FF2B5EF4-FFF2-40B4-BE49-F238E27FC236}">
                <a16:creationId xmlns:a16="http://schemas.microsoft.com/office/drawing/2014/main" id="{A8C578EA-52FE-5C1F-11EC-489730B4D58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180418" y="153926"/>
            <a:ext cx="2732129" cy="550220"/>
          </a:xfrm>
          <a:prstGeom prst="rect">
            <a:avLst/>
          </a:prstGeom>
        </p:spPr>
      </p:pic>
      <p:sp>
        <p:nvSpPr>
          <p:cNvPr id="14" name="TextBox 13">
            <a:extLst>
              <a:ext uri="{FF2B5EF4-FFF2-40B4-BE49-F238E27FC236}">
                <a16:creationId xmlns:a16="http://schemas.microsoft.com/office/drawing/2014/main" id="{57A92F25-6B16-053D-EF38-A68BB038C584}"/>
              </a:ext>
            </a:extLst>
          </p:cNvPr>
          <p:cNvSpPr txBox="1"/>
          <p:nvPr/>
        </p:nvSpPr>
        <p:spPr>
          <a:xfrm>
            <a:off x="0" y="6632914"/>
            <a:ext cx="1644242"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V.......</a:t>
            </a:r>
          </a:p>
        </p:txBody>
      </p:sp>
      <p:sp>
        <p:nvSpPr>
          <p:cNvPr id="16" name="TextBox 15">
            <a:extLst>
              <a:ext uri="{FF2B5EF4-FFF2-40B4-BE49-F238E27FC236}">
                <a16:creationId xmlns:a16="http://schemas.microsoft.com/office/drawing/2014/main" id="{FCD44615-EB88-91B0-AA71-0F346EAA91CC}"/>
              </a:ext>
            </a:extLst>
          </p:cNvPr>
          <p:cNvSpPr txBox="1"/>
          <p:nvPr/>
        </p:nvSpPr>
        <p:spPr>
          <a:xfrm>
            <a:off x="5793195" y="6673334"/>
            <a:ext cx="1653425" cy="184666"/>
          </a:xfrm>
          <a:prstGeom prst="rect">
            <a:avLst/>
          </a:prstGeom>
          <a:noFill/>
        </p:spPr>
        <p:txBody>
          <a:bodyPr wrap="square" lIns="0" tIns="0" rIns="0" bIns="0" rtlCol="0" anchor="ctr" anchorCtr="0">
            <a:spAutoFit/>
          </a:bodyPr>
          <a:lstStyle/>
          <a:p>
            <a:r>
              <a:rPr lang="en-US" sz="1200" dirty="0">
                <a:solidFill>
                  <a:schemeClr val="bg1"/>
                </a:solidFill>
                <a:latin typeface="UTM Avo" panose="02040603050506020204" pitchFamily="18" charset="0"/>
              </a:rPr>
              <a:t>phenikaa-uni.edu.vn</a:t>
            </a:r>
          </a:p>
        </p:txBody>
      </p:sp>
      <p:sp>
        <p:nvSpPr>
          <p:cNvPr id="18" name="Slide Number Placeholder 5">
            <a:extLst>
              <a:ext uri="{FF2B5EF4-FFF2-40B4-BE49-F238E27FC236}">
                <a16:creationId xmlns:a16="http://schemas.microsoft.com/office/drawing/2014/main" id="{1AA398F8-0304-E945-8B6D-817044C6E70E}"/>
              </a:ext>
            </a:extLst>
          </p:cNvPr>
          <p:cNvSpPr>
            <a:spLocks noGrp="1"/>
          </p:cNvSpPr>
          <p:nvPr>
            <p:ph type="sldNum" sz="quarter" idx="4"/>
          </p:nvPr>
        </p:nvSpPr>
        <p:spPr>
          <a:xfrm>
            <a:off x="9433560" y="6549390"/>
            <a:ext cx="2743200" cy="365125"/>
          </a:xfrm>
          <a:prstGeom prst="rect">
            <a:avLst/>
          </a:prstGeom>
        </p:spPr>
        <p:txBody>
          <a:bodyPr vert="horz" lIns="91440" tIns="45720" rIns="91440" bIns="45720" rtlCol="0" anchor="ctr"/>
          <a:lstStyle>
            <a:lvl1pPr algn="r">
              <a:defRPr sz="1200">
                <a:solidFill>
                  <a:schemeClr val="bg1"/>
                </a:solidFill>
              </a:defRPr>
            </a:lvl1pPr>
          </a:lstStyle>
          <a:p>
            <a:pPr>
              <a:defRPr/>
            </a:pPr>
            <a:fld id="{11101982-DD84-4D50-805F-2AE0EF4EB42B}" type="slidenum">
              <a:rPr lang="en-US" altLang="en-US" smtClean="0"/>
              <a:pPr>
                <a:defRPr/>
              </a:pPr>
              <a:t>‹#›</a:t>
            </a:fld>
            <a:endParaRPr lang="en-US" altLang="en-US"/>
          </a:p>
        </p:txBody>
      </p:sp>
    </p:spTree>
    <p:extLst>
      <p:ext uri="{BB962C8B-B14F-4D97-AF65-F5344CB8AC3E}">
        <p14:creationId xmlns:p14="http://schemas.microsoft.com/office/powerpoint/2010/main" val="206381697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5176" indent="-265176" algn="l" defTabSz="914400" rtl="0" eaLnBrk="1" latinLnBrk="0" hangingPunct="1">
        <a:lnSpc>
          <a:spcPct val="120000"/>
        </a:lnSpc>
        <a:spcBef>
          <a:spcPts val="500"/>
        </a:spcBef>
        <a:buClr>
          <a:srgbClr val="223771"/>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8640" indent="-274320" algn="l" defTabSz="914400" rtl="0" eaLnBrk="1" latinLnBrk="0" hangingPunct="1">
        <a:lnSpc>
          <a:spcPct val="120000"/>
        </a:lnSpc>
        <a:spcBef>
          <a:spcPts val="500"/>
        </a:spcBef>
        <a:buClr>
          <a:srgbClr val="223771"/>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3816" indent="-274320" algn="l" defTabSz="914400" rtl="0" eaLnBrk="1" latinLnBrk="0" hangingPunct="1">
        <a:lnSpc>
          <a:spcPct val="120000"/>
        </a:lnSpc>
        <a:spcBef>
          <a:spcPts val="500"/>
        </a:spcBef>
        <a:buClr>
          <a:srgbClr val="22377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ADC9A-13C2-4736-B378-44A73A34E404}" type="datetime1">
              <a:rPr lang="vi-VN"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E76ACE2F-DBB5-4E67-B594-35444F48B910}" type="slidenum">
              <a:rPr lang="en-US" smtClean="0"/>
              <a:pPr/>
              <a:t>‹#›</a:t>
            </a:fld>
            <a:endParaRPr lang="en-US" dirty="0"/>
          </a:p>
        </p:txBody>
      </p:sp>
      <p:sp>
        <p:nvSpPr>
          <p:cNvPr id="18" name="Rectangle 17"/>
          <p:cNvSpPr/>
          <p:nvPr/>
        </p:nvSpPr>
        <p:spPr>
          <a:xfrm>
            <a:off x="0" y="6530523"/>
            <a:ext cx="11090246" cy="327477"/>
          </a:xfrm>
          <a:prstGeom prst="rect">
            <a:avLst/>
          </a:prstGeom>
          <a:solidFill>
            <a:schemeClr val="tx1">
              <a:alpha val="70000"/>
            </a:schemeClr>
          </a:solidFill>
          <a:ln w="6350">
            <a:solidFill>
              <a:schemeClr val="tx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 name="Rectangle 6"/>
          <p:cNvSpPr/>
          <p:nvPr/>
        </p:nvSpPr>
        <p:spPr>
          <a:xfrm>
            <a:off x="11123803" y="6530523"/>
            <a:ext cx="201336" cy="327477"/>
          </a:xfrm>
          <a:prstGeom prst="rect">
            <a:avLst/>
          </a:prstGeom>
          <a:solidFill>
            <a:srgbClr val="B78543"/>
          </a:solidFill>
          <a:ln w="6350">
            <a:solidFill>
              <a:srgbClr val="B78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366381" y="6530522"/>
            <a:ext cx="101369" cy="327478"/>
          </a:xfrm>
          <a:prstGeom prst="rect">
            <a:avLst/>
          </a:prstGeom>
          <a:solidFill>
            <a:srgbClr val="B78543"/>
          </a:solidFill>
          <a:ln w="6350">
            <a:solidFill>
              <a:srgbClr val="B78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11932" y="107627"/>
            <a:ext cx="1787442" cy="252000"/>
          </a:xfrm>
          <a:prstGeom prst="rect">
            <a:avLst/>
          </a:prstGeom>
        </p:spPr>
      </p:pic>
      <p:sp>
        <p:nvSpPr>
          <p:cNvPr id="9" name="TextBox 8"/>
          <p:cNvSpPr txBox="1"/>
          <p:nvPr/>
        </p:nvSpPr>
        <p:spPr>
          <a:xfrm>
            <a:off x="0" y="6571954"/>
            <a:ext cx="1644242" cy="276999"/>
          </a:xfrm>
          <a:prstGeom prst="rect">
            <a:avLst/>
          </a:prstGeom>
          <a:noFill/>
        </p:spPr>
        <p:txBody>
          <a:bodyPr wrap="square" rtlCol="0">
            <a:spAutoFit/>
          </a:bodyPr>
          <a:lstStyle/>
          <a:p>
            <a:r>
              <a:rPr lang="en-US" sz="1200" dirty="0">
                <a:solidFill>
                  <a:srgbClr val="B78543"/>
                </a:solidFill>
                <a:latin typeface="Arial" panose="020B0604020202020204" pitchFamily="34" charset="0"/>
                <a:cs typeface="Arial" panose="020B0604020202020204" pitchFamily="34" charset="0"/>
              </a:rPr>
              <a:t>V.......</a:t>
            </a:r>
          </a:p>
        </p:txBody>
      </p:sp>
    </p:spTree>
    <p:extLst>
      <p:ext uri="{BB962C8B-B14F-4D97-AF65-F5344CB8AC3E}">
        <p14:creationId xmlns:p14="http://schemas.microsoft.com/office/powerpoint/2010/main" val="315338527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B78543"/>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B78543"/>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B78543"/>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CD31-A0E0-0917-8BB7-33E3E55FB165}"/>
              </a:ext>
            </a:extLst>
          </p:cNvPr>
          <p:cNvSpPr>
            <a:spLocks noGrp="1"/>
          </p:cNvSpPr>
          <p:nvPr>
            <p:ph type="ctrTitle"/>
          </p:nvPr>
        </p:nvSpPr>
        <p:spPr>
          <a:xfrm>
            <a:off x="804129" y="3280229"/>
            <a:ext cx="10583741" cy="3149600"/>
          </a:xfrm>
        </p:spPr>
        <p:txBody>
          <a:bodyPr>
            <a:normAutofit/>
          </a:bodyPr>
          <a:lstStyle/>
          <a:p>
            <a:r>
              <a:rPr lang="en-US" dirty="0"/>
              <a:t>BÀI TẬP LỚN</a:t>
            </a:r>
            <a:br>
              <a:rPr lang="en-US" dirty="0"/>
            </a:br>
            <a:r>
              <a:rPr lang="en-US" dirty="0"/>
              <a:t/>
            </a:r>
            <a:br>
              <a:rPr lang="en-US" dirty="0"/>
            </a:br>
            <a:r>
              <a:rPr lang="vi-VN" sz="2200" dirty="0"/>
              <a:t>HỌC PHẦN: ĐỒ ÁN CƠ SỞ(N01)</a:t>
            </a:r>
            <a:endParaRPr lang="en-US" sz="2200" dirty="0"/>
          </a:p>
        </p:txBody>
      </p:sp>
      <p:sp>
        <p:nvSpPr>
          <p:cNvPr id="5" name="Slide Number Placeholder 3">
            <a:extLst>
              <a:ext uri="{FF2B5EF4-FFF2-40B4-BE49-F238E27FC236}">
                <a16:creationId xmlns:a16="http://schemas.microsoft.com/office/drawing/2014/main" id="{B7754499-8A38-F0E6-C357-E137D9A28FDD}"/>
              </a:ext>
            </a:extLst>
          </p:cNvPr>
          <p:cNvSpPr>
            <a:spLocks noGrp="1"/>
          </p:cNvSpPr>
          <p:nvPr>
            <p:ph type="sldNum" sz="quarter" idx="12"/>
          </p:nvPr>
        </p:nvSpPr>
        <p:spPr bwMode="auto">
          <a:xfrm>
            <a:off x="9433560" y="6640195"/>
            <a:ext cx="2743200" cy="274320"/>
          </a:xfrm>
          <a:noFill/>
          <a:ln>
            <a:miter lim="800000"/>
            <a:headEnd/>
            <a:tailEnd/>
          </a:ln>
        </p:spPr>
        <p:txBody>
          <a:bodyPr wrap="square" numCol="1" anchorCtr="0" compatLnSpc="1">
            <a:prstTxWarp prst="textNoShape">
              <a:avLst/>
            </a:prstTxWarp>
          </a:bodyPr>
          <a:lstStyle/>
          <a:p>
            <a:fld id="{7E8B56BA-0C26-481F-BA0C-16D7DF4208E1}" type="slidenum">
              <a:rPr lang="en-US" altLang="en-US" smtClean="0">
                <a:latin typeface="Arial" charset="0"/>
                <a:cs typeface="Arial" charset="0"/>
              </a:rPr>
              <a:pPr/>
              <a:t>1</a:t>
            </a:fld>
            <a:endParaRPr lang="en-US" altLang="en-US">
              <a:latin typeface="Arial" charset="0"/>
              <a:cs typeface="Arial" charset="0"/>
            </a:endParaRPr>
          </a:p>
        </p:txBody>
      </p:sp>
    </p:spTree>
    <p:extLst>
      <p:ext uri="{BB962C8B-B14F-4D97-AF65-F5344CB8AC3E}">
        <p14:creationId xmlns:p14="http://schemas.microsoft.com/office/powerpoint/2010/main" val="192473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sz="2200" dirty="0">
                <a:solidFill>
                  <a:schemeClr val="accent1">
                    <a:lumMod val="50000"/>
                  </a:schemeClr>
                </a:solidFill>
              </a:rPr>
              <a:t>3.3.2. Các tính năng</a:t>
            </a:r>
            <a:endParaRPr lang="en-US" sz="2200" dirty="0">
              <a:solidFill>
                <a:schemeClr val="accent1">
                  <a:lumMod val="50000"/>
                </a:schemeClr>
              </a:solidFill>
            </a:endParaRPr>
          </a:p>
        </p:txBody>
      </p:sp>
      <p:sp>
        <p:nvSpPr>
          <p:cNvPr id="7" name="Content Placeholder 6">
            <a:extLst>
              <a:ext uri="{FF2B5EF4-FFF2-40B4-BE49-F238E27FC236}">
                <a16:creationId xmlns:a16="http://schemas.microsoft.com/office/drawing/2014/main" id="{4D23A77E-E747-23AC-F58C-458DF31F9E6D}"/>
              </a:ext>
            </a:extLst>
          </p:cNvPr>
          <p:cNvSpPr>
            <a:spLocks noGrp="1"/>
          </p:cNvSpPr>
          <p:nvPr>
            <p:ph sz="half" idx="1"/>
          </p:nvPr>
        </p:nvSpPr>
        <p:spPr/>
        <p:txBody>
          <a:bodyPr>
            <a:normAutofit lnSpcReduction="10000"/>
          </a:bodyPr>
          <a:lstStyle/>
          <a:p>
            <a:pPr algn="just"/>
            <a:r>
              <a:rPr lang="vi-VN" sz="1800" dirty="0">
                <a:effectLst/>
                <a:latin typeface="+mn-lt"/>
                <a:ea typeface="SimSun" panose="02010600030101010101" pitchFamily="2" charset="-122"/>
                <a:cs typeface="Times New Roman" panose="02020603050405020304" pitchFamily="18" charset="0"/>
              </a:rPr>
              <a:t>Tính năng “</a:t>
            </a:r>
            <a:r>
              <a:rPr lang="vi-VN" sz="1800" b="1" dirty="0">
                <a:effectLst/>
                <a:latin typeface="+mn-lt"/>
                <a:ea typeface="SimSun" panose="02010600030101010101" pitchFamily="2" charset="-122"/>
                <a:cs typeface="Times New Roman" panose="02020603050405020304" pitchFamily="18" charset="0"/>
              </a:rPr>
              <a:t>Update Menu”</a:t>
            </a:r>
            <a:r>
              <a:rPr lang="vi-VN" sz="1800" dirty="0">
                <a:effectLst/>
                <a:latin typeface="+mn-lt"/>
                <a:ea typeface="SimSun" panose="02010600030101010101" pitchFamily="2" charset="-122"/>
                <a:cs typeface="Times New Roman" panose="02020603050405020304" pitchFamily="18" charset="0"/>
              </a:rPr>
              <a:t> trong ứng dụng Campus Meal cho phép người bán quản lý danh sách các món ăn của cửa hàng một cách dễ dàng và hiệu quả.</a:t>
            </a:r>
          </a:p>
          <a:p>
            <a:pPr algn="just"/>
            <a:r>
              <a:rPr lang="vi-VN" sz="1800" dirty="0">
                <a:effectLst/>
                <a:latin typeface="+mn-lt"/>
                <a:ea typeface="SimSun" panose="02010600030101010101" pitchFamily="2" charset="-122"/>
                <a:cs typeface="Times New Roman" panose="02020603050405020304" pitchFamily="18" charset="0"/>
              </a:rPr>
              <a:t>Tính năng “</a:t>
            </a:r>
            <a:r>
              <a:rPr lang="vi-VN" sz="1800" b="1" dirty="0">
                <a:effectLst/>
                <a:latin typeface="+mn-lt"/>
                <a:ea typeface="SimSun" panose="02010600030101010101" pitchFamily="2" charset="-122"/>
                <a:cs typeface="Times New Roman" panose="02020603050405020304" pitchFamily="18" charset="0"/>
              </a:rPr>
              <a:t>Add Menu”</a:t>
            </a:r>
            <a:r>
              <a:rPr lang="vi-VN" sz="1800" dirty="0">
                <a:effectLst/>
                <a:latin typeface="+mn-lt"/>
                <a:ea typeface="SimSun" panose="02010600030101010101" pitchFamily="2" charset="-122"/>
                <a:cs typeface="Times New Roman" panose="02020603050405020304" pitchFamily="18" charset="0"/>
              </a:rPr>
              <a:t> trong ứng dụng Campus Meal cho phép người bán dễ dàng thêm món ăn mới vào thực đơn của cửa hàng một cách nhanh chóng và thuận tiện. </a:t>
            </a:r>
          </a:p>
          <a:p>
            <a:pPr marL="0" indent="0" algn="just">
              <a:buNone/>
            </a:pPr>
            <a:endParaRPr lang="en-US" dirty="0">
              <a:latin typeface="+mn-lt"/>
            </a:endParaRPr>
          </a:p>
        </p:txBody>
      </p:sp>
      <p:pic>
        <p:nvPicPr>
          <p:cNvPr id="11" name="Content Placeholder 10">
            <a:extLst>
              <a:ext uri="{FF2B5EF4-FFF2-40B4-BE49-F238E27FC236}">
                <a16:creationId xmlns:a16="http://schemas.microsoft.com/office/drawing/2014/main" id="{1BC05408-A2FC-3E83-64E6-5F26DDB7ECC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95513" y="1639781"/>
            <a:ext cx="2512192" cy="4351338"/>
          </a:xfrm>
        </p:spPr>
      </p:pic>
      <p:sp>
        <p:nvSpPr>
          <p:cNvPr id="2" name="Slide Number Placeholder 1"/>
          <p:cNvSpPr>
            <a:spLocks noGrp="1"/>
          </p:cNvSpPr>
          <p:nvPr>
            <p:ph type="sldNum" sz="quarter" idx="12"/>
          </p:nvPr>
        </p:nvSpPr>
        <p:spPr/>
        <p:txBody>
          <a:bodyPr/>
          <a:lstStyle/>
          <a:p>
            <a:fld id="{E76ACE2F-DBB5-4E67-B594-35444F48B910}" type="slidenum">
              <a:rPr lang="en-US" smtClean="0"/>
              <a:t>10</a:t>
            </a:fld>
            <a:endParaRPr lang="en-US"/>
          </a:p>
        </p:txBody>
      </p:sp>
      <p:pic>
        <p:nvPicPr>
          <p:cNvPr id="14" name="Content Placeholder 13">
            <a:extLst>
              <a:ext uri="{FF2B5EF4-FFF2-40B4-BE49-F238E27FC236}">
                <a16:creationId xmlns:a16="http://schemas.microsoft.com/office/drawing/2014/main" id="{19C1D3A7-022C-5DC7-63DD-FEE28B196FA5}"/>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8763000" y="1639781"/>
            <a:ext cx="2139156" cy="4351337"/>
          </a:xfrm>
        </p:spPr>
      </p:pic>
    </p:spTree>
    <p:extLst>
      <p:ext uri="{BB962C8B-B14F-4D97-AF65-F5344CB8AC3E}">
        <p14:creationId xmlns:p14="http://schemas.microsoft.com/office/powerpoint/2010/main" val="125353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2626" y="304800"/>
            <a:ext cx="11406748" cy="802105"/>
          </a:xfrm>
        </p:spPr>
        <p:txBody>
          <a:bodyPr>
            <a:normAutofit/>
          </a:bodyPr>
          <a:lstStyle/>
          <a:p>
            <a:r>
              <a:rPr lang="vi-VN" sz="2200" dirty="0"/>
              <a:t>3.3.3. Theo dõi lịch sử đơn đặt hàng</a:t>
            </a:r>
            <a:endParaRPr lang="en-US" sz="2200" dirty="0"/>
          </a:p>
        </p:txBody>
      </p:sp>
      <p:sp>
        <p:nvSpPr>
          <p:cNvPr id="12" name="Content Placeholder 11">
            <a:extLst>
              <a:ext uri="{FF2B5EF4-FFF2-40B4-BE49-F238E27FC236}">
                <a16:creationId xmlns:a16="http://schemas.microsoft.com/office/drawing/2014/main" id="{FBCC314F-863C-E3C7-4949-B04FFBA28D8D}"/>
              </a:ext>
            </a:extLst>
          </p:cNvPr>
          <p:cNvSpPr>
            <a:spLocks noGrp="1"/>
          </p:cNvSpPr>
          <p:nvPr>
            <p:ph sz="half" idx="1"/>
          </p:nvPr>
        </p:nvSpPr>
        <p:spPr>
          <a:xfrm>
            <a:off x="586529" y="1273809"/>
            <a:ext cx="5386431" cy="4903153"/>
          </a:xfrm>
        </p:spPr>
        <p:txBody>
          <a:bodyPr/>
          <a:lstStyle/>
          <a:p>
            <a:pPr algn="just"/>
            <a:r>
              <a:rPr lang="vi-VN" dirty="0">
                <a:latin typeface="+mn-lt"/>
                <a:ea typeface="SimSun" panose="02010600030101010101" pitchFamily="2" charset="-122"/>
                <a:cs typeface="Times New Roman" panose="02020603050405020304" pitchFamily="18" charset="0"/>
              </a:rPr>
              <a:t>Trang</a:t>
            </a:r>
            <a:r>
              <a:rPr lang="vi-VN" sz="1800" b="1" dirty="0">
                <a:effectLst/>
                <a:latin typeface="+mn-lt"/>
                <a:ea typeface="SimSun" panose="02010600030101010101" pitchFamily="2" charset="-122"/>
                <a:cs typeface="Times New Roman" panose="02020603050405020304" pitchFamily="18" charset="0"/>
              </a:rPr>
              <a:t> “Lịch sử Đơn Đặt Hàng”</a:t>
            </a:r>
            <a:r>
              <a:rPr lang="vi-VN" sz="1800" dirty="0">
                <a:effectLst/>
                <a:latin typeface="+mn-lt"/>
                <a:ea typeface="SimSun" panose="02010600030101010101" pitchFamily="2" charset="-122"/>
                <a:cs typeface="Times New Roman" panose="02020603050405020304" pitchFamily="18" charset="0"/>
              </a:rPr>
              <a:t> trong ứng dụng Campus Meal cung cấp cho người bán một cái nhìn toàn diện và chi tiết về tất cả các đơn hàng đã được thực hiện, giúp họ dễ dàng theo dõi và kiểm soát các giao dịch. Tính năng này đóng vai trò quan trọng trong việc hỗ trợ người bán trong quá trình kiểm toán doanh thu, quản lý các mặt hàng và nắm bắt thông tin một cách hiệu quả.</a:t>
            </a:r>
          </a:p>
          <a:p>
            <a:pPr algn="just"/>
            <a:r>
              <a:rPr lang="vi-VN" sz="1800" dirty="0">
                <a:effectLst/>
                <a:latin typeface="+mn-lt"/>
                <a:ea typeface="SimSun" panose="02010600030101010101" pitchFamily="2" charset="-122"/>
                <a:cs typeface="Times New Roman" panose="02020603050405020304" pitchFamily="18" charset="0"/>
              </a:rPr>
              <a:t>Khi truy cập vào trang này, người bán có thể xem thông tin chi tiết của từng đơn hàng, bao gồm tên khách hàng, sản phẩm đã mua, giá cả, thời gian đặt hàng và trạng thái đơn hàng, đánh giá của khách hàng. </a:t>
            </a:r>
            <a:endParaRPr lang="en-US" dirty="0">
              <a:latin typeface="+mn-lt"/>
            </a:endParaRPr>
          </a:p>
        </p:txBody>
      </p:sp>
      <p:pic>
        <p:nvPicPr>
          <p:cNvPr id="15" name="Content Placeholder 14">
            <a:extLst>
              <a:ext uri="{FF2B5EF4-FFF2-40B4-BE49-F238E27FC236}">
                <a16:creationId xmlns:a16="http://schemas.microsoft.com/office/drawing/2014/main" id="{6539AA70-E3DA-43DE-34DC-E7B716F71A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19461" y="1273809"/>
            <a:ext cx="2435193" cy="4684229"/>
          </a:xfrm>
        </p:spPr>
      </p:pic>
      <p:sp>
        <p:nvSpPr>
          <p:cNvPr id="2" name="Slide Number Placeholder 1"/>
          <p:cNvSpPr>
            <a:spLocks noGrp="1"/>
          </p:cNvSpPr>
          <p:nvPr>
            <p:ph type="sldNum" sz="quarter" idx="12"/>
          </p:nvPr>
        </p:nvSpPr>
        <p:spPr/>
        <p:txBody>
          <a:bodyPr/>
          <a:lstStyle/>
          <a:p>
            <a:fld id="{E76ACE2F-DBB5-4E67-B594-35444F48B910}" type="slidenum">
              <a:rPr lang="en-US" smtClean="0"/>
              <a:t>11</a:t>
            </a:fld>
            <a:endParaRPr lang="en-US"/>
          </a:p>
        </p:txBody>
      </p:sp>
    </p:spTree>
    <p:extLst>
      <p:ext uri="{BB962C8B-B14F-4D97-AF65-F5344CB8AC3E}">
        <p14:creationId xmlns:p14="http://schemas.microsoft.com/office/powerpoint/2010/main" val="375292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sz="2200" dirty="0"/>
              <a:t>3.3.4. QR Code(Seller)</a:t>
            </a:r>
            <a:endParaRPr lang="en-US" sz="2200" dirty="0"/>
          </a:p>
        </p:txBody>
      </p:sp>
      <p:sp>
        <p:nvSpPr>
          <p:cNvPr id="8" name="Content Placeholder 7">
            <a:extLst>
              <a:ext uri="{FF2B5EF4-FFF2-40B4-BE49-F238E27FC236}">
                <a16:creationId xmlns:a16="http://schemas.microsoft.com/office/drawing/2014/main" id="{895E6A1C-DCF0-932E-145F-0CD97C6D64B3}"/>
              </a:ext>
            </a:extLst>
          </p:cNvPr>
          <p:cNvSpPr>
            <a:spLocks noGrp="1"/>
          </p:cNvSpPr>
          <p:nvPr>
            <p:ph sz="half" idx="1"/>
          </p:nvPr>
        </p:nvSpPr>
        <p:spPr>
          <a:xfrm>
            <a:off x="701898" y="1274551"/>
            <a:ext cx="3927854" cy="4716568"/>
          </a:xfrm>
        </p:spPr>
        <p:txBody>
          <a:bodyPr>
            <a:normAutofit fontScale="92500" lnSpcReduction="10000"/>
          </a:bodyPr>
          <a:lstStyle/>
          <a:p>
            <a:pPr algn="just"/>
            <a:r>
              <a:rPr lang="vi-VN" sz="1800" dirty="0">
                <a:solidFill>
                  <a:srgbClr val="000000"/>
                </a:solidFill>
                <a:effectLst/>
                <a:latin typeface="+mn-lt"/>
                <a:ea typeface="Times New Roman" panose="02020603050405020304" pitchFamily="18" charset="0"/>
              </a:rPr>
              <a:t>Tính năng QR Code quét mã đơn hàng trong ứng dụng Campus Meal là một công cụ hiện đại và hữu ích, giúp tối ưu hóa quy trình giao dịch giữa người mua và người bán, đồng thời đảm bảo tính an toàn và minh bạch.</a:t>
            </a:r>
          </a:p>
          <a:p>
            <a:pPr algn="just"/>
            <a:r>
              <a:rPr lang="vi-VN" sz="1800" dirty="0">
                <a:solidFill>
                  <a:srgbClr val="000000"/>
                </a:solidFill>
                <a:effectLst/>
                <a:latin typeface="+mn-lt"/>
                <a:ea typeface="Times New Roman" panose="02020603050405020304" pitchFamily="18" charset="0"/>
                <a:cs typeface="Times New Roman" panose="02020603050405020304" pitchFamily="18" charset="0"/>
              </a:rPr>
              <a:t>Sau khi người mua thanh toán đơn hàng thành công, hệ thống sẽ tự động tạo và cung cấp một mã QR duy nhất, đóng vai trò như một hóa đơn điện tử. Mã QR này chứa đựng toàn bộ thông tin chi tiết về đơn hàng, bao gồm danh sách các mặt hàng đã đặt, số lượng.</a:t>
            </a:r>
            <a:endParaRPr lang="en-US" sz="1800" dirty="0">
              <a:effectLst/>
              <a:latin typeface="+mn-lt"/>
              <a:ea typeface="SimSun" panose="02010600030101010101" pitchFamily="2" charset="-122"/>
              <a:cs typeface="Times New Roman" panose="02020603050405020304" pitchFamily="18" charset="0"/>
            </a:endParaRPr>
          </a:p>
        </p:txBody>
      </p:sp>
      <p:pic>
        <p:nvPicPr>
          <p:cNvPr id="12" name="Content Placeholder 11">
            <a:extLst>
              <a:ext uri="{FF2B5EF4-FFF2-40B4-BE49-F238E27FC236}">
                <a16:creationId xmlns:a16="http://schemas.microsoft.com/office/drawing/2014/main" id="{C286FA26-4E2C-41E1-2135-6D6FF773B74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65019" y="1274551"/>
            <a:ext cx="2427831" cy="4716568"/>
          </a:xfrm>
        </p:spPr>
      </p:pic>
      <p:sp>
        <p:nvSpPr>
          <p:cNvPr id="2" name="Slide Number Placeholder 1"/>
          <p:cNvSpPr>
            <a:spLocks noGrp="1"/>
          </p:cNvSpPr>
          <p:nvPr>
            <p:ph type="sldNum" sz="quarter" idx="12"/>
          </p:nvPr>
        </p:nvSpPr>
        <p:spPr/>
        <p:txBody>
          <a:bodyPr/>
          <a:lstStyle/>
          <a:p>
            <a:fld id="{E76ACE2F-DBB5-4E67-B594-35444F48B910}" type="slidenum">
              <a:rPr lang="en-US" smtClean="0"/>
              <a:t>12</a:t>
            </a:fld>
            <a:endParaRPr lang="en-US"/>
          </a:p>
        </p:txBody>
      </p:sp>
      <p:pic>
        <p:nvPicPr>
          <p:cNvPr id="14" name="Content Placeholder 13">
            <a:extLst>
              <a:ext uri="{FF2B5EF4-FFF2-40B4-BE49-F238E27FC236}">
                <a16:creationId xmlns:a16="http://schemas.microsoft.com/office/drawing/2014/main" id="{C4023CB6-E4C3-5A69-6E94-3DC5670CDBC7}"/>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8679723" y="1274551"/>
            <a:ext cx="2427831" cy="4716568"/>
          </a:xfrm>
        </p:spPr>
      </p:pic>
    </p:spTree>
    <p:extLst>
      <p:ext uri="{BB962C8B-B14F-4D97-AF65-F5344CB8AC3E}">
        <p14:creationId xmlns:p14="http://schemas.microsoft.com/office/powerpoint/2010/main" val="353872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sz="2200" dirty="0"/>
              <a:t>3.3.5. Thông báo</a:t>
            </a:r>
            <a:endParaRPr lang="en-US" sz="2200" dirty="0"/>
          </a:p>
        </p:txBody>
      </p:sp>
      <p:sp>
        <p:nvSpPr>
          <p:cNvPr id="8" name="Content Placeholder 7">
            <a:extLst>
              <a:ext uri="{FF2B5EF4-FFF2-40B4-BE49-F238E27FC236}">
                <a16:creationId xmlns:a16="http://schemas.microsoft.com/office/drawing/2014/main" id="{42C46CBF-8192-C4CF-EAAC-B0D58AA28635}"/>
              </a:ext>
            </a:extLst>
          </p:cNvPr>
          <p:cNvSpPr>
            <a:spLocks noGrp="1"/>
          </p:cNvSpPr>
          <p:nvPr>
            <p:ph sz="half" idx="1"/>
          </p:nvPr>
        </p:nvSpPr>
        <p:spPr>
          <a:xfrm>
            <a:off x="701899" y="1639781"/>
            <a:ext cx="3789890" cy="4351338"/>
          </a:xfrm>
        </p:spPr>
        <p:txBody>
          <a:bodyPr>
            <a:normAutofit/>
          </a:bodyPr>
          <a:lstStyle/>
          <a:p>
            <a:pPr algn="just"/>
            <a:r>
              <a:rPr lang="vi-VN" dirty="0"/>
              <a:t>Trang Thông báo trong ứng dụng Campus Meal đóng vai trò quan trọng trong việc cung cấp cho người bán hàng những thông tin cần thiết liên quan đến hoạt động kinh doanh.</a:t>
            </a:r>
          </a:p>
          <a:p>
            <a:pPr algn="just"/>
            <a:r>
              <a:rPr lang="vi-VN" dirty="0"/>
              <a:t>Ngoài ra, trang Thông báo cũng cho phép người bán nhận được các cập nhật quan trọng từ ứng dụng, bao gồm: chương trình khuyến mãi, sự kiện đặc biệt,...</a:t>
            </a:r>
            <a:endParaRPr lang="en-US" dirty="0"/>
          </a:p>
        </p:txBody>
      </p:sp>
      <p:pic>
        <p:nvPicPr>
          <p:cNvPr id="12" name="Content Placeholder 11">
            <a:extLst>
              <a:ext uri="{FF2B5EF4-FFF2-40B4-BE49-F238E27FC236}">
                <a16:creationId xmlns:a16="http://schemas.microsoft.com/office/drawing/2014/main" id="{85E18CC5-C996-293A-502C-579F724EBB5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97642" y="1639781"/>
            <a:ext cx="2181725" cy="4351338"/>
          </a:xfrm>
        </p:spPr>
      </p:pic>
      <p:sp>
        <p:nvSpPr>
          <p:cNvPr id="2" name="Slide Number Placeholder 1"/>
          <p:cNvSpPr>
            <a:spLocks noGrp="1"/>
          </p:cNvSpPr>
          <p:nvPr>
            <p:ph type="sldNum" sz="quarter" idx="12"/>
          </p:nvPr>
        </p:nvSpPr>
        <p:spPr/>
        <p:txBody>
          <a:bodyPr/>
          <a:lstStyle/>
          <a:p>
            <a:fld id="{E76ACE2F-DBB5-4E67-B594-35444F48B910}" type="slidenum">
              <a:rPr lang="en-US" smtClean="0"/>
              <a:t>13</a:t>
            </a:fld>
            <a:endParaRPr lang="en-US"/>
          </a:p>
        </p:txBody>
      </p:sp>
      <p:pic>
        <p:nvPicPr>
          <p:cNvPr id="14" name="Content Placeholder 13">
            <a:extLst>
              <a:ext uri="{FF2B5EF4-FFF2-40B4-BE49-F238E27FC236}">
                <a16:creationId xmlns:a16="http://schemas.microsoft.com/office/drawing/2014/main" id="{B1750C6E-73C9-0542-8844-2A28EB39B905}"/>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8706144" y="1639781"/>
            <a:ext cx="2181725" cy="4351338"/>
          </a:xfrm>
        </p:spPr>
      </p:pic>
    </p:spTree>
    <p:extLst>
      <p:ext uri="{BB962C8B-B14F-4D97-AF65-F5344CB8AC3E}">
        <p14:creationId xmlns:p14="http://schemas.microsoft.com/office/powerpoint/2010/main" val="3088630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vi-VN" sz="2200" dirty="0"/>
              <a:t>3.3.6. Thông tin cá nhân</a:t>
            </a:r>
            <a:endParaRPr lang="en-US" sz="2200" dirty="0"/>
          </a:p>
        </p:txBody>
      </p:sp>
      <p:sp>
        <p:nvSpPr>
          <p:cNvPr id="4" name="Content Placeholder 3"/>
          <p:cNvSpPr>
            <a:spLocks noGrp="1"/>
          </p:cNvSpPr>
          <p:nvPr>
            <p:ph sz="half" idx="1"/>
          </p:nvPr>
        </p:nvSpPr>
        <p:spPr>
          <a:xfrm>
            <a:off x="586529" y="1507716"/>
            <a:ext cx="5990734" cy="4669247"/>
          </a:xfrm>
        </p:spPr>
        <p:txBody>
          <a:bodyPr>
            <a:normAutofit lnSpcReduction="10000"/>
          </a:bodyPr>
          <a:lstStyle/>
          <a:p>
            <a:pPr algn="just"/>
            <a:r>
              <a:rPr lang="vi-VN" dirty="0"/>
              <a:t>Trang Thông tin cá nhân(Profile) trong ứng dụng Campus Meal là nơi tập trung mọi thông tin cá nhân và thông tin của cửa hàng của người dùng, được trình bày một cách rõ ràng và chi tiết.</a:t>
            </a:r>
          </a:p>
          <a:p>
            <a:pPr algn="just"/>
            <a:r>
              <a:rPr lang="vi-VN" dirty="0"/>
              <a:t>Tính năng này cho phép người dùng quản lý các thông tin cá nhân như: Hình ảnh đại diện, tên, e-mail, số điện thoại liên hệ, cũng như các thông tin quan trọng liên quan đến cửa hàng: Tên cửa hàng, địa chỉ, thời gian hoạt động trong ngày,...</a:t>
            </a:r>
          </a:p>
          <a:p>
            <a:pPr algn="just"/>
            <a:r>
              <a:rPr lang="vi-VN" dirty="0"/>
              <a:t>Giao diện của trang Thông tin cá nhân được thiết kế thân thiện và trực quan, với các mục được sắp xếp khoa học.</a:t>
            </a:r>
          </a:p>
          <a:p>
            <a:pPr algn="just"/>
            <a:r>
              <a:rPr lang="vi-VN" dirty="0"/>
              <a:t>Việc cung cấp thông tin đầy đủ và liên tục đảm bảo sự minh bạch, chuyên nghiệp trong môi trường giao dịch.</a:t>
            </a:r>
            <a:endParaRPr lang="en-US" dirty="0"/>
          </a:p>
        </p:txBody>
      </p:sp>
      <p:pic>
        <p:nvPicPr>
          <p:cNvPr id="8" name="Content Placeholder 7">
            <a:extLst>
              <a:ext uri="{FF2B5EF4-FFF2-40B4-BE49-F238E27FC236}">
                <a16:creationId xmlns:a16="http://schemas.microsoft.com/office/drawing/2014/main" id="{FF767549-4ECE-9B8E-6479-4AD3FE30E22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582527" y="1379621"/>
            <a:ext cx="2197768" cy="4507831"/>
          </a:xfrm>
        </p:spPr>
      </p:pic>
      <p:sp>
        <p:nvSpPr>
          <p:cNvPr id="2" name="Slide Number Placeholder 1"/>
          <p:cNvSpPr>
            <a:spLocks noGrp="1"/>
          </p:cNvSpPr>
          <p:nvPr>
            <p:ph type="sldNum" sz="quarter" idx="12"/>
          </p:nvPr>
        </p:nvSpPr>
        <p:spPr/>
        <p:txBody>
          <a:bodyPr/>
          <a:lstStyle/>
          <a:p>
            <a:fld id="{E76ACE2F-DBB5-4E67-B594-35444F48B910}" type="slidenum">
              <a:rPr lang="en-US" smtClean="0"/>
              <a:t>14</a:t>
            </a:fld>
            <a:endParaRPr lang="en-US"/>
          </a:p>
        </p:txBody>
      </p:sp>
    </p:spTree>
    <p:extLst>
      <p:ext uri="{BB962C8B-B14F-4D97-AF65-F5344CB8AC3E}">
        <p14:creationId xmlns:p14="http://schemas.microsoft.com/office/powerpoint/2010/main" val="341353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rmAutofit fontScale="90000"/>
          </a:bodyPr>
          <a:lstStyle/>
          <a:p>
            <a:r>
              <a:rPr lang="vi-VN" sz="2700" dirty="0"/>
              <a:t>3.4.Phía người mua(Buyer)</a:t>
            </a:r>
            <a:br>
              <a:rPr lang="vi-VN" sz="2700" dirty="0"/>
            </a:br>
            <a:r>
              <a:rPr lang="vi-VN" sz="2400" dirty="0"/>
              <a:t>3.4.1. Thông tin chung(Trang chủ)</a:t>
            </a:r>
            <a:endParaRPr lang="en-US" sz="2400" dirty="0"/>
          </a:p>
        </p:txBody>
      </p:sp>
      <p:sp>
        <p:nvSpPr>
          <p:cNvPr id="4" name="Content Placeholder 3"/>
          <p:cNvSpPr>
            <a:spLocks noGrp="1"/>
          </p:cNvSpPr>
          <p:nvPr>
            <p:ph sz="half" idx="1"/>
          </p:nvPr>
        </p:nvSpPr>
        <p:spPr>
          <a:xfrm>
            <a:off x="701898" y="1274551"/>
            <a:ext cx="3956418" cy="5231660"/>
          </a:xfrm>
        </p:spPr>
        <p:txBody>
          <a:bodyPr>
            <a:noAutofit/>
          </a:bodyPr>
          <a:lstStyle/>
          <a:p>
            <a:pPr algn="just"/>
            <a:r>
              <a:rPr lang="vi-VN" b="1" dirty="0">
                <a:effectLst/>
                <a:latin typeface="+mn-lt"/>
                <a:ea typeface="SimSun" panose="02010600030101010101" pitchFamily="2" charset="-122"/>
                <a:cs typeface="Times New Roman" panose="02020603050405020304" pitchFamily="18" charset="0"/>
              </a:rPr>
              <a:t>Trang chủ</a:t>
            </a:r>
            <a:r>
              <a:rPr lang="vi-VN" dirty="0">
                <a:effectLst/>
                <a:latin typeface="+mn-lt"/>
                <a:ea typeface="SimSun" panose="02010600030101010101" pitchFamily="2" charset="-122"/>
                <a:cs typeface="Times New Roman" panose="02020603050405020304" pitchFamily="18" charset="0"/>
              </a:rPr>
              <a:t> của ứng dụng Campus Meal được thiết kế với giao diện thân thiện và dễ dàng sử dụng, góp phần quan trọng trong việc tạo ấn tượng tích cực đối với người mua. </a:t>
            </a:r>
          </a:p>
          <a:p>
            <a:pPr algn="just"/>
            <a:r>
              <a:rPr lang="vi-VN" dirty="0">
                <a:effectLst/>
                <a:latin typeface="+mn-lt"/>
                <a:ea typeface="SimSun" panose="02010600030101010101" pitchFamily="2" charset="-122"/>
                <a:cs typeface="Times New Roman" panose="02020603050405020304" pitchFamily="18" charset="0"/>
              </a:rPr>
              <a:t>Ứng dụng cũng đã được tích hợp thêm tính năng tìm kiếm để hỗ trợ người mua trong việc tìm kiếm món ăn, cửa hàng mong muốn. Người dùng chỉ cần nhập từ khóa liên quan vào ô tìm kiếm, có thể là tên món ăn hoặc tên cửa hàng, và hệ thống sẽ tự động lọc ra danh sách các kết quả phù hợp.</a:t>
            </a:r>
            <a:endParaRPr lang="en-US" dirty="0">
              <a:latin typeface="+mn-lt"/>
            </a:endParaRPr>
          </a:p>
        </p:txBody>
      </p:sp>
      <p:pic>
        <p:nvPicPr>
          <p:cNvPr id="8" name="Content Placeholder 7">
            <a:extLst>
              <a:ext uri="{FF2B5EF4-FFF2-40B4-BE49-F238E27FC236}">
                <a16:creationId xmlns:a16="http://schemas.microsoft.com/office/drawing/2014/main" id="{46EDF519-4CB9-6C05-8E88-F5397D07B47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13628" y="1274551"/>
            <a:ext cx="2280692" cy="4716569"/>
          </a:xfrm>
        </p:spPr>
      </p:pic>
      <p:sp>
        <p:nvSpPr>
          <p:cNvPr id="2" name="Slide Number Placeholder 1"/>
          <p:cNvSpPr>
            <a:spLocks noGrp="1"/>
          </p:cNvSpPr>
          <p:nvPr>
            <p:ph type="sldNum" sz="quarter" idx="12"/>
          </p:nvPr>
        </p:nvSpPr>
        <p:spPr/>
        <p:txBody>
          <a:bodyPr/>
          <a:lstStyle/>
          <a:p>
            <a:fld id="{E76ACE2F-DBB5-4E67-B594-35444F48B910}" type="slidenum">
              <a:rPr lang="en-US" smtClean="0"/>
              <a:t>15</a:t>
            </a:fld>
            <a:endParaRPr lang="en-US"/>
          </a:p>
        </p:txBody>
      </p:sp>
      <p:pic>
        <p:nvPicPr>
          <p:cNvPr id="10" name="Content Placeholder 9">
            <a:extLst>
              <a:ext uri="{FF2B5EF4-FFF2-40B4-BE49-F238E27FC236}">
                <a16:creationId xmlns:a16="http://schemas.microsoft.com/office/drawing/2014/main" id="{4E5B308D-C24E-975A-89B4-52C840471C37}"/>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8763000" y="1274550"/>
            <a:ext cx="2280692" cy="4716569"/>
          </a:xfrm>
        </p:spPr>
      </p:pic>
    </p:spTree>
    <p:extLst>
      <p:ext uri="{BB962C8B-B14F-4D97-AF65-F5344CB8AC3E}">
        <p14:creationId xmlns:p14="http://schemas.microsoft.com/office/powerpoint/2010/main" val="416871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rmAutofit/>
          </a:bodyPr>
          <a:lstStyle/>
          <a:p>
            <a:r>
              <a:rPr lang="vi-VN" sz="2400" dirty="0"/>
              <a:t>3.4.2. Giỏ hàng(Cart) và thanh toán(Purchase)</a:t>
            </a:r>
            <a:endParaRPr lang="en-US" sz="2400" dirty="0"/>
          </a:p>
        </p:txBody>
      </p:sp>
      <p:sp>
        <p:nvSpPr>
          <p:cNvPr id="4" name="Content Placeholder 3"/>
          <p:cNvSpPr>
            <a:spLocks noGrp="1"/>
          </p:cNvSpPr>
          <p:nvPr>
            <p:ph sz="half" idx="1"/>
          </p:nvPr>
        </p:nvSpPr>
        <p:spPr>
          <a:xfrm>
            <a:off x="701898" y="1274550"/>
            <a:ext cx="4150422" cy="4716569"/>
          </a:xfrm>
        </p:spPr>
        <p:txBody>
          <a:bodyPr>
            <a:normAutofit lnSpcReduction="10000"/>
          </a:bodyPr>
          <a:lstStyle/>
          <a:p>
            <a:pPr algn="just"/>
            <a:r>
              <a:rPr lang="vi-VN" sz="1800" dirty="0">
                <a:effectLst/>
                <a:latin typeface="+mn-lt"/>
                <a:ea typeface="SimSun" panose="02010600030101010101" pitchFamily="2" charset="-122"/>
                <a:cs typeface="Times New Roman" panose="02020603050405020304" pitchFamily="18" charset="0"/>
              </a:rPr>
              <a:t>Trang giỏ hàng trong ứng dụng Campus Meal được thiết kế nhằm giúp người dùng quản lý các món ăn đã chọn một cách thuận tiện và hiệu quả. Sau khi thêm món ăn vào giỏ hàng, người dùng có thể dễ dàng thực hiện các thao tác chỉnh sửa, xóa món ăn hoặc điều chỉnh số lượng các món chỉ bằng vài cú nhấp chuột.</a:t>
            </a:r>
          </a:p>
          <a:p>
            <a:pPr algn="just"/>
            <a:r>
              <a:rPr lang="vi-VN" dirty="0">
                <a:latin typeface="+mn-lt"/>
                <a:ea typeface="SimSun" panose="02010600030101010101" pitchFamily="2" charset="-122"/>
                <a:cs typeface="Times New Roman" panose="02020603050405020304" pitchFamily="18" charset="0"/>
              </a:rPr>
              <a:t>Ngoài ra, trang giỏ hàng của ứng dụng Campus Meal còn tích hợp tính năng hỗ trợ người mua áp dụng các chương trình khuyến mãi và miễn phí giao hàng.</a:t>
            </a:r>
            <a:endParaRPr lang="en-US" dirty="0">
              <a:latin typeface="+mn-lt"/>
            </a:endParaRPr>
          </a:p>
        </p:txBody>
      </p:sp>
      <p:pic>
        <p:nvPicPr>
          <p:cNvPr id="9" name="Content Placeholder 8">
            <a:extLst>
              <a:ext uri="{FF2B5EF4-FFF2-40B4-BE49-F238E27FC236}">
                <a16:creationId xmlns:a16="http://schemas.microsoft.com/office/drawing/2014/main" id="{65DCA678-4A30-0123-BFBC-CE3707FA0E4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20544" y="1274550"/>
            <a:ext cx="2374232" cy="4716567"/>
          </a:xfrm>
        </p:spPr>
      </p:pic>
      <p:sp>
        <p:nvSpPr>
          <p:cNvPr id="2" name="Slide Number Placeholder 1"/>
          <p:cNvSpPr>
            <a:spLocks noGrp="1"/>
          </p:cNvSpPr>
          <p:nvPr>
            <p:ph type="sldNum" sz="quarter" idx="12"/>
          </p:nvPr>
        </p:nvSpPr>
        <p:spPr/>
        <p:txBody>
          <a:bodyPr/>
          <a:lstStyle/>
          <a:p>
            <a:fld id="{E76ACE2F-DBB5-4E67-B594-35444F48B910}" type="slidenum">
              <a:rPr lang="en-US" smtClean="0"/>
              <a:t>16</a:t>
            </a:fld>
            <a:endParaRPr lang="en-US"/>
          </a:p>
        </p:txBody>
      </p:sp>
      <p:pic>
        <p:nvPicPr>
          <p:cNvPr id="11" name="Content Placeholder 10">
            <a:extLst>
              <a:ext uri="{FF2B5EF4-FFF2-40B4-BE49-F238E27FC236}">
                <a16:creationId xmlns:a16="http://schemas.microsoft.com/office/drawing/2014/main" id="{7710555A-168C-94F3-4096-F9668830BC22}"/>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8903368" y="1274551"/>
            <a:ext cx="2374232" cy="4716568"/>
          </a:xfrm>
        </p:spPr>
      </p:pic>
    </p:spTree>
    <p:extLst>
      <p:ext uri="{BB962C8B-B14F-4D97-AF65-F5344CB8AC3E}">
        <p14:creationId xmlns:p14="http://schemas.microsoft.com/office/powerpoint/2010/main" val="154719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p:cNvSpPr>
          <p:nvPr>
            <p:ph type="title"/>
          </p:nvPr>
        </p:nvSpPr>
        <p:spPr/>
        <p:txBody>
          <a:bodyPr>
            <a:normAutofit/>
          </a:bodyPr>
          <a:lstStyle/>
          <a:p>
            <a:r>
              <a:rPr lang="vi-VN" sz="2400" dirty="0"/>
              <a:t>3.4.2. Giỏ hàng(Cart) và thanh toán(Purchase)</a:t>
            </a:r>
            <a:endParaRPr lang="en-US" sz="2400" dirty="0"/>
          </a:p>
        </p:txBody>
      </p:sp>
      <p:sp>
        <p:nvSpPr>
          <p:cNvPr id="10" name="Content Placeholder 9">
            <a:extLst>
              <a:ext uri="{FF2B5EF4-FFF2-40B4-BE49-F238E27FC236}">
                <a16:creationId xmlns:a16="http://schemas.microsoft.com/office/drawing/2014/main" id="{5899458A-985A-A307-7D33-A6348426E8F6}"/>
              </a:ext>
            </a:extLst>
          </p:cNvPr>
          <p:cNvSpPr>
            <a:spLocks noGrp="1"/>
          </p:cNvSpPr>
          <p:nvPr>
            <p:ph sz="half" idx="1"/>
          </p:nvPr>
        </p:nvSpPr>
        <p:spPr>
          <a:xfrm>
            <a:off x="701897" y="1274551"/>
            <a:ext cx="4640123" cy="4716568"/>
          </a:xfrm>
        </p:spPr>
        <p:txBody>
          <a:bodyPr>
            <a:normAutofit fontScale="92500" lnSpcReduction="20000"/>
          </a:bodyPr>
          <a:lstStyle/>
          <a:p>
            <a:pPr algn="just"/>
            <a:r>
              <a:rPr lang="vi-VN" dirty="0"/>
              <a:t>Khi sẵn sàng thanh toán, người dùng cần quét mã QR trên màn hình. </a:t>
            </a:r>
          </a:p>
          <a:p>
            <a:pPr algn="just"/>
            <a:r>
              <a:rPr lang="vi-VN" sz="1800" dirty="0">
                <a:effectLst/>
                <a:latin typeface="+mn-lt"/>
                <a:ea typeface="SimSun" panose="02010600030101010101" pitchFamily="2" charset="-122"/>
                <a:cs typeface="Times New Roman" panose="02020603050405020304" pitchFamily="18" charset="0"/>
              </a:rPr>
              <a:t>Mã QR này giúp đơn giản hóa quy trình thanh toán, phù hợp với xu hướng thanh toán không tiền mặt, đồng thời mang đến trải nghiệm mua sắm hiện đại và tiện lợi cho khách hàng.</a:t>
            </a:r>
          </a:p>
          <a:p>
            <a:pPr algn="just"/>
            <a:r>
              <a:rPr lang="vi-VN" sz="1800" dirty="0">
                <a:effectLst/>
                <a:latin typeface="+mn-lt"/>
                <a:ea typeface="SimSun" panose="02010600030101010101" pitchFamily="2" charset="-122"/>
                <a:cs typeface="Times New Roman" panose="02020603050405020304" pitchFamily="18" charset="0"/>
              </a:rPr>
              <a:t>Hệ thống ứng dụng Campus Meal cũng được thiết kế với tính năng lưu trữ mã QR cho tất cả các đơn hàng đã được đặt, mang lại lợi ích vượt trội cho cả người bán và người mua. Mã QR này hoạt động như một hóa đơn điện tử, chứa toàn bộ thông tin chi tiết liên quan đến đơn hàng, bao gồm tên món ăn, số lượng, giá cả, ưu đãi áp dụng, và tổng chi phí thanh toán. </a:t>
            </a:r>
            <a:endParaRPr lang="en-US" dirty="0">
              <a:latin typeface="+mn-lt"/>
            </a:endParaRPr>
          </a:p>
        </p:txBody>
      </p:sp>
      <p:pic>
        <p:nvPicPr>
          <p:cNvPr id="14" name="Content Placeholder 13">
            <a:extLst>
              <a:ext uri="{FF2B5EF4-FFF2-40B4-BE49-F238E27FC236}">
                <a16:creationId xmlns:a16="http://schemas.microsoft.com/office/drawing/2014/main" id="{3F97BF8D-34D8-74A0-6178-6550339944F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73061" y="1274551"/>
            <a:ext cx="2182436" cy="4716568"/>
          </a:xfrm>
        </p:spPr>
      </p:pic>
      <p:sp>
        <p:nvSpPr>
          <p:cNvPr id="2" name="Slide Number Placeholder 1"/>
          <p:cNvSpPr>
            <a:spLocks noGrp="1"/>
          </p:cNvSpPr>
          <p:nvPr>
            <p:ph type="sldNum" sz="quarter" idx="12"/>
          </p:nvPr>
        </p:nvSpPr>
        <p:spPr/>
        <p:txBody>
          <a:bodyPr/>
          <a:lstStyle/>
          <a:p>
            <a:fld id="{E76ACE2F-DBB5-4E67-B594-35444F48B910}" type="slidenum">
              <a:rPr lang="en-US" smtClean="0"/>
              <a:t>17</a:t>
            </a:fld>
            <a:endParaRPr lang="en-US"/>
          </a:p>
        </p:txBody>
      </p:sp>
      <p:pic>
        <p:nvPicPr>
          <p:cNvPr id="16" name="Content Placeholder 15">
            <a:extLst>
              <a:ext uri="{FF2B5EF4-FFF2-40B4-BE49-F238E27FC236}">
                <a16:creationId xmlns:a16="http://schemas.microsoft.com/office/drawing/2014/main" id="{6167C4A8-4816-EFB6-7458-EDA2F565384A}"/>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8886618" y="1274551"/>
            <a:ext cx="2182435" cy="4716568"/>
          </a:xfrm>
        </p:spPr>
      </p:pic>
    </p:spTree>
    <p:extLst>
      <p:ext uri="{BB962C8B-B14F-4D97-AF65-F5344CB8AC3E}">
        <p14:creationId xmlns:p14="http://schemas.microsoft.com/office/powerpoint/2010/main" val="1589478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rmAutofit/>
          </a:bodyPr>
          <a:lstStyle/>
          <a:p>
            <a:r>
              <a:rPr lang="vi-VN" sz="2400" dirty="0"/>
              <a:t>3.4.3. Lịch sử mua hàng</a:t>
            </a:r>
            <a:endParaRPr lang="en-US" sz="2400" dirty="0"/>
          </a:p>
        </p:txBody>
      </p:sp>
      <p:sp>
        <p:nvSpPr>
          <p:cNvPr id="6" name="Content Placeholder 5">
            <a:extLst>
              <a:ext uri="{FF2B5EF4-FFF2-40B4-BE49-F238E27FC236}">
                <a16:creationId xmlns:a16="http://schemas.microsoft.com/office/drawing/2014/main" id="{2153C01A-A149-EC64-6730-9E7FD5A78ECA}"/>
              </a:ext>
            </a:extLst>
          </p:cNvPr>
          <p:cNvSpPr>
            <a:spLocks noGrp="1"/>
          </p:cNvSpPr>
          <p:nvPr>
            <p:ph sz="half" idx="1"/>
          </p:nvPr>
        </p:nvSpPr>
        <p:spPr>
          <a:xfrm>
            <a:off x="586529" y="1507716"/>
            <a:ext cx="6776797" cy="4669247"/>
          </a:xfrm>
        </p:spPr>
        <p:txBody>
          <a:bodyPr/>
          <a:lstStyle/>
          <a:p>
            <a:pPr algn="just"/>
            <a:r>
              <a:rPr lang="en-US" sz="1800" b="1" dirty="0">
                <a:effectLst/>
                <a:ea typeface="SimSun" panose="02010600030101010101" pitchFamily="2" charset="-122"/>
              </a:rPr>
              <a:t> </a:t>
            </a:r>
            <a:r>
              <a:rPr lang="vi-VN" sz="1800" b="1" dirty="0">
                <a:effectLst/>
                <a:ea typeface="SimSun" panose="02010600030101010101" pitchFamily="2" charset="-122"/>
              </a:rPr>
              <a:t>Tính năng Lịch sử Mua Hàng</a:t>
            </a:r>
            <a:r>
              <a:rPr lang="vi-VN" sz="1800" dirty="0">
                <a:effectLst/>
                <a:ea typeface="SimSun" panose="02010600030101010101" pitchFamily="2" charset="-122"/>
              </a:rPr>
              <a:t> trong ứng dụng Campus Meal mang đến cho người dùng một cái nhìn tổng quan và chi tiết về tất cả các đơn hàng đã được thực hiện. Tính năng này cho phép người mua dễ dàng truy cập và xem lại thông tin liên quan đến từng đơn hàng, bao gồm tên cửa hàng, tên món ăn, giá cả và thời gian mua hàng.</a:t>
            </a:r>
          </a:p>
          <a:p>
            <a:pPr algn="just"/>
            <a:r>
              <a:rPr lang="vi-VN" sz="1800" dirty="0">
                <a:effectLst/>
                <a:latin typeface="+mn-lt"/>
                <a:ea typeface="SimSun" panose="02010600030101010101" pitchFamily="2" charset="-122"/>
                <a:cs typeface="Times New Roman" panose="02020603050405020304" pitchFamily="18" charset="0"/>
              </a:rPr>
              <a:t>Tính năng Lịch sử Mua Hàng trên ứng dụng Campus Meal không chỉ là nơi lưu trữ các giao dịch đã hoàn thành mà còn tích hợp khả năng cho phép người dùng để lại đánh giá chi tiết về quá trình mua hàng. </a:t>
            </a:r>
          </a:p>
          <a:p>
            <a:pPr algn="just"/>
            <a:r>
              <a:rPr lang="vi-VN" sz="1800" dirty="0">
                <a:effectLst/>
                <a:latin typeface="+mn-lt"/>
                <a:ea typeface="SimSun" panose="02010600030101010101" pitchFamily="2" charset="-122"/>
                <a:cs typeface="Times New Roman" panose="02020603050405020304" pitchFamily="18" charset="0"/>
              </a:rPr>
              <a:t>Lịch sử Mua Hàng không chỉ là công cụ giúp người mua theo dõi các giao dịch mà còn tạo điều kiện thuận lợi cho việc quản lý hoạt động mua sắm hàng ngày. </a:t>
            </a:r>
            <a:endParaRPr lang="en-US" dirty="0">
              <a:latin typeface="+mn-lt"/>
            </a:endParaRPr>
          </a:p>
        </p:txBody>
      </p:sp>
      <p:pic>
        <p:nvPicPr>
          <p:cNvPr id="9" name="Content Placeholder 8">
            <a:extLst>
              <a:ext uri="{FF2B5EF4-FFF2-40B4-BE49-F238E27FC236}">
                <a16:creationId xmlns:a16="http://schemas.microsoft.com/office/drawing/2014/main" id="{8E9DC2B9-535B-8EF0-2464-3F060D4B5B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56885" y="1507716"/>
            <a:ext cx="2743200" cy="4524116"/>
          </a:xfrm>
        </p:spPr>
      </p:pic>
      <p:sp>
        <p:nvSpPr>
          <p:cNvPr id="2" name="Slide Number Placeholder 1"/>
          <p:cNvSpPr>
            <a:spLocks noGrp="1"/>
          </p:cNvSpPr>
          <p:nvPr>
            <p:ph type="sldNum" sz="quarter" idx="12"/>
          </p:nvPr>
        </p:nvSpPr>
        <p:spPr/>
        <p:txBody>
          <a:bodyPr/>
          <a:lstStyle/>
          <a:p>
            <a:fld id="{E76ACE2F-DBB5-4E67-B594-35444F48B910}" type="slidenum">
              <a:rPr lang="en-US" smtClean="0"/>
              <a:t>18</a:t>
            </a:fld>
            <a:endParaRPr lang="en-US"/>
          </a:p>
        </p:txBody>
      </p:sp>
    </p:spTree>
    <p:extLst>
      <p:ext uri="{BB962C8B-B14F-4D97-AF65-F5344CB8AC3E}">
        <p14:creationId xmlns:p14="http://schemas.microsoft.com/office/powerpoint/2010/main" val="3732208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rmAutofit/>
          </a:bodyPr>
          <a:lstStyle/>
          <a:p>
            <a:r>
              <a:rPr lang="vi-VN" sz="2400" dirty="0"/>
              <a:t>3.4.4. Thông báo</a:t>
            </a:r>
            <a:endParaRPr lang="en-US" sz="2400" dirty="0"/>
          </a:p>
        </p:txBody>
      </p:sp>
      <p:sp>
        <p:nvSpPr>
          <p:cNvPr id="4" name="Content Placeholder 3"/>
          <p:cNvSpPr>
            <a:spLocks noGrp="1"/>
          </p:cNvSpPr>
          <p:nvPr>
            <p:ph sz="half" idx="1"/>
          </p:nvPr>
        </p:nvSpPr>
        <p:spPr>
          <a:xfrm>
            <a:off x="586529" y="1507716"/>
            <a:ext cx="6399403" cy="4669247"/>
          </a:xfrm>
        </p:spPr>
        <p:txBody>
          <a:bodyPr/>
          <a:lstStyle/>
          <a:p>
            <a:pPr algn="just"/>
            <a:r>
              <a:rPr lang="vi-VN" dirty="0"/>
              <a:t>Tính năng Thông báo trong ứng dụng Campus Meal đóng vai trò quan trọng trong công việc nâng cao trải nghiệm người dùng bằng cách cung cấp thông tin kịp thời, chính xác về tình trạng các đơn đặt hàng.</a:t>
            </a:r>
          </a:p>
          <a:p>
            <a:pPr algn="just"/>
            <a:r>
              <a:rPr lang="vi-VN" sz="1800" dirty="0">
                <a:effectLst/>
                <a:latin typeface="+mn-lt"/>
                <a:ea typeface="SimSun" panose="02010600030101010101" pitchFamily="2" charset="-122"/>
                <a:cs typeface="Times New Roman" panose="02020603050405020304" pitchFamily="18" charset="0"/>
              </a:rPr>
              <a:t>Tính năng </a:t>
            </a:r>
            <a:r>
              <a:rPr lang="vi-VN" sz="1800" b="1" dirty="0">
                <a:effectLst/>
                <a:latin typeface="+mn-lt"/>
                <a:ea typeface="SimSun" panose="02010600030101010101" pitchFamily="2" charset="-122"/>
                <a:cs typeface="Times New Roman" panose="02020603050405020304" pitchFamily="18" charset="0"/>
              </a:rPr>
              <a:t>thông báo</a:t>
            </a:r>
            <a:r>
              <a:rPr lang="vi-VN" sz="1800" dirty="0">
                <a:effectLst/>
                <a:latin typeface="+mn-lt"/>
                <a:ea typeface="SimSun" panose="02010600030101010101" pitchFamily="2" charset="-122"/>
                <a:cs typeface="Times New Roman" panose="02020603050405020304" pitchFamily="18" charset="0"/>
              </a:rPr>
              <a:t> trong ứng dụng Campus Meal đóng vai trò quan trọng trong việc giảm thiểu tình trạng bỏ lỡ thông tin quan trọng, một vấn đề thường gặp trong các ứng dụng mua sắm trực tuyến. Nhờ vào những thông báo thường xuyên và rõ ràng, người dùng có thể dễ dàng quản lý lịch sử mua sắm của mình, nhận biết tình trạng đơn hàng, và thực hiện các hành động cần thiết một cách nhanh chóng.</a:t>
            </a:r>
            <a:endParaRPr lang="vi-VN" dirty="0">
              <a:latin typeface="+mn-lt"/>
            </a:endParaRPr>
          </a:p>
          <a:p>
            <a:pPr algn="just"/>
            <a:endParaRPr lang="en-US" dirty="0"/>
          </a:p>
        </p:txBody>
      </p:sp>
      <p:pic>
        <p:nvPicPr>
          <p:cNvPr id="8" name="Content Placeholder 7">
            <a:extLst>
              <a:ext uri="{FF2B5EF4-FFF2-40B4-BE49-F238E27FC236}">
                <a16:creationId xmlns:a16="http://schemas.microsoft.com/office/drawing/2014/main" id="{39B6C200-3E40-DD5A-60E9-A949180344E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21053" y="1507716"/>
            <a:ext cx="2743200" cy="4669247"/>
          </a:xfrm>
        </p:spPr>
      </p:pic>
      <p:sp>
        <p:nvSpPr>
          <p:cNvPr id="2" name="Slide Number Placeholder 1"/>
          <p:cNvSpPr>
            <a:spLocks noGrp="1"/>
          </p:cNvSpPr>
          <p:nvPr>
            <p:ph type="sldNum" sz="quarter" idx="12"/>
          </p:nvPr>
        </p:nvSpPr>
        <p:spPr/>
        <p:txBody>
          <a:bodyPr/>
          <a:lstStyle/>
          <a:p>
            <a:fld id="{E76ACE2F-DBB5-4E67-B594-35444F48B910}" type="slidenum">
              <a:rPr lang="en-US" smtClean="0"/>
              <a:t>19</a:t>
            </a:fld>
            <a:endParaRPr lang="en-US"/>
          </a:p>
        </p:txBody>
      </p:sp>
    </p:spTree>
    <p:extLst>
      <p:ext uri="{BB962C8B-B14F-4D97-AF65-F5344CB8AC3E}">
        <p14:creationId xmlns:p14="http://schemas.microsoft.com/office/powerpoint/2010/main" val="376028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76ACE2F-DBB5-4E67-B594-35444F48B910}" type="slidenum">
              <a:rPr lang="en-US" smtClean="0"/>
              <a:t>2</a:t>
            </a:fld>
            <a:endParaRPr lang="en-US"/>
          </a:p>
        </p:txBody>
      </p:sp>
      <p:sp>
        <p:nvSpPr>
          <p:cNvPr id="8" name="TextBox 7">
            <a:extLst>
              <a:ext uri="{FF2B5EF4-FFF2-40B4-BE49-F238E27FC236}">
                <a16:creationId xmlns:a16="http://schemas.microsoft.com/office/drawing/2014/main" id="{D7B3886D-43E6-4B65-B00D-D0474BF2AB47}"/>
              </a:ext>
            </a:extLst>
          </p:cNvPr>
          <p:cNvSpPr txBox="1"/>
          <p:nvPr/>
        </p:nvSpPr>
        <p:spPr>
          <a:xfrm>
            <a:off x="921657" y="2983412"/>
            <a:ext cx="10012680" cy="1951496"/>
          </a:xfrm>
          <a:prstGeom prst="rect">
            <a:avLst/>
          </a:prstGeom>
          <a:noFill/>
        </p:spPr>
        <p:txBody>
          <a:bodyPr wrap="square" rtlCol="0">
            <a:spAutoFit/>
          </a:bodyPr>
          <a:lstStyle/>
          <a:p>
            <a:pPr>
              <a:lnSpc>
                <a:spcPct val="150000"/>
              </a:lnSpc>
            </a:pPr>
            <a:r>
              <a:rPr lang="vi-VN" sz="2800" b="1" dirty="0">
                <a:latin typeface="Arial" panose="020B0604020202020204" pitchFamily="34" charset="0"/>
                <a:cs typeface="Arial" panose="020B0604020202020204" pitchFamily="34" charset="0"/>
              </a:rPr>
              <a:t>Giảng viên hướng dẫn</a:t>
            </a:r>
            <a:r>
              <a:rPr lang="en-US" sz="2800" b="1" dirty="0">
                <a:latin typeface="Arial" panose="020B0604020202020204" pitchFamily="34" charset="0"/>
                <a:cs typeface="Arial" panose="020B0604020202020204" pitchFamily="34" charset="0"/>
              </a:rPr>
              <a:t>: </a:t>
            </a:r>
            <a:r>
              <a:rPr lang="vi-VN" sz="2800" dirty="0">
                <a:latin typeface="Arial" panose="020B0604020202020204" pitchFamily="34" charset="0"/>
                <a:cs typeface="Arial" panose="020B0604020202020204" pitchFamily="34" charset="0"/>
              </a:rPr>
              <a:t>ThS.Vũ Quang Dũng</a:t>
            </a:r>
          </a:p>
          <a:p>
            <a:pPr algn="just">
              <a:lnSpc>
                <a:spcPct val="150000"/>
              </a:lnSpc>
            </a:pPr>
            <a:r>
              <a:rPr lang="vi-VN" sz="2800" b="1" dirty="0">
                <a:latin typeface="Arial" panose="020B0604020202020204" pitchFamily="34" charset="0"/>
                <a:cs typeface="Arial" panose="020B0604020202020204" pitchFamily="34" charset="0"/>
              </a:rPr>
              <a:t>Nhóm thực hiện: </a:t>
            </a:r>
            <a:r>
              <a:rPr lang="vi-VN" sz="2800" dirty="0">
                <a:latin typeface="Arial" panose="020B0604020202020204" pitchFamily="34" charset="0"/>
                <a:cs typeface="Arial" panose="020B0604020202020204" pitchFamily="34" charset="0"/>
              </a:rPr>
              <a:t>Nhóm 10</a:t>
            </a:r>
          </a:p>
          <a:p>
            <a:pPr>
              <a:lnSpc>
                <a:spcPct val="150000"/>
              </a:lnSpc>
            </a:pPr>
            <a:r>
              <a:rPr lang="vi-VN" sz="2800" b="1" dirty="0">
                <a:latin typeface="Arial" panose="020B0604020202020204" pitchFamily="34" charset="0"/>
                <a:cs typeface="Arial" panose="020B0604020202020204" pitchFamily="34" charset="0"/>
              </a:rPr>
              <a:t>Thành viên: </a:t>
            </a:r>
            <a:r>
              <a:rPr lang="vi-VN" sz="2800" dirty="0">
                <a:latin typeface="Arial" panose="020B0604020202020204" pitchFamily="34" charset="0"/>
                <a:cs typeface="Arial" panose="020B0604020202020204" pitchFamily="34" charset="0"/>
              </a:rPr>
              <a:t>Trần Công Đạt – Phan Viết Anh Tuấn</a:t>
            </a:r>
            <a:endParaRPr lang="en-US" sz="2800" dirty="0">
              <a:latin typeface="Arial" panose="020B0604020202020204" pitchFamily="34" charset="0"/>
              <a:cs typeface="Arial" panose="020B0604020202020204" pitchFamily="34" charset="0"/>
            </a:endParaRPr>
          </a:p>
        </p:txBody>
      </p:sp>
      <p:sp>
        <p:nvSpPr>
          <p:cNvPr id="4" name="Title 3"/>
          <p:cNvSpPr>
            <a:spLocks noGrp="1"/>
          </p:cNvSpPr>
          <p:nvPr>
            <p:ph type="ctrTitle"/>
          </p:nvPr>
        </p:nvSpPr>
        <p:spPr>
          <a:xfrm>
            <a:off x="786674" y="670560"/>
            <a:ext cx="10596880" cy="1846217"/>
          </a:xfrm>
        </p:spPr>
        <p:txBody>
          <a:bodyPr>
            <a:normAutofit/>
          </a:bodyPr>
          <a:lstStyle/>
          <a:p>
            <a:pPr algn="l"/>
            <a:r>
              <a:rPr lang="vi-VN" sz="2400" dirty="0" smtClean="0">
                <a:solidFill>
                  <a:schemeClr val="tx1"/>
                </a:solidFill>
              </a:rPr>
              <a:t>Đề tài</a:t>
            </a:r>
            <a:r>
              <a:rPr lang="vi-VN" sz="2700" dirty="0" smtClean="0">
                <a:solidFill>
                  <a:schemeClr val="tx1"/>
                </a:solidFill>
              </a:rPr>
              <a:t>: </a:t>
            </a:r>
            <a:r>
              <a:rPr lang="en-US" sz="2700" dirty="0" err="1">
                <a:solidFill>
                  <a:schemeClr val="tx1"/>
                </a:solidFill>
              </a:rPr>
              <a:t>Phân</a:t>
            </a:r>
            <a:r>
              <a:rPr lang="en-US" sz="2700" dirty="0">
                <a:solidFill>
                  <a:schemeClr val="tx1"/>
                </a:solidFill>
              </a:rPr>
              <a:t> </a:t>
            </a:r>
            <a:r>
              <a:rPr lang="en-US" sz="2700" dirty="0" err="1">
                <a:solidFill>
                  <a:schemeClr val="tx1"/>
                </a:solidFill>
              </a:rPr>
              <a:t>tích</a:t>
            </a:r>
            <a:r>
              <a:rPr lang="en-US" sz="2700" dirty="0">
                <a:solidFill>
                  <a:schemeClr val="tx1"/>
                </a:solidFill>
              </a:rPr>
              <a:t> </a:t>
            </a:r>
            <a:r>
              <a:rPr lang="en-US" sz="2700" dirty="0" err="1">
                <a:solidFill>
                  <a:schemeClr val="tx1"/>
                </a:solidFill>
              </a:rPr>
              <a:t>và</a:t>
            </a:r>
            <a:r>
              <a:rPr lang="en-US" sz="2700" dirty="0">
                <a:solidFill>
                  <a:schemeClr val="tx1"/>
                </a:solidFill>
              </a:rPr>
              <a:t> </a:t>
            </a:r>
            <a:r>
              <a:rPr lang="en-US" sz="2700" dirty="0" err="1">
                <a:solidFill>
                  <a:schemeClr val="tx1"/>
                </a:solidFill>
              </a:rPr>
              <a:t>phát</a:t>
            </a:r>
            <a:r>
              <a:rPr lang="en-US" sz="2700" dirty="0">
                <a:solidFill>
                  <a:schemeClr val="tx1"/>
                </a:solidFill>
              </a:rPr>
              <a:t> </a:t>
            </a:r>
            <a:r>
              <a:rPr lang="en-US" sz="2700" dirty="0" err="1">
                <a:solidFill>
                  <a:schemeClr val="tx1"/>
                </a:solidFill>
              </a:rPr>
              <a:t>triển</a:t>
            </a:r>
            <a:r>
              <a:rPr lang="en-US" sz="2700" dirty="0">
                <a:solidFill>
                  <a:schemeClr val="tx1"/>
                </a:solidFill>
              </a:rPr>
              <a:t> </a:t>
            </a:r>
            <a:r>
              <a:rPr lang="en-US" sz="2700" dirty="0" err="1">
                <a:solidFill>
                  <a:schemeClr val="tx1"/>
                </a:solidFill>
              </a:rPr>
              <a:t>ứng</a:t>
            </a:r>
            <a:r>
              <a:rPr lang="en-US" sz="2700" dirty="0">
                <a:solidFill>
                  <a:schemeClr val="tx1"/>
                </a:solidFill>
              </a:rPr>
              <a:t> </a:t>
            </a:r>
            <a:r>
              <a:rPr lang="en-US" sz="2700" dirty="0" err="1">
                <a:solidFill>
                  <a:schemeClr val="tx1"/>
                </a:solidFill>
              </a:rPr>
              <a:t>dụng</a:t>
            </a:r>
            <a:r>
              <a:rPr lang="en-US" sz="2700" dirty="0">
                <a:solidFill>
                  <a:schemeClr val="tx1"/>
                </a:solidFill>
              </a:rPr>
              <a:t> </a:t>
            </a:r>
            <a:r>
              <a:rPr lang="en-US" sz="2700" dirty="0" err="1">
                <a:solidFill>
                  <a:schemeClr val="tx1"/>
                </a:solidFill>
              </a:rPr>
              <a:t>trên</a:t>
            </a:r>
            <a:r>
              <a:rPr lang="en-US" sz="2700" dirty="0">
                <a:solidFill>
                  <a:schemeClr val="tx1"/>
                </a:solidFill>
              </a:rPr>
              <a:t> </a:t>
            </a:r>
            <a:r>
              <a:rPr lang="en-US" sz="2700" dirty="0" err="1">
                <a:solidFill>
                  <a:schemeClr val="tx1"/>
                </a:solidFill>
              </a:rPr>
              <a:t>nền</a:t>
            </a:r>
            <a:r>
              <a:rPr lang="en-US" sz="2700" dirty="0">
                <a:solidFill>
                  <a:schemeClr val="tx1"/>
                </a:solidFill>
              </a:rPr>
              <a:t> </a:t>
            </a:r>
            <a:r>
              <a:rPr lang="vi-VN" sz="2700" dirty="0">
                <a:solidFill>
                  <a:schemeClr val="tx1"/>
                </a:solidFill>
              </a:rPr>
              <a:t>thiết bị di động</a:t>
            </a:r>
            <a:r>
              <a:rPr lang="en-US" sz="2700" dirty="0">
                <a:solidFill>
                  <a:schemeClr val="tx1"/>
                </a:solidFill>
              </a:rPr>
              <a:t> </a:t>
            </a:r>
            <a:r>
              <a:rPr lang="en-US" sz="2700" dirty="0" err="1">
                <a:solidFill>
                  <a:schemeClr val="tx1"/>
                </a:solidFill>
              </a:rPr>
              <a:t>cho</a:t>
            </a:r>
            <a:r>
              <a:rPr lang="en-US" sz="2700" dirty="0">
                <a:solidFill>
                  <a:schemeClr val="tx1"/>
                </a:solidFill>
              </a:rPr>
              <a:t> </a:t>
            </a:r>
            <a:r>
              <a:rPr lang="en-US" sz="2700" dirty="0" err="1">
                <a:solidFill>
                  <a:schemeClr val="tx1"/>
                </a:solidFill>
              </a:rPr>
              <a:t>việc</a:t>
            </a:r>
            <a:r>
              <a:rPr lang="en-US" sz="2700" dirty="0">
                <a:solidFill>
                  <a:schemeClr val="tx1"/>
                </a:solidFill>
              </a:rPr>
              <a:t> </a:t>
            </a:r>
            <a:r>
              <a:rPr lang="en-US" sz="2700" dirty="0" err="1">
                <a:solidFill>
                  <a:schemeClr val="tx1"/>
                </a:solidFill>
              </a:rPr>
              <a:t>quản</a:t>
            </a:r>
            <a:r>
              <a:rPr lang="en-US" sz="2700" dirty="0">
                <a:solidFill>
                  <a:schemeClr val="tx1"/>
                </a:solidFill>
              </a:rPr>
              <a:t> </a:t>
            </a:r>
            <a:r>
              <a:rPr lang="en-US" sz="2700" dirty="0" err="1">
                <a:solidFill>
                  <a:schemeClr val="tx1"/>
                </a:solidFill>
              </a:rPr>
              <a:t>lý</a:t>
            </a:r>
            <a:r>
              <a:rPr lang="en-US" sz="2700" dirty="0">
                <a:solidFill>
                  <a:schemeClr val="tx1"/>
                </a:solidFill>
              </a:rPr>
              <a:t> </a:t>
            </a:r>
            <a:r>
              <a:rPr lang="en-US" sz="2700" dirty="0" err="1">
                <a:solidFill>
                  <a:schemeClr val="tx1"/>
                </a:solidFill>
              </a:rPr>
              <a:t>cửa</a:t>
            </a:r>
            <a:r>
              <a:rPr lang="en-US" sz="2700" dirty="0">
                <a:solidFill>
                  <a:schemeClr val="tx1"/>
                </a:solidFill>
              </a:rPr>
              <a:t> </a:t>
            </a:r>
            <a:r>
              <a:rPr lang="en-US" sz="2700" dirty="0" err="1">
                <a:solidFill>
                  <a:schemeClr val="tx1"/>
                </a:solidFill>
              </a:rPr>
              <a:t>hàng</a:t>
            </a:r>
            <a:r>
              <a:rPr lang="en-US" sz="2700" dirty="0">
                <a:solidFill>
                  <a:schemeClr val="tx1"/>
                </a:solidFill>
              </a:rPr>
              <a:t> </a:t>
            </a:r>
            <a:r>
              <a:rPr lang="en-US" sz="2700" dirty="0" err="1">
                <a:solidFill>
                  <a:schemeClr val="tx1"/>
                </a:solidFill>
              </a:rPr>
              <a:t>trong</a:t>
            </a:r>
            <a:r>
              <a:rPr lang="en-US" sz="2700" dirty="0">
                <a:solidFill>
                  <a:schemeClr val="tx1"/>
                </a:solidFill>
              </a:rPr>
              <a:t> </a:t>
            </a:r>
            <a:r>
              <a:rPr lang="en-US" sz="2700" dirty="0" err="1">
                <a:solidFill>
                  <a:schemeClr val="tx1"/>
                </a:solidFill>
              </a:rPr>
              <a:t>khuôn</a:t>
            </a:r>
            <a:r>
              <a:rPr lang="en-US" sz="2700" dirty="0">
                <a:solidFill>
                  <a:schemeClr val="tx1"/>
                </a:solidFill>
              </a:rPr>
              <a:t> </a:t>
            </a:r>
            <a:r>
              <a:rPr lang="en-US" sz="2700" dirty="0" err="1">
                <a:solidFill>
                  <a:schemeClr val="tx1"/>
                </a:solidFill>
              </a:rPr>
              <a:t>viên</a:t>
            </a:r>
            <a:r>
              <a:rPr lang="en-US" sz="2700" dirty="0">
                <a:solidFill>
                  <a:schemeClr val="tx1"/>
                </a:solidFill>
              </a:rPr>
              <a:t> </a:t>
            </a:r>
            <a:r>
              <a:rPr lang="en-US" sz="2700" dirty="0" err="1">
                <a:solidFill>
                  <a:schemeClr val="tx1"/>
                </a:solidFill>
              </a:rPr>
              <a:t>trường</a:t>
            </a:r>
            <a:r>
              <a:rPr lang="en-US" sz="2700" dirty="0">
                <a:solidFill>
                  <a:schemeClr val="tx1"/>
                </a:solidFill>
              </a:rPr>
              <a:t> ĐH - Campus Meals</a:t>
            </a:r>
          </a:p>
        </p:txBody>
      </p:sp>
    </p:spTree>
    <p:custDataLst>
      <p:tags r:id="rId1"/>
    </p:custDataLst>
    <p:extLst>
      <p:ext uri="{BB962C8B-B14F-4D97-AF65-F5344CB8AC3E}">
        <p14:creationId xmlns:p14="http://schemas.microsoft.com/office/powerpoint/2010/main" val="3274914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92626" y="497306"/>
            <a:ext cx="11406748" cy="834189"/>
          </a:xfrm>
        </p:spPr>
        <p:txBody>
          <a:bodyPr>
            <a:normAutofit/>
          </a:bodyPr>
          <a:lstStyle/>
          <a:p>
            <a:r>
              <a:rPr lang="vi-VN" sz="2400" dirty="0"/>
              <a:t>3.4.5. Thông tin cá nhân(Profile)</a:t>
            </a:r>
            <a:endParaRPr lang="en-US" sz="2400" dirty="0"/>
          </a:p>
        </p:txBody>
      </p:sp>
      <p:sp>
        <p:nvSpPr>
          <p:cNvPr id="3" name="Content Placeholder 2">
            <a:extLst>
              <a:ext uri="{FF2B5EF4-FFF2-40B4-BE49-F238E27FC236}">
                <a16:creationId xmlns:a16="http://schemas.microsoft.com/office/drawing/2014/main" id="{B8B9923D-7A5D-3147-AE2E-DC27AEE4E5E6}"/>
              </a:ext>
            </a:extLst>
          </p:cNvPr>
          <p:cNvSpPr>
            <a:spLocks noGrp="1"/>
          </p:cNvSpPr>
          <p:nvPr>
            <p:ph sz="half" idx="1"/>
          </p:nvPr>
        </p:nvSpPr>
        <p:spPr>
          <a:xfrm>
            <a:off x="586528" y="1507716"/>
            <a:ext cx="6744713" cy="4641369"/>
          </a:xfrm>
        </p:spPr>
        <p:txBody>
          <a:bodyPr>
            <a:normAutofit lnSpcReduction="10000"/>
          </a:bodyPr>
          <a:lstStyle/>
          <a:p>
            <a:pPr algn="just"/>
            <a:r>
              <a:rPr lang="vi-VN" dirty="0">
                <a:latin typeface="+mn-lt"/>
              </a:rPr>
              <a:t>Trang thông tin cá nhân(profile) trong ứng dụng Campus Meal là một phần thiết yếu, cung cấp cho người dùng cái nhìn tổng quan và chi tiết về thông tin cá nhân của họ. </a:t>
            </a:r>
            <a:r>
              <a:rPr lang="vi-VN" sz="1800" dirty="0">
                <a:effectLst/>
                <a:latin typeface="+mn-lt"/>
                <a:ea typeface="SimSun" panose="02010600030101010101" pitchFamily="2" charset="-122"/>
                <a:cs typeface="Times New Roman" panose="02020603050405020304" pitchFamily="18" charset="0"/>
              </a:rPr>
              <a:t>Tại đây, người dùng có thể xem và quản lý các thông tin quan trọng như hình ảnh đại diện, tên, địa chỉ email, số điện thoại liên hệ, địa chỉ giao hàng, và các thông tin khác liên quan đến tài khoản của mình.</a:t>
            </a:r>
          </a:p>
          <a:p>
            <a:pPr algn="just"/>
            <a:r>
              <a:rPr lang="vi-VN" sz="1800" dirty="0">
                <a:effectLst/>
                <a:latin typeface="+mn-lt"/>
                <a:ea typeface="SimSun" panose="02010600030101010101" pitchFamily="2" charset="-122"/>
                <a:cs typeface="Times New Roman" panose="02020603050405020304" pitchFamily="18" charset="0"/>
              </a:rPr>
              <a:t>Đặc biệt, việc duy trì thông tin cá nhân chính xác và đầy đủ còn hỗ trợ cửa hàng trong việc cung cấp dịch vụ tốt hơn. Các thông tin liên hệ được cập nhật sẽ giúp quá trình giao dịch diễn ra suôn sẻ hơn, từ việc xác nhận đơn hàng cho đến giao hàng. Khi cửa hàng có được thông tin chính xác, họ có thể xử lý đơn hàng nhanh chóng và hiệu quả, từ đó nâng cao sự hài lòng của người mua. </a:t>
            </a:r>
            <a:endParaRPr lang="vi-VN" dirty="0">
              <a:latin typeface="+mn-lt"/>
            </a:endParaRPr>
          </a:p>
        </p:txBody>
      </p:sp>
      <p:pic>
        <p:nvPicPr>
          <p:cNvPr id="10" name="Content Placeholder 9">
            <a:extLst>
              <a:ext uri="{FF2B5EF4-FFF2-40B4-BE49-F238E27FC236}">
                <a16:creationId xmlns:a16="http://schemas.microsoft.com/office/drawing/2014/main" id="{32A50EB6-5129-BCD5-9E86-BE64255AA89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90136" y="1507716"/>
            <a:ext cx="2743200" cy="4641369"/>
          </a:xfrm>
        </p:spPr>
      </p:pic>
      <p:sp>
        <p:nvSpPr>
          <p:cNvPr id="2" name="Slide Number Placeholder 1"/>
          <p:cNvSpPr>
            <a:spLocks noGrp="1"/>
          </p:cNvSpPr>
          <p:nvPr>
            <p:ph type="sldNum" sz="quarter" idx="12"/>
          </p:nvPr>
        </p:nvSpPr>
        <p:spPr/>
        <p:txBody>
          <a:bodyPr/>
          <a:lstStyle/>
          <a:p>
            <a:fld id="{E76ACE2F-DBB5-4E67-B594-35444F48B910}" type="slidenum">
              <a:rPr lang="en-US" smtClean="0"/>
              <a:t>20</a:t>
            </a:fld>
            <a:endParaRPr lang="en-US"/>
          </a:p>
        </p:txBody>
      </p:sp>
    </p:spTree>
    <p:extLst>
      <p:ext uri="{BB962C8B-B14F-4D97-AF65-F5344CB8AC3E}">
        <p14:creationId xmlns:p14="http://schemas.microsoft.com/office/powerpoint/2010/main" val="1743060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92626" y="513347"/>
            <a:ext cx="11406748" cy="994369"/>
          </a:xfrm>
        </p:spPr>
        <p:txBody>
          <a:bodyPr>
            <a:noAutofit/>
          </a:bodyPr>
          <a:lstStyle/>
          <a:p>
            <a:r>
              <a:rPr lang="vi-VN" sz="2400" dirty="0"/>
              <a:t>3.5. Chatting</a:t>
            </a:r>
            <a:br>
              <a:rPr lang="vi-VN" sz="2400" dirty="0"/>
            </a:br>
            <a:r>
              <a:rPr lang="vi-VN" sz="2200" dirty="0"/>
              <a:t>3.5.1. Campus Meal AI – Chat box AI</a:t>
            </a:r>
            <a:r>
              <a:rPr lang="vi-VN" sz="2400" dirty="0"/>
              <a:t/>
            </a:r>
            <a:br>
              <a:rPr lang="vi-VN" sz="2400" dirty="0"/>
            </a:br>
            <a:endParaRPr lang="en-US" sz="2400" dirty="0"/>
          </a:p>
        </p:txBody>
      </p:sp>
      <p:sp>
        <p:nvSpPr>
          <p:cNvPr id="4" name="Content Placeholder 3"/>
          <p:cNvSpPr>
            <a:spLocks noGrp="1"/>
          </p:cNvSpPr>
          <p:nvPr>
            <p:ph sz="half" idx="1"/>
          </p:nvPr>
        </p:nvSpPr>
        <p:spPr>
          <a:xfrm>
            <a:off x="586528" y="1535594"/>
            <a:ext cx="7017429" cy="4641369"/>
          </a:xfrm>
        </p:spPr>
        <p:txBody>
          <a:bodyPr>
            <a:normAutofit fontScale="92500" lnSpcReduction="10000"/>
          </a:bodyPr>
          <a:lstStyle/>
          <a:p>
            <a:pPr algn="just"/>
            <a:r>
              <a:rPr lang="vi-VN" sz="1800" b="1" dirty="0">
                <a:effectLst/>
                <a:latin typeface="+mn-lt"/>
                <a:ea typeface="SimSun" panose="02010600030101010101" pitchFamily="2" charset="-122"/>
                <a:cs typeface="Times New Roman" panose="02020603050405020304" pitchFamily="18" charset="0"/>
              </a:rPr>
              <a:t>Chatbox AI</a:t>
            </a:r>
            <a:r>
              <a:rPr lang="vi-VN" sz="1800" dirty="0">
                <a:effectLst/>
                <a:latin typeface="+mn-lt"/>
                <a:ea typeface="SimSun" panose="02010600030101010101" pitchFamily="2" charset="-122"/>
                <a:cs typeface="Times New Roman" panose="02020603050405020304" pitchFamily="18" charset="0"/>
              </a:rPr>
              <a:t> là một trong những tính năng hỗ trợ thông minh trong ứng dụng Campus Meal, cung cấp khả năng tương tác tự động và hỗ trợ người dùng bằng trí tuệ nhân tạo. Tính năng này không chỉ nâng cao trải nghiệm người dùng mà còn tạo ra một môi trường giao dịch hiệu quả và linh hoạt. </a:t>
            </a:r>
          </a:p>
          <a:p>
            <a:pPr algn="just"/>
            <a:r>
              <a:rPr lang="vi-VN" sz="1800" dirty="0">
                <a:effectLst/>
                <a:latin typeface="+mn-lt"/>
                <a:ea typeface="SimSun" panose="02010600030101010101" pitchFamily="2" charset="-122"/>
                <a:cs typeface="Times New Roman" panose="02020603050405020304" pitchFamily="18" charset="0"/>
              </a:rPr>
              <a:t>Với khả năng hiểu ngữ cảnh, AI có thể đưa ra phản hồi chính xác và nhanh chóng trong các tình huống yêu cầu hỗ trợ ngay lập tức. Điều này đặc biệt hữu ích trong việc giúp người dùng nhanh chóng tìm thấy món ăn phù hợp hoặc giải quyết các vấn đề liên quan đến đơn hàng. </a:t>
            </a:r>
          </a:p>
          <a:p>
            <a:pPr algn="just"/>
            <a:r>
              <a:rPr lang="vi-VN" sz="1800" dirty="0">
                <a:effectLst/>
                <a:latin typeface="+mn-lt"/>
                <a:ea typeface="SimSun" panose="02010600030101010101" pitchFamily="2" charset="-122"/>
                <a:cs typeface="Times New Roman" panose="02020603050405020304" pitchFamily="18" charset="0"/>
              </a:rPr>
              <a:t>Bên cạnh việc tối ưu hóa trải nghiệm người dùng, ứng dụng Campus Meal cũng đặc biệt chú trọng đến vấn đề bảo mật thông tin. API key được lưu trữ trong môi trường bảo mật, đảm bảo an toàn cho các cuộc gọi API và bảo vệ thông tin nhạy cảm của người dùng. </a:t>
            </a:r>
            <a:endParaRPr lang="en-US" dirty="0">
              <a:latin typeface="+mn-lt"/>
            </a:endParaRPr>
          </a:p>
        </p:txBody>
      </p:sp>
      <p:pic>
        <p:nvPicPr>
          <p:cNvPr id="8" name="Content Placeholder 7">
            <a:extLst>
              <a:ext uri="{FF2B5EF4-FFF2-40B4-BE49-F238E27FC236}">
                <a16:creationId xmlns:a16="http://schemas.microsoft.com/office/drawing/2014/main" id="{CE0B45E9-0120-D180-D06E-1071D3571AD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197516" y="1507716"/>
            <a:ext cx="2743200" cy="4641369"/>
          </a:xfrm>
        </p:spPr>
      </p:pic>
      <p:sp>
        <p:nvSpPr>
          <p:cNvPr id="2" name="Slide Number Placeholder 1"/>
          <p:cNvSpPr>
            <a:spLocks noGrp="1"/>
          </p:cNvSpPr>
          <p:nvPr>
            <p:ph type="sldNum" sz="quarter" idx="12"/>
          </p:nvPr>
        </p:nvSpPr>
        <p:spPr/>
        <p:txBody>
          <a:bodyPr/>
          <a:lstStyle/>
          <a:p>
            <a:fld id="{E76ACE2F-DBB5-4E67-B594-35444F48B910}" type="slidenum">
              <a:rPr lang="en-US" smtClean="0"/>
              <a:t>21</a:t>
            </a:fld>
            <a:endParaRPr lang="en-US"/>
          </a:p>
        </p:txBody>
      </p:sp>
    </p:spTree>
    <p:extLst>
      <p:ext uri="{BB962C8B-B14F-4D97-AF65-F5344CB8AC3E}">
        <p14:creationId xmlns:p14="http://schemas.microsoft.com/office/powerpoint/2010/main" val="125107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vi-VN" sz="2200" dirty="0">
                <a:solidFill>
                  <a:schemeClr val="accent1">
                    <a:lumMod val="50000"/>
                  </a:schemeClr>
                </a:solidFill>
              </a:rPr>
              <a:t>3.5.2. Chatbox giữa người mua(Buyer) và người bán(Seller)</a:t>
            </a:r>
            <a:endParaRPr lang="en-US" sz="2200" dirty="0">
              <a:solidFill>
                <a:schemeClr val="accent1">
                  <a:lumMod val="50000"/>
                </a:schemeClr>
              </a:solidFill>
            </a:endParaRPr>
          </a:p>
        </p:txBody>
      </p:sp>
      <p:sp>
        <p:nvSpPr>
          <p:cNvPr id="4" name="Content Placeholder 3"/>
          <p:cNvSpPr>
            <a:spLocks noGrp="1"/>
          </p:cNvSpPr>
          <p:nvPr>
            <p:ph sz="half" idx="1"/>
          </p:nvPr>
        </p:nvSpPr>
        <p:spPr>
          <a:xfrm>
            <a:off x="586529" y="1507716"/>
            <a:ext cx="6399403" cy="4669247"/>
          </a:xfrm>
        </p:spPr>
        <p:txBody>
          <a:bodyPr/>
          <a:lstStyle/>
          <a:p>
            <a:pPr algn="just"/>
            <a:r>
              <a:rPr lang="vi-VN" sz="1800" b="1" dirty="0">
                <a:effectLst/>
                <a:latin typeface="+mn-lt"/>
                <a:ea typeface="SimSun" panose="02010600030101010101" pitchFamily="2" charset="-122"/>
                <a:cs typeface="Times New Roman" panose="02020603050405020304" pitchFamily="18" charset="0"/>
              </a:rPr>
              <a:t>Chat box giữa Seller và Buyer</a:t>
            </a:r>
            <a:r>
              <a:rPr lang="vi-VN" sz="1800" dirty="0">
                <a:effectLst/>
                <a:latin typeface="+mn-lt"/>
                <a:ea typeface="SimSun" panose="02010600030101010101" pitchFamily="2" charset="-122"/>
                <a:cs typeface="Times New Roman" panose="02020603050405020304" pitchFamily="18" charset="0"/>
              </a:rPr>
              <a:t> trong ứng dụng Campus Meal được thiết kế nhằm tạo ra sự kết nối trực tiếp và thuận tiện giữa người bán và người mua</a:t>
            </a:r>
          </a:p>
          <a:p>
            <a:pPr algn="just"/>
            <a:r>
              <a:rPr lang="vi-VN" sz="1800" dirty="0">
                <a:effectLst/>
                <a:latin typeface="+mn-lt"/>
                <a:ea typeface="SimSun" panose="02010600030101010101" pitchFamily="2" charset="-122"/>
                <a:cs typeface="Times New Roman" panose="02020603050405020304" pitchFamily="18" charset="0"/>
              </a:rPr>
              <a:t>Người mua có thể dễ dàng liên hệ với người bán bằng cách nhắn tin trực tiếp qua ứng dụng. Điều này cho phép họ gửi hình ảnh hoặc tin nhắn để yêu cầu đặt câu hỏi về món ăn, điều chỉnh đơn hàng, hoặc cập nhật thông tin giao hàng ngay lập tức.</a:t>
            </a:r>
          </a:p>
          <a:p>
            <a:pPr algn="just"/>
            <a:r>
              <a:rPr lang="vi-VN" sz="1800" dirty="0">
                <a:effectLst/>
                <a:latin typeface="+mn-lt"/>
                <a:ea typeface="SimSun" panose="02010600030101010101" pitchFamily="2" charset="-122"/>
                <a:cs typeface="Times New Roman" panose="02020603050405020304" pitchFamily="18" charset="0"/>
              </a:rPr>
              <a:t>Nhờ vào việc cập nhật dữ liệu theo thời gian thực qua Firestore, mọi thông điệp đều được gửi và nhận ngay lập tức, đảm bảo rằng người dùng luôn được thông tin kịp thời và chính xác. </a:t>
            </a:r>
            <a:endParaRPr lang="en-US" dirty="0">
              <a:latin typeface="+mn-lt"/>
            </a:endParaRPr>
          </a:p>
        </p:txBody>
      </p:sp>
      <p:pic>
        <p:nvPicPr>
          <p:cNvPr id="8" name="Content Placeholder 7">
            <a:extLst>
              <a:ext uri="{FF2B5EF4-FFF2-40B4-BE49-F238E27FC236}">
                <a16:creationId xmlns:a16="http://schemas.microsoft.com/office/drawing/2014/main" id="{9701D344-8C3B-D3C3-6062-1D6A30F6B79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21053" y="1507716"/>
            <a:ext cx="2743200" cy="4475989"/>
          </a:xfrm>
        </p:spPr>
      </p:pic>
      <p:sp>
        <p:nvSpPr>
          <p:cNvPr id="2" name="Slide Number Placeholder 1"/>
          <p:cNvSpPr>
            <a:spLocks noGrp="1"/>
          </p:cNvSpPr>
          <p:nvPr>
            <p:ph type="sldNum" sz="quarter" idx="12"/>
          </p:nvPr>
        </p:nvSpPr>
        <p:spPr/>
        <p:txBody>
          <a:bodyPr/>
          <a:lstStyle/>
          <a:p>
            <a:fld id="{E76ACE2F-DBB5-4E67-B594-35444F48B910}" type="slidenum">
              <a:rPr lang="en-US" smtClean="0"/>
              <a:t>22</a:t>
            </a:fld>
            <a:endParaRPr lang="en-US"/>
          </a:p>
        </p:txBody>
      </p:sp>
    </p:spTree>
    <p:extLst>
      <p:ext uri="{BB962C8B-B14F-4D97-AF65-F5344CB8AC3E}">
        <p14:creationId xmlns:p14="http://schemas.microsoft.com/office/powerpoint/2010/main" val="1375103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p:txBody>
          <a:bodyPr>
            <a:normAutofit/>
          </a:bodyPr>
          <a:lstStyle/>
          <a:p>
            <a:r>
              <a:rPr lang="vi-VN" sz="2400" dirty="0"/>
              <a:t>3.6. Campus Meal Map</a:t>
            </a:r>
            <a:endParaRPr lang="en-US" sz="2400" dirty="0"/>
          </a:p>
        </p:txBody>
      </p:sp>
      <p:sp>
        <p:nvSpPr>
          <p:cNvPr id="4" name="Content Placeholder 3"/>
          <p:cNvSpPr>
            <a:spLocks noGrp="1"/>
          </p:cNvSpPr>
          <p:nvPr>
            <p:ph sz="half" idx="1"/>
          </p:nvPr>
        </p:nvSpPr>
        <p:spPr>
          <a:xfrm>
            <a:off x="586528" y="1363580"/>
            <a:ext cx="7033472" cy="4813384"/>
          </a:xfrm>
        </p:spPr>
        <p:txBody>
          <a:bodyPr>
            <a:normAutofit fontScale="85000" lnSpcReduction="10000"/>
          </a:bodyPr>
          <a:lstStyle/>
          <a:p>
            <a:pPr algn="just"/>
            <a:r>
              <a:rPr lang="vi-VN" sz="2000" dirty="0">
                <a:effectLst/>
                <a:latin typeface="+mn-lt"/>
                <a:ea typeface="SimSun" panose="02010600030101010101" pitchFamily="2" charset="-122"/>
                <a:cs typeface="Times New Roman" panose="02020603050405020304" pitchFamily="18" charset="0"/>
              </a:rPr>
              <a:t>Bản đồ trong ứng dụng Campus Meal được thiết kế để hỗ trợ người dùng một cách toàn diện, giúp việc mua bán đồ ăn trực tuyến trở nên tiện lợi và hiệu quả, mang đến nhiều chức năng linh hoạt, phù hợp cho cả người mua và người bán.</a:t>
            </a:r>
          </a:p>
          <a:p>
            <a:pPr algn="just"/>
            <a:r>
              <a:rPr lang="vi-VN" sz="2000" dirty="0">
                <a:latin typeface="+mn-lt"/>
                <a:ea typeface="SimSun" panose="02010600030101010101" pitchFamily="2" charset="-122"/>
                <a:cs typeface="Times New Roman" panose="02020603050405020304" pitchFamily="18" charset="0"/>
              </a:rPr>
              <a:t>Ngay cả khi mở ứng dụng, bản đồ sẽ tự động lấy vị trí hiện tại của họ, từ đó giúp hiển thị các cửa hàng bán đồ ăn gần nhất giúp tiết kiệm thời gian.</a:t>
            </a:r>
          </a:p>
          <a:p>
            <a:pPr algn="just"/>
            <a:r>
              <a:rPr lang="vi-VN" sz="2000" dirty="0">
                <a:effectLst/>
                <a:latin typeface="+mn-lt"/>
                <a:ea typeface="Times New Roman" panose="02020603050405020304" pitchFamily="18" charset="0"/>
              </a:rPr>
              <a:t>Trong tương lai, bản đồ sẽ được phát triển thêm nhiều tính năng mới nhằm hỗ trợ người dùng. Điển hình là bản đồ sẽ hiển thị danh sách các cửa hàng bán đồ ăn gần với vị trí hiện tại của người dùng.</a:t>
            </a:r>
            <a:endParaRPr lang="en-US" sz="2000" dirty="0">
              <a:effectLst/>
              <a:latin typeface="+mn-lt"/>
              <a:ea typeface="SimSun" panose="02010600030101010101" pitchFamily="2" charset="-122"/>
              <a:cs typeface="Times New Roman" panose="02020603050405020304" pitchFamily="18" charset="0"/>
            </a:endParaRPr>
          </a:p>
          <a:p>
            <a:pPr algn="just"/>
            <a:r>
              <a:rPr lang="vi-VN" sz="2000" dirty="0">
                <a:effectLst/>
                <a:latin typeface="+mn-lt"/>
                <a:ea typeface="Times New Roman" panose="02020603050405020304" pitchFamily="18" charset="0"/>
              </a:rPr>
              <a:t>Một trong những tính năng sẽ được phát triển nhằm thu hút người dùng là khả năng hiển thị các cửa hàng đang có chương trình khuyến mãi hoặc ưu đãi. Những cửa hàng này sẽ được đánh dấu nổi bật trên bản đồ, giúp người dùng dễ dàng nhận biết và tận dụng các ưu đãi khi đặt món.</a:t>
            </a:r>
            <a:endParaRPr lang="en-US" sz="2000" dirty="0">
              <a:latin typeface="+mn-lt"/>
            </a:endParaRPr>
          </a:p>
        </p:txBody>
      </p:sp>
      <p:pic>
        <p:nvPicPr>
          <p:cNvPr id="8" name="Content Placeholder 7">
            <a:extLst>
              <a:ext uri="{FF2B5EF4-FFF2-40B4-BE49-F238E27FC236}">
                <a16:creationId xmlns:a16="http://schemas.microsoft.com/office/drawing/2014/main" id="{180084E0-A9B4-A612-488A-63C44C2EFCE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77726" y="1363579"/>
            <a:ext cx="2518612" cy="4785507"/>
          </a:xfrm>
        </p:spPr>
      </p:pic>
      <p:sp>
        <p:nvSpPr>
          <p:cNvPr id="2" name="Slide Number Placeholder 1"/>
          <p:cNvSpPr>
            <a:spLocks noGrp="1"/>
          </p:cNvSpPr>
          <p:nvPr>
            <p:ph type="sldNum" sz="quarter" idx="12"/>
          </p:nvPr>
        </p:nvSpPr>
        <p:spPr/>
        <p:txBody>
          <a:bodyPr/>
          <a:lstStyle/>
          <a:p>
            <a:fld id="{E76ACE2F-DBB5-4E67-B594-35444F48B910}" type="slidenum">
              <a:rPr lang="en-US" smtClean="0"/>
              <a:t>23</a:t>
            </a:fld>
            <a:endParaRPr lang="en-US"/>
          </a:p>
        </p:txBody>
      </p:sp>
    </p:spTree>
    <p:extLst>
      <p:ext uri="{BB962C8B-B14F-4D97-AF65-F5344CB8AC3E}">
        <p14:creationId xmlns:p14="http://schemas.microsoft.com/office/powerpoint/2010/main" val="2970373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76ACE2F-DBB5-4E67-B594-35444F48B910}" type="slidenum">
              <a:rPr lang="en-US" smtClean="0"/>
              <a:t>24</a:t>
            </a:fld>
            <a:endParaRPr lang="en-US"/>
          </a:p>
        </p:txBody>
      </p:sp>
      <p:sp>
        <p:nvSpPr>
          <p:cNvPr id="5" name="Title 2">
            <a:extLst>
              <a:ext uri="{FF2B5EF4-FFF2-40B4-BE49-F238E27FC236}">
                <a16:creationId xmlns:a16="http://schemas.microsoft.com/office/drawing/2014/main" id="{279B1253-4124-49A4-B0D3-71BC72E22D59}"/>
              </a:ext>
            </a:extLst>
          </p:cNvPr>
          <p:cNvSpPr>
            <a:spLocks noGrp="1"/>
          </p:cNvSpPr>
          <p:nvPr>
            <p:ph type="title"/>
          </p:nvPr>
        </p:nvSpPr>
        <p:spPr/>
        <p:txBody>
          <a:bodyPr>
            <a:noAutofit/>
          </a:bodyPr>
          <a:lstStyle/>
          <a:p>
            <a:r>
              <a:rPr lang="en-US" sz="2800" dirty="0"/>
              <a:t>4. </a:t>
            </a:r>
            <a:r>
              <a:rPr lang="vi-VN" sz="2800" dirty="0"/>
              <a:t>Biểu đồ tuần tự</a:t>
            </a:r>
            <a:endParaRPr lang="en-US" sz="2800" dirty="0"/>
          </a:p>
        </p:txBody>
      </p:sp>
      <p:pic>
        <p:nvPicPr>
          <p:cNvPr id="7" name="Content Placeholder 6">
            <a:extLst>
              <a:ext uri="{FF2B5EF4-FFF2-40B4-BE49-F238E27FC236}">
                <a16:creationId xmlns:a16="http://schemas.microsoft.com/office/drawing/2014/main" id="{F5074E17-89FB-1688-5A33-7EC1D22A9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9100" y="780448"/>
            <a:ext cx="6469861" cy="5582251"/>
          </a:xfrm>
        </p:spPr>
      </p:pic>
    </p:spTree>
    <p:extLst>
      <p:ext uri="{BB962C8B-B14F-4D97-AF65-F5344CB8AC3E}">
        <p14:creationId xmlns:p14="http://schemas.microsoft.com/office/powerpoint/2010/main" val="22278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76ACE2F-DBB5-4E67-B594-35444F48B910}" type="slidenum">
              <a:rPr lang="en-US" smtClean="0"/>
              <a:t>25</a:t>
            </a:fld>
            <a:endParaRPr lang="en-US"/>
          </a:p>
        </p:txBody>
      </p:sp>
      <p:sp>
        <p:nvSpPr>
          <p:cNvPr id="10" name="Title 2">
            <a:extLst>
              <a:ext uri="{FF2B5EF4-FFF2-40B4-BE49-F238E27FC236}">
                <a16:creationId xmlns:a16="http://schemas.microsoft.com/office/drawing/2014/main" id="{279B1253-4124-49A4-B0D3-71BC72E22D59}"/>
              </a:ext>
            </a:extLst>
          </p:cNvPr>
          <p:cNvSpPr>
            <a:spLocks noGrp="1"/>
          </p:cNvSpPr>
          <p:nvPr>
            <p:ph type="title"/>
          </p:nvPr>
        </p:nvSpPr>
        <p:spPr/>
        <p:txBody>
          <a:bodyPr>
            <a:noAutofit/>
          </a:bodyPr>
          <a:lstStyle/>
          <a:p>
            <a:r>
              <a:rPr lang="vi-VN" sz="2800" dirty="0"/>
              <a:t>5</a:t>
            </a:r>
            <a:r>
              <a:rPr lang="en-US" sz="2800" dirty="0"/>
              <a:t>. </a:t>
            </a:r>
            <a:r>
              <a:rPr lang="vi-VN" sz="2800" dirty="0"/>
              <a:t>Sơ đồ CSDL</a:t>
            </a:r>
            <a:endParaRPr lang="en-US" sz="2800" dirty="0"/>
          </a:p>
        </p:txBody>
      </p:sp>
      <p:sp>
        <p:nvSpPr>
          <p:cNvPr id="11" name="Content Placeholder 10"/>
          <p:cNvSpPr>
            <a:spLocks noGrp="1"/>
          </p:cNvSpPr>
          <p:nvPr>
            <p:ph idx="1"/>
          </p:nvPr>
        </p:nvSpPr>
        <p:spPr>
          <a:xfrm>
            <a:off x="396240" y="922020"/>
            <a:ext cx="11403134" cy="5234939"/>
          </a:xfrm>
        </p:spPr>
        <p:txBody>
          <a:bodyPr/>
          <a:lstStyle/>
          <a:p>
            <a:pPr algn="just"/>
            <a:r>
              <a:rPr lang="vi-VN" dirty="0"/>
              <a:t>Database của ứng dụng Campus Meal được thiết kế và triển khai trên MySQL, một hệ quản trị cơ sở dữ liệu quan hệ (RDBMS) phổ biến, mạnh mẽ và dễ mở rộng. MySQL cung cấp hiệu suất cao, khả năng mở rộng tốt, bảo mật mạnh mẽ và hỗ trợ giao dịch, giúp hệ thống vận hành trơn tru và hiệu quả.</a:t>
            </a:r>
            <a:endParaRPr lang="en-US" dirty="0"/>
          </a:p>
        </p:txBody>
      </p:sp>
      <p:pic>
        <p:nvPicPr>
          <p:cNvPr id="4" name="Picture 3">
            <a:extLst>
              <a:ext uri="{FF2B5EF4-FFF2-40B4-BE49-F238E27FC236}">
                <a16:creationId xmlns:a16="http://schemas.microsoft.com/office/drawing/2014/main" id="{D33F3788-987B-C30E-B986-F3F284A10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250" y="2221230"/>
            <a:ext cx="8445499" cy="4179570"/>
          </a:xfrm>
          <a:prstGeom prst="rect">
            <a:avLst/>
          </a:prstGeom>
        </p:spPr>
      </p:pic>
    </p:spTree>
    <p:extLst>
      <p:ext uri="{BB962C8B-B14F-4D97-AF65-F5344CB8AC3E}">
        <p14:creationId xmlns:p14="http://schemas.microsoft.com/office/powerpoint/2010/main" val="80829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062419-8E40-4329-A58B-4D5D469E461C}"/>
              </a:ext>
            </a:extLst>
          </p:cNvPr>
          <p:cNvSpPr>
            <a:spLocks noGrp="1"/>
          </p:cNvSpPr>
          <p:nvPr>
            <p:ph type="sldNum" sz="quarter" idx="12"/>
          </p:nvPr>
        </p:nvSpPr>
        <p:spPr/>
        <p:txBody>
          <a:bodyPr/>
          <a:lstStyle/>
          <a:p>
            <a:fld id="{E76ACE2F-DBB5-4E67-B594-35444F48B910}" type="slidenum">
              <a:rPr lang="en-US" smtClean="0"/>
              <a:t>26</a:t>
            </a:fld>
            <a:endParaRPr lang="en-US"/>
          </a:p>
        </p:txBody>
      </p:sp>
      <p:sp>
        <p:nvSpPr>
          <p:cNvPr id="3" name="Title 2">
            <a:extLst>
              <a:ext uri="{FF2B5EF4-FFF2-40B4-BE49-F238E27FC236}">
                <a16:creationId xmlns:a16="http://schemas.microsoft.com/office/drawing/2014/main" id="{279B1253-4124-49A4-B0D3-71BC72E22D59}"/>
              </a:ext>
            </a:extLst>
          </p:cNvPr>
          <p:cNvSpPr>
            <a:spLocks noGrp="1"/>
          </p:cNvSpPr>
          <p:nvPr>
            <p:ph type="title"/>
          </p:nvPr>
        </p:nvSpPr>
        <p:spPr/>
        <p:txBody>
          <a:bodyPr>
            <a:noAutofit/>
          </a:bodyPr>
          <a:lstStyle/>
          <a:p>
            <a:r>
              <a:rPr lang="vi-VN" sz="2800" dirty="0"/>
              <a:t>6</a:t>
            </a:r>
            <a:r>
              <a:rPr lang="en-US" sz="2800" dirty="0"/>
              <a:t>. </a:t>
            </a:r>
            <a:r>
              <a:rPr lang="vi-VN" sz="2800" dirty="0"/>
              <a:t>Kết luận</a:t>
            </a:r>
            <a:endParaRPr lang="en-US" sz="2800" dirty="0"/>
          </a:p>
        </p:txBody>
      </p:sp>
      <p:sp>
        <p:nvSpPr>
          <p:cNvPr id="4" name="Content Placeholder 3">
            <a:extLst>
              <a:ext uri="{FF2B5EF4-FFF2-40B4-BE49-F238E27FC236}">
                <a16:creationId xmlns:a16="http://schemas.microsoft.com/office/drawing/2014/main" id="{D8BB7719-0069-4B84-B051-C83D00B31235}"/>
              </a:ext>
            </a:extLst>
          </p:cNvPr>
          <p:cNvSpPr>
            <a:spLocks noGrp="1"/>
          </p:cNvSpPr>
          <p:nvPr>
            <p:ph idx="1"/>
          </p:nvPr>
        </p:nvSpPr>
        <p:spPr>
          <a:xfrm>
            <a:off x="396240" y="927462"/>
            <a:ext cx="11117580" cy="5511437"/>
          </a:xfrm>
        </p:spPr>
        <p:txBody>
          <a:bodyPr>
            <a:normAutofit/>
          </a:bodyPr>
          <a:lstStyle/>
          <a:p>
            <a:pPr algn="just"/>
            <a:r>
              <a:rPr lang="vi-VN" sz="1800" b="1" dirty="0">
                <a:effectLst/>
                <a:latin typeface="+mn-lt"/>
                <a:ea typeface="Times New Roman" panose="02020603050405020304" pitchFamily="18" charset="0"/>
              </a:rPr>
              <a:t>Campus Meal</a:t>
            </a:r>
            <a:r>
              <a:rPr lang="vi-VN" sz="1800" dirty="0">
                <a:effectLst/>
                <a:latin typeface="+mn-lt"/>
                <a:ea typeface="Times New Roman" panose="02020603050405020304" pitchFamily="18" charset="0"/>
              </a:rPr>
              <a:t> là một ứng dụng mua bán đồ ăn trực tuyến, được thiết kế với mục tiêu mang đến trải nghiệm tiện lợi và hiệu quả cho người dùng. Ứng dụng tích hợp đầy đủ các tính năng hiện đại và cần thiết, đáp ứng nhu cầu ngày càng cao của thị trường ẩm thực trực tuyến.</a:t>
            </a:r>
          </a:p>
          <a:p>
            <a:pPr algn="just"/>
            <a:r>
              <a:rPr lang="vi-VN" sz="1800" smtClean="0">
                <a:effectLst/>
                <a:latin typeface="+mn-lt"/>
                <a:ea typeface="SimSun" panose="02010600030101010101" pitchFamily="2" charset="-122"/>
                <a:cs typeface="Times New Roman" panose="02020603050405020304" pitchFamily="18" charset="0"/>
              </a:rPr>
              <a:t>Giao </a:t>
            </a:r>
            <a:r>
              <a:rPr lang="vi-VN" sz="1800" dirty="0">
                <a:effectLst/>
                <a:latin typeface="+mn-lt"/>
                <a:ea typeface="SimSun" panose="02010600030101010101" pitchFamily="2" charset="-122"/>
                <a:cs typeface="Times New Roman" panose="02020603050405020304" pitchFamily="18" charset="0"/>
              </a:rPr>
              <a:t>diện của </a:t>
            </a:r>
            <a:r>
              <a:rPr lang="vi-VN" sz="1800" b="1" dirty="0">
                <a:effectLst/>
                <a:latin typeface="+mn-lt"/>
                <a:ea typeface="SimSun" panose="02010600030101010101" pitchFamily="2" charset="-122"/>
                <a:cs typeface="Times New Roman" panose="02020603050405020304" pitchFamily="18" charset="0"/>
              </a:rPr>
              <a:t>Campus Meal</a:t>
            </a:r>
            <a:r>
              <a:rPr lang="vi-VN" sz="1800" dirty="0">
                <a:effectLst/>
                <a:latin typeface="+mn-lt"/>
                <a:ea typeface="SimSun" panose="02010600030101010101" pitchFamily="2" charset="-122"/>
                <a:cs typeface="Times New Roman" panose="02020603050405020304" pitchFamily="18" charset="0"/>
              </a:rPr>
              <a:t> được thiết kế thân thiện với người dùng, với cách bố trí trực quan và dễ dàng điều hướng. Mọi thao tác từ việc mua hàng, xem thông tin món ăn, cho đến việc cập nhật trạng thái đơn hàng đều trở nên dễ dàng và tiện lợi. Ứng dụng cũng đã tích hợp tính năng </a:t>
            </a:r>
            <a:r>
              <a:rPr lang="vi-VN" sz="1800" b="1" dirty="0">
                <a:effectLst/>
                <a:latin typeface="+mn-lt"/>
                <a:ea typeface="SimSun" panose="02010600030101010101" pitchFamily="2" charset="-122"/>
                <a:cs typeface="Times New Roman" panose="02020603050405020304" pitchFamily="18" charset="0"/>
              </a:rPr>
              <a:t>chat hỗ trợ</a:t>
            </a:r>
            <a:r>
              <a:rPr lang="vi-VN" sz="1800" dirty="0">
                <a:effectLst/>
                <a:latin typeface="+mn-lt"/>
                <a:ea typeface="SimSun" panose="02010600030101010101" pitchFamily="2" charset="-122"/>
                <a:cs typeface="Times New Roman" panose="02020603050405020304" pitchFamily="18" charset="0"/>
              </a:rPr>
              <a:t> người dùng qua </a:t>
            </a:r>
            <a:r>
              <a:rPr lang="vi-VN" sz="1800" b="1" dirty="0">
                <a:effectLst/>
                <a:latin typeface="+mn-lt"/>
                <a:ea typeface="SimSun" panose="02010600030101010101" pitchFamily="2" charset="-122"/>
                <a:cs typeface="Times New Roman" panose="02020603050405020304" pitchFamily="18" charset="0"/>
              </a:rPr>
              <a:t>AI</a:t>
            </a:r>
            <a:r>
              <a:rPr lang="vi-VN" sz="1800" dirty="0">
                <a:effectLst/>
                <a:latin typeface="+mn-lt"/>
                <a:ea typeface="SimSun" panose="02010600030101010101" pitchFamily="2" charset="-122"/>
                <a:cs typeface="Times New Roman" panose="02020603050405020304" pitchFamily="18" charset="0"/>
              </a:rPr>
              <a:t>, giúp cung cấp thông tin và giải đáp thắc mắc một cách nhanh chóng. </a:t>
            </a:r>
            <a:endParaRPr lang="vi-VN" dirty="0"/>
          </a:p>
          <a:p>
            <a:pPr algn="just"/>
            <a:r>
              <a:rPr lang="vi-VN" sz="1800" b="1" dirty="0">
                <a:effectLst/>
                <a:latin typeface="+mn-lt"/>
                <a:ea typeface="Times New Roman" panose="02020603050405020304" pitchFamily="18" charset="0"/>
              </a:rPr>
              <a:t>Tóm lại</a:t>
            </a:r>
            <a:r>
              <a:rPr lang="vi-VN" sz="1800" dirty="0">
                <a:effectLst/>
                <a:latin typeface="+mn-lt"/>
                <a:ea typeface="Times New Roman" panose="02020603050405020304" pitchFamily="18" charset="0"/>
              </a:rPr>
              <a:t>, ứng dụng </a:t>
            </a:r>
            <a:r>
              <a:rPr lang="vi-VN" sz="1800" b="1" dirty="0">
                <a:effectLst/>
                <a:latin typeface="+mn-lt"/>
                <a:ea typeface="Times New Roman" panose="02020603050405020304" pitchFamily="18" charset="0"/>
              </a:rPr>
              <a:t>Campus Meal</a:t>
            </a:r>
            <a:r>
              <a:rPr lang="vi-VN" sz="1800" dirty="0">
                <a:effectLst/>
                <a:latin typeface="+mn-lt"/>
                <a:ea typeface="Times New Roman" panose="02020603050405020304" pitchFamily="18" charset="0"/>
              </a:rPr>
              <a:t> đã tích hợp đầy đủ các tính năng cơ bản cần thiết cho một nền tảng mua bán đồ ăn trực tuyến, mang đến trải nghiệm tiện lợi và dễ dàng cho cả người bán lẫn người mua. Nhờ vào những ưu điểm nổi bật này, </a:t>
            </a:r>
            <a:r>
              <a:rPr lang="vi-VN" sz="1800" b="1" dirty="0">
                <a:effectLst/>
                <a:latin typeface="+mn-lt"/>
                <a:ea typeface="Times New Roman" panose="02020603050405020304" pitchFamily="18" charset="0"/>
              </a:rPr>
              <a:t>Campus Meal</a:t>
            </a:r>
            <a:r>
              <a:rPr lang="vi-VN" sz="1800" dirty="0">
                <a:effectLst/>
                <a:latin typeface="+mn-lt"/>
                <a:ea typeface="Times New Roman" panose="02020603050405020304" pitchFamily="18" charset="0"/>
              </a:rPr>
              <a:t> không chỉ đơn thuần là một ứng dụng giao đồ ăn mà còn là một nền tảng kết nối người dùng, tạo điều kiện cho việc trải nghiệm ẩm thực trực tuyến trở nên phong phú và đa dạng hơn.</a:t>
            </a:r>
            <a:endParaRPr lang="en-US" sz="1800" dirty="0">
              <a:effectLst/>
              <a:latin typeface="+mn-lt"/>
              <a:ea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281685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FCD31-A0E0-0917-8BB7-33E3E55FB165}"/>
              </a:ext>
            </a:extLst>
          </p:cNvPr>
          <p:cNvSpPr>
            <a:spLocks noGrp="1"/>
          </p:cNvSpPr>
          <p:nvPr>
            <p:ph type="ctrTitle"/>
          </p:nvPr>
        </p:nvSpPr>
        <p:spPr/>
        <p:txBody>
          <a:bodyPr>
            <a:normAutofit/>
          </a:bodyPr>
          <a:lstStyle/>
          <a:p>
            <a:r>
              <a:rPr lang="en-US" dirty="0"/>
              <a:t>THANK YOU!</a:t>
            </a:r>
          </a:p>
        </p:txBody>
      </p:sp>
      <p:sp>
        <p:nvSpPr>
          <p:cNvPr id="5" name="Slide Number Placeholder 3">
            <a:extLst>
              <a:ext uri="{FF2B5EF4-FFF2-40B4-BE49-F238E27FC236}">
                <a16:creationId xmlns:a16="http://schemas.microsoft.com/office/drawing/2014/main" id="{B7754499-8A38-F0E6-C357-E137D9A28FDD}"/>
              </a:ext>
            </a:extLst>
          </p:cNvPr>
          <p:cNvSpPr>
            <a:spLocks noGrp="1"/>
          </p:cNvSpPr>
          <p:nvPr>
            <p:ph type="sldNum" sz="quarter" idx="12"/>
          </p:nvPr>
        </p:nvSpPr>
        <p:spPr bwMode="auto">
          <a:xfrm>
            <a:off x="9433560" y="6640195"/>
            <a:ext cx="2743200" cy="274320"/>
          </a:xfrm>
          <a:noFill/>
          <a:ln>
            <a:miter lim="800000"/>
            <a:headEnd/>
            <a:tailEnd/>
          </a:ln>
        </p:spPr>
        <p:txBody>
          <a:bodyPr wrap="square" numCol="1" anchorCtr="0" compatLnSpc="1">
            <a:prstTxWarp prst="textNoShape">
              <a:avLst/>
            </a:prstTxWarp>
          </a:bodyPr>
          <a:lstStyle/>
          <a:p>
            <a:fld id="{7E8B56BA-0C26-481F-BA0C-16D7DF4208E1}" type="slidenum">
              <a:rPr lang="en-US" altLang="en-US" smtClean="0">
                <a:latin typeface="Arial" charset="0"/>
                <a:cs typeface="Arial" charset="0"/>
              </a:rPr>
              <a:pPr/>
              <a:t>27</a:t>
            </a:fld>
            <a:endParaRPr lang="en-US" altLang="en-US">
              <a:latin typeface="Arial" charset="0"/>
              <a:cs typeface="Arial" charset="0"/>
            </a:endParaRPr>
          </a:p>
        </p:txBody>
      </p:sp>
    </p:spTree>
    <p:extLst>
      <p:ext uri="{BB962C8B-B14F-4D97-AF65-F5344CB8AC3E}">
        <p14:creationId xmlns:p14="http://schemas.microsoft.com/office/powerpoint/2010/main" val="172475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76ACE2F-DBB5-4E67-B594-35444F48B910}" type="slidenum">
              <a:rPr lang="en-US" smtClean="0"/>
              <a:t>3</a:t>
            </a:fld>
            <a:endParaRPr lang="en-US"/>
          </a:p>
        </p:txBody>
      </p:sp>
      <p:sp>
        <p:nvSpPr>
          <p:cNvPr id="2" name="Title 1"/>
          <p:cNvSpPr>
            <a:spLocks noGrp="1"/>
          </p:cNvSpPr>
          <p:nvPr>
            <p:ph type="title"/>
          </p:nvPr>
        </p:nvSpPr>
        <p:spPr/>
        <p:txBody>
          <a:bodyPr>
            <a:noAutofit/>
          </a:bodyPr>
          <a:lstStyle/>
          <a:p>
            <a:r>
              <a:rPr lang="en-US" sz="3200" dirty="0" err="1"/>
              <a:t>Nội</a:t>
            </a:r>
            <a:r>
              <a:rPr lang="en-US" sz="3200" dirty="0"/>
              <a:t> dung </a:t>
            </a:r>
            <a:r>
              <a:rPr lang="en-US" sz="3200" dirty="0" err="1"/>
              <a:t>chính</a:t>
            </a:r>
            <a:r>
              <a:rPr lang="en-US" sz="3200" dirty="0"/>
              <a:t>:</a:t>
            </a:r>
          </a:p>
        </p:txBody>
      </p:sp>
      <p:grpSp>
        <p:nvGrpSpPr>
          <p:cNvPr id="4" name="Group 3"/>
          <p:cNvGrpSpPr/>
          <p:nvPr/>
        </p:nvGrpSpPr>
        <p:grpSpPr>
          <a:xfrm>
            <a:off x="1045309" y="1940692"/>
            <a:ext cx="10921731" cy="3615377"/>
            <a:chOff x="1468497" y="1336998"/>
            <a:chExt cx="8129469" cy="3386856"/>
          </a:xfrm>
        </p:grpSpPr>
        <p:sp>
          <p:nvSpPr>
            <p:cNvPr id="24" name="Oval 23"/>
            <p:cNvSpPr/>
            <p:nvPr/>
          </p:nvSpPr>
          <p:spPr>
            <a:xfrm>
              <a:off x="1480036" y="1344160"/>
              <a:ext cx="733425" cy="733425"/>
            </a:xfrm>
            <a:prstGeom prst="ellipse">
              <a:avLst/>
            </a:prstGeom>
            <a:solidFill>
              <a:srgbClr val="B78543"/>
            </a:solidFill>
            <a:ln>
              <a:solidFill>
                <a:srgbClr val="B78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1</a:t>
              </a:r>
            </a:p>
          </p:txBody>
        </p:sp>
        <p:grpSp>
          <p:nvGrpSpPr>
            <p:cNvPr id="6" name="Group 5"/>
            <p:cNvGrpSpPr/>
            <p:nvPr/>
          </p:nvGrpSpPr>
          <p:grpSpPr>
            <a:xfrm>
              <a:off x="1468497" y="2250959"/>
              <a:ext cx="2965705" cy="1529243"/>
              <a:chOff x="2823160" y="3037680"/>
              <a:chExt cx="2965705" cy="1529243"/>
            </a:xfrm>
          </p:grpSpPr>
          <p:sp>
            <p:nvSpPr>
              <p:cNvPr id="22" name="Oval 21"/>
              <p:cNvSpPr/>
              <p:nvPr/>
            </p:nvSpPr>
            <p:spPr>
              <a:xfrm>
                <a:off x="2823160" y="3037680"/>
                <a:ext cx="733425" cy="733425"/>
              </a:xfrm>
              <a:prstGeom prst="ellipse">
                <a:avLst/>
              </a:prstGeom>
              <a:solidFill>
                <a:srgbClr val="B78543"/>
              </a:solidFill>
              <a:ln>
                <a:solidFill>
                  <a:srgbClr val="B78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2</a:t>
                </a:r>
              </a:p>
            </p:txBody>
          </p:sp>
          <p:sp>
            <p:nvSpPr>
              <p:cNvPr id="23" name="TextBox 22"/>
              <p:cNvSpPr txBox="1"/>
              <p:nvPr/>
            </p:nvSpPr>
            <p:spPr>
              <a:xfrm>
                <a:off x="3568123" y="4073207"/>
                <a:ext cx="2220742" cy="493716"/>
              </a:xfrm>
              <a:prstGeom prst="rect">
                <a:avLst/>
              </a:prstGeom>
              <a:noFill/>
            </p:spPr>
            <p:txBody>
              <a:bodyPr wrap="none" rtlCol="0">
                <a:spAutoFit/>
              </a:bodyPr>
              <a:lstStyle/>
              <a:p>
                <a:pPr marL="0" lvl="1"/>
                <a:r>
                  <a:rPr lang="vi-VN" sz="2800" dirty="0">
                    <a:latin typeface="Arial" panose="020B0604020202020204" pitchFamily="34" charset="0"/>
                    <a:cs typeface="Arial" panose="020B0604020202020204" pitchFamily="34" charset="0"/>
                  </a:rPr>
                  <a:t>Mô hình Usecase</a:t>
                </a:r>
                <a:endParaRPr lang="en-US" sz="2800" dirty="0">
                  <a:latin typeface="Arial" panose="020B0604020202020204" pitchFamily="34" charset="0"/>
                  <a:cs typeface="Arial" panose="020B0604020202020204" pitchFamily="34" charset="0"/>
                </a:endParaRPr>
              </a:p>
            </p:txBody>
          </p:sp>
        </p:grpSp>
        <p:grpSp>
          <p:nvGrpSpPr>
            <p:cNvPr id="7" name="Group 6"/>
            <p:cNvGrpSpPr/>
            <p:nvPr/>
          </p:nvGrpSpPr>
          <p:grpSpPr>
            <a:xfrm>
              <a:off x="1468497" y="3166631"/>
              <a:ext cx="3965621" cy="733425"/>
              <a:chOff x="2775164" y="3995507"/>
              <a:chExt cx="3965621" cy="733425"/>
            </a:xfrm>
          </p:grpSpPr>
          <p:sp>
            <p:nvSpPr>
              <p:cNvPr id="20" name="Oval 19"/>
              <p:cNvSpPr/>
              <p:nvPr/>
            </p:nvSpPr>
            <p:spPr>
              <a:xfrm>
                <a:off x="2775164" y="3995507"/>
                <a:ext cx="733425" cy="733425"/>
              </a:xfrm>
              <a:prstGeom prst="ellipse">
                <a:avLst/>
              </a:prstGeom>
              <a:solidFill>
                <a:srgbClr val="B78543"/>
              </a:solidFill>
              <a:ln>
                <a:solidFill>
                  <a:srgbClr val="B78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3</a:t>
                </a:r>
              </a:p>
            </p:txBody>
          </p:sp>
          <p:sp>
            <p:nvSpPr>
              <p:cNvPr id="21" name="TextBox 20"/>
              <p:cNvSpPr txBox="1"/>
              <p:nvPr/>
            </p:nvSpPr>
            <p:spPr>
              <a:xfrm>
                <a:off x="3609531" y="4003869"/>
                <a:ext cx="3131254" cy="493716"/>
              </a:xfrm>
              <a:prstGeom prst="rect">
                <a:avLst/>
              </a:prstGeom>
              <a:noFill/>
            </p:spPr>
            <p:txBody>
              <a:bodyPr wrap="square" rtlCol="0">
                <a:spAutoFit/>
              </a:bodyPr>
              <a:lstStyle/>
              <a:p>
                <a:pPr marL="85725" lvl="1" indent="-85725"/>
                <a:r>
                  <a:rPr lang="en-US" sz="2800" dirty="0">
                    <a:latin typeface="Arial" panose="020B0604020202020204" pitchFamily="34" charset="0"/>
                    <a:cs typeface="Arial" panose="020B0604020202020204" pitchFamily="34" charset="0"/>
                  </a:rPr>
                  <a:t> </a:t>
                </a:r>
              </a:p>
            </p:txBody>
          </p:sp>
        </p:grpSp>
        <p:sp>
          <p:nvSpPr>
            <p:cNvPr id="9" name="TextBox 8"/>
            <p:cNvSpPr txBox="1"/>
            <p:nvPr/>
          </p:nvSpPr>
          <p:spPr>
            <a:xfrm>
              <a:off x="2201922" y="4290726"/>
              <a:ext cx="201885" cy="433128"/>
            </a:xfrm>
            <a:prstGeom prst="rect">
              <a:avLst/>
            </a:prstGeom>
            <a:noFill/>
          </p:spPr>
          <p:txBody>
            <a:bodyPr wrap="none" rtlCol="0">
              <a:spAutoFit/>
            </a:bodyPr>
            <a:lstStyle/>
            <a:p>
              <a:pPr marL="85725" lvl="1"/>
              <a:endParaRPr lang="en-US" sz="1800" dirty="0">
                <a:solidFill>
                  <a:schemeClr val="accent1">
                    <a:lumMod val="75000"/>
                  </a:schemeClr>
                </a:solidFill>
              </a:endParaRPr>
            </a:p>
          </p:txBody>
        </p:sp>
        <p:sp>
          <p:nvSpPr>
            <p:cNvPr id="11" name="TextBox 10"/>
            <p:cNvSpPr txBox="1"/>
            <p:nvPr/>
          </p:nvSpPr>
          <p:spPr>
            <a:xfrm>
              <a:off x="6538596" y="1404074"/>
              <a:ext cx="3059370" cy="493716"/>
            </a:xfrm>
            <a:prstGeom prst="rect">
              <a:avLst/>
            </a:prstGeom>
            <a:noFill/>
          </p:spPr>
          <p:txBody>
            <a:bodyPr wrap="square" rtlCol="0">
              <a:spAutoFit/>
            </a:bodyPr>
            <a:lstStyle/>
            <a:p>
              <a:pPr marL="0" lvl="1"/>
              <a:r>
                <a:rPr lang="vi-VN" sz="2800" dirty="0">
                  <a:latin typeface="Arial" panose="020B0604020202020204" pitchFamily="34" charset="0"/>
                  <a:cs typeface="Arial" panose="020B0604020202020204" pitchFamily="34" charset="0"/>
                </a:rPr>
                <a:t>Sơ đồ CSDL</a:t>
              </a:r>
              <a:endParaRPr lang="en-GB" sz="2800" dirty="0">
                <a:latin typeface="Arial" panose="020B0604020202020204" pitchFamily="34" charset="0"/>
                <a:cs typeface="Arial" panose="020B0604020202020204" pitchFamily="34" charset="0"/>
              </a:endParaRPr>
            </a:p>
          </p:txBody>
        </p:sp>
        <p:sp>
          <p:nvSpPr>
            <p:cNvPr id="12" name="Oval 11"/>
            <p:cNvSpPr/>
            <p:nvPr/>
          </p:nvSpPr>
          <p:spPr>
            <a:xfrm>
              <a:off x="5706747" y="1336998"/>
              <a:ext cx="733424" cy="733426"/>
            </a:xfrm>
            <a:prstGeom prst="ellipse">
              <a:avLst/>
            </a:prstGeom>
            <a:solidFill>
              <a:srgbClr val="B78543"/>
            </a:solidFill>
            <a:ln>
              <a:solidFill>
                <a:srgbClr val="B78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13" name="TextBox 12"/>
            <p:cNvSpPr txBox="1"/>
            <p:nvPr/>
          </p:nvSpPr>
          <p:spPr>
            <a:xfrm>
              <a:off x="2201922" y="2375307"/>
              <a:ext cx="2505911" cy="493716"/>
            </a:xfrm>
            <a:prstGeom prst="rect">
              <a:avLst/>
            </a:prstGeom>
            <a:noFill/>
          </p:spPr>
          <p:txBody>
            <a:bodyPr wrap="none" rtlCol="0">
              <a:spAutoFit/>
            </a:bodyPr>
            <a:lstStyle/>
            <a:p>
              <a:r>
                <a:rPr lang="vi-VN" sz="2800" dirty="0">
                  <a:latin typeface="Arial" panose="020B0604020202020204" pitchFamily="34" charset="0"/>
                  <a:cs typeface="Arial" panose="020B0604020202020204" pitchFamily="34" charset="0"/>
                </a:rPr>
                <a:t>Công nghệ sử dụng</a:t>
              </a:r>
              <a:endParaRPr lang="en-US" sz="2800" dirty="0">
                <a:latin typeface="Arial" panose="020B0604020202020204" pitchFamily="34" charset="0"/>
                <a:cs typeface="Arial" panose="020B0604020202020204" pitchFamily="34" charset="0"/>
              </a:endParaRPr>
            </a:p>
          </p:txBody>
        </p:sp>
        <p:sp>
          <p:nvSpPr>
            <p:cNvPr id="19" name="TextBox 18"/>
            <p:cNvSpPr txBox="1"/>
            <p:nvPr/>
          </p:nvSpPr>
          <p:spPr>
            <a:xfrm>
              <a:off x="6538596" y="4238064"/>
              <a:ext cx="137502" cy="433129"/>
            </a:xfrm>
            <a:prstGeom prst="rect">
              <a:avLst/>
            </a:prstGeom>
            <a:noFill/>
          </p:spPr>
          <p:txBody>
            <a:bodyPr wrap="none" rtlCol="0">
              <a:spAutoFit/>
            </a:bodyPr>
            <a:lstStyle/>
            <a:p>
              <a:pPr marL="0" lvl="1"/>
              <a:endParaRPr lang="en-US" dirty="0">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4974C0E9-65C5-40DA-8ACD-D353D50CCEB7}"/>
              </a:ext>
            </a:extLst>
          </p:cNvPr>
          <p:cNvSpPr txBox="1"/>
          <p:nvPr/>
        </p:nvSpPr>
        <p:spPr>
          <a:xfrm>
            <a:off x="2046147" y="2068445"/>
            <a:ext cx="3593609" cy="523220"/>
          </a:xfrm>
          <a:prstGeom prst="rect">
            <a:avLst/>
          </a:prstGeom>
          <a:noFill/>
        </p:spPr>
        <p:txBody>
          <a:bodyPr wrap="square" rtlCol="0">
            <a:spAutoFit/>
          </a:bodyPr>
          <a:lstStyle/>
          <a:p>
            <a:pPr algn="just"/>
            <a:r>
              <a:rPr lang="en-US" sz="2800" dirty="0" err="1">
                <a:latin typeface="Arial" panose="020B0604020202020204" pitchFamily="34" charset="0"/>
                <a:cs typeface="Arial" panose="020B0604020202020204" pitchFamily="34" charset="0"/>
              </a:rPr>
              <a:t>Tổng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tài</a:t>
            </a:r>
            <a:endParaRPr lang="en-US" sz="2800" dirty="0">
              <a:latin typeface="Arial" panose="020B0604020202020204" pitchFamily="34" charset="0"/>
              <a:cs typeface="Arial" panose="020B0604020202020204" pitchFamily="34" charset="0"/>
            </a:endParaRPr>
          </a:p>
        </p:txBody>
      </p:sp>
      <p:sp>
        <p:nvSpPr>
          <p:cNvPr id="18" name="Oval 17"/>
          <p:cNvSpPr/>
          <p:nvPr/>
        </p:nvSpPr>
        <p:spPr>
          <a:xfrm>
            <a:off x="6739288" y="2909270"/>
            <a:ext cx="985336" cy="777255"/>
          </a:xfrm>
          <a:prstGeom prst="ellipse">
            <a:avLst/>
          </a:prstGeom>
          <a:solidFill>
            <a:srgbClr val="B78543"/>
          </a:solidFill>
          <a:ln>
            <a:solidFill>
              <a:srgbClr val="B78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5" name="TextBox 24"/>
          <p:cNvSpPr txBox="1"/>
          <p:nvPr/>
        </p:nvSpPr>
        <p:spPr>
          <a:xfrm>
            <a:off x="7856856" y="3049059"/>
            <a:ext cx="4110184" cy="523220"/>
          </a:xfrm>
          <a:prstGeom prst="rect">
            <a:avLst/>
          </a:prstGeom>
          <a:noFill/>
        </p:spPr>
        <p:txBody>
          <a:bodyPr wrap="square" rtlCol="0">
            <a:spAutoFit/>
          </a:bodyPr>
          <a:lstStyle/>
          <a:p>
            <a:pPr marL="0" lvl="1"/>
            <a:r>
              <a:rPr lang="vi-VN" sz="2800" dirty="0">
                <a:latin typeface="Arial" panose="020B0604020202020204" pitchFamily="34" charset="0"/>
                <a:cs typeface="Arial" panose="020B0604020202020204" pitchFamily="34" charset="0"/>
              </a:rPr>
              <a:t>Tổng kết</a:t>
            </a:r>
            <a:endParaRPr lang="en-GB" sz="2800" dirty="0">
              <a:latin typeface="Arial" panose="020B0604020202020204" pitchFamily="34" charset="0"/>
              <a:cs typeface="Arial" panose="020B0604020202020204" pitchFamily="34" charset="0"/>
            </a:endParaRPr>
          </a:p>
        </p:txBody>
      </p:sp>
      <p:sp>
        <p:nvSpPr>
          <p:cNvPr id="26" name="Oval 25"/>
          <p:cNvSpPr/>
          <p:nvPr/>
        </p:nvSpPr>
        <p:spPr>
          <a:xfrm>
            <a:off x="1060811" y="4856001"/>
            <a:ext cx="985336" cy="777255"/>
          </a:xfrm>
          <a:prstGeom prst="ellipse">
            <a:avLst/>
          </a:prstGeom>
          <a:solidFill>
            <a:srgbClr val="B78543"/>
          </a:solidFill>
          <a:ln>
            <a:solidFill>
              <a:srgbClr val="B785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4</a:t>
            </a:r>
          </a:p>
        </p:txBody>
      </p:sp>
      <p:sp>
        <p:nvSpPr>
          <p:cNvPr id="27" name="TextBox 26"/>
          <p:cNvSpPr txBox="1"/>
          <p:nvPr/>
        </p:nvSpPr>
        <p:spPr>
          <a:xfrm>
            <a:off x="2046147" y="5005163"/>
            <a:ext cx="4110184" cy="527028"/>
          </a:xfrm>
          <a:prstGeom prst="rect">
            <a:avLst/>
          </a:prstGeom>
          <a:noFill/>
        </p:spPr>
        <p:txBody>
          <a:bodyPr wrap="square" rtlCol="0">
            <a:spAutoFit/>
          </a:bodyPr>
          <a:lstStyle/>
          <a:p>
            <a:pPr marL="0" lvl="1"/>
            <a:r>
              <a:rPr lang="vi-VN" sz="2800" dirty="0">
                <a:latin typeface="Arial" panose="020B0604020202020204" pitchFamily="34" charset="0"/>
                <a:cs typeface="Arial" panose="020B0604020202020204" pitchFamily="34" charset="0"/>
              </a:rPr>
              <a:t>Biểu đồ tuần tự</a:t>
            </a:r>
            <a:endParaRPr lang="en-GB" sz="28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4985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029D75-9E9A-438D-B393-F46963ABEC61}"/>
              </a:ext>
            </a:extLst>
          </p:cNvPr>
          <p:cNvSpPr>
            <a:spLocks noGrp="1"/>
          </p:cNvSpPr>
          <p:nvPr>
            <p:ph type="sldNum" sz="quarter" idx="12"/>
          </p:nvPr>
        </p:nvSpPr>
        <p:spPr/>
        <p:txBody>
          <a:bodyPr/>
          <a:lstStyle/>
          <a:p>
            <a:fld id="{E76ACE2F-DBB5-4E67-B594-35444F48B910}" type="slidenum">
              <a:rPr lang="en-US" smtClean="0"/>
              <a:t>4</a:t>
            </a:fld>
            <a:endParaRPr lang="en-US"/>
          </a:p>
        </p:txBody>
      </p:sp>
      <p:sp>
        <p:nvSpPr>
          <p:cNvPr id="3" name="Title 2">
            <a:extLst>
              <a:ext uri="{FF2B5EF4-FFF2-40B4-BE49-F238E27FC236}">
                <a16:creationId xmlns:a16="http://schemas.microsoft.com/office/drawing/2014/main" id="{DE35A583-3A9A-4AA5-A30A-499BCD62D2DA}"/>
              </a:ext>
            </a:extLst>
          </p:cNvPr>
          <p:cNvSpPr>
            <a:spLocks noGrp="1"/>
          </p:cNvSpPr>
          <p:nvPr>
            <p:ph type="title"/>
          </p:nvPr>
        </p:nvSpPr>
        <p:spPr>
          <a:xfrm>
            <a:off x="396240" y="227160"/>
            <a:ext cx="7989389" cy="1113960"/>
          </a:xfrm>
        </p:spPr>
        <p:txBody>
          <a:bodyPr>
            <a:noAutofit/>
          </a:bodyPr>
          <a:lstStyle/>
          <a:p>
            <a:pPr>
              <a:lnSpc>
                <a:spcPct val="150000"/>
              </a:lnSpc>
            </a:pPr>
            <a:r>
              <a:rPr lang="en-US" sz="2800" dirty="0"/>
              <a:t>1. </a:t>
            </a:r>
            <a:r>
              <a:rPr lang="vi-VN" sz="2800" dirty="0"/>
              <a:t>Tổng quan về đề tài</a:t>
            </a:r>
            <a:br>
              <a:rPr lang="vi-VN" sz="2800" dirty="0"/>
            </a:br>
            <a:r>
              <a:rPr lang="vi-VN" sz="2400" dirty="0"/>
              <a:t>1.1. Đặt vấn đề</a:t>
            </a:r>
            <a:endParaRPr lang="en-US" sz="2400" dirty="0"/>
          </a:p>
        </p:txBody>
      </p:sp>
      <p:sp>
        <p:nvSpPr>
          <p:cNvPr id="4" name="Content Placeholder 3">
            <a:extLst>
              <a:ext uri="{FF2B5EF4-FFF2-40B4-BE49-F238E27FC236}">
                <a16:creationId xmlns:a16="http://schemas.microsoft.com/office/drawing/2014/main" id="{12B78DEF-C7BD-4408-B2CE-B5A4DC5E1DF7}"/>
              </a:ext>
            </a:extLst>
          </p:cNvPr>
          <p:cNvSpPr>
            <a:spLocks noGrp="1"/>
          </p:cNvSpPr>
          <p:nvPr>
            <p:ph idx="1"/>
          </p:nvPr>
        </p:nvSpPr>
        <p:spPr>
          <a:xfrm>
            <a:off x="396240" y="1584960"/>
            <a:ext cx="11316789" cy="4571999"/>
          </a:xfrm>
        </p:spPr>
        <p:txBody>
          <a:bodyPr>
            <a:normAutofit/>
          </a:bodyPr>
          <a:lstStyle/>
          <a:p>
            <a:pPr algn="just"/>
            <a:r>
              <a:rPr lang="vi-VN" dirty="0"/>
              <a:t>Trong những năm gần đây, khi điện thoại dần trở nên phổ biến hơn bao giờ hết, nhu cầu mua sắm trực tuyến dần được nâng cao, việc chú trọng vào thiết kế và lập trình nên những sàn thương mại điện tử, những trang Web, phần mềm mua sắm trở nên vô cùng quan trọng.</a:t>
            </a:r>
          </a:p>
          <a:p>
            <a:pPr algn="just"/>
            <a:r>
              <a:rPr lang="vi-VN" dirty="0"/>
              <a:t>Khi mô hình bán hàng trực tiếp dần trở nên bất cập và phiền toái do số lượng sinh viên vào trường ngày càng tăng, nhu cầu sử dụng các dịch vụ ăn uống tại canteen dần tăng lên, dưới đây là một số vấn đề còn tồn tại đối với mô hình truyền thống:</a:t>
            </a:r>
          </a:p>
          <a:p>
            <a:pPr marL="539496" lvl="2" indent="0" algn="just">
              <a:buNone/>
            </a:pPr>
            <a:r>
              <a:rPr lang="vi-VN" dirty="0"/>
              <a:t>-   Sinh viên phải mất quá nhiều thời gian chờ đợi mua hàng.</a:t>
            </a:r>
            <a:endParaRPr lang="en-US" dirty="0"/>
          </a:p>
          <a:p>
            <a:pPr lvl="2"/>
            <a:r>
              <a:rPr lang="vi-VN" dirty="0"/>
              <a:t>Do có quá nhiều người gọi món, việc nhầm lẫn món ăn, uống giữa các khách hàng có thể xảy ra.</a:t>
            </a:r>
          </a:p>
          <a:p>
            <a:pPr lvl="2"/>
            <a:r>
              <a:rPr lang="vi-VN" dirty="0"/>
              <a:t>Việc không thể đặt trước dễ dẫn tới việc hết món.</a:t>
            </a:r>
          </a:p>
          <a:p>
            <a:pPr lvl="2"/>
            <a:r>
              <a:rPr lang="vi-VN" dirty="0"/>
              <a:t>Khó theo dõi đơn hàng &amp; tiến trình hoàn thành món ăn.</a:t>
            </a:r>
          </a:p>
          <a:p>
            <a:pPr lvl="2"/>
            <a:r>
              <a:rPr lang="vi-VN" dirty="0"/>
              <a:t>Giá cả đôi khi chưa rõ ràng(nhân viên tại canteen đôi lúc vẫn nhầm giá của sản phẩm).</a:t>
            </a:r>
            <a:endParaRPr lang="en-US" dirty="0"/>
          </a:p>
        </p:txBody>
      </p:sp>
    </p:spTree>
    <p:extLst>
      <p:ext uri="{BB962C8B-B14F-4D97-AF65-F5344CB8AC3E}">
        <p14:creationId xmlns:p14="http://schemas.microsoft.com/office/powerpoint/2010/main" val="124533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47F2E6-AEF7-413E-BEF1-EBAC4E398DC8}"/>
              </a:ext>
            </a:extLst>
          </p:cNvPr>
          <p:cNvSpPr>
            <a:spLocks noGrp="1"/>
          </p:cNvSpPr>
          <p:nvPr>
            <p:ph type="sldNum" sz="quarter" idx="12"/>
          </p:nvPr>
        </p:nvSpPr>
        <p:spPr/>
        <p:txBody>
          <a:bodyPr/>
          <a:lstStyle/>
          <a:p>
            <a:fld id="{E76ACE2F-DBB5-4E67-B594-35444F48B910}" type="slidenum">
              <a:rPr lang="en-US" smtClean="0"/>
              <a:t>5</a:t>
            </a:fld>
            <a:endParaRPr lang="en-US"/>
          </a:p>
        </p:txBody>
      </p:sp>
      <p:sp>
        <p:nvSpPr>
          <p:cNvPr id="3" name="Title 2">
            <a:extLst>
              <a:ext uri="{FF2B5EF4-FFF2-40B4-BE49-F238E27FC236}">
                <a16:creationId xmlns:a16="http://schemas.microsoft.com/office/drawing/2014/main" id="{F6C27E69-0DAE-4588-93C4-FA3BFA84D86D}"/>
              </a:ext>
            </a:extLst>
          </p:cNvPr>
          <p:cNvSpPr>
            <a:spLocks noGrp="1"/>
          </p:cNvSpPr>
          <p:nvPr>
            <p:ph type="title"/>
          </p:nvPr>
        </p:nvSpPr>
        <p:spPr/>
        <p:txBody>
          <a:bodyPr>
            <a:noAutofit/>
          </a:bodyPr>
          <a:lstStyle/>
          <a:p>
            <a:r>
              <a:rPr lang="vi-VN" sz="2400" dirty="0"/>
              <a:t>1.2. Giải pháp</a:t>
            </a:r>
            <a:endParaRPr lang="en-US" sz="2400" dirty="0"/>
          </a:p>
        </p:txBody>
      </p:sp>
      <p:sp>
        <p:nvSpPr>
          <p:cNvPr id="4" name="Content Placeholder 3">
            <a:extLst>
              <a:ext uri="{FF2B5EF4-FFF2-40B4-BE49-F238E27FC236}">
                <a16:creationId xmlns:a16="http://schemas.microsoft.com/office/drawing/2014/main" id="{04CCD38D-9F2B-48E9-98F1-00511659CF87}"/>
              </a:ext>
            </a:extLst>
          </p:cNvPr>
          <p:cNvSpPr>
            <a:spLocks noGrp="1"/>
          </p:cNvSpPr>
          <p:nvPr>
            <p:ph idx="1"/>
          </p:nvPr>
        </p:nvSpPr>
        <p:spPr>
          <a:xfrm>
            <a:off x="396240" y="1240971"/>
            <a:ext cx="11403134" cy="5029199"/>
          </a:xfrm>
        </p:spPr>
        <p:txBody>
          <a:bodyPr/>
          <a:lstStyle/>
          <a:p>
            <a:pPr fontAlgn="base"/>
            <a:r>
              <a:rPr lang="vi-VN" dirty="0"/>
              <a:t>Nhằm giải quyết những vấn đề còn tồn tại ở trên, nhóm chúng tôi đã quyết định thực hiện đề tài và thiết kế ra một phần mềm cho phép sinh viên xem và đặt hàng trực tuyến.</a:t>
            </a:r>
          </a:p>
          <a:p>
            <a:pPr fontAlgn="base"/>
            <a:r>
              <a:rPr lang="vi-VN" dirty="0"/>
              <a:t>Các chức năng chính:</a:t>
            </a:r>
          </a:p>
          <a:p>
            <a:pPr lvl="1" fontAlgn="base"/>
            <a:r>
              <a:rPr lang="vi-VN" dirty="0"/>
              <a:t>Tích hợp</a:t>
            </a:r>
            <a:r>
              <a:rPr lang="en-US" dirty="0"/>
              <a:t> Chatbot</a:t>
            </a:r>
            <a:r>
              <a:rPr lang="vi-VN" dirty="0"/>
              <a:t> AI(bao gồm những câu hỏi thường gặp).</a:t>
            </a:r>
          </a:p>
          <a:p>
            <a:pPr lvl="1" fontAlgn="base"/>
            <a:r>
              <a:rPr lang="vi-VN" dirty="0"/>
              <a:t>Tìm kiếm các món ăn.</a:t>
            </a:r>
          </a:p>
          <a:p>
            <a:pPr lvl="1" fontAlgn="base"/>
            <a:r>
              <a:rPr lang="vi-VN" dirty="0"/>
              <a:t>Đề xuất các món ăn.</a:t>
            </a:r>
          </a:p>
          <a:p>
            <a:pPr lvl="1" fontAlgn="base"/>
            <a:r>
              <a:rPr lang="vi-VN" dirty="0"/>
              <a:t>Xem chi tiết sản phẩm, hàng hóa.</a:t>
            </a:r>
          </a:p>
          <a:p>
            <a:pPr lvl="1" fontAlgn="base"/>
            <a:r>
              <a:rPr lang="vi-VN" dirty="0"/>
              <a:t>Chọn thể loại, số lượng, thêm vào giỏ hàng.</a:t>
            </a:r>
          </a:p>
          <a:p>
            <a:pPr lvl="1" fontAlgn="base"/>
            <a:r>
              <a:rPr lang="vi-VN" dirty="0"/>
              <a:t>Tiến hành thanh toán bằng hình thức chuyển khoản, thanh toán bằng ví điện tử.</a:t>
            </a:r>
          </a:p>
          <a:p>
            <a:pPr lvl="1" fontAlgn="base"/>
            <a:r>
              <a:rPr lang="vi-VN" dirty="0"/>
              <a:t>Theo dõi đơn hàng, xem món ăn đã được hoàn tất hay chưa.</a:t>
            </a:r>
          </a:p>
          <a:p>
            <a:pPr lvl="1" fontAlgn="base"/>
            <a:r>
              <a:rPr lang="vi-VN" dirty="0"/>
              <a:t>Tích hợp hệ thống đánh giá món ăn.</a:t>
            </a:r>
          </a:p>
          <a:p>
            <a:pPr marL="274320" lvl="1" indent="0" fontAlgn="base">
              <a:buNone/>
            </a:pPr>
            <a:endParaRPr lang="vi-VN" dirty="0"/>
          </a:p>
          <a:p>
            <a:pPr lvl="1" fontAlgn="base"/>
            <a:endParaRPr lang="vi-VN" dirty="0"/>
          </a:p>
        </p:txBody>
      </p:sp>
    </p:spTree>
    <p:extLst>
      <p:ext uri="{BB962C8B-B14F-4D97-AF65-F5344CB8AC3E}">
        <p14:creationId xmlns:p14="http://schemas.microsoft.com/office/powerpoint/2010/main" val="312671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76ACE2F-DBB5-4E67-B594-35444F48B910}" type="slidenum">
              <a:rPr lang="en-US" smtClean="0"/>
              <a:t>6</a:t>
            </a:fld>
            <a:endParaRPr lang="en-US"/>
          </a:p>
        </p:txBody>
      </p:sp>
      <p:sp>
        <p:nvSpPr>
          <p:cNvPr id="4" name="Content Placeholder 3"/>
          <p:cNvSpPr>
            <a:spLocks noGrp="1"/>
          </p:cNvSpPr>
          <p:nvPr>
            <p:ph idx="1"/>
          </p:nvPr>
        </p:nvSpPr>
        <p:spPr>
          <a:xfrm>
            <a:off x="396240" y="1023257"/>
            <a:ext cx="11142617" cy="5177246"/>
          </a:xfrm>
        </p:spPr>
        <p:txBody>
          <a:bodyPr>
            <a:normAutofit/>
          </a:bodyPr>
          <a:lstStyle/>
          <a:p>
            <a:pPr lvl="0" algn="just"/>
            <a:r>
              <a:rPr lang="vi-VN" dirty="0" smtClean="0"/>
              <a:t>Front-end</a:t>
            </a:r>
            <a:r>
              <a:rPr lang="vi-VN" dirty="0"/>
              <a:t>:</a:t>
            </a:r>
          </a:p>
          <a:p>
            <a:pPr marL="0" lvl="0" indent="0" algn="just">
              <a:buNone/>
            </a:pPr>
            <a:r>
              <a:rPr lang="vi-VN" dirty="0"/>
              <a:t>        -    Dự án được phát triển bằng Flutter, sử dụng ngôn ngữ Dart do Google phát triển với mục tiêu tối ưu hóa hiệu suất cho các ứng dụng đa nền tảng.</a:t>
            </a:r>
          </a:p>
          <a:p>
            <a:pPr marL="0" lvl="0" indent="0" algn="just">
              <a:buNone/>
            </a:pPr>
            <a:r>
              <a:rPr lang="vi-VN" dirty="0"/>
              <a:t>        -    Ngôn ngữ Dart cung cấp hiệu suất cao cho Flutter, quản lí bộ nhớ hiệu quả và cú pháp hiện đại.</a:t>
            </a:r>
          </a:p>
          <a:p>
            <a:pPr marL="0" lvl="0" indent="0" algn="just">
              <a:buNone/>
            </a:pPr>
            <a:r>
              <a:rPr lang="vi-VN" dirty="0"/>
              <a:t>        -    Dart hỗ trợ lập trình hướng đối tượng (OOP) và các tính năng như futures, async/await, giúp việc xử lý tác vụ bất đồng bộ trở nên dễ dàng và hiệu quả hơn.</a:t>
            </a:r>
            <a:endParaRPr lang="en-US" dirty="0"/>
          </a:p>
          <a:p>
            <a:pPr lvl="0" algn="just"/>
            <a:r>
              <a:rPr lang="vi-VN" dirty="0"/>
              <a:t>Back-end</a:t>
            </a:r>
            <a:r>
              <a:rPr lang="en-US" dirty="0"/>
              <a:t>:</a:t>
            </a:r>
          </a:p>
          <a:p>
            <a:pPr lvl="2" algn="just"/>
            <a:r>
              <a:rPr lang="vi-VN" dirty="0"/>
              <a:t>Back-end được xây dựng trên nền tảng Firebase, một hệ sinh thái dịch vụ đám mây toàn diện do Google phát triển, nó cung cấp hàng loạt các công cụ mạnh mẽ và linh hoạt để hỗ trợ phát triển ứng dụng di động và web</a:t>
            </a:r>
            <a:r>
              <a:rPr lang="en-US" dirty="0"/>
              <a:t>.</a:t>
            </a:r>
            <a:endParaRPr lang="vi-VN" dirty="0"/>
          </a:p>
          <a:p>
            <a:pPr lvl="2" algn="just"/>
            <a:r>
              <a:rPr lang="vi-VN" dirty="0"/>
              <a:t>Dự án còn sử dụng Cloud Firestore, một csdl NoSQL theo thời gian thực của Firebase, cho phép lưu trữ và đồng bộ hóa dữ liệu người dùng với độ trễ thấp và khả năng mở rộng cao. Điều này đảm bảo dữ liệu của người dùng luôn được cập nhật chính xác và có sẵn ngay khi cần.</a:t>
            </a:r>
            <a:endParaRPr lang="en-US" dirty="0"/>
          </a:p>
        </p:txBody>
      </p:sp>
      <p:sp>
        <p:nvSpPr>
          <p:cNvPr id="6" name="Title 3"/>
          <p:cNvSpPr>
            <a:spLocks noGrp="1"/>
          </p:cNvSpPr>
          <p:nvPr>
            <p:ph type="title"/>
          </p:nvPr>
        </p:nvSpPr>
        <p:spPr/>
        <p:txBody>
          <a:bodyPr>
            <a:noAutofit/>
          </a:bodyPr>
          <a:lstStyle/>
          <a:p>
            <a:r>
              <a:rPr lang="vi-VN" sz="2800" dirty="0"/>
              <a:t>2</a:t>
            </a:r>
            <a:r>
              <a:rPr lang="en-US" sz="2800" dirty="0"/>
              <a:t>. </a:t>
            </a:r>
            <a:r>
              <a:rPr lang="vi-VN" sz="2800" dirty="0"/>
              <a:t>Công nghệ sử dụng</a:t>
            </a:r>
            <a:endParaRPr lang="en-US" sz="2800" dirty="0"/>
          </a:p>
        </p:txBody>
      </p:sp>
    </p:spTree>
    <p:extLst>
      <p:ext uri="{BB962C8B-B14F-4D97-AF65-F5344CB8AC3E}">
        <p14:creationId xmlns:p14="http://schemas.microsoft.com/office/powerpoint/2010/main" val="402007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31A416-C198-4EAD-AE36-C776C17C805D}"/>
              </a:ext>
            </a:extLst>
          </p:cNvPr>
          <p:cNvSpPr>
            <a:spLocks noGrp="1"/>
          </p:cNvSpPr>
          <p:nvPr>
            <p:ph type="sldNum" sz="quarter" idx="12"/>
          </p:nvPr>
        </p:nvSpPr>
        <p:spPr/>
        <p:txBody>
          <a:bodyPr/>
          <a:lstStyle/>
          <a:p>
            <a:fld id="{E76ACE2F-DBB5-4E67-B594-35444F48B910}" type="slidenum">
              <a:rPr lang="en-US" smtClean="0"/>
              <a:t>7</a:t>
            </a:fld>
            <a:endParaRPr lang="en-US"/>
          </a:p>
        </p:txBody>
      </p:sp>
      <p:sp>
        <p:nvSpPr>
          <p:cNvPr id="4" name="Title 3"/>
          <p:cNvSpPr>
            <a:spLocks noGrp="1"/>
          </p:cNvSpPr>
          <p:nvPr>
            <p:ph type="title"/>
          </p:nvPr>
        </p:nvSpPr>
        <p:spPr/>
        <p:txBody>
          <a:bodyPr>
            <a:noAutofit/>
          </a:bodyPr>
          <a:lstStyle/>
          <a:p>
            <a:r>
              <a:rPr lang="vi-VN" sz="2800" dirty="0"/>
              <a:t>3</a:t>
            </a:r>
            <a:r>
              <a:rPr lang="en-US" sz="2800" dirty="0"/>
              <a:t>. </a:t>
            </a:r>
            <a:r>
              <a:rPr lang="vi-VN" sz="2800" dirty="0"/>
              <a:t>Mô hình Usecase</a:t>
            </a:r>
            <a:endParaRPr lang="en-US" sz="2800" dirty="0"/>
          </a:p>
        </p:txBody>
      </p:sp>
      <p:pic>
        <p:nvPicPr>
          <p:cNvPr id="7" name="Picture 6">
            <a:extLst>
              <a:ext uri="{FF2B5EF4-FFF2-40B4-BE49-F238E27FC236}">
                <a16:creationId xmlns:a16="http://schemas.microsoft.com/office/drawing/2014/main" id="{869E56BC-A808-C764-7BF1-8FB5E6147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840" y="780448"/>
            <a:ext cx="8676640" cy="5528911"/>
          </a:xfrm>
          <a:prstGeom prst="rect">
            <a:avLst/>
          </a:prstGeom>
        </p:spPr>
      </p:pic>
    </p:spTree>
    <p:extLst>
      <p:ext uri="{BB962C8B-B14F-4D97-AF65-F5344CB8AC3E}">
        <p14:creationId xmlns:p14="http://schemas.microsoft.com/office/powerpoint/2010/main" val="2443551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76ACE2F-DBB5-4E67-B594-35444F48B910}" type="slidenum">
              <a:rPr lang="en-US" smtClean="0"/>
              <a:t>8</a:t>
            </a:fld>
            <a:endParaRPr lang="en-US"/>
          </a:p>
        </p:txBody>
      </p:sp>
      <p:sp>
        <p:nvSpPr>
          <p:cNvPr id="8" name="Title 2">
            <a:extLst>
              <a:ext uri="{FF2B5EF4-FFF2-40B4-BE49-F238E27FC236}">
                <a16:creationId xmlns:a16="http://schemas.microsoft.com/office/drawing/2014/main" id="{F6C27E69-0DAE-4588-93C4-FA3BFA84D86D}"/>
              </a:ext>
            </a:extLst>
          </p:cNvPr>
          <p:cNvSpPr>
            <a:spLocks noGrp="1"/>
          </p:cNvSpPr>
          <p:nvPr>
            <p:ph type="title"/>
          </p:nvPr>
        </p:nvSpPr>
        <p:spPr>
          <a:xfrm>
            <a:off x="396240" y="227160"/>
            <a:ext cx="7989389" cy="553289"/>
          </a:xfrm>
        </p:spPr>
        <p:txBody>
          <a:bodyPr>
            <a:noAutofit/>
          </a:bodyPr>
          <a:lstStyle/>
          <a:p>
            <a:r>
              <a:rPr lang="vi-VN" sz="2400" dirty="0"/>
              <a:t>3.2. Đăng ký / Đăng nhập</a:t>
            </a:r>
            <a:endParaRPr lang="en-US" sz="2400" dirty="0"/>
          </a:p>
        </p:txBody>
      </p:sp>
      <p:sp>
        <p:nvSpPr>
          <p:cNvPr id="5" name="Content Placeholder 4"/>
          <p:cNvSpPr>
            <a:spLocks noGrp="1"/>
          </p:cNvSpPr>
          <p:nvPr>
            <p:ph idx="1"/>
          </p:nvPr>
        </p:nvSpPr>
        <p:spPr>
          <a:xfrm>
            <a:off x="396241" y="508001"/>
            <a:ext cx="4924696" cy="5666376"/>
          </a:xfrm>
        </p:spPr>
        <p:txBody>
          <a:bodyPr>
            <a:normAutofit fontScale="92500" lnSpcReduction="10000"/>
          </a:bodyPr>
          <a:lstStyle/>
          <a:p>
            <a:pPr algn="just"/>
            <a:endParaRPr lang="vi-VN" dirty="0"/>
          </a:p>
          <a:p>
            <a:pPr algn="just"/>
            <a:r>
              <a:rPr lang="vi-VN" dirty="0"/>
              <a:t>Ứng dụng cung cấp tính năng đăng ký/đăng nhập bằng số điện thoại và gmail giúp người dùng dễ dàng truy cập vào ứng dụng một cách nhanh chóng và tiện lợi.</a:t>
            </a:r>
          </a:p>
          <a:p>
            <a:pPr algn="just"/>
            <a:endParaRPr lang="vi-VN" dirty="0"/>
          </a:p>
          <a:p>
            <a:pPr algn="just"/>
            <a:r>
              <a:rPr lang="vi-VN" dirty="0"/>
              <a:t>Có 2 hình thức đăng ký: Liên kết tài khoản Google và đăng ký bằng mật khẩu &amp; e-mail.</a:t>
            </a:r>
          </a:p>
          <a:p>
            <a:pPr algn="just"/>
            <a:r>
              <a:rPr lang="vi-VN" dirty="0"/>
              <a:t>Về đăng nhập: Có thể đăng nhập bằng chính tài khoản Google hay mật khẩu mình đã đăng ký. Sau khi đăng nhập, người dùng được yêu cầu lựa chọn giữa hai vai trò chính: Seller và Buyer.</a:t>
            </a:r>
          </a:p>
          <a:p>
            <a:pPr algn="just"/>
            <a:r>
              <a:rPr lang="vi-VN" dirty="0"/>
              <a:t>Ngoài ra, ứng dụng Campus Meal còn cung cấp tính năng “Quên mật khẩu” cho phép người dùng tạo lại mật khẩu mới trong trường hợp quên mật khẩu. </a:t>
            </a:r>
          </a:p>
          <a:p>
            <a:pPr algn="just"/>
            <a:endParaRPr lang="vi-VN" dirty="0"/>
          </a:p>
        </p:txBody>
      </p:sp>
      <p:pic>
        <p:nvPicPr>
          <p:cNvPr id="4" name="Picture 3">
            <a:extLst>
              <a:ext uri="{FF2B5EF4-FFF2-40B4-BE49-F238E27FC236}">
                <a16:creationId xmlns:a16="http://schemas.microsoft.com/office/drawing/2014/main" id="{1672A6DB-FCED-3877-CB30-8F26A7A66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0594" y="780449"/>
            <a:ext cx="1843906" cy="2468880"/>
          </a:xfrm>
          <a:prstGeom prst="rect">
            <a:avLst/>
          </a:prstGeom>
        </p:spPr>
      </p:pic>
      <p:pic>
        <p:nvPicPr>
          <p:cNvPr id="7" name="Picture 6">
            <a:extLst>
              <a:ext uri="{FF2B5EF4-FFF2-40B4-BE49-F238E27FC236}">
                <a16:creationId xmlns:a16="http://schemas.microsoft.com/office/drawing/2014/main" id="{3F2B1DF6-ABF5-E56E-AAED-80478554E4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156" y="780449"/>
            <a:ext cx="1576843" cy="2551108"/>
          </a:xfrm>
          <a:prstGeom prst="rect">
            <a:avLst/>
          </a:prstGeom>
        </p:spPr>
      </p:pic>
      <p:pic>
        <p:nvPicPr>
          <p:cNvPr id="12" name="Picture 11">
            <a:extLst>
              <a:ext uri="{FF2B5EF4-FFF2-40B4-BE49-F238E27FC236}">
                <a16:creationId xmlns:a16="http://schemas.microsoft.com/office/drawing/2014/main" id="{69176536-B61A-0294-5D2A-417D29DDCB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0593" y="3525826"/>
            <a:ext cx="1843906" cy="2648551"/>
          </a:xfrm>
          <a:prstGeom prst="rect">
            <a:avLst/>
          </a:prstGeom>
        </p:spPr>
      </p:pic>
      <p:pic>
        <p:nvPicPr>
          <p:cNvPr id="14" name="Picture 13">
            <a:extLst>
              <a:ext uri="{FF2B5EF4-FFF2-40B4-BE49-F238E27FC236}">
                <a16:creationId xmlns:a16="http://schemas.microsoft.com/office/drawing/2014/main" id="{5A06235D-49C8-B9CA-AB39-9F019B1EF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4155" y="3525826"/>
            <a:ext cx="1576844" cy="2648551"/>
          </a:xfrm>
          <a:prstGeom prst="rect">
            <a:avLst/>
          </a:prstGeom>
        </p:spPr>
      </p:pic>
    </p:spTree>
    <p:extLst>
      <p:ext uri="{BB962C8B-B14F-4D97-AF65-F5344CB8AC3E}">
        <p14:creationId xmlns:p14="http://schemas.microsoft.com/office/powerpoint/2010/main" val="227253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1A1F404B-DF2B-77A5-0582-A90B4764201A}"/>
              </a:ext>
            </a:extLst>
          </p:cNvPr>
          <p:cNvSpPr>
            <a:spLocks noGrp="1"/>
          </p:cNvSpPr>
          <p:nvPr>
            <p:ph type="title"/>
          </p:nvPr>
        </p:nvSpPr>
        <p:spPr>
          <a:xfrm>
            <a:off x="392626" y="67377"/>
            <a:ext cx="11406748" cy="948623"/>
          </a:xfrm>
        </p:spPr>
        <p:txBody>
          <a:bodyPr>
            <a:noAutofit/>
          </a:bodyPr>
          <a:lstStyle/>
          <a:p>
            <a:r>
              <a:rPr lang="vi-VN" sz="2400" dirty="0">
                <a:solidFill>
                  <a:schemeClr val="accent1">
                    <a:lumMod val="50000"/>
                  </a:schemeClr>
                </a:solidFill>
              </a:rPr>
              <a:t>3.3.Phía người bán(Seller)</a:t>
            </a:r>
            <a:br>
              <a:rPr lang="vi-VN" sz="2400" dirty="0">
                <a:solidFill>
                  <a:schemeClr val="accent1">
                    <a:lumMod val="50000"/>
                  </a:schemeClr>
                </a:solidFill>
              </a:rPr>
            </a:br>
            <a:r>
              <a:rPr lang="vi-VN" sz="2200" dirty="0">
                <a:solidFill>
                  <a:schemeClr val="accent1">
                    <a:lumMod val="50000"/>
                  </a:schemeClr>
                </a:solidFill>
              </a:rPr>
              <a:t>3.3.1.Thông tin chung</a:t>
            </a:r>
            <a:endParaRPr lang="en-US" sz="2200" dirty="0">
              <a:solidFill>
                <a:schemeClr val="accent1">
                  <a:lumMod val="50000"/>
                </a:schemeClr>
              </a:solidFill>
            </a:endParaRPr>
          </a:p>
        </p:txBody>
      </p:sp>
      <p:pic>
        <p:nvPicPr>
          <p:cNvPr id="14" name="Picture Placeholder 13">
            <a:extLst>
              <a:ext uri="{FF2B5EF4-FFF2-40B4-BE49-F238E27FC236}">
                <a16:creationId xmlns:a16="http://schemas.microsoft.com/office/drawing/2014/main" id="{E8D72E11-E28D-F16D-074B-A5B46159FD2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39114" y="1016000"/>
            <a:ext cx="2491206" cy="4815840"/>
          </a:xfrm>
        </p:spPr>
      </p:pic>
      <p:sp>
        <p:nvSpPr>
          <p:cNvPr id="20" name="Content Placeholder 19">
            <a:extLst>
              <a:ext uri="{FF2B5EF4-FFF2-40B4-BE49-F238E27FC236}">
                <a16:creationId xmlns:a16="http://schemas.microsoft.com/office/drawing/2014/main" id="{E3B5F915-5BC3-C093-164F-E2D7FE9BF0CF}"/>
              </a:ext>
            </a:extLst>
          </p:cNvPr>
          <p:cNvSpPr>
            <a:spLocks noGrp="1"/>
          </p:cNvSpPr>
          <p:nvPr>
            <p:ph sz="half" idx="2"/>
          </p:nvPr>
        </p:nvSpPr>
        <p:spPr>
          <a:xfrm>
            <a:off x="6282173" y="1016000"/>
            <a:ext cx="5386431" cy="5160963"/>
          </a:xfrm>
        </p:spPr>
        <p:txBody>
          <a:bodyPr/>
          <a:lstStyle/>
          <a:p>
            <a:pPr algn="just"/>
            <a:r>
              <a:rPr lang="vi-VN" dirty="0"/>
              <a:t>Trang chủ của Campus Meal được thiết kế với giao diện thân thiện và dễ dàng sử dụng, nhằm tạo ra sự tiện lợi và thoải mái cho người bán hàng trong quá trình quản lý cửa hàng.</a:t>
            </a:r>
          </a:p>
          <a:p>
            <a:pPr algn="just"/>
            <a:r>
              <a:rPr lang="vi-VN" dirty="0"/>
              <a:t>Khi truy cập vào, người bán sẽ thấy những thông tin bao gồm: Tên cửa hàng, địa điểm, doanh thu và tỷ lệ đánh giá từ khách hàng.</a:t>
            </a:r>
          </a:p>
          <a:p>
            <a:pPr algn="just"/>
            <a:r>
              <a:rPr lang="vi-VN" dirty="0"/>
              <a:t>Mục Menu sẽ hiển thị danh sách các món ăn của cửa hàng, bao gồm tên, miêu tả, giá cả và hình ảnh của món ăn..</a:t>
            </a:r>
            <a:endParaRPr lang="en-US" dirty="0"/>
          </a:p>
        </p:txBody>
      </p:sp>
      <p:sp>
        <p:nvSpPr>
          <p:cNvPr id="2" name="Slide Number Placeholder 1"/>
          <p:cNvSpPr>
            <a:spLocks noGrp="1"/>
          </p:cNvSpPr>
          <p:nvPr>
            <p:ph type="sldNum" sz="quarter" idx="12"/>
          </p:nvPr>
        </p:nvSpPr>
        <p:spPr/>
        <p:txBody>
          <a:bodyPr/>
          <a:lstStyle/>
          <a:p>
            <a:fld id="{E76ACE2F-DBB5-4E67-B594-35444F48B910}" type="slidenum">
              <a:rPr lang="en-US" smtClean="0"/>
              <a:t>9</a:t>
            </a:fld>
            <a:endParaRPr lang="en-US"/>
          </a:p>
        </p:txBody>
      </p:sp>
    </p:spTree>
    <p:extLst>
      <p:ext uri="{BB962C8B-B14F-4D97-AF65-F5344CB8AC3E}">
        <p14:creationId xmlns:p14="http://schemas.microsoft.com/office/powerpoint/2010/main" val="19229639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Vicoston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ENIKAA Presentation Template - final.potx" id="{FCFD2153-8FCB-4DD6-BF29-4E8C75CDD3A9}" vid="{65169242-1688-4865-9567-FA78B468B4FC}"/>
    </a:ext>
  </a:extLst>
</a:theme>
</file>

<file path=ppt/theme/theme2.xml><?xml version="1.0" encoding="utf-8"?>
<a:theme xmlns:a="http://schemas.openxmlformats.org/drawingml/2006/main" name="Vicoston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ENIKAA Presentation Template - final.potx" id="{99B959FD-2838-4B67-8D79-E81080C55A46}" vid="{A44CF49E-BB39-46DE-ABCA-37609E784BA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ENIKAA Presentation Template - final.potx" id="{99B959FD-2838-4B67-8D79-E81080C55A46}" vid="{3AE97D7B-6F67-41B7-918A-FC5A0B287FA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Template_Slide_20220725_v1.0</Template>
  <TotalTime>5049</TotalTime>
  <Words>3239</Words>
  <Application>Microsoft Office PowerPoint</Application>
  <PresentationFormat>Widescreen</PresentationFormat>
  <Paragraphs>145</Paragraphs>
  <Slides>27</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27</vt:i4>
      </vt:variant>
    </vt:vector>
  </HeadingPairs>
  <TitlesOfParts>
    <vt:vector size="36" baseType="lpstr">
      <vt:lpstr>SimSun</vt:lpstr>
      <vt:lpstr>Arial</vt:lpstr>
      <vt:lpstr>Calibri</vt:lpstr>
      <vt:lpstr>Times New Roman</vt:lpstr>
      <vt:lpstr>UTM Avo</vt:lpstr>
      <vt:lpstr>Wingdings</vt:lpstr>
      <vt:lpstr>1_Vicostone Template</vt:lpstr>
      <vt:lpstr>Vicostone Template</vt:lpstr>
      <vt:lpstr>Office Theme</vt:lpstr>
      <vt:lpstr>BÀI TẬP LỚN  HỌC PHẦN: ĐỒ ÁN CƠ SỞ(N01)</vt:lpstr>
      <vt:lpstr>Đề tài: Phân tích và phát triển ứng dụng trên nền thiết bị di động cho việc quản lý cửa hàng trong khuôn viên trường ĐH - Campus Meals</vt:lpstr>
      <vt:lpstr>Nội dung chính:</vt:lpstr>
      <vt:lpstr>1. Tổng quan về đề tài 1.1. Đặt vấn đề</vt:lpstr>
      <vt:lpstr>1.2. Giải pháp</vt:lpstr>
      <vt:lpstr>2. Công nghệ sử dụng</vt:lpstr>
      <vt:lpstr>3. Mô hình Usecase</vt:lpstr>
      <vt:lpstr>3.2. Đăng ký / Đăng nhập</vt:lpstr>
      <vt:lpstr>3.3.Phía người bán(Seller) 3.3.1.Thông tin chung</vt:lpstr>
      <vt:lpstr>3.3.2. Các tính năng</vt:lpstr>
      <vt:lpstr>3.3.3. Theo dõi lịch sử đơn đặt hàng</vt:lpstr>
      <vt:lpstr>3.3.4. QR Code(Seller)</vt:lpstr>
      <vt:lpstr>3.3.5. Thông báo</vt:lpstr>
      <vt:lpstr>3.3.6. Thông tin cá nhân</vt:lpstr>
      <vt:lpstr>3.4.Phía người mua(Buyer) 3.4.1. Thông tin chung(Trang chủ)</vt:lpstr>
      <vt:lpstr>3.4.2. Giỏ hàng(Cart) và thanh toán(Purchase)</vt:lpstr>
      <vt:lpstr>3.4.2. Giỏ hàng(Cart) và thanh toán(Purchase)</vt:lpstr>
      <vt:lpstr>3.4.3. Lịch sử mua hàng</vt:lpstr>
      <vt:lpstr>3.4.4. Thông báo</vt:lpstr>
      <vt:lpstr>3.4.5. Thông tin cá nhân(Profile)</vt:lpstr>
      <vt:lpstr>3.5. Chatting 3.5.1. Campus Meal AI – Chat box AI </vt:lpstr>
      <vt:lpstr>3.5.2. Chatbox giữa người mua(Buyer) và người bán(Seller)</vt:lpstr>
      <vt:lpstr>3.6. Campus Meal Map</vt:lpstr>
      <vt:lpstr>4. Biểu đồ tuần tự</vt:lpstr>
      <vt:lpstr>5. Sơ đồ CSDL</vt:lpstr>
      <vt:lpstr>6. Kết luận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TAN231_Unit1_v1.0019105223</dc:title>
  <dc:creator>Thùy Nguyễn</dc:creator>
  <cp:lastModifiedBy>Admin</cp:lastModifiedBy>
  <cp:revision>298</cp:revision>
  <dcterms:created xsi:type="dcterms:W3CDTF">2019-01-04T03:02:58Z</dcterms:created>
  <dcterms:modified xsi:type="dcterms:W3CDTF">2025-03-26T08:58:52Z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2C3083B8-D877-4F89-9230-E038B983F67C</vt:lpwstr>
  </property>
  <property fmtid="{D5CDD505-2E9C-101B-9397-08002B2CF9AE}" pid="3" name="ArticulatePath">
    <vt:lpwstr>TAN232-Unit 8-v1</vt:lpwstr>
  </property>
</Properties>
</file>