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5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0969625" cy="6170613"/>
  <p:notesSz cx="6858000" cy="9144000"/>
  <p:custDataLst>
    <p:tags r:id="rId58"/>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983"/>
    <a:srgbClr val="34495E"/>
    <a:srgbClr val="B4C7E7"/>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7245" autoAdjust="0"/>
  </p:normalViewPr>
  <p:slideViewPr>
    <p:cSldViewPr snapToGrid="0">
      <p:cViewPr varScale="1">
        <p:scale>
          <a:sx n="110" d="100"/>
          <a:sy n="110"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02.07.2020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full responsibility for developing its be and </a:t>
            </a:r>
            <a:r>
              <a:rPr lang="en-US" dirty="0" err="1"/>
              <a:t>fe</a:t>
            </a:r>
            <a:r>
              <a:rPr lang="en-US" dirty="0"/>
              <a:t>. </a:t>
            </a:r>
          </a:p>
          <a:p>
            <a:pPr marL="171450" indent="-171450">
              <a:buFontTx/>
              <a:buChar char="-"/>
            </a:pPr>
            <a:r>
              <a:rPr lang="en-US" dirty="0"/>
              <a:t>Use </a:t>
            </a:r>
            <a:r>
              <a:rPr lang="en-US" dirty="0" err="1"/>
              <a:t>expressjs</a:t>
            </a:r>
            <a:r>
              <a:rPr lang="en-US" dirty="0"/>
              <a:t> for be and a framework called Quasar to develop </a:t>
            </a:r>
            <a:r>
              <a:rPr lang="en-US" dirty="0" err="1"/>
              <a:t>fe</a:t>
            </a:r>
            <a:endParaRPr lang="en-US" dirty="0"/>
          </a:p>
          <a:p>
            <a:r>
              <a:rPr lang="en-US" dirty="0"/>
              <a:t>- And yeh, this Quasar </a:t>
            </a:r>
            <a:r>
              <a:rPr lang="en-US" dirty="0" err="1"/>
              <a:t>fw</a:t>
            </a:r>
            <a:r>
              <a:rPr lang="en-US" dirty="0"/>
              <a:t> is built on </a:t>
            </a:r>
            <a:r>
              <a:rPr lang="en-US" dirty="0" err="1"/>
              <a:t>VueJS</a:t>
            </a:r>
            <a:r>
              <a:rPr lang="en-US" dirty="0"/>
              <a:t> – the topic of my sharing today  </a:t>
            </a:r>
          </a:p>
        </p:txBody>
      </p:sp>
      <p:sp>
        <p:nvSpPr>
          <p:cNvPr id="4" name="Slide Number Placeholder 3"/>
          <p:cNvSpPr>
            <a:spLocks noGrp="1"/>
          </p:cNvSpPr>
          <p:nvPr>
            <p:ph type="sldNum" sz="quarter" idx="5"/>
          </p:nvPr>
        </p:nvSpPr>
        <p:spPr/>
        <p:txBody>
          <a:bodyPr/>
          <a:lstStyle/>
          <a:p>
            <a:fld id="{42121085-6B6E-4156-B7BE-A6F0A72525A7}" type="slidenum">
              <a:rPr lang="en-US" smtClean="0"/>
              <a:t>2</a:t>
            </a:fld>
            <a:endParaRPr lang="en-US"/>
          </a:p>
        </p:txBody>
      </p:sp>
    </p:spTree>
    <p:extLst>
      <p:ext uri="{BB962C8B-B14F-4D97-AF65-F5344CB8AC3E}">
        <p14:creationId xmlns:p14="http://schemas.microsoft.com/office/powerpoint/2010/main" val="2732565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The design philosophy basically means the idea of the framework</a:t>
            </a:r>
          </a:p>
          <a:p>
            <a:pPr marL="171450" indent="-171450">
              <a:buFontTx/>
              <a:buChar char="-"/>
            </a:pPr>
            <a:r>
              <a:rPr lang="en-US" dirty="0"/>
              <a:t>Regarding that, the Vue idea is progressiveness. Let’s me explain you what it means:</a:t>
            </a:r>
          </a:p>
          <a:p>
            <a:pPr marL="0" indent="0">
              <a:buFontTx/>
              <a:buNone/>
            </a:pPr>
            <a:r>
              <a:rPr lang="en-US" dirty="0"/>
              <a:t>when developing web you can go from a small, simple app with just some simple widget to a complicated app like commercial or enterprise app; and Vue will provide you the proper tool for each stage.</a:t>
            </a:r>
          </a:p>
          <a:p>
            <a:pPr marL="171450" indent="-171450">
              <a:buFontTx/>
              <a:buChar char="-"/>
            </a:pPr>
            <a:r>
              <a:rPr lang="en-US" dirty="0"/>
              <a:t>For ex, if you just build a simple page without navigation or you just embedded a part of your UI with Vue, you just need a </a:t>
            </a:r>
            <a:r>
              <a:rPr lang="en-US" dirty="0" err="1"/>
              <a:t>vue</a:t>
            </a:r>
            <a:r>
              <a:rPr lang="en-US" dirty="0"/>
              <a:t>-core library which supporting declarative rendering…</a:t>
            </a:r>
          </a:p>
        </p:txBody>
      </p:sp>
      <p:sp>
        <p:nvSpPr>
          <p:cNvPr id="4" name="Slide Number Placeholder 3"/>
          <p:cNvSpPr>
            <a:spLocks noGrp="1"/>
          </p:cNvSpPr>
          <p:nvPr>
            <p:ph type="sldNum" sz="quarter" idx="5"/>
          </p:nvPr>
        </p:nvSpPr>
        <p:spPr/>
        <p:txBody>
          <a:bodyPr/>
          <a:lstStyle/>
          <a:p>
            <a:fld id="{42121085-6B6E-4156-B7BE-A6F0A72525A7}" type="slidenum">
              <a:rPr lang="en-US" smtClean="0"/>
              <a:t>12</a:t>
            </a:fld>
            <a:endParaRPr lang="en-US"/>
          </a:p>
        </p:txBody>
      </p:sp>
    </p:spTree>
    <p:extLst>
      <p:ext uri="{BB962C8B-B14F-4D97-AF65-F5344CB8AC3E}">
        <p14:creationId xmlns:p14="http://schemas.microsoft.com/office/powerpoint/2010/main" val="403011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Next, we will explore the first layer of the </a:t>
            </a:r>
            <a:r>
              <a:rPr lang="en-US" b="1" dirty="0" err="1"/>
              <a:t>fw</a:t>
            </a:r>
            <a:endParaRPr lang="en-US" b="1" dirty="0"/>
          </a:p>
          <a:p>
            <a:pPr marL="171450" indent="-171450">
              <a:buFontTx/>
              <a:buChar char="-"/>
            </a:pPr>
            <a:r>
              <a:rPr lang="en-US" dirty="0"/>
              <a:t>So what is declarative rendering? Let’s see the picture, Vue core acts as a machine which will process the state to generate the UI for us.</a:t>
            </a:r>
          </a:p>
          <a:p>
            <a:pPr marL="171450" indent="-171450">
              <a:buFontTx/>
              <a:buChar char="-"/>
            </a:pPr>
            <a:r>
              <a:rPr lang="en-US" dirty="0"/>
              <a:t>In other word, we will define how Vue will generate the UI from the state or the data</a:t>
            </a:r>
          </a:p>
          <a:p>
            <a:pPr marL="171450" indent="-171450">
              <a:buFontTx/>
              <a:buChar char="-"/>
            </a:pPr>
            <a:r>
              <a:rPr lang="en-US" dirty="0"/>
              <a:t>It’s really different from the imperative style which we tell our code what steps to create the UI</a:t>
            </a:r>
          </a:p>
          <a:p>
            <a:pPr marL="171450" indent="-171450">
              <a:buFontTx/>
              <a:buChar char="-"/>
            </a:pPr>
            <a:r>
              <a:rPr lang="en-US" dirty="0"/>
              <a:t>You can find the imperative in the famous </a:t>
            </a:r>
            <a:r>
              <a:rPr lang="en-US" dirty="0" err="1"/>
              <a:t>fw</a:t>
            </a:r>
            <a:r>
              <a:rPr lang="en-US" dirty="0"/>
              <a:t> call </a:t>
            </a:r>
            <a:r>
              <a:rPr lang="en-US" dirty="0" err="1"/>
              <a:t>Jquery</a:t>
            </a:r>
            <a:r>
              <a:rPr lang="en-US" dirty="0"/>
              <a:t>, or when you make web frontend without any </a:t>
            </a:r>
            <a:r>
              <a:rPr lang="en-US" dirty="0" err="1"/>
              <a:t>fw</a:t>
            </a:r>
            <a:endParaRPr lang="en-US" dirty="0"/>
          </a:p>
        </p:txBody>
      </p:sp>
      <p:sp>
        <p:nvSpPr>
          <p:cNvPr id="4" name="Slide Number Placeholder 3"/>
          <p:cNvSpPr>
            <a:spLocks noGrp="1"/>
          </p:cNvSpPr>
          <p:nvPr>
            <p:ph type="sldNum" sz="quarter" idx="5"/>
          </p:nvPr>
        </p:nvSpPr>
        <p:spPr/>
        <p:txBody>
          <a:bodyPr/>
          <a:lstStyle/>
          <a:p>
            <a:fld id="{42121085-6B6E-4156-B7BE-A6F0A72525A7}" type="slidenum">
              <a:rPr lang="en-US" smtClean="0"/>
              <a:t>13</a:t>
            </a:fld>
            <a:endParaRPr lang="en-US"/>
          </a:p>
        </p:txBody>
      </p:sp>
    </p:spTree>
    <p:extLst>
      <p:ext uri="{BB962C8B-B14F-4D97-AF65-F5344CB8AC3E}">
        <p14:creationId xmlns:p14="http://schemas.microsoft.com/office/powerpoint/2010/main" val="200866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look at the ex: We define the Vue instance then hook it to our markup. </a:t>
            </a:r>
          </a:p>
          <a:p>
            <a:r>
              <a:rPr lang="en-US" dirty="0"/>
              <a:t>Vue will help us do the rest of work by rendering the markup</a:t>
            </a:r>
            <a:r>
              <a:rPr lang="en-US" dirty="0" smtClean="0"/>
              <a:t>. Right here,</a:t>
            </a:r>
            <a:r>
              <a:rPr lang="en-US" baseline="0" dirty="0" smtClean="0"/>
              <a:t> it uses Interpolate template to interpret JS to string</a:t>
            </a:r>
            <a:endParaRPr lang="en-US" dirty="0"/>
          </a:p>
          <a:p>
            <a:r>
              <a:rPr lang="en-US" b="1" dirty="0"/>
              <a:t>Ok, it’s the first and basic layer of Vue</a:t>
            </a:r>
          </a:p>
        </p:txBody>
      </p:sp>
      <p:sp>
        <p:nvSpPr>
          <p:cNvPr id="4" name="Slide Number Placeholder 3"/>
          <p:cNvSpPr>
            <a:spLocks noGrp="1"/>
          </p:cNvSpPr>
          <p:nvPr>
            <p:ph type="sldNum" sz="quarter" idx="5"/>
          </p:nvPr>
        </p:nvSpPr>
        <p:spPr/>
        <p:txBody>
          <a:bodyPr/>
          <a:lstStyle/>
          <a:p>
            <a:fld id="{42121085-6B6E-4156-B7BE-A6F0A72525A7}" type="slidenum">
              <a:rPr lang="en-US" smtClean="0"/>
              <a:t>14</a:t>
            </a:fld>
            <a:endParaRPr lang="en-US"/>
          </a:p>
        </p:txBody>
      </p:sp>
    </p:spTree>
    <p:extLst>
      <p:ext uri="{BB962C8B-B14F-4D97-AF65-F5344CB8AC3E}">
        <p14:creationId xmlns:p14="http://schemas.microsoft.com/office/powerpoint/2010/main" val="324097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see what you’ll need to implement the </a:t>
            </a:r>
            <a:r>
              <a:rPr lang="en-US" dirty="0" err="1"/>
              <a:t>vue</a:t>
            </a:r>
            <a:r>
              <a:rPr lang="en-US" dirty="0"/>
              <a:t>-core..</a:t>
            </a:r>
          </a:p>
          <a:p>
            <a:r>
              <a:rPr lang="en-US" dirty="0"/>
              <a:t>- The quickest: CDN</a:t>
            </a:r>
          </a:p>
          <a:p>
            <a:pPr marL="171450" indent="-171450">
              <a:buFontTx/>
              <a:buChar char="-"/>
            </a:pPr>
            <a:r>
              <a:rPr lang="en-US" dirty="0"/>
              <a:t>Experience SFC</a:t>
            </a:r>
          </a:p>
          <a:p>
            <a:pPr marL="171450" indent="-171450">
              <a:buFontTx/>
              <a:buChar char="-"/>
            </a:pPr>
            <a:r>
              <a:rPr lang="en-US" dirty="0"/>
              <a:t>Improve syntax highlight</a:t>
            </a:r>
          </a:p>
          <a:p>
            <a:pPr marL="0" indent="0">
              <a:buFontTx/>
              <a:buNone/>
            </a:pPr>
            <a:r>
              <a:rPr lang="en-US" b="1" dirty="0"/>
              <a:t>That’s it, now you can create an Vue app :D</a:t>
            </a:r>
          </a:p>
        </p:txBody>
      </p:sp>
      <p:sp>
        <p:nvSpPr>
          <p:cNvPr id="4" name="Slide Number Placeholder 3"/>
          <p:cNvSpPr>
            <a:spLocks noGrp="1"/>
          </p:cNvSpPr>
          <p:nvPr>
            <p:ph type="sldNum" sz="quarter" idx="5"/>
          </p:nvPr>
        </p:nvSpPr>
        <p:spPr/>
        <p:txBody>
          <a:bodyPr/>
          <a:lstStyle/>
          <a:p>
            <a:fld id="{42121085-6B6E-4156-B7BE-A6F0A72525A7}" type="slidenum">
              <a:rPr lang="en-US" smtClean="0"/>
              <a:t>15</a:t>
            </a:fld>
            <a:endParaRPr lang="en-US"/>
          </a:p>
        </p:txBody>
      </p:sp>
    </p:spTree>
    <p:extLst>
      <p:ext uri="{BB962C8B-B14F-4D97-AF65-F5344CB8AC3E}">
        <p14:creationId xmlns:p14="http://schemas.microsoft.com/office/powerpoint/2010/main" val="2752024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we’re going to see the heart of Vue – the </a:t>
            </a:r>
            <a:r>
              <a:rPr lang="en-US" dirty="0" err="1"/>
              <a:t>vue</a:t>
            </a:r>
            <a:r>
              <a:rPr lang="en-US" dirty="0"/>
              <a:t> instance</a:t>
            </a:r>
          </a:p>
          <a:p>
            <a:r>
              <a:rPr lang="en-US" dirty="0"/>
              <a:t>Why I call that a heart of </a:t>
            </a:r>
            <a:r>
              <a:rPr lang="en-US" dirty="0" err="1"/>
              <a:t>vue</a:t>
            </a:r>
            <a:r>
              <a:rPr lang="en-US" dirty="0"/>
              <a:t>, because we need Vue instance to bind the UI and our presentation logic</a:t>
            </a:r>
          </a:p>
        </p:txBody>
      </p:sp>
      <p:sp>
        <p:nvSpPr>
          <p:cNvPr id="4" name="Slide Number Placeholder 3"/>
          <p:cNvSpPr>
            <a:spLocks noGrp="1"/>
          </p:cNvSpPr>
          <p:nvPr>
            <p:ph type="sldNum" sz="quarter" idx="5"/>
          </p:nvPr>
        </p:nvSpPr>
        <p:spPr/>
        <p:txBody>
          <a:bodyPr/>
          <a:lstStyle/>
          <a:p>
            <a:fld id="{42121085-6B6E-4156-B7BE-A6F0A72525A7}" type="slidenum">
              <a:rPr lang="en-US" smtClean="0"/>
              <a:t>16</a:t>
            </a:fld>
            <a:endParaRPr lang="en-US"/>
          </a:p>
        </p:txBody>
      </p:sp>
    </p:spTree>
    <p:extLst>
      <p:ext uri="{BB962C8B-B14F-4D97-AF65-F5344CB8AC3E}">
        <p14:creationId xmlns:p14="http://schemas.microsoft.com/office/powerpoint/2010/main" val="328140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we will look through the architecture pattern, which concrete and inspire Vue</a:t>
            </a:r>
          </a:p>
          <a:p>
            <a:pPr marL="171450" indent="-171450">
              <a:buFontTx/>
              <a:buChar char="-"/>
            </a:pPr>
            <a:r>
              <a:rPr lang="en-US" dirty="0"/>
              <a:t>This architecture partly alike MVVM pattern.</a:t>
            </a:r>
          </a:p>
          <a:p>
            <a:pPr marL="171450" indent="-171450">
              <a:buFontTx/>
              <a:buChar char="-"/>
            </a:pPr>
            <a:r>
              <a:rPr lang="en-US" dirty="0"/>
              <a:t>While the </a:t>
            </a:r>
            <a:r>
              <a:rPr lang="en-US" dirty="0" err="1"/>
              <a:t>vue</a:t>
            </a:r>
            <a:r>
              <a:rPr lang="en-US" dirty="0"/>
              <a:t> instance play a </a:t>
            </a:r>
            <a:r>
              <a:rPr lang="en-US" dirty="0" err="1"/>
              <a:t>ViewModel</a:t>
            </a:r>
            <a:r>
              <a:rPr lang="en-US" dirty="0"/>
              <a:t> role, our DOM and our Data act as View and Model respectively</a:t>
            </a:r>
          </a:p>
          <a:p>
            <a:pPr marL="171450" indent="-171450">
              <a:buFontTx/>
              <a:buChar char="-"/>
            </a:pPr>
            <a:r>
              <a:rPr lang="en-US" b="1" dirty="0"/>
              <a:t>And with this pattern, Vue instance will help us to build up our UI base on the data or the state from our backend</a:t>
            </a:r>
          </a:p>
        </p:txBody>
      </p:sp>
      <p:sp>
        <p:nvSpPr>
          <p:cNvPr id="4" name="Slide Number Placeholder 3"/>
          <p:cNvSpPr>
            <a:spLocks noGrp="1"/>
          </p:cNvSpPr>
          <p:nvPr>
            <p:ph type="sldNum" sz="quarter" idx="5"/>
          </p:nvPr>
        </p:nvSpPr>
        <p:spPr/>
        <p:txBody>
          <a:bodyPr/>
          <a:lstStyle/>
          <a:p>
            <a:fld id="{42121085-6B6E-4156-B7BE-A6F0A72525A7}" type="slidenum">
              <a:rPr lang="en-US" smtClean="0"/>
              <a:t>17</a:t>
            </a:fld>
            <a:endParaRPr lang="en-US"/>
          </a:p>
        </p:txBody>
      </p:sp>
    </p:spTree>
    <p:extLst>
      <p:ext uri="{BB962C8B-B14F-4D97-AF65-F5344CB8AC3E}">
        <p14:creationId xmlns:p14="http://schemas.microsoft.com/office/powerpoint/2010/main" val="59530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how the Vue instance really look like, it comprises of 3 main part:</a:t>
            </a:r>
          </a:p>
          <a:p>
            <a:pPr marL="171450" indent="-171450">
              <a:buFontTx/>
              <a:buChar char="-"/>
            </a:pPr>
            <a:r>
              <a:rPr lang="en-US" dirty="0"/>
              <a:t>The options: define the behavior</a:t>
            </a:r>
          </a:p>
          <a:p>
            <a:pPr marL="171450" indent="-171450">
              <a:buFontTx/>
              <a:buChar char="-"/>
            </a:pPr>
            <a:r>
              <a:rPr lang="en-US" dirty="0"/>
              <a:t>Vue directives: Help </a:t>
            </a:r>
            <a:r>
              <a:rPr lang="en-US" dirty="0" err="1"/>
              <a:t>vue</a:t>
            </a:r>
            <a:r>
              <a:rPr lang="en-US" dirty="0"/>
              <a:t> instance </a:t>
            </a:r>
            <a:r>
              <a:rPr lang="en-US" dirty="0" err="1"/>
              <a:t>interacs</a:t>
            </a:r>
            <a:r>
              <a:rPr lang="en-US" dirty="0"/>
              <a:t> with the DOM or the UI</a:t>
            </a:r>
          </a:p>
          <a:p>
            <a:pPr marL="171450" indent="-171450">
              <a:buFontTx/>
              <a:buChar char="-"/>
            </a:pPr>
            <a:r>
              <a:rPr lang="en-US" dirty="0"/>
              <a:t>The last is the life cycle functions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2121085-6B6E-4156-B7BE-A6F0A72525A7}" type="slidenum">
              <a:rPr lang="en-US" smtClean="0"/>
              <a:t>18</a:t>
            </a:fld>
            <a:endParaRPr lang="en-US"/>
          </a:p>
        </p:txBody>
      </p:sp>
    </p:spTree>
    <p:extLst>
      <p:ext uri="{BB962C8B-B14F-4D97-AF65-F5344CB8AC3E}">
        <p14:creationId xmlns:p14="http://schemas.microsoft.com/office/powerpoint/2010/main" val="648524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 Vue options</a:t>
            </a:r>
          </a:p>
        </p:txBody>
      </p:sp>
      <p:sp>
        <p:nvSpPr>
          <p:cNvPr id="4" name="Slide Number Placeholder 3"/>
          <p:cNvSpPr>
            <a:spLocks noGrp="1"/>
          </p:cNvSpPr>
          <p:nvPr>
            <p:ph type="sldNum" sz="quarter" idx="5"/>
          </p:nvPr>
        </p:nvSpPr>
        <p:spPr/>
        <p:txBody>
          <a:bodyPr/>
          <a:lstStyle/>
          <a:p>
            <a:fld id="{42121085-6B6E-4156-B7BE-A6F0A72525A7}" type="slidenum">
              <a:rPr lang="en-US" smtClean="0"/>
              <a:t>19</a:t>
            </a:fld>
            <a:endParaRPr lang="en-US"/>
          </a:p>
        </p:txBody>
      </p:sp>
    </p:spTree>
    <p:extLst>
      <p:ext uri="{BB962C8B-B14F-4D97-AF65-F5344CB8AC3E}">
        <p14:creationId xmlns:p14="http://schemas.microsoft.com/office/powerpoint/2010/main" val="2214320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 options programmatically are the properties of the object which we pass into the Vue instance constructor</a:t>
            </a:r>
          </a:p>
          <a:p>
            <a:r>
              <a:rPr lang="en-US" dirty="0"/>
              <a:t>These options will define the behavior of Vue instance, let’s look through some…</a:t>
            </a:r>
          </a:p>
          <a:p>
            <a:r>
              <a:rPr lang="en-US" dirty="0"/>
              <a:t>With these three, we can define how the </a:t>
            </a:r>
            <a:r>
              <a:rPr lang="en-US" dirty="0" err="1"/>
              <a:t>vue</a:t>
            </a:r>
            <a:r>
              <a:rPr lang="en-US" dirty="0"/>
              <a:t> instance render the UI</a:t>
            </a:r>
          </a:p>
        </p:txBody>
      </p:sp>
      <p:sp>
        <p:nvSpPr>
          <p:cNvPr id="4" name="Slide Number Placeholder 3"/>
          <p:cNvSpPr>
            <a:spLocks noGrp="1"/>
          </p:cNvSpPr>
          <p:nvPr>
            <p:ph type="sldNum" sz="quarter" idx="5"/>
          </p:nvPr>
        </p:nvSpPr>
        <p:spPr/>
        <p:txBody>
          <a:bodyPr/>
          <a:lstStyle/>
          <a:p>
            <a:fld id="{42121085-6B6E-4156-B7BE-A6F0A72525A7}" type="slidenum">
              <a:rPr lang="en-US" smtClean="0"/>
              <a:t>20</a:t>
            </a:fld>
            <a:endParaRPr lang="en-US"/>
          </a:p>
        </p:txBody>
      </p:sp>
    </p:spTree>
    <p:extLst>
      <p:ext uri="{BB962C8B-B14F-4D97-AF65-F5344CB8AC3E}">
        <p14:creationId xmlns:p14="http://schemas.microsoft.com/office/powerpoint/2010/main" val="191049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There’re also 2 more options I want to introduce, that is: method and computed</a:t>
            </a:r>
          </a:p>
          <a:p>
            <a:r>
              <a:rPr lang="en-US" dirty="0"/>
              <a:t>Now we know how to define the UI state via the data option. </a:t>
            </a:r>
            <a:r>
              <a:rPr lang="en-US" b="1" dirty="0"/>
              <a:t>Beside that, </a:t>
            </a:r>
            <a:r>
              <a:rPr lang="en-US" b="1" dirty="0" err="1"/>
              <a:t>vue</a:t>
            </a:r>
            <a:r>
              <a:rPr lang="en-US" b="1" dirty="0"/>
              <a:t> has methods option which </a:t>
            </a:r>
            <a:r>
              <a:rPr lang="en-US" dirty="0"/>
              <a:t>let you define the function or the handler for the state inside </a:t>
            </a:r>
            <a:r>
              <a:rPr lang="en-US" dirty="0" err="1"/>
              <a:t>vue</a:t>
            </a:r>
            <a:r>
              <a:rPr lang="en-US" dirty="0"/>
              <a:t> instance</a:t>
            </a:r>
          </a:p>
          <a:p>
            <a:r>
              <a:rPr lang="en-US" dirty="0"/>
              <a:t>Computed is likely the getter in JS object, it will accumulate the data and return the result</a:t>
            </a:r>
          </a:p>
          <a:p>
            <a:r>
              <a:rPr lang="en-US" dirty="0"/>
              <a:t>So how does these options really bind with the UI?</a:t>
            </a:r>
          </a:p>
        </p:txBody>
      </p:sp>
      <p:sp>
        <p:nvSpPr>
          <p:cNvPr id="4" name="Slide Number Placeholder 3"/>
          <p:cNvSpPr>
            <a:spLocks noGrp="1"/>
          </p:cNvSpPr>
          <p:nvPr>
            <p:ph type="sldNum" sz="quarter" idx="5"/>
          </p:nvPr>
        </p:nvSpPr>
        <p:spPr/>
        <p:txBody>
          <a:bodyPr/>
          <a:lstStyle/>
          <a:p>
            <a:fld id="{42121085-6B6E-4156-B7BE-A6F0A72525A7}" type="slidenum">
              <a:rPr lang="en-US" smtClean="0"/>
              <a:t>21</a:t>
            </a:fld>
            <a:endParaRPr lang="en-US"/>
          </a:p>
        </p:txBody>
      </p:sp>
    </p:spTree>
    <p:extLst>
      <p:ext uri="{BB962C8B-B14F-4D97-AF65-F5344CB8AC3E}">
        <p14:creationId xmlns:p14="http://schemas.microsoft.com/office/powerpoint/2010/main" val="132275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Give you a look about SPA </a:t>
            </a:r>
            <a:r>
              <a:rPr lang="en-US" dirty="0" err="1"/>
              <a:t>bc</a:t>
            </a:r>
            <a:r>
              <a:rPr lang="en-US" dirty="0"/>
              <a:t> it’ll help you understand the mission of </a:t>
            </a:r>
            <a:r>
              <a:rPr lang="en-US" dirty="0" err="1"/>
              <a:t>VueJS</a:t>
            </a:r>
            <a:endParaRPr lang="en-US" dirty="0"/>
          </a:p>
          <a:p>
            <a:pPr marL="228600" indent="-228600">
              <a:buAutoNum type="arabicPeriod"/>
            </a:pPr>
            <a:r>
              <a:rPr lang="en-US" dirty="0"/>
              <a:t>Then we start digging deeper to the </a:t>
            </a:r>
            <a:r>
              <a:rPr lang="en-US" dirty="0" err="1"/>
              <a:t>fw</a:t>
            </a:r>
            <a:r>
              <a:rPr lang="en-US" dirty="0"/>
              <a:t> with …</a:t>
            </a:r>
          </a:p>
          <a:p>
            <a:pPr marL="228600" indent="-228600">
              <a:buAutoNum type="arabicPeriod"/>
            </a:pPr>
            <a:r>
              <a:rPr lang="en-US" dirty="0"/>
              <a:t>Next, give you a more practical view of how everything basically works</a:t>
            </a:r>
          </a:p>
          <a:p>
            <a:pPr marL="228600" indent="-228600">
              <a:buAutoNum type="arabicPeriod"/>
            </a:pPr>
            <a:r>
              <a:rPr lang="en-US" dirty="0"/>
              <a:t>The last will be the most interesting part -&gt; the comparison between </a:t>
            </a:r>
            <a:r>
              <a:rPr lang="en-US" dirty="0" err="1"/>
              <a:t>Vue,React</a:t>
            </a:r>
            <a:r>
              <a:rPr lang="en-US" dirty="0"/>
              <a:t>, Angular. Stay tuned!</a:t>
            </a:r>
          </a:p>
        </p:txBody>
      </p:sp>
      <p:sp>
        <p:nvSpPr>
          <p:cNvPr id="4" name="Slide Number Placeholder 3"/>
          <p:cNvSpPr>
            <a:spLocks noGrp="1"/>
          </p:cNvSpPr>
          <p:nvPr>
            <p:ph type="sldNum" sz="quarter" idx="5"/>
          </p:nvPr>
        </p:nvSpPr>
        <p:spPr/>
        <p:txBody>
          <a:bodyPr/>
          <a:lstStyle/>
          <a:p>
            <a:fld id="{42121085-6B6E-4156-B7BE-A6F0A72525A7}" type="slidenum">
              <a:rPr lang="en-US" smtClean="0"/>
              <a:t>4</a:t>
            </a:fld>
            <a:endParaRPr lang="en-US"/>
          </a:p>
        </p:txBody>
      </p:sp>
    </p:spTree>
    <p:extLst>
      <p:ext uri="{BB962C8B-B14F-4D97-AF65-F5344CB8AC3E}">
        <p14:creationId xmlns:p14="http://schemas.microsoft.com/office/powerpoint/2010/main" val="101992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relates on the Vue directives.</a:t>
            </a:r>
          </a:p>
        </p:txBody>
      </p:sp>
      <p:sp>
        <p:nvSpPr>
          <p:cNvPr id="4" name="Slide Number Placeholder 3"/>
          <p:cNvSpPr>
            <a:spLocks noGrp="1"/>
          </p:cNvSpPr>
          <p:nvPr>
            <p:ph type="sldNum" sz="quarter" idx="5"/>
          </p:nvPr>
        </p:nvSpPr>
        <p:spPr/>
        <p:txBody>
          <a:bodyPr/>
          <a:lstStyle/>
          <a:p>
            <a:fld id="{42121085-6B6E-4156-B7BE-A6F0A72525A7}" type="slidenum">
              <a:rPr lang="en-US" smtClean="0"/>
              <a:t>22</a:t>
            </a:fld>
            <a:endParaRPr lang="en-US"/>
          </a:p>
        </p:txBody>
      </p:sp>
    </p:spTree>
    <p:extLst>
      <p:ext uri="{BB962C8B-B14F-4D97-AF65-F5344CB8AC3E}">
        <p14:creationId xmlns:p14="http://schemas.microsoft.com/office/powerpoint/2010/main" val="60190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 directives are the special tokens provided by </a:t>
            </a:r>
            <a:r>
              <a:rPr lang="en-US" dirty="0" err="1"/>
              <a:t>vue</a:t>
            </a:r>
            <a:r>
              <a:rPr lang="en-US" dirty="0"/>
              <a:t> to do something to the DOM</a:t>
            </a:r>
          </a:p>
          <a:p>
            <a:r>
              <a:rPr lang="en-US" dirty="0"/>
              <a:t>And firstly, we have v-bind which handle data binding for Vue.</a:t>
            </a:r>
          </a:p>
          <a:p>
            <a:r>
              <a:rPr lang="en-US" dirty="0"/>
              <a:t>It will bind the data to the DOM attribute</a:t>
            </a:r>
          </a:p>
        </p:txBody>
      </p:sp>
      <p:sp>
        <p:nvSpPr>
          <p:cNvPr id="4" name="Slide Number Placeholder 3"/>
          <p:cNvSpPr>
            <a:spLocks noGrp="1"/>
          </p:cNvSpPr>
          <p:nvPr>
            <p:ph type="sldNum" sz="quarter" idx="5"/>
          </p:nvPr>
        </p:nvSpPr>
        <p:spPr/>
        <p:txBody>
          <a:bodyPr/>
          <a:lstStyle/>
          <a:p>
            <a:fld id="{42121085-6B6E-4156-B7BE-A6F0A72525A7}" type="slidenum">
              <a:rPr lang="en-US" smtClean="0"/>
              <a:t>23</a:t>
            </a:fld>
            <a:endParaRPr lang="en-US"/>
          </a:p>
        </p:txBody>
      </p:sp>
    </p:spTree>
    <p:extLst>
      <p:ext uri="{BB962C8B-B14F-4D97-AF65-F5344CB8AC3E}">
        <p14:creationId xmlns:p14="http://schemas.microsoft.com/office/powerpoint/2010/main" val="2721164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121085-6B6E-4156-B7BE-A6F0A72525A7}" type="slidenum">
              <a:rPr lang="en-US" smtClean="0"/>
              <a:t>49</a:t>
            </a:fld>
            <a:endParaRPr lang="en-US"/>
          </a:p>
        </p:txBody>
      </p:sp>
    </p:spTree>
    <p:extLst>
      <p:ext uri="{BB962C8B-B14F-4D97-AF65-F5344CB8AC3E}">
        <p14:creationId xmlns:p14="http://schemas.microsoft.com/office/powerpoint/2010/main" val="135894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the SPA has evolved</a:t>
            </a:r>
          </a:p>
        </p:txBody>
      </p:sp>
      <p:sp>
        <p:nvSpPr>
          <p:cNvPr id="4" name="Slide Number Placeholder 3"/>
          <p:cNvSpPr>
            <a:spLocks noGrp="1"/>
          </p:cNvSpPr>
          <p:nvPr>
            <p:ph type="sldNum" sz="quarter" idx="5"/>
          </p:nvPr>
        </p:nvSpPr>
        <p:spPr/>
        <p:txBody>
          <a:bodyPr/>
          <a:lstStyle/>
          <a:p>
            <a:fld id="{42121085-6B6E-4156-B7BE-A6F0A72525A7}" type="slidenum">
              <a:rPr lang="en-US" smtClean="0"/>
              <a:t>5</a:t>
            </a:fld>
            <a:endParaRPr lang="en-US"/>
          </a:p>
        </p:txBody>
      </p:sp>
    </p:spTree>
    <p:extLst>
      <p:ext uri="{BB962C8B-B14F-4D97-AF65-F5344CB8AC3E}">
        <p14:creationId xmlns:p14="http://schemas.microsoft.com/office/powerpoint/2010/main" val="118964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pic shows you how a traditional website work, we have a backend app which returns HTML page whenever client sends request</a:t>
            </a:r>
          </a:p>
          <a:p>
            <a:pPr marL="228600" indent="-228600">
              <a:buAutoNum type="arabicPeriod"/>
            </a:pPr>
            <a:r>
              <a:rPr lang="en-US" dirty="0"/>
              <a:t>The server will handle the client request and generate HTML page within Presentational Layer</a:t>
            </a:r>
          </a:p>
          <a:p>
            <a:pPr marL="228600" indent="-228600">
              <a:buAutoNum type="arabicPeriod"/>
            </a:pPr>
            <a:r>
              <a:rPr lang="en-US" dirty="0"/>
              <a:t>With this architecture, we’ll have some drawback such as…</a:t>
            </a:r>
          </a:p>
        </p:txBody>
      </p:sp>
      <p:sp>
        <p:nvSpPr>
          <p:cNvPr id="4" name="Slide Number Placeholder 3"/>
          <p:cNvSpPr>
            <a:spLocks noGrp="1"/>
          </p:cNvSpPr>
          <p:nvPr>
            <p:ph type="sldNum" sz="quarter" idx="5"/>
          </p:nvPr>
        </p:nvSpPr>
        <p:spPr/>
        <p:txBody>
          <a:bodyPr/>
          <a:lstStyle/>
          <a:p>
            <a:fld id="{42121085-6B6E-4156-B7BE-A6F0A72525A7}" type="slidenum">
              <a:rPr lang="en-US" smtClean="0"/>
              <a:t>6</a:t>
            </a:fld>
            <a:endParaRPr lang="en-US"/>
          </a:p>
        </p:txBody>
      </p:sp>
    </p:spTree>
    <p:extLst>
      <p:ext uri="{BB962C8B-B14F-4D97-AF65-F5344CB8AC3E}">
        <p14:creationId xmlns:p14="http://schemas.microsoft.com/office/powerpoint/2010/main" val="168014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browser started supporting XHR API and the power of JS =&gt; the UI on the browser can be updated partially and asynchronously</a:t>
            </a:r>
          </a:p>
          <a:p>
            <a:pPr marL="171450" indent="-171450">
              <a:buFontTx/>
              <a:buChar char="-"/>
            </a:pPr>
            <a:r>
              <a:rPr lang="en-US" dirty="0"/>
              <a:t>This technique called AJAX and it will move the responsibility of processing UI from server side to client side</a:t>
            </a:r>
          </a:p>
        </p:txBody>
      </p:sp>
      <p:sp>
        <p:nvSpPr>
          <p:cNvPr id="4" name="Slide Number Placeholder 3"/>
          <p:cNvSpPr>
            <a:spLocks noGrp="1"/>
          </p:cNvSpPr>
          <p:nvPr>
            <p:ph type="sldNum" sz="quarter" idx="5"/>
          </p:nvPr>
        </p:nvSpPr>
        <p:spPr/>
        <p:txBody>
          <a:bodyPr/>
          <a:lstStyle/>
          <a:p>
            <a:fld id="{42121085-6B6E-4156-B7BE-A6F0A72525A7}" type="slidenum">
              <a:rPr lang="en-US" smtClean="0"/>
              <a:t>7</a:t>
            </a:fld>
            <a:endParaRPr lang="en-US"/>
          </a:p>
        </p:txBody>
      </p:sp>
    </p:spTree>
    <p:extLst>
      <p:ext uri="{BB962C8B-B14F-4D97-AF65-F5344CB8AC3E}">
        <p14:creationId xmlns:p14="http://schemas.microsoft.com/office/powerpoint/2010/main" val="279248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And this is the model of a SPA, in the first request the client side will receive all the script it need to have to implement the render process</a:t>
            </a:r>
          </a:p>
          <a:p>
            <a:pPr marL="228600" indent="-228600">
              <a:buAutoNum type="arabicPeriod"/>
            </a:pPr>
            <a:r>
              <a:rPr lang="en-US" dirty="0"/>
              <a:t>After that, any followed request will dedicate to receive the data or the state of the UI and let the client do the rest of the work</a:t>
            </a:r>
          </a:p>
          <a:p>
            <a:pPr marL="228600" indent="-228600">
              <a:buAutoNum type="arabicPeriod"/>
            </a:pPr>
            <a:r>
              <a:rPr lang="en-US" dirty="0"/>
              <a:t>This architecture will give us many benefits…</a:t>
            </a:r>
          </a:p>
        </p:txBody>
      </p:sp>
      <p:sp>
        <p:nvSpPr>
          <p:cNvPr id="4" name="Slide Number Placeholder 3"/>
          <p:cNvSpPr>
            <a:spLocks noGrp="1"/>
          </p:cNvSpPr>
          <p:nvPr>
            <p:ph type="sldNum" sz="quarter" idx="5"/>
          </p:nvPr>
        </p:nvSpPr>
        <p:spPr/>
        <p:txBody>
          <a:bodyPr/>
          <a:lstStyle/>
          <a:p>
            <a:fld id="{42121085-6B6E-4156-B7BE-A6F0A72525A7}" type="slidenum">
              <a:rPr lang="en-US" smtClean="0"/>
              <a:t>8</a:t>
            </a:fld>
            <a:endParaRPr lang="en-US"/>
          </a:p>
        </p:txBody>
      </p:sp>
    </p:spTree>
    <p:extLst>
      <p:ext uri="{BB962C8B-B14F-4D97-AF65-F5344CB8AC3E}">
        <p14:creationId xmlns:p14="http://schemas.microsoft.com/office/powerpoint/2010/main" val="220059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SPA technique has been broadly using in the world, many big applications have successfully implemented it like…</a:t>
            </a:r>
          </a:p>
          <a:p>
            <a:pPr marL="171450" indent="-171450">
              <a:buFontTx/>
              <a:buChar char="-"/>
            </a:pPr>
            <a:r>
              <a:rPr lang="en-US" dirty="0"/>
              <a:t>And the advantage is really obvious…</a:t>
            </a:r>
          </a:p>
          <a:p>
            <a:pPr marL="171450" indent="-171450">
              <a:buFontTx/>
              <a:buChar char="-"/>
            </a:pPr>
            <a:r>
              <a:rPr lang="en-US" dirty="0"/>
              <a:t>And yes, that’s how great the SPA is. Next step, we will see how Vue makes a SPA</a:t>
            </a:r>
          </a:p>
        </p:txBody>
      </p:sp>
      <p:sp>
        <p:nvSpPr>
          <p:cNvPr id="4" name="Slide Number Placeholder 3"/>
          <p:cNvSpPr>
            <a:spLocks noGrp="1"/>
          </p:cNvSpPr>
          <p:nvPr>
            <p:ph type="sldNum" sz="quarter" idx="5"/>
          </p:nvPr>
        </p:nvSpPr>
        <p:spPr/>
        <p:txBody>
          <a:bodyPr/>
          <a:lstStyle/>
          <a:p>
            <a:fld id="{42121085-6B6E-4156-B7BE-A6F0A72525A7}" type="slidenum">
              <a:rPr lang="en-US" smtClean="0"/>
              <a:t>9</a:t>
            </a:fld>
            <a:endParaRPr lang="en-US"/>
          </a:p>
        </p:txBody>
      </p:sp>
    </p:spTree>
    <p:extLst>
      <p:ext uri="{BB962C8B-B14F-4D97-AF65-F5344CB8AC3E}">
        <p14:creationId xmlns:p14="http://schemas.microsoft.com/office/powerpoint/2010/main" val="141228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4 main part in this section</a:t>
            </a:r>
          </a:p>
        </p:txBody>
      </p:sp>
      <p:sp>
        <p:nvSpPr>
          <p:cNvPr id="4" name="Slide Number Placeholder 3"/>
          <p:cNvSpPr>
            <a:spLocks noGrp="1"/>
          </p:cNvSpPr>
          <p:nvPr>
            <p:ph type="sldNum" sz="quarter" idx="5"/>
          </p:nvPr>
        </p:nvSpPr>
        <p:spPr/>
        <p:txBody>
          <a:bodyPr/>
          <a:lstStyle/>
          <a:p>
            <a:fld id="{42121085-6B6E-4156-B7BE-A6F0A72525A7}" type="slidenum">
              <a:rPr lang="en-US" smtClean="0"/>
              <a:t>10</a:t>
            </a:fld>
            <a:endParaRPr lang="en-US"/>
          </a:p>
        </p:txBody>
      </p:sp>
    </p:spTree>
    <p:extLst>
      <p:ext uri="{BB962C8B-B14F-4D97-AF65-F5344CB8AC3E}">
        <p14:creationId xmlns:p14="http://schemas.microsoft.com/office/powerpoint/2010/main" val="199183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So this guy is Evan You</a:t>
            </a:r>
            <a:r>
              <a:rPr lang="en-US" dirty="0"/>
              <a:t>, the father of Vue. He is an ex-google developer and worked at Google Creative Labs</a:t>
            </a:r>
          </a:p>
          <a:p>
            <a:pPr marL="171450" indent="-171450">
              <a:buFontTx/>
              <a:buChar char="-"/>
            </a:pPr>
            <a:r>
              <a:rPr lang="en-US" dirty="0"/>
              <a:t>Vue is French word and it means view in English</a:t>
            </a:r>
          </a:p>
          <a:p>
            <a:pPr marL="171450" indent="-171450">
              <a:buFontTx/>
              <a:buChar char="-"/>
            </a:pPr>
            <a:r>
              <a:rPr lang="en-US" dirty="0"/>
              <a:t>Vue was inspired by Angular JS which also called Angular 1</a:t>
            </a:r>
          </a:p>
          <a:p>
            <a:pPr marL="171450" indent="-171450">
              <a:buFontTx/>
              <a:buChar char="-"/>
            </a:pPr>
            <a:r>
              <a:rPr lang="en-US" dirty="0"/>
              <a:t>And his first commit of this project was on July 2013</a:t>
            </a:r>
          </a:p>
        </p:txBody>
      </p:sp>
      <p:sp>
        <p:nvSpPr>
          <p:cNvPr id="4" name="Slide Number Placeholder 3"/>
          <p:cNvSpPr>
            <a:spLocks noGrp="1"/>
          </p:cNvSpPr>
          <p:nvPr>
            <p:ph type="sldNum" sz="quarter" idx="5"/>
          </p:nvPr>
        </p:nvSpPr>
        <p:spPr/>
        <p:txBody>
          <a:bodyPr/>
          <a:lstStyle/>
          <a:p>
            <a:fld id="{42121085-6B6E-4156-B7BE-A6F0A72525A7}" type="slidenum">
              <a:rPr lang="en-US" smtClean="0"/>
              <a:t>11</a:t>
            </a:fld>
            <a:endParaRPr lang="en-US"/>
          </a:p>
        </p:txBody>
      </p:sp>
    </p:spTree>
    <p:extLst>
      <p:ext uri="{BB962C8B-B14F-4D97-AF65-F5344CB8AC3E}">
        <p14:creationId xmlns:p14="http://schemas.microsoft.com/office/powerpoint/2010/main" val="485074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Internal</a:t>
            </a:r>
            <a:r>
              <a:rPr lang="en-US" sz="600" kern="0" baseline="0" noProof="1">
                <a:solidFill>
                  <a:schemeClr val="tx1"/>
                </a:solidFill>
              </a:rPr>
              <a:t> | RBVH/ESS8 | 2020-07-02</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37.jpg"/><Relationship Id="rId4" Type="http://schemas.openxmlformats.org/officeDocument/2006/relationships/image" Target="../media/image3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microsoft.com/office/2007/relationships/hdphoto" Target="../media/hdphoto3.wdp"/><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8.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png"/><Relationship Id="rId4" Type="http://schemas.microsoft.com/office/2007/relationships/hdphoto" Target="../media/hdphoto2.wdp"/><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7.png"/><Relationship Id="rId2" Type="http://schemas.openxmlformats.org/officeDocument/2006/relationships/image" Target="../media/image38.png"/><Relationship Id="rId1" Type="http://schemas.openxmlformats.org/officeDocument/2006/relationships/slideLayout" Target="../slideLayouts/slideLayout1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7.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7.xml"/><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7.xml"/><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7.xml"/><Relationship Id="rId4" Type="http://schemas.openxmlformats.org/officeDocument/2006/relationships/image" Target="../media/image8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microsoft.com/office/2007/relationships/hdphoto" Target="../media/hdphoto1.wdp"/><Relationship Id="rId5" Type="http://schemas.openxmlformats.org/officeDocument/2006/relationships/image" Target="../media/image25.pn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0E6E-6302-4C60-8E35-4F36B92D1BE8}"/>
              </a:ext>
            </a:extLst>
          </p:cNvPr>
          <p:cNvSpPr>
            <a:spLocks noGrp="1"/>
          </p:cNvSpPr>
          <p:nvPr>
            <p:ph type="title" idx="4294967295"/>
          </p:nvPr>
        </p:nvSpPr>
        <p:spPr>
          <a:xfrm>
            <a:off x="136733" y="113484"/>
            <a:ext cx="9872663" cy="5205412"/>
          </a:xfrm>
        </p:spPr>
        <p:txBody>
          <a:bodyPr/>
          <a:lstStyle/>
          <a:p>
            <a:r>
              <a:rPr lang="en-US" dirty="0" err="1"/>
              <a:t>Trần</a:t>
            </a:r>
            <a:r>
              <a:rPr lang="en-US" dirty="0"/>
              <a:t> </a:t>
            </a:r>
            <a:r>
              <a:rPr lang="en-US" dirty="0" err="1"/>
              <a:t>Công</a:t>
            </a:r>
            <a:r>
              <a:rPr lang="en-US" dirty="0"/>
              <a:t> </a:t>
            </a:r>
            <a:r>
              <a:rPr lang="en-US" dirty="0" err="1"/>
              <a:t>Duy</a:t>
            </a:r>
            <a:r>
              <a:rPr lang="en-US" dirty="0"/>
              <a:t> </a:t>
            </a:r>
            <a:r>
              <a:rPr lang="en-US" dirty="0" err="1"/>
              <a:t>Nguyên</a:t>
            </a:r>
            <a:r>
              <a:rPr lang="en-US" dirty="0"/>
              <a:t> – EDA34</a:t>
            </a:r>
          </a:p>
        </p:txBody>
      </p:sp>
    </p:spTree>
    <p:extLst>
      <p:ext uri="{BB962C8B-B14F-4D97-AF65-F5344CB8AC3E}">
        <p14:creationId xmlns:p14="http://schemas.microsoft.com/office/powerpoint/2010/main" val="255021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A3AD71-AA1A-4675-9C97-25F16861BB0E}"/>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What is Vue?</a:t>
            </a:r>
          </a:p>
        </p:txBody>
      </p:sp>
      <p:sp>
        <p:nvSpPr>
          <p:cNvPr id="7" name="TextBox 6">
            <a:extLst>
              <a:ext uri="{FF2B5EF4-FFF2-40B4-BE49-F238E27FC236}">
                <a16:creationId xmlns:a16="http://schemas.microsoft.com/office/drawing/2014/main" id="{FCAF116D-CEE7-4D7C-B5E6-5CB1000E6634}"/>
              </a:ext>
            </a:extLst>
          </p:cNvPr>
          <p:cNvSpPr txBox="1"/>
          <p:nvPr/>
        </p:nvSpPr>
        <p:spPr>
          <a:xfrm>
            <a:off x="3599022" y="1863133"/>
            <a:ext cx="3799312" cy="590803"/>
          </a:xfrm>
          <a:prstGeom prst="rect">
            <a:avLst/>
          </a:prstGeom>
          <a:noFill/>
        </p:spPr>
        <p:txBody>
          <a:bodyPr wrap="square" rtlCol="0">
            <a:spAutoFit/>
          </a:bodyPr>
          <a:lstStyle/>
          <a:p>
            <a:pPr algn="ctr"/>
            <a:r>
              <a:rPr lang="en-US" sz="3200" dirty="0">
                <a:solidFill>
                  <a:srgbClr val="42B983"/>
                </a:solidFill>
              </a:rPr>
              <a:t>Brief history</a:t>
            </a:r>
          </a:p>
        </p:txBody>
      </p:sp>
      <p:sp>
        <p:nvSpPr>
          <p:cNvPr id="8" name="TextBox 7">
            <a:extLst>
              <a:ext uri="{FF2B5EF4-FFF2-40B4-BE49-F238E27FC236}">
                <a16:creationId xmlns:a16="http://schemas.microsoft.com/office/drawing/2014/main" id="{4D2694B3-2910-4EBD-94D2-F97F975FEE7F}"/>
              </a:ext>
            </a:extLst>
          </p:cNvPr>
          <p:cNvSpPr txBox="1"/>
          <p:nvPr/>
        </p:nvSpPr>
        <p:spPr>
          <a:xfrm>
            <a:off x="3599022" y="2492517"/>
            <a:ext cx="3799312" cy="590803"/>
          </a:xfrm>
          <a:prstGeom prst="rect">
            <a:avLst/>
          </a:prstGeom>
          <a:noFill/>
        </p:spPr>
        <p:txBody>
          <a:bodyPr wrap="square" rtlCol="0">
            <a:spAutoFit/>
          </a:bodyPr>
          <a:lstStyle/>
          <a:p>
            <a:pPr algn="ctr"/>
            <a:r>
              <a:rPr lang="en-US" sz="3200" dirty="0">
                <a:solidFill>
                  <a:srgbClr val="42B983"/>
                </a:solidFill>
              </a:rPr>
              <a:t>Design philosophy</a:t>
            </a:r>
          </a:p>
        </p:txBody>
      </p:sp>
      <p:sp>
        <p:nvSpPr>
          <p:cNvPr id="10" name="TextBox 9">
            <a:extLst>
              <a:ext uri="{FF2B5EF4-FFF2-40B4-BE49-F238E27FC236}">
                <a16:creationId xmlns:a16="http://schemas.microsoft.com/office/drawing/2014/main" id="{0B908B4D-C052-491B-9223-9A0889744F9E}"/>
              </a:ext>
            </a:extLst>
          </p:cNvPr>
          <p:cNvSpPr txBox="1"/>
          <p:nvPr/>
        </p:nvSpPr>
        <p:spPr>
          <a:xfrm>
            <a:off x="3599022" y="3121902"/>
            <a:ext cx="3799312" cy="590803"/>
          </a:xfrm>
          <a:prstGeom prst="rect">
            <a:avLst/>
          </a:prstGeom>
          <a:noFill/>
        </p:spPr>
        <p:txBody>
          <a:bodyPr wrap="square" rtlCol="0">
            <a:spAutoFit/>
          </a:bodyPr>
          <a:lstStyle/>
          <a:p>
            <a:pPr algn="ctr"/>
            <a:r>
              <a:rPr lang="en-US" sz="3200" dirty="0">
                <a:solidFill>
                  <a:srgbClr val="42B983"/>
                </a:solidFill>
              </a:rPr>
              <a:t>Preparation</a:t>
            </a:r>
          </a:p>
        </p:txBody>
      </p:sp>
    </p:spTree>
    <p:extLst>
      <p:ext uri="{BB962C8B-B14F-4D97-AF65-F5344CB8AC3E}">
        <p14:creationId xmlns:p14="http://schemas.microsoft.com/office/powerpoint/2010/main" val="144047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F23C7C-C411-4D5D-B382-355145069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848" y="3870625"/>
            <a:ext cx="3309356" cy="1820145"/>
          </a:xfrm>
          <a:prstGeom prst="rect">
            <a:avLst/>
          </a:prstGeom>
        </p:spPr>
      </p:pic>
      <p:pic>
        <p:nvPicPr>
          <p:cNvPr id="5" name="Picture 4">
            <a:extLst>
              <a:ext uri="{FF2B5EF4-FFF2-40B4-BE49-F238E27FC236}">
                <a16:creationId xmlns:a16="http://schemas.microsoft.com/office/drawing/2014/main" id="{24ECDA94-7CE5-45B6-A532-866ECBF02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686" y="863582"/>
            <a:ext cx="3401624" cy="3401624"/>
          </a:xfrm>
          <a:prstGeom prst="rect">
            <a:avLst/>
          </a:prstGeom>
        </p:spPr>
      </p:pic>
      <p:pic>
        <p:nvPicPr>
          <p:cNvPr id="11" name="Picture 10">
            <a:extLst>
              <a:ext uri="{FF2B5EF4-FFF2-40B4-BE49-F238E27FC236}">
                <a16:creationId xmlns:a16="http://schemas.microsoft.com/office/drawing/2014/main" id="{6A9A3565-FFB8-49E2-A50D-21BBE63917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766" y="1943638"/>
            <a:ext cx="4805922" cy="2402962"/>
          </a:xfrm>
          <a:prstGeom prst="rect">
            <a:avLst/>
          </a:prstGeom>
        </p:spPr>
      </p:pic>
      <p:sp>
        <p:nvSpPr>
          <p:cNvPr id="12" name="Rectangle 11">
            <a:extLst>
              <a:ext uri="{FF2B5EF4-FFF2-40B4-BE49-F238E27FC236}">
                <a16:creationId xmlns:a16="http://schemas.microsoft.com/office/drawing/2014/main" id="{02117E34-325D-4570-902C-20745ABD1D5D}"/>
              </a:ext>
            </a:extLst>
          </p:cNvPr>
          <p:cNvSpPr/>
          <p:nvPr/>
        </p:nvSpPr>
        <p:spPr>
          <a:xfrm>
            <a:off x="1446758" y="863582"/>
            <a:ext cx="4805924" cy="110562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Vue in French</a:t>
            </a:r>
          </a:p>
          <a:p>
            <a:pPr algn="ctr"/>
            <a:r>
              <a:rPr lang="en-US" sz="2400" dirty="0">
                <a:solidFill>
                  <a:srgbClr val="00B050"/>
                </a:solidFill>
              </a:rPr>
              <a:t>=</a:t>
            </a:r>
          </a:p>
          <a:p>
            <a:pPr algn="ctr"/>
            <a:r>
              <a:rPr lang="en-US" sz="2400" dirty="0">
                <a:solidFill>
                  <a:srgbClr val="00B050"/>
                </a:solidFill>
              </a:rPr>
              <a:t>View in English</a:t>
            </a:r>
          </a:p>
        </p:txBody>
      </p:sp>
      <p:sp>
        <p:nvSpPr>
          <p:cNvPr id="13" name="Rectangle 12">
            <a:extLst>
              <a:ext uri="{FF2B5EF4-FFF2-40B4-BE49-F238E27FC236}">
                <a16:creationId xmlns:a16="http://schemas.microsoft.com/office/drawing/2014/main" id="{FE8E03CA-BDB7-4B0C-BA70-24525E67C4ED}"/>
              </a:ext>
            </a:extLst>
          </p:cNvPr>
          <p:cNvSpPr/>
          <p:nvPr/>
        </p:nvSpPr>
        <p:spPr>
          <a:xfrm rot="10800000" flipV="1">
            <a:off x="1446759" y="4346597"/>
            <a:ext cx="4805926" cy="1105620"/>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39" dirty="0">
                <a:solidFill>
                  <a:srgbClr val="34495E"/>
                </a:solidFill>
              </a:rPr>
              <a:t>First commit was on July 2013</a:t>
            </a:r>
          </a:p>
        </p:txBody>
      </p:sp>
      <p:sp>
        <p:nvSpPr>
          <p:cNvPr id="7" name="Title 1">
            <a:extLst>
              <a:ext uri="{FF2B5EF4-FFF2-40B4-BE49-F238E27FC236}">
                <a16:creationId xmlns:a16="http://schemas.microsoft.com/office/drawing/2014/main" id="{9C155C15-C817-4DE0-A207-9E172279F4E1}"/>
              </a:ext>
            </a:extLst>
          </p:cNvPr>
          <p:cNvSpPr>
            <a:spLocks noGrp="1"/>
          </p:cNvSpPr>
          <p:nvPr>
            <p:ph type="title" idx="4294967295"/>
          </p:nvPr>
        </p:nvSpPr>
        <p:spPr>
          <a:xfrm>
            <a:off x="0" y="0"/>
            <a:ext cx="2190750" cy="749300"/>
          </a:xfrm>
        </p:spPr>
        <p:txBody>
          <a:bodyPr>
            <a:normAutofit/>
          </a:bodyPr>
          <a:lstStyle/>
          <a:p>
            <a:r>
              <a:rPr lang="en-US" sz="2879" dirty="0"/>
              <a:t>Brief history</a:t>
            </a:r>
          </a:p>
        </p:txBody>
      </p:sp>
      <p:sp>
        <p:nvSpPr>
          <p:cNvPr id="2" name="TextBox 1">
            <a:extLst>
              <a:ext uri="{FF2B5EF4-FFF2-40B4-BE49-F238E27FC236}">
                <a16:creationId xmlns:a16="http://schemas.microsoft.com/office/drawing/2014/main" id="{F3E39DB0-533E-4BF0-9613-FC80D80B7CFA}"/>
              </a:ext>
            </a:extLst>
          </p:cNvPr>
          <p:cNvSpPr txBox="1"/>
          <p:nvPr/>
        </p:nvSpPr>
        <p:spPr>
          <a:xfrm>
            <a:off x="7059346" y="272779"/>
            <a:ext cx="2208359" cy="590803"/>
          </a:xfrm>
          <a:prstGeom prst="rect">
            <a:avLst/>
          </a:prstGeom>
          <a:noFill/>
        </p:spPr>
        <p:txBody>
          <a:bodyPr wrap="square" rtlCol="0">
            <a:spAutoFit/>
          </a:bodyPr>
          <a:lstStyle/>
          <a:p>
            <a:r>
              <a:rPr lang="en-US" sz="3239" dirty="0"/>
              <a:t>Evan You</a:t>
            </a:r>
          </a:p>
        </p:txBody>
      </p:sp>
    </p:spTree>
    <p:extLst>
      <p:ext uri="{BB962C8B-B14F-4D97-AF65-F5344CB8AC3E}">
        <p14:creationId xmlns:p14="http://schemas.microsoft.com/office/powerpoint/2010/main" val="62589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6C1CF6-B669-4E9D-AB97-4851C1CFB41A}"/>
              </a:ext>
            </a:extLst>
          </p:cNvPr>
          <p:cNvGrpSpPr/>
          <p:nvPr/>
        </p:nvGrpSpPr>
        <p:grpSpPr>
          <a:xfrm>
            <a:off x="138564" y="355169"/>
            <a:ext cx="10150572" cy="5225235"/>
            <a:chOff x="154005" y="394636"/>
            <a:chExt cx="11136430" cy="6198669"/>
          </a:xfrm>
        </p:grpSpPr>
        <p:sp>
          <p:nvSpPr>
            <p:cNvPr id="7" name="Flowchart: Connector 6">
              <a:extLst>
                <a:ext uri="{FF2B5EF4-FFF2-40B4-BE49-F238E27FC236}">
                  <a16:creationId xmlns:a16="http://schemas.microsoft.com/office/drawing/2014/main" id="{26FBDA9B-5F49-4B6E-9001-F8698C5BE5C4}"/>
                </a:ext>
              </a:extLst>
            </p:cNvPr>
            <p:cNvSpPr/>
            <p:nvPr/>
          </p:nvSpPr>
          <p:spPr>
            <a:xfrm>
              <a:off x="154005" y="394636"/>
              <a:ext cx="10999989" cy="6198669"/>
            </a:xfrm>
            <a:prstGeom prst="flowChartConnector">
              <a:avLst/>
            </a:prstGeom>
            <a:solidFill>
              <a:srgbClr val="FE0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9E7308-0811-41ED-BA39-79B29FF7310A}"/>
                </a:ext>
              </a:extLst>
            </p:cNvPr>
            <p:cNvSpPr txBox="1"/>
            <p:nvPr/>
          </p:nvSpPr>
          <p:spPr>
            <a:xfrm>
              <a:off x="9822515" y="3064514"/>
              <a:ext cx="1467920" cy="718353"/>
            </a:xfrm>
            <a:prstGeom prst="rect">
              <a:avLst/>
            </a:prstGeom>
            <a:noFill/>
          </p:spPr>
          <p:txBody>
            <a:bodyPr wrap="square" rtlCol="0">
              <a:spAutoFit/>
            </a:bodyPr>
            <a:lstStyle/>
            <a:p>
              <a:r>
                <a:rPr lang="en-US" dirty="0">
                  <a:solidFill>
                    <a:schemeClr val="bg1"/>
                  </a:solidFill>
                </a:rPr>
                <a:t>Build</a:t>
              </a:r>
            </a:p>
            <a:p>
              <a:r>
                <a:rPr lang="en-US" dirty="0">
                  <a:solidFill>
                    <a:schemeClr val="bg1"/>
                  </a:solidFill>
                </a:rPr>
                <a:t>System</a:t>
              </a:r>
            </a:p>
          </p:txBody>
        </p:sp>
      </p:grpSp>
      <p:grpSp>
        <p:nvGrpSpPr>
          <p:cNvPr id="12" name="Group 11">
            <a:extLst>
              <a:ext uri="{FF2B5EF4-FFF2-40B4-BE49-F238E27FC236}">
                <a16:creationId xmlns:a16="http://schemas.microsoft.com/office/drawing/2014/main" id="{F45D79C5-0FA4-4533-A533-62902905FA08}"/>
              </a:ext>
            </a:extLst>
          </p:cNvPr>
          <p:cNvGrpSpPr/>
          <p:nvPr/>
        </p:nvGrpSpPr>
        <p:grpSpPr>
          <a:xfrm>
            <a:off x="147309" y="877390"/>
            <a:ext cx="8322112" cy="4525181"/>
            <a:chOff x="163724" y="975050"/>
            <a:chExt cx="9249468" cy="5029434"/>
          </a:xfrm>
        </p:grpSpPr>
        <p:sp>
          <p:nvSpPr>
            <p:cNvPr id="8" name="Flowchart: Connector 7">
              <a:extLst>
                <a:ext uri="{FF2B5EF4-FFF2-40B4-BE49-F238E27FC236}">
                  <a16:creationId xmlns:a16="http://schemas.microsoft.com/office/drawing/2014/main" id="{5A8D4A1E-D2A7-44B5-8B8D-C55B69E71324}"/>
                </a:ext>
              </a:extLst>
            </p:cNvPr>
            <p:cNvSpPr/>
            <p:nvPr/>
          </p:nvSpPr>
          <p:spPr>
            <a:xfrm>
              <a:off x="163724" y="975050"/>
              <a:ext cx="9249468" cy="502943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B483B3-8367-441F-BB97-90FA31977970}"/>
                </a:ext>
              </a:extLst>
            </p:cNvPr>
            <p:cNvSpPr txBox="1"/>
            <p:nvPr/>
          </p:nvSpPr>
          <p:spPr>
            <a:xfrm>
              <a:off x="7599003" y="3072117"/>
              <a:ext cx="1814189" cy="718353"/>
            </a:xfrm>
            <a:prstGeom prst="rect">
              <a:avLst/>
            </a:prstGeom>
            <a:noFill/>
          </p:spPr>
          <p:txBody>
            <a:bodyPr wrap="square" rtlCol="0">
              <a:spAutoFit/>
            </a:bodyPr>
            <a:lstStyle/>
            <a:p>
              <a:r>
                <a:rPr lang="en-US" dirty="0">
                  <a:solidFill>
                    <a:schemeClr val="bg1"/>
                  </a:solidFill>
                </a:rPr>
                <a:t>State</a:t>
              </a:r>
            </a:p>
            <a:p>
              <a:r>
                <a:rPr lang="en-US" dirty="0">
                  <a:solidFill>
                    <a:schemeClr val="bg1"/>
                  </a:solidFill>
                </a:rPr>
                <a:t>Management</a:t>
              </a:r>
            </a:p>
          </p:txBody>
        </p:sp>
      </p:grpSp>
      <p:grpSp>
        <p:nvGrpSpPr>
          <p:cNvPr id="6" name="Group 5">
            <a:extLst>
              <a:ext uri="{FF2B5EF4-FFF2-40B4-BE49-F238E27FC236}">
                <a16:creationId xmlns:a16="http://schemas.microsoft.com/office/drawing/2014/main" id="{F6B62FEA-CA4E-4D40-974B-F9181CF21F27}"/>
              </a:ext>
            </a:extLst>
          </p:cNvPr>
          <p:cNvGrpSpPr/>
          <p:nvPr/>
        </p:nvGrpSpPr>
        <p:grpSpPr>
          <a:xfrm>
            <a:off x="138564" y="1199406"/>
            <a:ext cx="6603728" cy="3845973"/>
            <a:chOff x="154005" y="1332949"/>
            <a:chExt cx="7339599" cy="4274540"/>
          </a:xfrm>
        </p:grpSpPr>
        <p:sp>
          <p:nvSpPr>
            <p:cNvPr id="9" name="Flowchart: Connector 8">
              <a:extLst>
                <a:ext uri="{FF2B5EF4-FFF2-40B4-BE49-F238E27FC236}">
                  <a16:creationId xmlns:a16="http://schemas.microsoft.com/office/drawing/2014/main" id="{99640752-B3D1-4557-BFB8-8B41937F58B6}"/>
                </a:ext>
              </a:extLst>
            </p:cNvPr>
            <p:cNvSpPr/>
            <p:nvPr/>
          </p:nvSpPr>
          <p:spPr>
            <a:xfrm>
              <a:off x="154005" y="1332949"/>
              <a:ext cx="7339599" cy="4274540"/>
            </a:xfrm>
            <a:prstGeom prst="flowChartConnector">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F2A5100C-9CE0-4E9B-AABD-6AF8A953B739}"/>
                </a:ext>
              </a:extLst>
            </p:cNvPr>
            <p:cNvSpPr txBox="1"/>
            <p:nvPr/>
          </p:nvSpPr>
          <p:spPr>
            <a:xfrm>
              <a:off x="5820073" y="3087323"/>
              <a:ext cx="1467920" cy="718353"/>
            </a:xfrm>
            <a:prstGeom prst="rect">
              <a:avLst/>
            </a:prstGeom>
            <a:noFill/>
          </p:spPr>
          <p:txBody>
            <a:bodyPr wrap="square" rtlCol="0">
              <a:spAutoFit/>
            </a:bodyPr>
            <a:lstStyle/>
            <a:p>
              <a:r>
                <a:rPr lang="en-US" dirty="0">
                  <a:solidFill>
                    <a:schemeClr val="bg1"/>
                  </a:solidFill>
                </a:rPr>
                <a:t>Client-side</a:t>
              </a:r>
            </a:p>
            <a:p>
              <a:r>
                <a:rPr lang="en-US" dirty="0">
                  <a:solidFill>
                    <a:schemeClr val="bg1"/>
                  </a:solidFill>
                </a:rPr>
                <a:t>Routing</a:t>
              </a:r>
            </a:p>
          </p:txBody>
        </p:sp>
      </p:grpSp>
      <p:sp>
        <p:nvSpPr>
          <p:cNvPr id="2" name="Title 1">
            <a:extLst>
              <a:ext uri="{FF2B5EF4-FFF2-40B4-BE49-F238E27FC236}">
                <a16:creationId xmlns:a16="http://schemas.microsoft.com/office/drawing/2014/main" id="{84A2FDBA-FDB9-4D09-B2CD-6818F32D6875}"/>
              </a:ext>
            </a:extLst>
          </p:cNvPr>
          <p:cNvSpPr>
            <a:spLocks noGrp="1"/>
          </p:cNvSpPr>
          <p:nvPr>
            <p:ph type="title" idx="4294967295"/>
          </p:nvPr>
        </p:nvSpPr>
        <p:spPr>
          <a:xfrm>
            <a:off x="0" y="0"/>
            <a:ext cx="3819525" cy="441325"/>
          </a:xfrm>
        </p:spPr>
        <p:txBody>
          <a:bodyPr>
            <a:noAutofit/>
          </a:bodyPr>
          <a:lstStyle/>
          <a:p>
            <a:r>
              <a:rPr lang="en-US" sz="2879" dirty="0"/>
              <a:t>Design philosophy</a:t>
            </a:r>
          </a:p>
        </p:txBody>
      </p:sp>
      <p:grpSp>
        <p:nvGrpSpPr>
          <p:cNvPr id="4" name="Group 3">
            <a:extLst>
              <a:ext uri="{FF2B5EF4-FFF2-40B4-BE49-F238E27FC236}">
                <a16:creationId xmlns:a16="http://schemas.microsoft.com/office/drawing/2014/main" id="{D13A7008-7211-477A-9912-B00FD265CDA9}"/>
              </a:ext>
            </a:extLst>
          </p:cNvPr>
          <p:cNvGrpSpPr/>
          <p:nvPr/>
        </p:nvGrpSpPr>
        <p:grpSpPr>
          <a:xfrm>
            <a:off x="138565" y="1535539"/>
            <a:ext cx="4783469" cy="3079905"/>
            <a:chOff x="154006" y="1706538"/>
            <a:chExt cx="5316504" cy="3423107"/>
          </a:xfrm>
        </p:grpSpPr>
        <p:sp>
          <p:nvSpPr>
            <p:cNvPr id="10" name="Flowchart: Connector 9">
              <a:extLst>
                <a:ext uri="{FF2B5EF4-FFF2-40B4-BE49-F238E27FC236}">
                  <a16:creationId xmlns:a16="http://schemas.microsoft.com/office/drawing/2014/main" id="{E6A2415D-9619-411A-954E-E25FCE8B07DF}"/>
                </a:ext>
              </a:extLst>
            </p:cNvPr>
            <p:cNvSpPr/>
            <p:nvPr/>
          </p:nvSpPr>
          <p:spPr>
            <a:xfrm>
              <a:off x="154006" y="1706538"/>
              <a:ext cx="5316504" cy="3423107"/>
            </a:xfrm>
            <a:prstGeom prst="flowChartConnector">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488004C5-2EB4-4F65-94AF-A26134A65B79}"/>
                </a:ext>
              </a:extLst>
            </p:cNvPr>
            <p:cNvSpPr txBox="1"/>
            <p:nvPr/>
          </p:nvSpPr>
          <p:spPr>
            <a:xfrm>
              <a:off x="3534907" y="3079720"/>
              <a:ext cx="1733563" cy="718353"/>
            </a:xfrm>
            <a:prstGeom prst="rect">
              <a:avLst/>
            </a:prstGeom>
            <a:noFill/>
          </p:spPr>
          <p:txBody>
            <a:bodyPr wrap="square" rtlCol="0">
              <a:spAutoFit/>
            </a:bodyPr>
            <a:lstStyle/>
            <a:p>
              <a:r>
                <a:rPr lang="en-US" dirty="0">
                  <a:solidFill>
                    <a:schemeClr val="bg1"/>
                  </a:solidFill>
                </a:rPr>
                <a:t>Component</a:t>
              </a:r>
            </a:p>
            <a:p>
              <a:r>
                <a:rPr lang="en-US" dirty="0">
                  <a:solidFill>
                    <a:schemeClr val="bg1"/>
                  </a:solidFill>
                </a:rPr>
                <a:t>System</a:t>
              </a:r>
            </a:p>
          </p:txBody>
        </p:sp>
      </p:grpSp>
      <p:grpSp>
        <p:nvGrpSpPr>
          <p:cNvPr id="3" name="Group 2">
            <a:extLst>
              <a:ext uri="{FF2B5EF4-FFF2-40B4-BE49-F238E27FC236}">
                <a16:creationId xmlns:a16="http://schemas.microsoft.com/office/drawing/2014/main" id="{E25FE7EA-C408-462E-BC92-201C0C64DFED}"/>
              </a:ext>
            </a:extLst>
          </p:cNvPr>
          <p:cNvGrpSpPr/>
          <p:nvPr/>
        </p:nvGrpSpPr>
        <p:grpSpPr>
          <a:xfrm>
            <a:off x="138564" y="1856036"/>
            <a:ext cx="2819284" cy="2384190"/>
            <a:chOff x="154005" y="2062749"/>
            <a:chExt cx="3133444" cy="2649867"/>
          </a:xfrm>
        </p:grpSpPr>
        <p:sp>
          <p:nvSpPr>
            <p:cNvPr id="11" name="Flowchart: Connector 10">
              <a:extLst>
                <a:ext uri="{FF2B5EF4-FFF2-40B4-BE49-F238E27FC236}">
                  <a16:creationId xmlns:a16="http://schemas.microsoft.com/office/drawing/2014/main" id="{DEB13EE1-09C5-449B-8907-0021054B1673}"/>
                </a:ext>
              </a:extLst>
            </p:cNvPr>
            <p:cNvSpPr/>
            <p:nvPr/>
          </p:nvSpPr>
          <p:spPr>
            <a:xfrm>
              <a:off x="154005" y="2062749"/>
              <a:ext cx="3133444" cy="2649867"/>
            </a:xfrm>
            <a:prstGeom prst="flowChartConnector">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8810088C-8C46-4A21-9640-5D708A80B315}"/>
                </a:ext>
              </a:extLst>
            </p:cNvPr>
            <p:cNvSpPr txBox="1"/>
            <p:nvPr/>
          </p:nvSpPr>
          <p:spPr>
            <a:xfrm>
              <a:off x="986765" y="3094926"/>
              <a:ext cx="1525513" cy="718353"/>
            </a:xfrm>
            <a:prstGeom prst="rect">
              <a:avLst/>
            </a:prstGeom>
            <a:noFill/>
          </p:spPr>
          <p:txBody>
            <a:bodyPr wrap="square" rtlCol="0">
              <a:spAutoFit/>
            </a:bodyPr>
            <a:lstStyle/>
            <a:p>
              <a:pPr algn="ctr"/>
              <a:r>
                <a:rPr lang="en-US" dirty="0">
                  <a:solidFill>
                    <a:schemeClr val="bg1"/>
                  </a:solidFill>
                </a:rPr>
                <a:t>Declarative</a:t>
              </a:r>
            </a:p>
            <a:p>
              <a:pPr algn="ctr"/>
              <a:r>
                <a:rPr lang="en-US" dirty="0">
                  <a:solidFill>
                    <a:schemeClr val="bg1"/>
                  </a:solidFill>
                </a:rPr>
                <a:t>Rendering</a:t>
              </a:r>
            </a:p>
          </p:txBody>
        </p:sp>
      </p:grpSp>
    </p:spTree>
    <p:extLst>
      <p:ext uri="{BB962C8B-B14F-4D97-AF65-F5344CB8AC3E}">
        <p14:creationId xmlns:p14="http://schemas.microsoft.com/office/powerpoint/2010/main" val="41322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9C07-60D8-4BB7-9580-F7B53A257BAF}"/>
              </a:ext>
            </a:extLst>
          </p:cNvPr>
          <p:cNvSpPr>
            <a:spLocks noGrp="1"/>
          </p:cNvSpPr>
          <p:nvPr>
            <p:ph type="title" idx="4294967295"/>
          </p:nvPr>
        </p:nvSpPr>
        <p:spPr>
          <a:xfrm>
            <a:off x="0" y="0"/>
            <a:ext cx="4249738" cy="684213"/>
          </a:xfrm>
        </p:spPr>
        <p:txBody>
          <a:bodyPr>
            <a:normAutofit/>
          </a:bodyPr>
          <a:lstStyle/>
          <a:p>
            <a:r>
              <a:rPr lang="en-US" sz="2879" dirty="0"/>
              <a:t>The declarative rendering</a:t>
            </a:r>
          </a:p>
        </p:txBody>
      </p:sp>
      <p:grpSp>
        <p:nvGrpSpPr>
          <p:cNvPr id="3" name="Group 2">
            <a:extLst>
              <a:ext uri="{FF2B5EF4-FFF2-40B4-BE49-F238E27FC236}">
                <a16:creationId xmlns:a16="http://schemas.microsoft.com/office/drawing/2014/main" id="{A9D61319-F850-426D-9430-AB38ED9E3A4B}"/>
              </a:ext>
            </a:extLst>
          </p:cNvPr>
          <p:cNvGrpSpPr/>
          <p:nvPr/>
        </p:nvGrpSpPr>
        <p:grpSpPr>
          <a:xfrm>
            <a:off x="1060675" y="605689"/>
            <a:ext cx="8535822" cy="1900280"/>
            <a:chOff x="1178870" y="1090989"/>
            <a:chExt cx="9486991" cy="2112034"/>
          </a:xfrm>
        </p:grpSpPr>
        <p:grpSp>
          <p:nvGrpSpPr>
            <p:cNvPr id="8" name="Group 7">
              <a:extLst>
                <a:ext uri="{FF2B5EF4-FFF2-40B4-BE49-F238E27FC236}">
                  <a16:creationId xmlns:a16="http://schemas.microsoft.com/office/drawing/2014/main" id="{6FD42498-A820-4FEE-AD2C-32DAB096742A}"/>
                </a:ext>
              </a:extLst>
            </p:cNvPr>
            <p:cNvGrpSpPr/>
            <p:nvPr/>
          </p:nvGrpSpPr>
          <p:grpSpPr>
            <a:xfrm>
              <a:off x="4192806" y="1090989"/>
              <a:ext cx="2181857" cy="2112034"/>
              <a:chOff x="2951279" y="2022106"/>
              <a:chExt cx="2181857" cy="2112034"/>
            </a:xfrm>
          </p:grpSpPr>
          <p:grpSp>
            <p:nvGrpSpPr>
              <p:cNvPr id="6" name="Group 5">
                <a:extLst>
                  <a:ext uri="{FF2B5EF4-FFF2-40B4-BE49-F238E27FC236}">
                    <a16:creationId xmlns:a16="http://schemas.microsoft.com/office/drawing/2014/main" id="{6AF8306D-BF9F-46E4-9512-3C57DBD938D0}"/>
                  </a:ext>
                </a:extLst>
              </p:cNvPr>
              <p:cNvGrpSpPr/>
              <p:nvPr/>
            </p:nvGrpSpPr>
            <p:grpSpPr>
              <a:xfrm>
                <a:off x="3252937" y="2022106"/>
                <a:ext cx="1578543" cy="1578543"/>
                <a:chOff x="3434112" y="1290587"/>
                <a:chExt cx="1578543" cy="1578543"/>
              </a:xfrm>
            </p:grpSpPr>
            <p:sp>
              <p:nvSpPr>
                <p:cNvPr id="5" name="Flowchart: Connector 4">
                  <a:extLst>
                    <a:ext uri="{FF2B5EF4-FFF2-40B4-BE49-F238E27FC236}">
                      <a16:creationId xmlns:a16="http://schemas.microsoft.com/office/drawing/2014/main" id="{725D9699-9EDA-419B-B004-22E1363745C8}"/>
                    </a:ext>
                  </a:extLst>
                </p:cNvPr>
                <p:cNvSpPr/>
                <p:nvPr/>
              </p:nvSpPr>
              <p:spPr>
                <a:xfrm>
                  <a:off x="3434112" y="1290587"/>
                  <a:ext cx="1578543" cy="1578543"/>
                </a:xfrm>
                <a:prstGeom prst="flowChartConnector">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9" dirty="0"/>
                </a:p>
              </p:txBody>
            </p:sp>
            <p:pic>
              <p:nvPicPr>
                <p:cNvPr id="4" name="Picture 3">
                  <a:extLst>
                    <a:ext uri="{FF2B5EF4-FFF2-40B4-BE49-F238E27FC236}">
                      <a16:creationId xmlns:a16="http://schemas.microsoft.com/office/drawing/2014/main" id="{ACC87462-C538-4A44-818B-494D9A27C8EE}"/>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3663013" y="1694046"/>
                  <a:ext cx="1120743" cy="1034532"/>
                </a:xfrm>
                <a:prstGeom prst="rect">
                  <a:avLst/>
                </a:prstGeom>
              </p:spPr>
            </p:pic>
          </p:grpSp>
          <p:sp>
            <p:nvSpPr>
              <p:cNvPr id="7" name="TextBox 6">
                <a:extLst>
                  <a:ext uri="{FF2B5EF4-FFF2-40B4-BE49-F238E27FC236}">
                    <a16:creationId xmlns:a16="http://schemas.microsoft.com/office/drawing/2014/main" id="{E9ED2CBA-6CEC-4DD5-9111-98EB94E7027C}"/>
                  </a:ext>
                </a:extLst>
              </p:cNvPr>
              <p:cNvSpPr txBox="1"/>
              <p:nvPr/>
            </p:nvSpPr>
            <p:spPr>
              <a:xfrm>
                <a:off x="2951279" y="3600649"/>
                <a:ext cx="2181857" cy="533491"/>
              </a:xfrm>
              <a:prstGeom prst="rect">
                <a:avLst/>
              </a:prstGeom>
              <a:noFill/>
            </p:spPr>
            <p:txBody>
              <a:bodyPr wrap="square" rtlCol="0">
                <a:spAutoFit/>
              </a:bodyPr>
              <a:lstStyle/>
              <a:p>
                <a:pPr algn="ctr"/>
                <a:r>
                  <a:rPr lang="en-US" sz="2519" dirty="0"/>
                  <a:t>Vue core</a:t>
                </a:r>
              </a:p>
            </p:txBody>
          </p:sp>
        </p:grpSp>
        <p:sp>
          <p:nvSpPr>
            <p:cNvPr id="9" name="Arrow: Right 8">
              <a:extLst>
                <a:ext uri="{FF2B5EF4-FFF2-40B4-BE49-F238E27FC236}">
                  <a16:creationId xmlns:a16="http://schemas.microsoft.com/office/drawing/2014/main" id="{07A8B82D-2416-4542-9E5E-2E44CECD0836}"/>
                </a:ext>
              </a:extLst>
            </p:cNvPr>
            <p:cNvSpPr/>
            <p:nvPr/>
          </p:nvSpPr>
          <p:spPr>
            <a:xfrm>
              <a:off x="2663314" y="1754938"/>
              <a:ext cx="1177761" cy="431038"/>
            </a:xfrm>
            <a:prstGeom prs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DF9403-31A8-44AD-B293-E874DCFAB257}"/>
                </a:ext>
              </a:extLst>
            </p:cNvPr>
            <p:cNvSpPr txBox="1"/>
            <p:nvPr/>
          </p:nvSpPr>
          <p:spPr>
            <a:xfrm>
              <a:off x="1178870" y="1703712"/>
              <a:ext cx="1177493" cy="533491"/>
            </a:xfrm>
            <a:prstGeom prst="rect">
              <a:avLst/>
            </a:prstGeom>
            <a:noFill/>
          </p:spPr>
          <p:txBody>
            <a:bodyPr wrap="square" rtlCol="0">
              <a:spAutoFit/>
            </a:bodyPr>
            <a:lstStyle/>
            <a:p>
              <a:r>
                <a:rPr lang="en-US" sz="2519" dirty="0"/>
                <a:t>State</a:t>
              </a:r>
            </a:p>
          </p:txBody>
        </p:sp>
        <p:sp>
          <p:nvSpPr>
            <p:cNvPr id="11" name="TextBox 10">
              <a:extLst>
                <a:ext uri="{FF2B5EF4-FFF2-40B4-BE49-F238E27FC236}">
                  <a16:creationId xmlns:a16="http://schemas.microsoft.com/office/drawing/2014/main" id="{24122E12-D75A-4DCC-83B6-16C59C830A4D}"/>
                </a:ext>
              </a:extLst>
            </p:cNvPr>
            <p:cNvSpPr txBox="1"/>
            <p:nvPr/>
          </p:nvSpPr>
          <p:spPr>
            <a:xfrm>
              <a:off x="8366225" y="1703712"/>
              <a:ext cx="2299636" cy="533491"/>
            </a:xfrm>
            <a:prstGeom prst="rect">
              <a:avLst/>
            </a:prstGeom>
            <a:noFill/>
          </p:spPr>
          <p:txBody>
            <a:bodyPr wrap="square" rtlCol="0">
              <a:spAutoFit/>
            </a:bodyPr>
            <a:lstStyle/>
            <a:p>
              <a:r>
                <a:rPr lang="en-US" sz="2519" dirty="0"/>
                <a:t>Rendered UI</a:t>
              </a:r>
            </a:p>
          </p:txBody>
        </p:sp>
        <p:sp>
          <p:nvSpPr>
            <p:cNvPr id="12" name="Arrow: Right 11">
              <a:extLst>
                <a:ext uri="{FF2B5EF4-FFF2-40B4-BE49-F238E27FC236}">
                  <a16:creationId xmlns:a16="http://schemas.microsoft.com/office/drawing/2014/main" id="{2A0B8C15-F5BE-49F0-8BF3-50C65D69AE47}"/>
                </a:ext>
              </a:extLst>
            </p:cNvPr>
            <p:cNvSpPr/>
            <p:nvPr/>
          </p:nvSpPr>
          <p:spPr>
            <a:xfrm>
              <a:off x="6667650" y="1754938"/>
              <a:ext cx="1177761" cy="431038"/>
            </a:xfrm>
            <a:prstGeom prs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D03DEC7-3729-4D7B-B21C-83F3AE20A682}"/>
              </a:ext>
            </a:extLst>
          </p:cNvPr>
          <p:cNvGrpSpPr/>
          <p:nvPr/>
        </p:nvGrpSpPr>
        <p:grpSpPr>
          <a:xfrm>
            <a:off x="4982216" y="2778506"/>
            <a:ext cx="5795440" cy="2587542"/>
            <a:chOff x="5537398" y="3477434"/>
            <a:chExt cx="6441242" cy="2875879"/>
          </a:xfrm>
        </p:grpSpPr>
        <p:sp>
          <p:nvSpPr>
            <p:cNvPr id="16" name="TextBox 15">
              <a:extLst>
                <a:ext uri="{FF2B5EF4-FFF2-40B4-BE49-F238E27FC236}">
                  <a16:creationId xmlns:a16="http://schemas.microsoft.com/office/drawing/2014/main" id="{E99D7D60-2B6A-4598-BF74-0C9B161BD85C}"/>
                </a:ext>
              </a:extLst>
            </p:cNvPr>
            <p:cNvSpPr txBox="1"/>
            <p:nvPr/>
          </p:nvSpPr>
          <p:spPr>
            <a:xfrm>
              <a:off x="5537398" y="3477434"/>
              <a:ext cx="6441242" cy="2318399"/>
            </a:xfrm>
            <a:prstGeom prst="rect">
              <a:avLst/>
            </a:prstGeom>
            <a:noFill/>
          </p:spPr>
          <p:txBody>
            <a:bodyPr wrap="square" rtlCol="0">
              <a:spAutoFit/>
            </a:bodyPr>
            <a:lstStyle/>
            <a:p>
              <a:r>
                <a:rPr lang="en-US" sz="2159" b="1" dirty="0"/>
                <a:t>Imperative</a:t>
              </a:r>
            </a:p>
            <a:p>
              <a:endParaRPr lang="en-US" sz="2159" dirty="0"/>
            </a:p>
            <a:p>
              <a:r>
                <a:rPr lang="en-US" sz="2159" b="1" dirty="0"/>
                <a:t>What</a:t>
              </a:r>
              <a:r>
                <a:rPr lang="en-US" sz="2159" dirty="0"/>
                <a:t> are the step to transform the state to the UI</a:t>
              </a:r>
            </a:p>
            <a:p>
              <a:endParaRPr lang="en-US" sz="2159" dirty="0"/>
            </a:p>
            <a:p>
              <a:endParaRPr lang="en-US" sz="2159" dirty="0"/>
            </a:p>
          </p:txBody>
        </p:sp>
        <p:sp>
          <p:nvSpPr>
            <p:cNvPr id="17" name="Rectangle 1">
              <a:extLst>
                <a:ext uri="{FF2B5EF4-FFF2-40B4-BE49-F238E27FC236}">
                  <a16:creationId xmlns:a16="http://schemas.microsoft.com/office/drawing/2014/main" id="{F8D654C6-9A76-4573-8AB8-7E5EB60A1B48}"/>
                </a:ext>
              </a:extLst>
            </p:cNvPr>
            <p:cNvSpPr>
              <a:spLocks noChangeArrowheads="1"/>
            </p:cNvSpPr>
            <p:nvPr/>
          </p:nvSpPr>
          <p:spPr bwMode="auto">
            <a:xfrm>
              <a:off x="5537398" y="5030088"/>
              <a:ext cx="5957501" cy="1323225"/>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2" tIns="41136" rIns="82272" bIns="41136" numCol="1" anchor="ctr" anchorCtr="0" compatLnSpc="1">
              <a:prstTxWarp prst="textNoShape">
                <a:avLst/>
              </a:prstTxWarp>
              <a:spAutoFit/>
            </a:bodyPr>
            <a:lstStyle/>
            <a:p>
              <a:pPr defTabSz="822686" eaLnBrk="0" hangingPunct="0"/>
              <a:r>
                <a:rPr lang="en-US" altLang="en-US" sz="1799" dirty="0">
                  <a:solidFill>
                    <a:srgbClr val="0077AA"/>
                  </a:solidFill>
                  <a:latin typeface="Consolas" panose="020B0609020204030204" pitchFamily="49" charset="0"/>
                </a:rPr>
                <a:t>const</a:t>
              </a:r>
              <a:r>
                <a:rPr lang="en-US" altLang="en-US" sz="1799" dirty="0">
                  <a:solidFill>
                    <a:srgbClr val="000000"/>
                  </a:solidFill>
                  <a:latin typeface="Consolas" panose="020B0609020204030204" pitchFamily="49" charset="0"/>
                </a:rPr>
                <a:t> </a:t>
              </a:r>
              <a:r>
                <a:rPr lang="en-US" altLang="en-US" sz="1799" dirty="0" err="1">
                  <a:solidFill>
                    <a:srgbClr val="000000"/>
                  </a:solidFill>
                  <a:latin typeface="Consolas" panose="020B0609020204030204" pitchFamily="49" charset="0"/>
                </a:rPr>
                <a:t>newElement</a:t>
              </a:r>
              <a:r>
                <a:rPr lang="en-US" altLang="en-US" sz="1799" dirty="0">
                  <a:solidFill>
                    <a:srgbClr val="000000"/>
                  </a:solidFill>
                  <a:latin typeface="Consolas" panose="020B0609020204030204" pitchFamily="49" charset="0"/>
                </a:rPr>
                <a:t> </a:t>
              </a:r>
              <a:r>
                <a:rPr lang="en-US" altLang="en-US" sz="1799" dirty="0">
                  <a:solidFill>
                    <a:srgbClr val="9A6E3A"/>
                  </a:solidFill>
                  <a:latin typeface="Consolas" panose="020B0609020204030204" pitchFamily="49" charset="0"/>
                </a:rPr>
                <a:t>=</a:t>
              </a:r>
              <a:r>
                <a:rPr lang="en-US" altLang="en-US" sz="1799" dirty="0">
                  <a:solidFill>
                    <a:srgbClr val="000000"/>
                  </a:solidFill>
                  <a:latin typeface="Consolas" panose="020B0609020204030204" pitchFamily="49" charset="0"/>
                </a:rPr>
                <a:t> </a:t>
              </a:r>
              <a:r>
                <a:rPr lang="en-US" altLang="en-US" sz="1799" dirty="0" err="1">
                  <a:solidFill>
                    <a:srgbClr val="EE9900"/>
                  </a:solidFill>
                  <a:latin typeface="Consolas" panose="020B0609020204030204" pitchFamily="49" charset="0"/>
                </a:rPr>
                <a:t>document</a:t>
              </a:r>
              <a:r>
                <a:rPr lang="en-US" altLang="en-US" sz="1799" dirty="0" err="1">
                  <a:solidFill>
                    <a:srgbClr val="999999"/>
                  </a:solidFill>
                  <a:latin typeface="Consolas" panose="020B0609020204030204" pitchFamily="49" charset="0"/>
                </a:rPr>
                <a:t>.</a:t>
              </a:r>
              <a:r>
                <a:rPr lang="en-US" altLang="en-US" sz="1799" dirty="0" err="1">
                  <a:solidFill>
                    <a:srgbClr val="DD4A68"/>
                  </a:solidFill>
                  <a:latin typeface="Consolas" panose="020B0609020204030204" pitchFamily="49" charset="0"/>
                </a:rPr>
                <a:t>getElementById</a:t>
              </a:r>
              <a:r>
                <a:rPr lang="en-US" altLang="en-US" sz="1799" dirty="0">
                  <a:solidFill>
                    <a:srgbClr val="999999"/>
                  </a:solidFill>
                  <a:latin typeface="Consolas" panose="020B0609020204030204" pitchFamily="49" charset="0"/>
                </a:rPr>
                <a:t>(</a:t>
              </a:r>
              <a:r>
                <a:rPr lang="en-US" altLang="en-US" sz="1799" dirty="0">
                  <a:solidFill>
                    <a:srgbClr val="669900"/>
                  </a:solidFill>
                  <a:latin typeface="Consolas" panose="020B0609020204030204" pitchFamily="49" charset="0"/>
                </a:rPr>
                <a:t>‘demo’</a:t>
              </a:r>
              <a:r>
                <a:rPr lang="en-US" altLang="en-US" sz="1799" dirty="0">
                  <a:solidFill>
                    <a:srgbClr val="999999"/>
                  </a:solidFill>
                  <a:latin typeface="Consolas" panose="020B0609020204030204" pitchFamily="49" charset="0"/>
                </a:rPr>
                <a:t>)</a:t>
              </a:r>
            </a:p>
            <a:p>
              <a:pPr defTabSz="822686" eaLnBrk="0" hangingPunct="0"/>
              <a:endParaRPr lang="en-US" altLang="en-US" sz="1799" dirty="0">
                <a:solidFill>
                  <a:srgbClr val="999999"/>
                </a:solidFill>
                <a:latin typeface="Consolas" panose="020B0609020204030204" pitchFamily="49" charset="0"/>
              </a:endParaRPr>
            </a:p>
            <a:p>
              <a:pPr lvl="0" eaLnBrk="0" fontAlgn="base" hangingPunct="0">
                <a:spcBef>
                  <a:spcPct val="0"/>
                </a:spcBef>
                <a:spcAft>
                  <a:spcPct val="0"/>
                </a:spcAft>
              </a:pPr>
              <a:r>
                <a:rPr lang="en-US" altLang="en-US" sz="1799" dirty="0"/>
                <a:t> </a:t>
              </a:r>
              <a:r>
                <a:rPr lang="en-US" altLang="en-US" sz="1799" dirty="0" err="1">
                  <a:solidFill>
                    <a:srgbClr val="000000"/>
                  </a:solidFill>
                  <a:latin typeface="Consolas" panose="020B0609020204030204" pitchFamily="49" charset="0"/>
                </a:rPr>
                <a:t>newElement.</a:t>
              </a:r>
              <a:r>
                <a:rPr lang="en-US" sz="1799" dirty="0" err="1"/>
                <a:t>textContent</a:t>
              </a:r>
              <a:r>
                <a:rPr lang="en-US" sz="1799" dirty="0"/>
                <a:t> = </a:t>
              </a:r>
              <a:r>
                <a:rPr lang="en-US" altLang="en-US" sz="1799" dirty="0">
                  <a:solidFill>
                    <a:srgbClr val="669900"/>
                  </a:solidFill>
                  <a:latin typeface="Consolas" panose="020B0609020204030204" pitchFamily="49" charset="0"/>
                </a:rPr>
                <a:t>‘Hello World’</a:t>
              </a:r>
              <a:endParaRPr lang="en-US" altLang="en-US" sz="1799" dirty="0">
                <a:latin typeface="Arial" panose="020B0604020202020204" pitchFamily="34" charset="0"/>
              </a:endParaRPr>
            </a:p>
          </p:txBody>
        </p:sp>
      </p:grpSp>
      <p:grpSp>
        <p:nvGrpSpPr>
          <p:cNvPr id="13" name="Group 12">
            <a:extLst>
              <a:ext uri="{FF2B5EF4-FFF2-40B4-BE49-F238E27FC236}">
                <a16:creationId xmlns:a16="http://schemas.microsoft.com/office/drawing/2014/main" id="{3BEBA7C4-0038-40B6-800B-E58409F9EE64}"/>
              </a:ext>
            </a:extLst>
          </p:cNvPr>
          <p:cNvGrpSpPr/>
          <p:nvPr/>
        </p:nvGrpSpPr>
        <p:grpSpPr>
          <a:xfrm>
            <a:off x="323316" y="2778506"/>
            <a:ext cx="4439811" cy="2685116"/>
            <a:chOff x="359344" y="3477434"/>
            <a:chExt cx="4934551" cy="2984326"/>
          </a:xfrm>
        </p:grpSpPr>
        <p:cxnSp>
          <p:nvCxnSpPr>
            <p:cNvPr id="14" name="Straight Connector 13">
              <a:extLst>
                <a:ext uri="{FF2B5EF4-FFF2-40B4-BE49-F238E27FC236}">
                  <a16:creationId xmlns:a16="http://schemas.microsoft.com/office/drawing/2014/main" id="{265ACBEB-95EC-4D1B-BC96-EE27AD7C47F2}"/>
                </a:ext>
              </a:extLst>
            </p:cNvPr>
            <p:cNvCxnSpPr>
              <a:cxnSpLocks/>
            </p:cNvCxnSpPr>
            <p:nvPr/>
          </p:nvCxnSpPr>
          <p:spPr>
            <a:xfrm>
              <a:off x="5293895" y="3477434"/>
              <a:ext cx="0" cy="2984326"/>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C47D95D-C940-4F49-9954-D089EA61B8E6}"/>
                </a:ext>
              </a:extLst>
            </p:cNvPr>
            <p:cNvSpPr txBox="1"/>
            <p:nvPr/>
          </p:nvSpPr>
          <p:spPr>
            <a:xfrm>
              <a:off x="359344" y="3477434"/>
              <a:ext cx="4640142" cy="1579807"/>
            </a:xfrm>
            <a:prstGeom prst="rect">
              <a:avLst/>
            </a:prstGeom>
            <a:noFill/>
          </p:spPr>
          <p:txBody>
            <a:bodyPr wrap="square" rtlCol="0">
              <a:spAutoFit/>
            </a:bodyPr>
            <a:lstStyle/>
            <a:p>
              <a:r>
                <a:rPr lang="en-US" sz="2159" b="1" dirty="0"/>
                <a:t>Declarative</a:t>
              </a:r>
            </a:p>
            <a:p>
              <a:endParaRPr lang="en-US" sz="2159" dirty="0"/>
            </a:p>
            <a:p>
              <a:r>
                <a:rPr lang="en-US" sz="2159" b="1" dirty="0"/>
                <a:t>How</a:t>
              </a:r>
              <a:r>
                <a:rPr lang="en-US" sz="2159" dirty="0"/>
                <a:t> the state should be on the UI</a:t>
              </a:r>
            </a:p>
          </p:txBody>
        </p:sp>
        <p:sp>
          <p:nvSpPr>
            <p:cNvPr id="18" name="Rectangle 1">
              <a:extLst>
                <a:ext uri="{FF2B5EF4-FFF2-40B4-BE49-F238E27FC236}">
                  <a16:creationId xmlns:a16="http://schemas.microsoft.com/office/drawing/2014/main" id="{9595391F-D2A8-4844-8D6C-560B2750BEC2}"/>
                </a:ext>
              </a:extLst>
            </p:cNvPr>
            <p:cNvSpPr>
              <a:spLocks noChangeArrowheads="1"/>
            </p:cNvSpPr>
            <p:nvPr/>
          </p:nvSpPr>
          <p:spPr bwMode="auto">
            <a:xfrm>
              <a:off x="359345" y="5029086"/>
              <a:ext cx="4579519" cy="1015502"/>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2" tIns="41136" rIns="82272" bIns="41136" numCol="1" anchor="ctr" anchorCtr="0" compatLnSpc="1">
              <a:prstTxWarp prst="textNoShape">
                <a:avLst/>
              </a:prstTxWarp>
              <a:spAutoFit/>
            </a:bodyPr>
            <a:lstStyle/>
            <a:p>
              <a:pPr lvl="0" eaLnBrk="0" fontAlgn="base" hangingPunct="0">
                <a:spcBef>
                  <a:spcPct val="0"/>
                </a:spcBef>
                <a:spcAft>
                  <a:spcPct val="0"/>
                </a:spcAft>
              </a:pPr>
              <a:r>
                <a:rPr lang="en-US" altLang="en-US" sz="1799" dirty="0">
                  <a:solidFill>
                    <a:srgbClr val="000000"/>
                  </a:solidFill>
                  <a:latin typeface="Consolas" panose="020B0609020204030204" pitchFamily="49" charset="0"/>
                </a:rPr>
                <a:t>data: { text: </a:t>
              </a:r>
              <a:r>
                <a:rPr lang="en-US" altLang="en-US" sz="1799" dirty="0">
                  <a:solidFill>
                    <a:srgbClr val="669900"/>
                  </a:solidFill>
                  <a:latin typeface="Consolas" panose="020B0609020204030204" pitchFamily="49" charset="0"/>
                </a:rPr>
                <a:t>‘Hello World’</a:t>
              </a:r>
              <a:r>
                <a:rPr lang="en-US" altLang="en-US" sz="1799" dirty="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1799" dirty="0">
                <a:solidFill>
                  <a:srgbClr val="0077AA"/>
                </a:solidFill>
                <a:latin typeface="Consolas" panose="020B0609020204030204" pitchFamily="49" charset="0"/>
              </a:endParaRPr>
            </a:p>
            <a:p>
              <a:pPr lvl="0" eaLnBrk="0" fontAlgn="base" hangingPunct="0">
                <a:spcBef>
                  <a:spcPct val="0"/>
                </a:spcBef>
                <a:spcAft>
                  <a:spcPct val="0"/>
                </a:spcAft>
              </a:pPr>
              <a:r>
                <a:rPr lang="en-US" altLang="en-US" sz="1799" dirty="0">
                  <a:solidFill>
                    <a:srgbClr val="0077AA"/>
                  </a:solidFill>
                  <a:latin typeface="Consolas" panose="020B0609020204030204" pitchFamily="49" charset="0"/>
                </a:rPr>
                <a:t>&lt;div </a:t>
              </a:r>
              <a:r>
                <a:rPr lang="en-US" altLang="en-US" sz="1799" dirty="0">
                  <a:solidFill>
                    <a:srgbClr val="669900"/>
                  </a:solidFill>
                  <a:latin typeface="Consolas" panose="020B0609020204030204" pitchFamily="49" charset="0"/>
                </a:rPr>
                <a:t>id=‘demo’</a:t>
              </a:r>
              <a:r>
                <a:rPr lang="en-US" altLang="en-US" sz="1799" dirty="0">
                  <a:solidFill>
                    <a:srgbClr val="0077AA"/>
                  </a:solidFill>
                  <a:latin typeface="Consolas" panose="020B0609020204030204" pitchFamily="49" charset="0"/>
                </a:rPr>
                <a:t>&gt; </a:t>
              </a:r>
              <a:r>
                <a:rPr lang="en-US" altLang="en-US" sz="1799" dirty="0">
                  <a:solidFill>
                    <a:srgbClr val="EE9900"/>
                  </a:solidFill>
                  <a:latin typeface="Consolas" panose="020B0609020204030204" pitchFamily="49" charset="0"/>
                </a:rPr>
                <a:t>{{</a:t>
              </a:r>
              <a:r>
                <a:rPr lang="en-US" altLang="en-US" sz="1799" dirty="0">
                  <a:solidFill>
                    <a:srgbClr val="DD4A68"/>
                  </a:solidFill>
                  <a:latin typeface="Consolas" panose="020B0609020204030204" pitchFamily="49" charset="0"/>
                </a:rPr>
                <a:t>text</a:t>
              </a:r>
              <a:r>
                <a:rPr lang="en-US" altLang="en-US" sz="1799" dirty="0">
                  <a:solidFill>
                    <a:srgbClr val="EE9900"/>
                  </a:solidFill>
                  <a:latin typeface="Consolas" panose="020B0609020204030204" pitchFamily="49" charset="0"/>
                </a:rPr>
                <a:t>}}</a:t>
              </a:r>
              <a:r>
                <a:rPr lang="en-US" altLang="en-US" sz="1799" dirty="0">
                  <a:solidFill>
                    <a:srgbClr val="DD4A68"/>
                  </a:solidFill>
                  <a:latin typeface="Consolas" panose="020B0609020204030204" pitchFamily="49" charset="0"/>
                </a:rPr>
                <a:t> </a:t>
              </a:r>
              <a:r>
                <a:rPr lang="en-US" altLang="en-US" sz="1799" dirty="0">
                  <a:solidFill>
                    <a:srgbClr val="0077AA"/>
                  </a:solidFill>
                  <a:latin typeface="Consolas" panose="020B0609020204030204" pitchFamily="49" charset="0"/>
                </a:rPr>
                <a:t>&lt;/div&gt;</a:t>
              </a:r>
              <a:endParaRPr lang="en-US" altLang="en-US" sz="1799" dirty="0">
                <a:solidFill>
                  <a:srgbClr val="999999"/>
                </a:solidFill>
                <a:latin typeface="Consolas" panose="020B0609020204030204" pitchFamily="49" charset="0"/>
              </a:endParaRPr>
            </a:p>
          </p:txBody>
        </p:sp>
      </p:grpSp>
    </p:spTree>
    <p:extLst>
      <p:ext uri="{BB962C8B-B14F-4D97-AF65-F5344CB8AC3E}">
        <p14:creationId xmlns:p14="http://schemas.microsoft.com/office/powerpoint/2010/main" val="25626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876E4-08C2-4ED2-8734-3B7139244901}"/>
              </a:ext>
            </a:extLst>
          </p:cNvPr>
          <p:cNvPicPr>
            <a:picLocks noChangeAspect="1"/>
          </p:cNvPicPr>
          <p:nvPr/>
        </p:nvPicPr>
        <p:blipFill>
          <a:blip r:embed="rId3"/>
          <a:stretch>
            <a:fillRect/>
          </a:stretch>
        </p:blipFill>
        <p:spPr>
          <a:xfrm>
            <a:off x="695028" y="463737"/>
            <a:ext cx="3436578" cy="1568314"/>
          </a:xfrm>
          <a:prstGeom prst="rect">
            <a:avLst/>
          </a:prstGeom>
        </p:spPr>
      </p:pic>
      <p:pic>
        <p:nvPicPr>
          <p:cNvPr id="4" name="Picture 3">
            <a:extLst>
              <a:ext uri="{FF2B5EF4-FFF2-40B4-BE49-F238E27FC236}">
                <a16:creationId xmlns:a16="http://schemas.microsoft.com/office/drawing/2014/main" id="{6CBC5956-C053-4FF9-BB57-598C1D12CB96}"/>
              </a:ext>
            </a:extLst>
          </p:cNvPr>
          <p:cNvPicPr>
            <a:picLocks noChangeAspect="1"/>
          </p:cNvPicPr>
          <p:nvPr/>
        </p:nvPicPr>
        <p:blipFill>
          <a:blip r:embed="rId4"/>
          <a:stretch>
            <a:fillRect/>
          </a:stretch>
        </p:blipFill>
        <p:spPr>
          <a:xfrm>
            <a:off x="695028" y="2907621"/>
            <a:ext cx="4002199" cy="1799704"/>
          </a:xfrm>
          <a:prstGeom prst="rect">
            <a:avLst/>
          </a:prstGeom>
        </p:spPr>
      </p:pic>
      <p:cxnSp>
        <p:nvCxnSpPr>
          <p:cNvPr id="6" name="Straight Arrow Connector 5">
            <a:extLst>
              <a:ext uri="{FF2B5EF4-FFF2-40B4-BE49-F238E27FC236}">
                <a16:creationId xmlns:a16="http://schemas.microsoft.com/office/drawing/2014/main" id="{1CD4981B-F19A-4A29-B58D-A8665C55693B}"/>
              </a:ext>
            </a:extLst>
          </p:cNvPr>
          <p:cNvCxnSpPr>
            <a:cxnSpLocks/>
          </p:cNvCxnSpPr>
          <p:nvPr/>
        </p:nvCxnSpPr>
        <p:spPr>
          <a:xfrm flipV="1">
            <a:off x="1800846" y="1800946"/>
            <a:ext cx="0" cy="1435194"/>
          </a:xfrm>
          <a:prstGeom prst="straightConnector1">
            <a:avLst/>
          </a:prstGeom>
          <a:ln w="38100">
            <a:solidFill>
              <a:srgbClr val="FE063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F3C9CD-5749-4C76-B474-1A1320A99ED9}"/>
              </a:ext>
            </a:extLst>
          </p:cNvPr>
          <p:cNvSpPr txBox="1"/>
          <p:nvPr/>
        </p:nvSpPr>
        <p:spPr>
          <a:xfrm>
            <a:off x="2645542" y="3269097"/>
            <a:ext cx="1687176" cy="369332"/>
          </a:xfrm>
          <a:prstGeom prst="rect">
            <a:avLst/>
          </a:prstGeom>
          <a:noFill/>
        </p:spPr>
        <p:txBody>
          <a:bodyPr wrap="square" rtlCol="0">
            <a:spAutoFit/>
          </a:bodyPr>
          <a:lstStyle/>
          <a:p>
            <a:r>
              <a:rPr lang="en-US" dirty="0">
                <a:solidFill>
                  <a:srgbClr val="FF0000"/>
                </a:solidFill>
              </a:rPr>
              <a:t>Vue instance</a:t>
            </a:r>
          </a:p>
        </p:txBody>
      </p:sp>
      <p:sp>
        <p:nvSpPr>
          <p:cNvPr id="11" name="TextBox 10">
            <a:extLst>
              <a:ext uri="{FF2B5EF4-FFF2-40B4-BE49-F238E27FC236}">
                <a16:creationId xmlns:a16="http://schemas.microsoft.com/office/drawing/2014/main" id="{F503DDCB-0C99-4F55-9D94-FE131699C14B}"/>
              </a:ext>
            </a:extLst>
          </p:cNvPr>
          <p:cNvSpPr txBox="1"/>
          <p:nvPr/>
        </p:nvSpPr>
        <p:spPr>
          <a:xfrm>
            <a:off x="1809690" y="2176394"/>
            <a:ext cx="877570" cy="646331"/>
          </a:xfrm>
          <a:prstGeom prst="rect">
            <a:avLst/>
          </a:prstGeom>
          <a:noFill/>
        </p:spPr>
        <p:txBody>
          <a:bodyPr wrap="square" rtlCol="0">
            <a:spAutoFit/>
          </a:bodyPr>
          <a:lstStyle/>
          <a:p>
            <a:r>
              <a:rPr lang="en-US" dirty="0">
                <a:solidFill>
                  <a:srgbClr val="FF0000"/>
                </a:solidFill>
              </a:rPr>
              <a:t>Hook up</a:t>
            </a:r>
          </a:p>
        </p:txBody>
      </p:sp>
      <p:sp>
        <p:nvSpPr>
          <p:cNvPr id="12" name="Rectangle 11">
            <a:extLst>
              <a:ext uri="{FF2B5EF4-FFF2-40B4-BE49-F238E27FC236}">
                <a16:creationId xmlns:a16="http://schemas.microsoft.com/office/drawing/2014/main" id="{0643BFAD-4F64-4FC0-A00D-EF0FCBD55F27}"/>
              </a:ext>
            </a:extLst>
          </p:cNvPr>
          <p:cNvSpPr/>
          <p:nvPr/>
        </p:nvSpPr>
        <p:spPr>
          <a:xfrm>
            <a:off x="329088" y="155502"/>
            <a:ext cx="4707797" cy="5375116"/>
          </a:xfrm>
          <a:prstGeom prst="rect">
            <a:avLst/>
          </a:prstGeom>
          <a:noFill/>
          <a:ln w="38100">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Up 12">
            <a:extLst>
              <a:ext uri="{FF2B5EF4-FFF2-40B4-BE49-F238E27FC236}">
                <a16:creationId xmlns:a16="http://schemas.microsoft.com/office/drawing/2014/main" id="{96F2EA53-81B0-4F22-811A-D3FC938C9815}"/>
              </a:ext>
            </a:extLst>
          </p:cNvPr>
          <p:cNvSpPr/>
          <p:nvPr/>
        </p:nvSpPr>
        <p:spPr>
          <a:xfrm>
            <a:off x="4532683" y="4981171"/>
            <a:ext cx="1543377" cy="693235"/>
          </a:xfrm>
          <a:prstGeom prst="curvedUpArrow">
            <a:avLst/>
          </a:prstGeom>
          <a:solidFill>
            <a:srgbClr val="59CE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a:extLst>
              <a:ext uri="{FF2B5EF4-FFF2-40B4-BE49-F238E27FC236}">
                <a16:creationId xmlns:a16="http://schemas.microsoft.com/office/drawing/2014/main" id="{67CA1BCC-A2E4-437E-AA73-69C4600BE683}"/>
              </a:ext>
            </a:extLst>
          </p:cNvPr>
          <p:cNvPicPr>
            <a:picLocks noChangeAspect="1"/>
          </p:cNvPicPr>
          <p:nvPr/>
        </p:nvPicPr>
        <p:blipFill>
          <a:blip r:embed="rId5"/>
          <a:stretch>
            <a:fillRect/>
          </a:stretch>
        </p:blipFill>
        <p:spPr>
          <a:xfrm>
            <a:off x="5464873" y="2032051"/>
            <a:ext cx="4799211" cy="2759546"/>
          </a:xfrm>
          <a:prstGeom prst="rect">
            <a:avLst/>
          </a:prstGeom>
        </p:spPr>
      </p:pic>
      <p:sp>
        <p:nvSpPr>
          <p:cNvPr id="16" name="Rectangle 15">
            <a:extLst>
              <a:ext uri="{FF2B5EF4-FFF2-40B4-BE49-F238E27FC236}">
                <a16:creationId xmlns:a16="http://schemas.microsoft.com/office/drawing/2014/main" id="{97C0152A-9819-4061-B649-1FEC3E61AD3F}"/>
              </a:ext>
            </a:extLst>
          </p:cNvPr>
          <p:cNvSpPr/>
          <p:nvPr/>
        </p:nvSpPr>
        <p:spPr>
          <a:xfrm>
            <a:off x="1800846" y="1225041"/>
            <a:ext cx="241599" cy="253381"/>
          </a:xfrm>
          <a:prstGeom prst="rect">
            <a:avLst/>
          </a:prstGeom>
          <a:noFill/>
          <a:ln w="25400">
            <a:solidFill>
              <a:srgbClr val="FE0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6BA9AB-01FE-43B0-86FE-EA075786ECA8}"/>
              </a:ext>
            </a:extLst>
          </p:cNvPr>
          <p:cNvSpPr txBox="1"/>
          <p:nvPr/>
        </p:nvSpPr>
        <p:spPr>
          <a:xfrm>
            <a:off x="2503455" y="1470616"/>
            <a:ext cx="1367790" cy="646331"/>
          </a:xfrm>
          <a:prstGeom prst="rect">
            <a:avLst/>
          </a:prstGeom>
          <a:noFill/>
        </p:spPr>
        <p:txBody>
          <a:bodyPr wrap="square" rtlCol="0">
            <a:spAutoFit/>
          </a:bodyPr>
          <a:lstStyle/>
          <a:p>
            <a:r>
              <a:rPr lang="en-US" dirty="0">
                <a:solidFill>
                  <a:srgbClr val="FF0000"/>
                </a:solidFill>
              </a:rPr>
              <a:t>Interpolate template</a:t>
            </a:r>
          </a:p>
        </p:txBody>
      </p:sp>
      <p:pic>
        <p:nvPicPr>
          <p:cNvPr id="18" name="Picture 17">
            <a:extLst>
              <a:ext uri="{FF2B5EF4-FFF2-40B4-BE49-F238E27FC236}">
                <a16:creationId xmlns:a16="http://schemas.microsoft.com/office/drawing/2014/main" id="{A99BFA92-27F6-45BB-84C0-2B4AF4528D32}"/>
              </a:ext>
            </a:extLst>
          </p:cNvPr>
          <p:cNvPicPr>
            <a:picLocks noChangeAspect="1"/>
          </p:cNvPicPr>
          <p:nvPr/>
        </p:nvPicPr>
        <p:blipFill>
          <a:blip r:embed="rId6"/>
          <a:stretch>
            <a:fillRect/>
          </a:stretch>
        </p:blipFill>
        <p:spPr>
          <a:xfrm>
            <a:off x="2764688" y="86134"/>
            <a:ext cx="7875848" cy="291381"/>
          </a:xfrm>
          <a:prstGeom prst="rect">
            <a:avLst/>
          </a:prstGeom>
        </p:spPr>
      </p:pic>
      <p:sp>
        <p:nvSpPr>
          <p:cNvPr id="14" name="Rectangle 13">
            <a:extLst>
              <a:ext uri="{FF2B5EF4-FFF2-40B4-BE49-F238E27FC236}">
                <a16:creationId xmlns:a16="http://schemas.microsoft.com/office/drawing/2014/main" id="{97C0152A-9819-4061-B649-1FEC3E61AD3F}"/>
              </a:ext>
            </a:extLst>
          </p:cNvPr>
          <p:cNvSpPr/>
          <p:nvPr/>
        </p:nvSpPr>
        <p:spPr>
          <a:xfrm>
            <a:off x="2461189" y="1204957"/>
            <a:ext cx="230736" cy="299104"/>
          </a:xfrm>
          <a:prstGeom prst="rect">
            <a:avLst/>
          </a:prstGeom>
          <a:noFill/>
          <a:ln w="25400">
            <a:solidFill>
              <a:srgbClr val="FE0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385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3076D6-42C2-4004-92E1-379BD1A87EE0}"/>
              </a:ext>
            </a:extLst>
          </p:cNvPr>
          <p:cNvSpPr>
            <a:spLocks noGrp="1"/>
          </p:cNvSpPr>
          <p:nvPr>
            <p:ph type="title" idx="4294967295"/>
          </p:nvPr>
        </p:nvSpPr>
        <p:spPr>
          <a:xfrm>
            <a:off x="0" y="0"/>
            <a:ext cx="1947863" cy="684213"/>
          </a:xfrm>
        </p:spPr>
        <p:txBody>
          <a:bodyPr>
            <a:normAutofit/>
          </a:bodyPr>
          <a:lstStyle/>
          <a:p>
            <a:r>
              <a:rPr lang="en-US" sz="2879" dirty="0"/>
              <a:t>Preparation</a:t>
            </a:r>
          </a:p>
        </p:txBody>
      </p:sp>
      <p:sp>
        <p:nvSpPr>
          <p:cNvPr id="4" name="TextBox 3">
            <a:extLst>
              <a:ext uri="{FF2B5EF4-FFF2-40B4-BE49-F238E27FC236}">
                <a16:creationId xmlns:a16="http://schemas.microsoft.com/office/drawing/2014/main" id="{27EAACDF-3E4D-4BA9-9EE4-BD1F998FC40C}"/>
              </a:ext>
            </a:extLst>
          </p:cNvPr>
          <p:cNvSpPr txBox="1"/>
          <p:nvPr/>
        </p:nvSpPr>
        <p:spPr>
          <a:xfrm>
            <a:off x="536934" y="900763"/>
            <a:ext cx="9981387" cy="1089144"/>
          </a:xfrm>
          <a:prstGeom prst="rect">
            <a:avLst/>
          </a:prstGeom>
          <a:noFill/>
        </p:spPr>
        <p:txBody>
          <a:bodyPr wrap="none" rtlCol="0">
            <a:spAutoFit/>
          </a:bodyPr>
          <a:lstStyle/>
          <a:p>
            <a:r>
              <a:rPr lang="en-US" sz="2159" dirty="0"/>
              <a:t>Content Delivery Network (CDN): </a:t>
            </a:r>
          </a:p>
          <a:p>
            <a:r>
              <a:rPr lang="en-US" sz="2159" dirty="0">
                <a:solidFill>
                  <a:srgbClr val="2973B7"/>
                </a:solidFill>
                <a:latin typeface="Roboto Mono"/>
              </a:rPr>
              <a:t>&lt;script </a:t>
            </a:r>
            <a:r>
              <a:rPr lang="en-US" sz="2159" dirty="0" err="1">
                <a:solidFill>
                  <a:srgbClr val="2973B7"/>
                </a:solidFill>
                <a:latin typeface="Roboto Mono"/>
              </a:rPr>
              <a:t>src</a:t>
            </a:r>
            <a:r>
              <a:rPr lang="en-US" sz="2159" dirty="0">
                <a:solidFill>
                  <a:srgbClr val="2973B7"/>
                </a:solidFill>
                <a:latin typeface="Roboto Mono"/>
              </a:rPr>
              <a:t>=</a:t>
            </a:r>
            <a:r>
              <a:rPr lang="en-US" sz="2159" dirty="0">
                <a:solidFill>
                  <a:srgbClr val="42B983"/>
                </a:solidFill>
                <a:latin typeface="Roboto Mono"/>
              </a:rPr>
              <a:t>"https://cdn.jsdelivr.net/</a:t>
            </a:r>
            <a:r>
              <a:rPr lang="en-US" sz="2159" dirty="0" err="1">
                <a:solidFill>
                  <a:srgbClr val="42B983"/>
                </a:solidFill>
                <a:latin typeface="Roboto Mono"/>
              </a:rPr>
              <a:t>npm</a:t>
            </a:r>
            <a:r>
              <a:rPr lang="en-US" sz="2159" dirty="0">
                <a:solidFill>
                  <a:srgbClr val="42B983"/>
                </a:solidFill>
                <a:latin typeface="Roboto Mono"/>
              </a:rPr>
              <a:t>/</a:t>
            </a:r>
            <a:r>
              <a:rPr lang="en-US" sz="2159" dirty="0" err="1">
                <a:solidFill>
                  <a:srgbClr val="42B983"/>
                </a:solidFill>
                <a:latin typeface="Roboto Mono"/>
              </a:rPr>
              <a:t>vue</a:t>
            </a:r>
            <a:r>
              <a:rPr lang="en-US" sz="2159" dirty="0">
                <a:solidFill>
                  <a:srgbClr val="42B983"/>
                </a:solidFill>
                <a:latin typeface="Roboto Mono"/>
              </a:rPr>
              <a:t>/</a:t>
            </a:r>
            <a:r>
              <a:rPr lang="en-US" sz="2159" dirty="0" err="1">
                <a:solidFill>
                  <a:srgbClr val="42B983"/>
                </a:solidFill>
                <a:latin typeface="Roboto Mono"/>
              </a:rPr>
              <a:t>dist</a:t>
            </a:r>
            <a:r>
              <a:rPr lang="en-US" sz="2159" dirty="0">
                <a:solidFill>
                  <a:srgbClr val="42B983"/>
                </a:solidFill>
                <a:latin typeface="Roboto Mono"/>
              </a:rPr>
              <a:t>/vue.js"</a:t>
            </a:r>
            <a:r>
              <a:rPr lang="en-US" sz="2159" dirty="0">
                <a:solidFill>
                  <a:srgbClr val="2973B7"/>
                </a:solidFill>
                <a:latin typeface="Roboto Mono"/>
              </a:rPr>
              <a:t>&gt;&lt;/script&gt; (development)</a:t>
            </a:r>
            <a:endParaRPr lang="en-US" sz="2159" dirty="0"/>
          </a:p>
          <a:p>
            <a:r>
              <a:rPr lang="en-US" sz="2159" dirty="0">
                <a:solidFill>
                  <a:srgbClr val="2973B7"/>
                </a:solidFill>
                <a:latin typeface="Roboto Mono"/>
              </a:rPr>
              <a:t>&lt;script </a:t>
            </a:r>
            <a:r>
              <a:rPr lang="en-US" sz="2159" dirty="0" err="1">
                <a:solidFill>
                  <a:srgbClr val="2973B7"/>
                </a:solidFill>
                <a:latin typeface="Roboto Mono"/>
              </a:rPr>
              <a:t>src</a:t>
            </a:r>
            <a:r>
              <a:rPr lang="en-US" sz="2159" dirty="0">
                <a:solidFill>
                  <a:srgbClr val="2973B7"/>
                </a:solidFill>
                <a:latin typeface="Roboto Mono"/>
              </a:rPr>
              <a:t>=</a:t>
            </a:r>
            <a:r>
              <a:rPr lang="en-US" sz="2159" dirty="0">
                <a:solidFill>
                  <a:srgbClr val="42B983"/>
                </a:solidFill>
                <a:latin typeface="Roboto Mono"/>
              </a:rPr>
              <a:t>"https://cdn.jsdelivr.net/</a:t>
            </a:r>
            <a:r>
              <a:rPr lang="en-US" sz="2159" dirty="0" err="1">
                <a:solidFill>
                  <a:srgbClr val="42B983"/>
                </a:solidFill>
                <a:latin typeface="Roboto Mono"/>
              </a:rPr>
              <a:t>npm</a:t>
            </a:r>
            <a:r>
              <a:rPr lang="en-US" sz="2159" dirty="0">
                <a:solidFill>
                  <a:srgbClr val="42B983"/>
                </a:solidFill>
                <a:latin typeface="Roboto Mono"/>
              </a:rPr>
              <a:t>/</a:t>
            </a:r>
            <a:r>
              <a:rPr lang="en-US" sz="2159" dirty="0" err="1">
                <a:solidFill>
                  <a:srgbClr val="42B983"/>
                </a:solidFill>
                <a:latin typeface="Roboto Mono"/>
              </a:rPr>
              <a:t>vue</a:t>
            </a:r>
            <a:r>
              <a:rPr lang="en-US" sz="2159" dirty="0">
                <a:solidFill>
                  <a:srgbClr val="42B983"/>
                </a:solidFill>
                <a:latin typeface="Roboto Mono"/>
              </a:rPr>
              <a:t>"</a:t>
            </a:r>
            <a:r>
              <a:rPr lang="en-US" sz="2159" dirty="0">
                <a:solidFill>
                  <a:srgbClr val="2973B7"/>
                </a:solidFill>
                <a:latin typeface="Roboto Mono"/>
              </a:rPr>
              <a:t>&gt;&lt;/script&gt; (production)</a:t>
            </a:r>
            <a:endParaRPr lang="en-US" sz="2159" dirty="0"/>
          </a:p>
        </p:txBody>
      </p:sp>
      <p:sp>
        <p:nvSpPr>
          <p:cNvPr id="5" name="TextBox 4">
            <a:extLst>
              <a:ext uri="{FF2B5EF4-FFF2-40B4-BE49-F238E27FC236}">
                <a16:creationId xmlns:a16="http://schemas.microsoft.com/office/drawing/2014/main" id="{D55F5035-EE2D-404B-BC22-22D710EED716}"/>
              </a:ext>
            </a:extLst>
          </p:cNvPr>
          <p:cNvSpPr txBox="1"/>
          <p:nvPr/>
        </p:nvSpPr>
        <p:spPr>
          <a:xfrm>
            <a:off x="536933" y="2394259"/>
            <a:ext cx="4769254" cy="756874"/>
          </a:xfrm>
          <a:prstGeom prst="rect">
            <a:avLst/>
          </a:prstGeom>
          <a:noFill/>
        </p:spPr>
        <p:txBody>
          <a:bodyPr wrap="none" rtlCol="0">
            <a:spAutoFit/>
          </a:bodyPr>
          <a:lstStyle/>
          <a:p>
            <a:r>
              <a:rPr lang="en-US" sz="2159" dirty="0" err="1"/>
              <a:t>vue</a:t>
            </a:r>
            <a:r>
              <a:rPr lang="en-US" sz="2159" dirty="0"/>
              <a:t>-cli: </a:t>
            </a:r>
          </a:p>
          <a:p>
            <a:r>
              <a:rPr lang="en-US" sz="2159" dirty="0" err="1">
                <a:solidFill>
                  <a:srgbClr val="42B983"/>
                </a:solidFill>
                <a:latin typeface="Roboto Mono"/>
              </a:rPr>
              <a:t>vue</a:t>
            </a:r>
            <a:r>
              <a:rPr lang="en-US" sz="2159" dirty="0">
                <a:solidFill>
                  <a:srgbClr val="42B983"/>
                </a:solidFill>
                <a:latin typeface="Roboto Mono"/>
              </a:rPr>
              <a:t> create &lt;project name&gt; </a:t>
            </a:r>
            <a:r>
              <a:rPr lang="en-US" sz="2159" dirty="0">
                <a:solidFill>
                  <a:srgbClr val="2973B7"/>
                </a:solidFill>
                <a:latin typeface="Roboto Mono"/>
              </a:rPr>
              <a:t>or</a:t>
            </a:r>
            <a:r>
              <a:rPr lang="en-US" sz="2159" dirty="0">
                <a:solidFill>
                  <a:srgbClr val="42B983"/>
                </a:solidFill>
                <a:latin typeface="Roboto Mono"/>
              </a:rPr>
              <a:t> </a:t>
            </a:r>
            <a:r>
              <a:rPr lang="en-US" sz="2159" dirty="0" err="1">
                <a:solidFill>
                  <a:srgbClr val="42B983"/>
                </a:solidFill>
                <a:latin typeface="Roboto Mono"/>
              </a:rPr>
              <a:t>vue</a:t>
            </a:r>
            <a:r>
              <a:rPr lang="en-US" sz="2159" dirty="0">
                <a:solidFill>
                  <a:srgbClr val="42B983"/>
                </a:solidFill>
                <a:latin typeface="Roboto Mono"/>
              </a:rPr>
              <a:t> </a:t>
            </a:r>
            <a:r>
              <a:rPr lang="en-US" sz="2159" dirty="0" err="1">
                <a:solidFill>
                  <a:srgbClr val="42B983"/>
                </a:solidFill>
                <a:latin typeface="Roboto Mono"/>
              </a:rPr>
              <a:t>ui</a:t>
            </a:r>
            <a:r>
              <a:rPr lang="en-US" sz="2159" dirty="0"/>
              <a:t>  </a:t>
            </a:r>
          </a:p>
        </p:txBody>
      </p:sp>
      <p:sp>
        <p:nvSpPr>
          <p:cNvPr id="8" name="TextBox 7">
            <a:extLst>
              <a:ext uri="{FF2B5EF4-FFF2-40B4-BE49-F238E27FC236}">
                <a16:creationId xmlns:a16="http://schemas.microsoft.com/office/drawing/2014/main" id="{B1B5D972-F52F-45AD-817B-51B2FF8C3CC6}"/>
              </a:ext>
            </a:extLst>
          </p:cNvPr>
          <p:cNvSpPr txBox="1"/>
          <p:nvPr/>
        </p:nvSpPr>
        <p:spPr>
          <a:xfrm>
            <a:off x="536933" y="3607414"/>
            <a:ext cx="3167021" cy="424603"/>
          </a:xfrm>
          <a:prstGeom prst="rect">
            <a:avLst/>
          </a:prstGeom>
          <a:noFill/>
        </p:spPr>
        <p:txBody>
          <a:bodyPr wrap="none" rtlCol="0">
            <a:spAutoFit/>
          </a:bodyPr>
          <a:lstStyle/>
          <a:p>
            <a:r>
              <a:rPr lang="en-US" sz="2159" dirty="0" err="1"/>
              <a:t>Vscode</a:t>
            </a:r>
            <a:r>
              <a:rPr lang="en-US" sz="2159" dirty="0"/>
              <a:t> extension: </a:t>
            </a:r>
            <a:r>
              <a:rPr lang="en-US" sz="2159" dirty="0" err="1">
                <a:solidFill>
                  <a:srgbClr val="42B983"/>
                </a:solidFill>
                <a:latin typeface="Roboto Mono"/>
              </a:rPr>
              <a:t>Vetur</a:t>
            </a:r>
            <a:endParaRPr lang="en-US" sz="2159" dirty="0"/>
          </a:p>
        </p:txBody>
      </p:sp>
      <p:grpSp>
        <p:nvGrpSpPr>
          <p:cNvPr id="9" name="Group 8">
            <a:extLst>
              <a:ext uri="{FF2B5EF4-FFF2-40B4-BE49-F238E27FC236}">
                <a16:creationId xmlns:a16="http://schemas.microsoft.com/office/drawing/2014/main" id="{90DA49AE-6BAE-4367-9001-B029A0D45EDA}"/>
              </a:ext>
            </a:extLst>
          </p:cNvPr>
          <p:cNvGrpSpPr/>
          <p:nvPr/>
        </p:nvGrpSpPr>
        <p:grpSpPr>
          <a:xfrm>
            <a:off x="6551975" y="3141941"/>
            <a:ext cx="2471985" cy="1599604"/>
            <a:chOff x="2951279" y="2425565"/>
            <a:chExt cx="2181857" cy="1307572"/>
          </a:xfrm>
        </p:grpSpPr>
        <p:pic>
          <p:nvPicPr>
            <p:cNvPr id="13" name="Picture 12">
              <a:extLst>
                <a:ext uri="{FF2B5EF4-FFF2-40B4-BE49-F238E27FC236}">
                  <a16:creationId xmlns:a16="http://schemas.microsoft.com/office/drawing/2014/main" id="{4187E9A7-B545-4A77-8048-B9184BBB9E8C}"/>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3481838" y="2425565"/>
              <a:ext cx="1120743" cy="1034532"/>
            </a:xfrm>
            <a:prstGeom prst="rect">
              <a:avLst/>
            </a:prstGeom>
          </p:spPr>
        </p:pic>
        <p:sp>
          <p:nvSpPr>
            <p:cNvPr id="11" name="TextBox 10">
              <a:extLst>
                <a:ext uri="{FF2B5EF4-FFF2-40B4-BE49-F238E27FC236}">
                  <a16:creationId xmlns:a16="http://schemas.microsoft.com/office/drawing/2014/main" id="{FB3C05FA-A42A-41CC-BC5F-C9E2180B392E}"/>
                </a:ext>
              </a:extLst>
            </p:cNvPr>
            <p:cNvSpPr txBox="1"/>
            <p:nvPr/>
          </p:nvSpPr>
          <p:spPr>
            <a:xfrm>
              <a:off x="2951279" y="3340766"/>
              <a:ext cx="2181857" cy="392371"/>
            </a:xfrm>
            <a:prstGeom prst="rect">
              <a:avLst/>
            </a:prstGeom>
            <a:noFill/>
          </p:spPr>
          <p:txBody>
            <a:bodyPr wrap="square" rtlCol="0">
              <a:spAutoFit/>
            </a:bodyPr>
            <a:lstStyle/>
            <a:p>
              <a:pPr algn="ctr"/>
              <a:r>
                <a:rPr lang="en-US" sz="2519" dirty="0"/>
                <a:t>Vue </a:t>
              </a:r>
              <a:r>
                <a:rPr lang="en-US" sz="2519" b="1" i="1" dirty="0"/>
                <a:t>core</a:t>
              </a:r>
            </a:p>
          </p:txBody>
        </p:sp>
      </p:grpSp>
    </p:spTree>
    <p:extLst>
      <p:ext uri="{BB962C8B-B14F-4D97-AF65-F5344CB8AC3E}">
        <p14:creationId xmlns:p14="http://schemas.microsoft.com/office/powerpoint/2010/main" val="2666716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The Vue instance</a:t>
            </a:r>
          </a:p>
        </p:txBody>
      </p:sp>
      <p:sp>
        <p:nvSpPr>
          <p:cNvPr id="4" name="TextBox 3">
            <a:extLst>
              <a:ext uri="{FF2B5EF4-FFF2-40B4-BE49-F238E27FC236}">
                <a16:creationId xmlns:a16="http://schemas.microsoft.com/office/drawing/2014/main" id="{9D2EB246-4291-481B-AE5D-FB35D0002B44}"/>
              </a:ext>
            </a:extLst>
          </p:cNvPr>
          <p:cNvSpPr txBox="1"/>
          <p:nvPr/>
        </p:nvSpPr>
        <p:spPr>
          <a:xfrm>
            <a:off x="3722276" y="2512649"/>
            <a:ext cx="3799312" cy="590803"/>
          </a:xfrm>
          <a:prstGeom prst="rect">
            <a:avLst/>
          </a:prstGeom>
          <a:noFill/>
        </p:spPr>
        <p:txBody>
          <a:bodyPr wrap="square" rtlCol="0">
            <a:spAutoFit/>
          </a:bodyPr>
          <a:lstStyle/>
          <a:p>
            <a:pPr algn="ctr"/>
            <a:r>
              <a:rPr lang="en-US" sz="3200" dirty="0">
                <a:solidFill>
                  <a:srgbClr val="42B983"/>
                </a:solidFill>
              </a:rPr>
              <a:t>Vue options</a:t>
            </a:r>
          </a:p>
        </p:txBody>
      </p:sp>
      <p:sp>
        <p:nvSpPr>
          <p:cNvPr id="5" name="TextBox 4">
            <a:extLst>
              <a:ext uri="{FF2B5EF4-FFF2-40B4-BE49-F238E27FC236}">
                <a16:creationId xmlns:a16="http://schemas.microsoft.com/office/drawing/2014/main" id="{BF99DAED-1F4B-45A5-B17B-818A014F2FE3}"/>
              </a:ext>
            </a:extLst>
          </p:cNvPr>
          <p:cNvSpPr txBox="1"/>
          <p:nvPr/>
        </p:nvSpPr>
        <p:spPr>
          <a:xfrm>
            <a:off x="3722276" y="3094179"/>
            <a:ext cx="3799312" cy="590803"/>
          </a:xfrm>
          <a:prstGeom prst="rect">
            <a:avLst/>
          </a:prstGeom>
          <a:noFill/>
        </p:spPr>
        <p:txBody>
          <a:bodyPr wrap="square" rtlCol="0">
            <a:spAutoFit/>
          </a:bodyPr>
          <a:lstStyle/>
          <a:p>
            <a:pPr algn="ctr"/>
            <a:r>
              <a:rPr lang="en-US" sz="3200" dirty="0">
                <a:solidFill>
                  <a:srgbClr val="42B983"/>
                </a:solidFill>
              </a:rPr>
              <a:t>Vue directives</a:t>
            </a:r>
          </a:p>
        </p:txBody>
      </p:sp>
      <p:sp>
        <p:nvSpPr>
          <p:cNvPr id="6" name="TextBox 5">
            <a:extLst>
              <a:ext uri="{FF2B5EF4-FFF2-40B4-BE49-F238E27FC236}">
                <a16:creationId xmlns:a16="http://schemas.microsoft.com/office/drawing/2014/main" id="{37E314A2-7E68-4A3F-81C1-22209C25B4DF}"/>
              </a:ext>
            </a:extLst>
          </p:cNvPr>
          <p:cNvSpPr txBox="1"/>
          <p:nvPr/>
        </p:nvSpPr>
        <p:spPr>
          <a:xfrm>
            <a:off x="3722276" y="3734823"/>
            <a:ext cx="3799312" cy="590803"/>
          </a:xfrm>
          <a:prstGeom prst="rect">
            <a:avLst/>
          </a:prstGeom>
          <a:noFill/>
        </p:spPr>
        <p:txBody>
          <a:bodyPr wrap="square" rtlCol="0">
            <a:spAutoFit/>
          </a:bodyPr>
          <a:lstStyle/>
          <a:p>
            <a:pPr algn="ctr"/>
            <a:r>
              <a:rPr lang="en-US" sz="3200" dirty="0">
                <a:solidFill>
                  <a:srgbClr val="42B983"/>
                </a:solidFill>
              </a:rPr>
              <a:t>Instance lifecycle</a:t>
            </a:r>
          </a:p>
        </p:txBody>
      </p:sp>
      <p:sp>
        <p:nvSpPr>
          <p:cNvPr id="8" name="TextBox 7">
            <a:extLst>
              <a:ext uri="{FF2B5EF4-FFF2-40B4-BE49-F238E27FC236}">
                <a16:creationId xmlns:a16="http://schemas.microsoft.com/office/drawing/2014/main" id="{5FBAC2EF-3B46-445B-9B0A-284CFDD8D179}"/>
              </a:ext>
            </a:extLst>
          </p:cNvPr>
          <p:cNvSpPr txBox="1"/>
          <p:nvPr/>
        </p:nvSpPr>
        <p:spPr>
          <a:xfrm>
            <a:off x="3722276" y="1949163"/>
            <a:ext cx="3799312" cy="590803"/>
          </a:xfrm>
          <a:prstGeom prst="rect">
            <a:avLst/>
          </a:prstGeom>
          <a:noFill/>
        </p:spPr>
        <p:txBody>
          <a:bodyPr wrap="square" rtlCol="0">
            <a:spAutoFit/>
          </a:bodyPr>
          <a:lstStyle/>
          <a:p>
            <a:pPr algn="ctr"/>
            <a:r>
              <a:rPr lang="en-US" sz="3200" dirty="0">
                <a:solidFill>
                  <a:srgbClr val="42B983"/>
                </a:solidFill>
              </a:rPr>
              <a:t>Architect pattern</a:t>
            </a:r>
          </a:p>
        </p:txBody>
      </p:sp>
    </p:spTree>
    <p:extLst>
      <p:ext uri="{BB962C8B-B14F-4D97-AF65-F5344CB8AC3E}">
        <p14:creationId xmlns:p14="http://schemas.microsoft.com/office/powerpoint/2010/main" val="1500527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643D8-5A0B-4414-8F85-BD549E8DD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0"/>
            <a:ext cx="10314775" cy="5479724"/>
          </a:xfrm>
          <a:prstGeom prst="rect">
            <a:avLst/>
          </a:prstGeom>
          <a:noFill/>
        </p:spPr>
      </p:pic>
      <p:sp>
        <p:nvSpPr>
          <p:cNvPr id="4" name="Title 1">
            <a:extLst>
              <a:ext uri="{FF2B5EF4-FFF2-40B4-BE49-F238E27FC236}">
                <a16:creationId xmlns:a16="http://schemas.microsoft.com/office/drawing/2014/main" id="{1E81B30E-C935-42A5-9B92-D592FCAFA0BE}"/>
              </a:ext>
            </a:extLst>
          </p:cNvPr>
          <p:cNvSpPr txBox="1">
            <a:spLocks/>
          </p:cNvSpPr>
          <p:nvPr/>
        </p:nvSpPr>
        <p:spPr>
          <a:xfrm>
            <a:off x="0" y="101"/>
            <a:ext cx="3819161" cy="441670"/>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dirty="0">
                <a:solidFill>
                  <a:schemeClr val="accent1"/>
                </a:solidFill>
              </a:rPr>
              <a:t>Architecture pattern</a:t>
            </a:r>
          </a:p>
        </p:txBody>
      </p:sp>
    </p:spTree>
    <p:extLst>
      <p:ext uri="{BB962C8B-B14F-4D97-AF65-F5344CB8AC3E}">
        <p14:creationId xmlns:p14="http://schemas.microsoft.com/office/powerpoint/2010/main" val="1154750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1DB080-36F2-4B6B-B6EC-3EB497A447E6}"/>
              </a:ext>
            </a:extLst>
          </p:cNvPr>
          <p:cNvGrpSpPr/>
          <p:nvPr/>
        </p:nvGrpSpPr>
        <p:grpSpPr>
          <a:xfrm>
            <a:off x="1547174" y="3477186"/>
            <a:ext cx="1308446" cy="1035321"/>
            <a:chOff x="1719580" y="2909052"/>
            <a:chExt cx="1574800" cy="1320800"/>
          </a:xfrm>
        </p:grpSpPr>
        <p:sp>
          <p:nvSpPr>
            <p:cNvPr id="3" name="Cube 2">
              <a:extLst>
                <a:ext uri="{FF2B5EF4-FFF2-40B4-BE49-F238E27FC236}">
                  <a16:creationId xmlns:a16="http://schemas.microsoft.com/office/drawing/2014/main" id="{4729E448-5CE2-4CBC-99DE-700E145DC1A5}"/>
                </a:ext>
              </a:extLst>
            </p:cNvPr>
            <p:cNvSpPr/>
            <p:nvPr/>
          </p:nvSpPr>
          <p:spPr>
            <a:xfrm>
              <a:off x="1719580" y="2990332"/>
              <a:ext cx="1574800" cy="1239520"/>
            </a:xfrm>
            <a:prstGeom prst="cube">
              <a:avLst/>
            </a:prstGeom>
            <a:solidFill>
              <a:srgbClr val="42B9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462147AD-0D83-466D-BAB2-1E0303CB42C6}"/>
                </a:ext>
              </a:extLst>
            </p:cNvPr>
            <p:cNvSpPr/>
            <p:nvPr/>
          </p:nvSpPr>
          <p:spPr>
            <a:xfrm>
              <a:off x="2039620" y="2909052"/>
              <a:ext cx="360680" cy="335280"/>
            </a:xfrm>
            <a:prstGeom prst="flowChartMagneticDisk">
              <a:avLst/>
            </a:prstGeom>
            <a:solidFill>
              <a:srgbClr val="3449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a:extLst>
                <a:ext uri="{FF2B5EF4-FFF2-40B4-BE49-F238E27FC236}">
                  <a16:creationId xmlns:a16="http://schemas.microsoft.com/office/drawing/2014/main" id="{BC95127B-B725-4959-A0FC-33B35C37D476}"/>
                </a:ext>
              </a:extLst>
            </p:cNvPr>
            <p:cNvSpPr/>
            <p:nvPr/>
          </p:nvSpPr>
          <p:spPr>
            <a:xfrm>
              <a:off x="2667000" y="2909052"/>
              <a:ext cx="360680" cy="335280"/>
            </a:xfrm>
            <a:prstGeom prst="flowChartMagneticDisk">
              <a:avLst/>
            </a:prstGeom>
            <a:solidFill>
              <a:srgbClr val="3449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62BFD90-727A-4FC8-9838-A1687241FBD2}"/>
              </a:ext>
            </a:extLst>
          </p:cNvPr>
          <p:cNvSpPr txBox="1"/>
          <p:nvPr/>
        </p:nvSpPr>
        <p:spPr>
          <a:xfrm>
            <a:off x="1246712" y="3046726"/>
            <a:ext cx="2017834" cy="424603"/>
          </a:xfrm>
          <a:prstGeom prst="rect">
            <a:avLst/>
          </a:prstGeom>
          <a:noFill/>
        </p:spPr>
        <p:txBody>
          <a:bodyPr wrap="square" rtlCol="0">
            <a:spAutoFit/>
          </a:bodyPr>
          <a:lstStyle/>
          <a:p>
            <a:pPr algn="ctr"/>
            <a:r>
              <a:rPr lang="en-US" sz="2159" b="1" dirty="0">
                <a:solidFill>
                  <a:srgbClr val="42B983"/>
                </a:solidFill>
              </a:rPr>
              <a:t>Vue instance</a:t>
            </a:r>
          </a:p>
        </p:txBody>
      </p:sp>
      <p:grpSp>
        <p:nvGrpSpPr>
          <p:cNvPr id="26" name="Group 25">
            <a:extLst>
              <a:ext uri="{FF2B5EF4-FFF2-40B4-BE49-F238E27FC236}">
                <a16:creationId xmlns:a16="http://schemas.microsoft.com/office/drawing/2014/main" id="{19AA2005-8824-4EBC-B510-519F7DC35C23}"/>
              </a:ext>
            </a:extLst>
          </p:cNvPr>
          <p:cNvGrpSpPr/>
          <p:nvPr/>
        </p:nvGrpSpPr>
        <p:grpSpPr>
          <a:xfrm>
            <a:off x="1638523" y="435647"/>
            <a:ext cx="3846727" cy="4724717"/>
            <a:chOff x="1821108" y="484082"/>
            <a:chExt cx="4275379" cy="5251205"/>
          </a:xfrm>
        </p:grpSpPr>
        <p:sp>
          <p:nvSpPr>
            <p:cNvPr id="59" name="Arc 58">
              <a:extLst>
                <a:ext uri="{FF2B5EF4-FFF2-40B4-BE49-F238E27FC236}">
                  <a16:creationId xmlns:a16="http://schemas.microsoft.com/office/drawing/2014/main" id="{49563233-63F8-400E-8A2A-F659C70DFDF2}"/>
                </a:ext>
              </a:extLst>
            </p:cNvPr>
            <p:cNvSpPr/>
            <p:nvPr/>
          </p:nvSpPr>
          <p:spPr>
            <a:xfrm rot="1649072">
              <a:off x="2736999" y="2113099"/>
              <a:ext cx="736890" cy="3622188"/>
            </a:xfrm>
            <a:prstGeom prst="arc">
              <a:avLst>
                <a:gd name="adj1" fmla="val 16309602"/>
                <a:gd name="adj2" fmla="val 3657592"/>
              </a:avLst>
            </a:prstGeom>
            <a:ln w="254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a:extLst>
                <a:ext uri="{FF2B5EF4-FFF2-40B4-BE49-F238E27FC236}">
                  <a16:creationId xmlns:a16="http://schemas.microsoft.com/office/drawing/2014/main" id="{9D6917C9-798D-474C-9F72-840018082FB6}"/>
                </a:ext>
              </a:extLst>
            </p:cNvPr>
            <p:cNvGrpSpPr/>
            <p:nvPr/>
          </p:nvGrpSpPr>
          <p:grpSpPr>
            <a:xfrm>
              <a:off x="1821108" y="484082"/>
              <a:ext cx="4275379" cy="2459098"/>
              <a:chOff x="1821108" y="484082"/>
              <a:chExt cx="4275379" cy="2459098"/>
            </a:xfrm>
          </p:grpSpPr>
          <p:grpSp>
            <p:nvGrpSpPr>
              <p:cNvPr id="56" name="Group 55">
                <a:extLst>
                  <a:ext uri="{FF2B5EF4-FFF2-40B4-BE49-F238E27FC236}">
                    <a16:creationId xmlns:a16="http://schemas.microsoft.com/office/drawing/2014/main" id="{D9BA4857-F78B-4A32-ABFB-D2320927FCBC}"/>
                  </a:ext>
                </a:extLst>
              </p:cNvPr>
              <p:cNvGrpSpPr/>
              <p:nvPr/>
            </p:nvGrpSpPr>
            <p:grpSpPr>
              <a:xfrm>
                <a:off x="1827285" y="1061008"/>
                <a:ext cx="1915026" cy="847707"/>
                <a:chOff x="1827285" y="105512"/>
                <a:chExt cx="1915026" cy="847707"/>
              </a:xfrm>
            </p:grpSpPr>
            <p:sp>
              <p:nvSpPr>
                <p:cNvPr id="45" name="Rectangle 44">
                  <a:extLst>
                    <a:ext uri="{FF2B5EF4-FFF2-40B4-BE49-F238E27FC236}">
                      <a16:creationId xmlns:a16="http://schemas.microsoft.com/office/drawing/2014/main" id="{E344827B-0C78-448F-8219-BEFDF681390E}"/>
                    </a:ext>
                  </a:extLst>
                </p:cNvPr>
                <p:cNvSpPr/>
                <p:nvPr/>
              </p:nvSpPr>
              <p:spPr>
                <a:xfrm>
                  <a:off x="1827285" y="105512"/>
                  <a:ext cx="1697194" cy="847707"/>
                </a:xfrm>
                <a:prstGeom prst="rect">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8BAB056-F02B-40B1-8EEA-307176D83888}"/>
                    </a:ext>
                  </a:extLst>
                </p:cNvPr>
                <p:cNvGrpSpPr/>
                <p:nvPr/>
              </p:nvGrpSpPr>
              <p:grpSpPr>
                <a:xfrm>
                  <a:off x="1885886" y="156722"/>
                  <a:ext cx="1856425" cy="751947"/>
                  <a:chOff x="1885886" y="156722"/>
                  <a:chExt cx="1856425" cy="751947"/>
                </a:xfrm>
              </p:grpSpPr>
              <p:sp>
                <p:nvSpPr>
                  <p:cNvPr id="36" name="TextBox 35">
                    <a:extLst>
                      <a:ext uri="{FF2B5EF4-FFF2-40B4-BE49-F238E27FC236}">
                        <a16:creationId xmlns:a16="http://schemas.microsoft.com/office/drawing/2014/main" id="{B21E4A79-7769-42D0-BC06-1FBE619A5B65}"/>
                      </a:ext>
                    </a:extLst>
                  </p:cNvPr>
                  <p:cNvSpPr txBox="1"/>
                  <p:nvPr/>
                </p:nvSpPr>
                <p:spPr>
                  <a:xfrm>
                    <a:off x="1910813" y="498323"/>
                    <a:ext cx="1406425" cy="410346"/>
                  </a:xfrm>
                  <a:prstGeom prst="rect">
                    <a:avLst/>
                  </a:prstGeom>
                  <a:noFill/>
                </p:spPr>
                <p:txBody>
                  <a:bodyPr wrap="square" rtlCol="0">
                    <a:spAutoFit/>
                  </a:bodyPr>
                  <a:lstStyle/>
                  <a:p>
                    <a:r>
                      <a:rPr lang="en-US" sz="1799" dirty="0">
                        <a:solidFill>
                          <a:schemeClr val="bg1"/>
                        </a:solidFill>
                      </a:rPr>
                      <a:t>created</a:t>
                    </a:r>
                  </a:p>
                </p:txBody>
              </p:sp>
              <p:sp>
                <p:nvSpPr>
                  <p:cNvPr id="40" name="TextBox 39">
                    <a:extLst>
                      <a:ext uri="{FF2B5EF4-FFF2-40B4-BE49-F238E27FC236}">
                        <a16:creationId xmlns:a16="http://schemas.microsoft.com/office/drawing/2014/main" id="{AD35C0D4-EEBA-41E7-90D2-3D507CB9EEA2}"/>
                      </a:ext>
                    </a:extLst>
                  </p:cNvPr>
                  <p:cNvSpPr txBox="1"/>
                  <p:nvPr/>
                </p:nvSpPr>
                <p:spPr>
                  <a:xfrm>
                    <a:off x="1885886" y="156722"/>
                    <a:ext cx="1856425" cy="410346"/>
                  </a:xfrm>
                  <a:prstGeom prst="rect">
                    <a:avLst/>
                  </a:prstGeom>
                  <a:noFill/>
                </p:spPr>
                <p:txBody>
                  <a:bodyPr wrap="square" rtlCol="0">
                    <a:spAutoFit/>
                  </a:bodyPr>
                  <a:lstStyle/>
                  <a:p>
                    <a:r>
                      <a:rPr lang="en-US" sz="1799" dirty="0" err="1">
                        <a:solidFill>
                          <a:schemeClr val="bg1"/>
                        </a:solidFill>
                      </a:rPr>
                      <a:t>beforeCreate</a:t>
                    </a:r>
                    <a:endParaRPr lang="en-US" sz="1799" dirty="0">
                      <a:solidFill>
                        <a:schemeClr val="bg1"/>
                      </a:solidFill>
                    </a:endParaRPr>
                  </a:p>
                </p:txBody>
              </p:sp>
            </p:grpSp>
          </p:grpSp>
          <p:grpSp>
            <p:nvGrpSpPr>
              <p:cNvPr id="54" name="Group 53">
                <a:extLst>
                  <a:ext uri="{FF2B5EF4-FFF2-40B4-BE49-F238E27FC236}">
                    <a16:creationId xmlns:a16="http://schemas.microsoft.com/office/drawing/2014/main" id="{23F54A61-B2D6-4FDB-B11C-66770D6D1598}"/>
                  </a:ext>
                </a:extLst>
              </p:cNvPr>
              <p:cNvGrpSpPr/>
              <p:nvPr/>
            </p:nvGrpSpPr>
            <p:grpSpPr>
              <a:xfrm>
                <a:off x="4049721" y="2095189"/>
                <a:ext cx="2046766" cy="837566"/>
                <a:chOff x="4027805" y="1232924"/>
                <a:chExt cx="2046766" cy="837566"/>
              </a:xfrm>
            </p:grpSpPr>
            <p:sp>
              <p:nvSpPr>
                <p:cNvPr id="47" name="Rectangle 46">
                  <a:extLst>
                    <a:ext uri="{FF2B5EF4-FFF2-40B4-BE49-F238E27FC236}">
                      <a16:creationId xmlns:a16="http://schemas.microsoft.com/office/drawing/2014/main" id="{9938FB3C-839F-4030-9086-BEB8E6C4BC9E}"/>
                    </a:ext>
                  </a:extLst>
                </p:cNvPr>
                <p:cNvSpPr/>
                <p:nvPr/>
              </p:nvSpPr>
              <p:spPr>
                <a:xfrm>
                  <a:off x="4027805" y="1232924"/>
                  <a:ext cx="1874929" cy="837566"/>
                </a:xfrm>
                <a:prstGeom prst="rect">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777565CA-B9CE-4360-AB30-D0B7EE803243}"/>
                    </a:ext>
                  </a:extLst>
                </p:cNvPr>
                <p:cNvGrpSpPr/>
                <p:nvPr/>
              </p:nvGrpSpPr>
              <p:grpSpPr>
                <a:xfrm>
                  <a:off x="4082205" y="1301836"/>
                  <a:ext cx="1992366" cy="759398"/>
                  <a:chOff x="4071862" y="1188112"/>
                  <a:chExt cx="1992366" cy="759398"/>
                </a:xfrm>
              </p:grpSpPr>
              <p:sp>
                <p:nvSpPr>
                  <p:cNvPr id="39" name="TextBox 38">
                    <a:extLst>
                      <a:ext uri="{FF2B5EF4-FFF2-40B4-BE49-F238E27FC236}">
                        <a16:creationId xmlns:a16="http://schemas.microsoft.com/office/drawing/2014/main" id="{7C4AAEB1-E489-4938-9E61-2C59DCDA9686}"/>
                      </a:ext>
                    </a:extLst>
                  </p:cNvPr>
                  <p:cNvSpPr txBox="1"/>
                  <p:nvPr/>
                </p:nvSpPr>
                <p:spPr>
                  <a:xfrm>
                    <a:off x="4071863" y="1188112"/>
                    <a:ext cx="1992365" cy="410346"/>
                  </a:xfrm>
                  <a:prstGeom prst="rect">
                    <a:avLst/>
                  </a:prstGeom>
                  <a:noFill/>
                </p:spPr>
                <p:txBody>
                  <a:bodyPr wrap="square" rtlCol="0">
                    <a:spAutoFit/>
                  </a:bodyPr>
                  <a:lstStyle/>
                  <a:p>
                    <a:r>
                      <a:rPr lang="en-US" sz="1799" dirty="0" err="1"/>
                      <a:t>beforeDestroy</a:t>
                    </a:r>
                    <a:endParaRPr lang="en-US" sz="1799" dirty="0"/>
                  </a:p>
                </p:txBody>
              </p:sp>
              <p:sp>
                <p:nvSpPr>
                  <p:cNvPr id="41" name="TextBox 40">
                    <a:extLst>
                      <a:ext uri="{FF2B5EF4-FFF2-40B4-BE49-F238E27FC236}">
                        <a16:creationId xmlns:a16="http://schemas.microsoft.com/office/drawing/2014/main" id="{E9CBB10D-298D-45A0-BB4A-18FEE58663B0}"/>
                      </a:ext>
                    </a:extLst>
                  </p:cNvPr>
                  <p:cNvSpPr txBox="1"/>
                  <p:nvPr/>
                </p:nvSpPr>
                <p:spPr>
                  <a:xfrm>
                    <a:off x="4071862" y="1537164"/>
                    <a:ext cx="1552285" cy="410346"/>
                  </a:xfrm>
                  <a:prstGeom prst="rect">
                    <a:avLst/>
                  </a:prstGeom>
                  <a:noFill/>
                </p:spPr>
                <p:txBody>
                  <a:bodyPr wrap="square" rtlCol="0">
                    <a:spAutoFit/>
                  </a:bodyPr>
                  <a:lstStyle/>
                  <a:p>
                    <a:r>
                      <a:rPr lang="en-US" sz="1799" dirty="0"/>
                      <a:t>destroyed</a:t>
                    </a:r>
                  </a:p>
                </p:txBody>
              </p:sp>
            </p:grpSp>
          </p:grpSp>
          <p:grpSp>
            <p:nvGrpSpPr>
              <p:cNvPr id="55" name="Group 54">
                <a:extLst>
                  <a:ext uri="{FF2B5EF4-FFF2-40B4-BE49-F238E27FC236}">
                    <a16:creationId xmlns:a16="http://schemas.microsoft.com/office/drawing/2014/main" id="{8F15FD09-3167-4344-A387-C4CD1B93D5AB}"/>
                  </a:ext>
                </a:extLst>
              </p:cNvPr>
              <p:cNvGrpSpPr/>
              <p:nvPr/>
            </p:nvGrpSpPr>
            <p:grpSpPr>
              <a:xfrm>
                <a:off x="4049721" y="1075797"/>
                <a:ext cx="2009829" cy="816245"/>
                <a:chOff x="4049721" y="120301"/>
                <a:chExt cx="2009829" cy="816245"/>
              </a:xfrm>
            </p:grpSpPr>
            <p:sp>
              <p:nvSpPr>
                <p:cNvPr id="48" name="Rectangle 47">
                  <a:extLst>
                    <a:ext uri="{FF2B5EF4-FFF2-40B4-BE49-F238E27FC236}">
                      <a16:creationId xmlns:a16="http://schemas.microsoft.com/office/drawing/2014/main" id="{B74B47CC-66A3-445C-B895-12BD993E6391}"/>
                    </a:ext>
                  </a:extLst>
                </p:cNvPr>
                <p:cNvSpPr/>
                <p:nvPr/>
              </p:nvSpPr>
              <p:spPr>
                <a:xfrm>
                  <a:off x="4049721" y="120301"/>
                  <a:ext cx="1874927" cy="816245"/>
                </a:xfrm>
                <a:prstGeom prst="rect">
                  <a:avLst/>
                </a:prstGeom>
                <a:solidFill>
                  <a:srgbClr val="344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22AC327-91E7-4AB9-900C-EBF27727F9FD}"/>
                    </a:ext>
                  </a:extLst>
                </p:cNvPr>
                <p:cNvGrpSpPr/>
                <p:nvPr/>
              </p:nvGrpSpPr>
              <p:grpSpPr>
                <a:xfrm>
                  <a:off x="4067187" y="147869"/>
                  <a:ext cx="1992363" cy="763805"/>
                  <a:chOff x="4067187" y="147869"/>
                  <a:chExt cx="1992363" cy="763805"/>
                </a:xfrm>
              </p:grpSpPr>
              <p:sp>
                <p:nvSpPr>
                  <p:cNvPr id="38" name="TextBox 37">
                    <a:extLst>
                      <a:ext uri="{FF2B5EF4-FFF2-40B4-BE49-F238E27FC236}">
                        <a16:creationId xmlns:a16="http://schemas.microsoft.com/office/drawing/2014/main" id="{1520284D-2091-44AE-A7B7-B53447E42C92}"/>
                      </a:ext>
                    </a:extLst>
                  </p:cNvPr>
                  <p:cNvSpPr txBox="1"/>
                  <p:nvPr/>
                </p:nvSpPr>
                <p:spPr>
                  <a:xfrm>
                    <a:off x="4067188" y="501328"/>
                    <a:ext cx="1390944" cy="410346"/>
                  </a:xfrm>
                  <a:prstGeom prst="rect">
                    <a:avLst/>
                  </a:prstGeom>
                  <a:noFill/>
                </p:spPr>
                <p:txBody>
                  <a:bodyPr wrap="square" rtlCol="0">
                    <a:spAutoFit/>
                  </a:bodyPr>
                  <a:lstStyle/>
                  <a:p>
                    <a:r>
                      <a:rPr lang="en-US" sz="1799" dirty="0">
                        <a:solidFill>
                          <a:schemeClr val="bg1"/>
                        </a:solidFill>
                      </a:rPr>
                      <a:t>updated</a:t>
                    </a:r>
                  </a:p>
                </p:txBody>
              </p:sp>
              <p:sp>
                <p:nvSpPr>
                  <p:cNvPr id="42" name="TextBox 41">
                    <a:extLst>
                      <a:ext uri="{FF2B5EF4-FFF2-40B4-BE49-F238E27FC236}">
                        <a16:creationId xmlns:a16="http://schemas.microsoft.com/office/drawing/2014/main" id="{E5320666-7B99-4B66-A0BD-314C0D615CD8}"/>
                      </a:ext>
                    </a:extLst>
                  </p:cNvPr>
                  <p:cNvSpPr txBox="1"/>
                  <p:nvPr/>
                </p:nvSpPr>
                <p:spPr>
                  <a:xfrm>
                    <a:off x="4067187" y="147869"/>
                    <a:ext cx="1992363" cy="410346"/>
                  </a:xfrm>
                  <a:prstGeom prst="rect">
                    <a:avLst/>
                  </a:prstGeom>
                  <a:noFill/>
                </p:spPr>
                <p:txBody>
                  <a:bodyPr wrap="square" rtlCol="0">
                    <a:spAutoFit/>
                  </a:bodyPr>
                  <a:lstStyle/>
                  <a:p>
                    <a:r>
                      <a:rPr lang="en-US" sz="1799" dirty="0" err="1">
                        <a:solidFill>
                          <a:schemeClr val="bg1"/>
                        </a:solidFill>
                      </a:rPr>
                      <a:t>beforeUpdate</a:t>
                    </a:r>
                    <a:endParaRPr lang="en-US" sz="1799" dirty="0">
                      <a:solidFill>
                        <a:schemeClr val="bg1"/>
                      </a:solidFill>
                    </a:endParaRPr>
                  </a:p>
                </p:txBody>
              </p:sp>
            </p:grpSp>
          </p:grpSp>
          <p:grpSp>
            <p:nvGrpSpPr>
              <p:cNvPr id="53" name="Group 52">
                <a:extLst>
                  <a:ext uri="{FF2B5EF4-FFF2-40B4-BE49-F238E27FC236}">
                    <a16:creationId xmlns:a16="http://schemas.microsoft.com/office/drawing/2014/main" id="{78D92472-AAC6-46EC-B230-DE43CACF7B60}"/>
                  </a:ext>
                </a:extLst>
              </p:cNvPr>
              <p:cNvGrpSpPr/>
              <p:nvPr/>
            </p:nvGrpSpPr>
            <p:grpSpPr>
              <a:xfrm>
                <a:off x="1821108" y="2118383"/>
                <a:ext cx="1905088" cy="824797"/>
                <a:chOff x="1837433" y="1441265"/>
                <a:chExt cx="1905088" cy="824797"/>
              </a:xfrm>
            </p:grpSpPr>
            <p:sp>
              <p:nvSpPr>
                <p:cNvPr id="46" name="Rectangle 45">
                  <a:extLst>
                    <a:ext uri="{FF2B5EF4-FFF2-40B4-BE49-F238E27FC236}">
                      <a16:creationId xmlns:a16="http://schemas.microsoft.com/office/drawing/2014/main" id="{018BBD6C-EEC9-4AB1-A40D-02D119847DE9}"/>
                    </a:ext>
                  </a:extLst>
                </p:cNvPr>
                <p:cNvSpPr/>
                <p:nvPr/>
              </p:nvSpPr>
              <p:spPr>
                <a:xfrm>
                  <a:off x="1837433" y="1441265"/>
                  <a:ext cx="1685903" cy="824797"/>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15C6F7AC-2998-468C-BB15-583C7F4C77FD}"/>
                    </a:ext>
                  </a:extLst>
                </p:cNvPr>
                <p:cNvGrpSpPr/>
                <p:nvPr/>
              </p:nvGrpSpPr>
              <p:grpSpPr>
                <a:xfrm>
                  <a:off x="1912833" y="1446966"/>
                  <a:ext cx="1829688" cy="737569"/>
                  <a:chOff x="1849333" y="1154915"/>
                  <a:chExt cx="1829688" cy="737569"/>
                </a:xfrm>
              </p:grpSpPr>
              <p:sp>
                <p:nvSpPr>
                  <p:cNvPr id="37" name="TextBox 36">
                    <a:extLst>
                      <a:ext uri="{FF2B5EF4-FFF2-40B4-BE49-F238E27FC236}">
                        <a16:creationId xmlns:a16="http://schemas.microsoft.com/office/drawing/2014/main" id="{32E35BFA-2803-4C39-B7B1-8A4F781B7900}"/>
                      </a:ext>
                    </a:extLst>
                  </p:cNvPr>
                  <p:cNvSpPr txBox="1"/>
                  <p:nvPr/>
                </p:nvSpPr>
                <p:spPr>
                  <a:xfrm>
                    <a:off x="1858167" y="1482139"/>
                    <a:ext cx="1344035" cy="410345"/>
                  </a:xfrm>
                  <a:prstGeom prst="rect">
                    <a:avLst/>
                  </a:prstGeom>
                  <a:noFill/>
                </p:spPr>
                <p:txBody>
                  <a:bodyPr wrap="square" rtlCol="0">
                    <a:spAutoFit/>
                  </a:bodyPr>
                  <a:lstStyle/>
                  <a:p>
                    <a:r>
                      <a:rPr lang="en-US" sz="1799" dirty="0"/>
                      <a:t>mounted</a:t>
                    </a:r>
                  </a:p>
                </p:txBody>
              </p:sp>
              <p:sp>
                <p:nvSpPr>
                  <p:cNvPr id="43" name="TextBox 42">
                    <a:extLst>
                      <a:ext uri="{FF2B5EF4-FFF2-40B4-BE49-F238E27FC236}">
                        <a16:creationId xmlns:a16="http://schemas.microsoft.com/office/drawing/2014/main" id="{AD29975B-C84A-41D4-ABCF-4B9A56F87146}"/>
                      </a:ext>
                    </a:extLst>
                  </p:cNvPr>
                  <p:cNvSpPr txBox="1"/>
                  <p:nvPr/>
                </p:nvSpPr>
                <p:spPr>
                  <a:xfrm>
                    <a:off x="1849333" y="1154915"/>
                    <a:ext cx="1829688" cy="410345"/>
                  </a:xfrm>
                  <a:prstGeom prst="rect">
                    <a:avLst/>
                  </a:prstGeom>
                  <a:noFill/>
                </p:spPr>
                <p:txBody>
                  <a:bodyPr wrap="square" rtlCol="0">
                    <a:spAutoFit/>
                  </a:bodyPr>
                  <a:lstStyle/>
                  <a:p>
                    <a:r>
                      <a:rPr lang="en-US" sz="1799" dirty="0" err="1"/>
                      <a:t>beforeMount</a:t>
                    </a:r>
                    <a:endParaRPr lang="en-US" sz="1799" dirty="0"/>
                  </a:p>
                </p:txBody>
              </p:sp>
            </p:grpSp>
          </p:grpSp>
          <p:pic>
            <p:nvPicPr>
              <p:cNvPr id="44" name="Picture 43">
                <a:extLst>
                  <a:ext uri="{FF2B5EF4-FFF2-40B4-BE49-F238E27FC236}">
                    <a16:creationId xmlns:a16="http://schemas.microsoft.com/office/drawing/2014/main" id="{6C1BDEB6-6D5C-4198-88A2-35B36B5F4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936" y="1184659"/>
                <a:ext cx="2250487" cy="1687868"/>
              </a:xfrm>
              <a:prstGeom prst="rect">
                <a:avLst/>
              </a:prstGeom>
              <a:noFill/>
            </p:spPr>
          </p:pic>
          <p:sp>
            <p:nvSpPr>
              <p:cNvPr id="60" name="TextBox 59">
                <a:extLst>
                  <a:ext uri="{FF2B5EF4-FFF2-40B4-BE49-F238E27FC236}">
                    <a16:creationId xmlns:a16="http://schemas.microsoft.com/office/drawing/2014/main" id="{A0EDCC66-9462-47B4-84E6-02794AF86985}"/>
                  </a:ext>
                </a:extLst>
              </p:cNvPr>
              <p:cNvSpPr txBox="1"/>
              <p:nvPr/>
            </p:nvSpPr>
            <p:spPr>
              <a:xfrm>
                <a:off x="2940069" y="484082"/>
                <a:ext cx="1654685" cy="471918"/>
              </a:xfrm>
              <a:prstGeom prst="rect">
                <a:avLst/>
              </a:prstGeom>
              <a:noFill/>
            </p:spPr>
            <p:txBody>
              <a:bodyPr wrap="square" rtlCol="0">
                <a:spAutoFit/>
              </a:bodyPr>
              <a:lstStyle/>
              <a:p>
                <a:pPr algn="ctr"/>
                <a:r>
                  <a:rPr lang="en-US" sz="2159" dirty="0">
                    <a:solidFill>
                      <a:srgbClr val="FE4E57"/>
                    </a:solidFill>
                  </a:rPr>
                  <a:t>Life cycle</a:t>
                </a:r>
              </a:p>
            </p:txBody>
          </p:sp>
        </p:grpSp>
      </p:grpSp>
      <p:grpSp>
        <p:nvGrpSpPr>
          <p:cNvPr id="12" name="Group 11">
            <a:extLst>
              <a:ext uri="{FF2B5EF4-FFF2-40B4-BE49-F238E27FC236}">
                <a16:creationId xmlns:a16="http://schemas.microsoft.com/office/drawing/2014/main" id="{1FFBCD02-DF22-4E26-8FA7-DC447556F3B8}"/>
              </a:ext>
            </a:extLst>
          </p:cNvPr>
          <p:cNvGrpSpPr/>
          <p:nvPr/>
        </p:nvGrpSpPr>
        <p:grpSpPr>
          <a:xfrm>
            <a:off x="2794090" y="581496"/>
            <a:ext cx="7759243" cy="4808835"/>
            <a:chOff x="3105444" y="646186"/>
            <a:chExt cx="8623876" cy="5344696"/>
          </a:xfrm>
        </p:grpSpPr>
        <p:pic>
          <p:nvPicPr>
            <p:cNvPr id="8" name="Picture 7">
              <a:extLst>
                <a:ext uri="{FF2B5EF4-FFF2-40B4-BE49-F238E27FC236}">
                  <a16:creationId xmlns:a16="http://schemas.microsoft.com/office/drawing/2014/main" id="{CD959C5C-C8B1-41E5-B9EB-64128B379F6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418" b="96386" l="3799" r="99020">
                          <a14:foregroundMark x1="43750" y1="9237" x2="43750" y2="9237"/>
                          <a14:foregroundMark x1="49020" y1="35944" x2="49020" y2="35944"/>
                          <a14:foregroundMark x1="40931" y1="7028" x2="30392" y2="9237"/>
                          <a14:foregroundMark x1="30392" y1="9237" x2="7843" y2="31928"/>
                          <a14:foregroundMark x1="7843" y1="31928" x2="735" y2="77912"/>
                          <a14:foregroundMark x1="735" y1="77912" x2="2083" y2="93574"/>
                          <a14:foregroundMark x1="2083" y1="93574" x2="18995" y2="99799"/>
                          <a14:foregroundMark x1="18995" y1="99799" x2="62132" y2="99398"/>
                          <a14:foregroundMark x1="62132" y1="99398" x2="99510" y2="99799"/>
                          <a14:foregroundMark x1="99510" y1="99799" x2="96201" y2="36345"/>
                          <a14:foregroundMark x1="96201" y1="36345" x2="90074" y2="24297"/>
                          <a14:foregroundMark x1="90074" y1="24297" x2="55515" y2="5221"/>
                          <a14:foregroundMark x1="55515" y1="5221" x2="43873" y2="4418"/>
                          <a14:foregroundMark x1="43873" y1="4418" x2="40196" y2="6827"/>
                          <a14:foregroundMark x1="24387" y1="40562" x2="34191" y2="48193"/>
                          <a14:foregroundMark x1="34191" y1="48193" x2="44853" y2="51004"/>
                          <a14:foregroundMark x1="44853" y1="51004" x2="51471" y2="51004"/>
                          <a14:foregroundMark x1="57966" y1="46787" x2="76961" y2="51807"/>
                          <a14:foregroundMark x1="80392" y1="45181" x2="93627" y2="51807"/>
                          <a14:foregroundMark x1="67525" y1="70683" x2="95343" y2="79116"/>
                          <a14:foregroundMark x1="5515" y1="59839" x2="12745" y2="72892"/>
                          <a14:foregroundMark x1="12745" y1="72892" x2="16789" y2="76506"/>
                          <a14:foregroundMark x1="29167" y1="51606" x2="36765" y2="60843"/>
                          <a14:foregroundMark x1="31863" y1="68876" x2="32475" y2="80924"/>
                          <a14:foregroundMark x1="35662" y1="97189" x2="59436" y2="96787"/>
                          <a14:foregroundMark x1="59436" y1="96787" x2="62010" y2="96787"/>
                          <a14:foregroundMark x1="55637" y1="75100" x2="56373" y2="75301"/>
                          <a14:foregroundMark x1="99142" y1="92169" x2="99142" y2="92169"/>
                          <a14:foregroundMark x1="6127" y1="80723" x2="6127" y2="80723"/>
                          <a14:foregroundMark x1="47672" y1="75301" x2="47672" y2="75301"/>
                          <a14:foregroundMark x1="3799" y1="78916" x2="3799" y2="78916"/>
                          <a14:backgroundMark x1="6740" y1="12450" x2="6740" y2="12450"/>
                          <a14:backgroundMark x1="4779" y1="9639" x2="9314" y2="14056"/>
                          <a14:backgroundMark x1="6740" y1="8635" x2="7353" y2="7831"/>
                          <a14:backgroundMark x1="8946" y1="8635" x2="9069" y2="7631"/>
                          <a14:backgroundMark x1="6250" y1="13655" x2="6618" y2="15060"/>
                        </a14:backgroundRemoval>
                      </a14:imgEffect>
                    </a14:imgLayer>
                  </a14:imgProps>
                </a:ext>
                <a:ext uri="{28A0092B-C50C-407E-A947-70E740481C1C}">
                  <a14:useLocalDpi xmlns:a14="http://schemas.microsoft.com/office/drawing/2010/main" val="0"/>
                </a:ext>
              </a:extLst>
            </a:blip>
            <a:stretch>
              <a:fillRect/>
            </a:stretch>
          </p:blipFill>
          <p:spPr>
            <a:xfrm>
              <a:off x="6788752" y="1544009"/>
              <a:ext cx="4547838" cy="3349592"/>
            </a:xfrm>
            <a:prstGeom prst="rect">
              <a:avLst/>
            </a:prstGeom>
          </p:spPr>
        </p:pic>
        <p:sp>
          <p:nvSpPr>
            <p:cNvPr id="6" name="Oval 5">
              <a:extLst>
                <a:ext uri="{FF2B5EF4-FFF2-40B4-BE49-F238E27FC236}">
                  <a16:creationId xmlns:a16="http://schemas.microsoft.com/office/drawing/2014/main" id="{B1960662-6F20-4AAC-AF06-B491B2E3179B}"/>
                </a:ext>
              </a:extLst>
            </p:cNvPr>
            <p:cNvSpPr/>
            <p:nvPr/>
          </p:nvSpPr>
          <p:spPr>
            <a:xfrm>
              <a:off x="6522052" y="646186"/>
              <a:ext cx="5207268" cy="5344696"/>
            </a:xfrm>
            <a:prstGeom prst="ellipse">
              <a:avLst/>
            </a:prstGeom>
            <a:noFill/>
            <a:ln w="38100">
              <a:solidFill>
                <a:srgbClr val="42B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5DC42A3-59AB-4C21-996C-4141F559AE4C}"/>
                </a:ext>
              </a:extLst>
            </p:cNvPr>
            <p:cNvCxnSpPr>
              <a:cxnSpLocks/>
            </p:cNvCxnSpPr>
            <p:nvPr/>
          </p:nvCxnSpPr>
          <p:spPr>
            <a:xfrm flipV="1">
              <a:off x="3105444" y="3898970"/>
              <a:ext cx="3585841" cy="778355"/>
            </a:xfrm>
            <a:prstGeom prst="straightConnector1">
              <a:avLst/>
            </a:prstGeom>
            <a:ln w="38100">
              <a:solidFill>
                <a:srgbClr val="34495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BFF2B0-BA26-40A7-9E1C-6FDDD1321CD3}"/>
                </a:ext>
              </a:extLst>
            </p:cNvPr>
            <p:cNvSpPr txBox="1"/>
            <p:nvPr/>
          </p:nvSpPr>
          <p:spPr>
            <a:xfrm>
              <a:off x="7985092" y="1053117"/>
              <a:ext cx="2242687" cy="410488"/>
            </a:xfrm>
            <a:prstGeom prst="rect">
              <a:avLst/>
            </a:prstGeom>
            <a:noFill/>
          </p:spPr>
          <p:txBody>
            <a:bodyPr wrap="square" rtlCol="0">
              <a:spAutoFit/>
            </a:bodyPr>
            <a:lstStyle/>
            <a:p>
              <a:pPr algn="ctr"/>
              <a:r>
                <a:rPr lang="en-US" dirty="0"/>
                <a:t>HTML Tree</a:t>
              </a:r>
            </a:p>
          </p:txBody>
        </p:sp>
        <p:sp>
          <p:nvSpPr>
            <p:cNvPr id="69" name="TextBox 68">
              <a:extLst>
                <a:ext uri="{FF2B5EF4-FFF2-40B4-BE49-F238E27FC236}">
                  <a16:creationId xmlns:a16="http://schemas.microsoft.com/office/drawing/2014/main" id="{87D796B7-3391-42A0-87C7-B4E2C620CCC0}"/>
                </a:ext>
              </a:extLst>
            </p:cNvPr>
            <p:cNvSpPr txBox="1"/>
            <p:nvPr/>
          </p:nvSpPr>
          <p:spPr>
            <a:xfrm>
              <a:off x="4323599" y="3585921"/>
              <a:ext cx="2242687" cy="471918"/>
            </a:xfrm>
            <a:prstGeom prst="rect">
              <a:avLst/>
            </a:prstGeom>
            <a:noFill/>
          </p:spPr>
          <p:txBody>
            <a:bodyPr wrap="square" rtlCol="0">
              <a:spAutoFit/>
            </a:bodyPr>
            <a:lstStyle/>
            <a:p>
              <a:pPr algn="ctr"/>
              <a:r>
                <a:rPr lang="en-US" sz="2159" dirty="0">
                  <a:solidFill>
                    <a:srgbClr val="FE4E57"/>
                  </a:solidFill>
                </a:rPr>
                <a:t>Vue directives</a:t>
              </a:r>
            </a:p>
          </p:txBody>
        </p:sp>
      </p:grpSp>
      <p:grpSp>
        <p:nvGrpSpPr>
          <p:cNvPr id="9" name="Group 8">
            <a:extLst>
              <a:ext uri="{FF2B5EF4-FFF2-40B4-BE49-F238E27FC236}">
                <a16:creationId xmlns:a16="http://schemas.microsoft.com/office/drawing/2014/main" id="{9A01C582-7E62-461C-9BF4-A2C4D0C8B0EE}"/>
              </a:ext>
            </a:extLst>
          </p:cNvPr>
          <p:cNvGrpSpPr/>
          <p:nvPr/>
        </p:nvGrpSpPr>
        <p:grpSpPr>
          <a:xfrm>
            <a:off x="1122399" y="3914863"/>
            <a:ext cx="3545716" cy="1678365"/>
            <a:chOff x="1251304" y="4551260"/>
            <a:chExt cx="3554314" cy="2584418"/>
          </a:xfrm>
        </p:grpSpPr>
        <p:sp>
          <p:nvSpPr>
            <p:cNvPr id="14" name="TextBox 13">
              <a:extLst>
                <a:ext uri="{FF2B5EF4-FFF2-40B4-BE49-F238E27FC236}">
                  <a16:creationId xmlns:a16="http://schemas.microsoft.com/office/drawing/2014/main" id="{F77C8380-B331-4279-A47F-D9497BF998EA}"/>
                </a:ext>
              </a:extLst>
            </p:cNvPr>
            <p:cNvSpPr txBox="1"/>
            <p:nvPr/>
          </p:nvSpPr>
          <p:spPr>
            <a:xfrm>
              <a:off x="1251304" y="6123800"/>
              <a:ext cx="913783" cy="568713"/>
            </a:xfrm>
            <a:prstGeom prst="rect">
              <a:avLst/>
            </a:prstGeom>
            <a:noFill/>
          </p:spPr>
          <p:txBody>
            <a:bodyPr wrap="square" rtlCol="0">
              <a:spAutoFit/>
            </a:bodyPr>
            <a:lstStyle/>
            <a:p>
              <a:r>
                <a:rPr lang="en-US" dirty="0"/>
                <a:t>data</a:t>
              </a:r>
            </a:p>
          </p:txBody>
        </p:sp>
        <p:sp>
          <p:nvSpPr>
            <p:cNvPr id="15" name="TextBox 14">
              <a:extLst>
                <a:ext uri="{FF2B5EF4-FFF2-40B4-BE49-F238E27FC236}">
                  <a16:creationId xmlns:a16="http://schemas.microsoft.com/office/drawing/2014/main" id="{61E4050B-F99D-47CF-94F3-A8F5AD4B2FBB}"/>
                </a:ext>
              </a:extLst>
            </p:cNvPr>
            <p:cNvSpPr txBox="1"/>
            <p:nvPr/>
          </p:nvSpPr>
          <p:spPr>
            <a:xfrm>
              <a:off x="1941489" y="6566965"/>
              <a:ext cx="1305378" cy="568713"/>
            </a:xfrm>
            <a:prstGeom prst="rect">
              <a:avLst/>
            </a:prstGeom>
            <a:noFill/>
          </p:spPr>
          <p:txBody>
            <a:bodyPr wrap="square" rtlCol="0">
              <a:spAutoFit/>
            </a:bodyPr>
            <a:lstStyle/>
            <a:p>
              <a:r>
                <a:rPr lang="en-US" dirty="0"/>
                <a:t>methods</a:t>
              </a:r>
            </a:p>
          </p:txBody>
        </p:sp>
        <p:sp>
          <p:nvSpPr>
            <p:cNvPr id="16" name="TextBox 15">
              <a:extLst>
                <a:ext uri="{FF2B5EF4-FFF2-40B4-BE49-F238E27FC236}">
                  <a16:creationId xmlns:a16="http://schemas.microsoft.com/office/drawing/2014/main" id="{B2241DE9-2743-41AD-B715-8314385C9738}"/>
                </a:ext>
              </a:extLst>
            </p:cNvPr>
            <p:cNvSpPr txBox="1"/>
            <p:nvPr/>
          </p:nvSpPr>
          <p:spPr>
            <a:xfrm>
              <a:off x="2928753" y="5475881"/>
              <a:ext cx="1876865" cy="568713"/>
            </a:xfrm>
            <a:prstGeom prst="rect">
              <a:avLst/>
            </a:prstGeom>
            <a:noFill/>
          </p:spPr>
          <p:txBody>
            <a:bodyPr wrap="square" rtlCol="0">
              <a:spAutoFit/>
            </a:bodyPr>
            <a:lstStyle/>
            <a:p>
              <a:r>
                <a:rPr lang="en-US" dirty="0"/>
                <a:t>computed</a:t>
              </a:r>
            </a:p>
          </p:txBody>
        </p:sp>
        <p:sp>
          <p:nvSpPr>
            <p:cNvPr id="17" name="TextBox 16">
              <a:extLst>
                <a:ext uri="{FF2B5EF4-FFF2-40B4-BE49-F238E27FC236}">
                  <a16:creationId xmlns:a16="http://schemas.microsoft.com/office/drawing/2014/main" id="{264585AE-CE6A-4075-AA70-4E3F9A7F5910}"/>
                </a:ext>
              </a:extLst>
            </p:cNvPr>
            <p:cNvSpPr txBox="1"/>
            <p:nvPr/>
          </p:nvSpPr>
          <p:spPr>
            <a:xfrm>
              <a:off x="1421495" y="5450249"/>
              <a:ext cx="560818" cy="568713"/>
            </a:xfrm>
            <a:prstGeom prst="rect">
              <a:avLst/>
            </a:prstGeom>
            <a:noFill/>
          </p:spPr>
          <p:txBody>
            <a:bodyPr wrap="square" rtlCol="0">
              <a:spAutoFit/>
            </a:bodyPr>
            <a:lstStyle/>
            <a:p>
              <a:r>
                <a:rPr lang="en-US" dirty="0"/>
                <a:t>#el</a:t>
              </a:r>
            </a:p>
          </p:txBody>
        </p:sp>
        <p:sp>
          <p:nvSpPr>
            <p:cNvPr id="19" name="TextBox 18">
              <a:extLst>
                <a:ext uri="{FF2B5EF4-FFF2-40B4-BE49-F238E27FC236}">
                  <a16:creationId xmlns:a16="http://schemas.microsoft.com/office/drawing/2014/main" id="{E18DB591-CB75-4305-9C0C-0DA52A532EEF}"/>
                </a:ext>
              </a:extLst>
            </p:cNvPr>
            <p:cNvSpPr txBox="1"/>
            <p:nvPr/>
          </p:nvSpPr>
          <p:spPr>
            <a:xfrm>
              <a:off x="1616139" y="4551260"/>
              <a:ext cx="1422809" cy="634135"/>
            </a:xfrm>
            <a:prstGeom prst="rect">
              <a:avLst/>
            </a:prstGeom>
            <a:noFill/>
          </p:spPr>
          <p:txBody>
            <a:bodyPr wrap="square" rtlCol="0">
              <a:spAutoFit/>
            </a:bodyPr>
            <a:lstStyle/>
            <a:p>
              <a:r>
                <a:rPr lang="en-US" sz="2000" dirty="0">
                  <a:solidFill>
                    <a:srgbClr val="FE4E57"/>
                  </a:solidFill>
                </a:rPr>
                <a:t>{Options}</a:t>
              </a:r>
            </a:p>
          </p:txBody>
        </p:sp>
        <p:cxnSp>
          <p:nvCxnSpPr>
            <p:cNvPr id="21" name="Straight Connector 20">
              <a:extLst>
                <a:ext uri="{FF2B5EF4-FFF2-40B4-BE49-F238E27FC236}">
                  <a16:creationId xmlns:a16="http://schemas.microsoft.com/office/drawing/2014/main" id="{7FB2B687-2FBB-42E0-84C3-91493D2CC8E8}"/>
                </a:ext>
              </a:extLst>
            </p:cNvPr>
            <p:cNvCxnSpPr/>
            <p:nvPr/>
          </p:nvCxnSpPr>
          <p:spPr>
            <a:xfrm flipH="1">
              <a:off x="1719580" y="5110177"/>
              <a:ext cx="519229" cy="497613"/>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141B48-EFE4-45DE-93A2-AA3638015C61}"/>
                </a:ext>
              </a:extLst>
            </p:cNvPr>
            <p:cNvCxnSpPr>
              <a:cxnSpLocks/>
            </p:cNvCxnSpPr>
            <p:nvPr/>
          </p:nvCxnSpPr>
          <p:spPr>
            <a:xfrm flipH="1">
              <a:off x="1661080" y="5110177"/>
              <a:ext cx="560818" cy="1151596"/>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F69C2A-45B1-40B2-A174-73D4B38C855E}"/>
                </a:ext>
              </a:extLst>
            </p:cNvPr>
            <p:cNvCxnSpPr>
              <a:cxnSpLocks/>
            </p:cNvCxnSpPr>
            <p:nvPr/>
          </p:nvCxnSpPr>
          <p:spPr>
            <a:xfrm>
              <a:off x="2233547" y="5142054"/>
              <a:ext cx="147158" cy="1548732"/>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B3062-B6C7-4D62-9C13-1A97248ADD7E}"/>
                </a:ext>
              </a:extLst>
            </p:cNvPr>
            <p:cNvCxnSpPr>
              <a:cxnSpLocks/>
            </p:cNvCxnSpPr>
            <p:nvPr/>
          </p:nvCxnSpPr>
          <p:spPr>
            <a:xfrm>
              <a:off x="2240525" y="5128105"/>
              <a:ext cx="363589" cy="918287"/>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1AD73-3E2D-4E0B-9CD6-B6E56240494B}"/>
                </a:ext>
              </a:extLst>
            </p:cNvPr>
            <p:cNvCxnSpPr>
              <a:cxnSpLocks/>
            </p:cNvCxnSpPr>
            <p:nvPr/>
          </p:nvCxnSpPr>
          <p:spPr>
            <a:xfrm>
              <a:off x="2221898" y="5110177"/>
              <a:ext cx="808533" cy="532742"/>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F8BD7F-6B69-4A7F-8ECB-336FE023087D}"/>
                </a:ext>
              </a:extLst>
            </p:cNvPr>
            <p:cNvSpPr txBox="1"/>
            <p:nvPr/>
          </p:nvSpPr>
          <p:spPr>
            <a:xfrm>
              <a:off x="2414441" y="5868367"/>
              <a:ext cx="1422811" cy="568713"/>
            </a:xfrm>
            <a:prstGeom prst="rect">
              <a:avLst/>
            </a:prstGeom>
            <a:noFill/>
          </p:spPr>
          <p:txBody>
            <a:bodyPr wrap="square" rtlCol="0">
              <a:spAutoFit/>
            </a:bodyPr>
            <a:lstStyle/>
            <a:p>
              <a:r>
                <a:rPr lang="en-US" dirty="0"/>
                <a:t>template</a:t>
              </a:r>
            </a:p>
          </p:txBody>
        </p:sp>
      </p:grpSp>
      <p:sp>
        <p:nvSpPr>
          <p:cNvPr id="57" name="Title 1">
            <a:extLst>
              <a:ext uri="{FF2B5EF4-FFF2-40B4-BE49-F238E27FC236}">
                <a16:creationId xmlns:a16="http://schemas.microsoft.com/office/drawing/2014/main" id="{A9A77C14-738B-4B35-BC91-919EF5FD86E2}"/>
              </a:ext>
            </a:extLst>
          </p:cNvPr>
          <p:cNvSpPr>
            <a:spLocks noGrp="1"/>
          </p:cNvSpPr>
          <p:nvPr>
            <p:ph type="title" idx="4294967295"/>
          </p:nvPr>
        </p:nvSpPr>
        <p:spPr>
          <a:xfrm>
            <a:off x="0" y="0"/>
            <a:ext cx="3819525" cy="441325"/>
          </a:xfrm>
        </p:spPr>
        <p:txBody>
          <a:bodyPr>
            <a:noAutofit/>
          </a:bodyPr>
          <a:lstStyle/>
          <a:p>
            <a:r>
              <a:rPr lang="en-US" sz="2879" dirty="0"/>
              <a:t>The </a:t>
            </a:r>
            <a:r>
              <a:rPr lang="en-US" sz="2879" dirty="0" err="1"/>
              <a:t>vue</a:t>
            </a:r>
            <a:r>
              <a:rPr lang="en-US" sz="2879" dirty="0"/>
              <a:t> instance</a:t>
            </a:r>
          </a:p>
        </p:txBody>
      </p:sp>
    </p:spTree>
    <p:extLst>
      <p:ext uri="{BB962C8B-B14F-4D97-AF65-F5344CB8AC3E}">
        <p14:creationId xmlns:p14="http://schemas.microsoft.com/office/powerpoint/2010/main" val="321946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Vue options</a:t>
            </a:r>
          </a:p>
        </p:txBody>
      </p:sp>
    </p:spTree>
    <p:extLst>
      <p:ext uri="{BB962C8B-B14F-4D97-AF65-F5344CB8AC3E}">
        <p14:creationId xmlns:p14="http://schemas.microsoft.com/office/powerpoint/2010/main" val="131464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DB99-2F7B-4528-B32D-E273894BE435}"/>
              </a:ext>
            </a:extLst>
          </p:cNvPr>
          <p:cNvSpPr>
            <a:spLocks noGrp="1"/>
          </p:cNvSpPr>
          <p:nvPr>
            <p:ph type="title" idx="4294967295"/>
          </p:nvPr>
        </p:nvSpPr>
        <p:spPr>
          <a:xfrm>
            <a:off x="0" y="258763"/>
            <a:ext cx="9872663" cy="5205412"/>
          </a:xfrm>
        </p:spPr>
        <p:txBody>
          <a:bodyPr/>
          <a:lstStyle/>
          <a:p>
            <a:r>
              <a:rPr lang="en-US" dirty="0" err="1"/>
              <a:t>Currenty</a:t>
            </a:r>
            <a:r>
              <a:rPr lang="en-US" dirty="0"/>
              <a:t> working on </a:t>
            </a:r>
            <a:r>
              <a:rPr lang="en-US" dirty="0" smtClean="0"/>
              <a:t>R2-T2 </a:t>
            </a:r>
            <a:r>
              <a:rPr lang="en-US" dirty="0"/>
              <a:t>tool</a:t>
            </a:r>
          </a:p>
        </p:txBody>
      </p:sp>
      <p:pic>
        <p:nvPicPr>
          <p:cNvPr id="6" name="Picture 5">
            <a:extLst>
              <a:ext uri="{FF2B5EF4-FFF2-40B4-BE49-F238E27FC236}">
                <a16:creationId xmlns:a16="http://schemas.microsoft.com/office/drawing/2014/main" id="{B8658EC5-E3EC-4192-B1D0-E00F46C11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680" y="3793133"/>
            <a:ext cx="3136984" cy="1740046"/>
          </a:xfrm>
          <a:prstGeom prst="rect">
            <a:avLst/>
          </a:prstGeom>
        </p:spPr>
      </p:pic>
      <p:grpSp>
        <p:nvGrpSpPr>
          <p:cNvPr id="10" name="Group 9">
            <a:extLst>
              <a:ext uri="{FF2B5EF4-FFF2-40B4-BE49-F238E27FC236}">
                <a16:creationId xmlns:a16="http://schemas.microsoft.com/office/drawing/2014/main" id="{07AB4F61-791B-43EB-ABD9-E1067FCE41E7}"/>
              </a:ext>
            </a:extLst>
          </p:cNvPr>
          <p:cNvGrpSpPr/>
          <p:nvPr/>
        </p:nvGrpSpPr>
        <p:grpSpPr>
          <a:xfrm>
            <a:off x="8460005" y="1988026"/>
            <a:ext cx="2423377" cy="1360682"/>
            <a:chOff x="9402726" y="2209446"/>
            <a:chExt cx="2693421" cy="1512307"/>
          </a:xfrm>
        </p:grpSpPr>
        <p:pic>
          <p:nvPicPr>
            <p:cNvPr id="8" name="Picture 7">
              <a:extLst>
                <a:ext uri="{FF2B5EF4-FFF2-40B4-BE49-F238E27FC236}">
                  <a16:creationId xmlns:a16="http://schemas.microsoft.com/office/drawing/2014/main" id="{1237A9A2-C48F-44AF-9E83-828A9DD209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522" y="2209446"/>
              <a:ext cx="2476625" cy="1512307"/>
            </a:xfrm>
            <a:prstGeom prst="rect">
              <a:avLst/>
            </a:prstGeom>
          </p:spPr>
        </p:pic>
        <p:sp>
          <p:nvSpPr>
            <p:cNvPr id="9" name="Arrow: Left 8">
              <a:extLst>
                <a:ext uri="{FF2B5EF4-FFF2-40B4-BE49-F238E27FC236}">
                  <a16:creationId xmlns:a16="http://schemas.microsoft.com/office/drawing/2014/main" id="{CD5E8B8A-FA2E-46AF-9B6E-C9E9CA7427DA}"/>
                </a:ext>
              </a:extLst>
            </p:cNvPr>
            <p:cNvSpPr/>
            <p:nvPr/>
          </p:nvSpPr>
          <p:spPr>
            <a:xfrm>
              <a:off x="9402726" y="2808021"/>
              <a:ext cx="612360" cy="329815"/>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D8A3E283-6D39-4538-8815-AF60C9889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713" y="2104439"/>
            <a:ext cx="3359448" cy="110553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75" y="2526587"/>
            <a:ext cx="2131139" cy="2131139"/>
          </a:xfrm>
          <a:prstGeom prst="rect">
            <a:avLst/>
          </a:prstGeom>
        </p:spPr>
      </p:pic>
      <p:cxnSp>
        <p:nvCxnSpPr>
          <p:cNvPr id="5" name="Straight Arrow Connector 4"/>
          <p:cNvCxnSpPr>
            <a:stCxn id="3" idx="3"/>
            <a:endCxn id="12" idx="1"/>
          </p:cNvCxnSpPr>
          <p:nvPr/>
        </p:nvCxnSpPr>
        <p:spPr>
          <a:xfrm flipV="1">
            <a:off x="3202314" y="2657206"/>
            <a:ext cx="1555400" cy="93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p:cNvCxnSpPr>
          <p:nvPr/>
        </p:nvCxnSpPr>
        <p:spPr>
          <a:xfrm>
            <a:off x="3202314" y="3592157"/>
            <a:ext cx="3311529" cy="95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1048" y="1973197"/>
            <a:ext cx="3617714" cy="369332"/>
          </a:xfrm>
          <a:prstGeom prst="rect">
            <a:avLst/>
          </a:prstGeom>
          <a:noFill/>
        </p:spPr>
        <p:txBody>
          <a:bodyPr wrap="square" rtlCol="0">
            <a:spAutoFit/>
          </a:bodyPr>
          <a:lstStyle/>
          <a:p>
            <a:r>
              <a:rPr lang="de-DE" dirty="0" smtClean="0"/>
              <a:t>Requirement Test Report Tool</a:t>
            </a:r>
            <a:endParaRPr lang="de-DE" dirty="0"/>
          </a:p>
        </p:txBody>
      </p:sp>
    </p:spTree>
    <p:extLst>
      <p:ext uri="{BB962C8B-B14F-4D97-AF65-F5344CB8AC3E}">
        <p14:creationId xmlns:p14="http://schemas.microsoft.com/office/powerpoint/2010/main" val="30488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F21E65A-46BB-4183-9897-EC9E7FD89526}"/>
              </a:ext>
            </a:extLst>
          </p:cNvPr>
          <p:cNvSpPr txBox="1">
            <a:spLocks/>
          </p:cNvSpPr>
          <p:nvPr/>
        </p:nvSpPr>
        <p:spPr>
          <a:xfrm>
            <a:off x="0" y="100"/>
            <a:ext cx="3309375" cy="779174"/>
          </a:xfrm>
          <a:prstGeom prst="rect">
            <a:avLst/>
          </a:prstGeom>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a:t>#el, template, data</a:t>
            </a:r>
            <a:endParaRPr lang="en-US" sz="2879" dirty="0"/>
          </a:p>
        </p:txBody>
      </p:sp>
      <p:sp>
        <p:nvSpPr>
          <p:cNvPr id="33" name="TextBox 32">
            <a:extLst>
              <a:ext uri="{FF2B5EF4-FFF2-40B4-BE49-F238E27FC236}">
                <a16:creationId xmlns:a16="http://schemas.microsoft.com/office/drawing/2014/main" id="{B579CFA0-53C7-44B4-865E-113DF666CB7B}"/>
              </a:ext>
            </a:extLst>
          </p:cNvPr>
          <p:cNvSpPr txBox="1"/>
          <p:nvPr/>
        </p:nvSpPr>
        <p:spPr>
          <a:xfrm>
            <a:off x="394220" y="1199902"/>
            <a:ext cx="6118994" cy="756874"/>
          </a:xfrm>
          <a:prstGeom prst="rect">
            <a:avLst/>
          </a:prstGeom>
          <a:noFill/>
        </p:spPr>
        <p:txBody>
          <a:bodyPr wrap="square" rtlCol="0">
            <a:spAutoFit/>
          </a:bodyPr>
          <a:lstStyle/>
          <a:p>
            <a:r>
              <a:rPr lang="en-US" b="1" dirty="0"/>
              <a:t>#</a:t>
            </a:r>
            <a:r>
              <a:rPr lang="en-US" sz="2159" b="1" dirty="0"/>
              <a:t>el</a:t>
            </a:r>
            <a:r>
              <a:rPr lang="en-US" sz="2159" dirty="0"/>
              <a:t>: </a:t>
            </a:r>
            <a:r>
              <a:rPr lang="en-US" sz="2159" dirty="0">
                <a:solidFill>
                  <a:srgbClr val="42B983"/>
                </a:solidFill>
              </a:rPr>
              <a:t>Mount</a:t>
            </a:r>
            <a:r>
              <a:rPr lang="en-US" sz="2159" dirty="0"/>
              <a:t> Vue instance with DOM element</a:t>
            </a:r>
          </a:p>
          <a:p>
            <a:r>
              <a:rPr lang="en-US" sz="2159" dirty="0"/>
              <a:t>via CSS selector </a:t>
            </a:r>
          </a:p>
        </p:txBody>
      </p:sp>
      <p:pic>
        <p:nvPicPr>
          <p:cNvPr id="35" name="Picture 34">
            <a:extLst>
              <a:ext uri="{FF2B5EF4-FFF2-40B4-BE49-F238E27FC236}">
                <a16:creationId xmlns:a16="http://schemas.microsoft.com/office/drawing/2014/main" id="{ACDB22DD-7634-41D6-944E-BEB373BB252F}"/>
              </a:ext>
            </a:extLst>
          </p:cNvPr>
          <p:cNvPicPr>
            <a:picLocks noChangeAspect="1"/>
          </p:cNvPicPr>
          <p:nvPr/>
        </p:nvPicPr>
        <p:blipFill>
          <a:blip r:embed="rId3" cstate="hqprint">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7073869" y="1507919"/>
            <a:ext cx="580774" cy="536099"/>
          </a:xfrm>
          <a:prstGeom prst="rect">
            <a:avLst/>
          </a:prstGeom>
        </p:spPr>
      </p:pic>
      <p:sp>
        <p:nvSpPr>
          <p:cNvPr id="37" name="TextBox 36">
            <a:extLst>
              <a:ext uri="{FF2B5EF4-FFF2-40B4-BE49-F238E27FC236}">
                <a16:creationId xmlns:a16="http://schemas.microsoft.com/office/drawing/2014/main" id="{8718FDC6-B79A-49D7-880C-E93841395A01}"/>
              </a:ext>
            </a:extLst>
          </p:cNvPr>
          <p:cNvSpPr txBox="1"/>
          <p:nvPr/>
        </p:nvSpPr>
        <p:spPr>
          <a:xfrm>
            <a:off x="6933588" y="711419"/>
            <a:ext cx="983175" cy="867673"/>
          </a:xfrm>
          <a:prstGeom prst="rect">
            <a:avLst/>
          </a:prstGeom>
          <a:noFill/>
        </p:spPr>
        <p:txBody>
          <a:bodyPr wrap="square" rtlCol="0">
            <a:spAutoFit/>
          </a:bodyPr>
          <a:lstStyle/>
          <a:p>
            <a:r>
              <a:rPr lang="en-US" sz="2519" dirty="0">
                <a:solidFill>
                  <a:srgbClr val="42B983"/>
                </a:solidFill>
              </a:rPr>
              <a:t>HTML</a:t>
            </a:r>
          </a:p>
        </p:txBody>
      </p:sp>
      <p:grpSp>
        <p:nvGrpSpPr>
          <p:cNvPr id="38" name="Group 37">
            <a:extLst>
              <a:ext uri="{FF2B5EF4-FFF2-40B4-BE49-F238E27FC236}">
                <a16:creationId xmlns:a16="http://schemas.microsoft.com/office/drawing/2014/main" id="{0DEA4814-0A18-470C-A342-8EA61A895000}"/>
              </a:ext>
            </a:extLst>
          </p:cNvPr>
          <p:cNvGrpSpPr/>
          <p:nvPr/>
        </p:nvGrpSpPr>
        <p:grpSpPr>
          <a:xfrm>
            <a:off x="7286868" y="1083921"/>
            <a:ext cx="146756" cy="482619"/>
            <a:chOff x="7662863" y="1879600"/>
            <a:chExt cx="271790" cy="969433"/>
          </a:xfrm>
        </p:grpSpPr>
        <p:sp>
          <p:nvSpPr>
            <p:cNvPr id="39" name="Flowchart: Delay 38">
              <a:extLst>
                <a:ext uri="{FF2B5EF4-FFF2-40B4-BE49-F238E27FC236}">
                  <a16:creationId xmlns:a16="http://schemas.microsoft.com/office/drawing/2014/main" id="{FD2E2ABA-E5C7-4C2F-8330-1FA32A3246AE}"/>
                </a:ext>
              </a:extLst>
            </p:cNvPr>
            <p:cNvSpPr/>
            <p:nvPr/>
          </p:nvSpPr>
          <p:spPr>
            <a:xfrm rot="5400000">
              <a:off x="7679695" y="1952919"/>
              <a:ext cx="238125" cy="27179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cxnSp>
          <p:nvCxnSpPr>
            <p:cNvPr id="41" name="Straight Connector 40">
              <a:extLst>
                <a:ext uri="{FF2B5EF4-FFF2-40B4-BE49-F238E27FC236}">
                  <a16:creationId xmlns:a16="http://schemas.microsoft.com/office/drawing/2014/main" id="{EFFE3A48-B19D-4C2C-8F1E-ED48DE3ADEBF}"/>
                </a:ext>
              </a:extLst>
            </p:cNvPr>
            <p:cNvCxnSpPr>
              <a:stCxn id="39" idx="3"/>
            </p:cNvCxnSpPr>
            <p:nvPr/>
          </p:nvCxnSpPr>
          <p:spPr>
            <a:xfrm flipH="1">
              <a:off x="7798757" y="2207877"/>
              <a:ext cx="1" cy="6411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339386-9B28-480E-9143-8BE3CDD30F7D}"/>
                </a:ext>
              </a:extLst>
            </p:cNvPr>
            <p:cNvCxnSpPr>
              <a:cxnSpLocks/>
            </p:cNvCxnSpPr>
            <p:nvPr/>
          </p:nvCxnSpPr>
          <p:spPr>
            <a:xfrm>
              <a:off x="7733872" y="1879600"/>
              <a:ext cx="0" cy="901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A1005A0-7105-4362-AD29-9FA3C3EB9F54}"/>
                </a:ext>
              </a:extLst>
            </p:cNvPr>
            <p:cNvCxnSpPr>
              <a:cxnSpLocks/>
            </p:cNvCxnSpPr>
            <p:nvPr/>
          </p:nvCxnSpPr>
          <p:spPr>
            <a:xfrm>
              <a:off x="7860871" y="1879600"/>
              <a:ext cx="0" cy="9015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2B6D17D4-CDE1-4905-AD7C-92FDDFDA0F5A}"/>
              </a:ext>
            </a:extLst>
          </p:cNvPr>
          <p:cNvSpPr txBox="1"/>
          <p:nvPr/>
        </p:nvSpPr>
        <p:spPr>
          <a:xfrm>
            <a:off x="394220" y="2508530"/>
            <a:ext cx="6118994" cy="756874"/>
          </a:xfrm>
          <a:prstGeom prst="rect">
            <a:avLst/>
          </a:prstGeom>
          <a:noFill/>
        </p:spPr>
        <p:txBody>
          <a:bodyPr wrap="square" rtlCol="0">
            <a:spAutoFit/>
          </a:bodyPr>
          <a:lstStyle/>
          <a:p>
            <a:r>
              <a:rPr lang="en-US" sz="2159" b="1" dirty="0"/>
              <a:t>template</a:t>
            </a:r>
            <a:r>
              <a:rPr lang="en-US" sz="2159" dirty="0"/>
              <a:t>: </a:t>
            </a:r>
            <a:r>
              <a:rPr lang="en-US" sz="2159" dirty="0">
                <a:solidFill>
                  <a:srgbClr val="42B983"/>
                </a:solidFill>
              </a:rPr>
              <a:t>Define HTML markup </a:t>
            </a:r>
            <a:r>
              <a:rPr lang="en-US" sz="2159" dirty="0"/>
              <a:t>for Vue instance</a:t>
            </a:r>
          </a:p>
          <a:p>
            <a:r>
              <a:rPr lang="en-US" sz="2159" dirty="0"/>
              <a:t>within a string</a:t>
            </a:r>
          </a:p>
        </p:txBody>
      </p:sp>
      <p:grpSp>
        <p:nvGrpSpPr>
          <p:cNvPr id="49" name="Group 48">
            <a:extLst>
              <a:ext uri="{FF2B5EF4-FFF2-40B4-BE49-F238E27FC236}">
                <a16:creationId xmlns:a16="http://schemas.microsoft.com/office/drawing/2014/main" id="{C4455C2E-B1E0-4065-9532-3F767412FF7C}"/>
              </a:ext>
            </a:extLst>
          </p:cNvPr>
          <p:cNvGrpSpPr/>
          <p:nvPr/>
        </p:nvGrpSpPr>
        <p:grpSpPr>
          <a:xfrm>
            <a:off x="6969204" y="2516492"/>
            <a:ext cx="860519" cy="731237"/>
            <a:chOff x="6676113" y="2637775"/>
            <a:chExt cx="956409" cy="812721"/>
          </a:xfrm>
        </p:grpSpPr>
        <p:sp>
          <p:nvSpPr>
            <p:cNvPr id="50" name="Rectangle 49">
              <a:extLst>
                <a:ext uri="{FF2B5EF4-FFF2-40B4-BE49-F238E27FC236}">
                  <a16:creationId xmlns:a16="http://schemas.microsoft.com/office/drawing/2014/main" id="{0E3B79A4-D4E2-447C-9F54-7E4BE117CB41}"/>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6442F82-254F-417E-B85A-CE3065D0D508}"/>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861FBCA-67FE-4182-8AE5-4E50C8E6693B}"/>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2AC5015-E31F-438E-A414-2DC987FCD8B6}"/>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EC15930-0CF8-4501-97A1-648776C0F088}"/>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BF26604-608A-452A-B20A-4A033CB7FB51}"/>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B93D47D2-B8D7-4DB1-A3F3-E71AE9E0C4CF}"/>
                </a:ext>
              </a:extLst>
            </p:cNvPr>
            <p:cNvCxnSpPr>
              <a:stCxn id="55" idx="2"/>
              <a:endCxn id="53"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B72227C-ECA3-403F-886F-4B39C9756E63}"/>
                </a:ext>
              </a:extLst>
            </p:cNvPr>
            <p:cNvCxnSpPr>
              <a:stCxn id="55" idx="2"/>
              <a:endCxn id="54"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2FE8A8-8F30-42EF-8A28-FB6B078B46FD}"/>
                </a:ext>
              </a:extLst>
            </p:cNvPr>
            <p:cNvCxnSpPr>
              <a:stCxn id="54" idx="2"/>
              <a:endCxn id="50"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1AC008-F3AF-4876-BA6D-42395EA26A13}"/>
                </a:ext>
              </a:extLst>
            </p:cNvPr>
            <p:cNvCxnSpPr>
              <a:stCxn id="53" idx="2"/>
              <a:endCxn id="51"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99C0C0-78C6-4CA4-872B-AD18FCAD5173}"/>
                </a:ext>
              </a:extLst>
            </p:cNvPr>
            <p:cNvCxnSpPr>
              <a:stCxn id="53" idx="2"/>
              <a:endCxn id="52"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16C65D53-E0EA-4C0E-A177-120A4C9F27C1}"/>
              </a:ext>
            </a:extLst>
          </p:cNvPr>
          <p:cNvSpPr txBox="1"/>
          <p:nvPr/>
        </p:nvSpPr>
        <p:spPr>
          <a:xfrm>
            <a:off x="418559" y="3817158"/>
            <a:ext cx="6118994" cy="756874"/>
          </a:xfrm>
          <a:prstGeom prst="rect">
            <a:avLst/>
          </a:prstGeom>
          <a:noFill/>
        </p:spPr>
        <p:txBody>
          <a:bodyPr wrap="square" rtlCol="0">
            <a:spAutoFit/>
          </a:bodyPr>
          <a:lstStyle/>
          <a:p>
            <a:r>
              <a:rPr lang="en-US" sz="2159" b="1" dirty="0"/>
              <a:t>data</a:t>
            </a:r>
            <a:r>
              <a:rPr lang="en-US" sz="2159" dirty="0"/>
              <a:t>: A data object or a function return object for Vue component, it’s </a:t>
            </a:r>
            <a:r>
              <a:rPr lang="en-US" sz="2159" dirty="0">
                <a:solidFill>
                  <a:srgbClr val="42B983"/>
                </a:solidFill>
              </a:rPr>
              <a:t>reactive</a:t>
            </a:r>
            <a:r>
              <a:rPr lang="en-US" sz="2159" b="1" dirty="0"/>
              <a:t> </a:t>
            </a:r>
          </a:p>
        </p:txBody>
      </p:sp>
    </p:spTree>
    <p:extLst>
      <p:ext uri="{BB962C8B-B14F-4D97-AF65-F5344CB8AC3E}">
        <p14:creationId xmlns:p14="http://schemas.microsoft.com/office/powerpoint/2010/main" val="1598721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378B-B033-4F84-88BC-04B51823F576}"/>
              </a:ext>
            </a:extLst>
          </p:cNvPr>
          <p:cNvSpPr>
            <a:spLocks noGrp="1"/>
          </p:cNvSpPr>
          <p:nvPr>
            <p:ph type="title" idx="4294967295"/>
          </p:nvPr>
        </p:nvSpPr>
        <p:spPr>
          <a:xfrm>
            <a:off x="0" y="11113"/>
            <a:ext cx="4113213" cy="677862"/>
          </a:xfrm>
        </p:spPr>
        <p:txBody>
          <a:bodyPr>
            <a:normAutofit/>
          </a:bodyPr>
          <a:lstStyle/>
          <a:p>
            <a:r>
              <a:rPr lang="en-US" dirty="0"/>
              <a:t>Method, computed</a:t>
            </a:r>
          </a:p>
        </p:txBody>
      </p:sp>
      <p:grpSp>
        <p:nvGrpSpPr>
          <p:cNvPr id="3" name="Group 2">
            <a:extLst>
              <a:ext uri="{FF2B5EF4-FFF2-40B4-BE49-F238E27FC236}">
                <a16:creationId xmlns:a16="http://schemas.microsoft.com/office/drawing/2014/main" id="{00AB11F7-D840-40C3-8B43-B2824DD227B7}"/>
              </a:ext>
            </a:extLst>
          </p:cNvPr>
          <p:cNvGrpSpPr/>
          <p:nvPr/>
        </p:nvGrpSpPr>
        <p:grpSpPr>
          <a:xfrm>
            <a:off x="2218268" y="593126"/>
            <a:ext cx="1320491" cy="1221865"/>
            <a:chOff x="6676113" y="2637775"/>
            <a:chExt cx="956409" cy="812721"/>
          </a:xfrm>
        </p:grpSpPr>
        <p:sp>
          <p:nvSpPr>
            <p:cNvPr id="4" name="Rectangle 3">
              <a:extLst>
                <a:ext uri="{FF2B5EF4-FFF2-40B4-BE49-F238E27FC236}">
                  <a16:creationId xmlns:a16="http://schemas.microsoft.com/office/drawing/2014/main" id="{657A703C-6CD2-42CB-8652-B2E7977911FF}"/>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6DBB1-6B9D-4F19-879A-F50DFBB66CC8}"/>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1B1A8F-CBC9-403D-9C2C-FBE9A13E6EF8}"/>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5FBFAB-B9B8-404A-8596-5F7E8162B1CD}"/>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4C5648-5129-4211-9BB6-8A9DC352D6C7}"/>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6A8DCE-2115-4E7F-997F-65BAF153B000}"/>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57DC7D-2A17-4E53-8865-281D27327549}"/>
                </a:ext>
              </a:extLst>
            </p:cNvPr>
            <p:cNvCxnSpPr>
              <a:stCxn id="9" idx="2"/>
              <a:endCxn id="7"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569F3A-CD16-45E2-9168-AE7F9795D803}"/>
                </a:ext>
              </a:extLst>
            </p:cNvPr>
            <p:cNvCxnSpPr>
              <a:stCxn id="9" idx="2"/>
              <a:endCxn id="8"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A83B4E-4C0B-4D45-9674-427C98643C86}"/>
                </a:ext>
              </a:extLst>
            </p:cNvPr>
            <p:cNvCxnSpPr>
              <a:stCxn id="8" idx="2"/>
              <a:endCxn id="4"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9DD321-6FCF-45CD-B178-EE6A7692C18B}"/>
                </a:ext>
              </a:extLst>
            </p:cNvPr>
            <p:cNvCxnSpPr>
              <a:stCxn id="7" idx="2"/>
              <a:endCxn id="5"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E0BF77-2592-4257-9CC6-0F6CD8113ACC}"/>
                </a:ext>
              </a:extLst>
            </p:cNvPr>
            <p:cNvCxnSpPr>
              <a:stCxn id="7" idx="2"/>
              <a:endCxn id="6"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09D48EAA-92E7-4F4C-BF26-A21FC2B83864}"/>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7146178" y="498841"/>
            <a:ext cx="1527973" cy="1410437"/>
          </a:xfrm>
          <a:prstGeom prst="rect">
            <a:avLst/>
          </a:prstGeom>
        </p:spPr>
      </p:pic>
      <p:grpSp>
        <p:nvGrpSpPr>
          <p:cNvPr id="25" name="Group 24">
            <a:extLst>
              <a:ext uri="{FF2B5EF4-FFF2-40B4-BE49-F238E27FC236}">
                <a16:creationId xmlns:a16="http://schemas.microsoft.com/office/drawing/2014/main" id="{83A4EC12-858A-4B70-9A0C-79DC99DD5AD0}"/>
              </a:ext>
            </a:extLst>
          </p:cNvPr>
          <p:cNvGrpSpPr/>
          <p:nvPr/>
        </p:nvGrpSpPr>
        <p:grpSpPr>
          <a:xfrm>
            <a:off x="3713381" y="311032"/>
            <a:ext cx="3280744" cy="448267"/>
            <a:chOff x="3640883" y="587053"/>
            <a:chExt cx="3873112" cy="669231"/>
          </a:xfrm>
        </p:grpSpPr>
        <p:sp>
          <p:nvSpPr>
            <p:cNvPr id="17" name="Arrow: Left 16">
              <a:extLst>
                <a:ext uri="{FF2B5EF4-FFF2-40B4-BE49-F238E27FC236}">
                  <a16:creationId xmlns:a16="http://schemas.microsoft.com/office/drawing/2014/main" id="{DCFE4F6B-8B5D-4F05-8433-B4E5AD72EA9C}"/>
                </a:ext>
              </a:extLst>
            </p:cNvPr>
            <p:cNvSpPr/>
            <p:nvPr/>
          </p:nvSpPr>
          <p:spPr>
            <a:xfrm>
              <a:off x="3699785" y="1143190"/>
              <a:ext cx="3681158" cy="113094"/>
            </a:xfrm>
            <a:prstGeom prst="leftArrow">
              <a:avLst/>
            </a:prstGeom>
            <a:solidFill>
              <a:srgbClr val="59CEF9"/>
            </a:solidFill>
            <a:ln>
              <a:solidFill>
                <a:srgbClr val="34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D49E8E-1219-48E8-8BBC-BE9B99BD4491}"/>
                </a:ext>
              </a:extLst>
            </p:cNvPr>
            <p:cNvSpPr/>
            <p:nvPr/>
          </p:nvSpPr>
          <p:spPr>
            <a:xfrm>
              <a:off x="6809895" y="637224"/>
              <a:ext cx="704100" cy="410488"/>
            </a:xfrm>
            <a:prstGeom prst="rect">
              <a:avLst/>
            </a:prstGeom>
          </p:spPr>
          <p:txBody>
            <a:bodyPr wrap="none">
              <a:spAutoFit/>
            </a:bodyPr>
            <a:lstStyle/>
            <a:p>
              <a:r>
                <a:rPr lang="en-US" dirty="0">
                  <a:solidFill>
                    <a:schemeClr val="tx1">
                      <a:lumMod val="75000"/>
                      <a:lumOff val="25000"/>
                    </a:schemeClr>
                  </a:solidFill>
                </a:rPr>
                <a:t>data</a:t>
              </a:r>
            </a:p>
          </p:txBody>
        </p:sp>
        <p:sp>
          <p:nvSpPr>
            <p:cNvPr id="21" name="Rectangle 20">
              <a:extLst>
                <a:ext uri="{FF2B5EF4-FFF2-40B4-BE49-F238E27FC236}">
                  <a16:creationId xmlns:a16="http://schemas.microsoft.com/office/drawing/2014/main" id="{50071F25-D861-46AD-B50C-5317A278AA1C}"/>
                </a:ext>
              </a:extLst>
            </p:cNvPr>
            <p:cNvSpPr/>
            <p:nvPr/>
          </p:nvSpPr>
          <p:spPr>
            <a:xfrm>
              <a:off x="3640883" y="587053"/>
              <a:ext cx="846631" cy="410489"/>
            </a:xfrm>
            <a:prstGeom prst="rect">
              <a:avLst/>
            </a:prstGeom>
          </p:spPr>
          <p:txBody>
            <a:bodyPr wrap="none">
              <a:spAutoFit/>
            </a:bodyPr>
            <a:lstStyle/>
            <a:p>
              <a:r>
                <a:rPr lang="en-US" dirty="0">
                  <a:solidFill>
                    <a:schemeClr val="tx1">
                      <a:lumMod val="75000"/>
                      <a:lumOff val="25000"/>
                    </a:schemeClr>
                  </a:solidFill>
                </a:rPr>
                <a:t>views</a:t>
              </a:r>
            </a:p>
          </p:txBody>
        </p:sp>
      </p:grpSp>
      <p:grpSp>
        <p:nvGrpSpPr>
          <p:cNvPr id="29" name="Group 28">
            <a:extLst>
              <a:ext uri="{FF2B5EF4-FFF2-40B4-BE49-F238E27FC236}">
                <a16:creationId xmlns:a16="http://schemas.microsoft.com/office/drawing/2014/main" id="{7D5A0DDC-554D-4433-8330-72B968A1C7A0}"/>
              </a:ext>
            </a:extLst>
          </p:cNvPr>
          <p:cNvGrpSpPr/>
          <p:nvPr/>
        </p:nvGrpSpPr>
        <p:grpSpPr>
          <a:xfrm>
            <a:off x="3713381" y="1280871"/>
            <a:ext cx="3439110" cy="412935"/>
            <a:chOff x="3555100" y="1579294"/>
            <a:chExt cx="4060072" cy="616483"/>
          </a:xfrm>
        </p:grpSpPr>
        <p:sp>
          <p:nvSpPr>
            <p:cNvPr id="18" name="Arrow: Left 17">
              <a:extLst>
                <a:ext uri="{FF2B5EF4-FFF2-40B4-BE49-F238E27FC236}">
                  <a16:creationId xmlns:a16="http://schemas.microsoft.com/office/drawing/2014/main" id="{1FEA94FC-12D6-45CA-996F-17264A5375D1}"/>
                </a:ext>
              </a:extLst>
            </p:cNvPr>
            <p:cNvSpPr/>
            <p:nvPr/>
          </p:nvSpPr>
          <p:spPr>
            <a:xfrm rot="10800000">
              <a:off x="3699785" y="2082683"/>
              <a:ext cx="3681158" cy="113094"/>
            </a:xfrm>
            <a:prstGeom prst="leftArrow">
              <a:avLst/>
            </a:prstGeom>
            <a:solidFill>
              <a:srgbClr val="59CEF9"/>
            </a:solidFill>
            <a:ln>
              <a:solidFill>
                <a:srgbClr val="34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E7DFEB-78CA-439C-A929-D11493E71EF0}"/>
                </a:ext>
              </a:extLst>
            </p:cNvPr>
            <p:cNvSpPr/>
            <p:nvPr/>
          </p:nvSpPr>
          <p:spPr>
            <a:xfrm>
              <a:off x="6426468" y="1588620"/>
              <a:ext cx="1188704" cy="410489"/>
            </a:xfrm>
            <a:prstGeom prst="rect">
              <a:avLst/>
            </a:prstGeom>
          </p:spPr>
          <p:txBody>
            <a:bodyPr wrap="none">
              <a:spAutoFit/>
            </a:bodyPr>
            <a:lstStyle/>
            <a:p>
              <a:r>
                <a:rPr lang="en-US" dirty="0">
                  <a:solidFill>
                    <a:schemeClr val="tx1">
                      <a:lumMod val="75000"/>
                      <a:lumOff val="25000"/>
                    </a:schemeClr>
                  </a:solidFill>
                </a:rPr>
                <a:t>methods</a:t>
              </a:r>
            </a:p>
          </p:txBody>
        </p:sp>
        <p:sp>
          <p:nvSpPr>
            <p:cNvPr id="22" name="Rectangle 21">
              <a:extLst>
                <a:ext uri="{FF2B5EF4-FFF2-40B4-BE49-F238E27FC236}">
                  <a16:creationId xmlns:a16="http://schemas.microsoft.com/office/drawing/2014/main" id="{B145E788-B886-451F-8C04-CB26FB180590}"/>
                </a:ext>
              </a:extLst>
            </p:cNvPr>
            <p:cNvSpPr/>
            <p:nvPr/>
          </p:nvSpPr>
          <p:spPr>
            <a:xfrm>
              <a:off x="3555100" y="1579294"/>
              <a:ext cx="960655" cy="410488"/>
            </a:xfrm>
            <a:prstGeom prst="rect">
              <a:avLst/>
            </a:prstGeom>
          </p:spPr>
          <p:txBody>
            <a:bodyPr wrap="none">
              <a:spAutoFit/>
            </a:bodyPr>
            <a:lstStyle/>
            <a:p>
              <a:r>
                <a:rPr lang="en-US" dirty="0">
                  <a:solidFill>
                    <a:schemeClr val="tx1">
                      <a:lumMod val="75000"/>
                      <a:lumOff val="25000"/>
                    </a:schemeClr>
                  </a:solidFill>
                </a:rPr>
                <a:t>events</a:t>
              </a:r>
            </a:p>
          </p:txBody>
        </p:sp>
      </p:grpSp>
      <p:sp>
        <p:nvSpPr>
          <p:cNvPr id="23" name="Rectangle 22">
            <a:extLst>
              <a:ext uri="{FF2B5EF4-FFF2-40B4-BE49-F238E27FC236}">
                <a16:creationId xmlns:a16="http://schemas.microsoft.com/office/drawing/2014/main" id="{C98F0558-AD3F-4CB4-AB46-FB4C9A12121F}"/>
              </a:ext>
            </a:extLst>
          </p:cNvPr>
          <p:cNvSpPr/>
          <p:nvPr/>
        </p:nvSpPr>
        <p:spPr>
          <a:xfrm>
            <a:off x="6112447" y="741009"/>
            <a:ext cx="1215731" cy="369332"/>
          </a:xfrm>
          <a:prstGeom prst="rect">
            <a:avLst/>
          </a:prstGeom>
        </p:spPr>
        <p:txBody>
          <a:bodyPr wrap="square">
            <a:spAutoFit/>
          </a:bodyPr>
          <a:lstStyle/>
          <a:p>
            <a:r>
              <a:rPr lang="en-US" dirty="0">
                <a:solidFill>
                  <a:srgbClr val="42B983"/>
                </a:solidFill>
              </a:rPr>
              <a:t>computed</a:t>
            </a:r>
          </a:p>
        </p:txBody>
      </p:sp>
      <p:grpSp>
        <p:nvGrpSpPr>
          <p:cNvPr id="24" name="Group 23">
            <a:extLst>
              <a:ext uri="{FF2B5EF4-FFF2-40B4-BE49-F238E27FC236}">
                <a16:creationId xmlns:a16="http://schemas.microsoft.com/office/drawing/2014/main" id="{6AC6793B-F6AB-4979-9E69-4B682944FEFD}"/>
              </a:ext>
            </a:extLst>
          </p:cNvPr>
          <p:cNvGrpSpPr/>
          <p:nvPr/>
        </p:nvGrpSpPr>
        <p:grpSpPr>
          <a:xfrm>
            <a:off x="109765" y="2104384"/>
            <a:ext cx="6134347" cy="3377009"/>
            <a:chOff x="110960" y="2930777"/>
            <a:chExt cx="6817914" cy="3753318"/>
          </a:xfrm>
        </p:grpSpPr>
        <p:pic>
          <p:nvPicPr>
            <p:cNvPr id="26" name="Picture 25">
              <a:extLst>
                <a:ext uri="{FF2B5EF4-FFF2-40B4-BE49-F238E27FC236}">
                  <a16:creationId xmlns:a16="http://schemas.microsoft.com/office/drawing/2014/main" id="{DC6AFF5B-BD02-4CA0-AFE2-4067206A5A03}"/>
                </a:ext>
              </a:extLst>
            </p:cNvPr>
            <p:cNvPicPr>
              <a:picLocks noChangeAspect="1"/>
            </p:cNvPicPr>
            <p:nvPr/>
          </p:nvPicPr>
          <p:blipFill>
            <a:blip r:embed="rId5"/>
            <a:stretch>
              <a:fillRect/>
            </a:stretch>
          </p:blipFill>
          <p:spPr>
            <a:xfrm>
              <a:off x="110960" y="2930777"/>
              <a:ext cx="5764179" cy="3440281"/>
            </a:xfrm>
            <a:prstGeom prst="rect">
              <a:avLst/>
            </a:prstGeom>
          </p:spPr>
        </p:pic>
        <p:pic>
          <p:nvPicPr>
            <p:cNvPr id="27" name="Picture 26">
              <a:extLst>
                <a:ext uri="{FF2B5EF4-FFF2-40B4-BE49-F238E27FC236}">
                  <a16:creationId xmlns:a16="http://schemas.microsoft.com/office/drawing/2014/main" id="{D2ABF301-5E09-420B-A991-2B47E50F5EC3}"/>
                </a:ext>
              </a:extLst>
            </p:cNvPr>
            <p:cNvPicPr>
              <a:picLocks noChangeAspect="1"/>
            </p:cNvPicPr>
            <p:nvPr/>
          </p:nvPicPr>
          <p:blipFill>
            <a:blip r:embed="rId6"/>
            <a:stretch>
              <a:fillRect/>
            </a:stretch>
          </p:blipFill>
          <p:spPr>
            <a:xfrm>
              <a:off x="2257225" y="5797834"/>
              <a:ext cx="4671649" cy="886261"/>
            </a:xfrm>
            <a:prstGeom prst="rect">
              <a:avLst/>
            </a:prstGeom>
          </p:spPr>
        </p:pic>
      </p:grpSp>
      <p:pic>
        <p:nvPicPr>
          <p:cNvPr id="28" name="Picture 27">
            <a:extLst>
              <a:ext uri="{FF2B5EF4-FFF2-40B4-BE49-F238E27FC236}">
                <a16:creationId xmlns:a16="http://schemas.microsoft.com/office/drawing/2014/main" id="{B63CAD25-B586-42FD-82AE-C5D082F1A5DF}"/>
              </a:ext>
            </a:extLst>
          </p:cNvPr>
          <p:cNvPicPr>
            <a:picLocks noChangeAspect="1"/>
          </p:cNvPicPr>
          <p:nvPr/>
        </p:nvPicPr>
        <p:blipFill>
          <a:blip r:embed="rId7"/>
          <a:stretch>
            <a:fillRect/>
          </a:stretch>
        </p:blipFill>
        <p:spPr>
          <a:xfrm>
            <a:off x="5637847" y="2302915"/>
            <a:ext cx="5231942" cy="2071977"/>
          </a:xfrm>
          <a:prstGeom prst="rect">
            <a:avLst/>
          </a:prstGeom>
        </p:spPr>
      </p:pic>
      <p:sp>
        <p:nvSpPr>
          <p:cNvPr id="16" name="TextBox 15">
            <a:extLst>
              <a:ext uri="{FF2B5EF4-FFF2-40B4-BE49-F238E27FC236}">
                <a16:creationId xmlns:a16="http://schemas.microsoft.com/office/drawing/2014/main" id="{D6913633-896C-4FE7-97DA-0EFDB0DCC1C0}"/>
              </a:ext>
            </a:extLst>
          </p:cNvPr>
          <p:cNvSpPr txBox="1"/>
          <p:nvPr/>
        </p:nvSpPr>
        <p:spPr>
          <a:xfrm>
            <a:off x="5425600" y="825884"/>
            <a:ext cx="424494" cy="646203"/>
          </a:xfrm>
          <a:prstGeom prst="rect">
            <a:avLst/>
          </a:prstGeom>
          <a:noFill/>
        </p:spPr>
        <p:txBody>
          <a:bodyPr wrap="square" rtlCol="0">
            <a:spAutoFit/>
          </a:bodyPr>
          <a:lstStyle/>
          <a:p>
            <a:r>
              <a:rPr lang="en-US" sz="3599" dirty="0">
                <a:solidFill>
                  <a:srgbClr val="FF0000"/>
                </a:solidFill>
              </a:rPr>
              <a:t>?</a:t>
            </a:r>
          </a:p>
        </p:txBody>
      </p:sp>
    </p:spTree>
    <p:extLst>
      <p:ext uri="{BB962C8B-B14F-4D97-AF65-F5344CB8AC3E}">
        <p14:creationId xmlns:p14="http://schemas.microsoft.com/office/powerpoint/2010/main" val="2040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Vue directives</a:t>
            </a:r>
          </a:p>
        </p:txBody>
      </p:sp>
    </p:spTree>
    <p:extLst>
      <p:ext uri="{BB962C8B-B14F-4D97-AF65-F5344CB8AC3E}">
        <p14:creationId xmlns:p14="http://schemas.microsoft.com/office/powerpoint/2010/main" val="3884064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931C63-F658-4A65-9E17-770C84E288E8}"/>
              </a:ext>
            </a:extLst>
          </p:cNvPr>
          <p:cNvSpPr txBox="1"/>
          <p:nvPr/>
        </p:nvSpPr>
        <p:spPr>
          <a:xfrm>
            <a:off x="5464" y="22188"/>
            <a:ext cx="2466169" cy="535403"/>
          </a:xfrm>
          <a:prstGeom prst="rect">
            <a:avLst/>
          </a:prstGeom>
          <a:noFill/>
        </p:spPr>
        <p:txBody>
          <a:bodyPr wrap="square" rtlCol="0">
            <a:spAutoFit/>
          </a:bodyPr>
          <a:lstStyle/>
          <a:p>
            <a:r>
              <a:rPr lang="en-US" sz="2800" dirty="0">
                <a:solidFill>
                  <a:schemeClr val="accent1"/>
                </a:solidFill>
                <a:latin typeface="+mj-lt"/>
              </a:rPr>
              <a:t>Data binding</a:t>
            </a:r>
          </a:p>
        </p:txBody>
      </p:sp>
      <p:grpSp>
        <p:nvGrpSpPr>
          <p:cNvPr id="33" name="Group 32">
            <a:extLst>
              <a:ext uri="{FF2B5EF4-FFF2-40B4-BE49-F238E27FC236}">
                <a16:creationId xmlns:a16="http://schemas.microsoft.com/office/drawing/2014/main" id="{99BB3EE0-BB9F-4919-A4E4-6A10DD4B0532}"/>
              </a:ext>
            </a:extLst>
          </p:cNvPr>
          <p:cNvGrpSpPr/>
          <p:nvPr/>
        </p:nvGrpSpPr>
        <p:grpSpPr>
          <a:xfrm>
            <a:off x="1216264" y="742705"/>
            <a:ext cx="835921" cy="923400"/>
            <a:chOff x="6676113" y="2637775"/>
            <a:chExt cx="956409" cy="812721"/>
          </a:xfrm>
        </p:grpSpPr>
        <p:sp>
          <p:nvSpPr>
            <p:cNvPr id="34" name="Rectangle 33">
              <a:extLst>
                <a:ext uri="{FF2B5EF4-FFF2-40B4-BE49-F238E27FC236}">
                  <a16:creationId xmlns:a16="http://schemas.microsoft.com/office/drawing/2014/main" id="{F3C7F0FD-EC7A-41F5-9FF1-0DE114126E9B}"/>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1501D47-9A33-42C2-A847-512659ACA5E2}"/>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914E8B-2DAB-4300-8EEC-A5086C85A2D1}"/>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A4FD0A2-FA82-4EB6-B4E2-52EB7564D6A1}"/>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7BCC6A2-1BBC-4BB6-B7E9-918A13145AFA}"/>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11A07D-C2C7-4542-BC79-CE840B3AE673}"/>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7356E9C3-1BC5-44E4-BA6F-755CAF52BA9F}"/>
                </a:ext>
              </a:extLst>
            </p:cNvPr>
            <p:cNvCxnSpPr>
              <a:stCxn id="39" idx="2"/>
              <a:endCxn id="37"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1D85AD-0C08-45B7-9E89-A0C5B69089CD}"/>
                </a:ext>
              </a:extLst>
            </p:cNvPr>
            <p:cNvCxnSpPr>
              <a:stCxn id="39" idx="2"/>
              <a:endCxn id="38"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D2829E-255C-4EEE-AC78-F379D2302870}"/>
                </a:ext>
              </a:extLst>
            </p:cNvPr>
            <p:cNvCxnSpPr>
              <a:stCxn id="38" idx="2"/>
              <a:endCxn id="34"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01403D-E671-4E0B-832E-96F80B5B0683}"/>
                </a:ext>
              </a:extLst>
            </p:cNvPr>
            <p:cNvCxnSpPr>
              <a:stCxn id="37" idx="2"/>
              <a:endCxn id="35"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9CE4BA-56DC-4D54-92D3-40A7927FB9B7}"/>
                </a:ext>
              </a:extLst>
            </p:cNvPr>
            <p:cNvCxnSpPr>
              <a:stCxn id="37" idx="2"/>
              <a:endCxn id="36"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98516E01-3A31-4C17-82C3-B8874FB0CAA6}"/>
              </a:ext>
            </a:extLst>
          </p:cNvPr>
          <p:cNvSpPr/>
          <p:nvPr/>
        </p:nvSpPr>
        <p:spPr>
          <a:xfrm>
            <a:off x="3455285" y="689940"/>
            <a:ext cx="1486782" cy="1089144"/>
          </a:xfrm>
          <a:prstGeom prst="rect">
            <a:avLst/>
          </a:prstGeom>
        </p:spPr>
        <p:txBody>
          <a:bodyPr wrap="square">
            <a:spAutoFit/>
          </a:bodyPr>
          <a:lstStyle/>
          <a:p>
            <a:r>
              <a:rPr lang="en-US" sz="2159" dirty="0">
                <a:solidFill>
                  <a:schemeClr val="tx1">
                    <a:lumMod val="75000"/>
                    <a:lumOff val="25000"/>
                  </a:schemeClr>
                </a:solidFill>
              </a:rPr>
              <a:t>Template element’s attributes</a:t>
            </a:r>
          </a:p>
        </p:txBody>
      </p:sp>
      <p:grpSp>
        <p:nvGrpSpPr>
          <p:cNvPr id="5" name="Group 4">
            <a:extLst>
              <a:ext uri="{FF2B5EF4-FFF2-40B4-BE49-F238E27FC236}">
                <a16:creationId xmlns:a16="http://schemas.microsoft.com/office/drawing/2014/main" id="{821C6E2A-55BE-4EE0-8EAD-1DFC05F5ADB2}"/>
              </a:ext>
            </a:extLst>
          </p:cNvPr>
          <p:cNvGrpSpPr/>
          <p:nvPr/>
        </p:nvGrpSpPr>
        <p:grpSpPr>
          <a:xfrm>
            <a:off x="6685384" y="482251"/>
            <a:ext cx="2043801" cy="1881224"/>
            <a:chOff x="8700355" y="1323383"/>
            <a:chExt cx="2271547" cy="2090854"/>
          </a:xfrm>
        </p:grpSpPr>
        <p:pic>
          <p:nvPicPr>
            <p:cNvPr id="45" name="Picture 44">
              <a:extLst>
                <a:ext uri="{FF2B5EF4-FFF2-40B4-BE49-F238E27FC236}">
                  <a16:creationId xmlns:a16="http://schemas.microsoft.com/office/drawing/2014/main" id="{FDF13B44-9242-49B0-B0C3-37AD43B91C27}"/>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9995222" y="1778705"/>
              <a:ext cx="976680" cy="901551"/>
            </a:xfrm>
            <a:prstGeom prst="rect">
              <a:avLst/>
            </a:prstGeom>
          </p:spPr>
        </p:pic>
        <p:sp>
          <p:nvSpPr>
            <p:cNvPr id="48" name="Rectangle 47">
              <a:extLst>
                <a:ext uri="{FF2B5EF4-FFF2-40B4-BE49-F238E27FC236}">
                  <a16:creationId xmlns:a16="http://schemas.microsoft.com/office/drawing/2014/main" id="{18305A73-D987-414A-A9AE-F7EF00116400}"/>
                </a:ext>
              </a:extLst>
            </p:cNvPr>
            <p:cNvSpPr/>
            <p:nvPr/>
          </p:nvSpPr>
          <p:spPr>
            <a:xfrm>
              <a:off x="8971519" y="1323383"/>
              <a:ext cx="803871" cy="471918"/>
            </a:xfrm>
            <a:prstGeom prst="rect">
              <a:avLst/>
            </a:prstGeom>
          </p:spPr>
          <p:txBody>
            <a:bodyPr wrap="none">
              <a:spAutoFit/>
            </a:bodyPr>
            <a:lstStyle/>
            <a:p>
              <a:r>
                <a:rPr lang="en-US" sz="2159" dirty="0">
                  <a:solidFill>
                    <a:schemeClr val="tx1">
                      <a:lumMod val="75000"/>
                      <a:lumOff val="25000"/>
                    </a:schemeClr>
                  </a:solidFill>
                </a:rPr>
                <a:t>data</a:t>
              </a:r>
            </a:p>
          </p:txBody>
        </p:sp>
        <p:sp>
          <p:nvSpPr>
            <p:cNvPr id="26" name="Rectangle 25">
              <a:extLst>
                <a:ext uri="{FF2B5EF4-FFF2-40B4-BE49-F238E27FC236}">
                  <a16:creationId xmlns:a16="http://schemas.microsoft.com/office/drawing/2014/main" id="{CAC4E9CC-596E-4E51-A4CB-A5FDDCC42D97}"/>
                </a:ext>
              </a:extLst>
            </p:cNvPr>
            <p:cNvSpPr/>
            <p:nvPr/>
          </p:nvSpPr>
          <p:spPr>
            <a:xfrm>
              <a:off x="8952608" y="1743069"/>
              <a:ext cx="974908" cy="471918"/>
            </a:xfrm>
            <a:prstGeom prst="rect">
              <a:avLst/>
            </a:prstGeom>
          </p:spPr>
          <p:txBody>
            <a:bodyPr wrap="none">
              <a:spAutoFit/>
            </a:bodyPr>
            <a:lstStyle/>
            <a:p>
              <a:r>
                <a:rPr lang="en-US" sz="2159" dirty="0">
                  <a:solidFill>
                    <a:schemeClr val="tx1">
                      <a:lumMod val="75000"/>
                      <a:lumOff val="25000"/>
                    </a:schemeClr>
                  </a:solidFill>
                </a:rPr>
                <a:t>props</a:t>
              </a:r>
            </a:p>
          </p:txBody>
        </p:sp>
        <p:sp>
          <p:nvSpPr>
            <p:cNvPr id="27" name="Rectangle 26">
              <a:extLst>
                <a:ext uri="{FF2B5EF4-FFF2-40B4-BE49-F238E27FC236}">
                  <a16:creationId xmlns:a16="http://schemas.microsoft.com/office/drawing/2014/main" id="{8A43DBA0-2080-4495-8C6B-53D954794BD5}"/>
                </a:ext>
              </a:extLst>
            </p:cNvPr>
            <p:cNvSpPr/>
            <p:nvPr/>
          </p:nvSpPr>
          <p:spPr>
            <a:xfrm>
              <a:off x="8700355" y="2177492"/>
              <a:ext cx="1555719" cy="471918"/>
            </a:xfrm>
            <a:prstGeom prst="rect">
              <a:avLst/>
            </a:prstGeom>
          </p:spPr>
          <p:txBody>
            <a:bodyPr wrap="none">
              <a:spAutoFit/>
            </a:bodyPr>
            <a:lstStyle/>
            <a:p>
              <a:r>
                <a:rPr lang="en-US" sz="2159" dirty="0">
                  <a:solidFill>
                    <a:schemeClr val="tx1">
                      <a:lumMod val="75000"/>
                      <a:lumOff val="25000"/>
                    </a:schemeClr>
                  </a:solidFill>
                </a:rPr>
                <a:t>computed</a:t>
              </a:r>
            </a:p>
          </p:txBody>
        </p:sp>
        <p:sp>
          <p:nvSpPr>
            <p:cNvPr id="28" name="Rectangle 27">
              <a:extLst>
                <a:ext uri="{FF2B5EF4-FFF2-40B4-BE49-F238E27FC236}">
                  <a16:creationId xmlns:a16="http://schemas.microsoft.com/office/drawing/2014/main" id="{9D77D97D-D958-4F1E-AFE3-3B993269589C}"/>
                </a:ext>
              </a:extLst>
            </p:cNvPr>
            <p:cNvSpPr/>
            <p:nvPr/>
          </p:nvSpPr>
          <p:spPr>
            <a:xfrm>
              <a:off x="8802503" y="2572987"/>
              <a:ext cx="1384683" cy="471918"/>
            </a:xfrm>
            <a:prstGeom prst="rect">
              <a:avLst/>
            </a:prstGeom>
          </p:spPr>
          <p:txBody>
            <a:bodyPr wrap="none">
              <a:spAutoFit/>
            </a:bodyPr>
            <a:lstStyle/>
            <a:p>
              <a:r>
                <a:rPr lang="en-US" sz="2159" dirty="0">
                  <a:solidFill>
                    <a:schemeClr val="tx1">
                      <a:lumMod val="75000"/>
                      <a:lumOff val="25000"/>
                    </a:schemeClr>
                  </a:solidFill>
                </a:rPr>
                <a:t>methods</a:t>
              </a:r>
            </a:p>
          </p:txBody>
        </p:sp>
        <p:sp>
          <p:nvSpPr>
            <p:cNvPr id="29" name="Rectangle 28">
              <a:extLst>
                <a:ext uri="{FF2B5EF4-FFF2-40B4-BE49-F238E27FC236}">
                  <a16:creationId xmlns:a16="http://schemas.microsoft.com/office/drawing/2014/main" id="{690A372E-E569-45B4-BD13-95991D614AA6}"/>
                </a:ext>
              </a:extLst>
            </p:cNvPr>
            <p:cNvSpPr/>
            <p:nvPr/>
          </p:nvSpPr>
          <p:spPr>
            <a:xfrm>
              <a:off x="9138524" y="2942319"/>
              <a:ext cx="513466" cy="471918"/>
            </a:xfrm>
            <a:prstGeom prst="rect">
              <a:avLst/>
            </a:prstGeom>
          </p:spPr>
          <p:txBody>
            <a:bodyPr wrap="none">
              <a:spAutoFit/>
            </a:bodyPr>
            <a:lstStyle/>
            <a:p>
              <a:r>
                <a:rPr lang="en-US" sz="2159" dirty="0">
                  <a:solidFill>
                    <a:schemeClr val="tx1">
                      <a:lumMod val="75000"/>
                      <a:lumOff val="25000"/>
                    </a:schemeClr>
                  </a:solidFill>
                </a:rPr>
                <a:t>…</a:t>
              </a:r>
            </a:p>
          </p:txBody>
        </p:sp>
      </p:grpSp>
      <p:grpSp>
        <p:nvGrpSpPr>
          <p:cNvPr id="2" name="Group 1"/>
          <p:cNvGrpSpPr/>
          <p:nvPr/>
        </p:nvGrpSpPr>
        <p:grpSpPr>
          <a:xfrm>
            <a:off x="4201874" y="1263717"/>
            <a:ext cx="2742056" cy="1199898"/>
            <a:chOff x="4670100" y="2021802"/>
            <a:chExt cx="3047611" cy="1333606"/>
          </a:xfrm>
        </p:grpSpPr>
        <p:sp>
          <p:nvSpPr>
            <p:cNvPr id="3" name="TextBox 2">
              <a:extLst>
                <a:ext uri="{FF2B5EF4-FFF2-40B4-BE49-F238E27FC236}">
                  <a16:creationId xmlns:a16="http://schemas.microsoft.com/office/drawing/2014/main" id="{99F14690-37AA-4104-B9C2-7A96FA0A7B79}"/>
                </a:ext>
              </a:extLst>
            </p:cNvPr>
            <p:cNvSpPr txBox="1"/>
            <p:nvPr/>
          </p:nvSpPr>
          <p:spPr>
            <a:xfrm>
              <a:off x="5756366" y="2821917"/>
              <a:ext cx="1219200" cy="533491"/>
            </a:xfrm>
            <a:prstGeom prst="rect">
              <a:avLst/>
            </a:prstGeom>
            <a:noFill/>
          </p:spPr>
          <p:txBody>
            <a:bodyPr wrap="square" rtlCol="0">
              <a:spAutoFit/>
            </a:bodyPr>
            <a:lstStyle/>
            <a:p>
              <a:r>
                <a:rPr lang="en-US" sz="2519" dirty="0"/>
                <a:t>v-bind</a:t>
              </a:r>
            </a:p>
          </p:txBody>
        </p:sp>
        <p:sp>
          <p:nvSpPr>
            <p:cNvPr id="30" name="Arc 29">
              <a:extLst>
                <a:ext uri="{FF2B5EF4-FFF2-40B4-BE49-F238E27FC236}">
                  <a16:creationId xmlns:a16="http://schemas.microsoft.com/office/drawing/2014/main" id="{965EB3E0-63B5-444C-9032-F6E3FE4316D5}"/>
                </a:ext>
              </a:extLst>
            </p:cNvPr>
            <p:cNvSpPr/>
            <p:nvPr/>
          </p:nvSpPr>
          <p:spPr>
            <a:xfrm rot="5572735">
              <a:off x="5540871" y="1151031"/>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7" name="Picture 6">
            <a:extLst>
              <a:ext uri="{FF2B5EF4-FFF2-40B4-BE49-F238E27FC236}">
                <a16:creationId xmlns:a16="http://schemas.microsoft.com/office/drawing/2014/main" id="{D89238EF-E35C-4CD1-A033-BDBF0D16FCA2}"/>
              </a:ext>
            </a:extLst>
          </p:cNvPr>
          <p:cNvPicPr>
            <a:picLocks noChangeAspect="1"/>
          </p:cNvPicPr>
          <p:nvPr/>
        </p:nvPicPr>
        <p:blipFill>
          <a:blip r:embed="rId5"/>
          <a:stretch>
            <a:fillRect/>
          </a:stretch>
        </p:blipFill>
        <p:spPr>
          <a:xfrm>
            <a:off x="7079623" y="2627017"/>
            <a:ext cx="2421648" cy="1410074"/>
          </a:xfrm>
          <a:prstGeom prst="rect">
            <a:avLst/>
          </a:prstGeom>
        </p:spPr>
      </p:pic>
      <p:sp>
        <p:nvSpPr>
          <p:cNvPr id="8" name="Arrow: Left 7">
            <a:extLst>
              <a:ext uri="{FF2B5EF4-FFF2-40B4-BE49-F238E27FC236}">
                <a16:creationId xmlns:a16="http://schemas.microsoft.com/office/drawing/2014/main" id="{360DDF60-9F3E-493A-B7DE-F5DB68EEF930}"/>
              </a:ext>
            </a:extLst>
          </p:cNvPr>
          <p:cNvSpPr/>
          <p:nvPr/>
        </p:nvSpPr>
        <p:spPr>
          <a:xfrm>
            <a:off x="2430171" y="1067548"/>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01786C-F975-4DD0-AE9E-0DEF3ABE8B71}"/>
              </a:ext>
            </a:extLst>
          </p:cNvPr>
          <p:cNvPicPr>
            <a:picLocks noChangeAspect="1"/>
          </p:cNvPicPr>
          <p:nvPr/>
        </p:nvPicPr>
        <p:blipFill>
          <a:blip r:embed="rId6"/>
          <a:stretch>
            <a:fillRect/>
          </a:stretch>
        </p:blipFill>
        <p:spPr>
          <a:xfrm>
            <a:off x="274280" y="3351632"/>
            <a:ext cx="1439763" cy="1036972"/>
          </a:xfrm>
          <a:prstGeom prst="rect">
            <a:avLst/>
          </a:prstGeom>
        </p:spPr>
      </p:pic>
      <p:pic>
        <p:nvPicPr>
          <p:cNvPr id="11" name="Picture 10">
            <a:extLst>
              <a:ext uri="{FF2B5EF4-FFF2-40B4-BE49-F238E27FC236}">
                <a16:creationId xmlns:a16="http://schemas.microsoft.com/office/drawing/2014/main" id="{0491FDD2-E598-4D62-B8AD-7F70BFD9D159}"/>
              </a:ext>
            </a:extLst>
          </p:cNvPr>
          <p:cNvPicPr>
            <a:picLocks noChangeAspect="1"/>
          </p:cNvPicPr>
          <p:nvPr/>
        </p:nvPicPr>
        <p:blipFill>
          <a:blip r:embed="rId7"/>
          <a:stretch>
            <a:fillRect/>
          </a:stretch>
        </p:blipFill>
        <p:spPr>
          <a:xfrm>
            <a:off x="2600430" y="2945882"/>
            <a:ext cx="3647654" cy="539218"/>
          </a:xfrm>
          <a:prstGeom prst="rect">
            <a:avLst/>
          </a:prstGeom>
        </p:spPr>
      </p:pic>
      <p:pic>
        <p:nvPicPr>
          <p:cNvPr id="12" name="Picture 11">
            <a:extLst>
              <a:ext uri="{FF2B5EF4-FFF2-40B4-BE49-F238E27FC236}">
                <a16:creationId xmlns:a16="http://schemas.microsoft.com/office/drawing/2014/main" id="{80A56596-7768-4F65-941E-B082A1E88BCE}"/>
              </a:ext>
            </a:extLst>
          </p:cNvPr>
          <p:cNvPicPr>
            <a:picLocks noChangeAspect="1"/>
          </p:cNvPicPr>
          <p:nvPr/>
        </p:nvPicPr>
        <p:blipFill>
          <a:blip r:embed="rId8"/>
          <a:stretch>
            <a:fillRect/>
          </a:stretch>
        </p:blipFill>
        <p:spPr>
          <a:xfrm>
            <a:off x="7079623" y="4285962"/>
            <a:ext cx="2421648" cy="1058074"/>
          </a:xfrm>
          <a:prstGeom prst="rect">
            <a:avLst/>
          </a:prstGeom>
        </p:spPr>
      </p:pic>
      <p:pic>
        <p:nvPicPr>
          <p:cNvPr id="13" name="Picture 12">
            <a:extLst>
              <a:ext uri="{FF2B5EF4-FFF2-40B4-BE49-F238E27FC236}">
                <a16:creationId xmlns:a16="http://schemas.microsoft.com/office/drawing/2014/main" id="{AC35D710-E74C-478D-99E2-B2C2CBC9AF81}"/>
              </a:ext>
            </a:extLst>
          </p:cNvPr>
          <p:cNvPicPr>
            <a:picLocks noChangeAspect="1"/>
          </p:cNvPicPr>
          <p:nvPr/>
        </p:nvPicPr>
        <p:blipFill>
          <a:blip r:embed="rId9"/>
          <a:stretch>
            <a:fillRect/>
          </a:stretch>
        </p:blipFill>
        <p:spPr>
          <a:xfrm>
            <a:off x="2545582" y="4299796"/>
            <a:ext cx="3675763" cy="478704"/>
          </a:xfrm>
          <a:prstGeom prst="rect">
            <a:avLst/>
          </a:prstGeom>
        </p:spPr>
      </p:pic>
      <p:sp>
        <p:nvSpPr>
          <p:cNvPr id="55" name="Arrow: Left 54">
            <a:extLst>
              <a:ext uri="{FF2B5EF4-FFF2-40B4-BE49-F238E27FC236}">
                <a16:creationId xmlns:a16="http://schemas.microsoft.com/office/drawing/2014/main" id="{6F94B6DC-772C-45D0-B7D6-EFEE1A2F9D9E}"/>
              </a:ext>
            </a:extLst>
          </p:cNvPr>
          <p:cNvSpPr/>
          <p:nvPr/>
        </p:nvSpPr>
        <p:spPr>
          <a:xfrm rot="20317744">
            <a:off x="1741714" y="3300037"/>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 55">
            <a:extLst>
              <a:ext uri="{FF2B5EF4-FFF2-40B4-BE49-F238E27FC236}">
                <a16:creationId xmlns:a16="http://schemas.microsoft.com/office/drawing/2014/main" id="{F6B36C99-915E-4B11-A270-EE346D2B63CA}"/>
              </a:ext>
            </a:extLst>
          </p:cNvPr>
          <p:cNvSpPr/>
          <p:nvPr/>
        </p:nvSpPr>
        <p:spPr>
          <a:xfrm rot="1267356">
            <a:off x="1758234" y="4230584"/>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356683" y="2951184"/>
            <a:ext cx="2742056" cy="1235658"/>
            <a:chOff x="4842160" y="3897309"/>
            <a:chExt cx="3047611" cy="1373351"/>
          </a:xfrm>
        </p:grpSpPr>
        <p:sp>
          <p:nvSpPr>
            <p:cNvPr id="53" name="Arc 52">
              <a:extLst>
                <a:ext uri="{FF2B5EF4-FFF2-40B4-BE49-F238E27FC236}">
                  <a16:creationId xmlns:a16="http://schemas.microsoft.com/office/drawing/2014/main" id="{BE592A2E-9D8F-4C13-802C-A790AD56B255}"/>
                </a:ext>
              </a:extLst>
            </p:cNvPr>
            <p:cNvSpPr/>
            <p:nvPr/>
          </p:nvSpPr>
          <p:spPr>
            <a:xfrm rot="5572735">
              <a:off x="5712931" y="3026538"/>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971B5577-157C-48F3-B476-BA6E39B6DC58}"/>
                </a:ext>
              </a:extLst>
            </p:cNvPr>
            <p:cNvSpPr txBox="1"/>
            <p:nvPr/>
          </p:nvSpPr>
          <p:spPr>
            <a:xfrm>
              <a:off x="6009405" y="4737169"/>
              <a:ext cx="1219200" cy="533491"/>
            </a:xfrm>
            <a:prstGeom prst="rect">
              <a:avLst/>
            </a:prstGeom>
            <a:noFill/>
          </p:spPr>
          <p:txBody>
            <a:bodyPr wrap="square" rtlCol="0">
              <a:spAutoFit/>
            </a:bodyPr>
            <a:lstStyle/>
            <a:p>
              <a:r>
                <a:rPr lang="en-US" sz="2519" dirty="0"/>
                <a:t>bind</a:t>
              </a:r>
            </a:p>
          </p:txBody>
        </p:sp>
      </p:grpSp>
      <p:grpSp>
        <p:nvGrpSpPr>
          <p:cNvPr id="6" name="Group 5"/>
          <p:cNvGrpSpPr/>
          <p:nvPr/>
        </p:nvGrpSpPr>
        <p:grpSpPr>
          <a:xfrm>
            <a:off x="4411244" y="4245721"/>
            <a:ext cx="2742056" cy="1175122"/>
            <a:chOff x="4902801" y="5336099"/>
            <a:chExt cx="3047611" cy="1306069"/>
          </a:xfrm>
        </p:grpSpPr>
        <p:sp>
          <p:nvSpPr>
            <p:cNvPr id="54" name="Arc 53">
              <a:extLst>
                <a:ext uri="{FF2B5EF4-FFF2-40B4-BE49-F238E27FC236}">
                  <a16:creationId xmlns:a16="http://schemas.microsoft.com/office/drawing/2014/main" id="{7ABFCC4C-661B-4730-BFDE-421C1546173F}"/>
                </a:ext>
              </a:extLst>
            </p:cNvPr>
            <p:cNvSpPr/>
            <p:nvPr/>
          </p:nvSpPr>
          <p:spPr>
            <a:xfrm rot="5572735">
              <a:off x="5773572" y="4465328"/>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B947D518-EABE-4D68-A6C0-B2304DAB094E}"/>
                </a:ext>
              </a:extLst>
            </p:cNvPr>
            <p:cNvSpPr txBox="1"/>
            <p:nvPr/>
          </p:nvSpPr>
          <p:spPr>
            <a:xfrm>
              <a:off x="6009404" y="6085918"/>
              <a:ext cx="1219200" cy="533491"/>
            </a:xfrm>
            <a:prstGeom prst="rect">
              <a:avLst/>
            </a:prstGeom>
            <a:noFill/>
          </p:spPr>
          <p:txBody>
            <a:bodyPr wrap="square" rtlCol="0">
              <a:spAutoFit/>
            </a:bodyPr>
            <a:lstStyle/>
            <a:p>
              <a:r>
                <a:rPr lang="en-US" sz="2519" dirty="0"/>
                <a:t>bind</a:t>
              </a:r>
            </a:p>
          </p:txBody>
        </p:sp>
      </p:grpSp>
    </p:spTree>
    <p:extLst>
      <p:ext uri="{BB962C8B-B14F-4D97-AF65-F5344CB8AC3E}">
        <p14:creationId xmlns:p14="http://schemas.microsoft.com/office/powerpoint/2010/main" val="1022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44E3AC-A049-4F08-9E75-7B5B46863975}"/>
              </a:ext>
            </a:extLst>
          </p:cNvPr>
          <p:cNvGrpSpPr/>
          <p:nvPr/>
        </p:nvGrpSpPr>
        <p:grpSpPr>
          <a:xfrm>
            <a:off x="3793740" y="1102526"/>
            <a:ext cx="1343315" cy="1611545"/>
            <a:chOff x="6676113" y="2637775"/>
            <a:chExt cx="956409" cy="812721"/>
          </a:xfrm>
        </p:grpSpPr>
        <p:sp>
          <p:nvSpPr>
            <p:cNvPr id="7" name="Rectangle 6">
              <a:extLst>
                <a:ext uri="{FF2B5EF4-FFF2-40B4-BE49-F238E27FC236}">
                  <a16:creationId xmlns:a16="http://schemas.microsoft.com/office/drawing/2014/main" id="{86C583AA-7922-4AA6-9A5F-E0083BBCA3E5}"/>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88DBBA-1199-4F06-98CA-94EF3F67DB71}"/>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37C2B3-EFF2-4B44-9706-DDF5C92D08CD}"/>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46D748-B863-473D-935A-8B384A87E614}"/>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97CC71-CFB6-4C45-98E4-7220A2C877D6}"/>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F90C04-693D-4D38-AA89-CDD518FD8034}"/>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CE902DA-2FEA-4FF4-A580-66A17AE0DF35}"/>
                </a:ext>
              </a:extLst>
            </p:cNvPr>
            <p:cNvCxnSpPr>
              <a:stCxn id="12" idx="2"/>
              <a:endCxn id="10"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C381B1-547A-44DE-8D8B-222CFF83A53D}"/>
                </a:ext>
              </a:extLst>
            </p:cNvPr>
            <p:cNvCxnSpPr>
              <a:stCxn id="12" idx="2"/>
              <a:endCxn id="11"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D39CF3-05A2-4C39-BDED-D221CA61573F}"/>
                </a:ext>
              </a:extLst>
            </p:cNvPr>
            <p:cNvCxnSpPr>
              <a:stCxn id="11" idx="2"/>
              <a:endCxn id="7"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4B9FA2-D39C-4042-AE16-4C8D3591E0BF}"/>
                </a:ext>
              </a:extLst>
            </p:cNvPr>
            <p:cNvCxnSpPr>
              <a:stCxn id="10" idx="2"/>
              <a:endCxn id="8"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00A2E8-EBE3-48DE-BA75-03208326045D}"/>
                </a:ext>
              </a:extLst>
            </p:cNvPr>
            <p:cNvCxnSpPr>
              <a:stCxn id="10" idx="2"/>
              <a:endCxn id="9"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2C7CAE4-BA08-4A95-8E10-A7548395CC3A}"/>
              </a:ext>
            </a:extLst>
          </p:cNvPr>
          <p:cNvGrpSpPr/>
          <p:nvPr/>
        </p:nvGrpSpPr>
        <p:grpSpPr>
          <a:xfrm>
            <a:off x="7504847" y="1526806"/>
            <a:ext cx="2351479" cy="893836"/>
            <a:chOff x="8198178" y="2177112"/>
            <a:chExt cx="2113692" cy="901551"/>
          </a:xfrm>
        </p:grpSpPr>
        <p:pic>
          <p:nvPicPr>
            <p:cNvPr id="20" name="Picture 19">
              <a:extLst>
                <a:ext uri="{FF2B5EF4-FFF2-40B4-BE49-F238E27FC236}">
                  <a16:creationId xmlns:a16="http://schemas.microsoft.com/office/drawing/2014/main" id="{424D810C-30FE-4F80-8A5C-FF281E26F732}"/>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8198178" y="2177112"/>
              <a:ext cx="976680" cy="901551"/>
            </a:xfrm>
            <a:prstGeom prst="rect">
              <a:avLst/>
            </a:prstGeom>
          </p:spPr>
        </p:pic>
        <p:sp>
          <p:nvSpPr>
            <p:cNvPr id="24" name="Rectangle 23">
              <a:extLst>
                <a:ext uri="{FF2B5EF4-FFF2-40B4-BE49-F238E27FC236}">
                  <a16:creationId xmlns:a16="http://schemas.microsoft.com/office/drawing/2014/main" id="{3A75F481-512C-4AE6-85B7-440D04C6CCE1}"/>
                </a:ext>
              </a:extLst>
            </p:cNvPr>
            <p:cNvSpPr/>
            <p:nvPr/>
          </p:nvSpPr>
          <p:spPr>
            <a:xfrm>
              <a:off x="9192000" y="2330518"/>
              <a:ext cx="1119870" cy="428268"/>
            </a:xfrm>
            <a:prstGeom prst="rect">
              <a:avLst/>
            </a:prstGeom>
          </p:spPr>
          <p:txBody>
            <a:bodyPr wrap="none">
              <a:spAutoFit/>
            </a:bodyPr>
            <a:lstStyle/>
            <a:p>
              <a:r>
                <a:rPr lang="en-US" sz="2159" dirty="0">
                  <a:solidFill>
                    <a:schemeClr val="tx1">
                      <a:lumMod val="75000"/>
                      <a:lumOff val="25000"/>
                    </a:schemeClr>
                  </a:solidFill>
                </a:rPr>
                <a:t>methods</a:t>
              </a:r>
            </a:p>
          </p:txBody>
        </p:sp>
      </p:grpSp>
      <p:grpSp>
        <p:nvGrpSpPr>
          <p:cNvPr id="2" name="Group 1"/>
          <p:cNvGrpSpPr/>
          <p:nvPr/>
        </p:nvGrpSpPr>
        <p:grpSpPr>
          <a:xfrm>
            <a:off x="4791298" y="588479"/>
            <a:ext cx="2974901" cy="1636979"/>
            <a:chOff x="5325206" y="1071861"/>
            <a:chExt cx="3306402" cy="1819392"/>
          </a:xfrm>
        </p:grpSpPr>
        <p:sp>
          <p:nvSpPr>
            <p:cNvPr id="5" name="TextBox 4">
              <a:extLst>
                <a:ext uri="{FF2B5EF4-FFF2-40B4-BE49-F238E27FC236}">
                  <a16:creationId xmlns:a16="http://schemas.microsoft.com/office/drawing/2014/main" id="{FEA1A666-0AAF-426A-A39C-DF5B42F2DD2C}"/>
                </a:ext>
              </a:extLst>
            </p:cNvPr>
            <p:cNvSpPr txBox="1"/>
            <p:nvPr/>
          </p:nvSpPr>
          <p:spPr>
            <a:xfrm>
              <a:off x="6579325" y="1071861"/>
              <a:ext cx="989874" cy="533491"/>
            </a:xfrm>
            <a:prstGeom prst="rect">
              <a:avLst/>
            </a:prstGeom>
            <a:noFill/>
          </p:spPr>
          <p:txBody>
            <a:bodyPr wrap="square" rtlCol="0">
              <a:spAutoFit/>
            </a:bodyPr>
            <a:lstStyle/>
            <a:p>
              <a:r>
                <a:rPr lang="en-US" sz="2519" dirty="0"/>
                <a:t>v-on</a:t>
              </a:r>
            </a:p>
          </p:txBody>
        </p:sp>
        <p:sp>
          <p:nvSpPr>
            <p:cNvPr id="26" name="Arc 25">
              <a:extLst>
                <a:ext uri="{FF2B5EF4-FFF2-40B4-BE49-F238E27FC236}">
                  <a16:creationId xmlns:a16="http://schemas.microsoft.com/office/drawing/2014/main" id="{9091800D-78D1-4FBE-8929-829CD447D1AF}"/>
                </a:ext>
              </a:extLst>
            </p:cNvPr>
            <p:cNvSpPr/>
            <p:nvPr/>
          </p:nvSpPr>
          <p:spPr>
            <a:xfrm rot="15938754">
              <a:off x="6325372" y="585018"/>
              <a:ext cx="1306069" cy="3306402"/>
            </a:xfrm>
            <a:prstGeom prst="arc">
              <a:avLst>
                <a:gd name="adj1" fmla="val 16553763"/>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 name="Arrow: Left 26">
            <a:extLst>
              <a:ext uri="{FF2B5EF4-FFF2-40B4-BE49-F238E27FC236}">
                <a16:creationId xmlns:a16="http://schemas.microsoft.com/office/drawing/2014/main" id="{CA6A8F1F-8F15-4195-95A0-B87F1BDD525B}"/>
              </a:ext>
            </a:extLst>
          </p:cNvPr>
          <p:cNvSpPr/>
          <p:nvPr/>
        </p:nvSpPr>
        <p:spPr>
          <a:xfrm rot="10800000">
            <a:off x="2913348" y="1935809"/>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F25FBB-B78D-43D9-A304-DDDF2F057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348" y="1093585"/>
            <a:ext cx="1760278" cy="1760278"/>
          </a:xfrm>
          <a:prstGeom prst="rect">
            <a:avLst/>
          </a:prstGeom>
        </p:spPr>
      </p:pic>
      <p:pic>
        <p:nvPicPr>
          <p:cNvPr id="30" name="Picture 29">
            <a:extLst>
              <a:ext uri="{FF2B5EF4-FFF2-40B4-BE49-F238E27FC236}">
                <a16:creationId xmlns:a16="http://schemas.microsoft.com/office/drawing/2014/main" id="{94487C8E-BBCB-4073-9E6A-9D61816EBD02}"/>
              </a:ext>
            </a:extLst>
          </p:cNvPr>
          <p:cNvPicPr>
            <a:picLocks noChangeAspect="1"/>
          </p:cNvPicPr>
          <p:nvPr/>
        </p:nvPicPr>
        <p:blipFill>
          <a:blip r:embed="rId5"/>
          <a:stretch>
            <a:fillRect/>
          </a:stretch>
        </p:blipFill>
        <p:spPr>
          <a:xfrm>
            <a:off x="4085957" y="3206437"/>
            <a:ext cx="5377308" cy="722710"/>
          </a:xfrm>
          <a:prstGeom prst="rect">
            <a:avLst/>
          </a:prstGeom>
        </p:spPr>
      </p:pic>
      <p:pic>
        <p:nvPicPr>
          <p:cNvPr id="32" name="Picture 31">
            <a:extLst>
              <a:ext uri="{FF2B5EF4-FFF2-40B4-BE49-F238E27FC236}">
                <a16:creationId xmlns:a16="http://schemas.microsoft.com/office/drawing/2014/main" id="{28FCE02D-4C61-4B8A-9DB7-D04B21020A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591" y="2845317"/>
            <a:ext cx="1512608" cy="1512608"/>
          </a:xfrm>
          <a:prstGeom prst="rect">
            <a:avLst/>
          </a:prstGeom>
        </p:spPr>
      </p:pic>
      <p:sp>
        <p:nvSpPr>
          <p:cNvPr id="33" name="Arrow: Left 32">
            <a:extLst>
              <a:ext uri="{FF2B5EF4-FFF2-40B4-BE49-F238E27FC236}">
                <a16:creationId xmlns:a16="http://schemas.microsoft.com/office/drawing/2014/main" id="{30DF75AA-DBF5-4000-B7DD-18487DE6B3AF}"/>
              </a:ext>
            </a:extLst>
          </p:cNvPr>
          <p:cNvSpPr/>
          <p:nvPr/>
        </p:nvSpPr>
        <p:spPr>
          <a:xfrm rot="10800000">
            <a:off x="2911246" y="3483944"/>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20FB8135-9E0D-4C8C-B663-B7D462575E03}"/>
              </a:ext>
            </a:extLst>
          </p:cNvPr>
          <p:cNvCxnSpPr>
            <a:endCxn id="24" idx="1"/>
          </p:cNvCxnSpPr>
          <p:nvPr/>
        </p:nvCxnSpPr>
        <p:spPr>
          <a:xfrm flipV="1">
            <a:off x="8355386" y="1955128"/>
            <a:ext cx="310617" cy="81083"/>
          </a:xfrm>
          <a:prstGeom prst="straightConnector1">
            <a:avLst/>
          </a:prstGeom>
          <a:ln w="19050">
            <a:solidFill>
              <a:srgbClr val="42B983"/>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03EBC8C5-D398-4B46-9ECC-53D2E4D1C785}"/>
              </a:ext>
            </a:extLst>
          </p:cNvPr>
          <p:cNvPicPr>
            <a:picLocks noChangeAspect="1"/>
          </p:cNvPicPr>
          <p:nvPr/>
        </p:nvPicPr>
        <p:blipFill>
          <a:blip r:embed="rId7"/>
          <a:stretch>
            <a:fillRect/>
          </a:stretch>
        </p:blipFill>
        <p:spPr>
          <a:xfrm>
            <a:off x="4087773" y="4464360"/>
            <a:ext cx="4859201" cy="968412"/>
          </a:xfrm>
          <a:prstGeom prst="rect">
            <a:avLst/>
          </a:prstGeom>
        </p:spPr>
      </p:pic>
      <p:grpSp>
        <p:nvGrpSpPr>
          <p:cNvPr id="3" name="Group 2"/>
          <p:cNvGrpSpPr/>
          <p:nvPr/>
        </p:nvGrpSpPr>
        <p:grpSpPr>
          <a:xfrm>
            <a:off x="6348848" y="3929146"/>
            <a:ext cx="1073995" cy="480003"/>
            <a:chOff x="7056317" y="4784789"/>
            <a:chExt cx="1193673" cy="533491"/>
          </a:xfrm>
        </p:grpSpPr>
        <p:cxnSp>
          <p:nvCxnSpPr>
            <p:cNvPr id="37" name="Straight Arrow Connector 36">
              <a:extLst>
                <a:ext uri="{FF2B5EF4-FFF2-40B4-BE49-F238E27FC236}">
                  <a16:creationId xmlns:a16="http://schemas.microsoft.com/office/drawing/2014/main" id="{F0DB4E45-2B7A-4481-8937-599A0B0057CC}"/>
                </a:ext>
              </a:extLst>
            </p:cNvPr>
            <p:cNvCxnSpPr>
              <a:cxnSpLocks/>
            </p:cNvCxnSpPr>
            <p:nvPr/>
          </p:nvCxnSpPr>
          <p:spPr>
            <a:xfrm>
              <a:off x="7056317" y="4879971"/>
              <a:ext cx="265217" cy="404488"/>
            </a:xfrm>
            <a:prstGeom prst="straightConnector1">
              <a:avLst/>
            </a:prstGeom>
            <a:ln w="19050">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E68803-6E62-4472-9B01-5DE9D214BC5A}"/>
                </a:ext>
              </a:extLst>
            </p:cNvPr>
            <p:cNvSpPr txBox="1"/>
            <p:nvPr/>
          </p:nvSpPr>
          <p:spPr>
            <a:xfrm>
              <a:off x="7260116" y="4784789"/>
              <a:ext cx="989874" cy="533491"/>
            </a:xfrm>
            <a:prstGeom prst="rect">
              <a:avLst/>
            </a:prstGeom>
            <a:noFill/>
          </p:spPr>
          <p:txBody>
            <a:bodyPr wrap="square" rtlCol="0">
              <a:spAutoFit/>
            </a:bodyPr>
            <a:lstStyle/>
            <a:p>
              <a:r>
                <a:rPr lang="en-US" sz="2519" dirty="0"/>
                <a:t>bind</a:t>
              </a:r>
            </a:p>
          </p:txBody>
        </p:sp>
      </p:grpSp>
      <p:sp>
        <p:nvSpPr>
          <p:cNvPr id="34" name="TextBox 33">
            <a:extLst>
              <a:ext uri="{FF2B5EF4-FFF2-40B4-BE49-F238E27FC236}">
                <a16:creationId xmlns:a16="http://schemas.microsoft.com/office/drawing/2014/main" id="{4B1E82EA-5683-46EB-818E-F446CF731674}"/>
              </a:ext>
            </a:extLst>
          </p:cNvPr>
          <p:cNvSpPr txBox="1"/>
          <p:nvPr/>
        </p:nvSpPr>
        <p:spPr>
          <a:xfrm>
            <a:off x="5464" y="22188"/>
            <a:ext cx="2905781" cy="535403"/>
          </a:xfrm>
          <a:prstGeom prst="rect">
            <a:avLst/>
          </a:prstGeom>
          <a:noFill/>
        </p:spPr>
        <p:txBody>
          <a:bodyPr wrap="square" rtlCol="0">
            <a:spAutoFit/>
          </a:bodyPr>
          <a:lstStyle/>
          <a:p>
            <a:r>
              <a:rPr lang="en-US" sz="2800" dirty="0">
                <a:solidFill>
                  <a:schemeClr val="accent1"/>
                </a:solidFill>
                <a:latin typeface="+mj-lt"/>
              </a:rPr>
              <a:t>Event handling</a:t>
            </a:r>
          </a:p>
        </p:txBody>
      </p:sp>
    </p:spTree>
    <p:extLst>
      <p:ext uri="{BB962C8B-B14F-4D97-AF65-F5344CB8AC3E}">
        <p14:creationId xmlns:p14="http://schemas.microsoft.com/office/powerpoint/2010/main" val="340848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0F1C9B0-AA3E-4456-B605-038470C63A81}"/>
              </a:ext>
            </a:extLst>
          </p:cNvPr>
          <p:cNvPicPr>
            <a:picLocks noChangeAspect="1"/>
          </p:cNvPicPr>
          <p:nvPr/>
        </p:nvPicPr>
        <p:blipFill>
          <a:blip r:embed="rId2"/>
          <a:stretch>
            <a:fillRect/>
          </a:stretch>
        </p:blipFill>
        <p:spPr>
          <a:xfrm>
            <a:off x="200939" y="2467659"/>
            <a:ext cx="3299458" cy="1465473"/>
          </a:xfrm>
          <a:prstGeom prst="rect">
            <a:avLst/>
          </a:prstGeom>
        </p:spPr>
      </p:pic>
      <p:pic>
        <p:nvPicPr>
          <p:cNvPr id="26" name="Picture 25">
            <a:extLst>
              <a:ext uri="{FF2B5EF4-FFF2-40B4-BE49-F238E27FC236}">
                <a16:creationId xmlns:a16="http://schemas.microsoft.com/office/drawing/2014/main" id="{3FB23B2D-A707-43CE-8785-E9D2DB55BC38}"/>
              </a:ext>
            </a:extLst>
          </p:cNvPr>
          <p:cNvPicPr>
            <a:picLocks noChangeAspect="1"/>
          </p:cNvPicPr>
          <p:nvPr/>
        </p:nvPicPr>
        <p:blipFill>
          <a:blip r:embed="rId3"/>
          <a:stretch>
            <a:fillRect/>
          </a:stretch>
        </p:blipFill>
        <p:spPr>
          <a:xfrm>
            <a:off x="145408" y="4062021"/>
            <a:ext cx="3616548" cy="1285503"/>
          </a:xfrm>
          <a:prstGeom prst="rect">
            <a:avLst/>
          </a:prstGeom>
        </p:spPr>
      </p:pic>
      <p:pic>
        <p:nvPicPr>
          <p:cNvPr id="27" name="Picture 26">
            <a:extLst>
              <a:ext uri="{FF2B5EF4-FFF2-40B4-BE49-F238E27FC236}">
                <a16:creationId xmlns:a16="http://schemas.microsoft.com/office/drawing/2014/main" id="{C17355D8-744D-4920-82C5-10ED05E09520}"/>
              </a:ext>
            </a:extLst>
          </p:cNvPr>
          <p:cNvPicPr>
            <a:picLocks noChangeAspect="1"/>
          </p:cNvPicPr>
          <p:nvPr/>
        </p:nvPicPr>
        <p:blipFill>
          <a:blip r:embed="rId4"/>
          <a:stretch>
            <a:fillRect/>
          </a:stretch>
        </p:blipFill>
        <p:spPr>
          <a:xfrm>
            <a:off x="4939428" y="2391147"/>
            <a:ext cx="4781556" cy="3017487"/>
          </a:xfrm>
          <a:prstGeom prst="rect">
            <a:avLst/>
          </a:prstGeom>
        </p:spPr>
      </p:pic>
      <p:grpSp>
        <p:nvGrpSpPr>
          <p:cNvPr id="3" name="Group 2"/>
          <p:cNvGrpSpPr/>
          <p:nvPr/>
        </p:nvGrpSpPr>
        <p:grpSpPr>
          <a:xfrm>
            <a:off x="886710" y="687071"/>
            <a:ext cx="4334770" cy="1645931"/>
            <a:chOff x="886710" y="687071"/>
            <a:chExt cx="4377828" cy="1816135"/>
          </a:xfrm>
        </p:grpSpPr>
        <p:sp>
          <p:nvSpPr>
            <p:cNvPr id="6" name="Arc 5">
              <a:extLst>
                <a:ext uri="{FF2B5EF4-FFF2-40B4-BE49-F238E27FC236}">
                  <a16:creationId xmlns:a16="http://schemas.microsoft.com/office/drawing/2014/main" id="{EDFCC9B2-F724-447E-A216-1687753FB821}"/>
                </a:ext>
              </a:extLst>
            </p:cNvPr>
            <p:cNvSpPr/>
            <p:nvPr/>
          </p:nvSpPr>
          <p:spPr>
            <a:xfrm rot="5400000">
              <a:off x="2858710" y="608538"/>
              <a:ext cx="969865" cy="2819472"/>
            </a:xfrm>
            <a:prstGeom prst="arc">
              <a:avLst>
                <a:gd name="adj1" fmla="val 16132416"/>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0C5211F5-FA87-4346-9F57-0435E1847A8A}"/>
                </a:ext>
              </a:extLst>
            </p:cNvPr>
            <p:cNvSpPr/>
            <p:nvPr/>
          </p:nvSpPr>
          <p:spPr>
            <a:xfrm rot="16200000">
              <a:off x="2687314" y="-212818"/>
              <a:ext cx="1175122" cy="2974901"/>
            </a:xfrm>
            <a:prstGeom prst="arc">
              <a:avLst>
                <a:gd name="adj1" fmla="val 16553763"/>
                <a:gd name="adj2" fmla="val 5104461"/>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a:extLst>
                <a:ext uri="{FF2B5EF4-FFF2-40B4-BE49-F238E27FC236}">
                  <a16:creationId xmlns:a16="http://schemas.microsoft.com/office/drawing/2014/main" id="{41007AEF-418A-4C31-A84B-DBE6332B5528}"/>
                </a:ext>
              </a:extLst>
            </p:cNvPr>
            <p:cNvGrpSpPr/>
            <p:nvPr/>
          </p:nvGrpSpPr>
          <p:grpSpPr>
            <a:xfrm>
              <a:off x="886710" y="687071"/>
              <a:ext cx="1091133" cy="1291135"/>
              <a:chOff x="6676113" y="2637775"/>
              <a:chExt cx="956409" cy="812721"/>
            </a:xfrm>
          </p:grpSpPr>
          <p:sp>
            <p:nvSpPr>
              <p:cNvPr id="9" name="Rectangle 8">
                <a:extLst>
                  <a:ext uri="{FF2B5EF4-FFF2-40B4-BE49-F238E27FC236}">
                    <a16:creationId xmlns:a16="http://schemas.microsoft.com/office/drawing/2014/main" id="{7EC91779-73D8-489C-B146-3AA318BCFD01}"/>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F74992-0225-4F4F-87CB-0AD2117D6B54}"/>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4479C3-8089-4756-91A5-654A9B380BA5}"/>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398F3B-7AEA-4928-AAB7-F4FADBAF080A}"/>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4608A04-9DD9-46F2-A32B-22ED2045DAB2}"/>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3FC9B0-BB30-4D52-8CC6-AE7C4DFFB87D}"/>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9220BF5-F532-4C7E-8721-59D67A5FAEA4}"/>
                  </a:ext>
                </a:extLst>
              </p:cNvPr>
              <p:cNvCxnSpPr>
                <a:stCxn id="14" idx="2"/>
                <a:endCxn id="12"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35BAC6-8FB3-446B-8207-719F04A1BA72}"/>
                  </a:ext>
                </a:extLst>
              </p:cNvPr>
              <p:cNvCxnSpPr>
                <a:stCxn id="14" idx="2"/>
                <a:endCxn id="13"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8B99E4-D74A-4011-9B90-0729132C4026}"/>
                  </a:ext>
                </a:extLst>
              </p:cNvPr>
              <p:cNvCxnSpPr>
                <a:stCxn id="13" idx="2"/>
                <a:endCxn id="9"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1B0CF0-2E15-40A0-BE30-7C90B2317F5B}"/>
                  </a:ext>
                </a:extLst>
              </p:cNvPr>
              <p:cNvCxnSpPr>
                <a:stCxn id="12" idx="2"/>
                <a:endCxn id="10"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6AA867-862D-4143-9A88-9B8D9C9A02A9}"/>
                  </a:ext>
                </a:extLst>
              </p:cNvPr>
              <p:cNvCxnSpPr>
                <a:stCxn id="12" idx="2"/>
                <a:endCxn id="11"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7BC1972-6A72-46ED-A6D3-59292D5E42F9}"/>
                </a:ext>
              </a:extLst>
            </p:cNvPr>
            <p:cNvSpPr txBox="1"/>
            <p:nvPr/>
          </p:nvSpPr>
          <p:spPr>
            <a:xfrm>
              <a:off x="4279572" y="1104117"/>
              <a:ext cx="984966" cy="867673"/>
            </a:xfrm>
            <a:prstGeom prst="rect">
              <a:avLst/>
            </a:prstGeom>
            <a:noFill/>
          </p:spPr>
          <p:txBody>
            <a:bodyPr wrap="square" rtlCol="0">
              <a:spAutoFit/>
            </a:bodyPr>
            <a:lstStyle/>
            <a:p>
              <a:r>
                <a:rPr lang="en-US" sz="2519" dirty="0"/>
                <a:t>Input value</a:t>
              </a:r>
            </a:p>
          </p:txBody>
        </p:sp>
        <p:sp>
          <p:nvSpPr>
            <p:cNvPr id="28" name="TextBox 27">
              <a:extLst>
                <a:ext uri="{FF2B5EF4-FFF2-40B4-BE49-F238E27FC236}">
                  <a16:creationId xmlns:a16="http://schemas.microsoft.com/office/drawing/2014/main" id="{0BF0BC7A-2B5A-4754-866A-6E1C3063F55B}"/>
                </a:ext>
              </a:extLst>
            </p:cNvPr>
            <p:cNvSpPr txBox="1"/>
            <p:nvPr/>
          </p:nvSpPr>
          <p:spPr>
            <a:xfrm>
              <a:off x="2693072" y="1356005"/>
              <a:ext cx="1360018" cy="480003"/>
            </a:xfrm>
            <a:prstGeom prst="rect">
              <a:avLst/>
            </a:prstGeom>
            <a:noFill/>
          </p:spPr>
          <p:txBody>
            <a:bodyPr wrap="square" rtlCol="0">
              <a:spAutoFit/>
            </a:bodyPr>
            <a:lstStyle/>
            <a:p>
              <a:r>
                <a:rPr lang="en-US" sz="2519" dirty="0"/>
                <a:t>v-model</a:t>
              </a:r>
            </a:p>
          </p:txBody>
        </p:sp>
      </p:grpSp>
      <p:sp>
        <p:nvSpPr>
          <p:cNvPr id="34" name="TextBox 33">
            <a:extLst>
              <a:ext uri="{FF2B5EF4-FFF2-40B4-BE49-F238E27FC236}">
                <a16:creationId xmlns:a16="http://schemas.microsoft.com/office/drawing/2014/main" id="{E4168B10-F567-4A26-95FB-DC2D8E4A42DA}"/>
              </a:ext>
            </a:extLst>
          </p:cNvPr>
          <p:cNvSpPr txBox="1"/>
          <p:nvPr/>
        </p:nvSpPr>
        <p:spPr>
          <a:xfrm>
            <a:off x="5463" y="22188"/>
            <a:ext cx="3934147" cy="535403"/>
          </a:xfrm>
          <a:prstGeom prst="rect">
            <a:avLst/>
          </a:prstGeom>
          <a:noFill/>
        </p:spPr>
        <p:txBody>
          <a:bodyPr wrap="square" rtlCol="0">
            <a:spAutoFit/>
          </a:bodyPr>
          <a:lstStyle/>
          <a:p>
            <a:r>
              <a:rPr lang="en-US" sz="2800" dirty="0">
                <a:solidFill>
                  <a:schemeClr val="accent1"/>
                </a:solidFill>
                <a:latin typeface="+mj-lt"/>
              </a:rPr>
              <a:t>Form input binding</a:t>
            </a:r>
          </a:p>
        </p:txBody>
      </p:sp>
      <p:grpSp>
        <p:nvGrpSpPr>
          <p:cNvPr id="4" name="Group 3"/>
          <p:cNvGrpSpPr/>
          <p:nvPr/>
        </p:nvGrpSpPr>
        <p:grpSpPr>
          <a:xfrm>
            <a:off x="5982055" y="584982"/>
            <a:ext cx="4773981" cy="1572687"/>
            <a:chOff x="5982055" y="584982"/>
            <a:chExt cx="4773981" cy="1572687"/>
          </a:xfrm>
        </p:grpSpPr>
        <p:grpSp>
          <p:nvGrpSpPr>
            <p:cNvPr id="2" name="Group 1"/>
            <p:cNvGrpSpPr/>
            <p:nvPr/>
          </p:nvGrpSpPr>
          <p:grpSpPr>
            <a:xfrm>
              <a:off x="6213371" y="723973"/>
              <a:ext cx="4468871" cy="1433696"/>
              <a:chOff x="6905745" y="804537"/>
              <a:chExt cx="4449841" cy="1546638"/>
            </a:xfrm>
          </p:grpSpPr>
          <p:sp>
            <p:nvSpPr>
              <p:cNvPr id="29" name="TextBox 28">
                <a:extLst>
                  <a:ext uri="{FF2B5EF4-FFF2-40B4-BE49-F238E27FC236}">
                    <a16:creationId xmlns:a16="http://schemas.microsoft.com/office/drawing/2014/main" id="{588763B7-D551-4294-A760-ED0A544B17C0}"/>
                  </a:ext>
                </a:extLst>
              </p:cNvPr>
              <p:cNvSpPr txBox="1"/>
              <p:nvPr/>
            </p:nvSpPr>
            <p:spPr>
              <a:xfrm>
                <a:off x="6905745" y="1087045"/>
                <a:ext cx="1511569" cy="533491"/>
              </a:xfrm>
              <a:prstGeom prst="rect">
                <a:avLst/>
              </a:prstGeom>
              <a:noFill/>
            </p:spPr>
            <p:txBody>
              <a:bodyPr wrap="square" rtlCol="0">
                <a:spAutoFit/>
              </a:bodyPr>
              <a:lstStyle/>
              <a:p>
                <a:r>
                  <a:rPr lang="en-US" sz="2519" dirty="0"/>
                  <a:t>v-model</a:t>
                </a:r>
              </a:p>
            </p:txBody>
          </p:sp>
          <p:sp>
            <p:nvSpPr>
              <p:cNvPr id="30" name="TextBox 29">
                <a:extLst>
                  <a:ext uri="{FF2B5EF4-FFF2-40B4-BE49-F238E27FC236}">
                    <a16:creationId xmlns:a16="http://schemas.microsoft.com/office/drawing/2014/main" id="{272D33BA-7057-437D-9CF4-C9E88A0B3A9A}"/>
                  </a:ext>
                </a:extLst>
              </p:cNvPr>
              <p:cNvSpPr txBox="1"/>
              <p:nvPr/>
            </p:nvSpPr>
            <p:spPr>
              <a:xfrm>
                <a:off x="9239157" y="804537"/>
                <a:ext cx="1696455" cy="964360"/>
              </a:xfrm>
              <a:prstGeom prst="rect">
                <a:avLst/>
              </a:prstGeom>
              <a:noFill/>
            </p:spPr>
            <p:txBody>
              <a:bodyPr wrap="square" rtlCol="0">
                <a:spAutoFit/>
              </a:bodyPr>
              <a:lstStyle/>
              <a:p>
                <a:r>
                  <a:rPr lang="en-US" sz="2519" dirty="0" err="1"/>
                  <a:t>v-on:input</a:t>
                </a:r>
                <a:endParaRPr lang="en-US" sz="2519" dirty="0"/>
              </a:p>
            </p:txBody>
          </p:sp>
          <p:sp>
            <p:nvSpPr>
              <p:cNvPr id="31" name="TextBox 30">
                <a:extLst>
                  <a:ext uri="{FF2B5EF4-FFF2-40B4-BE49-F238E27FC236}">
                    <a16:creationId xmlns:a16="http://schemas.microsoft.com/office/drawing/2014/main" id="{BCDF8D1B-587A-4170-93C3-C2D2F033C021}"/>
                  </a:ext>
                </a:extLst>
              </p:cNvPr>
              <p:cNvSpPr txBox="1"/>
              <p:nvPr/>
            </p:nvSpPr>
            <p:spPr>
              <a:xfrm>
                <a:off x="9239157" y="1386815"/>
                <a:ext cx="2116429" cy="964360"/>
              </a:xfrm>
              <a:prstGeom prst="rect">
                <a:avLst/>
              </a:prstGeom>
              <a:noFill/>
            </p:spPr>
            <p:txBody>
              <a:bodyPr wrap="square" rtlCol="0">
                <a:spAutoFit/>
              </a:bodyPr>
              <a:lstStyle/>
              <a:p>
                <a:r>
                  <a:rPr lang="en-US" sz="2519" dirty="0" err="1"/>
                  <a:t>v-bind:value</a:t>
                </a:r>
                <a:endParaRPr lang="en-US" sz="2519" dirty="0"/>
              </a:p>
            </p:txBody>
          </p:sp>
          <p:sp>
            <p:nvSpPr>
              <p:cNvPr id="32" name="Arrow: Left-Right 31">
                <a:extLst>
                  <a:ext uri="{FF2B5EF4-FFF2-40B4-BE49-F238E27FC236}">
                    <a16:creationId xmlns:a16="http://schemas.microsoft.com/office/drawing/2014/main" id="{D71EA964-11A9-4705-8580-6CCDCC0EDF69}"/>
                  </a:ext>
                </a:extLst>
              </p:cNvPr>
              <p:cNvSpPr/>
              <p:nvPr/>
            </p:nvSpPr>
            <p:spPr>
              <a:xfrm>
                <a:off x="8409396" y="1237825"/>
                <a:ext cx="579120" cy="260750"/>
              </a:xfrm>
              <a:prstGeom prst="lef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17">
              <a:extLst>
                <a:ext uri="{FF2B5EF4-FFF2-40B4-BE49-F238E27FC236}">
                  <a16:creationId xmlns:a16="http://schemas.microsoft.com/office/drawing/2014/main" id="{69087DF5-4878-47F3-A198-F78DEEDC90EE}"/>
                </a:ext>
              </a:extLst>
            </p:cNvPr>
            <p:cNvSpPr/>
            <p:nvPr/>
          </p:nvSpPr>
          <p:spPr>
            <a:xfrm>
              <a:off x="5982055" y="584982"/>
              <a:ext cx="4773981" cy="13549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353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51113-8C6F-4E3E-80B8-688B0F7640D8}"/>
              </a:ext>
            </a:extLst>
          </p:cNvPr>
          <p:cNvSpPr txBox="1"/>
          <p:nvPr/>
        </p:nvSpPr>
        <p:spPr>
          <a:xfrm>
            <a:off x="1405309" y="3011092"/>
            <a:ext cx="8619895" cy="480003"/>
          </a:xfrm>
          <a:prstGeom prst="rect">
            <a:avLst/>
          </a:prstGeom>
          <a:noFill/>
        </p:spPr>
        <p:txBody>
          <a:bodyPr wrap="square" rtlCol="0">
            <a:spAutoFit/>
          </a:bodyPr>
          <a:lstStyle/>
          <a:p>
            <a:r>
              <a:rPr lang="en-US" sz="2519" dirty="0"/>
              <a:t>&lt;</a:t>
            </a:r>
            <a:r>
              <a:rPr lang="en-US" sz="2519" dirty="0" err="1"/>
              <a:t>directiveName</a:t>
            </a:r>
            <a:r>
              <a:rPr lang="en-US" sz="2519" dirty="0"/>
              <a:t>&gt;:&lt;</a:t>
            </a:r>
            <a:r>
              <a:rPr lang="en-US" sz="2519" dirty="0">
                <a:solidFill>
                  <a:srgbClr val="42B983"/>
                </a:solidFill>
              </a:rPr>
              <a:t>argument</a:t>
            </a:r>
            <a:r>
              <a:rPr lang="en-US" sz="2519" dirty="0"/>
              <a:t>&gt;.&lt;</a:t>
            </a:r>
            <a:r>
              <a:rPr lang="en-US" sz="2519" dirty="0">
                <a:solidFill>
                  <a:srgbClr val="FE4E57"/>
                </a:solidFill>
              </a:rPr>
              <a:t>specifier</a:t>
            </a:r>
            <a:r>
              <a:rPr lang="en-US" sz="2519" dirty="0"/>
              <a:t>&gt; = "&lt;expression&gt;"</a:t>
            </a:r>
          </a:p>
        </p:txBody>
      </p:sp>
      <p:sp>
        <p:nvSpPr>
          <p:cNvPr id="15" name="TextBox 14">
            <a:extLst>
              <a:ext uri="{FF2B5EF4-FFF2-40B4-BE49-F238E27FC236}">
                <a16:creationId xmlns:a16="http://schemas.microsoft.com/office/drawing/2014/main" id="{5FD02740-CCFD-4DFD-97AB-8813C312E2AB}"/>
              </a:ext>
            </a:extLst>
          </p:cNvPr>
          <p:cNvSpPr txBox="1"/>
          <p:nvPr/>
        </p:nvSpPr>
        <p:spPr>
          <a:xfrm>
            <a:off x="3457751" y="3516733"/>
            <a:ext cx="4080472" cy="2030684"/>
          </a:xfrm>
          <a:prstGeom prst="rect">
            <a:avLst/>
          </a:prstGeom>
          <a:noFill/>
        </p:spPr>
        <p:txBody>
          <a:bodyPr wrap="square" rtlCol="0">
            <a:spAutoFit/>
          </a:bodyPr>
          <a:lstStyle/>
          <a:p>
            <a:r>
              <a:rPr lang="en-US" sz="2519" dirty="0">
                <a:solidFill>
                  <a:srgbClr val="34495E"/>
                </a:solidFill>
              </a:rPr>
              <a:t>Ex:</a:t>
            </a:r>
          </a:p>
          <a:p>
            <a:r>
              <a:rPr lang="en-US" sz="2519" dirty="0">
                <a:solidFill>
                  <a:srgbClr val="34495E"/>
                </a:solidFill>
              </a:rPr>
              <a:t>	</a:t>
            </a:r>
            <a:r>
              <a:rPr lang="en-US" sz="2519" dirty="0" err="1">
                <a:solidFill>
                  <a:srgbClr val="34495E"/>
                </a:solidFill>
              </a:rPr>
              <a:t>v-on:</a:t>
            </a:r>
            <a:r>
              <a:rPr lang="en-US" sz="2519" dirty="0" err="1">
                <a:solidFill>
                  <a:srgbClr val="42B983"/>
                </a:solidFill>
              </a:rPr>
              <a:t>click.</a:t>
            </a:r>
            <a:r>
              <a:rPr lang="en-US" sz="2519" dirty="0" err="1">
                <a:solidFill>
                  <a:srgbClr val="FF0000"/>
                </a:solidFill>
              </a:rPr>
              <a:t>keyup</a:t>
            </a:r>
            <a:endParaRPr lang="en-US" sz="2519" dirty="0">
              <a:solidFill>
                <a:srgbClr val="FF0000"/>
              </a:solidFill>
            </a:endParaRPr>
          </a:p>
          <a:p>
            <a:r>
              <a:rPr lang="en-US" sz="2519" dirty="0">
                <a:solidFill>
                  <a:srgbClr val="FF0000"/>
                </a:solidFill>
              </a:rPr>
              <a:t>	</a:t>
            </a:r>
            <a:r>
              <a:rPr lang="en-US" sz="2519" dirty="0">
                <a:solidFill>
                  <a:srgbClr val="34495E"/>
                </a:solidFill>
              </a:rPr>
              <a:t>v-</a:t>
            </a:r>
            <a:r>
              <a:rPr lang="en-US" sz="2519" dirty="0" err="1">
                <a:solidFill>
                  <a:srgbClr val="34495E"/>
                </a:solidFill>
              </a:rPr>
              <a:t>model.</a:t>
            </a:r>
            <a:r>
              <a:rPr lang="en-US" sz="2519" dirty="0" err="1">
                <a:solidFill>
                  <a:srgbClr val="FF0000"/>
                </a:solidFill>
              </a:rPr>
              <a:t>lazy</a:t>
            </a:r>
            <a:endParaRPr lang="en-US" sz="2519" dirty="0">
              <a:solidFill>
                <a:srgbClr val="FF0000"/>
              </a:solidFill>
            </a:endParaRPr>
          </a:p>
          <a:p>
            <a:r>
              <a:rPr lang="en-US" sz="2519" dirty="0">
                <a:solidFill>
                  <a:srgbClr val="FF0000"/>
                </a:solidFill>
              </a:rPr>
              <a:t>	</a:t>
            </a:r>
          </a:p>
          <a:p>
            <a:endParaRPr lang="en-US" sz="2519" dirty="0">
              <a:solidFill>
                <a:srgbClr val="FF0000"/>
              </a:solidFill>
            </a:endParaRPr>
          </a:p>
        </p:txBody>
      </p:sp>
      <p:sp>
        <p:nvSpPr>
          <p:cNvPr id="17" name="TextBox 16">
            <a:extLst>
              <a:ext uri="{FF2B5EF4-FFF2-40B4-BE49-F238E27FC236}">
                <a16:creationId xmlns:a16="http://schemas.microsoft.com/office/drawing/2014/main" id="{4264D151-86AA-4046-A535-65CB234F12BB}"/>
              </a:ext>
            </a:extLst>
          </p:cNvPr>
          <p:cNvSpPr txBox="1"/>
          <p:nvPr/>
        </p:nvSpPr>
        <p:spPr>
          <a:xfrm>
            <a:off x="1527131" y="4923572"/>
            <a:ext cx="8813279" cy="461665"/>
          </a:xfrm>
          <a:prstGeom prst="rect">
            <a:avLst/>
          </a:prstGeom>
          <a:noFill/>
        </p:spPr>
        <p:txBody>
          <a:bodyPr wrap="square" rtlCol="0">
            <a:spAutoFit/>
          </a:bodyPr>
          <a:lstStyle/>
          <a:p>
            <a:r>
              <a:rPr lang="en-US" sz="2400" dirty="0">
                <a:solidFill>
                  <a:srgbClr val="FF0000"/>
                </a:solidFill>
              </a:rPr>
              <a:t>Specifier indicates the directive should be bound in special way</a:t>
            </a:r>
          </a:p>
        </p:txBody>
      </p:sp>
      <p:sp>
        <p:nvSpPr>
          <p:cNvPr id="7" name="Rectangle 6">
            <a:extLst>
              <a:ext uri="{FF2B5EF4-FFF2-40B4-BE49-F238E27FC236}">
                <a16:creationId xmlns:a16="http://schemas.microsoft.com/office/drawing/2014/main" id="{B7866861-5951-44FA-A578-2EB1A8B1B470}"/>
              </a:ext>
            </a:extLst>
          </p:cNvPr>
          <p:cNvSpPr/>
          <p:nvPr/>
        </p:nvSpPr>
        <p:spPr>
          <a:xfrm>
            <a:off x="1166025" y="272192"/>
            <a:ext cx="3252814" cy="480003"/>
          </a:xfrm>
          <a:prstGeom prst="rect">
            <a:avLst/>
          </a:prstGeom>
        </p:spPr>
        <p:txBody>
          <a:bodyPr wrap="none">
            <a:spAutoFit/>
          </a:bodyPr>
          <a:lstStyle/>
          <a:p>
            <a:r>
              <a:rPr lang="en-US" sz="2519" dirty="0"/>
              <a:t>v-on, v-bind </a:t>
            </a:r>
            <a:r>
              <a:rPr lang="en-US" sz="2519" b="1" dirty="0"/>
              <a:t>shortcut</a:t>
            </a:r>
          </a:p>
        </p:txBody>
      </p:sp>
      <p:sp>
        <p:nvSpPr>
          <p:cNvPr id="8" name="TextBox 7">
            <a:extLst>
              <a:ext uri="{FF2B5EF4-FFF2-40B4-BE49-F238E27FC236}">
                <a16:creationId xmlns:a16="http://schemas.microsoft.com/office/drawing/2014/main" id="{6B759785-0B75-4D10-8224-B48B9B1F246B}"/>
              </a:ext>
            </a:extLst>
          </p:cNvPr>
          <p:cNvSpPr txBox="1"/>
          <p:nvPr/>
        </p:nvSpPr>
        <p:spPr>
          <a:xfrm>
            <a:off x="1404905" y="857507"/>
            <a:ext cx="1889975" cy="480003"/>
          </a:xfrm>
          <a:prstGeom prst="rect">
            <a:avLst/>
          </a:prstGeom>
          <a:noFill/>
        </p:spPr>
        <p:txBody>
          <a:bodyPr wrap="square" rtlCol="0">
            <a:spAutoFit/>
          </a:bodyPr>
          <a:lstStyle/>
          <a:p>
            <a:r>
              <a:rPr lang="en-US" sz="2519" dirty="0" err="1">
                <a:solidFill>
                  <a:srgbClr val="34495E"/>
                </a:solidFill>
              </a:rPr>
              <a:t>v-on:</a:t>
            </a:r>
            <a:r>
              <a:rPr lang="en-US" sz="2519" dirty="0" err="1">
                <a:solidFill>
                  <a:srgbClr val="42B983"/>
                </a:solidFill>
              </a:rPr>
              <a:t>click</a:t>
            </a:r>
            <a:endParaRPr lang="en-US" sz="2519" dirty="0">
              <a:solidFill>
                <a:srgbClr val="42B983"/>
              </a:solidFill>
            </a:endParaRPr>
          </a:p>
        </p:txBody>
      </p:sp>
      <p:sp>
        <p:nvSpPr>
          <p:cNvPr id="9" name="TextBox 8">
            <a:extLst>
              <a:ext uri="{FF2B5EF4-FFF2-40B4-BE49-F238E27FC236}">
                <a16:creationId xmlns:a16="http://schemas.microsoft.com/office/drawing/2014/main" id="{DFF4903E-49CD-4833-BDD7-DA2C92710BDB}"/>
              </a:ext>
            </a:extLst>
          </p:cNvPr>
          <p:cNvSpPr txBox="1"/>
          <p:nvPr/>
        </p:nvSpPr>
        <p:spPr>
          <a:xfrm>
            <a:off x="1379766" y="1584244"/>
            <a:ext cx="1889975" cy="480003"/>
          </a:xfrm>
          <a:prstGeom prst="rect">
            <a:avLst/>
          </a:prstGeom>
          <a:noFill/>
        </p:spPr>
        <p:txBody>
          <a:bodyPr wrap="square" rtlCol="0">
            <a:spAutoFit/>
          </a:bodyPr>
          <a:lstStyle/>
          <a:p>
            <a:r>
              <a:rPr lang="en-US" sz="2519" dirty="0" err="1">
                <a:solidFill>
                  <a:srgbClr val="34495E"/>
                </a:solidFill>
              </a:rPr>
              <a:t>v-bind:</a:t>
            </a:r>
            <a:r>
              <a:rPr lang="en-US" sz="2519" dirty="0" err="1">
                <a:solidFill>
                  <a:srgbClr val="42B983"/>
                </a:solidFill>
              </a:rPr>
              <a:t>style</a:t>
            </a:r>
            <a:endParaRPr lang="en-US" sz="2519" dirty="0">
              <a:solidFill>
                <a:srgbClr val="42B983"/>
              </a:solidFill>
            </a:endParaRPr>
          </a:p>
        </p:txBody>
      </p:sp>
      <p:sp>
        <p:nvSpPr>
          <p:cNvPr id="10" name="TextBox 9">
            <a:extLst>
              <a:ext uri="{FF2B5EF4-FFF2-40B4-BE49-F238E27FC236}">
                <a16:creationId xmlns:a16="http://schemas.microsoft.com/office/drawing/2014/main" id="{E2D1375C-15EE-4604-BB74-1AAB9CFD7F34}"/>
              </a:ext>
            </a:extLst>
          </p:cNvPr>
          <p:cNvSpPr txBox="1"/>
          <p:nvPr/>
        </p:nvSpPr>
        <p:spPr>
          <a:xfrm>
            <a:off x="6405226" y="857507"/>
            <a:ext cx="1889975" cy="480003"/>
          </a:xfrm>
          <a:prstGeom prst="rect">
            <a:avLst/>
          </a:prstGeom>
          <a:noFill/>
        </p:spPr>
        <p:txBody>
          <a:bodyPr wrap="square" rtlCol="0">
            <a:spAutoFit/>
          </a:bodyPr>
          <a:lstStyle/>
          <a:p>
            <a:r>
              <a:rPr lang="en-US" sz="2519" dirty="0">
                <a:solidFill>
                  <a:srgbClr val="34495E"/>
                </a:solidFill>
              </a:rPr>
              <a:t>@</a:t>
            </a:r>
            <a:r>
              <a:rPr lang="en-US" sz="2519" dirty="0">
                <a:solidFill>
                  <a:srgbClr val="42B983"/>
                </a:solidFill>
              </a:rPr>
              <a:t>click</a:t>
            </a:r>
          </a:p>
        </p:txBody>
      </p:sp>
      <p:sp>
        <p:nvSpPr>
          <p:cNvPr id="11" name="TextBox 10">
            <a:extLst>
              <a:ext uri="{FF2B5EF4-FFF2-40B4-BE49-F238E27FC236}">
                <a16:creationId xmlns:a16="http://schemas.microsoft.com/office/drawing/2014/main" id="{C288919B-117C-4273-B378-6C3412701782}"/>
              </a:ext>
            </a:extLst>
          </p:cNvPr>
          <p:cNvSpPr txBox="1"/>
          <p:nvPr/>
        </p:nvSpPr>
        <p:spPr>
          <a:xfrm>
            <a:off x="6380087" y="1584244"/>
            <a:ext cx="1889975" cy="480003"/>
          </a:xfrm>
          <a:prstGeom prst="rect">
            <a:avLst/>
          </a:prstGeom>
          <a:noFill/>
        </p:spPr>
        <p:txBody>
          <a:bodyPr wrap="square" rtlCol="0">
            <a:spAutoFit/>
          </a:bodyPr>
          <a:lstStyle/>
          <a:p>
            <a:r>
              <a:rPr lang="en-US" sz="2519" dirty="0">
                <a:solidFill>
                  <a:srgbClr val="34495E"/>
                </a:solidFill>
              </a:rPr>
              <a:t>:</a:t>
            </a:r>
            <a:r>
              <a:rPr lang="en-US" sz="2519" dirty="0">
                <a:solidFill>
                  <a:srgbClr val="42B983"/>
                </a:solidFill>
              </a:rPr>
              <a:t>style</a:t>
            </a:r>
          </a:p>
        </p:txBody>
      </p:sp>
      <p:sp>
        <p:nvSpPr>
          <p:cNvPr id="12" name="Arrow: Left 11">
            <a:extLst>
              <a:ext uri="{FF2B5EF4-FFF2-40B4-BE49-F238E27FC236}">
                <a16:creationId xmlns:a16="http://schemas.microsoft.com/office/drawing/2014/main" id="{165BDEBA-F073-44EC-A10E-9D06294B2E87}"/>
              </a:ext>
            </a:extLst>
          </p:cNvPr>
          <p:cNvSpPr/>
          <p:nvPr/>
        </p:nvSpPr>
        <p:spPr>
          <a:xfrm rot="10800000">
            <a:off x="4316151" y="1812759"/>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9A8F95D3-C4E6-4564-88F0-64584EDFD602}"/>
              </a:ext>
            </a:extLst>
          </p:cNvPr>
          <p:cNvSpPr/>
          <p:nvPr/>
        </p:nvSpPr>
        <p:spPr>
          <a:xfrm rot="10800000">
            <a:off x="4316151" y="992485"/>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9087DF5-4878-47F3-A198-F78DEEDC90EE}"/>
              </a:ext>
            </a:extLst>
          </p:cNvPr>
          <p:cNvSpPr/>
          <p:nvPr/>
        </p:nvSpPr>
        <p:spPr>
          <a:xfrm>
            <a:off x="1166025" y="714312"/>
            <a:ext cx="6526927" cy="15363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B9CF2CA-CF29-49DC-B121-9103767B8363}"/>
              </a:ext>
            </a:extLst>
          </p:cNvPr>
          <p:cNvSpPr/>
          <p:nvPr/>
        </p:nvSpPr>
        <p:spPr>
          <a:xfrm>
            <a:off x="1232026" y="2915326"/>
            <a:ext cx="9232364" cy="25881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A78DA1-A59A-4F89-9BBF-D0BA4CFB9038}"/>
              </a:ext>
            </a:extLst>
          </p:cNvPr>
          <p:cNvSpPr/>
          <p:nvPr/>
        </p:nvSpPr>
        <p:spPr>
          <a:xfrm>
            <a:off x="1405309" y="2469626"/>
            <a:ext cx="1388522" cy="480003"/>
          </a:xfrm>
          <a:prstGeom prst="rect">
            <a:avLst/>
          </a:prstGeom>
        </p:spPr>
        <p:txBody>
          <a:bodyPr wrap="none">
            <a:spAutoFit/>
          </a:bodyPr>
          <a:lstStyle/>
          <a:p>
            <a:r>
              <a:rPr lang="en-US" sz="2519" dirty="0"/>
              <a:t>specifier</a:t>
            </a:r>
          </a:p>
        </p:txBody>
      </p:sp>
      <p:sp>
        <p:nvSpPr>
          <p:cNvPr id="19" name="Title 1">
            <a:extLst>
              <a:ext uri="{FF2B5EF4-FFF2-40B4-BE49-F238E27FC236}">
                <a16:creationId xmlns:a16="http://schemas.microsoft.com/office/drawing/2014/main" id="{8C143711-25E7-4CF1-AC8A-776D60FB142D}"/>
              </a:ext>
            </a:extLst>
          </p:cNvPr>
          <p:cNvSpPr>
            <a:spLocks noGrp="1"/>
          </p:cNvSpPr>
          <p:nvPr>
            <p:ph type="title" idx="4294967295"/>
          </p:nvPr>
        </p:nvSpPr>
        <p:spPr>
          <a:xfrm>
            <a:off x="0" y="0"/>
            <a:ext cx="2678113" cy="639763"/>
          </a:xfrm>
        </p:spPr>
        <p:txBody>
          <a:bodyPr>
            <a:normAutofit/>
          </a:bodyPr>
          <a:lstStyle/>
          <a:p>
            <a:r>
              <a:rPr lang="en-US" sz="2879" dirty="0"/>
              <a:t>Notes</a:t>
            </a:r>
          </a:p>
        </p:txBody>
      </p:sp>
    </p:spTree>
    <p:extLst>
      <p:ext uri="{BB962C8B-B14F-4D97-AF65-F5344CB8AC3E}">
        <p14:creationId xmlns:p14="http://schemas.microsoft.com/office/powerpoint/2010/main" val="3590570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67BFC-B9DD-4241-82AC-C50D21088323}"/>
              </a:ext>
            </a:extLst>
          </p:cNvPr>
          <p:cNvSpPr txBox="1"/>
          <p:nvPr/>
        </p:nvSpPr>
        <p:spPr>
          <a:xfrm>
            <a:off x="5851558" y="876104"/>
            <a:ext cx="4971864" cy="867673"/>
          </a:xfrm>
          <a:prstGeom prst="rect">
            <a:avLst/>
          </a:prstGeom>
          <a:noFill/>
        </p:spPr>
        <p:txBody>
          <a:bodyPr wrap="square" rtlCol="0">
            <a:spAutoFit/>
          </a:bodyPr>
          <a:lstStyle/>
          <a:p>
            <a:r>
              <a:rPr lang="en-US" sz="2519" dirty="0"/>
              <a:t>v-show = “conditional expression”</a:t>
            </a:r>
          </a:p>
          <a:p>
            <a:endParaRPr lang="en-US" sz="2519" dirty="0"/>
          </a:p>
        </p:txBody>
      </p:sp>
      <p:sp>
        <p:nvSpPr>
          <p:cNvPr id="4" name="TextBox 3">
            <a:extLst>
              <a:ext uri="{FF2B5EF4-FFF2-40B4-BE49-F238E27FC236}">
                <a16:creationId xmlns:a16="http://schemas.microsoft.com/office/drawing/2014/main" id="{F86345EF-578F-4681-BF2D-70781C13069D}"/>
              </a:ext>
            </a:extLst>
          </p:cNvPr>
          <p:cNvSpPr txBox="1"/>
          <p:nvPr/>
        </p:nvSpPr>
        <p:spPr>
          <a:xfrm>
            <a:off x="134286" y="876104"/>
            <a:ext cx="5475681" cy="1255344"/>
          </a:xfrm>
          <a:prstGeom prst="rect">
            <a:avLst/>
          </a:prstGeom>
          <a:noFill/>
        </p:spPr>
        <p:txBody>
          <a:bodyPr wrap="square" rtlCol="0">
            <a:spAutoFit/>
          </a:bodyPr>
          <a:lstStyle/>
          <a:p>
            <a:pPr marL="411343" indent="-411343">
              <a:buFont typeface="Arial" panose="020B0604020202020204" pitchFamily="34" charset="0"/>
              <a:buChar char="•"/>
            </a:pPr>
            <a:r>
              <a:rPr lang="en-US" sz="2519" dirty="0"/>
              <a:t>v-if = “conditional expression”</a:t>
            </a:r>
          </a:p>
          <a:p>
            <a:pPr marL="411343" indent="-411343">
              <a:buFont typeface="Arial" panose="020B0604020202020204" pitchFamily="34" charset="0"/>
              <a:buChar char="•"/>
            </a:pPr>
            <a:r>
              <a:rPr lang="en-US" sz="2519" dirty="0"/>
              <a:t>v-else-if = “conditional expression”</a:t>
            </a:r>
          </a:p>
          <a:p>
            <a:pPr marL="411343" indent="-411343">
              <a:buFont typeface="Arial" panose="020B0604020202020204" pitchFamily="34" charset="0"/>
              <a:buChar char="•"/>
            </a:pPr>
            <a:r>
              <a:rPr lang="en-US" sz="2519" dirty="0"/>
              <a:t>v-else</a:t>
            </a:r>
          </a:p>
        </p:txBody>
      </p:sp>
      <p:sp>
        <p:nvSpPr>
          <p:cNvPr id="8" name="TextBox 7">
            <a:extLst>
              <a:ext uri="{FF2B5EF4-FFF2-40B4-BE49-F238E27FC236}">
                <a16:creationId xmlns:a16="http://schemas.microsoft.com/office/drawing/2014/main" id="{26257F6D-EAA0-457E-AAA2-371D017AEE94}"/>
              </a:ext>
            </a:extLst>
          </p:cNvPr>
          <p:cNvSpPr txBox="1"/>
          <p:nvPr/>
        </p:nvSpPr>
        <p:spPr>
          <a:xfrm>
            <a:off x="0" y="100"/>
            <a:ext cx="3871245" cy="535403"/>
          </a:xfrm>
          <a:prstGeom prst="rect">
            <a:avLst/>
          </a:prstGeom>
          <a:noFill/>
        </p:spPr>
        <p:txBody>
          <a:bodyPr wrap="square" rtlCol="0">
            <a:spAutoFit/>
          </a:bodyPr>
          <a:lstStyle/>
          <a:p>
            <a:r>
              <a:rPr lang="en-US" sz="2800" dirty="0">
                <a:solidFill>
                  <a:schemeClr val="accent1"/>
                </a:solidFill>
                <a:latin typeface="+mj-lt"/>
              </a:rPr>
              <a:t>Conditional rendering</a:t>
            </a:r>
          </a:p>
        </p:txBody>
      </p:sp>
      <p:cxnSp>
        <p:nvCxnSpPr>
          <p:cNvPr id="9" name="Straight Connector 8">
            <a:extLst>
              <a:ext uri="{FF2B5EF4-FFF2-40B4-BE49-F238E27FC236}">
                <a16:creationId xmlns:a16="http://schemas.microsoft.com/office/drawing/2014/main" id="{B5B56C9E-B977-450C-B3DF-0B2772288E31}"/>
              </a:ext>
            </a:extLst>
          </p:cNvPr>
          <p:cNvCxnSpPr>
            <a:cxnSpLocks/>
          </p:cNvCxnSpPr>
          <p:nvPr/>
        </p:nvCxnSpPr>
        <p:spPr>
          <a:xfrm>
            <a:off x="5782964" y="779681"/>
            <a:ext cx="0" cy="3555177"/>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DC92C3-C865-4E3A-87AE-A8E20C87CD0E}"/>
              </a:ext>
            </a:extLst>
          </p:cNvPr>
          <p:cNvSpPr txBox="1"/>
          <p:nvPr/>
        </p:nvSpPr>
        <p:spPr>
          <a:xfrm>
            <a:off x="6020169" y="2546281"/>
            <a:ext cx="4634643" cy="480003"/>
          </a:xfrm>
          <a:prstGeom prst="rect">
            <a:avLst/>
          </a:prstGeom>
          <a:noFill/>
        </p:spPr>
        <p:txBody>
          <a:bodyPr wrap="square" rtlCol="0">
            <a:spAutoFit/>
          </a:bodyPr>
          <a:lstStyle/>
          <a:p>
            <a:r>
              <a:rPr lang="en-US" sz="2519" dirty="0"/>
              <a:t>Toggle CSS property </a:t>
            </a:r>
            <a:r>
              <a:rPr lang="en-US" sz="2519" dirty="0">
                <a:solidFill>
                  <a:srgbClr val="42B983"/>
                </a:solidFill>
              </a:rPr>
              <a:t>display </a:t>
            </a:r>
          </a:p>
        </p:txBody>
      </p:sp>
      <p:cxnSp>
        <p:nvCxnSpPr>
          <p:cNvPr id="14" name="Straight Arrow Connector 13">
            <a:extLst>
              <a:ext uri="{FF2B5EF4-FFF2-40B4-BE49-F238E27FC236}">
                <a16:creationId xmlns:a16="http://schemas.microsoft.com/office/drawing/2014/main" id="{1C256CE3-8EED-49BE-A76F-C5F0CE462FD8}"/>
              </a:ext>
            </a:extLst>
          </p:cNvPr>
          <p:cNvCxnSpPr>
            <a:cxnSpLocks/>
            <a:endCxn id="12" idx="0"/>
          </p:cNvCxnSpPr>
          <p:nvPr/>
        </p:nvCxnSpPr>
        <p:spPr>
          <a:xfrm>
            <a:off x="8337491" y="1638158"/>
            <a:ext cx="0" cy="908122"/>
          </a:xfrm>
          <a:prstGeom prst="straightConnector1">
            <a:avLst/>
          </a:prstGeom>
          <a:ln>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0C4AA2-7E7E-48E3-BE59-676CDBB2A373}"/>
              </a:ext>
            </a:extLst>
          </p:cNvPr>
          <p:cNvSpPr txBox="1"/>
          <p:nvPr/>
        </p:nvSpPr>
        <p:spPr>
          <a:xfrm>
            <a:off x="544487" y="3030351"/>
            <a:ext cx="4634643" cy="480003"/>
          </a:xfrm>
          <a:prstGeom prst="rect">
            <a:avLst/>
          </a:prstGeom>
          <a:noFill/>
        </p:spPr>
        <p:txBody>
          <a:bodyPr wrap="square" rtlCol="0">
            <a:spAutoFit/>
          </a:bodyPr>
          <a:lstStyle/>
          <a:p>
            <a:r>
              <a:rPr lang="en-US" sz="2519" dirty="0"/>
              <a:t>Toggle </a:t>
            </a:r>
            <a:r>
              <a:rPr lang="en-US" sz="2519" dirty="0">
                <a:solidFill>
                  <a:srgbClr val="42B983"/>
                </a:solidFill>
              </a:rPr>
              <a:t>real rendering process </a:t>
            </a:r>
          </a:p>
        </p:txBody>
      </p:sp>
      <p:cxnSp>
        <p:nvCxnSpPr>
          <p:cNvPr id="17" name="Straight Arrow Connector 16">
            <a:extLst>
              <a:ext uri="{FF2B5EF4-FFF2-40B4-BE49-F238E27FC236}">
                <a16:creationId xmlns:a16="http://schemas.microsoft.com/office/drawing/2014/main" id="{26CBDF3F-ABDD-4949-875E-4D3B5758E817}"/>
              </a:ext>
            </a:extLst>
          </p:cNvPr>
          <p:cNvCxnSpPr>
            <a:cxnSpLocks/>
          </p:cNvCxnSpPr>
          <p:nvPr/>
        </p:nvCxnSpPr>
        <p:spPr>
          <a:xfrm>
            <a:off x="2797830" y="1928395"/>
            <a:ext cx="0" cy="1123787"/>
          </a:xfrm>
          <a:prstGeom prst="straightConnector1">
            <a:avLst/>
          </a:prstGeom>
          <a:ln>
            <a:solidFill>
              <a:srgbClr val="42B98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84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DFCAB-E1F2-4A60-B9AE-D4AB9A757A76}"/>
              </a:ext>
            </a:extLst>
          </p:cNvPr>
          <p:cNvSpPr txBox="1"/>
          <p:nvPr/>
        </p:nvSpPr>
        <p:spPr>
          <a:xfrm>
            <a:off x="0" y="100"/>
            <a:ext cx="3487493" cy="535403"/>
          </a:xfrm>
          <a:prstGeom prst="rect">
            <a:avLst/>
          </a:prstGeom>
          <a:noFill/>
        </p:spPr>
        <p:txBody>
          <a:bodyPr wrap="square" rtlCol="0">
            <a:spAutoFit/>
          </a:bodyPr>
          <a:lstStyle/>
          <a:p>
            <a:r>
              <a:rPr lang="en-US" sz="2879" dirty="0">
                <a:solidFill>
                  <a:schemeClr val="accent1"/>
                </a:solidFill>
                <a:latin typeface="+mj-lt"/>
              </a:rPr>
              <a:t>List rendering</a:t>
            </a:r>
          </a:p>
        </p:txBody>
      </p:sp>
      <p:sp>
        <p:nvSpPr>
          <p:cNvPr id="4" name="TextBox 3">
            <a:extLst>
              <a:ext uri="{FF2B5EF4-FFF2-40B4-BE49-F238E27FC236}">
                <a16:creationId xmlns:a16="http://schemas.microsoft.com/office/drawing/2014/main" id="{4899C52B-202D-4ABF-9AB3-AD23C492B297}"/>
              </a:ext>
            </a:extLst>
          </p:cNvPr>
          <p:cNvSpPr txBox="1"/>
          <p:nvPr/>
        </p:nvSpPr>
        <p:spPr>
          <a:xfrm>
            <a:off x="726153" y="645973"/>
            <a:ext cx="7603881" cy="867673"/>
          </a:xfrm>
          <a:prstGeom prst="rect">
            <a:avLst/>
          </a:prstGeom>
          <a:noFill/>
        </p:spPr>
        <p:txBody>
          <a:bodyPr wrap="square" rtlCol="0">
            <a:spAutoFit/>
          </a:bodyPr>
          <a:lstStyle/>
          <a:p>
            <a:r>
              <a:rPr lang="en-US" sz="2519" dirty="0"/>
              <a:t>v-for = “(value, key, index) in object”</a:t>
            </a:r>
          </a:p>
          <a:p>
            <a:endParaRPr lang="en-US" sz="2519" dirty="0"/>
          </a:p>
        </p:txBody>
      </p:sp>
      <p:sp>
        <p:nvSpPr>
          <p:cNvPr id="5" name="TextBox 4">
            <a:extLst>
              <a:ext uri="{FF2B5EF4-FFF2-40B4-BE49-F238E27FC236}">
                <a16:creationId xmlns:a16="http://schemas.microsoft.com/office/drawing/2014/main" id="{E805B272-5038-4852-A725-B8A563932718}"/>
              </a:ext>
            </a:extLst>
          </p:cNvPr>
          <p:cNvSpPr txBox="1"/>
          <p:nvPr/>
        </p:nvSpPr>
        <p:spPr>
          <a:xfrm>
            <a:off x="726153" y="1288724"/>
            <a:ext cx="7603881" cy="867673"/>
          </a:xfrm>
          <a:prstGeom prst="rect">
            <a:avLst/>
          </a:prstGeom>
          <a:noFill/>
        </p:spPr>
        <p:txBody>
          <a:bodyPr wrap="square" rtlCol="0">
            <a:spAutoFit/>
          </a:bodyPr>
          <a:lstStyle/>
          <a:p>
            <a:r>
              <a:rPr lang="en-US" sz="2519" dirty="0"/>
              <a:t>v-for = “(item, index) in array”</a:t>
            </a:r>
          </a:p>
          <a:p>
            <a:endParaRPr lang="en-US" sz="2519" dirty="0"/>
          </a:p>
        </p:txBody>
      </p:sp>
      <p:sp>
        <p:nvSpPr>
          <p:cNvPr id="6" name="TextBox 5">
            <a:extLst>
              <a:ext uri="{FF2B5EF4-FFF2-40B4-BE49-F238E27FC236}">
                <a16:creationId xmlns:a16="http://schemas.microsoft.com/office/drawing/2014/main" id="{949362A7-DE84-4652-B2A9-5FD8FBF70601}"/>
              </a:ext>
            </a:extLst>
          </p:cNvPr>
          <p:cNvSpPr txBox="1"/>
          <p:nvPr/>
        </p:nvSpPr>
        <p:spPr>
          <a:xfrm>
            <a:off x="940404" y="2560734"/>
            <a:ext cx="8109512" cy="2806025"/>
          </a:xfrm>
          <a:prstGeom prst="rect">
            <a:avLst/>
          </a:prstGeom>
          <a:noFill/>
        </p:spPr>
        <p:txBody>
          <a:bodyPr wrap="square" rtlCol="0">
            <a:spAutoFit/>
          </a:bodyPr>
          <a:lstStyle/>
          <a:p>
            <a:r>
              <a:rPr lang="en-US" sz="2519" dirty="0"/>
              <a:t>&lt;ul v-for = “(</a:t>
            </a:r>
            <a:r>
              <a:rPr lang="en-US" sz="2519" dirty="0">
                <a:solidFill>
                  <a:srgbClr val="42B983"/>
                </a:solidFill>
              </a:rPr>
              <a:t>item</a:t>
            </a:r>
            <a:r>
              <a:rPr lang="en-US" sz="2519" dirty="0"/>
              <a:t>, index) in array” :key=“</a:t>
            </a:r>
            <a:r>
              <a:rPr lang="en-US" sz="2519" dirty="0" err="1"/>
              <a:t>item.</a:t>
            </a:r>
            <a:r>
              <a:rPr lang="en-US" sz="2519" dirty="0" err="1">
                <a:solidFill>
                  <a:srgbClr val="FF0000"/>
                </a:solidFill>
              </a:rPr>
              <a:t>uniqueId</a:t>
            </a:r>
            <a:r>
              <a:rPr lang="en-US" sz="2519" dirty="0"/>
              <a:t>”&gt;</a:t>
            </a:r>
          </a:p>
          <a:p>
            <a:r>
              <a:rPr lang="en-US" sz="2519" dirty="0" smtClean="0"/>
              <a:t>// </a:t>
            </a:r>
            <a:r>
              <a:rPr lang="en-US" sz="2519" dirty="0"/>
              <a:t>below block of code will have access to </a:t>
            </a:r>
            <a:r>
              <a:rPr lang="en-US" sz="2519" dirty="0">
                <a:solidFill>
                  <a:srgbClr val="42B983"/>
                </a:solidFill>
              </a:rPr>
              <a:t>item, </a:t>
            </a:r>
            <a:r>
              <a:rPr lang="en-US" sz="2519" dirty="0"/>
              <a:t>index</a:t>
            </a:r>
          </a:p>
          <a:p>
            <a:r>
              <a:rPr lang="en-US" sz="2519" dirty="0"/>
              <a:t>	&lt;li&gt;</a:t>
            </a:r>
          </a:p>
          <a:p>
            <a:r>
              <a:rPr lang="en-US" sz="2519" dirty="0"/>
              <a:t>		…</a:t>
            </a:r>
          </a:p>
          <a:p>
            <a:r>
              <a:rPr lang="en-US" sz="2519" dirty="0"/>
              <a:t>	&lt;/li&gt;</a:t>
            </a:r>
          </a:p>
          <a:p>
            <a:r>
              <a:rPr lang="en-US" sz="2519" dirty="0"/>
              <a:t>&lt;/ul&gt;</a:t>
            </a:r>
          </a:p>
          <a:p>
            <a:endParaRPr lang="en-US" sz="2519" dirty="0"/>
          </a:p>
        </p:txBody>
      </p:sp>
      <p:sp>
        <p:nvSpPr>
          <p:cNvPr id="7" name="Rectangle: Rounded Corners 6">
            <a:extLst>
              <a:ext uri="{FF2B5EF4-FFF2-40B4-BE49-F238E27FC236}">
                <a16:creationId xmlns:a16="http://schemas.microsoft.com/office/drawing/2014/main" id="{D275801B-7434-4508-846F-DA6F9C2B0BC5}"/>
              </a:ext>
            </a:extLst>
          </p:cNvPr>
          <p:cNvSpPr/>
          <p:nvPr/>
        </p:nvSpPr>
        <p:spPr>
          <a:xfrm>
            <a:off x="442044" y="2276176"/>
            <a:ext cx="8976408" cy="309058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753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Instance lifecycle</a:t>
            </a:r>
          </a:p>
        </p:txBody>
      </p:sp>
    </p:spTree>
    <p:extLst>
      <p:ext uri="{BB962C8B-B14F-4D97-AF65-F5344CB8AC3E}">
        <p14:creationId xmlns:p14="http://schemas.microsoft.com/office/powerpoint/2010/main" val="463248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957" y="2093715"/>
            <a:ext cx="2466975" cy="1847850"/>
          </a:xfrm>
          <a:prstGeom prst="rect">
            <a:avLst/>
          </a:prstGeom>
          <a:solidFill>
            <a:srgbClr val="34495E"/>
          </a:solidFill>
        </p:spPr>
      </p:pic>
      <p:sp>
        <p:nvSpPr>
          <p:cNvPr id="6" name="Rectangle 5"/>
          <p:cNvSpPr/>
          <p:nvPr/>
        </p:nvSpPr>
        <p:spPr>
          <a:xfrm>
            <a:off x="2241252" y="846033"/>
            <a:ext cx="6740377" cy="2785929"/>
          </a:xfrm>
          <a:prstGeom prst="rect">
            <a:avLst/>
          </a:prstGeom>
          <a:noFill/>
          <a:ln w="38100" cap="flat" cmpd="sng" algn="ctr">
            <a:solidFill>
              <a:srgbClr val="34495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 name="TextBox 4">
            <a:extLst>
              <a:ext uri="{FF2B5EF4-FFF2-40B4-BE49-F238E27FC236}">
                <a16:creationId xmlns:a16="http://schemas.microsoft.com/office/drawing/2014/main" id="{3CB4D14F-DB4C-431C-BFEF-50E487BF1761}"/>
              </a:ext>
            </a:extLst>
          </p:cNvPr>
          <p:cNvSpPr txBox="1"/>
          <p:nvPr/>
        </p:nvSpPr>
        <p:spPr>
          <a:xfrm>
            <a:off x="2292528" y="989214"/>
            <a:ext cx="6572531" cy="1310872"/>
          </a:xfrm>
          <a:prstGeom prst="rect">
            <a:avLst/>
          </a:prstGeom>
          <a:noFill/>
        </p:spPr>
        <p:txBody>
          <a:bodyPr wrap="square" rtlCol="0">
            <a:spAutoFit/>
          </a:bodyPr>
          <a:lstStyle/>
          <a:p>
            <a:pPr algn="ctr"/>
            <a:r>
              <a:rPr lang="en-US" sz="3959" dirty="0">
                <a:solidFill>
                  <a:srgbClr val="42B983"/>
                </a:solidFill>
                <a:latin typeface="+mj-lt"/>
              </a:rPr>
              <a:t>Vue introduction</a:t>
            </a:r>
          </a:p>
          <a:p>
            <a:pPr algn="ctr"/>
            <a:r>
              <a:rPr lang="en-US" sz="3959" dirty="0">
                <a:solidFill>
                  <a:srgbClr val="42B983"/>
                </a:solidFill>
                <a:latin typeface="+mj-lt"/>
              </a:rPr>
              <a:t>The progressive framework</a:t>
            </a:r>
          </a:p>
        </p:txBody>
      </p:sp>
    </p:spTree>
    <p:extLst>
      <p:ext uri="{BB962C8B-B14F-4D97-AF65-F5344CB8AC3E}">
        <p14:creationId xmlns:p14="http://schemas.microsoft.com/office/powerpoint/2010/main" val="460071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13C48C-4863-4EB0-8F76-582940BA3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63" y="-2"/>
            <a:ext cx="8580659" cy="5657317"/>
          </a:xfrm>
          <a:prstGeom prst="rect">
            <a:avLst/>
          </a:prstGeom>
        </p:spPr>
      </p:pic>
    </p:spTree>
    <p:extLst>
      <p:ext uri="{BB962C8B-B14F-4D97-AF65-F5344CB8AC3E}">
        <p14:creationId xmlns:p14="http://schemas.microsoft.com/office/powerpoint/2010/main" val="3524591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Vue component system</a:t>
            </a:r>
          </a:p>
        </p:txBody>
      </p:sp>
      <p:sp>
        <p:nvSpPr>
          <p:cNvPr id="4" name="TextBox 3">
            <a:extLst>
              <a:ext uri="{FF2B5EF4-FFF2-40B4-BE49-F238E27FC236}">
                <a16:creationId xmlns:a16="http://schemas.microsoft.com/office/drawing/2014/main" id="{9D2EB246-4291-481B-AE5D-FB35D0002B44}"/>
              </a:ext>
            </a:extLst>
          </p:cNvPr>
          <p:cNvSpPr txBox="1"/>
          <p:nvPr/>
        </p:nvSpPr>
        <p:spPr>
          <a:xfrm>
            <a:off x="3856542" y="1863133"/>
            <a:ext cx="3799312" cy="590803"/>
          </a:xfrm>
          <a:prstGeom prst="rect">
            <a:avLst/>
          </a:prstGeom>
          <a:noFill/>
        </p:spPr>
        <p:txBody>
          <a:bodyPr wrap="square" rtlCol="0">
            <a:spAutoFit/>
          </a:bodyPr>
          <a:lstStyle/>
          <a:p>
            <a:pPr algn="ctr"/>
            <a:r>
              <a:rPr lang="en-US" sz="3200" dirty="0">
                <a:solidFill>
                  <a:srgbClr val="42B983"/>
                </a:solidFill>
              </a:rPr>
              <a:t>Vue component</a:t>
            </a:r>
          </a:p>
        </p:txBody>
      </p:sp>
      <p:sp>
        <p:nvSpPr>
          <p:cNvPr id="5" name="TextBox 4">
            <a:extLst>
              <a:ext uri="{FF2B5EF4-FFF2-40B4-BE49-F238E27FC236}">
                <a16:creationId xmlns:a16="http://schemas.microsoft.com/office/drawing/2014/main" id="{BF99DAED-1F4B-45A5-B17B-818A014F2FE3}"/>
              </a:ext>
            </a:extLst>
          </p:cNvPr>
          <p:cNvSpPr txBox="1"/>
          <p:nvPr/>
        </p:nvSpPr>
        <p:spPr>
          <a:xfrm>
            <a:off x="2688500" y="2660757"/>
            <a:ext cx="6135397" cy="590803"/>
          </a:xfrm>
          <a:prstGeom prst="rect">
            <a:avLst/>
          </a:prstGeom>
          <a:noFill/>
        </p:spPr>
        <p:txBody>
          <a:bodyPr wrap="square" rtlCol="0">
            <a:spAutoFit/>
          </a:bodyPr>
          <a:lstStyle/>
          <a:p>
            <a:pPr algn="ctr"/>
            <a:r>
              <a:rPr lang="en-US" sz="3200" dirty="0">
                <a:solidFill>
                  <a:srgbClr val="42B983"/>
                </a:solidFill>
              </a:rPr>
              <a:t>Component communication</a:t>
            </a:r>
          </a:p>
        </p:txBody>
      </p:sp>
      <p:sp>
        <p:nvSpPr>
          <p:cNvPr id="6" name="TextBox 5">
            <a:extLst>
              <a:ext uri="{FF2B5EF4-FFF2-40B4-BE49-F238E27FC236}">
                <a16:creationId xmlns:a16="http://schemas.microsoft.com/office/drawing/2014/main" id="{37E314A2-7E68-4A3F-81C1-22209C25B4DF}"/>
              </a:ext>
            </a:extLst>
          </p:cNvPr>
          <p:cNvSpPr txBox="1"/>
          <p:nvPr/>
        </p:nvSpPr>
        <p:spPr>
          <a:xfrm>
            <a:off x="3036032" y="3458380"/>
            <a:ext cx="5440332" cy="590803"/>
          </a:xfrm>
          <a:prstGeom prst="rect">
            <a:avLst/>
          </a:prstGeom>
          <a:noFill/>
        </p:spPr>
        <p:txBody>
          <a:bodyPr wrap="square" rtlCol="0">
            <a:spAutoFit/>
          </a:bodyPr>
          <a:lstStyle/>
          <a:p>
            <a:pPr algn="ctr"/>
            <a:r>
              <a:rPr lang="en-US" sz="3200" dirty="0">
                <a:solidFill>
                  <a:srgbClr val="42B983"/>
                </a:solidFill>
              </a:rPr>
              <a:t>Single File Component</a:t>
            </a:r>
          </a:p>
        </p:txBody>
      </p:sp>
    </p:spTree>
    <p:extLst>
      <p:ext uri="{BB962C8B-B14F-4D97-AF65-F5344CB8AC3E}">
        <p14:creationId xmlns:p14="http://schemas.microsoft.com/office/powerpoint/2010/main" val="3491640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E0071F-CD15-4ABD-B748-8A27A51C3415}"/>
              </a:ext>
            </a:extLst>
          </p:cNvPr>
          <p:cNvGrpSpPr/>
          <p:nvPr/>
        </p:nvGrpSpPr>
        <p:grpSpPr>
          <a:xfrm>
            <a:off x="-333286" y="136733"/>
            <a:ext cx="11556351" cy="4984969"/>
            <a:chOff x="0" y="1456457"/>
            <a:chExt cx="12192000" cy="4717246"/>
          </a:xfrm>
        </p:grpSpPr>
        <p:pic>
          <p:nvPicPr>
            <p:cNvPr id="8" name="Picture 7">
              <a:extLst>
                <a:ext uri="{FF2B5EF4-FFF2-40B4-BE49-F238E27FC236}">
                  <a16:creationId xmlns:a16="http://schemas.microsoft.com/office/drawing/2014/main" id="{CE31AD31-C56F-4E11-B6EA-8990E177E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6457"/>
              <a:ext cx="12192000" cy="4717246"/>
            </a:xfrm>
            <a:prstGeom prst="rect">
              <a:avLst/>
            </a:prstGeom>
          </p:spPr>
        </p:pic>
        <p:sp>
          <p:nvSpPr>
            <p:cNvPr id="9" name="TextBox 8">
              <a:extLst>
                <a:ext uri="{FF2B5EF4-FFF2-40B4-BE49-F238E27FC236}">
                  <a16:creationId xmlns:a16="http://schemas.microsoft.com/office/drawing/2014/main" id="{E1676B1C-3842-4A28-97C2-74366E727B4D}"/>
                </a:ext>
              </a:extLst>
            </p:cNvPr>
            <p:cNvSpPr txBox="1"/>
            <p:nvPr/>
          </p:nvSpPr>
          <p:spPr>
            <a:xfrm>
              <a:off x="538480" y="2003306"/>
              <a:ext cx="1239519" cy="352589"/>
            </a:xfrm>
            <a:prstGeom prst="rect">
              <a:avLst/>
            </a:prstGeom>
            <a:noFill/>
          </p:spPr>
          <p:txBody>
            <a:bodyPr wrap="square" rtlCol="0">
              <a:spAutoFit/>
            </a:bodyPr>
            <a:lstStyle/>
            <a:p>
              <a:r>
                <a:rPr lang="en-US" dirty="0"/>
                <a:t>App root</a:t>
              </a:r>
            </a:p>
          </p:txBody>
        </p:sp>
        <p:sp>
          <p:nvSpPr>
            <p:cNvPr id="10" name="TextBox 9">
              <a:extLst>
                <a:ext uri="{FF2B5EF4-FFF2-40B4-BE49-F238E27FC236}">
                  <a16:creationId xmlns:a16="http://schemas.microsoft.com/office/drawing/2014/main" id="{83400C78-FE98-4DF0-80F5-E9A57B554C4D}"/>
                </a:ext>
              </a:extLst>
            </p:cNvPr>
            <p:cNvSpPr txBox="1"/>
            <p:nvPr/>
          </p:nvSpPr>
          <p:spPr>
            <a:xfrm>
              <a:off x="8260080" y="2449315"/>
              <a:ext cx="1239519" cy="352589"/>
            </a:xfrm>
            <a:prstGeom prst="rect">
              <a:avLst/>
            </a:prstGeom>
            <a:noFill/>
          </p:spPr>
          <p:txBody>
            <a:bodyPr wrap="square" rtlCol="0">
              <a:spAutoFit/>
            </a:bodyPr>
            <a:lstStyle/>
            <a:p>
              <a:r>
                <a:rPr lang="en-US" dirty="0"/>
                <a:t>App root</a:t>
              </a:r>
            </a:p>
          </p:txBody>
        </p:sp>
        <p:sp>
          <p:nvSpPr>
            <p:cNvPr id="11" name="TextBox 10">
              <a:extLst>
                <a:ext uri="{FF2B5EF4-FFF2-40B4-BE49-F238E27FC236}">
                  <a16:creationId xmlns:a16="http://schemas.microsoft.com/office/drawing/2014/main" id="{EB933554-65AB-4FF4-AC15-B67ED7032E83}"/>
                </a:ext>
              </a:extLst>
            </p:cNvPr>
            <p:cNvSpPr txBox="1"/>
            <p:nvPr/>
          </p:nvSpPr>
          <p:spPr>
            <a:xfrm>
              <a:off x="1778000" y="2697202"/>
              <a:ext cx="1239519" cy="352589"/>
            </a:xfrm>
            <a:prstGeom prst="rect">
              <a:avLst/>
            </a:prstGeom>
            <a:noFill/>
          </p:spPr>
          <p:txBody>
            <a:bodyPr wrap="square" rtlCol="0">
              <a:spAutoFit/>
            </a:bodyPr>
            <a:lstStyle/>
            <a:p>
              <a:r>
                <a:rPr lang="en-US" dirty="0"/>
                <a:t>Header</a:t>
              </a:r>
            </a:p>
          </p:txBody>
        </p:sp>
        <p:sp>
          <p:nvSpPr>
            <p:cNvPr id="12" name="TextBox 11">
              <a:extLst>
                <a:ext uri="{FF2B5EF4-FFF2-40B4-BE49-F238E27FC236}">
                  <a16:creationId xmlns:a16="http://schemas.microsoft.com/office/drawing/2014/main" id="{E9515FE2-B9F4-415C-8323-2B4120DC68EE}"/>
                </a:ext>
              </a:extLst>
            </p:cNvPr>
            <p:cNvSpPr txBox="1"/>
            <p:nvPr/>
          </p:nvSpPr>
          <p:spPr>
            <a:xfrm>
              <a:off x="1402080" y="3279304"/>
              <a:ext cx="1239519" cy="352589"/>
            </a:xfrm>
            <a:prstGeom prst="rect">
              <a:avLst/>
            </a:prstGeom>
            <a:noFill/>
          </p:spPr>
          <p:txBody>
            <a:bodyPr wrap="square" rtlCol="0">
              <a:spAutoFit/>
            </a:bodyPr>
            <a:lstStyle/>
            <a:p>
              <a:r>
                <a:rPr lang="en-US" dirty="0"/>
                <a:t>Body</a:t>
              </a:r>
            </a:p>
          </p:txBody>
        </p:sp>
        <p:sp>
          <p:nvSpPr>
            <p:cNvPr id="13" name="TextBox 12">
              <a:extLst>
                <a:ext uri="{FF2B5EF4-FFF2-40B4-BE49-F238E27FC236}">
                  <a16:creationId xmlns:a16="http://schemas.microsoft.com/office/drawing/2014/main" id="{96324A66-6740-4185-9D9B-74EA0CA098C9}"/>
                </a:ext>
              </a:extLst>
            </p:cNvPr>
            <p:cNvSpPr txBox="1"/>
            <p:nvPr/>
          </p:nvSpPr>
          <p:spPr>
            <a:xfrm>
              <a:off x="3601720" y="4273170"/>
              <a:ext cx="1239519" cy="352589"/>
            </a:xfrm>
            <a:prstGeom prst="rect">
              <a:avLst/>
            </a:prstGeom>
            <a:noFill/>
          </p:spPr>
          <p:txBody>
            <a:bodyPr wrap="square" rtlCol="0">
              <a:spAutoFit/>
            </a:bodyPr>
            <a:lstStyle/>
            <a:p>
              <a:r>
                <a:rPr lang="en-US" dirty="0"/>
                <a:t>Drawer</a:t>
              </a:r>
            </a:p>
          </p:txBody>
        </p:sp>
        <p:sp>
          <p:nvSpPr>
            <p:cNvPr id="14" name="TextBox 13">
              <a:extLst>
                <a:ext uri="{FF2B5EF4-FFF2-40B4-BE49-F238E27FC236}">
                  <a16:creationId xmlns:a16="http://schemas.microsoft.com/office/drawing/2014/main" id="{7BD50EE1-513D-47CB-855A-4B8D1745E9E7}"/>
                </a:ext>
              </a:extLst>
            </p:cNvPr>
            <p:cNvSpPr txBox="1"/>
            <p:nvPr/>
          </p:nvSpPr>
          <p:spPr>
            <a:xfrm>
              <a:off x="1402080" y="3903838"/>
              <a:ext cx="1239519" cy="352589"/>
            </a:xfrm>
            <a:prstGeom prst="rect">
              <a:avLst/>
            </a:prstGeom>
            <a:noFill/>
          </p:spPr>
          <p:txBody>
            <a:bodyPr wrap="square" rtlCol="0">
              <a:spAutoFit/>
            </a:bodyPr>
            <a:lstStyle/>
            <a:p>
              <a:r>
                <a:rPr lang="en-US" dirty="0"/>
                <a:t>A</a:t>
              </a:r>
            </a:p>
          </p:txBody>
        </p:sp>
        <p:sp>
          <p:nvSpPr>
            <p:cNvPr id="15" name="TextBox 14">
              <a:extLst>
                <a:ext uri="{FF2B5EF4-FFF2-40B4-BE49-F238E27FC236}">
                  <a16:creationId xmlns:a16="http://schemas.microsoft.com/office/drawing/2014/main" id="{12925628-88C5-4DAC-A1DA-499916BB9AB0}"/>
                </a:ext>
              </a:extLst>
            </p:cNvPr>
            <p:cNvSpPr txBox="1"/>
            <p:nvPr/>
          </p:nvSpPr>
          <p:spPr>
            <a:xfrm>
              <a:off x="1402080" y="4634156"/>
              <a:ext cx="1239519" cy="352589"/>
            </a:xfrm>
            <a:prstGeom prst="rect">
              <a:avLst/>
            </a:prstGeom>
            <a:noFill/>
          </p:spPr>
          <p:txBody>
            <a:bodyPr wrap="square" rtlCol="0">
              <a:spAutoFit/>
            </a:bodyPr>
            <a:lstStyle/>
            <a:p>
              <a:r>
                <a:rPr lang="en-US" dirty="0"/>
                <a:t>B</a:t>
              </a:r>
            </a:p>
          </p:txBody>
        </p:sp>
        <p:sp>
          <p:nvSpPr>
            <p:cNvPr id="16" name="TextBox 15">
              <a:extLst>
                <a:ext uri="{FF2B5EF4-FFF2-40B4-BE49-F238E27FC236}">
                  <a16:creationId xmlns:a16="http://schemas.microsoft.com/office/drawing/2014/main" id="{7A6AE1AF-A4A0-4143-958E-1979E386AC6E}"/>
                </a:ext>
              </a:extLst>
            </p:cNvPr>
            <p:cNvSpPr txBox="1"/>
            <p:nvPr/>
          </p:nvSpPr>
          <p:spPr>
            <a:xfrm>
              <a:off x="3423919" y="3534492"/>
              <a:ext cx="355600" cy="352589"/>
            </a:xfrm>
            <a:prstGeom prst="rect">
              <a:avLst/>
            </a:prstGeom>
            <a:noFill/>
          </p:spPr>
          <p:txBody>
            <a:bodyPr wrap="square" rtlCol="0">
              <a:spAutoFit/>
            </a:bodyPr>
            <a:lstStyle/>
            <a:p>
              <a:r>
                <a:rPr lang="en-US" dirty="0"/>
                <a:t>C</a:t>
              </a:r>
            </a:p>
          </p:txBody>
        </p:sp>
        <p:sp>
          <p:nvSpPr>
            <p:cNvPr id="19" name="TextBox 18">
              <a:extLst>
                <a:ext uri="{FF2B5EF4-FFF2-40B4-BE49-F238E27FC236}">
                  <a16:creationId xmlns:a16="http://schemas.microsoft.com/office/drawing/2014/main" id="{3A3B5C80-D2A4-4183-AD06-9FB838506432}"/>
                </a:ext>
              </a:extLst>
            </p:cNvPr>
            <p:cNvSpPr txBox="1"/>
            <p:nvPr/>
          </p:nvSpPr>
          <p:spPr>
            <a:xfrm>
              <a:off x="3865880" y="3534492"/>
              <a:ext cx="355600" cy="352589"/>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32F57A11-5625-4252-8380-AB9F53C783E3}"/>
                </a:ext>
              </a:extLst>
            </p:cNvPr>
            <p:cNvSpPr txBox="1"/>
            <p:nvPr/>
          </p:nvSpPr>
          <p:spPr>
            <a:xfrm>
              <a:off x="4318000" y="3530326"/>
              <a:ext cx="355600" cy="352589"/>
            </a:xfrm>
            <a:prstGeom prst="rect">
              <a:avLst/>
            </a:prstGeom>
            <a:noFill/>
          </p:spPr>
          <p:txBody>
            <a:bodyPr wrap="square" rtlCol="0">
              <a:spAutoFit/>
            </a:bodyPr>
            <a:lstStyle/>
            <a:p>
              <a:r>
                <a:rPr lang="en-US" dirty="0"/>
                <a:t>E</a:t>
              </a:r>
            </a:p>
          </p:txBody>
        </p:sp>
        <p:sp>
          <p:nvSpPr>
            <p:cNvPr id="21" name="TextBox 20">
              <a:extLst>
                <a:ext uri="{FF2B5EF4-FFF2-40B4-BE49-F238E27FC236}">
                  <a16:creationId xmlns:a16="http://schemas.microsoft.com/office/drawing/2014/main" id="{C6748061-AD1B-40BA-A2BD-03460868DF20}"/>
                </a:ext>
              </a:extLst>
            </p:cNvPr>
            <p:cNvSpPr txBox="1"/>
            <p:nvPr/>
          </p:nvSpPr>
          <p:spPr>
            <a:xfrm>
              <a:off x="6918960" y="3815080"/>
              <a:ext cx="1239519" cy="352589"/>
            </a:xfrm>
            <a:prstGeom prst="rect">
              <a:avLst/>
            </a:prstGeom>
            <a:noFill/>
          </p:spPr>
          <p:txBody>
            <a:bodyPr wrap="square" rtlCol="0">
              <a:spAutoFit/>
            </a:bodyPr>
            <a:lstStyle/>
            <a:p>
              <a:r>
                <a:rPr lang="en-US" dirty="0"/>
                <a:t>Header</a:t>
              </a:r>
            </a:p>
          </p:txBody>
        </p:sp>
        <p:sp>
          <p:nvSpPr>
            <p:cNvPr id="22" name="TextBox 21">
              <a:extLst>
                <a:ext uri="{FF2B5EF4-FFF2-40B4-BE49-F238E27FC236}">
                  <a16:creationId xmlns:a16="http://schemas.microsoft.com/office/drawing/2014/main" id="{2A7ED5C5-A1BC-48DB-B3A2-EDA970F099A7}"/>
                </a:ext>
              </a:extLst>
            </p:cNvPr>
            <p:cNvSpPr txBox="1"/>
            <p:nvPr/>
          </p:nvSpPr>
          <p:spPr>
            <a:xfrm>
              <a:off x="8331200" y="3811505"/>
              <a:ext cx="762000" cy="617030"/>
            </a:xfrm>
            <a:prstGeom prst="rect">
              <a:avLst/>
            </a:prstGeom>
            <a:noFill/>
          </p:spPr>
          <p:txBody>
            <a:bodyPr wrap="square" rtlCol="0">
              <a:spAutoFit/>
            </a:bodyPr>
            <a:lstStyle/>
            <a:p>
              <a:r>
                <a:rPr lang="en-US" dirty="0"/>
                <a:t>Body</a:t>
              </a:r>
            </a:p>
          </p:txBody>
        </p:sp>
        <p:sp>
          <p:nvSpPr>
            <p:cNvPr id="23" name="TextBox 22">
              <a:extLst>
                <a:ext uri="{FF2B5EF4-FFF2-40B4-BE49-F238E27FC236}">
                  <a16:creationId xmlns:a16="http://schemas.microsoft.com/office/drawing/2014/main" id="{EBFBB0F1-194C-4DDA-B6B6-7FD47DDB9C5F}"/>
                </a:ext>
              </a:extLst>
            </p:cNvPr>
            <p:cNvSpPr txBox="1"/>
            <p:nvPr/>
          </p:nvSpPr>
          <p:spPr>
            <a:xfrm>
              <a:off x="9494520" y="3811505"/>
              <a:ext cx="1239519" cy="352589"/>
            </a:xfrm>
            <a:prstGeom prst="rect">
              <a:avLst/>
            </a:prstGeom>
            <a:noFill/>
          </p:spPr>
          <p:txBody>
            <a:bodyPr wrap="square" rtlCol="0">
              <a:spAutoFit/>
            </a:bodyPr>
            <a:lstStyle/>
            <a:p>
              <a:r>
                <a:rPr lang="en-US" dirty="0"/>
                <a:t>Drawer</a:t>
              </a:r>
            </a:p>
          </p:txBody>
        </p:sp>
        <p:sp>
          <p:nvSpPr>
            <p:cNvPr id="24" name="TextBox 23">
              <a:extLst>
                <a:ext uri="{FF2B5EF4-FFF2-40B4-BE49-F238E27FC236}">
                  <a16:creationId xmlns:a16="http://schemas.microsoft.com/office/drawing/2014/main" id="{3564ACC5-57A4-446F-AC89-48410FF0D86A}"/>
                </a:ext>
              </a:extLst>
            </p:cNvPr>
            <p:cNvSpPr txBox="1"/>
            <p:nvPr/>
          </p:nvSpPr>
          <p:spPr>
            <a:xfrm>
              <a:off x="7853680" y="5001706"/>
              <a:ext cx="406400" cy="352589"/>
            </a:xfrm>
            <a:prstGeom prst="rect">
              <a:avLst/>
            </a:prstGeom>
            <a:noFill/>
          </p:spPr>
          <p:txBody>
            <a:bodyPr wrap="square" rtlCol="0">
              <a:spAutoFit/>
            </a:bodyPr>
            <a:lstStyle/>
            <a:p>
              <a:r>
                <a:rPr lang="en-US" dirty="0"/>
                <a:t>A</a:t>
              </a:r>
            </a:p>
          </p:txBody>
        </p:sp>
        <p:sp>
          <p:nvSpPr>
            <p:cNvPr id="25" name="TextBox 24">
              <a:extLst>
                <a:ext uri="{FF2B5EF4-FFF2-40B4-BE49-F238E27FC236}">
                  <a16:creationId xmlns:a16="http://schemas.microsoft.com/office/drawing/2014/main" id="{BDFE522D-ABE3-4A52-B097-A4428FA7DA29}"/>
                </a:ext>
              </a:extLst>
            </p:cNvPr>
            <p:cNvSpPr txBox="1"/>
            <p:nvPr/>
          </p:nvSpPr>
          <p:spPr>
            <a:xfrm>
              <a:off x="8473440" y="4992604"/>
              <a:ext cx="406400" cy="352589"/>
            </a:xfrm>
            <a:prstGeom prst="rect">
              <a:avLst/>
            </a:prstGeom>
            <a:noFill/>
          </p:spPr>
          <p:txBody>
            <a:bodyPr wrap="square" rtlCol="0">
              <a:spAutoFit/>
            </a:bodyPr>
            <a:lstStyle/>
            <a:p>
              <a:r>
                <a:rPr lang="en-US" dirty="0"/>
                <a:t>B</a:t>
              </a:r>
            </a:p>
          </p:txBody>
        </p:sp>
        <p:sp>
          <p:nvSpPr>
            <p:cNvPr id="26" name="TextBox 25">
              <a:extLst>
                <a:ext uri="{FF2B5EF4-FFF2-40B4-BE49-F238E27FC236}">
                  <a16:creationId xmlns:a16="http://schemas.microsoft.com/office/drawing/2014/main" id="{A7C076F4-9C52-4B59-8FEA-9A3A354EE4B9}"/>
                </a:ext>
              </a:extLst>
            </p:cNvPr>
            <p:cNvSpPr txBox="1"/>
            <p:nvPr/>
          </p:nvSpPr>
          <p:spPr>
            <a:xfrm>
              <a:off x="9578340" y="4992604"/>
              <a:ext cx="355600" cy="352589"/>
            </a:xfrm>
            <a:prstGeom prst="rect">
              <a:avLst/>
            </a:prstGeom>
            <a:noFill/>
          </p:spPr>
          <p:txBody>
            <a:bodyPr wrap="square" rtlCol="0">
              <a:spAutoFit/>
            </a:bodyPr>
            <a:lstStyle/>
            <a:p>
              <a:r>
                <a:rPr lang="en-US" dirty="0"/>
                <a:t>C</a:t>
              </a:r>
            </a:p>
          </p:txBody>
        </p:sp>
        <p:sp>
          <p:nvSpPr>
            <p:cNvPr id="27" name="TextBox 26">
              <a:extLst>
                <a:ext uri="{FF2B5EF4-FFF2-40B4-BE49-F238E27FC236}">
                  <a16:creationId xmlns:a16="http://schemas.microsoft.com/office/drawing/2014/main" id="{DC72EC7C-54BA-4028-92E5-916D65D9FF8E}"/>
                </a:ext>
              </a:extLst>
            </p:cNvPr>
            <p:cNvSpPr txBox="1"/>
            <p:nvPr/>
          </p:nvSpPr>
          <p:spPr>
            <a:xfrm>
              <a:off x="10210800" y="5004692"/>
              <a:ext cx="355600" cy="352589"/>
            </a:xfrm>
            <a:prstGeom prst="rect">
              <a:avLst/>
            </a:prstGeom>
            <a:noFill/>
          </p:spPr>
          <p:txBody>
            <a:bodyPr wrap="square" rtlCol="0">
              <a:spAutoFit/>
            </a:bodyPr>
            <a:lstStyle/>
            <a:p>
              <a:r>
                <a:rPr lang="en-US" dirty="0"/>
                <a:t>D</a:t>
              </a:r>
            </a:p>
          </p:txBody>
        </p:sp>
        <p:sp>
          <p:nvSpPr>
            <p:cNvPr id="28" name="TextBox 27">
              <a:extLst>
                <a:ext uri="{FF2B5EF4-FFF2-40B4-BE49-F238E27FC236}">
                  <a16:creationId xmlns:a16="http://schemas.microsoft.com/office/drawing/2014/main" id="{4D874616-6066-413B-A45E-8C2855604CEB}"/>
                </a:ext>
              </a:extLst>
            </p:cNvPr>
            <p:cNvSpPr txBox="1"/>
            <p:nvPr/>
          </p:nvSpPr>
          <p:spPr>
            <a:xfrm flipH="1">
              <a:off x="10967719" y="5001706"/>
              <a:ext cx="45719" cy="352589"/>
            </a:xfrm>
            <a:prstGeom prst="rect">
              <a:avLst/>
            </a:prstGeom>
            <a:noFill/>
          </p:spPr>
          <p:txBody>
            <a:bodyPr wrap="square" rtlCol="0">
              <a:spAutoFit/>
            </a:bodyPr>
            <a:lstStyle/>
            <a:p>
              <a:r>
                <a:rPr lang="en-US" dirty="0"/>
                <a:t>E</a:t>
              </a:r>
            </a:p>
          </p:txBody>
        </p:sp>
      </p:grpSp>
    </p:spTree>
    <p:extLst>
      <p:ext uri="{BB962C8B-B14F-4D97-AF65-F5344CB8AC3E}">
        <p14:creationId xmlns:p14="http://schemas.microsoft.com/office/powerpoint/2010/main" val="3421606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6833-D7D7-4D1E-8C34-88738709B874}"/>
              </a:ext>
            </a:extLst>
          </p:cNvPr>
          <p:cNvSpPr>
            <a:spLocks noGrp="1"/>
          </p:cNvSpPr>
          <p:nvPr>
            <p:ph type="title" idx="4294967295"/>
          </p:nvPr>
        </p:nvSpPr>
        <p:spPr>
          <a:xfrm>
            <a:off x="0" y="0"/>
            <a:ext cx="3994150" cy="481013"/>
          </a:xfrm>
        </p:spPr>
        <p:txBody>
          <a:bodyPr>
            <a:noAutofit/>
          </a:bodyPr>
          <a:lstStyle/>
          <a:p>
            <a:r>
              <a:rPr lang="en-US" sz="2879" dirty="0">
                <a:solidFill>
                  <a:schemeClr val="tx1"/>
                </a:solidFill>
              </a:rPr>
              <a:t>Component creation</a:t>
            </a:r>
          </a:p>
        </p:txBody>
      </p:sp>
      <p:pic>
        <p:nvPicPr>
          <p:cNvPr id="6" name="Picture 5">
            <a:extLst>
              <a:ext uri="{FF2B5EF4-FFF2-40B4-BE49-F238E27FC236}">
                <a16:creationId xmlns:a16="http://schemas.microsoft.com/office/drawing/2014/main" id="{0FAB462E-4024-4C8B-BBCA-EA92CB232149}"/>
              </a:ext>
            </a:extLst>
          </p:cNvPr>
          <p:cNvPicPr>
            <a:picLocks noChangeAspect="1"/>
          </p:cNvPicPr>
          <p:nvPr/>
        </p:nvPicPr>
        <p:blipFill>
          <a:blip r:embed="rId2"/>
          <a:stretch>
            <a:fillRect/>
          </a:stretch>
        </p:blipFill>
        <p:spPr>
          <a:xfrm>
            <a:off x="200252" y="480877"/>
            <a:ext cx="2706421" cy="2490448"/>
          </a:xfrm>
          <a:prstGeom prst="rect">
            <a:avLst/>
          </a:prstGeom>
        </p:spPr>
      </p:pic>
      <p:sp>
        <p:nvSpPr>
          <p:cNvPr id="13" name="TextBox 12">
            <a:extLst>
              <a:ext uri="{FF2B5EF4-FFF2-40B4-BE49-F238E27FC236}">
                <a16:creationId xmlns:a16="http://schemas.microsoft.com/office/drawing/2014/main" id="{B3814DF3-70F8-49D5-BF14-54E4F7A2F2BB}"/>
              </a:ext>
            </a:extLst>
          </p:cNvPr>
          <p:cNvSpPr txBox="1"/>
          <p:nvPr/>
        </p:nvSpPr>
        <p:spPr>
          <a:xfrm>
            <a:off x="1580972" y="525167"/>
            <a:ext cx="1325701" cy="707886"/>
          </a:xfrm>
          <a:prstGeom prst="rect">
            <a:avLst/>
          </a:prstGeom>
          <a:noFill/>
        </p:spPr>
        <p:txBody>
          <a:bodyPr wrap="square" rtlCol="0">
            <a:spAutoFit/>
          </a:bodyPr>
          <a:lstStyle/>
          <a:p>
            <a:r>
              <a:rPr lang="en-US" sz="2000" dirty="0">
                <a:solidFill>
                  <a:srgbClr val="42B983"/>
                </a:solidFill>
              </a:rPr>
              <a:t>Literal Template</a:t>
            </a:r>
          </a:p>
        </p:txBody>
      </p:sp>
      <p:grpSp>
        <p:nvGrpSpPr>
          <p:cNvPr id="18" name="Group 17">
            <a:extLst>
              <a:ext uri="{FF2B5EF4-FFF2-40B4-BE49-F238E27FC236}">
                <a16:creationId xmlns:a16="http://schemas.microsoft.com/office/drawing/2014/main" id="{2C367AE0-8D13-422E-B561-3F01E2EC11B5}"/>
              </a:ext>
            </a:extLst>
          </p:cNvPr>
          <p:cNvGrpSpPr/>
          <p:nvPr/>
        </p:nvGrpSpPr>
        <p:grpSpPr>
          <a:xfrm>
            <a:off x="5915029" y="27182"/>
            <a:ext cx="4051711" cy="2120827"/>
            <a:chOff x="6574157" y="30101"/>
            <a:chExt cx="4503204" cy="2357157"/>
          </a:xfrm>
        </p:grpSpPr>
        <p:pic>
          <p:nvPicPr>
            <p:cNvPr id="7" name="Picture 6">
              <a:extLst>
                <a:ext uri="{FF2B5EF4-FFF2-40B4-BE49-F238E27FC236}">
                  <a16:creationId xmlns:a16="http://schemas.microsoft.com/office/drawing/2014/main" id="{662656F1-B641-4181-BCCD-005683F2EAA5}"/>
                </a:ext>
              </a:extLst>
            </p:cNvPr>
            <p:cNvPicPr>
              <a:picLocks noChangeAspect="1"/>
            </p:cNvPicPr>
            <p:nvPr/>
          </p:nvPicPr>
          <p:blipFill>
            <a:blip r:embed="rId3"/>
            <a:stretch>
              <a:fillRect/>
            </a:stretch>
          </p:blipFill>
          <p:spPr>
            <a:xfrm>
              <a:off x="6638925" y="896414"/>
              <a:ext cx="2686050" cy="828675"/>
            </a:xfrm>
            <a:prstGeom prst="rect">
              <a:avLst/>
            </a:prstGeom>
          </p:spPr>
        </p:pic>
        <p:sp>
          <p:nvSpPr>
            <p:cNvPr id="11" name="Title 1">
              <a:extLst>
                <a:ext uri="{FF2B5EF4-FFF2-40B4-BE49-F238E27FC236}">
                  <a16:creationId xmlns:a16="http://schemas.microsoft.com/office/drawing/2014/main" id="{A52F8D7F-4617-4ADC-BA4A-A91AE1F0C505}"/>
                </a:ext>
              </a:extLst>
            </p:cNvPr>
            <p:cNvSpPr txBox="1">
              <a:spLocks/>
            </p:cNvSpPr>
            <p:nvPr/>
          </p:nvSpPr>
          <p:spPr>
            <a:xfrm>
              <a:off x="6638925" y="30101"/>
              <a:ext cx="4438436" cy="504251"/>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dirty="0"/>
                <a:t>Component</a:t>
              </a:r>
              <a:r>
                <a:rPr lang="en-US" sz="2879" dirty="0">
                  <a:solidFill>
                    <a:schemeClr val="accent1"/>
                  </a:solidFill>
                </a:rPr>
                <a:t> </a:t>
              </a:r>
              <a:r>
                <a:rPr lang="en-US" sz="2879" dirty="0"/>
                <a:t>registration</a:t>
              </a:r>
            </a:p>
          </p:txBody>
        </p:sp>
        <p:sp>
          <p:nvSpPr>
            <p:cNvPr id="12" name="TextBox 11">
              <a:extLst>
                <a:ext uri="{FF2B5EF4-FFF2-40B4-BE49-F238E27FC236}">
                  <a16:creationId xmlns:a16="http://schemas.microsoft.com/office/drawing/2014/main" id="{AB7572BB-0DE3-4BB2-8232-56EBF36CE92C}"/>
                </a:ext>
              </a:extLst>
            </p:cNvPr>
            <p:cNvSpPr txBox="1"/>
            <p:nvPr/>
          </p:nvSpPr>
          <p:spPr>
            <a:xfrm>
              <a:off x="6608447" y="453729"/>
              <a:ext cx="2164079" cy="471918"/>
            </a:xfrm>
            <a:prstGeom prst="rect">
              <a:avLst/>
            </a:prstGeom>
            <a:noFill/>
          </p:spPr>
          <p:txBody>
            <a:bodyPr wrap="square" rtlCol="0">
              <a:spAutoFit/>
            </a:bodyPr>
            <a:lstStyle/>
            <a:p>
              <a:r>
                <a:rPr lang="en-US" sz="2159" dirty="0">
                  <a:solidFill>
                    <a:srgbClr val="42B983"/>
                  </a:solidFill>
                </a:rPr>
                <a:t>Local</a:t>
              </a:r>
            </a:p>
          </p:txBody>
        </p:sp>
        <p:sp>
          <p:nvSpPr>
            <p:cNvPr id="15" name="TextBox 14">
              <a:extLst>
                <a:ext uri="{FF2B5EF4-FFF2-40B4-BE49-F238E27FC236}">
                  <a16:creationId xmlns:a16="http://schemas.microsoft.com/office/drawing/2014/main" id="{85ED1686-A7C6-46EB-BD9C-55AAAF3BE5C2}"/>
                </a:ext>
              </a:extLst>
            </p:cNvPr>
            <p:cNvSpPr txBox="1"/>
            <p:nvPr/>
          </p:nvSpPr>
          <p:spPr>
            <a:xfrm>
              <a:off x="6574157" y="1915340"/>
              <a:ext cx="2164079" cy="471918"/>
            </a:xfrm>
            <a:prstGeom prst="rect">
              <a:avLst/>
            </a:prstGeom>
            <a:noFill/>
          </p:spPr>
          <p:txBody>
            <a:bodyPr wrap="square" rtlCol="0">
              <a:spAutoFit/>
            </a:bodyPr>
            <a:lstStyle/>
            <a:p>
              <a:r>
                <a:rPr lang="en-US" sz="2159" dirty="0">
                  <a:solidFill>
                    <a:srgbClr val="42B983"/>
                  </a:solidFill>
                </a:rPr>
                <a:t>Global</a:t>
              </a:r>
            </a:p>
          </p:txBody>
        </p:sp>
      </p:grpSp>
      <p:grpSp>
        <p:nvGrpSpPr>
          <p:cNvPr id="10" name="Group 9">
            <a:extLst>
              <a:ext uri="{FF2B5EF4-FFF2-40B4-BE49-F238E27FC236}">
                <a16:creationId xmlns:a16="http://schemas.microsoft.com/office/drawing/2014/main" id="{1C70A5C9-C530-4915-BD40-218B9BEBE5C6}"/>
              </a:ext>
            </a:extLst>
          </p:cNvPr>
          <p:cNvGrpSpPr/>
          <p:nvPr/>
        </p:nvGrpSpPr>
        <p:grpSpPr>
          <a:xfrm>
            <a:off x="5945881" y="2872193"/>
            <a:ext cx="3076637" cy="1304698"/>
            <a:chOff x="6608447" y="3922168"/>
            <a:chExt cx="3419475" cy="1450084"/>
          </a:xfrm>
        </p:grpSpPr>
        <p:pic>
          <p:nvPicPr>
            <p:cNvPr id="9" name="Picture 8">
              <a:extLst>
                <a:ext uri="{FF2B5EF4-FFF2-40B4-BE49-F238E27FC236}">
                  <a16:creationId xmlns:a16="http://schemas.microsoft.com/office/drawing/2014/main" id="{BE325A30-EEF7-4B7E-AD95-AAB7C4306F9E}"/>
                </a:ext>
              </a:extLst>
            </p:cNvPr>
            <p:cNvPicPr>
              <a:picLocks noChangeAspect="1"/>
            </p:cNvPicPr>
            <p:nvPr/>
          </p:nvPicPr>
          <p:blipFill>
            <a:blip r:embed="rId4"/>
            <a:stretch>
              <a:fillRect/>
            </a:stretch>
          </p:blipFill>
          <p:spPr>
            <a:xfrm>
              <a:off x="6608447" y="4534052"/>
              <a:ext cx="2095500" cy="838200"/>
            </a:xfrm>
            <a:prstGeom prst="rect">
              <a:avLst/>
            </a:prstGeom>
          </p:spPr>
        </p:pic>
        <p:sp>
          <p:nvSpPr>
            <p:cNvPr id="16" name="Title 1">
              <a:extLst>
                <a:ext uri="{FF2B5EF4-FFF2-40B4-BE49-F238E27FC236}">
                  <a16:creationId xmlns:a16="http://schemas.microsoft.com/office/drawing/2014/main" id="{86014F01-992A-47D4-BC14-D797E2D72C09}"/>
                </a:ext>
              </a:extLst>
            </p:cNvPr>
            <p:cNvSpPr txBox="1">
              <a:spLocks/>
            </p:cNvSpPr>
            <p:nvPr/>
          </p:nvSpPr>
          <p:spPr>
            <a:xfrm>
              <a:off x="6608447" y="3922168"/>
              <a:ext cx="3419475" cy="504251"/>
            </a:xfrm>
            <a:prstGeom prst="rect">
              <a:avLst/>
            </a:prstGeom>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59" dirty="0">
                  <a:solidFill>
                    <a:srgbClr val="42B983"/>
                  </a:solidFill>
                </a:rPr>
                <a:t>Usage</a:t>
              </a:r>
            </a:p>
          </p:txBody>
        </p:sp>
      </p:grpSp>
      <p:cxnSp>
        <p:nvCxnSpPr>
          <p:cNvPr id="19" name="Straight Connector 18">
            <a:extLst>
              <a:ext uri="{FF2B5EF4-FFF2-40B4-BE49-F238E27FC236}">
                <a16:creationId xmlns:a16="http://schemas.microsoft.com/office/drawing/2014/main" id="{E43E6EEF-3A9C-485E-A591-B60653ABAFBB}"/>
              </a:ext>
            </a:extLst>
          </p:cNvPr>
          <p:cNvCxnSpPr>
            <a:cxnSpLocks/>
          </p:cNvCxnSpPr>
          <p:nvPr/>
        </p:nvCxnSpPr>
        <p:spPr>
          <a:xfrm>
            <a:off x="5475789" y="574290"/>
            <a:ext cx="0" cy="5107732"/>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0466902A-E32E-4EA8-8729-E6C1000B3827}"/>
              </a:ext>
            </a:extLst>
          </p:cNvPr>
          <p:cNvPicPr>
            <a:picLocks noChangeAspect="1"/>
          </p:cNvPicPr>
          <p:nvPr/>
        </p:nvPicPr>
        <p:blipFill>
          <a:blip r:embed="rId5"/>
          <a:stretch>
            <a:fillRect/>
          </a:stretch>
        </p:blipFill>
        <p:spPr>
          <a:xfrm>
            <a:off x="2470978" y="1500328"/>
            <a:ext cx="2932938" cy="3903747"/>
          </a:xfrm>
          <a:prstGeom prst="rect">
            <a:avLst/>
          </a:prstGeom>
        </p:spPr>
      </p:pic>
      <p:sp>
        <p:nvSpPr>
          <p:cNvPr id="14" name="TextBox 13">
            <a:extLst>
              <a:ext uri="{FF2B5EF4-FFF2-40B4-BE49-F238E27FC236}">
                <a16:creationId xmlns:a16="http://schemas.microsoft.com/office/drawing/2014/main" id="{A2CB10D9-2DBA-4F52-8D49-058AF58659E6}"/>
              </a:ext>
            </a:extLst>
          </p:cNvPr>
          <p:cNvSpPr txBox="1"/>
          <p:nvPr/>
        </p:nvSpPr>
        <p:spPr>
          <a:xfrm>
            <a:off x="3886171" y="2971325"/>
            <a:ext cx="1617319" cy="707886"/>
          </a:xfrm>
          <a:prstGeom prst="rect">
            <a:avLst/>
          </a:prstGeom>
          <a:noFill/>
        </p:spPr>
        <p:txBody>
          <a:bodyPr wrap="square" rtlCol="0">
            <a:spAutoFit/>
          </a:bodyPr>
          <a:lstStyle/>
          <a:p>
            <a:r>
              <a:rPr lang="en-US" sz="2000" dirty="0">
                <a:solidFill>
                  <a:srgbClr val="42B983"/>
                </a:solidFill>
              </a:rPr>
              <a:t>Single File Component</a:t>
            </a:r>
          </a:p>
        </p:txBody>
      </p:sp>
      <p:pic>
        <p:nvPicPr>
          <p:cNvPr id="3" name="Picture 2">
            <a:extLst>
              <a:ext uri="{FF2B5EF4-FFF2-40B4-BE49-F238E27FC236}">
                <a16:creationId xmlns:a16="http://schemas.microsoft.com/office/drawing/2014/main" id="{87619250-ED50-4ACB-998E-8CD18704E93C}"/>
              </a:ext>
            </a:extLst>
          </p:cNvPr>
          <p:cNvPicPr>
            <a:picLocks noChangeAspect="1"/>
          </p:cNvPicPr>
          <p:nvPr/>
        </p:nvPicPr>
        <p:blipFill>
          <a:blip r:embed="rId6"/>
          <a:stretch>
            <a:fillRect/>
          </a:stretch>
        </p:blipFill>
        <p:spPr>
          <a:xfrm>
            <a:off x="5973304" y="2147355"/>
            <a:ext cx="3659398" cy="385651"/>
          </a:xfrm>
          <a:prstGeom prst="rect">
            <a:avLst/>
          </a:prstGeom>
        </p:spPr>
      </p:pic>
    </p:spTree>
    <p:extLst>
      <p:ext uri="{BB962C8B-B14F-4D97-AF65-F5344CB8AC3E}">
        <p14:creationId xmlns:p14="http://schemas.microsoft.com/office/powerpoint/2010/main" val="3846416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B8E7-3021-4294-9A94-4F922CC78E64}"/>
              </a:ext>
            </a:extLst>
          </p:cNvPr>
          <p:cNvSpPr>
            <a:spLocks noGrp="1"/>
          </p:cNvSpPr>
          <p:nvPr>
            <p:ph type="title" idx="4294967295"/>
          </p:nvPr>
        </p:nvSpPr>
        <p:spPr>
          <a:xfrm>
            <a:off x="0" y="0"/>
            <a:ext cx="7386638" cy="401638"/>
          </a:xfrm>
        </p:spPr>
        <p:txBody>
          <a:bodyPr>
            <a:noAutofit/>
          </a:bodyPr>
          <a:lstStyle/>
          <a:p>
            <a:r>
              <a:rPr lang="en-US" sz="2879" dirty="0"/>
              <a:t>Components communication</a:t>
            </a:r>
          </a:p>
        </p:txBody>
      </p:sp>
      <p:sp>
        <p:nvSpPr>
          <p:cNvPr id="3" name="Flowchart: Connector 2">
            <a:extLst>
              <a:ext uri="{FF2B5EF4-FFF2-40B4-BE49-F238E27FC236}">
                <a16:creationId xmlns:a16="http://schemas.microsoft.com/office/drawing/2014/main" id="{9C27D8A9-020A-4907-8005-7959F3D5C356}"/>
              </a:ext>
            </a:extLst>
          </p:cNvPr>
          <p:cNvSpPr/>
          <p:nvPr/>
        </p:nvSpPr>
        <p:spPr>
          <a:xfrm>
            <a:off x="4616383" y="886810"/>
            <a:ext cx="1371203" cy="130721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7EAD1B36-C03F-4FC2-A69C-0887CAB6379D}"/>
              </a:ext>
            </a:extLst>
          </p:cNvPr>
          <p:cNvSpPr/>
          <p:nvPr/>
        </p:nvSpPr>
        <p:spPr>
          <a:xfrm>
            <a:off x="4616383" y="3976588"/>
            <a:ext cx="1371203" cy="1307214"/>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32577C73-395C-4FFE-8C0C-89DC6026B31C}"/>
              </a:ext>
            </a:extLst>
          </p:cNvPr>
          <p:cNvSpPr/>
          <p:nvPr/>
        </p:nvSpPr>
        <p:spPr>
          <a:xfrm>
            <a:off x="5046027" y="1613548"/>
            <a:ext cx="1883119" cy="3185762"/>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57127803-AAFB-444E-804B-D2843FAC7B1A}"/>
              </a:ext>
            </a:extLst>
          </p:cNvPr>
          <p:cNvSpPr/>
          <p:nvPr/>
        </p:nvSpPr>
        <p:spPr>
          <a:xfrm rot="10800000">
            <a:off x="3674824" y="1613548"/>
            <a:ext cx="1883119" cy="3185762"/>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97C34B5-8C21-463C-9AE7-97180AB84096}"/>
              </a:ext>
            </a:extLst>
          </p:cNvPr>
          <p:cNvSpPr txBox="1"/>
          <p:nvPr/>
        </p:nvSpPr>
        <p:spPr>
          <a:xfrm>
            <a:off x="7075408" y="2624900"/>
            <a:ext cx="1068734" cy="867673"/>
          </a:xfrm>
          <a:prstGeom prst="rect">
            <a:avLst/>
          </a:prstGeom>
          <a:noFill/>
        </p:spPr>
        <p:txBody>
          <a:bodyPr wrap="square" rtlCol="0">
            <a:spAutoFit/>
          </a:bodyPr>
          <a:lstStyle/>
          <a:p>
            <a:r>
              <a:rPr lang="en-US" sz="2519" dirty="0"/>
              <a:t>Pass Props</a:t>
            </a:r>
          </a:p>
        </p:txBody>
      </p:sp>
      <p:sp>
        <p:nvSpPr>
          <p:cNvPr id="10" name="TextBox 9">
            <a:extLst>
              <a:ext uri="{FF2B5EF4-FFF2-40B4-BE49-F238E27FC236}">
                <a16:creationId xmlns:a16="http://schemas.microsoft.com/office/drawing/2014/main" id="{EAD96E51-A02D-41B2-9810-C4CAEB17A629}"/>
              </a:ext>
            </a:extLst>
          </p:cNvPr>
          <p:cNvSpPr txBox="1"/>
          <p:nvPr/>
        </p:nvSpPr>
        <p:spPr>
          <a:xfrm>
            <a:off x="2418460" y="2673945"/>
            <a:ext cx="1214423" cy="867673"/>
          </a:xfrm>
          <a:prstGeom prst="rect">
            <a:avLst/>
          </a:prstGeom>
          <a:noFill/>
        </p:spPr>
        <p:txBody>
          <a:bodyPr wrap="square" rtlCol="0">
            <a:spAutoFit/>
          </a:bodyPr>
          <a:lstStyle/>
          <a:p>
            <a:r>
              <a:rPr lang="en-US" sz="2519" dirty="0"/>
              <a:t>Emit</a:t>
            </a:r>
          </a:p>
          <a:p>
            <a:r>
              <a:rPr lang="en-US" sz="2519" dirty="0"/>
              <a:t>Events</a:t>
            </a:r>
          </a:p>
        </p:txBody>
      </p:sp>
    </p:spTree>
    <p:extLst>
      <p:ext uri="{BB962C8B-B14F-4D97-AF65-F5344CB8AC3E}">
        <p14:creationId xmlns:p14="http://schemas.microsoft.com/office/powerpoint/2010/main" val="28960341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299E449-2F2B-4D9B-8C47-313A63E84EDB}"/>
              </a:ext>
            </a:extLst>
          </p:cNvPr>
          <p:cNvGrpSpPr/>
          <p:nvPr/>
        </p:nvGrpSpPr>
        <p:grpSpPr>
          <a:xfrm>
            <a:off x="1639331" y="2256089"/>
            <a:ext cx="3060856" cy="3393995"/>
            <a:chOff x="5055125" y="985520"/>
            <a:chExt cx="4028923" cy="4920944"/>
          </a:xfrm>
        </p:grpSpPr>
        <p:sp>
          <p:nvSpPr>
            <p:cNvPr id="3" name="Flowchart: Connector 2">
              <a:extLst>
                <a:ext uri="{FF2B5EF4-FFF2-40B4-BE49-F238E27FC236}">
                  <a16:creationId xmlns:a16="http://schemas.microsoft.com/office/drawing/2014/main" id="{1036AB2C-1CFE-4D04-8F76-A107C4001F2E}"/>
                </a:ext>
              </a:extLst>
            </p:cNvPr>
            <p:cNvSpPr/>
            <p:nvPr/>
          </p:nvSpPr>
          <p:spPr>
            <a:xfrm>
              <a:off x="5055125" y="985520"/>
              <a:ext cx="1599675" cy="148686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F722F9A8-F841-4113-A09F-1A232D3CC632}"/>
                </a:ext>
              </a:extLst>
            </p:cNvPr>
            <p:cNvSpPr/>
            <p:nvPr/>
          </p:nvSpPr>
          <p:spPr>
            <a:xfrm>
              <a:off x="5055125" y="4419600"/>
              <a:ext cx="1599675" cy="1486864"/>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B95D74F5-06CB-466B-97AB-4449077024AF}"/>
                </a:ext>
              </a:extLst>
            </p:cNvPr>
            <p:cNvSpPr/>
            <p:nvPr/>
          </p:nvSpPr>
          <p:spPr>
            <a:xfrm>
              <a:off x="5608320" y="1793240"/>
              <a:ext cx="2092960" cy="3540760"/>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E3E336D8-C0CF-45C5-BF26-DBBE24ED8623}"/>
                </a:ext>
              </a:extLst>
            </p:cNvPr>
            <p:cNvSpPr txBox="1"/>
            <p:nvPr/>
          </p:nvSpPr>
          <p:spPr>
            <a:xfrm>
              <a:off x="7715994" y="2850445"/>
              <a:ext cx="1368054" cy="1261893"/>
            </a:xfrm>
            <a:prstGeom prst="rect">
              <a:avLst/>
            </a:prstGeom>
            <a:noFill/>
          </p:spPr>
          <p:txBody>
            <a:bodyPr wrap="square" rtlCol="0">
              <a:spAutoFit/>
            </a:bodyPr>
            <a:lstStyle/>
            <a:p>
              <a:r>
                <a:rPr lang="en-US" sz="2519" dirty="0"/>
                <a:t>Pass Props</a:t>
              </a:r>
            </a:p>
          </p:txBody>
        </p:sp>
      </p:grpSp>
      <p:sp>
        <p:nvSpPr>
          <p:cNvPr id="8" name="Title 1">
            <a:extLst>
              <a:ext uri="{FF2B5EF4-FFF2-40B4-BE49-F238E27FC236}">
                <a16:creationId xmlns:a16="http://schemas.microsoft.com/office/drawing/2014/main" id="{98F78267-DDF9-4998-8E46-D3ECD83763CC}"/>
              </a:ext>
            </a:extLst>
          </p:cNvPr>
          <p:cNvSpPr>
            <a:spLocks noGrp="1"/>
          </p:cNvSpPr>
          <p:nvPr>
            <p:ph type="title" idx="4294967295"/>
          </p:nvPr>
        </p:nvSpPr>
        <p:spPr>
          <a:xfrm>
            <a:off x="1640797" y="17197"/>
            <a:ext cx="5513388" cy="454026"/>
          </a:xfrm>
        </p:spPr>
        <p:txBody>
          <a:bodyPr>
            <a:noAutofit/>
          </a:bodyPr>
          <a:lstStyle/>
          <a:p>
            <a:r>
              <a:rPr lang="en-US" sz="2000" dirty="0">
                <a:solidFill>
                  <a:schemeClr val="tx1"/>
                </a:solidFill>
              </a:rPr>
              <a:t>1. Define props inside child component</a:t>
            </a:r>
          </a:p>
        </p:txBody>
      </p:sp>
      <p:sp>
        <p:nvSpPr>
          <p:cNvPr id="10" name="Title 1">
            <a:extLst>
              <a:ext uri="{FF2B5EF4-FFF2-40B4-BE49-F238E27FC236}">
                <a16:creationId xmlns:a16="http://schemas.microsoft.com/office/drawing/2014/main" id="{F76279C4-A75A-42E9-904F-24BEBD24B6E2}"/>
              </a:ext>
            </a:extLst>
          </p:cNvPr>
          <p:cNvSpPr txBox="1">
            <a:spLocks/>
          </p:cNvSpPr>
          <p:nvPr/>
        </p:nvSpPr>
        <p:spPr>
          <a:xfrm>
            <a:off x="6888170" y="1431267"/>
            <a:ext cx="4980894" cy="333687"/>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2. Pass data from parent to child</a:t>
            </a:r>
          </a:p>
        </p:txBody>
      </p:sp>
      <p:pic>
        <p:nvPicPr>
          <p:cNvPr id="13" name="Picture 12">
            <a:extLst>
              <a:ext uri="{FF2B5EF4-FFF2-40B4-BE49-F238E27FC236}">
                <a16:creationId xmlns:a16="http://schemas.microsoft.com/office/drawing/2014/main" id="{6D335A87-2B96-4B6A-94A4-663169D1F993}"/>
              </a:ext>
            </a:extLst>
          </p:cNvPr>
          <p:cNvPicPr>
            <a:picLocks noChangeAspect="1"/>
          </p:cNvPicPr>
          <p:nvPr/>
        </p:nvPicPr>
        <p:blipFill>
          <a:blip r:embed="rId2"/>
          <a:stretch>
            <a:fillRect/>
          </a:stretch>
        </p:blipFill>
        <p:spPr>
          <a:xfrm>
            <a:off x="1639331" y="304247"/>
            <a:ext cx="5165295" cy="1838357"/>
          </a:xfrm>
          <a:prstGeom prst="rect">
            <a:avLst/>
          </a:prstGeom>
        </p:spPr>
      </p:pic>
      <p:pic>
        <p:nvPicPr>
          <p:cNvPr id="14" name="Picture 13">
            <a:extLst>
              <a:ext uri="{FF2B5EF4-FFF2-40B4-BE49-F238E27FC236}">
                <a16:creationId xmlns:a16="http://schemas.microsoft.com/office/drawing/2014/main" id="{409EE632-41F6-4DA6-94F1-A0DAD246B9E1}"/>
              </a:ext>
            </a:extLst>
          </p:cNvPr>
          <p:cNvPicPr>
            <a:picLocks noChangeAspect="1"/>
          </p:cNvPicPr>
          <p:nvPr/>
        </p:nvPicPr>
        <p:blipFill>
          <a:blip r:embed="rId3"/>
          <a:stretch>
            <a:fillRect/>
          </a:stretch>
        </p:blipFill>
        <p:spPr>
          <a:xfrm>
            <a:off x="5457389" y="1764954"/>
            <a:ext cx="4831748" cy="3861691"/>
          </a:xfrm>
          <a:prstGeom prst="rect">
            <a:avLst/>
          </a:prstGeom>
        </p:spPr>
      </p:pic>
    </p:spTree>
    <p:extLst>
      <p:ext uri="{BB962C8B-B14F-4D97-AF65-F5344CB8AC3E}">
        <p14:creationId xmlns:p14="http://schemas.microsoft.com/office/powerpoint/2010/main" val="668685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5B823E-B58C-495C-AC71-AFE62AF8E84A}"/>
              </a:ext>
            </a:extLst>
          </p:cNvPr>
          <p:cNvGrpSpPr/>
          <p:nvPr/>
        </p:nvGrpSpPr>
        <p:grpSpPr>
          <a:xfrm>
            <a:off x="254647" y="610419"/>
            <a:ext cx="3479432" cy="4764931"/>
            <a:chOff x="2849878" y="985520"/>
            <a:chExt cx="3804922" cy="4886960"/>
          </a:xfrm>
        </p:grpSpPr>
        <p:sp>
          <p:nvSpPr>
            <p:cNvPr id="3" name="Flowchart: Connector 2">
              <a:extLst>
                <a:ext uri="{FF2B5EF4-FFF2-40B4-BE49-F238E27FC236}">
                  <a16:creationId xmlns:a16="http://schemas.microsoft.com/office/drawing/2014/main" id="{7997F97B-2827-451E-BD77-F82653CC7077}"/>
                </a:ext>
              </a:extLst>
            </p:cNvPr>
            <p:cNvSpPr/>
            <p:nvPr/>
          </p:nvSpPr>
          <p:spPr>
            <a:xfrm>
              <a:off x="5130800" y="985520"/>
              <a:ext cx="1524000" cy="1452880"/>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22D3B149-53A9-4F44-A6D6-E15267D1C258}"/>
                </a:ext>
              </a:extLst>
            </p:cNvPr>
            <p:cNvSpPr/>
            <p:nvPr/>
          </p:nvSpPr>
          <p:spPr>
            <a:xfrm>
              <a:off x="5130800" y="4419600"/>
              <a:ext cx="1524000" cy="145288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0A58C231-2DD7-4F7D-8E7D-A5B7452EA1B5}"/>
                </a:ext>
              </a:extLst>
            </p:cNvPr>
            <p:cNvSpPr/>
            <p:nvPr/>
          </p:nvSpPr>
          <p:spPr>
            <a:xfrm rot="10800000">
              <a:off x="4084320" y="1793240"/>
              <a:ext cx="2092960" cy="3540760"/>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95144DE-DF5A-4959-AF67-C86CB6F97CE6}"/>
                </a:ext>
              </a:extLst>
            </p:cNvPr>
            <p:cNvSpPr txBox="1"/>
            <p:nvPr/>
          </p:nvSpPr>
          <p:spPr>
            <a:xfrm>
              <a:off x="2849878" y="2971800"/>
              <a:ext cx="1310219" cy="889894"/>
            </a:xfrm>
            <a:prstGeom prst="rect">
              <a:avLst/>
            </a:prstGeom>
            <a:noFill/>
          </p:spPr>
          <p:txBody>
            <a:bodyPr wrap="square" rtlCol="0">
              <a:spAutoFit/>
            </a:bodyPr>
            <a:lstStyle/>
            <a:p>
              <a:r>
                <a:rPr lang="en-US" sz="2519" dirty="0"/>
                <a:t>Emit</a:t>
              </a:r>
            </a:p>
            <a:p>
              <a:r>
                <a:rPr lang="en-US" sz="2519" dirty="0"/>
                <a:t>Events</a:t>
              </a:r>
            </a:p>
          </p:txBody>
        </p:sp>
      </p:grpSp>
      <p:sp>
        <p:nvSpPr>
          <p:cNvPr id="8" name="Title 1">
            <a:extLst>
              <a:ext uri="{FF2B5EF4-FFF2-40B4-BE49-F238E27FC236}">
                <a16:creationId xmlns:a16="http://schemas.microsoft.com/office/drawing/2014/main" id="{9A5F10E5-90BD-4E4A-8536-98F2BD827FB4}"/>
              </a:ext>
            </a:extLst>
          </p:cNvPr>
          <p:cNvSpPr>
            <a:spLocks noGrp="1"/>
          </p:cNvSpPr>
          <p:nvPr>
            <p:ph type="title" idx="4294967295"/>
          </p:nvPr>
        </p:nvSpPr>
        <p:spPr>
          <a:xfrm>
            <a:off x="5457825" y="74613"/>
            <a:ext cx="5511800" cy="454025"/>
          </a:xfrm>
        </p:spPr>
        <p:txBody>
          <a:bodyPr>
            <a:noAutofit/>
          </a:bodyPr>
          <a:lstStyle/>
          <a:p>
            <a:r>
              <a:rPr lang="en-US" sz="2519" dirty="0">
                <a:solidFill>
                  <a:schemeClr val="tx1"/>
                </a:solidFill>
              </a:rPr>
              <a:t>1. Define child component event</a:t>
            </a:r>
          </a:p>
        </p:txBody>
      </p:sp>
      <p:sp>
        <p:nvSpPr>
          <p:cNvPr id="9" name="Title 1">
            <a:extLst>
              <a:ext uri="{FF2B5EF4-FFF2-40B4-BE49-F238E27FC236}">
                <a16:creationId xmlns:a16="http://schemas.microsoft.com/office/drawing/2014/main" id="{3CF292B5-3127-4ABA-82AB-3FD6E07D3AAC}"/>
              </a:ext>
            </a:extLst>
          </p:cNvPr>
          <p:cNvSpPr txBox="1">
            <a:spLocks/>
          </p:cNvSpPr>
          <p:nvPr/>
        </p:nvSpPr>
        <p:spPr>
          <a:xfrm>
            <a:off x="4424454" y="1972918"/>
            <a:ext cx="4283709" cy="360084"/>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19" dirty="0"/>
              <a:t>2. Listen to child event</a:t>
            </a:r>
          </a:p>
        </p:txBody>
      </p:sp>
      <p:sp>
        <p:nvSpPr>
          <p:cNvPr id="11" name="Right Brace 10">
            <a:extLst>
              <a:ext uri="{FF2B5EF4-FFF2-40B4-BE49-F238E27FC236}">
                <a16:creationId xmlns:a16="http://schemas.microsoft.com/office/drawing/2014/main" id="{2AE4B3AC-B114-41AB-9C32-B8741F8903B0}"/>
              </a:ext>
            </a:extLst>
          </p:cNvPr>
          <p:cNvSpPr/>
          <p:nvPr/>
        </p:nvSpPr>
        <p:spPr>
          <a:xfrm rot="5400000">
            <a:off x="8009985" y="348242"/>
            <a:ext cx="258660" cy="1409888"/>
          </a:xfrm>
          <a:prstGeom prst="rightBrace">
            <a:avLst/>
          </a:prstGeom>
          <a:ln>
            <a:solidFill>
              <a:srgbClr val="42B9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2B983"/>
              </a:solidFill>
            </a:endParaRPr>
          </a:p>
        </p:txBody>
      </p:sp>
      <p:sp>
        <p:nvSpPr>
          <p:cNvPr id="12" name="TextBox 11">
            <a:extLst>
              <a:ext uri="{FF2B5EF4-FFF2-40B4-BE49-F238E27FC236}">
                <a16:creationId xmlns:a16="http://schemas.microsoft.com/office/drawing/2014/main" id="{ACA2D050-FEE4-4E33-A4E1-7646A6545914}"/>
              </a:ext>
            </a:extLst>
          </p:cNvPr>
          <p:cNvSpPr txBox="1"/>
          <p:nvPr/>
        </p:nvSpPr>
        <p:spPr>
          <a:xfrm>
            <a:off x="7235548" y="1188796"/>
            <a:ext cx="2002456" cy="369204"/>
          </a:xfrm>
          <a:prstGeom prst="rect">
            <a:avLst/>
          </a:prstGeom>
          <a:noFill/>
        </p:spPr>
        <p:txBody>
          <a:bodyPr wrap="square" rtlCol="0">
            <a:spAutoFit/>
          </a:bodyPr>
          <a:lstStyle/>
          <a:p>
            <a:r>
              <a:rPr lang="en-US" sz="1799" dirty="0"/>
              <a:t>Child event name</a:t>
            </a:r>
          </a:p>
        </p:txBody>
      </p:sp>
      <p:pic>
        <p:nvPicPr>
          <p:cNvPr id="13" name="Picture 12">
            <a:extLst>
              <a:ext uri="{FF2B5EF4-FFF2-40B4-BE49-F238E27FC236}">
                <a16:creationId xmlns:a16="http://schemas.microsoft.com/office/drawing/2014/main" id="{3814DFCD-BE1B-475B-9487-2DB8A1B0C94F}"/>
              </a:ext>
            </a:extLst>
          </p:cNvPr>
          <p:cNvPicPr>
            <a:picLocks noChangeAspect="1"/>
          </p:cNvPicPr>
          <p:nvPr/>
        </p:nvPicPr>
        <p:blipFill>
          <a:blip r:embed="rId2"/>
          <a:stretch>
            <a:fillRect/>
          </a:stretch>
        </p:blipFill>
        <p:spPr>
          <a:xfrm>
            <a:off x="4186454" y="2421385"/>
            <a:ext cx="5827613" cy="745592"/>
          </a:xfrm>
          <a:prstGeom prst="rect">
            <a:avLst/>
          </a:prstGeom>
        </p:spPr>
      </p:pic>
      <p:pic>
        <p:nvPicPr>
          <p:cNvPr id="14" name="Picture 13">
            <a:extLst>
              <a:ext uri="{FF2B5EF4-FFF2-40B4-BE49-F238E27FC236}">
                <a16:creationId xmlns:a16="http://schemas.microsoft.com/office/drawing/2014/main" id="{08053FE3-CAA4-4DBB-819D-C041A49A1413}"/>
              </a:ext>
            </a:extLst>
          </p:cNvPr>
          <p:cNvPicPr>
            <a:picLocks noChangeAspect="1"/>
          </p:cNvPicPr>
          <p:nvPr/>
        </p:nvPicPr>
        <p:blipFill>
          <a:blip r:embed="rId3"/>
          <a:stretch>
            <a:fillRect/>
          </a:stretch>
        </p:blipFill>
        <p:spPr>
          <a:xfrm>
            <a:off x="4186454" y="610420"/>
            <a:ext cx="6144704" cy="248531"/>
          </a:xfrm>
          <a:prstGeom prst="rect">
            <a:avLst/>
          </a:prstGeom>
        </p:spPr>
      </p:pic>
      <p:pic>
        <p:nvPicPr>
          <p:cNvPr id="15" name="Picture 14">
            <a:extLst>
              <a:ext uri="{FF2B5EF4-FFF2-40B4-BE49-F238E27FC236}">
                <a16:creationId xmlns:a16="http://schemas.microsoft.com/office/drawing/2014/main" id="{F907D476-FB7C-4501-BB34-5C7E1351D11F}"/>
              </a:ext>
            </a:extLst>
          </p:cNvPr>
          <p:cNvPicPr>
            <a:picLocks noChangeAspect="1"/>
          </p:cNvPicPr>
          <p:nvPr/>
        </p:nvPicPr>
        <p:blipFill>
          <a:blip r:embed="rId4"/>
          <a:stretch>
            <a:fillRect/>
          </a:stretch>
        </p:blipFill>
        <p:spPr>
          <a:xfrm>
            <a:off x="4186454" y="3541178"/>
            <a:ext cx="3762239" cy="1482613"/>
          </a:xfrm>
          <a:prstGeom prst="rect">
            <a:avLst/>
          </a:prstGeom>
        </p:spPr>
      </p:pic>
    </p:spTree>
    <p:extLst>
      <p:ext uri="{BB962C8B-B14F-4D97-AF65-F5344CB8AC3E}">
        <p14:creationId xmlns:p14="http://schemas.microsoft.com/office/powerpoint/2010/main" val="3589072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B48C5E-C3D2-4E93-BCE8-45E3B0D59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5" y="76645"/>
            <a:ext cx="10813315" cy="5821168"/>
          </a:xfrm>
          <a:prstGeom prst="rect">
            <a:avLst/>
          </a:prstGeom>
        </p:spPr>
      </p:pic>
    </p:spTree>
    <p:extLst>
      <p:ext uri="{BB962C8B-B14F-4D97-AF65-F5344CB8AC3E}">
        <p14:creationId xmlns:p14="http://schemas.microsoft.com/office/powerpoint/2010/main" val="104706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9E76-4786-443D-976B-C27D482D804F}"/>
              </a:ext>
            </a:extLst>
          </p:cNvPr>
          <p:cNvSpPr>
            <a:spLocks noGrp="1"/>
          </p:cNvSpPr>
          <p:nvPr>
            <p:ph type="title" idx="4294967295"/>
          </p:nvPr>
        </p:nvSpPr>
        <p:spPr>
          <a:xfrm>
            <a:off x="0" y="0"/>
            <a:ext cx="2357438" cy="466725"/>
          </a:xfrm>
        </p:spPr>
        <p:txBody>
          <a:bodyPr>
            <a:normAutofit/>
          </a:bodyPr>
          <a:lstStyle/>
          <a:p>
            <a:r>
              <a:rPr lang="en-US" sz="3239" dirty="0"/>
              <a:t>Slot element </a:t>
            </a:r>
          </a:p>
        </p:txBody>
      </p:sp>
      <p:sp>
        <p:nvSpPr>
          <p:cNvPr id="7" name="Title 1">
            <a:extLst>
              <a:ext uri="{FF2B5EF4-FFF2-40B4-BE49-F238E27FC236}">
                <a16:creationId xmlns:a16="http://schemas.microsoft.com/office/drawing/2014/main" id="{568C54BD-7FC0-4C92-9C25-C4353E36F4C5}"/>
              </a:ext>
            </a:extLst>
          </p:cNvPr>
          <p:cNvSpPr txBox="1">
            <a:spLocks/>
          </p:cNvSpPr>
          <p:nvPr/>
        </p:nvSpPr>
        <p:spPr>
          <a:xfrm>
            <a:off x="-1" y="591719"/>
            <a:ext cx="8208731" cy="466473"/>
          </a:xfrm>
          <a:prstGeom prst="rect">
            <a:avLst/>
          </a:prstGeom>
        </p:spPr>
        <p:txBody>
          <a:bodyPr vert="horz" lIns="82272" tIns="41136" rIns="82272" bIns="41136"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39" dirty="0">
                <a:solidFill>
                  <a:srgbClr val="FF0000"/>
                </a:solidFill>
              </a:rPr>
              <a:t>How to pass content inside component tags ? </a:t>
            </a:r>
          </a:p>
        </p:txBody>
      </p:sp>
      <p:pic>
        <p:nvPicPr>
          <p:cNvPr id="9" name="Picture 8">
            <a:extLst>
              <a:ext uri="{FF2B5EF4-FFF2-40B4-BE49-F238E27FC236}">
                <a16:creationId xmlns:a16="http://schemas.microsoft.com/office/drawing/2014/main" id="{B2F806A9-6D4E-42D3-A7FE-D02B77E020A1}"/>
              </a:ext>
            </a:extLst>
          </p:cNvPr>
          <p:cNvPicPr>
            <a:picLocks noChangeAspect="1"/>
          </p:cNvPicPr>
          <p:nvPr/>
        </p:nvPicPr>
        <p:blipFill>
          <a:blip r:embed="rId2"/>
          <a:stretch>
            <a:fillRect/>
          </a:stretch>
        </p:blipFill>
        <p:spPr>
          <a:xfrm>
            <a:off x="459507" y="1183340"/>
            <a:ext cx="5527663" cy="968412"/>
          </a:xfrm>
          <a:prstGeom prst="rect">
            <a:avLst/>
          </a:prstGeom>
        </p:spPr>
      </p:pic>
      <p:sp>
        <p:nvSpPr>
          <p:cNvPr id="11" name="Title 1">
            <a:extLst>
              <a:ext uri="{FF2B5EF4-FFF2-40B4-BE49-F238E27FC236}">
                <a16:creationId xmlns:a16="http://schemas.microsoft.com/office/drawing/2014/main" id="{B4696606-F31D-4F2A-9C75-F7881CF800EE}"/>
              </a:ext>
            </a:extLst>
          </p:cNvPr>
          <p:cNvSpPr txBox="1">
            <a:spLocks/>
          </p:cNvSpPr>
          <p:nvPr/>
        </p:nvSpPr>
        <p:spPr>
          <a:xfrm>
            <a:off x="3982340" y="2567130"/>
            <a:ext cx="7184491" cy="2022525"/>
          </a:xfrm>
          <a:prstGeom prst="rect">
            <a:avLst/>
          </a:prstGeom>
        </p:spPr>
        <p:txBody>
          <a:bodyPr vert="horz" lIns="82272" tIns="41136" rIns="82272" bIns="41136"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11343" indent="-411343">
              <a:lnSpc>
                <a:spcPct val="150000"/>
              </a:lnSpc>
              <a:buFont typeface="Arial" panose="020B0604020202020204" pitchFamily="34" charset="0"/>
              <a:buChar char="•"/>
            </a:pPr>
            <a:r>
              <a:rPr lang="en-US" sz="2519" dirty="0">
                <a:latin typeface="+mn-lt"/>
              </a:rPr>
              <a:t>Slots can be separated by </a:t>
            </a:r>
            <a:r>
              <a:rPr lang="en-US" sz="2519" dirty="0">
                <a:solidFill>
                  <a:srgbClr val="42B983"/>
                </a:solidFill>
                <a:latin typeface="+mn-lt"/>
              </a:rPr>
              <a:t>slot name</a:t>
            </a:r>
          </a:p>
          <a:p>
            <a:pPr marL="411343" indent="-411343">
              <a:lnSpc>
                <a:spcPct val="150000"/>
              </a:lnSpc>
              <a:buFont typeface="Arial" panose="020B0604020202020204" pitchFamily="34" charset="0"/>
              <a:buChar char="•"/>
            </a:pPr>
            <a:r>
              <a:rPr lang="en-US" sz="2519" dirty="0">
                <a:latin typeface="+mn-lt"/>
              </a:rPr>
              <a:t>Parent can access child’s data via </a:t>
            </a:r>
            <a:r>
              <a:rPr lang="en-US" sz="2519" dirty="0">
                <a:solidFill>
                  <a:srgbClr val="42B983"/>
                </a:solidFill>
                <a:latin typeface="+mn-lt"/>
              </a:rPr>
              <a:t>slot-scoped</a:t>
            </a:r>
          </a:p>
          <a:p>
            <a:pPr marL="411343" indent="-411343">
              <a:lnSpc>
                <a:spcPct val="150000"/>
              </a:lnSpc>
              <a:buFont typeface="Arial" panose="020B0604020202020204" pitchFamily="34" charset="0"/>
              <a:buChar char="•"/>
            </a:pPr>
            <a:endParaRPr lang="en-US" sz="2519" dirty="0">
              <a:latin typeface="+mn-lt"/>
            </a:endParaRPr>
          </a:p>
          <a:p>
            <a:pPr marL="411343" indent="-411343">
              <a:lnSpc>
                <a:spcPct val="150000"/>
              </a:lnSpc>
              <a:buFont typeface="Arial" panose="020B0604020202020204" pitchFamily="34" charset="0"/>
              <a:buChar char="•"/>
            </a:pPr>
            <a:endParaRPr lang="en-US" sz="2519" dirty="0">
              <a:latin typeface="+mn-lt"/>
            </a:endParaRPr>
          </a:p>
        </p:txBody>
      </p:sp>
      <p:pic>
        <p:nvPicPr>
          <p:cNvPr id="12" name="Picture 11">
            <a:extLst>
              <a:ext uri="{FF2B5EF4-FFF2-40B4-BE49-F238E27FC236}">
                <a16:creationId xmlns:a16="http://schemas.microsoft.com/office/drawing/2014/main" id="{5DC97AC0-1BD3-4452-8C47-C408D4F60041}"/>
              </a:ext>
            </a:extLst>
          </p:cNvPr>
          <p:cNvPicPr>
            <a:picLocks noChangeAspect="1"/>
          </p:cNvPicPr>
          <p:nvPr/>
        </p:nvPicPr>
        <p:blipFill>
          <a:blip r:embed="rId3"/>
          <a:stretch>
            <a:fillRect/>
          </a:stretch>
        </p:blipFill>
        <p:spPr>
          <a:xfrm>
            <a:off x="459507" y="2383351"/>
            <a:ext cx="3128057" cy="2022525"/>
          </a:xfrm>
          <a:prstGeom prst="rect">
            <a:avLst/>
          </a:prstGeom>
        </p:spPr>
      </p:pic>
      <p:sp>
        <p:nvSpPr>
          <p:cNvPr id="13" name="TextBox 12">
            <a:extLst>
              <a:ext uri="{FF2B5EF4-FFF2-40B4-BE49-F238E27FC236}">
                <a16:creationId xmlns:a16="http://schemas.microsoft.com/office/drawing/2014/main" id="{3369591A-87CF-4B49-B450-967D905236DF}"/>
              </a:ext>
            </a:extLst>
          </p:cNvPr>
          <p:cNvSpPr txBox="1"/>
          <p:nvPr/>
        </p:nvSpPr>
        <p:spPr>
          <a:xfrm>
            <a:off x="3982340" y="4440060"/>
            <a:ext cx="4535038" cy="1836850"/>
          </a:xfrm>
          <a:prstGeom prst="rect">
            <a:avLst/>
          </a:prstGeom>
          <a:noFill/>
        </p:spPr>
        <p:txBody>
          <a:bodyPr wrap="square" rtlCol="0">
            <a:spAutoFit/>
          </a:bodyPr>
          <a:lstStyle/>
          <a:p>
            <a:pPr marL="411343" indent="-411343">
              <a:lnSpc>
                <a:spcPct val="150000"/>
              </a:lnSpc>
              <a:buFont typeface="Arial" panose="020B0604020202020204" pitchFamily="34" charset="0"/>
              <a:buChar char="•"/>
            </a:pPr>
            <a:r>
              <a:rPr lang="en-US" sz="2519" dirty="0"/>
              <a:t>Create generic component</a:t>
            </a:r>
          </a:p>
          <a:p>
            <a:pPr marL="411343" indent="-411343">
              <a:lnSpc>
                <a:spcPct val="150000"/>
              </a:lnSpc>
              <a:buFont typeface="Arial" panose="020B0604020202020204" pitchFamily="34" charset="0"/>
              <a:buChar char="•"/>
            </a:pPr>
            <a:r>
              <a:rPr lang="en-US" sz="2519" dirty="0"/>
              <a:t>Reduce the use of props</a:t>
            </a:r>
          </a:p>
          <a:p>
            <a:pPr marL="411343" indent="-411343">
              <a:lnSpc>
                <a:spcPct val="150000"/>
              </a:lnSpc>
              <a:buFont typeface="Arial" panose="020B0604020202020204" pitchFamily="34" charset="0"/>
              <a:buChar char="•"/>
            </a:pPr>
            <a:endParaRPr lang="en-US" sz="2519" dirty="0"/>
          </a:p>
        </p:txBody>
      </p:sp>
      <p:sp>
        <p:nvSpPr>
          <p:cNvPr id="14" name="Arrow: Down 13">
            <a:extLst>
              <a:ext uri="{FF2B5EF4-FFF2-40B4-BE49-F238E27FC236}">
                <a16:creationId xmlns:a16="http://schemas.microsoft.com/office/drawing/2014/main" id="{22A11D21-FC7F-4FD4-8463-57430A84D6D4}"/>
              </a:ext>
            </a:extLst>
          </p:cNvPr>
          <p:cNvSpPr/>
          <p:nvPr/>
        </p:nvSpPr>
        <p:spPr>
          <a:xfrm>
            <a:off x="6073580" y="3775802"/>
            <a:ext cx="378493" cy="621528"/>
          </a:xfrm>
          <a:prstGeom prst="down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728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7C84-2785-441D-B9AC-9E6E82DE6AC7}"/>
              </a:ext>
            </a:extLst>
          </p:cNvPr>
          <p:cNvSpPr>
            <a:spLocks noGrp="1"/>
          </p:cNvSpPr>
          <p:nvPr>
            <p:ph type="title" idx="4294967295"/>
          </p:nvPr>
        </p:nvSpPr>
        <p:spPr>
          <a:xfrm>
            <a:off x="0" y="0"/>
            <a:ext cx="4413250" cy="642938"/>
          </a:xfrm>
        </p:spPr>
        <p:txBody>
          <a:bodyPr>
            <a:normAutofit fontScale="90000"/>
          </a:bodyPr>
          <a:lstStyle/>
          <a:p>
            <a:r>
              <a:rPr lang="en-US" sz="2879" dirty="0"/>
              <a:t>Single File Component (SFC)</a:t>
            </a:r>
          </a:p>
        </p:txBody>
      </p:sp>
      <p:pic>
        <p:nvPicPr>
          <p:cNvPr id="3" name="Picture 2">
            <a:extLst>
              <a:ext uri="{FF2B5EF4-FFF2-40B4-BE49-F238E27FC236}">
                <a16:creationId xmlns:a16="http://schemas.microsoft.com/office/drawing/2014/main" id="{709DAC8F-4F03-491C-9E70-486DFC163C98}"/>
              </a:ext>
            </a:extLst>
          </p:cNvPr>
          <p:cNvPicPr>
            <a:picLocks noChangeAspect="1"/>
          </p:cNvPicPr>
          <p:nvPr/>
        </p:nvPicPr>
        <p:blipFill>
          <a:blip r:embed="rId2"/>
          <a:stretch>
            <a:fillRect/>
          </a:stretch>
        </p:blipFill>
        <p:spPr>
          <a:xfrm>
            <a:off x="187385" y="771628"/>
            <a:ext cx="5399112" cy="4644951"/>
          </a:xfrm>
          <a:prstGeom prst="rect">
            <a:avLst/>
          </a:prstGeom>
        </p:spPr>
      </p:pic>
      <p:sp>
        <p:nvSpPr>
          <p:cNvPr id="4" name="TextBox 3">
            <a:extLst>
              <a:ext uri="{FF2B5EF4-FFF2-40B4-BE49-F238E27FC236}">
                <a16:creationId xmlns:a16="http://schemas.microsoft.com/office/drawing/2014/main" id="{1BFB0611-235E-4F7F-80E5-DD58F0C9AFC0}"/>
              </a:ext>
            </a:extLst>
          </p:cNvPr>
          <p:cNvSpPr txBox="1"/>
          <p:nvPr/>
        </p:nvSpPr>
        <p:spPr>
          <a:xfrm>
            <a:off x="6154429" y="563987"/>
            <a:ext cx="4627811" cy="3581173"/>
          </a:xfrm>
          <a:prstGeom prst="rect">
            <a:avLst/>
          </a:prstGeom>
          <a:noFill/>
        </p:spPr>
        <p:txBody>
          <a:bodyPr wrap="square" rtlCol="0">
            <a:spAutoFit/>
          </a:bodyPr>
          <a:lstStyle/>
          <a:p>
            <a:pPr marL="308507" indent="-308507">
              <a:lnSpc>
                <a:spcPct val="150000"/>
              </a:lnSpc>
              <a:buFont typeface="Arial" panose="020B0604020202020204" pitchFamily="34" charset="0"/>
              <a:buChar char="•"/>
            </a:pPr>
            <a:r>
              <a:rPr lang="en-US" sz="2159" dirty="0"/>
              <a:t>Better </a:t>
            </a:r>
            <a:r>
              <a:rPr lang="en-US" sz="2159" dirty="0">
                <a:solidFill>
                  <a:srgbClr val="42B983"/>
                </a:solidFill>
              </a:rPr>
              <a:t>syntax highlight</a:t>
            </a:r>
          </a:p>
          <a:p>
            <a:pPr marL="308507" indent="-308507">
              <a:lnSpc>
                <a:spcPct val="150000"/>
              </a:lnSpc>
              <a:buFont typeface="Arial" panose="020B0604020202020204" pitchFamily="34" charset="0"/>
              <a:buChar char="•"/>
            </a:pPr>
            <a:r>
              <a:rPr lang="en-US" sz="2159" dirty="0" err="1">
                <a:solidFill>
                  <a:srgbClr val="42B983"/>
                </a:solidFill>
              </a:rPr>
              <a:t>CommonJS</a:t>
            </a:r>
            <a:r>
              <a:rPr lang="en-US" sz="2159" dirty="0"/>
              <a:t> modules</a:t>
            </a:r>
          </a:p>
          <a:p>
            <a:pPr marL="308507" indent="-308507">
              <a:lnSpc>
                <a:spcPct val="150000"/>
              </a:lnSpc>
              <a:buFont typeface="Arial" panose="020B0604020202020204" pitchFamily="34" charset="0"/>
              <a:buChar char="•"/>
            </a:pPr>
            <a:r>
              <a:rPr lang="en-US" sz="2159" dirty="0"/>
              <a:t>Codebase is more </a:t>
            </a:r>
            <a:r>
              <a:rPr lang="en-US" sz="2159" dirty="0">
                <a:solidFill>
                  <a:srgbClr val="42B983"/>
                </a:solidFill>
              </a:rPr>
              <a:t>modularized</a:t>
            </a:r>
          </a:p>
          <a:p>
            <a:pPr marL="308507" indent="-308507">
              <a:lnSpc>
                <a:spcPct val="150000"/>
              </a:lnSpc>
              <a:buFont typeface="Arial" panose="020B0604020202020204" pitchFamily="34" charset="0"/>
              <a:buChar char="•"/>
            </a:pPr>
            <a:r>
              <a:rPr lang="en-US" sz="2159" dirty="0">
                <a:solidFill>
                  <a:srgbClr val="42B983"/>
                </a:solidFill>
              </a:rPr>
              <a:t>Component-scoped</a:t>
            </a:r>
            <a:r>
              <a:rPr lang="en-US" sz="2159" dirty="0"/>
              <a:t> CSS</a:t>
            </a:r>
          </a:p>
          <a:p>
            <a:pPr marL="308507" indent="-308507">
              <a:lnSpc>
                <a:spcPct val="150000"/>
              </a:lnSpc>
              <a:buFont typeface="Arial" panose="020B0604020202020204" pitchFamily="34" charset="0"/>
              <a:buChar char="•"/>
            </a:pPr>
            <a:r>
              <a:rPr lang="en-US" sz="2159" dirty="0"/>
              <a:t>Project configuration is supported by </a:t>
            </a:r>
            <a:r>
              <a:rPr lang="en-US" sz="2159" dirty="0">
                <a:solidFill>
                  <a:srgbClr val="42B983"/>
                </a:solidFill>
              </a:rPr>
              <a:t>Vue-CLI</a:t>
            </a:r>
          </a:p>
          <a:p>
            <a:pPr marL="308507" indent="-308507">
              <a:lnSpc>
                <a:spcPct val="150000"/>
              </a:lnSpc>
              <a:buFont typeface="Arial" panose="020B0604020202020204" pitchFamily="34" charset="0"/>
              <a:buChar char="•"/>
            </a:pPr>
            <a:r>
              <a:rPr lang="en-US" sz="2159" dirty="0" err="1"/>
              <a:t>Corporated</a:t>
            </a:r>
            <a:r>
              <a:rPr lang="en-US" sz="2159" dirty="0"/>
              <a:t> with </a:t>
            </a:r>
            <a:r>
              <a:rPr lang="en-US" sz="2159" dirty="0">
                <a:solidFill>
                  <a:srgbClr val="42B983"/>
                </a:solidFill>
              </a:rPr>
              <a:t>build system</a:t>
            </a:r>
          </a:p>
        </p:txBody>
      </p:sp>
      <p:pic>
        <p:nvPicPr>
          <p:cNvPr id="5" name="Picture 4">
            <a:extLst>
              <a:ext uri="{FF2B5EF4-FFF2-40B4-BE49-F238E27FC236}">
                <a16:creationId xmlns:a16="http://schemas.microsoft.com/office/drawing/2014/main" id="{04B3257A-877D-4ADB-ACF9-80303D452CA5}"/>
              </a:ext>
            </a:extLst>
          </p:cNvPr>
          <p:cNvPicPr>
            <a:picLocks noChangeAspect="1"/>
          </p:cNvPicPr>
          <p:nvPr/>
        </p:nvPicPr>
        <p:blipFill>
          <a:blip r:embed="rId3"/>
          <a:stretch>
            <a:fillRect/>
          </a:stretch>
        </p:blipFill>
        <p:spPr>
          <a:xfrm>
            <a:off x="2348185" y="5010739"/>
            <a:ext cx="4627811" cy="805582"/>
          </a:xfrm>
          <a:prstGeom prst="rect">
            <a:avLst/>
          </a:prstGeom>
        </p:spPr>
      </p:pic>
    </p:spTree>
    <p:extLst>
      <p:ext uri="{BB962C8B-B14F-4D97-AF65-F5344CB8AC3E}">
        <p14:creationId xmlns:p14="http://schemas.microsoft.com/office/powerpoint/2010/main" val="2803687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6414E-36F5-4EA2-9105-117B1C4442B9}"/>
              </a:ext>
            </a:extLst>
          </p:cNvPr>
          <p:cNvSpPr txBox="1"/>
          <p:nvPr/>
        </p:nvSpPr>
        <p:spPr>
          <a:xfrm>
            <a:off x="607090" y="621495"/>
            <a:ext cx="7819063" cy="4190891"/>
          </a:xfrm>
          <a:prstGeom prst="rect">
            <a:avLst/>
          </a:prstGeom>
          <a:noFill/>
        </p:spPr>
        <p:txBody>
          <a:bodyPr wrap="square" rtlCol="0">
            <a:spAutoFit/>
          </a:bodyPr>
          <a:lstStyle/>
          <a:p>
            <a:endParaRPr lang="en-US" sz="3959" b="1" dirty="0">
              <a:solidFill>
                <a:srgbClr val="42B983"/>
              </a:solidFill>
              <a:latin typeface="+mj-lt"/>
            </a:endParaRPr>
          </a:p>
          <a:p>
            <a:r>
              <a:rPr lang="en-US" sz="3239" dirty="0">
                <a:solidFill>
                  <a:srgbClr val="42B983"/>
                </a:solidFill>
              </a:rPr>
              <a:t>What is Single Page </a:t>
            </a:r>
            <a:r>
              <a:rPr lang="en-US" sz="3239" dirty="0" smtClean="0">
                <a:solidFill>
                  <a:srgbClr val="42B983"/>
                </a:solidFill>
              </a:rPr>
              <a:t>Application (SPA</a:t>
            </a:r>
            <a:r>
              <a:rPr lang="en-US" sz="3239" dirty="0">
                <a:solidFill>
                  <a:srgbClr val="42B983"/>
                </a:solidFill>
              </a:rPr>
              <a:t>)?</a:t>
            </a:r>
          </a:p>
          <a:p>
            <a:r>
              <a:rPr lang="en-US" sz="3239" dirty="0">
                <a:solidFill>
                  <a:srgbClr val="42B983"/>
                </a:solidFill>
              </a:rPr>
              <a:t>What is Vue?</a:t>
            </a:r>
          </a:p>
          <a:p>
            <a:r>
              <a:rPr lang="en-US" sz="3239" dirty="0">
                <a:solidFill>
                  <a:srgbClr val="42B983"/>
                </a:solidFill>
              </a:rPr>
              <a:t>The Vue instance</a:t>
            </a:r>
          </a:p>
          <a:p>
            <a:r>
              <a:rPr lang="en-US" sz="3239" dirty="0">
                <a:solidFill>
                  <a:srgbClr val="42B983"/>
                </a:solidFill>
              </a:rPr>
              <a:t>The component system</a:t>
            </a:r>
          </a:p>
          <a:p>
            <a:r>
              <a:rPr lang="en-US" sz="3239" dirty="0">
                <a:solidFill>
                  <a:srgbClr val="42B983"/>
                </a:solidFill>
              </a:rPr>
              <a:t>The rest of Vue ecosystem</a:t>
            </a:r>
          </a:p>
          <a:p>
            <a:r>
              <a:rPr lang="en-US" sz="3239" dirty="0">
                <a:solidFill>
                  <a:srgbClr val="42B983"/>
                </a:solidFill>
              </a:rPr>
              <a:t>Live code</a:t>
            </a:r>
          </a:p>
          <a:p>
            <a:r>
              <a:rPr lang="en-US" sz="3239" dirty="0">
                <a:solidFill>
                  <a:srgbClr val="42B983"/>
                </a:solidFill>
              </a:rPr>
              <a:t>Opinionated comparison</a:t>
            </a:r>
          </a:p>
        </p:txBody>
      </p:sp>
      <p:sp>
        <p:nvSpPr>
          <p:cNvPr id="2" name="TextBox 1">
            <a:extLst>
              <a:ext uri="{FF2B5EF4-FFF2-40B4-BE49-F238E27FC236}">
                <a16:creationId xmlns:a16="http://schemas.microsoft.com/office/drawing/2014/main" id="{BD457316-6A11-49D5-A734-0F006ED35856}"/>
              </a:ext>
            </a:extLst>
          </p:cNvPr>
          <p:cNvSpPr txBox="1"/>
          <p:nvPr/>
        </p:nvSpPr>
        <p:spPr>
          <a:xfrm>
            <a:off x="607090" y="181278"/>
            <a:ext cx="4338776" cy="1421671"/>
          </a:xfrm>
          <a:prstGeom prst="rect">
            <a:avLst/>
          </a:prstGeom>
          <a:noFill/>
        </p:spPr>
        <p:txBody>
          <a:bodyPr wrap="square" rtlCol="0">
            <a:spAutoFit/>
          </a:bodyPr>
          <a:lstStyle/>
          <a:p>
            <a:r>
              <a:rPr lang="en-US" sz="4319" b="1" dirty="0">
                <a:solidFill>
                  <a:srgbClr val="42B983"/>
                </a:solidFill>
                <a:latin typeface="+mj-lt"/>
              </a:rPr>
              <a:t>Agenda</a:t>
            </a:r>
          </a:p>
          <a:p>
            <a:endParaRPr lang="en-US" sz="4319" dirty="0">
              <a:solidFill>
                <a:srgbClr val="42B983"/>
              </a:solidFill>
            </a:endParaRPr>
          </a:p>
        </p:txBody>
      </p:sp>
    </p:spTree>
    <p:extLst>
      <p:ext uri="{BB962C8B-B14F-4D97-AF65-F5344CB8AC3E}">
        <p14:creationId xmlns:p14="http://schemas.microsoft.com/office/powerpoint/2010/main" val="32436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chemeClr val="bg1"/>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959" dirty="0">
                <a:solidFill>
                  <a:srgbClr val="42B983"/>
                </a:solidFill>
              </a:rPr>
              <a:t>The rest of Vue ecosystem</a:t>
            </a:r>
          </a:p>
        </p:txBody>
      </p:sp>
      <p:sp>
        <p:nvSpPr>
          <p:cNvPr id="4" name="TextBox 3">
            <a:extLst>
              <a:ext uri="{FF2B5EF4-FFF2-40B4-BE49-F238E27FC236}">
                <a16:creationId xmlns:a16="http://schemas.microsoft.com/office/drawing/2014/main" id="{9D2EB246-4291-481B-AE5D-FB35D0002B44}"/>
              </a:ext>
            </a:extLst>
          </p:cNvPr>
          <p:cNvSpPr txBox="1"/>
          <p:nvPr/>
        </p:nvSpPr>
        <p:spPr>
          <a:xfrm>
            <a:off x="3713031" y="1863133"/>
            <a:ext cx="3799312" cy="590803"/>
          </a:xfrm>
          <a:prstGeom prst="rect">
            <a:avLst/>
          </a:prstGeom>
          <a:noFill/>
        </p:spPr>
        <p:txBody>
          <a:bodyPr wrap="square" rtlCol="0">
            <a:spAutoFit/>
          </a:bodyPr>
          <a:lstStyle/>
          <a:p>
            <a:pPr algn="ctr"/>
            <a:r>
              <a:rPr lang="en-US" sz="3239" dirty="0">
                <a:solidFill>
                  <a:srgbClr val="42B983"/>
                </a:solidFill>
              </a:rPr>
              <a:t>Vue router</a:t>
            </a:r>
          </a:p>
        </p:txBody>
      </p:sp>
      <p:sp>
        <p:nvSpPr>
          <p:cNvPr id="5" name="TextBox 4">
            <a:extLst>
              <a:ext uri="{FF2B5EF4-FFF2-40B4-BE49-F238E27FC236}">
                <a16:creationId xmlns:a16="http://schemas.microsoft.com/office/drawing/2014/main" id="{BF99DAED-1F4B-45A5-B17B-818A014F2FE3}"/>
              </a:ext>
            </a:extLst>
          </p:cNvPr>
          <p:cNvSpPr txBox="1"/>
          <p:nvPr/>
        </p:nvSpPr>
        <p:spPr>
          <a:xfrm>
            <a:off x="3118331" y="2453906"/>
            <a:ext cx="4988715" cy="590803"/>
          </a:xfrm>
          <a:prstGeom prst="rect">
            <a:avLst/>
          </a:prstGeom>
          <a:noFill/>
        </p:spPr>
        <p:txBody>
          <a:bodyPr wrap="square" rtlCol="0">
            <a:spAutoFit/>
          </a:bodyPr>
          <a:lstStyle/>
          <a:p>
            <a:pPr algn="ctr"/>
            <a:r>
              <a:rPr lang="en-US" sz="3239" dirty="0" err="1">
                <a:solidFill>
                  <a:srgbClr val="42B983"/>
                </a:solidFill>
              </a:rPr>
              <a:t>Vuex</a:t>
            </a:r>
            <a:endParaRPr lang="en-US" sz="3239" dirty="0">
              <a:solidFill>
                <a:srgbClr val="42B983"/>
              </a:solidFill>
            </a:endParaRPr>
          </a:p>
        </p:txBody>
      </p:sp>
      <p:sp>
        <p:nvSpPr>
          <p:cNvPr id="6" name="TextBox 5">
            <a:extLst>
              <a:ext uri="{FF2B5EF4-FFF2-40B4-BE49-F238E27FC236}">
                <a16:creationId xmlns:a16="http://schemas.microsoft.com/office/drawing/2014/main" id="{37E314A2-7E68-4A3F-81C1-22209C25B4DF}"/>
              </a:ext>
            </a:extLst>
          </p:cNvPr>
          <p:cNvSpPr txBox="1"/>
          <p:nvPr/>
        </p:nvSpPr>
        <p:spPr>
          <a:xfrm>
            <a:off x="-1" y="3085306"/>
            <a:ext cx="10969625" cy="590803"/>
          </a:xfrm>
          <a:prstGeom prst="rect">
            <a:avLst/>
          </a:prstGeom>
          <a:noFill/>
        </p:spPr>
        <p:txBody>
          <a:bodyPr wrap="square" rtlCol="0">
            <a:spAutoFit/>
          </a:bodyPr>
          <a:lstStyle/>
          <a:p>
            <a:pPr algn="ctr"/>
            <a:r>
              <a:rPr lang="en-US" sz="3239" dirty="0">
                <a:solidFill>
                  <a:srgbClr val="42B983"/>
                </a:solidFill>
              </a:rPr>
              <a:t>Build system: Vue CLI + </a:t>
            </a:r>
            <a:r>
              <a:rPr lang="en-US" sz="3239" dirty="0" err="1">
                <a:solidFill>
                  <a:srgbClr val="42B983"/>
                </a:solidFill>
              </a:rPr>
              <a:t>vue</a:t>
            </a:r>
            <a:r>
              <a:rPr lang="en-US" sz="3239" dirty="0">
                <a:solidFill>
                  <a:srgbClr val="42B983"/>
                </a:solidFill>
              </a:rPr>
              <a:t>-loader</a:t>
            </a:r>
          </a:p>
        </p:txBody>
      </p:sp>
      <p:sp>
        <p:nvSpPr>
          <p:cNvPr id="7" name="TextBox 6">
            <a:extLst>
              <a:ext uri="{FF2B5EF4-FFF2-40B4-BE49-F238E27FC236}">
                <a16:creationId xmlns:a16="http://schemas.microsoft.com/office/drawing/2014/main" id="{8C2E3483-6070-4AC8-AC17-B4D63A4EADD8}"/>
              </a:ext>
            </a:extLst>
          </p:cNvPr>
          <p:cNvSpPr txBox="1"/>
          <p:nvPr/>
        </p:nvSpPr>
        <p:spPr>
          <a:xfrm>
            <a:off x="-1" y="3716707"/>
            <a:ext cx="10969625" cy="590803"/>
          </a:xfrm>
          <a:prstGeom prst="rect">
            <a:avLst/>
          </a:prstGeom>
          <a:noFill/>
        </p:spPr>
        <p:txBody>
          <a:bodyPr wrap="square" rtlCol="0">
            <a:spAutoFit/>
          </a:bodyPr>
          <a:lstStyle/>
          <a:p>
            <a:pPr algn="ctr"/>
            <a:r>
              <a:rPr lang="en-US" sz="3239" dirty="0">
                <a:solidFill>
                  <a:srgbClr val="42B983"/>
                </a:solidFill>
              </a:rPr>
              <a:t>Rendering process</a:t>
            </a:r>
          </a:p>
        </p:txBody>
      </p:sp>
    </p:spTree>
    <p:extLst>
      <p:ext uri="{BB962C8B-B14F-4D97-AF65-F5344CB8AC3E}">
        <p14:creationId xmlns:p14="http://schemas.microsoft.com/office/powerpoint/2010/main" val="3333378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FA95-5EC5-49CF-A739-26133D0E67D1}"/>
              </a:ext>
            </a:extLst>
          </p:cNvPr>
          <p:cNvSpPr>
            <a:spLocks noGrp="1"/>
          </p:cNvSpPr>
          <p:nvPr>
            <p:ph type="title" idx="4294967295"/>
          </p:nvPr>
        </p:nvSpPr>
        <p:spPr>
          <a:xfrm>
            <a:off x="0" y="0"/>
            <a:ext cx="2019300" cy="771525"/>
          </a:xfrm>
        </p:spPr>
        <p:txBody>
          <a:bodyPr>
            <a:normAutofit/>
          </a:bodyPr>
          <a:lstStyle/>
          <a:p>
            <a:r>
              <a:rPr lang="en-US" sz="2879" dirty="0"/>
              <a:t>Vue router</a:t>
            </a:r>
          </a:p>
        </p:txBody>
      </p:sp>
      <p:pic>
        <p:nvPicPr>
          <p:cNvPr id="4" name="Picture 3">
            <a:extLst>
              <a:ext uri="{FF2B5EF4-FFF2-40B4-BE49-F238E27FC236}">
                <a16:creationId xmlns:a16="http://schemas.microsoft.com/office/drawing/2014/main" id="{BF8167CB-1DDD-49B3-80A1-3ACE133B59E7}"/>
              </a:ext>
            </a:extLst>
          </p:cNvPr>
          <p:cNvPicPr>
            <a:picLocks noChangeAspect="1"/>
          </p:cNvPicPr>
          <p:nvPr/>
        </p:nvPicPr>
        <p:blipFill>
          <a:blip r:embed="rId2"/>
          <a:stretch>
            <a:fillRect/>
          </a:stretch>
        </p:blipFill>
        <p:spPr>
          <a:xfrm>
            <a:off x="5792191" y="99"/>
            <a:ext cx="4548838" cy="6170414"/>
          </a:xfrm>
          <a:prstGeom prst="rect">
            <a:avLst/>
          </a:prstGeom>
        </p:spPr>
      </p:pic>
      <p:pic>
        <p:nvPicPr>
          <p:cNvPr id="5" name="Picture 4">
            <a:extLst>
              <a:ext uri="{FF2B5EF4-FFF2-40B4-BE49-F238E27FC236}">
                <a16:creationId xmlns:a16="http://schemas.microsoft.com/office/drawing/2014/main" id="{704E90B9-E684-4DF3-9505-C40AE6FB8060}"/>
              </a:ext>
            </a:extLst>
          </p:cNvPr>
          <p:cNvPicPr>
            <a:picLocks noChangeAspect="1"/>
          </p:cNvPicPr>
          <p:nvPr/>
        </p:nvPicPr>
        <p:blipFill>
          <a:blip r:embed="rId3"/>
          <a:stretch>
            <a:fillRect/>
          </a:stretch>
        </p:blipFill>
        <p:spPr>
          <a:xfrm>
            <a:off x="729204" y="657349"/>
            <a:ext cx="4259300" cy="2785256"/>
          </a:xfrm>
          <a:prstGeom prst="rect">
            <a:avLst/>
          </a:prstGeom>
        </p:spPr>
      </p:pic>
      <p:pic>
        <p:nvPicPr>
          <p:cNvPr id="6" name="Picture 5">
            <a:extLst>
              <a:ext uri="{FF2B5EF4-FFF2-40B4-BE49-F238E27FC236}">
                <a16:creationId xmlns:a16="http://schemas.microsoft.com/office/drawing/2014/main" id="{78719A68-70F1-4E91-AC4D-706F3BAB4155}"/>
              </a:ext>
            </a:extLst>
          </p:cNvPr>
          <p:cNvPicPr>
            <a:picLocks noChangeAspect="1"/>
          </p:cNvPicPr>
          <p:nvPr/>
        </p:nvPicPr>
        <p:blipFill>
          <a:blip r:embed="rId4"/>
          <a:stretch>
            <a:fillRect/>
          </a:stretch>
        </p:blipFill>
        <p:spPr>
          <a:xfrm>
            <a:off x="675574" y="4049353"/>
            <a:ext cx="4207880" cy="1971104"/>
          </a:xfrm>
          <a:prstGeom prst="rect">
            <a:avLst/>
          </a:prstGeom>
        </p:spPr>
      </p:pic>
      <p:sp>
        <p:nvSpPr>
          <p:cNvPr id="7" name="Arrow: Down 6">
            <a:extLst>
              <a:ext uri="{FF2B5EF4-FFF2-40B4-BE49-F238E27FC236}">
                <a16:creationId xmlns:a16="http://schemas.microsoft.com/office/drawing/2014/main" id="{180CD2A9-FEC6-444F-BC44-2F72EDC24AE4}"/>
              </a:ext>
            </a:extLst>
          </p:cNvPr>
          <p:cNvSpPr/>
          <p:nvPr/>
        </p:nvSpPr>
        <p:spPr>
          <a:xfrm>
            <a:off x="2585387" y="3602695"/>
            <a:ext cx="258834" cy="298400"/>
          </a:xfrm>
          <a:prstGeom prst="down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CA55D71-0EBA-4C2F-BF66-B780BF756641}"/>
              </a:ext>
            </a:extLst>
          </p:cNvPr>
          <p:cNvSpPr/>
          <p:nvPr/>
        </p:nvSpPr>
        <p:spPr>
          <a:xfrm>
            <a:off x="5214711" y="2121259"/>
            <a:ext cx="331729" cy="291541"/>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531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626DBD-6292-4802-994A-28FE4227E297}"/>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pic>
        <p:nvPicPr>
          <p:cNvPr id="5" name="Picture 4">
            <a:extLst>
              <a:ext uri="{FF2B5EF4-FFF2-40B4-BE49-F238E27FC236}">
                <a16:creationId xmlns:a16="http://schemas.microsoft.com/office/drawing/2014/main" id="{E17EF11B-194A-40E9-B318-F0718295C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680"/>
            <a:ext cx="5650289" cy="3822774"/>
          </a:xfrm>
          <a:prstGeom prst="rect">
            <a:avLst/>
          </a:prstGeom>
        </p:spPr>
      </p:pic>
      <p:pic>
        <p:nvPicPr>
          <p:cNvPr id="7" name="Picture 6">
            <a:extLst>
              <a:ext uri="{FF2B5EF4-FFF2-40B4-BE49-F238E27FC236}">
                <a16:creationId xmlns:a16="http://schemas.microsoft.com/office/drawing/2014/main" id="{87013DC6-3B9E-4342-8D25-0298FD390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666" y="99"/>
            <a:ext cx="5906959" cy="5906959"/>
          </a:xfrm>
          <a:prstGeom prst="rect">
            <a:avLst/>
          </a:prstGeom>
        </p:spPr>
      </p:pic>
    </p:spTree>
    <p:extLst>
      <p:ext uri="{BB962C8B-B14F-4D97-AF65-F5344CB8AC3E}">
        <p14:creationId xmlns:p14="http://schemas.microsoft.com/office/powerpoint/2010/main" val="2626844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A5B3D-5DAD-465D-8F4C-FF9BB2796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05" y="64807"/>
            <a:ext cx="6170414" cy="6170414"/>
          </a:xfrm>
          <a:prstGeom prst="rect">
            <a:avLst/>
          </a:prstGeom>
        </p:spPr>
      </p:pic>
      <p:sp>
        <p:nvSpPr>
          <p:cNvPr id="5" name="Title 1">
            <a:extLst>
              <a:ext uri="{FF2B5EF4-FFF2-40B4-BE49-F238E27FC236}">
                <a16:creationId xmlns:a16="http://schemas.microsoft.com/office/drawing/2014/main" id="{A3C7A354-EA91-404E-A374-8631283E3964}"/>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spTree>
    <p:extLst>
      <p:ext uri="{BB962C8B-B14F-4D97-AF65-F5344CB8AC3E}">
        <p14:creationId xmlns:p14="http://schemas.microsoft.com/office/powerpoint/2010/main" val="29767669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76CB-46AD-4C8E-95A0-40E16541068D}"/>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pic>
        <p:nvPicPr>
          <p:cNvPr id="3" name="Picture 2">
            <a:extLst>
              <a:ext uri="{FF2B5EF4-FFF2-40B4-BE49-F238E27FC236}">
                <a16:creationId xmlns:a16="http://schemas.microsoft.com/office/drawing/2014/main" id="{BF2F3D71-20EA-4217-BAD4-73419080AF3F}"/>
              </a:ext>
            </a:extLst>
          </p:cNvPr>
          <p:cNvPicPr>
            <a:picLocks noChangeAspect="1"/>
          </p:cNvPicPr>
          <p:nvPr/>
        </p:nvPicPr>
        <p:blipFill>
          <a:blip r:embed="rId2"/>
          <a:stretch>
            <a:fillRect/>
          </a:stretch>
        </p:blipFill>
        <p:spPr>
          <a:xfrm>
            <a:off x="5735797" y="561050"/>
            <a:ext cx="4619241" cy="4567820"/>
          </a:xfrm>
          <a:prstGeom prst="rect">
            <a:avLst/>
          </a:prstGeom>
        </p:spPr>
      </p:pic>
      <p:pic>
        <p:nvPicPr>
          <p:cNvPr id="4" name="Picture 3">
            <a:extLst>
              <a:ext uri="{FF2B5EF4-FFF2-40B4-BE49-F238E27FC236}">
                <a16:creationId xmlns:a16="http://schemas.microsoft.com/office/drawing/2014/main" id="{FC2C16D8-ABE0-4ADF-A19F-A998BD923F6B}"/>
              </a:ext>
            </a:extLst>
          </p:cNvPr>
          <p:cNvPicPr>
            <a:picLocks noChangeAspect="1"/>
          </p:cNvPicPr>
          <p:nvPr/>
        </p:nvPicPr>
        <p:blipFill>
          <a:blip r:embed="rId3"/>
          <a:stretch>
            <a:fillRect/>
          </a:stretch>
        </p:blipFill>
        <p:spPr>
          <a:xfrm>
            <a:off x="360036" y="743331"/>
            <a:ext cx="4610671" cy="3796519"/>
          </a:xfrm>
          <a:prstGeom prst="rect">
            <a:avLst/>
          </a:prstGeom>
        </p:spPr>
      </p:pic>
      <p:sp>
        <p:nvSpPr>
          <p:cNvPr id="6" name="Arrow: Left 5">
            <a:extLst>
              <a:ext uri="{FF2B5EF4-FFF2-40B4-BE49-F238E27FC236}">
                <a16:creationId xmlns:a16="http://schemas.microsoft.com/office/drawing/2014/main" id="{406EF306-6FAE-4B51-B1E7-5FA9454C1B56}"/>
              </a:ext>
            </a:extLst>
          </p:cNvPr>
          <p:cNvSpPr/>
          <p:nvPr/>
        </p:nvSpPr>
        <p:spPr>
          <a:xfrm>
            <a:off x="5214711" y="2121259"/>
            <a:ext cx="331729" cy="291541"/>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56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ABD3-3738-4C13-B55B-BE78B25126C2}"/>
              </a:ext>
            </a:extLst>
          </p:cNvPr>
          <p:cNvSpPr>
            <a:spLocks noGrp="1"/>
          </p:cNvSpPr>
          <p:nvPr>
            <p:ph type="title" idx="4294967295"/>
          </p:nvPr>
        </p:nvSpPr>
        <p:spPr>
          <a:xfrm>
            <a:off x="0" y="0"/>
            <a:ext cx="1571625" cy="854075"/>
          </a:xfrm>
        </p:spPr>
        <p:txBody>
          <a:bodyPr>
            <a:normAutofit/>
          </a:bodyPr>
          <a:lstStyle/>
          <a:p>
            <a:r>
              <a:rPr lang="en-US" sz="2879" dirty="0"/>
              <a:t>Vue CLI</a:t>
            </a:r>
          </a:p>
        </p:txBody>
      </p:sp>
      <p:sp>
        <p:nvSpPr>
          <p:cNvPr id="4" name="TextBox 3">
            <a:extLst>
              <a:ext uri="{FF2B5EF4-FFF2-40B4-BE49-F238E27FC236}">
                <a16:creationId xmlns:a16="http://schemas.microsoft.com/office/drawing/2014/main" id="{5EE4C2BF-AE1E-4C06-916A-FBA16C3903E2}"/>
              </a:ext>
            </a:extLst>
          </p:cNvPr>
          <p:cNvSpPr txBox="1"/>
          <p:nvPr/>
        </p:nvSpPr>
        <p:spPr>
          <a:xfrm>
            <a:off x="120172" y="2868703"/>
            <a:ext cx="3457282" cy="2418354"/>
          </a:xfrm>
          <a:prstGeom prst="rect">
            <a:avLst/>
          </a:prstGeom>
          <a:noFill/>
        </p:spPr>
        <p:txBody>
          <a:bodyPr wrap="square" rtlCol="0">
            <a:spAutoFit/>
          </a:bodyPr>
          <a:lstStyle/>
          <a:p>
            <a:pPr marL="411343" indent="-411343">
              <a:buFont typeface="Arial" panose="020B0604020202020204" pitchFamily="34" charset="0"/>
              <a:buChar char="•"/>
            </a:pPr>
            <a:r>
              <a:rPr lang="en-US" sz="2519" dirty="0" err="1"/>
              <a:t>vue</a:t>
            </a:r>
            <a:r>
              <a:rPr lang="en-US" sz="2519" dirty="0"/>
              <a:t> </a:t>
            </a:r>
            <a:r>
              <a:rPr lang="en-US" sz="2519" b="1" dirty="0"/>
              <a:t>create</a:t>
            </a:r>
            <a:r>
              <a:rPr lang="en-US" sz="2519" dirty="0"/>
              <a:t> &lt;</a:t>
            </a:r>
            <a:r>
              <a:rPr lang="en-US" sz="2519" dirty="0" err="1"/>
              <a:t>project_name</a:t>
            </a:r>
            <a:r>
              <a:rPr lang="en-US" sz="2519" dirty="0"/>
              <a:t>&gt;</a:t>
            </a:r>
          </a:p>
          <a:p>
            <a:pPr marL="411343" indent="-411343">
              <a:buFont typeface="Arial" panose="020B0604020202020204" pitchFamily="34" charset="0"/>
              <a:buChar char="•"/>
            </a:pPr>
            <a:r>
              <a:rPr lang="en-US" sz="2519" dirty="0" err="1"/>
              <a:t>vue</a:t>
            </a:r>
            <a:r>
              <a:rPr lang="en-US" sz="2519" dirty="0"/>
              <a:t> </a:t>
            </a:r>
            <a:r>
              <a:rPr lang="en-US" sz="2519" b="1" dirty="0"/>
              <a:t>serve</a:t>
            </a:r>
          </a:p>
          <a:p>
            <a:pPr marL="411343" indent="-411343">
              <a:buFont typeface="Arial" panose="020B0604020202020204" pitchFamily="34" charset="0"/>
              <a:buChar char="•"/>
            </a:pPr>
            <a:r>
              <a:rPr lang="en-US" sz="2519" dirty="0" err="1"/>
              <a:t>vue</a:t>
            </a:r>
            <a:r>
              <a:rPr lang="en-US" sz="2519" dirty="0"/>
              <a:t> </a:t>
            </a:r>
            <a:r>
              <a:rPr lang="en-US" sz="2519" b="1" dirty="0"/>
              <a:t>build</a:t>
            </a:r>
          </a:p>
          <a:p>
            <a:pPr marL="411343" indent="-411343">
              <a:buFont typeface="Arial" panose="020B0604020202020204" pitchFamily="34" charset="0"/>
              <a:buChar char="•"/>
            </a:pPr>
            <a:r>
              <a:rPr lang="en-US" sz="2519" dirty="0" err="1"/>
              <a:t>vue</a:t>
            </a:r>
            <a:r>
              <a:rPr lang="en-US" sz="2519" dirty="0"/>
              <a:t> </a:t>
            </a:r>
            <a:r>
              <a:rPr lang="en-US" sz="2519" b="1" dirty="0"/>
              <a:t>add</a:t>
            </a:r>
          </a:p>
          <a:p>
            <a:pPr marL="411343" indent="-411343">
              <a:buFont typeface="Arial" panose="020B0604020202020204" pitchFamily="34" charset="0"/>
              <a:buChar char="•"/>
            </a:pPr>
            <a:r>
              <a:rPr lang="en-US" sz="2519" dirty="0" err="1"/>
              <a:t>vue</a:t>
            </a:r>
            <a:r>
              <a:rPr lang="en-US" sz="2519" dirty="0"/>
              <a:t> </a:t>
            </a:r>
            <a:r>
              <a:rPr lang="en-US" sz="2519" b="1" dirty="0" err="1"/>
              <a:t>ui</a:t>
            </a:r>
            <a:endParaRPr lang="en-US" sz="2519" b="1" dirty="0"/>
          </a:p>
        </p:txBody>
      </p:sp>
      <p:sp>
        <p:nvSpPr>
          <p:cNvPr id="5" name="TextBox 4">
            <a:extLst>
              <a:ext uri="{FF2B5EF4-FFF2-40B4-BE49-F238E27FC236}">
                <a16:creationId xmlns:a16="http://schemas.microsoft.com/office/drawing/2014/main" id="{AFB71C57-A0E5-46CE-B4BD-B9ED85D7906F}"/>
              </a:ext>
            </a:extLst>
          </p:cNvPr>
          <p:cNvSpPr txBox="1"/>
          <p:nvPr/>
        </p:nvSpPr>
        <p:spPr>
          <a:xfrm>
            <a:off x="293225" y="854822"/>
            <a:ext cx="2708511" cy="1255344"/>
          </a:xfrm>
          <a:prstGeom prst="rect">
            <a:avLst/>
          </a:prstGeom>
          <a:noFill/>
        </p:spPr>
        <p:txBody>
          <a:bodyPr wrap="square" rtlCol="0">
            <a:spAutoFit/>
          </a:bodyPr>
          <a:lstStyle/>
          <a:p>
            <a:pPr marL="411343" indent="-411343">
              <a:buFont typeface="Arial" panose="020B0604020202020204" pitchFamily="34" charset="0"/>
              <a:buChar char="•"/>
            </a:pPr>
            <a:r>
              <a:rPr lang="en-US" sz="2519" dirty="0"/>
              <a:t>CLI</a:t>
            </a:r>
          </a:p>
          <a:p>
            <a:pPr marL="411343" indent="-411343">
              <a:buFont typeface="Arial" panose="020B0604020202020204" pitchFamily="34" charset="0"/>
              <a:buChar char="•"/>
            </a:pPr>
            <a:r>
              <a:rPr lang="en-US" sz="2519" dirty="0"/>
              <a:t>CLI Service</a:t>
            </a:r>
          </a:p>
          <a:p>
            <a:pPr marL="411343" indent="-411343">
              <a:buFont typeface="Arial" panose="020B0604020202020204" pitchFamily="34" charset="0"/>
              <a:buChar char="•"/>
            </a:pPr>
            <a:r>
              <a:rPr lang="en-US" sz="2519" dirty="0"/>
              <a:t>CLI plugins</a:t>
            </a:r>
          </a:p>
        </p:txBody>
      </p:sp>
      <p:pic>
        <p:nvPicPr>
          <p:cNvPr id="6" name="Picture 5">
            <a:extLst>
              <a:ext uri="{FF2B5EF4-FFF2-40B4-BE49-F238E27FC236}">
                <a16:creationId xmlns:a16="http://schemas.microsoft.com/office/drawing/2014/main" id="{A4151916-3CAC-4A77-A88D-5092BE78643B}"/>
              </a:ext>
            </a:extLst>
          </p:cNvPr>
          <p:cNvPicPr>
            <a:picLocks noChangeAspect="1"/>
          </p:cNvPicPr>
          <p:nvPr/>
        </p:nvPicPr>
        <p:blipFill>
          <a:blip r:embed="rId2"/>
          <a:stretch>
            <a:fillRect/>
          </a:stretch>
        </p:blipFill>
        <p:spPr>
          <a:xfrm>
            <a:off x="3343766" y="1005789"/>
            <a:ext cx="7625858" cy="3884421"/>
          </a:xfrm>
          <a:prstGeom prst="rect">
            <a:avLst/>
          </a:prstGeom>
        </p:spPr>
      </p:pic>
    </p:spTree>
    <p:extLst>
      <p:ext uri="{BB962C8B-B14F-4D97-AF65-F5344CB8AC3E}">
        <p14:creationId xmlns:p14="http://schemas.microsoft.com/office/powerpoint/2010/main" val="3921806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C52A9F-9BF4-410D-93CE-C9CC7A8DE8EE}"/>
              </a:ext>
            </a:extLst>
          </p:cNvPr>
          <p:cNvSpPr>
            <a:spLocks noGrp="1"/>
          </p:cNvSpPr>
          <p:nvPr>
            <p:ph type="title" idx="4294967295"/>
          </p:nvPr>
        </p:nvSpPr>
        <p:spPr>
          <a:xfrm>
            <a:off x="0" y="0"/>
            <a:ext cx="6359525" cy="854075"/>
          </a:xfrm>
        </p:spPr>
        <p:txBody>
          <a:bodyPr>
            <a:normAutofit fontScale="90000"/>
          </a:bodyPr>
          <a:lstStyle/>
          <a:p>
            <a:r>
              <a:rPr lang="en-US" sz="3239" dirty="0" err="1"/>
              <a:t>vue</a:t>
            </a:r>
            <a:r>
              <a:rPr lang="en-US" sz="3239" dirty="0"/>
              <a:t>-loader and </a:t>
            </a:r>
            <a:r>
              <a:rPr lang="en-US" sz="3239" dirty="0" err="1"/>
              <a:t>vue</a:t>
            </a:r>
            <a:r>
              <a:rPr lang="en-US" sz="3239" dirty="0"/>
              <a:t>-template-compiler</a:t>
            </a:r>
          </a:p>
        </p:txBody>
      </p:sp>
      <p:sp>
        <p:nvSpPr>
          <p:cNvPr id="5" name="TextBox 4">
            <a:extLst>
              <a:ext uri="{FF2B5EF4-FFF2-40B4-BE49-F238E27FC236}">
                <a16:creationId xmlns:a16="http://schemas.microsoft.com/office/drawing/2014/main" id="{7E4E5BBE-033E-414A-BB30-258D9CFD80CB}"/>
              </a:ext>
            </a:extLst>
          </p:cNvPr>
          <p:cNvSpPr txBox="1"/>
          <p:nvPr/>
        </p:nvSpPr>
        <p:spPr>
          <a:xfrm>
            <a:off x="568509" y="1048770"/>
            <a:ext cx="13539743" cy="480003"/>
          </a:xfrm>
          <a:prstGeom prst="rect">
            <a:avLst/>
          </a:prstGeom>
          <a:noFill/>
        </p:spPr>
        <p:txBody>
          <a:bodyPr wrap="square" rtlCol="0">
            <a:spAutoFit/>
          </a:bodyPr>
          <a:lstStyle/>
          <a:p>
            <a:r>
              <a:rPr lang="en-US" sz="2519" b="1" dirty="0" err="1"/>
              <a:t>vue</a:t>
            </a:r>
            <a:r>
              <a:rPr lang="en-US" sz="2519" b="1" dirty="0"/>
              <a:t>-template-compiler</a:t>
            </a:r>
            <a:r>
              <a:rPr lang="en-US" sz="2519" dirty="0"/>
              <a:t>: Compiles Vue template into render functions</a:t>
            </a:r>
          </a:p>
        </p:txBody>
      </p:sp>
      <p:sp>
        <p:nvSpPr>
          <p:cNvPr id="6" name="TextBox 5">
            <a:extLst>
              <a:ext uri="{FF2B5EF4-FFF2-40B4-BE49-F238E27FC236}">
                <a16:creationId xmlns:a16="http://schemas.microsoft.com/office/drawing/2014/main" id="{60CBC5B7-7B40-4DE1-8F54-BD30B5D3AEF7}"/>
              </a:ext>
            </a:extLst>
          </p:cNvPr>
          <p:cNvSpPr txBox="1"/>
          <p:nvPr/>
        </p:nvSpPr>
        <p:spPr>
          <a:xfrm>
            <a:off x="568509" y="1713481"/>
            <a:ext cx="8592360" cy="867673"/>
          </a:xfrm>
          <a:prstGeom prst="rect">
            <a:avLst/>
          </a:prstGeom>
          <a:noFill/>
        </p:spPr>
        <p:txBody>
          <a:bodyPr wrap="square" rtlCol="0">
            <a:spAutoFit/>
          </a:bodyPr>
          <a:lstStyle/>
          <a:p>
            <a:r>
              <a:rPr lang="en-US" sz="2519" b="1" dirty="0" err="1"/>
              <a:t>vue</a:t>
            </a:r>
            <a:r>
              <a:rPr lang="en-US" sz="2519" b="1" dirty="0"/>
              <a:t>-loader</a:t>
            </a:r>
            <a:r>
              <a:rPr lang="en-US" sz="2519" dirty="0"/>
              <a:t>: A webpack loader which helps user author SFC</a:t>
            </a:r>
          </a:p>
        </p:txBody>
      </p:sp>
    </p:spTree>
    <p:extLst>
      <p:ext uri="{BB962C8B-B14F-4D97-AF65-F5344CB8AC3E}">
        <p14:creationId xmlns:p14="http://schemas.microsoft.com/office/powerpoint/2010/main" val="2642828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4451-A4C3-4EB1-8DA7-A9BFE872486D}"/>
              </a:ext>
            </a:extLst>
          </p:cNvPr>
          <p:cNvSpPr>
            <a:spLocks noGrp="1"/>
          </p:cNvSpPr>
          <p:nvPr>
            <p:ph type="title" idx="4294967295"/>
          </p:nvPr>
        </p:nvSpPr>
        <p:spPr>
          <a:xfrm>
            <a:off x="0" y="0"/>
            <a:ext cx="5278438" cy="608013"/>
          </a:xfrm>
        </p:spPr>
        <p:txBody>
          <a:bodyPr>
            <a:normAutofit/>
          </a:bodyPr>
          <a:lstStyle/>
          <a:p>
            <a:r>
              <a:rPr lang="en-US" sz="2879" dirty="0"/>
              <a:t>Vue rendering process</a:t>
            </a:r>
          </a:p>
        </p:txBody>
      </p:sp>
      <p:sp>
        <p:nvSpPr>
          <p:cNvPr id="3" name="TextBox 2">
            <a:extLst>
              <a:ext uri="{FF2B5EF4-FFF2-40B4-BE49-F238E27FC236}">
                <a16:creationId xmlns:a16="http://schemas.microsoft.com/office/drawing/2014/main" id="{63DC9AFB-9530-4EFA-BEA1-04E03609BE8D}"/>
              </a:ext>
            </a:extLst>
          </p:cNvPr>
          <p:cNvSpPr txBox="1"/>
          <p:nvPr/>
        </p:nvSpPr>
        <p:spPr>
          <a:xfrm>
            <a:off x="587755" y="1304902"/>
            <a:ext cx="1957542" cy="386003"/>
          </a:xfrm>
          <a:prstGeom prst="rect">
            <a:avLst/>
          </a:prstGeom>
          <a:noFill/>
        </p:spPr>
        <p:txBody>
          <a:bodyPr wrap="square" rtlCol="0">
            <a:spAutoFit/>
          </a:bodyPr>
          <a:lstStyle/>
          <a:p>
            <a:r>
              <a:rPr lang="en-US" sz="2159" dirty="0" err="1" smtClean="0"/>
              <a:t>Vue</a:t>
            </a:r>
            <a:r>
              <a:rPr lang="en-US" sz="2159" dirty="0" smtClean="0"/>
              <a:t> Template</a:t>
            </a:r>
            <a:endParaRPr lang="en-US" sz="2159" dirty="0"/>
          </a:p>
        </p:txBody>
      </p:sp>
      <p:sp>
        <p:nvSpPr>
          <p:cNvPr id="4" name="TextBox 3">
            <a:extLst>
              <a:ext uri="{FF2B5EF4-FFF2-40B4-BE49-F238E27FC236}">
                <a16:creationId xmlns:a16="http://schemas.microsoft.com/office/drawing/2014/main" id="{8DD38917-BE45-431C-9BFF-305C0FFCBCB7}"/>
              </a:ext>
            </a:extLst>
          </p:cNvPr>
          <p:cNvSpPr txBox="1"/>
          <p:nvPr/>
        </p:nvSpPr>
        <p:spPr>
          <a:xfrm>
            <a:off x="2714535" y="1219369"/>
            <a:ext cx="2218203" cy="756874"/>
          </a:xfrm>
          <a:prstGeom prst="rect">
            <a:avLst/>
          </a:prstGeom>
          <a:noFill/>
        </p:spPr>
        <p:txBody>
          <a:bodyPr wrap="square" rtlCol="0">
            <a:spAutoFit/>
          </a:bodyPr>
          <a:lstStyle/>
          <a:p>
            <a:pPr algn="ctr"/>
            <a:r>
              <a:rPr lang="en-US" sz="2159" dirty="0"/>
              <a:t>Render functions</a:t>
            </a:r>
          </a:p>
        </p:txBody>
      </p:sp>
      <p:sp>
        <p:nvSpPr>
          <p:cNvPr id="5" name="TextBox 4">
            <a:extLst>
              <a:ext uri="{FF2B5EF4-FFF2-40B4-BE49-F238E27FC236}">
                <a16:creationId xmlns:a16="http://schemas.microsoft.com/office/drawing/2014/main" id="{F165CFA4-B847-46C0-97FB-03311EE1EA95}"/>
              </a:ext>
            </a:extLst>
          </p:cNvPr>
          <p:cNvSpPr txBox="1"/>
          <p:nvPr/>
        </p:nvSpPr>
        <p:spPr>
          <a:xfrm>
            <a:off x="5326017" y="1276377"/>
            <a:ext cx="1286925" cy="424603"/>
          </a:xfrm>
          <a:prstGeom prst="rect">
            <a:avLst/>
          </a:prstGeom>
          <a:noFill/>
        </p:spPr>
        <p:txBody>
          <a:bodyPr wrap="square" rtlCol="0">
            <a:spAutoFit/>
          </a:bodyPr>
          <a:lstStyle/>
          <a:p>
            <a:r>
              <a:rPr lang="en-US" sz="2159" dirty="0" err="1"/>
              <a:t>VNodes</a:t>
            </a:r>
            <a:endParaRPr lang="en-US" sz="2159" dirty="0"/>
          </a:p>
        </p:txBody>
      </p:sp>
      <p:sp>
        <p:nvSpPr>
          <p:cNvPr id="6" name="TextBox 5">
            <a:extLst>
              <a:ext uri="{FF2B5EF4-FFF2-40B4-BE49-F238E27FC236}">
                <a16:creationId xmlns:a16="http://schemas.microsoft.com/office/drawing/2014/main" id="{E9EBECA7-AC70-4C3C-BE10-581C97B8FCB2}"/>
              </a:ext>
            </a:extLst>
          </p:cNvPr>
          <p:cNvSpPr txBox="1"/>
          <p:nvPr/>
        </p:nvSpPr>
        <p:spPr>
          <a:xfrm>
            <a:off x="7390930" y="1208024"/>
            <a:ext cx="1341917" cy="756874"/>
          </a:xfrm>
          <a:prstGeom prst="rect">
            <a:avLst/>
          </a:prstGeom>
          <a:noFill/>
        </p:spPr>
        <p:txBody>
          <a:bodyPr wrap="square" rtlCol="0">
            <a:spAutoFit/>
          </a:bodyPr>
          <a:lstStyle/>
          <a:p>
            <a:r>
              <a:rPr lang="en-US" sz="2159" dirty="0"/>
              <a:t>Real DOM</a:t>
            </a:r>
          </a:p>
        </p:txBody>
      </p:sp>
      <p:cxnSp>
        <p:nvCxnSpPr>
          <p:cNvPr id="8" name="Straight Arrow Connector 7">
            <a:extLst>
              <a:ext uri="{FF2B5EF4-FFF2-40B4-BE49-F238E27FC236}">
                <a16:creationId xmlns:a16="http://schemas.microsoft.com/office/drawing/2014/main" id="{75E765C2-FD14-47FC-A744-4B7596F74A88}"/>
              </a:ext>
            </a:extLst>
          </p:cNvPr>
          <p:cNvCxnSpPr>
            <a:cxnSpLocks/>
          </p:cNvCxnSpPr>
          <p:nvPr/>
        </p:nvCxnSpPr>
        <p:spPr>
          <a:xfrm>
            <a:off x="2511114" y="1501837"/>
            <a:ext cx="389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4927A0-2DC2-4D67-8991-8DD819C1365D}"/>
              </a:ext>
            </a:extLst>
          </p:cNvPr>
          <p:cNvCxnSpPr/>
          <p:nvPr/>
        </p:nvCxnSpPr>
        <p:spPr>
          <a:xfrm>
            <a:off x="4592152" y="1493291"/>
            <a:ext cx="68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150D22-50CD-410C-9FBF-4B8366A129F6}"/>
              </a:ext>
            </a:extLst>
          </p:cNvPr>
          <p:cNvCxnSpPr>
            <a:cxnSpLocks/>
          </p:cNvCxnSpPr>
          <p:nvPr/>
        </p:nvCxnSpPr>
        <p:spPr>
          <a:xfrm>
            <a:off x="6740322" y="1493291"/>
            <a:ext cx="612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0C7A3E-9063-4F0E-8999-AD7EEDC2983A}"/>
              </a:ext>
            </a:extLst>
          </p:cNvPr>
          <p:cNvSpPr/>
          <p:nvPr/>
        </p:nvSpPr>
        <p:spPr>
          <a:xfrm>
            <a:off x="581114" y="1227855"/>
            <a:ext cx="4462340" cy="895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DCB5863-85DD-4444-8841-67B7B6539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1" y="3008380"/>
            <a:ext cx="5589394" cy="2201882"/>
          </a:xfrm>
          <a:prstGeom prst="rect">
            <a:avLst/>
          </a:prstGeom>
        </p:spPr>
      </p:pic>
      <p:sp>
        <p:nvSpPr>
          <p:cNvPr id="16" name="TextBox 15">
            <a:extLst>
              <a:ext uri="{FF2B5EF4-FFF2-40B4-BE49-F238E27FC236}">
                <a16:creationId xmlns:a16="http://schemas.microsoft.com/office/drawing/2014/main" id="{FC89E77D-1841-47DB-A754-D52FCBEC1D93}"/>
              </a:ext>
            </a:extLst>
          </p:cNvPr>
          <p:cNvSpPr txBox="1"/>
          <p:nvPr/>
        </p:nvSpPr>
        <p:spPr>
          <a:xfrm>
            <a:off x="5571793" y="2265623"/>
            <a:ext cx="1088392" cy="756874"/>
          </a:xfrm>
          <a:prstGeom prst="rect">
            <a:avLst/>
          </a:prstGeom>
          <a:noFill/>
        </p:spPr>
        <p:txBody>
          <a:bodyPr wrap="square" rtlCol="0">
            <a:spAutoFit/>
          </a:bodyPr>
          <a:lstStyle/>
          <a:p>
            <a:r>
              <a:rPr lang="en-US" sz="2159" dirty="0"/>
              <a:t>Virtual DOM</a:t>
            </a:r>
          </a:p>
        </p:txBody>
      </p:sp>
      <p:cxnSp>
        <p:nvCxnSpPr>
          <p:cNvPr id="23" name="Straight Arrow Connector 22">
            <a:extLst>
              <a:ext uri="{FF2B5EF4-FFF2-40B4-BE49-F238E27FC236}">
                <a16:creationId xmlns:a16="http://schemas.microsoft.com/office/drawing/2014/main" id="{4EF2C7AB-7413-4121-ADFD-AE8D5FA0E460}"/>
              </a:ext>
            </a:extLst>
          </p:cNvPr>
          <p:cNvCxnSpPr/>
          <p:nvPr/>
        </p:nvCxnSpPr>
        <p:spPr>
          <a:xfrm>
            <a:off x="6007583" y="1700980"/>
            <a:ext cx="0" cy="47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580CEAF-17E2-4E44-A730-FCD6944940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55060" y="1177517"/>
            <a:ext cx="804469" cy="817887"/>
          </a:xfrm>
          <a:prstGeom prst="rect">
            <a:avLst/>
          </a:prstGeom>
        </p:spPr>
      </p:pic>
      <p:pic>
        <p:nvPicPr>
          <p:cNvPr id="30" name="Picture 29">
            <a:extLst>
              <a:ext uri="{FF2B5EF4-FFF2-40B4-BE49-F238E27FC236}">
                <a16:creationId xmlns:a16="http://schemas.microsoft.com/office/drawing/2014/main" id="{982D3965-55EF-4863-9F33-AC968F438E0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1960391" y="2945826"/>
            <a:ext cx="1559744" cy="1559744"/>
          </a:xfrm>
          <a:prstGeom prst="rect">
            <a:avLst/>
          </a:prstGeom>
        </p:spPr>
      </p:pic>
      <p:cxnSp>
        <p:nvCxnSpPr>
          <p:cNvPr id="31" name="Straight Arrow Connector 30">
            <a:extLst>
              <a:ext uri="{FF2B5EF4-FFF2-40B4-BE49-F238E27FC236}">
                <a16:creationId xmlns:a16="http://schemas.microsoft.com/office/drawing/2014/main" id="{504EF98A-C713-4DE7-A29C-EFA05043EEDD}"/>
              </a:ext>
            </a:extLst>
          </p:cNvPr>
          <p:cNvCxnSpPr>
            <a:cxnSpLocks/>
          </p:cNvCxnSpPr>
          <p:nvPr/>
        </p:nvCxnSpPr>
        <p:spPr>
          <a:xfrm>
            <a:off x="2682414" y="2178195"/>
            <a:ext cx="0" cy="547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5E250A3-B5FA-454D-826B-824283EAEA75}"/>
              </a:ext>
            </a:extLst>
          </p:cNvPr>
          <p:cNvSpPr txBox="1"/>
          <p:nvPr/>
        </p:nvSpPr>
        <p:spPr>
          <a:xfrm>
            <a:off x="2196066" y="2738138"/>
            <a:ext cx="1244799" cy="424603"/>
          </a:xfrm>
          <a:prstGeom prst="rect">
            <a:avLst/>
          </a:prstGeom>
          <a:noFill/>
        </p:spPr>
        <p:txBody>
          <a:bodyPr wrap="square" rtlCol="0">
            <a:spAutoFit/>
          </a:bodyPr>
          <a:lstStyle/>
          <a:p>
            <a:r>
              <a:rPr lang="en-US" sz="2159" dirty="0"/>
              <a:t>Pre-built</a:t>
            </a:r>
          </a:p>
        </p:txBody>
      </p:sp>
    </p:spTree>
    <p:extLst>
      <p:ext uri="{BB962C8B-B14F-4D97-AF65-F5344CB8AC3E}">
        <p14:creationId xmlns:p14="http://schemas.microsoft.com/office/powerpoint/2010/main" val="1626290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Live coding</a:t>
            </a:r>
          </a:p>
        </p:txBody>
      </p:sp>
    </p:spTree>
    <p:extLst>
      <p:ext uri="{BB962C8B-B14F-4D97-AF65-F5344CB8AC3E}">
        <p14:creationId xmlns:p14="http://schemas.microsoft.com/office/powerpoint/2010/main" val="1360281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7CC-F068-44B3-90A8-3ADA1BD2C1D4}"/>
              </a:ext>
            </a:extLst>
          </p:cNvPr>
          <p:cNvSpPr>
            <a:spLocks noGrp="1"/>
          </p:cNvSpPr>
          <p:nvPr>
            <p:ph type="title" idx="4294967295"/>
          </p:nvPr>
        </p:nvSpPr>
        <p:spPr>
          <a:xfrm>
            <a:off x="0" y="0"/>
            <a:ext cx="3636963" cy="660400"/>
          </a:xfrm>
        </p:spPr>
        <p:txBody>
          <a:bodyPr>
            <a:normAutofit/>
          </a:bodyPr>
          <a:lstStyle/>
          <a:p>
            <a:r>
              <a:rPr lang="en-US" sz="2879" dirty="0" err="1"/>
              <a:t>Todo</a:t>
            </a:r>
            <a:r>
              <a:rPr lang="en-US" sz="2879" dirty="0"/>
              <a:t> app</a:t>
            </a:r>
          </a:p>
        </p:txBody>
      </p:sp>
      <p:pic>
        <p:nvPicPr>
          <p:cNvPr id="4" name="Picture 3">
            <a:extLst>
              <a:ext uri="{FF2B5EF4-FFF2-40B4-BE49-F238E27FC236}">
                <a16:creationId xmlns:a16="http://schemas.microsoft.com/office/drawing/2014/main" id="{E183694B-F045-4E7D-9D94-DB8D9719B8D2}"/>
              </a:ext>
            </a:extLst>
          </p:cNvPr>
          <p:cNvPicPr>
            <a:picLocks noChangeAspect="1"/>
          </p:cNvPicPr>
          <p:nvPr/>
        </p:nvPicPr>
        <p:blipFill>
          <a:blip r:embed="rId3"/>
          <a:stretch>
            <a:fillRect/>
          </a:stretch>
        </p:blipFill>
        <p:spPr>
          <a:xfrm>
            <a:off x="642751" y="1144197"/>
            <a:ext cx="10326874" cy="3882219"/>
          </a:xfrm>
          <a:prstGeom prst="rect">
            <a:avLst/>
          </a:prstGeom>
        </p:spPr>
      </p:pic>
    </p:spTree>
    <p:extLst>
      <p:ext uri="{BB962C8B-B14F-4D97-AF65-F5344CB8AC3E}">
        <p14:creationId xmlns:p14="http://schemas.microsoft.com/office/powerpoint/2010/main" val="625005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6A15-E370-4C65-8FC2-F76729521FC8}"/>
              </a:ext>
            </a:extLst>
          </p:cNvPr>
          <p:cNvSpPr>
            <a:spLocks noGrp="1"/>
          </p:cNvSpPr>
          <p:nvPr>
            <p:ph type="title" idx="4294967295"/>
          </p:nvPr>
        </p:nvSpPr>
        <p:spPr>
          <a:xfrm>
            <a:off x="754856" y="309563"/>
            <a:ext cx="9459912" cy="1193800"/>
          </a:xfrm>
          <a:solidFill>
            <a:srgbClr val="34495E"/>
          </a:solidFill>
        </p:spPr>
        <p:txBody>
          <a:bodyPr anchor="ctr">
            <a:normAutofit/>
          </a:bodyPr>
          <a:lstStyle/>
          <a:p>
            <a:pPr algn="ctr"/>
            <a:r>
              <a:rPr lang="en-US" sz="3200" b="1" dirty="0">
                <a:solidFill>
                  <a:srgbClr val="42B983"/>
                </a:solidFill>
              </a:rPr>
              <a:t>What is Single Page Application?</a:t>
            </a:r>
          </a:p>
        </p:txBody>
      </p:sp>
      <p:sp>
        <p:nvSpPr>
          <p:cNvPr id="3" name="TextBox 2">
            <a:extLst>
              <a:ext uri="{FF2B5EF4-FFF2-40B4-BE49-F238E27FC236}">
                <a16:creationId xmlns:a16="http://schemas.microsoft.com/office/drawing/2014/main" id="{9FAC3651-0E79-44FB-9553-5939B06BC0CD}"/>
              </a:ext>
            </a:extLst>
          </p:cNvPr>
          <p:cNvSpPr txBox="1"/>
          <p:nvPr/>
        </p:nvSpPr>
        <p:spPr>
          <a:xfrm>
            <a:off x="3275211" y="1863133"/>
            <a:ext cx="4419202" cy="590803"/>
          </a:xfrm>
          <a:prstGeom prst="rect">
            <a:avLst/>
          </a:prstGeom>
          <a:noFill/>
        </p:spPr>
        <p:txBody>
          <a:bodyPr wrap="square" rtlCol="0">
            <a:spAutoFit/>
          </a:bodyPr>
          <a:lstStyle/>
          <a:p>
            <a:r>
              <a:rPr lang="en-US" sz="3200" dirty="0">
                <a:solidFill>
                  <a:srgbClr val="42B983"/>
                </a:solidFill>
              </a:rPr>
              <a:t>The revolution of SPA</a:t>
            </a:r>
          </a:p>
        </p:txBody>
      </p:sp>
    </p:spTree>
    <p:extLst>
      <p:ext uri="{BB962C8B-B14F-4D97-AF65-F5344CB8AC3E}">
        <p14:creationId xmlns:p14="http://schemas.microsoft.com/office/powerpoint/2010/main" val="15223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959" dirty="0">
                <a:solidFill>
                  <a:srgbClr val="42B983"/>
                </a:solidFill>
              </a:rPr>
              <a:t>Opinionated comparison</a:t>
            </a:r>
          </a:p>
        </p:txBody>
      </p:sp>
    </p:spTree>
    <p:extLst>
      <p:ext uri="{BB962C8B-B14F-4D97-AF65-F5344CB8AC3E}">
        <p14:creationId xmlns:p14="http://schemas.microsoft.com/office/powerpoint/2010/main" val="2066956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5C05-7F15-4753-9EAD-2E7AA9DFA977}"/>
              </a:ext>
            </a:extLst>
          </p:cNvPr>
          <p:cNvSpPr>
            <a:spLocks noGrp="1"/>
          </p:cNvSpPr>
          <p:nvPr>
            <p:ph type="title" idx="4294967295"/>
          </p:nvPr>
        </p:nvSpPr>
        <p:spPr>
          <a:xfrm>
            <a:off x="0" y="0"/>
            <a:ext cx="4071938" cy="706438"/>
          </a:xfrm>
        </p:spPr>
        <p:txBody>
          <a:bodyPr>
            <a:noAutofit/>
          </a:bodyPr>
          <a:lstStyle/>
          <a:p>
            <a:r>
              <a:rPr lang="en-US" sz="2879" dirty="0"/>
              <a:t>Compare with ReactJS</a:t>
            </a:r>
          </a:p>
        </p:txBody>
      </p:sp>
      <p:graphicFrame>
        <p:nvGraphicFramePr>
          <p:cNvPr id="5" name="Table 5">
            <a:extLst>
              <a:ext uri="{FF2B5EF4-FFF2-40B4-BE49-F238E27FC236}">
                <a16:creationId xmlns:a16="http://schemas.microsoft.com/office/drawing/2014/main" id="{FE57DF6B-1D57-4496-BD47-38601B5461ED}"/>
              </a:ext>
            </a:extLst>
          </p:cNvPr>
          <p:cNvGraphicFramePr>
            <a:graphicFrameLocks noGrp="1"/>
          </p:cNvGraphicFramePr>
          <p:nvPr>
            <p:extLst>
              <p:ext uri="{D42A27DB-BD31-4B8C-83A1-F6EECF244321}">
                <p14:modId xmlns:p14="http://schemas.microsoft.com/office/powerpoint/2010/main" val="1618268689"/>
              </p:ext>
            </p:extLst>
          </p:nvPr>
        </p:nvGraphicFramePr>
        <p:xfrm>
          <a:off x="203368" y="706918"/>
          <a:ext cx="10565967" cy="4099440"/>
        </p:xfrm>
        <a:graphic>
          <a:graphicData uri="http://schemas.openxmlformats.org/drawingml/2006/table">
            <a:tbl>
              <a:tblPr firstRow="1" bandRow="1">
                <a:tableStyleId>{9D7B26C5-4107-4FEC-AEDC-1716B250A1EF}</a:tableStyleId>
              </a:tblPr>
              <a:tblGrid>
                <a:gridCol w="3521989">
                  <a:extLst>
                    <a:ext uri="{9D8B030D-6E8A-4147-A177-3AD203B41FA5}">
                      <a16:colId xmlns:a16="http://schemas.microsoft.com/office/drawing/2014/main" val="968791839"/>
                    </a:ext>
                  </a:extLst>
                </a:gridCol>
                <a:gridCol w="3521989">
                  <a:extLst>
                    <a:ext uri="{9D8B030D-6E8A-4147-A177-3AD203B41FA5}">
                      <a16:colId xmlns:a16="http://schemas.microsoft.com/office/drawing/2014/main" val="616789265"/>
                    </a:ext>
                  </a:extLst>
                </a:gridCol>
                <a:gridCol w="3521989">
                  <a:extLst>
                    <a:ext uri="{9D8B030D-6E8A-4147-A177-3AD203B41FA5}">
                      <a16:colId xmlns:a16="http://schemas.microsoft.com/office/drawing/2014/main" val="3761734365"/>
                    </a:ext>
                  </a:extLst>
                </a:gridCol>
              </a:tblGrid>
              <a:tr h="411361">
                <a:tc>
                  <a:txBody>
                    <a:bodyPr/>
                    <a:lstStyle/>
                    <a:p>
                      <a:endParaRPr lang="en-US" sz="2200" dirty="0"/>
                    </a:p>
                  </a:txBody>
                  <a:tcPr marL="82272" marR="82272" marT="41136" marB="41136"/>
                </a:tc>
                <a:tc>
                  <a:txBody>
                    <a:bodyPr/>
                    <a:lstStyle/>
                    <a:p>
                      <a:r>
                        <a:rPr lang="en-US" sz="2200" dirty="0"/>
                        <a:t>Vue</a:t>
                      </a:r>
                    </a:p>
                  </a:txBody>
                  <a:tcPr marL="82272" marR="82272" marT="41136" marB="41136"/>
                </a:tc>
                <a:tc>
                  <a:txBody>
                    <a:bodyPr/>
                    <a:lstStyle/>
                    <a:p>
                      <a:r>
                        <a:rPr lang="en-US" sz="2200" dirty="0"/>
                        <a:t>ReactJS</a:t>
                      </a:r>
                    </a:p>
                  </a:txBody>
                  <a:tcPr marL="82272" marR="82272" marT="41136" marB="41136"/>
                </a:tc>
                <a:extLst>
                  <a:ext uri="{0D108BD9-81ED-4DB2-BD59-A6C34878D82A}">
                    <a16:rowId xmlns:a16="http://schemas.microsoft.com/office/drawing/2014/main" val="1985893979"/>
                  </a:ext>
                </a:extLst>
              </a:tr>
              <a:tr h="1069538">
                <a:tc>
                  <a:txBody>
                    <a:bodyPr/>
                    <a:lstStyle/>
                    <a:p>
                      <a:r>
                        <a:rPr lang="en-US" sz="2200" dirty="0"/>
                        <a:t>Reactive mechanism</a:t>
                      </a:r>
                    </a:p>
                  </a:txBody>
                  <a:tcPr marL="82272" marR="82272" marT="41136" marB="41136"/>
                </a:tc>
                <a:tc>
                  <a:txBody>
                    <a:bodyPr/>
                    <a:lstStyle/>
                    <a:p>
                      <a:r>
                        <a:rPr lang="en-US" sz="2200" dirty="0"/>
                        <a:t>Be specific on component</a:t>
                      </a:r>
                    </a:p>
                  </a:txBody>
                  <a:tcPr marL="82272" marR="82272" marT="41136" marB="41136"/>
                </a:tc>
                <a:tc>
                  <a:txBody>
                    <a:bodyPr/>
                    <a:lstStyle/>
                    <a:p>
                      <a:r>
                        <a:rPr lang="en-US" sz="2200" dirty="0"/>
                        <a:t>Use </a:t>
                      </a:r>
                      <a:r>
                        <a:rPr lang="en-US" sz="2200" dirty="0" err="1"/>
                        <a:t>PureComponent</a:t>
                      </a:r>
                      <a:r>
                        <a:rPr lang="en-US" sz="2200" dirty="0"/>
                        <a:t> to prevent re-render entire subtree components</a:t>
                      </a:r>
                      <a:endParaRPr lang="en-US" sz="2200" b="1" dirty="0"/>
                    </a:p>
                  </a:txBody>
                  <a:tcPr marL="82272" marR="82272" marT="41136" marB="41136"/>
                </a:tc>
                <a:extLst>
                  <a:ext uri="{0D108BD9-81ED-4DB2-BD59-A6C34878D82A}">
                    <a16:rowId xmlns:a16="http://schemas.microsoft.com/office/drawing/2014/main" val="785056458"/>
                  </a:ext>
                </a:extLst>
              </a:tr>
              <a:tr h="411361">
                <a:tc>
                  <a:txBody>
                    <a:bodyPr/>
                    <a:lstStyle/>
                    <a:p>
                      <a:r>
                        <a:rPr lang="en-US" sz="2200" dirty="0"/>
                        <a:t>Developing style</a:t>
                      </a:r>
                    </a:p>
                  </a:txBody>
                  <a:tcPr marL="82272" marR="82272" marT="41136" marB="41136"/>
                </a:tc>
                <a:tc>
                  <a:txBody>
                    <a:bodyPr/>
                    <a:lstStyle/>
                    <a:p>
                      <a:r>
                        <a:rPr lang="en-US" sz="2200" dirty="0"/>
                        <a:t>Easier for HTML-</a:t>
                      </a:r>
                      <a:r>
                        <a:rPr lang="en-US" sz="2200" dirty="0" err="1"/>
                        <a:t>er</a:t>
                      </a:r>
                      <a:endParaRPr lang="en-US" sz="2200" b="1" dirty="0"/>
                    </a:p>
                  </a:txBody>
                  <a:tcPr marL="82272" marR="82272" marT="41136" marB="41136"/>
                </a:tc>
                <a:tc>
                  <a:txBody>
                    <a:bodyPr/>
                    <a:lstStyle/>
                    <a:p>
                      <a:r>
                        <a:rPr lang="en-US" sz="2200" dirty="0"/>
                        <a:t>Easier for </a:t>
                      </a:r>
                      <a:r>
                        <a:rPr lang="en-US" sz="2200" dirty="0" err="1"/>
                        <a:t>Javascript-er</a:t>
                      </a:r>
                      <a:endParaRPr lang="en-US" sz="2200" b="1" dirty="0"/>
                    </a:p>
                  </a:txBody>
                  <a:tcPr marL="82272" marR="82272" marT="41136" marB="41136"/>
                </a:tc>
                <a:extLst>
                  <a:ext uri="{0D108BD9-81ED-4DB2-BD59-A6C34878D82A}">
                    <a16:rowId xmlns:a16="http://schemas.microsoft.com/office/drawing/2014/main" val="1813127066"/>
                  </a:ext>
                </a:extLst>
              </a:tr>
              <a:tr h="1398627">
                <a:tc>
                  <a:txBody>
                    <a:bodyPr/>
                    <a:lstStyle/>
                    <a:p>
                      <a:r>
                        <a:rPr lang="en-US" sz="2200" dirty="0"/>
                        <a:t>Corporate libraries</a:t>
                      </a:r>
                    </a:p>
                  </a:txBody>
                  <a:tcPr marL="82272" marR="82272" marT="41136" marB="41136"/>
                </a:tc>
                <a:tc>
                  <a:txBody>
                    <a:bodyPr/>
                    <a:lstStyle/>
                    <a:p>
                      <a:r>
                        <a:rPr lang="en-US" sz="2200" dirty="0"/>
                        <a:t>Companion libraries like </a:t>
                      </a:r>
                      <a:r>
                        <a:rPr lang="en-US" sz="2200" dirty="0" err="1"/>
                        <a:t>vue</a:t>
                      </a:r>
                      <a:r>
                        <a:rPr lang="en-US" sz="2200" dirty="0"/>
                        <a:t>-router, </a:t>
                      </a:r>
                      <a:r>
                        <a:rPr lang="en-US" sz="2200" dirty="0" err="1"/>
                        <a:t>vuex</a:t>
                      </a:r>
                      <a:r>
                        <a:rPr lang="en-US" sz="2200" dirty="0"/>
                        <a:t> are officially supported by core team</a:t>
                      </a:r>
                    </a:p>
                  </a:txBody>
                  <a:tcPr marL="82272" marR="82272" marT="41136" marB="41136"/>
                </a:tc>
                <a:tc>
                  <a:txBody>
                    <a:bodyPr/>
                    <a:lstStyle/>
                    <a:p>
                      <a:r>
                        <a:rPr lang="en-US" sz="2200" dirty="0"/>
                        <a:t>React leaves these concern for community</a:t>
                      </a:r>
                      <a:endParaRPr lang="en-US" sz="2200" b="1" dirty="0"/>
                    </a:p>
                  </a:txBody>
                  <a:tcPr marL="82272" marR="82272" marT="41136" marB="41136"/>
                </a:tc>
                <a:extLst>
                  <a:ext uri="{0D108BD9-81ED-4DB2-BD59-A6C34878D82A}">
                    <a16:rowId xmlns:a16="http://schemas.microsoft.com/office/drawing/2014/main" val="172961182"/>
                  </a:ext>
                </a:extLst>
              </a:tr>
              <a:tr h="740450">
                <a:tc>
                  <a:txBody>
                    <a:bodyPr/>
                    <a:lstStyle/>
                    <a:p>
                      <a:r>
                        <a:rPr lang="en-US" sz="2200" dirty="0"/>
                        <a:t>Learning path</a:t>
                      </a:r>
                    </a:p>
                  </a:txBody>
                  <a:tcPr marL="82272" marR="82272" marT="41136" marB="41136"/>
                </a:tc>
                <a:tc>
                  <a:txBody>
                    <a:bodyPr/>
                    <a:lstStyle/>
                    <a:p>
                      <a:r>
                        <a:rPr lang="en-US" sz="2200" dirty="0"/>
                        <a:t>Easier for traditional web developer</a:t>
                      </a:r>
                      <a:endParaRPr lang="en-US" sz="2200" b="1" dirty="0"/>
                    </a:p>
                  </a:txBody>
                  <a:tcPr marL="82272" marR="82272" marT="41136" marB="41136"/>
                </a:tc>
                <a:tc>
                  <a:txBody>
                    <a:bodyPr/>
                    <a:lstStyle/>
                    <a:p>
                      <a:r>
                        <a:rPr lang="en-US" sz="2200" dirty="0"/>
                        <a:t>Need to learn JSX and build systems</a:t>
                      </a:r>
                      <a:endParaRPr lang="en-US" sz="2200" b="1" dirty="0"/>
                    </a:p>
                  </a:txBody>
                  <a:tcPr marL="82272" marR="82272" marT="41136" marB="41136"/>
                </a:tc>
                <a:extLst>
                  <a:ext uri="{0D108BD9-81ED-4DB2-BD59-A6C34878D82A}">
                    <a16:rowId xmlns:a16="http://schemas.microsoft.com/office/drawing/2014/main" val="2462368268"/>
                  </a:ext>
                </a:extLst>
              </a:tr>
            </a:tbl>
          </a:graphicData>
        </a:graphic>
      </p:graphicFrame>
    </p:spTree>
    <p:extLst>
      <p:ext uri="{BB962C8B-B14F-4D97-AF65-F5344CB8AC3E}">
        <p14:creationId xmlns:p14="http://schemas.microsoft.com/office/powerpoint/2010/main" val="28894964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EFC7A8-40C7-4A64-9C93-F4D0CA141ECE}"/>
              </a:ext>
            </a:extLst>
          </p:cNvPr>
          <p:cNvSpPr>
            <a:spLocks noGrp="1"/>
          </p:cNvSpPr>
          <p:nvPr>
            <p:ph type="title" idx="4294967295"/>
          </p:nvPr>
        </p:nvSpPr>
        <p:spPr>
          <a:xfrm>
            <a:off x="0" y="0"/>
            <a:ext cx="5999163" cy="739775"/>
          </a:xfrm>
        </p:spPr>
        <p:txBody>
          <a:bodyPr>
            <a:normAutofit/>
          </a:bodyPr>
          <a:lstStyle/>
          <a:p>
            <a:r>
              <a:rPr lang="en-US" sz="2879" dirty="0"/>
              <a:t>Comparison with Angular 2</a:t>
            </a:r>
          </a:p>
        </p:txBody>
      </p:sp>
      <p:graphicFrame>
        <p:nvGraphicFramePr>
          <p:cNvPr id="4" name="Table 5">
            <a:extLst>
              <a:ext uri="{FF2B5EF4-FFF2-40B4-BE49-F238E27FC236}">
                <a16:creationId xmlns:a16="http://schemas.microsoft.com/office/drawing/2014/main" id="{5D874638-789C-4B43-882D-59D95A5535CD}"/>
              </a:ext>
            </a:extLst>
          </p:cNvPr>
          <p:cNvGraphicFramePr>
            <a:graphicFrameLocks noGrp="1"/>
          </p:cNvGraphicFramePr>
          <p:nvPr>
            <p:extLst>
              <p:ext uri="{D42A27DB-BD31-4B8C-83A1-F6EECF244321}">
                <p14:modId xmlns:p14="http://schemas.microsoft.com/office/powerpoint/2010/main" val="3906854517"/>
              </p:ext>
            </p:extLst>
          </p:nvPr>
        </p:nvGraphicFramePr>
        <p:xfrm>
          <a:off x="754162" y="1290362"/>
          <a:ext cx="7313082" cy="2087760"/>
        </p:xfrm>
        <a:graphic>
          <a:graphicData uri="http://schemas.openxmlformats.org/drawingml/2006/table">
            <a:tbl>
              <a:tblPr firstRow="1" bandRow="1">
                <a:tableStyleId>{9D7B26C5-4107-4FEC-AEDC-1716B250A1EF}</a:tableStyleId>
              </a:tblPr>
              <a:tblGrid>
                <a:gridCol w="2437694">
                  <a:extLst>
                    <a:ext uri="{9D8B030D-6E8A-4147-A177-3AD203B41FA5}">
                      <a16:colId xmlns:a16="http://schemas.microsoft.com/office/drawing/2014/main" val="968791839"/>
                    </a:ext>
                  </a:extLst>
                </a:gridCol>
                <a:gridCol w="2437694">
                  <a:extLst>
                    <a:ext uri="{9D8B030D-6E8A-4147-A177-3AD203B41FA5}">
                      <a16:colId xmlns:a16="http://schemas.microsoft.com/office/drawing/2014/main" val="616789265"/>
                    </a:ext>
                  </a:extLst>
                </a:gridCol>
                <a:gridCol w="2437694">
                  <a:extLst>
                    <a:ext uri="{9D8B030D-6E8A-4147-A177-3AD203B41FA5}">
                      <a16:colId xmlns:a16="http://schemas.microsoft.com/office/drawing/2014/main" val="3761734365"/>
                    </a:ext>
                  </a:extLst>
                </a:gridCol>
              </a:tblGrid>
              <a:tr h="411361">
                <a:tc>
                  <a:txBody>
                    <a:bodyPr/>
                    <a:lstStyle/>
                    <a:p>
                      <a:endParaRPr lang="en-US" sz="2200" dirty="0"/>
                    </a:p>
                  </a:txBody>
                  <a:tcPr marL="82272" marR="82272" marT="41136" marB="41136"/>
                </a:tc>
                <a:tc>
                  <a:txBody>
                    <a:bodyPr/>
                    <a:lstStyle/>
                    <a:p>
                      <a:r>
                        <a:rPr lang="en-US" sz="2200" dirty="0"/>
                        <a:t>Vue</a:t>
                      </a:r>
                    </a:p>
                  </a:txBody>
                  <a:tcPr marL="82272" marR="82272" marT="41136" marB="41136"/>
                </a:tc>
                <a:tc>
                  <a:txBody>
                    <a:bodyPr/>
                    <a:lstStyle/>
                    <a:p>
                      <a:r>
                        <a:rPr lang="en-US" sz="2200" dirty="0"/>
                        <a:t>Angular 2</a:t>
                      </a:r>
                    </a:p>
                  </a:txBody>
                  <a:tcPr marL="82272" marR="82272" marT="41136" marB="41136"/>
                </a:tc>
                <a:extLst>
                  <a:ext uri="{0D108BD9-81ED-4DB2-BD59-A6C34878D82A}">
                    <a16:rowId xmlns:a16="http://schemas.microsoft.com/office/drawing/2014/main" val="1985893979"/>
                  </a:ext>
                </a:extLst>
              </a:tr>
              <a:tr h="411361">
                <a:tc>
                  <a:txBody>
                    <a:bodyPr/>
                    <a:lstStyle/>
                    <a:p>
                      <a:r>
                        <a:rPr lang="en-US" sz="2200" dirty="0"/>
                        <a:t>Typescript based</a:t>
                      </a:r>
                    </a:p>
                  </a:txBody>
                  <a:tcPr marL="82272" marR="82272" marT="41136" marB="41136"/>
                </a:tc>
                <a:tc>
                  <a:txBody>
                    <a:bodyPr/>
                    <a:lstStyle/>
                    <a:p>
                      <a:r>
                        <a:rPr lang="en-US" sz="2200" dirty="0"/>
                        <a:t>No</a:t>
                      </a:r>
                    </a:p>
                  </a:txBody>
                  <a:tcPr marL="82272" marR="82272" marT="41136" marB="41136"/>
                </a:tc>
                <a:tc>
                  <a:txBody>
                    <a:bodyPr/>
                    <a:lstStyle/>
                    <a:p>
                      <a:r>
                        <a:rPr lang="en-US" sz="2200" dirty="0"/>
                        <a:t>Yes</a:t>
                      </a:r>
                    </a:p>
                  </a:txBody>
                  <a:tcPr marL="82272" marR="82272" marT="41136" marB="41136"/>
                </a:tc>
                <a:extLst>
                  <a:ext uri="{0D108BD9-81ED-4DB2-BD59-A6C34878D82A}">
                    <a16:rowId xmlns:a16="http://schemas.microsoft.com/office/drawing/2014/main" val="785056458"/>
                  </a:ext>
                </a:extLst>
              </a:tr>
              <a:tr h="411361">
                <a:tc>
                  <a:txBody>
                    <a:bodyPr/>
                    <a:lstStyle/>
                    <a:p>
                      <a:r>
                        <a:rPr lang="en-US" sz="2200" dirty="0"/>
                        <a:t>Size</a:t>
                      </a:r>
                    </a:p>
                  </a:txBody>
                  <a:tcPr marL="82272" marR="82272" marT="41136" marB="41136"/>
                </a:tc>
                <a:tc>
                  <a:txBody>
                    <a:bodyPr/>
                    <a:lstStyle/>
                    <a:p>
                      <a:r>
                        <a:rPr lang="en-US" sz="2200" dirty="0"/>
                        <a:t>Smaller</a:t>
                      </a:r>
                    </a:p>
                  </a:txBody>
                  <a:tcPr marL="82272" marR="82272" marT="41136" marB="41136"/>
                </a:tc>
                <a:tc>
                  <a:txBody>
                    <a:bodyPr/>
                    <a:lstStyle/>
                    <a:p>
                      <a:r>
                        <a:rPr lang="en-US" sz="2200" dirty="0"/>
                        <a:t>Larger</a:t>
                      </a:r>
                    </a:p>
                  </a:txBody>
                  <a:tcPr marL="82272" marR="82272" marT="41136" marB="41136"/>
                </a:tc>
                <a:extLst>
                  <a:ext uri="{0D108BD9-81ED-4DB2-BD59-A6C34878D82A}">
                    <a16:rowId xmlns:a16="http://schemas.microsoft.com/office/drawing/2014/main" val="1813127066"/>
                  </a:ext>
                </a:extLst>
              </a:tr>
              <a:tr h="411361">
                <a:tc>
                  <a:txBody>
                    <a:bodyPr/>
                    <a:lstStyle/>
                    <a:p>
                      <a:r>
                        <a:rPr lang="en-US" sz="2200" dirty="0"/>
                        <a:t>Flexible</a:t>
                      </a:r>
                    </a:p>
                  </a:txBody>
                  <a:tcPr marL="82272" marR="82272" marT="41136" marB="41136"/>
                </a:tc>
                <a:tc>
                  <a:txBody>
                    <a:bodyPr/>
                    <a:lstStyle/>
                    <a:p>
                      <a:r>
                        <a:rPr lang="en-US" sz="2200" dirty="0"/>
                        <a:t>More</a:t>
                      </a:r>
                    </a:p>
                  </a:txBody>
                  <a:tcPr marL="82272" marR="82272" marT="41136" marB="41136"/>
                </a:tc>
                <a:tc>
                  <a:txBody>
                    <a:bodyPr/>
                    <a:lstStyle/>
                    <a:p>
                      <a:r>
                        <a:rPr lang="en-US" sz="2200" dirty="0"/>
                        <a:t>Less</a:t>
                      </a:r>
                    </a:p>
                  </a:txBody>
                  <a:tcPr marL="82272" marR="82272" marT="41136" marB="41136"/>
                </a:tc>
                <a:extLst>
                  <a:ext uri="{0D108BD9-81ED-4DB2-BD59-A6C34878D82A}">
                    <a16:rowId xmlns:a16="http://schemas.microsoft.com/office/drawing/2014/main" val="172961182"/>
                  </a:ext>
                </a:extLst>
              </a:tr>
              <a:tr h="411361">
                <a:tc>
                  <a:txBody>
                    <a:bodyPr/>
                    <a:lstStyle/>
                    <a:p>
                      <a:r>
                        <a:rPr lang="en-US" sz="2200" dirty="0"/>
                        <a:t>Learning path</a:t>
                      </a:r>
                    </a:p>
                  </a:txBody>
                  <a:tcPr marL="82272" marR="82272" marT="41136" marB="41136"/>
                </a:tc>
                <a:tc>
                  <a:txBody>
                    <a:bodyPr/>
                    <a:lstStyle/>
                    <a:p>
                      <a:r>
                        <a:rPr lang="en-US" sz="2200" dirty="0"/>
                        <a:t>…</a:t>
                      </a:r>
                    </a:p>
                  </a:txBody>
                  <a:tcPr marL="82272" marR="82272" marT="41136" marB="41136"/>
                </a:tc>
                <a:tc>
                  <a:txBody>
                    <a:bodyPr/>
                    <a:lstStyle/>
                    <a:p>
                      <a:r>
                        <a:rPr lang="en-US" sz="2200" dirty="0"/>
                        <a:t>Steeper</a:t>
                      </a:r>
                    </a:p>
                  </a:txBody>
                  <a:tcPr marL="82272" marR="82272" marT="41136" marB="41136"/>
                </a:tc>
                <a:extLst>
                  <a:ext uri="{0D108BD9-81ED-4DB2-BD59-A6C34878D82A}">
                    <a16:rowId xmlns:a16="http://schemas.microsoft.com/office/drawing/2014/main" val="2462368268"/>
                  </a:ext>
                </a:extLst>
              </a:tr>
            </a:tbl>
          </a:graphicData>
        </a:graphic>
      </p:graphicFrame>
    </p:spTree>
    <p:extLst>
      <p:ext uri="{BB962C8B-B14F-4D97-AF65-F5344CB8AC3E}">
        <p14:creationId xmlns:p14="http://schemas.microsoft.com/office/powerpoint/2010/main" val="152657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897" y="284837"/>
            <a:ext cx="9872980" cy="5205600"/>
          </a:xfrm>
        </p:spPr>
        <p:txBody>
          <a:bodyPr/>
          <a:lstStyle/>
          <a:p>
            <a:r>
              <a:rPr lang="en-US" dirty="0">
                <a:solidFill>
                  <a:srgbClr val="42B983"/>
                </a:solidFill>
              </a:rPr>
              <a:t>Let’s “</a:t>
            </a:r>
            <a:r>
              <a:rPr lang="en-US" dirty="0" err="1">
                <a:solidFill>
                  <a:srgbClr val="42B983"/>
                </a:solidFill>
              </a:rPr>
              <a:t>Vue</a:t>
            </a:r>
            <a:r>
              <a:rPr lang="en-US" dirty="0">
                <a:solidFill>
                  <a:srgbClr val="42B983"/>
                </a:solidFill>
              </a:rPr>
              <a:t>” it!</a:t>
            </a:r>
            <a:br>
              <a:rPr lang="en-US" dirty="0">
                <a:solidFill>
                  <a:srgbClr val="42B983"/>
                </a:solidFill>
              </a:rPr>
            </a:br>
            <a:r>
              <a:rPr lang="en-US" dirty="0">
                <a:solidFill>
                  <a:srgbClr val="42B983"/>
                </a:solidFill>
              </a:rPr>
              <a:t>Thank you!</a:t>
            </a:r>
            <a:br>
              <a:rPr lang="en-US" dirty="0">
                <a:solidFill>
                  <a:srgbClr val="42B983"/>
                </a:solidFill>
              </a:rPr>
            </a:br>
            <a:endParaRPr lang="de-DE" dirty="0"/>
          </a:p>
        </p:txBody>
      </p:sp>
    </p:spTree>
    <p:extLst>
      <p:ext uri="{BB962C8B-B14F-4D97-AF65-F5344CB8AC3E}">
        <p14:creationId xmlns:p14="http://schemas.microsoft.com/office/powerpoint/2010/main" val="26449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EAEC-57CA-4167-A35B-FA6366FAF2B7}"/>
              </a:ext>
            </a:extLst>
          </p:cNvPr>
          <p:cNvSpPr>
            <a:spLocks noGrp="1"/>
          </p:cNvSpPr>
          <p:nvPr>
            <p:ph type="title" idx="4294967295"/>
          </p:nvPr>
        </p:nvSpPr>
        <p:spPr>
          <a:xfrm>
            <a:off x="0" y="0"/>
            <a:ext cx="2405063" cy="700088"/>
          </a:xfrm>
        </p:spPr>
        <p:txBody>
          <a:bodyPr>
            <a:noAutofit/>
          </a:bodyPr>
          <a:lstStyle/>
          <a:p>
            <a:r>
              <a:rPr lang="en-US" sz="2879" dirty="0"/>
              <a:t>The ‘old’ way</a:t>
            </a:r>
          </a:p>
        </p:txBody>
      </p:sp>
      <p:sp>
        <p:nvSpPr>
          <p:cNvPr id="42" name="TextBox 41">
            <a:extLst>
              <a:ext uri="{FF2B5EF4-FFF2-40B4-BE49-F238E27FC236}">
                <a16:creationId xmlns:a16="http://schemas.microsoft.com/office/drawing/2014/main" id="{9F1DA879-7892-45D3-969C-7FA03D033CF6}"/>
              </a:ext>
            </a:extLst>
          </p:cNvPr>
          <p:cNvSpPr txBox="1"/>
          <p:nvPr/>
        </p:nvSpPr>
        <p:spPr>
          <a:xfrm>
            <a:off x="1831808" y="618049"/>
            <a:ext cx="3667438" cy="756874"/>
          </a:xfrm>
          <a:prstGeom prst="rect">
            <a:avLst/>
          </a:prstGeom>
          <a:noFill/>
        </p:spPr>
        <p:txBody>
          <a:bodyPr wrap="square" rtlCol="0">
            <a:spAutoFit/>
          </a:bodyPr>
          <a:lstStyle/>
          <a:p>
            <a:r>
              <a:rPr lang="en-US" sz="2159" dirty="0"/>
              <a:t>Multiple Page Application</a:t>
            </a:r>
          </a:p>
          <a:p>
            <a:endParaRPr lang="en-US" sz="2159" dirty="0"/>
          </a:p>
        </p:txBody>
      </p:sp>
      <p:grpSp>
        <p:nvGrpSpPr>
          <p:cNvPr id="21" name="Group 20">
            <a:extLst>
              <a:ext uri="{FF2B5EF4-FFF2-40B4-BE49-F238E27FC236}">
                <a16:creationId xmlns:a16="http://schemas.microsoft.com/office/drawing/2014/main" id="{C9716BDC-0FC9-4B99-9DE2-28670B154E1D}"/>
              </a:ext>
            </a:extLst>
          </p:cNvPr>
          <p:cNvGrpSpPr/>
          <p:nvPr/>
        </p:nvGrpSpPr>
        <p:grpSpPr>
          <a:xfrm>
            <a:off x="11947" y="1065307"/>
            <a:ext cx="6202286" cy="2053546"/>
            <a:chOff x="13278" y="1183907"/>
            <a:chExt cx="6893424" cy="2282377"/>
          </a:xfrm>
        </p:grpSpPr>
        <p:sp>
          <p:nvSpPr>
            <p:cNvPr id="43" name="TextBox 42">
              <a:extLst>
                <a:ext uri="{FF2B5EF4-FFF2-40B4-BE49-F238E27FC236}">
                  <a16:creationId xmlns:a16="http://schemas.microsoft.com/office/drawing/2014/main" id="{06A7124C-7179-4C0E-937B-24956EBBCE45}"/>
                </a:ext>
              </a:extLst>
            </p:cNvPr>
            <p:cNvSpPr txBox="1"/>
            <p:nvPr/>
          </p:nvSpPr>
          <p:spPr>
            <a:xfrm>
              <a:off x="13278" y="2747931"/>
              <a:ext cx="1721161" cy="718353"/>
            </a:xfrm>
            <a:prstGeom prst="rect">
              <a:avLst/>
            </a:prstGeom>
            <a:noFill/>
          </p:spPr>
          <p:txBody>
            <a:bodyPr wrap="square" rtlCol="0" anchor="ctr">
              <a:spAutoFit/>
            </a:bodyPr>
            <a:lstStyle/>
            <a:p>
              <a:pPr lvl="1" algn="ctr"/>
              <a:r>
                <a:rPr lang="en-US" dirty="0"/>
                <a:t>Big </a:t>
              </a:r>
              <a:r>
                <a:rPr lang="en-US" dirty="0" smtClean="0"/>
                <a:t>payload</a:t>
              </a:r>
              <a:endParaRPr lang="en-US" dirty="0"/>
            </a:p>
          </p:txBody>
        </p:sp>
        <p:pic>
          <p:nvPicPr>
            <p:cNvPr id="52" name="Picture 51">
              <a:extLst>
                <a:ext uri="{FF2B5EF4-FFF2-40B4-BE49-F238E27FC236}">
                  <a16:creationId xmlns:a16="http://schemas.microsoft.com/office/drawing/2014/main" id="{CBB0DD04-6E44-434A-9878-C398F3FCF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99" y="2020698"/>
              <a:ext cx="756534" cy="756534"/>
            </a:xfrm>
            <a:prstGeom prst="rect">
              <a:avLst/>
            </a:prstGeom>
            <a:noFill/>
          </p:spPr>
        </p:pic>
        <p:grpSp>
          <p:nvGrpSpPr>
            <p:cNvPr id="59" name="Group 58">
              <a:extLst>
                <a:ext uri="{FF2B5EF4-FFF2-40B4-BE49-F238E27FC236}">
                  <a16:creationId xmlns:a16="http://schemas.microsoft.com/office/drawing/2014/main" id="{B84F7118-48AF-48F2-A742-A9FA9166CBFD}"/>
                </a:ext>
              </a:extLst>
            </p:cNvPr>
            <p:cNvGrpSpPr/>
            <p:nvPr/>
          </p:nvGrpSpPr>
          <p:grpSpPr>
            <a:xfrm>
              <a:off x="2543728" y="2124345"/>
              <a:ext cx="933318" cy="668177"/>
              <a:chOff x="2543728" y="1819545"/>
              <a:chExt cx="933318" cy="668177"/>
            </a:xfrm>
            <a:noFill/>
          </p:grpSpPr>
          <p:pic>
            <p:nvPicPr>
              <p:cNvPr id="56" name="Picture 55">
                <a:extLst>
                  <a:ext uri="{FF2B5EF4-FFF2-40B4-BE49-F238E27FC236}">
                    <a16:creationId xmlns:a16="http://schemas.microsoft.com/office/drawing/2014/main" id="{A3314B61-A33F-462B-9F4D-E1810A59BBE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543728" y="1884067"/>
                <a:ext cx="507402" cy="509667"/>
              </a:xfrm>
              <a:prstGeom prst="rect">
                <a:avLst/>
              </a:prstGeom>
              <a:grpFill/>
            </p:spPr>
          </p:pic>
          <p:pic>
            <p:nvPicPr>
              <p:cNvPr id="58" name="Picture 57">
                <a:extLst>
                  <a:ext uri="{FF2B5EF4-FFF2-40B4-BE49-F238E27FC236}">
                    <a16:creationId xmlns:a16="http://schemas.microsoft.com/office/drawing/2014/main" id="{F694D95B-90E3-45E4-98C5-69A8D2F2183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86144" y="1819545"/>
                <a:ext cx="890902" cy="668177"/>
              </a:xfrm>
              <a:prstGeom prst="rect">
                <a:avLst/>
              </a:prstGeom>
              <a:grpFill/>
            </p:spPr>
          </p:pic>
        </p:grpSp>
        <p:pic>
          <p:nvPicPr>
            <p:cNvPr id="61" name="Picture 60">
              <a:extLst>
                <a:ext uri="{FF2B5EF4-FFF2-40B4-BE49-F238E27FC236}">
                  <a16:creationId xmlns:a16="http://schemas.microsoft.com/office/drawing/2014/main" id="{4974AE77-A08E-4393-BA94-9D3D6CFB67E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185333" y="2188867"/>
              <a:ext cx="531934" cy="531934"/>
            </a:xfrm>
            <a:prstGeom prst="rect">
              <a:avLst/>
            </a:prstGeom>
            <a:noFill/>
          </p:spPr>
        </p:pic>
        <p:pic>
          <p:nvPicPr>
            <p:cNvPr id="63" name="Picture 62">
              <a:extLst>
                <a:ext uri="{FF2B5EF4-FFF2-40B4-BE49-F238E27FC236}">
                  <a16:creationId xmlns:a16="http://schemas.microsoft.com/office/drawing/2014/main" id="{290A4795-ECFB-4E53-9764-A4DA83AA59E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942014" y="2201613"/>
              <a:ext cx="531934" cy="519188"/>
            </a:xfrm>
            <a:prstGeom prst="rect">
              <a:avLst/>
            </a:prstGeom>
            <a:noFill/>
          </p:spPr>
        </p:pic>
        <p:sp>
          <p:nvSpPr>
            <p:cNvPr id="44" name="Rectangle 43">
              <a:extLst>
                <a:ext uri="{FF2B5EF4-FFF2-40B4-BE49-F238E27FC236}">
                  <a16:creationId xmlns:a16="http://schemas.microsoft.com/office/drawing/2014/main" id="{9C4B3940-38C6-4FFC-B8B2-887B9A920DD3}"/>
                </a:ext>
              </a:extLst>
            </p:cNvPr>
            <p:cNvSpPr/>
            <p:nvPr/>
          </p:nvSpPr>
          <p:spPr>
            <a:xfrm>
              <a:off x="1648567" y="2735728"/>
              <a:ext cx="1961595" cy="718353"/>
            </a:xfrm>
            <a:prstGeom prst="rect">
              <a:avLst/>
            </a:prstGeom>
          </p:spPr>
          <p:txBody>
            <a:bodyPr wrap="square" anchor="ctr">
              <a:spAutoFit/>
            </a:bodyPr>
            <a:lstStyle/>
            <a:p>
              <a:pPr lvl="1" algn="ctr"/>
              <a:r>
                <a:rPr lang="en-US" dirty="0"/>
                <a:t>Browser refreshing</a:t>
              </a:r>
            </a:p>
          </p:txBody>
        </p:sp>
        <p:sp>
          <p:nvSpPr>
            <p:cNvPr id="45" name="Rectangle 44">
              <a:extLst>
                <a:ext uri="{FF2B5EF4-FFF2-40B4-BE49-F238E27FC236}">
                  <a16:creationId xmlns:a16="http://schemas.microsoft.com/office/drawing/2014/main" id="{6366CEB8-F4B0-47AC-AC99-E08651E120A9}"/>
                </a:ext>
              </a:extLst>
            </p:cNvPr>
            <p:cNvSpPr/>
            <p:nvPr/>
          </p:nvSpPr>
          <p:spPr>
            <a:xfrm>
              <a:off x="3323705" y="2741222"/>
              <a:ext cx="1961595" cy="718353"/>
            </a:xfrm>
            <a:prstGeom prst="rect">
              <a:avLst/>
            </a:prstGeom>
          </p:spPr>
          <p:txBody>
            <a:bodyPr wrap="square" anchor="ctr">
              <a:spAutoFit/>
            </a:bodyPr>
            <a:lstStyle/>
            <a:p>
              <a:pPr lvl="1" algn="ctr"/>
              <a:r>
                <a:rPr lang="en-US" dirty="0"/>
                <a:t>Duplicated content</a:t>
              </a:r>
            </a:p>
          </p:txBody>
        </p:sp>
        <p:sp>
          <p:nvSpPr>
            <p:cNvPr id="46" name="Rectangle 45">
              <a:extLst>
                <a:ext uri="{FF2B5EF4-FFF2-40B4-BE49-F238E27FC236}">
                  <a16:creationId xmlns:a16="http://schemas.microsoft.com/office/drawing/2014/main" id="{6500D4BE-7381-4671-A335-59CF93EADE38}"/>
                </a:ext>
              </a:extLst>
            </p:cNvPr>
            <p:cNvSpPr/>
            <p:nvPr/>
          </p:nvSpPr>
          <p:spPr>
            <a:xfrm>
              <a:off x="5137366" y="2853893"/>
              <a:ext cx="1769336" cy="410488"/>
            </a:xfrm>
            <a:prstGeom prst="rect">
              <a:avLst/>
            </a:prstGeom>
          </p:spPr>
          <p:txBody>
            <a:bodyPr wrap="square" anchor="ctr">
              <a:spAutoFit/>
            </a:bodyPr>
            <a:lstStyle/>
            <a:p>
              <a:pPr lvl="1" algn="ctr"/>
              <a:r>
                <a:rPr lang="en-US" dirty="0"/>
                <a:t>Coupling</a:t>
              </a:r>
            </a:p>
          </p:txBody>
        </p:sp>
        <p:grpSp>
          <p:nvGrpSpPr>
            <p:cNvPr id="103" name="Group 102">
              <a:extLst>
                <a:ext uri="{FF2B5EF4-FFF2-40B4-BE49-F238E27FC236}">
                  <a16:creationId xmlns:a16="http://schemas.microsoft.com/office/drawing/2014/main" id="{C2FC23A1-1D5A-4007-85E7-52F34626E350}"/>
                </a:ext>
              </a:extLst>
            </p:cNvPr>
            <p:cNvGrpSpPr/>
            <p:nvPr/>
          </p:nvGrpSpPr>
          <p:grpSpPr>
            <a:xfrm>
              <a:off x="1135780" y="1183907"/>
              <a:ext cx="5082139" cy="836380"/>
              <a:chOff x="1135780" y="1183907"/>
              <a:chExt cx="5082139" cy="836380"/>
            </a:xfrm>
          </p:grpSpPr>
          <p:cxnSp>
            <p:nvCxnSpPr>
              <p:cNvPr id="65" name="Straight Connector 64">
                <a:extLst>
                  <a:ext uri="{FF2B5EF4-FFF2-40B4-BE49-F238E27FC236}">
                    <a16:creationId xmlns:a16="http://schemas.microsoft.com/office/drawing/2014/main" id="{F8E3E9C0-CA09-42E1-889A-69EEC7176945}"/>
                  </a:ext>
                </a:extLst>
              </p:cNvPr>
              <p:cNvCxnSpPr>
                <a:cxnSpLocks/>
              </p:cNvCxnSpPr>
              <p:nvPr/>
            </p:nvCxnSpPr>
            <p:spPr>
              <a:xfrm>
                <a:off x="3676849" y="118390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E4471EC-FA1E-46C0-8AB8-E6788945A1ED}"/>
                  </a:ext>
                </a:extLst>
              </p:cNvPr>
              <p:cNvCxnSpPr>
                <a:cxnSpLocks/>
              </p:cNvCxnSpPr>
              <p:nvPr/>
            </p:nvCxnSpPr>
            <p:spPr>
              <a:xfrm>
                <a:off x="1135780" y="1603083"/>
                <a:ext cx="5082139" cy="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CD11A2-C336-45A1-ACFF-04472FF9A826}"/>
                  </a:ext>
                </a:extLst>
              </p:cNvPr>
              <p:cNvCxnSpPr>
                <a:cxnSpLocks/>
              </p:cNvCxnSpPr>
              <p:nvPr/>
            </p:nvCxnSpPr>
            <p:spPr>
              <a:xfrm>
                <a:off x="1135780"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7F4944-D5CA-45CA-898D-B663D5C8E8EB}"/>
                  </a:ext>
                </a:extLst>
              </p:cNvPr>
              <p:cNvCxnSpPr>
                <a:cxnSpLocks/>
              </p:cNvCxnSpPr>
              <p:nvPr/>
            </p:nvCxnSpPr>
            <p:spPr>
              <a:xfrm>
                <a:off x="2829826"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10FE110-F544-43FB-AF18-D4C9F460E523}"/>
                  </a:ext>
                </a:extLst>
              </p:cNvPr>
              <p:cNvCxnSpPr>
                <a:cxnSpLocks/>
              </p:cNvCxnSpPr>
              <p:nvPr/>
            </p:nvCxnSpPr>
            <p:spPr>
              <a:xfrm>
                <a:off x="4523872"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C41E62-ECCA-4F4E-9A36-104982DAAC1F}"/>
                  </a:ext>
                </a:extLst>
              </p:cNvPr>
              <p:cNvCxnSpPr>
                <a:cxnSpLocks/>
              </p:cNvCxnSpPr>
              <p:nvPr/>
            </p:nvCxnSpPr>
            <p:spPr>
              <a:xfrm>
                <a:off x="6217919"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02008D5D-15E7-4F6B-9754-0B1D825C0EB8}"/>
              </a:ext>
            </a:extLst>
          </p:cNvPr>
          <p:cNvGrpSpPr/>
          <p:nvPr/>
        </p:nvGrpSpPr>
        <p:grpSpPr>
          <a:xfrm>
            <a:off x="-132827" y="3149634"/>
            <a:ext cx="1918734" cy="2066487"/>
            <a:chOff x="-111963" y="3646839"/>
            <a:chExt cx="2014182" cy="1948015"/>
          </a:xfrm>
        </p:grpSpPr>
        <p:sp>
          <p:nvSpPr>
            <p:cNvPr id="47" name="TextBox 46">
              <a:extLst>
                <a:ext uri="{FF2B5EF4-FFF2-40B4-BE49-F238E27FC236}">
                  <a16:creationId xmlns:a16="http://schemas.microsoft.com/office/drawing/2014/main" id="{FE694C74-6F37-4A16-9656-32BD7BC95F56}"/>
                </a:ext>
              </a:extLst>
            </p:cNvPr>
            <p:cNvSpPr txBox="1"/>
            <p:nvPr/>
          </p:nvSpPr>
          <p:spPr>
            <a:xfrm>
              <a:off x="-111963" y="4568635"/>
              <a:ext cx="2014182" cy="1026219"/>
            </a:xfrm>
            <a:prstGeom prst="rect">
              <a:avLst/>
            </a:prstGeom>
            <a:noFill/>
          </p:spPr>
          <p:txBody>
            <a:bodyPr wrap="square" rtlCol="0" anchor="ctr">
              <a:spAutoFit/>
            </a:bodyPr>
            <a:lstStyle/>
            <a:p>
              <a:pPr lvl="1" algn="ctr"/>
              <a:r>
                <a:rPr lang="en-US" dirty="0"/>
                <a:t>Heavy transactions</a:t>
              </a:r>
            </a:p>
          </p:txBody>
        </p:sp>
        <p:cxnSp>
          <p:nvCxnSpPr>
            <p:cNvPr id="82" name="Straight Connector 81">
              <a:extLst>
                <a:ext uri="{FF2B5EF4-FFF2-40B4-BE49-F238E27FC236}">
                  <a16:creationId xmlns:a16="http://schemas.microsoft.com/office/drawing/2014/main" id="{C89130EB-06DF-4681-A7F5-B2511B725F78}"/>
                </a:ext>
              </a:extLst>
            </p:cNvPr>
            <p:cNvCxnSpPr>
              <a:cxnSpLocks/>
            </p:cNvCxnSpPr>
            <p:nvPr/>
          </p:nvCxnSpPr>
          <p:spPr>
            <a:xfrm>
              <a:off x="1108966"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8AF24FB-BA24-4D59-9DBF-F9376B3E9CE0}"/>
              </a:ext>
            </a:extLst>
          </p:cNvPr>
          <p:cNvGrpSpPr/>
          <p:nvPr/>
        </p:nvGrpSpPr>
        <p:grpSpPr>
          <a:xfrm>
            <a:off x="1663139" y="3149634"/>
            <a:ext cx="1439503" cy="2167399"/>
            <a:chOff x="1937899" y="3646839"/>
            <a:chExt cx="1339202" cy="2115331"/>
          </a:xfrm>
        </p:grpSpPr>
        <p:sp>
          <p:nvSpPr>
            <p:cNvPr id="48" name="TextBox 47">
              <a:extLst>
                <a:ext uri="{FF2B5EF4-FFF2-40B4-BE49-F238E27FC236}">
                  <a16:creationId xmlns:a16="http://schemas.microsoft.com/office/drawing/2014/main" id="{A930EDAB-CBFB-4184-A944-43F4C92FCBBB}"/>
                </a:ext>
              </a:extLst>
            </p:cNvPr>
            <p:cNvSpPr txBox="1"/>
            <p:nvPr/>
          </p:nvSpPr>
          <p:spPr>
            <a:xfrm>
              <a:off x="1937899" y="4428085"/>
              <a:ext cx="1339202" cy="1334085"/>
            </a:xfrm>
            <a:prstGeom prst="rect">
              <a:avLst/>
            </a:prstGeom>
            <a:noFill/>
          </p:spPr>
          <p:txBody>
            <a:bodyPr wrap="square" rtlCol="0" anchor="ctr">
              <a:spAutoFit/>
            </a:bodyPr>
            <a:lstStyle/>
            <a:p>
              <a:pPr lvl="1" algn="ctr"/>
              <a:r>
                <a:rPr lang="en-US" dirty="0"/>
                <a:t>Jarring, bad UX</a:t>
              </a:r>
            </a:p>
          </p:txBody>
        </p:sp>
        <p:cxnSp>
          <p:nvCxnSpPr>
            <p:cNvPr id="83" name="Straight Connector 82">
              <a:extLst>
                <a:ext uri="{FF2B5EF4-FFF2-40B4-BE49-F238E27FC236}">
                  <a16:creationId xmlns:a16="http://schemas.microsoft.com/office/drawing/2014/main" id="{9C40D3F2-2EC4-4C62-A849-C8087F047ECC}"/>
                </a:ext>
              </a:extLst>
            </p:cNvPr>
            <p:cNvCxnSpPr>
              <a:cxnSpLocks/>
            </p:cNvCxnSpPr>
            <p:nvPr/>
          </p:nvCxnSpPr>
          <p:spPr>
            <a:xfrm>
              <a:off x="2803012"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F6914B4-1CC1-47FD-8688-95B49F308222}"/>
              </a:ext>
            </a:extLst>
          </p:cNvPr>
          <p:cNvGrpSpPr/>
          <p:nvPr/>
        </p:nvGrpSpPr>
        <p:grpSpPr>
          <a:xfrm>
            <a:off x="3102642" y="3152428"/>
            <a:ext cx="1477011" cy="1949062"/>
            <a:chOff x="3495767" y="3646839"/>
            <a:chExt cx="1555731" cy="1834422"/>
          </a:xfrm>
        </p:grpSpPr>
        <p:sp>
          <p:nvSpPr>
            <p:cNvPr id="49" name="TextBox 48">
              <a:extLst>
                <a:ext uri="{FF2B5EF4-FFF2-40B4-BE49-F238E27FC236}">
                  <a16:creationId xmlns:a16="http://schemas.microsoft.com/office/drawing/2014/main" id="{F18B6AB4-1D8B-4B04-8E85-D1281B3E2440}"/>
                </a:ext>
              </a:extLst>
            </p:cNvPr>
            <p:cNvSpPr txBox="1"/>
            <p:nvPr/>
          </p:nvSpPr>
          <p:spPr>
            <a:xfrm>
              <a:off x="3495767" y="4762908"/>
              <a:ext cx="1555731" cy="718353"/>
            </a:xfrm>
            <a:prstGeom prst="rect">
              <a:avLst/>
            </a:prstGeom>
            <a:noFill/>
          </p:spPr>
          <p:txBody>
            <a:bodyPr wrap="square" rtlCol="0" anchor="ctr">
              <a:spAutoFit/>
            </a:bodyPr>
            <a:lstStyle/>
            <a:p>
              <a:pPr lvl="1" algn="ctr"/>
              <a:r>
                <a:rPr lang="en-US" dirty="0"/>
                <a:t>Bad practice</a:t>
              </a:r>
            </a:p>
          </p:txBody>
        </p:sp>
        <p:cxnSp>
          <p:nvCxnSpPr>
            <p:cNvPr id="84" name="Straight Connector 83">
              <a:extLst>
                <a:ext uri="{FF2B5EF4-FFF2-40B4-BE49-F238E27FC236}">
                  <a16:creationId xmlns:a16="http://schemas.microsoft.com/office/drawing/2014/main" id="{93F54A3F-B0C5-4473-ADFB-44170092BB23}"/>
                </a:ext>
              </a:extLst>
            </p:cNvPr>
            <p:cNvCxnSpPr>
              <a:cxnSpLocks/>
            </p:cNvCxnSpPr>
            <p:nvPr/>
          </p:nvCxnSpPr>
          <p:spPr>
            <a:xfrm>
              <a:off x="4497058"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5285264-F5C1-4E7E-83C1-736029FF8BFF}"/>
              </a:ext>
            </a:extLst>
          </p:cNvPr>
          <p:cNvGrpSpPr/>
          <p:nvPr/>
        </p:nvGrpSpPr>
        <p:grpSpPr>
          <a:xfrm>
            <a:off x="4472402" y="3107874"/>
            <a:ext cx="2053687" cy="2314822"/>
            <a:chOff x="5012998" y="3646839"/>
            <a:chExt cx="2083569" cy="2138589"/>
          </a:xfrm>
        </p:grpSpPr>
        <p:sp>
          <p:nvSpPr>
            <p:cNvPr id="50" name="TextBox 49">
              <a:extLst>
                <a:ext uri="{FF2B5EF4-FFF2-40B4-BE49-F238E27FC236}">
                  <a16:creationId xmlns:a16="http://schemas.microsoft.com/office/drawing/2014/main" id="{02549E58-4CB7-481D-B443-D5D81B136035}"/>
                </a:ext>
              </a:extLst>
            </p:cNvPr>
            <p:cNvSpPr txBox="1"/>
            <p:nvPr/>
          </p:nvSpPr>
          <p:spPr>
            <a:xfrm>
              <a:off x="5012998" y="4451343"/>
              <a:ext cx="2083569" cy="1334085"/>
            </a:xfrm>
            <a:prstGeom prst="rect">
              <a:avLst/>
            </a:prstGeom>
            <a:noFill/>
          </p:spPr>
          <p:txBody>
            <a:bodyPr wrap="square" rtlCol="0" anchor="ctr">
              <a:spAutoFit/>
            </a:bodyPr>
            <a:lstStyle/>
            <a:p>
              <a:pPr lvl="1" algn="ctr"/>
              <a:r>
                <a:rPr lang="en-US" dirty="0"/>
                <a:t>Slowdown the development</a:t>
              </a:r>
            </a:p>
          </p:txBody>
        </p:sp>
        <p:cxnSp>
          <p:nvCxnSpPr>
            <p:cNvPr id="85" name="Straight Connector 84">
              <a:extLst>
                <a:ext uri="{FF2B5EF4-FFF2-40B4-BE49-F238E27FC236}">
                  <a16:creationId xmlns:a16="http://schemas.microsoft.com/office/drawing/2014/main" id="{B30C2A37-BDC6-48AC-AC5B-6E053646CAD0}"/>
                </a:ext>
              </a:extLst>
            </p:cNvPr>
            <p:cNvCxnSpPr>
              <a:cxnSpLocks/>
            </p:cNvCxnSpPr>
            <p:nvPr/>
          </p:nvCxnSpPr>
          <p:spPr>
            <a:xfrm>
              <a:off x="6191105"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5FF4203C-8366-438A-8C84-057B8F6D3831}"/>
              </a:ext>
            </a:extLst>
          </p:cNvPr>
          <p:cNvGrpSpPr/>
          <p:nvPr/>
        </p:nvGrpSpPr>
        <p:grpSpPr>
          <a:xfrm>
            <a:off x="6901858" y="64032"/>
            <a:ext cx="3526377" cy="5575988"/>
            <a:chOff x="7677188" y="71055"/>
            <a:chExt cx="3642957" cy="6734001"/>
          </a:xfrm>
        </p:grpSpPr>
        <p:grpSp>
          <p:nvGrpSpPr>
            <p:cNvPr id="40" name="Group 39">
              <a:extLst>
                <a:ext uri="{FF2B5EF4-FFF2-40B4-BE49-F238E27FC236}">
                  <a16:creationId xmlns:a16="http://schemas.microsoft.com/office/drawing/2014/main" id="{5B44673F-890C-4692-B653-48BC510B2E94}"/>
                </a:ext>
              </a:extLst>
            </p:cNvPr>
            <p:cNvGrpSpPr/>
            <p:nvPr/>
          </p:nvGrpSpPr>
          <p:grpSpPr>
            <a:xfrm>
              <a:off x="7677188" y="71055"/>
              <a:ext cx="3642957" cy="6734001"/>
              <a:chOff x="7677188" y="71055"/>
              <a:chExt cx="3642957" cy="6734001"/>
            </a:xfrm>
          </p:grpSpPr>
          <p:pic>
            <p:nvPicPr>
              <p:cNvPr id="4" name="Picture 3">
                <a:extLst>
                  <a:ext uri="{FF2B5EF4-FFF2-40B4-BE49-F238E27FC236}">
                    <a16:creationId xmlns:a16="http://schemas.microsoft.com/office/drawing/2014/main" id="{7CE5C55A-E19E-44AC-9236-55E6E1AE32F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868931" y="71055"/>
                <a:ext cx="1271741" cy="1271741"/>
              </a:xfrm>
              <a:prstGeom prst="rect">
                <a:avLst/>
              </a:prstGeom>
            </p:spPr>
          </p:pic>
          <p:sp>
            <p:nvSpPr>
              <p:cNvPr id="7" name="Rectangle 6">
                <a:extLst>
                  <a:ext uri="{FF2B5EF4-FFF2-40B4-BE49-F238E27FC236}">
                    <a16:creationId xmlns:a16="http://schemas.microsoft.com/office/drawing/2014/main" id="{B7B1347E-0388-4DF8-98C4-D82708B6B81A}"/>
                  </a:ext>
                </a:extLst>
              </p:cNvPr>
              <p:cNvSpPr/>
              <p:nvPr/>
            </p:nvSpPr>
            <p:spPr>
              <a:xfrm>
                <a:off x="7767588" y="2367815"/>
                <a:ext cx="3552557" cy="357578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Terminator 7">
                <a:extLst>
                  <a:ext uri="{FF2B5EF4-FFF2-40B4-BE49-F238E27FC236}">
                    <a16:creationId xmlns:a16="http://schemas.microsoft.com/office/drawing/2014/main" id="{5D77D2C8-375E-47F1-81F8-F4D9C58F9EF9}"/>
                  </a:ext>
                </a:extLst>
              </p:cNvPr>
              <p:cNvSpPr/>
              <p:nvPr/>
            </p:nvSpPr>
            <p:spPr>
              <a:xfrm>
                <a:off x="8239643" y="3952154"/>
                <a:ext cx="2608446" cy="447007"/>
              </a:xfrm>
              <a:prstGeom prst="flowChartTermina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p:txBody>
          </p:sp>
          <p:sp>
            <p:nvSpPr>
              <p:cNvPr id="9" name="Flowchart: Terminator 8">
                <a:extLst>
                  <a:ext uri="{FF2B5EF4-FFF2-40B4-BE49-F238E27FC236}">
                    <a16:creationId xmlns:a16="http://schemas.microsoft.com/office/drawing/2014/main" id="{21A0A93B-F013-4CB0-A2FD-8F579AB42F76}"/>
                  </a:ext>
                </a:extLst>
              </p:cNvPr>
              <p:cNvSpPr/>
              <p:nvPr/>
            </p:nvSpPr>
            <p:spPr>
              <a:xfrm>
                <a:off x="8239643" y="4571717"/>
                <a:ext cx="2608446" cy="447007"/>
              </a:xfrm>
              <a:prstGeom prst="flowChartTerminator">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10" name="Flowchart: Terminator 9">
                <a:extLst>
                  <a:ext uri="{FF2B5EF4-FFF2-40B4-BE49-F238E27FC236}">
                    <a16:creationId xmlns:a16="http://schemas.microsoft.com/office/drawing/2014/main" id="{27E30D3E-9AD5-442C-8192-8A9C460E2377}"/>
                  </a:ext>
                </a:extLst>
              </p:cNvPr>
              <p:cNvSpPr/>
              <p:nvPr/>
            </p:nvSpPr>
            <p:spPr>
              <a:xfrm>
                <a:off x="8219829" y="5191280"/>
                <a:ext cx="2608446" cy="447007"/>
              </a:xfrm>
              <a:prstGeom prst="flowChartTerminator">
                <a:avLst/>
              </a:prstGeom>
              <a:solidFill>
                <a:srgbClr val="E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sp>
            <p:nvSpPr>
              <p:cNvPr id="11" name="Flowchart: Terminator 10">
                <a:extLst>
                  <a:ext uri="{FF2B5EF4-FFF2-40B4-BE49-F238E27FC236}">
                    <a16:creationId xmlns:a16="http://schemas.microsoft.com/office/drawing/2014/main" id="{166D3357-433F-49E2-A139-F60B93F3678C}"/>
                  </a:ext>
                </a:extLst>
              </p:cNvPr>
              <p:cNvSpPr/>
              <p:nvPr/>
            </p:nvSpPr>
            <p:spPr>
              <a:xfrm>
                <a:off x="8037096" y="2542971"/>
                <a:ext cx="3070456" cy="1103869"/>
              </a:xfrm>
              <a:prstGeom prst="flowChartTerminator">
                <a:avLst/>
              </a:prstGeom>
              <a:solidFill>
                <a:srgbClr val="59CEF9"/>
              </a:solid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Presentational Layer</a:t>
                </a:r>
              </a:p>
            </p:txBody>
          </p:sp>
          <p:sp>
            <p:nvSpPr>
              <p:cNvPr id="12" name="Rectangle 11">
                <a:extLst>
                  <a:ext uri="{FF2B5EF4-FFF2-40B4-BE49-F238E27FC236}">
                    <a16:creationId xmlns:a16="http://schemas.microsoft.com/office/drawing/2014/main" id="{B1C99B1A-CAB7-402A-83B5-643FECC881E1}"/>
                  </a:ext>
                </a:extLst>
              </p:cNvPr>
              <p:cNvSpPr/>
              <p:nvPr/>
            </p:nvSpPr>
            <p:spPr>
              <a:xfrm>
                <a:off x="8295567" y="2717185"/>
                <a:ext cx="1243070"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13" name="Rectangle 12">
                <a:extLst>
                  <a:ext uri="{FF2B5EF4-FFF2-40B4-BE49-F238E27FC236}">
                    <a16:creationId xmlns:a16="http://schemas.microsoft.com/office/drawing/2014/main" id="{B51660EA-B7B4-444D-8D9F-BF97F9F7540D}"/>
                  </a:ext>
                </a:extLst>
              </p:cNvPr>
              <p:cNvSpPr/>
              <p:nvPr/>
            </p:nvSpPr>
            <p:spPr>
              <a:xfrm>
                <a:off x="9648271" y="2717185"/>
                <a:ext cx="1111334"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14" name="Cylinder 13">
                <a:extLst>
                  <a:ext uri="{FF2B5EF4-FFF2-40B4-BE49-F238E27FC236}">
                    <a16:creationId xmlns:a16="http://schemas.microsoft.com/office/drawing/2014/main" id="{7615D38E-9358-4CAE-8747-EA8E3EC642E3}"/>
                  </a:ext>
                </a:extLst>
              </p:cNvPr>
              <p:cNvSpPr/>
              <p:nvPr/>
            </p:nvSpPr>
            <p:spPr>
              <a:xfrm>
                <a:off x="9044471" y="6055756"/>
                <a:ext cx="982179" cy="749300"/>
              </a:xfrm>
              <a:prstGeom prst="can">
                <a:avLst/>
              </a:prstGeom>
              <a:noFill/>
              <a:ln>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Source</a:t>
                </a:r>
              </a:p>
            </p:txBody>
          </p:sp>
          <p:cxnSp>
            <p:nvCxnSpPr>
              <p:cNvPr id="16" name="Straight Arrow Connector 15">
                <a:extLst>
                  <a:ext uri="{FF2B5EF4-FFF2-40B4-BE49-F238E27FC236}">
                    <a16:creationId xmlns:a16="http://schemas.microsoft.com/office/drawing/2014/main" id="{0F91166F-FB09-4FE6-961E-54C850D94AC4}"/>
                  </a:ext>
                </a:extLst>
              </p:cNvPr>
              <p:cNvCxnSpPr>
                <a:cxnSpLocks/>
              </p:cNvCxnSpPr>
              <p:nvPr/>
            </p:nvCxnSpPr>
            <p:spPr>
              <a:xfrm>
                <a:off x="9346131" y="1257300"/>
                <a:ext cx="0" cy="10744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0A1FC6-445E-4278-B906-8921ED8F3E9D}"/>
                  </a:ext>
                </a:extLst>
              </p:cNvPr>
              <p:cNvCxnSpPr>
                <a:cxnSpLocks/>
              </p:cNvCxnSpPr>
              <p:nvPr/>
            </p:nvCxnSpPr>
            <p:spPr>
              <a:xfrm>
                <a:off x="9648271" y="1257300"/>
                <a:ext cx="0" cy="1110515"/>
              </a:xfrm>
              <a:prstGeom prst="straightConnector1">
                <a:avLst/>
              </a:prstGeom>
              <a:ln w="12700">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BDFB8C9-3CE5-4270-8034-43936963A26E}"/>
                  </a:ext>
                </a:extLst>
              </p:cNvPr>
              <p:cNvSpPr txBox="1"/>
              <p:nvPr/>
            </p:nvSpPr>
            <p:spPr>
              <a:xfrm>
                <a:off x="8388697" y="1394951"/>
                <a:ext cx="960468" cy="348914"/>
              </a:xfrm>
              <a:prstGeom prst="rect">
                <a:avLst/>
              </a:prstGeom>
              <a:noFill/>
            </p:spPr>
            <p:txBody>
              <a:bodyPr wrap="square" rtlCol="0">
                <a:spAutoFit/>
              </a:bodyPr>
              <a:lstStyle/>
              <a:p>
                <a:r>
                  <a:rPr lang="en-US" sz="1440" dirty="0"/>
                  <a:t>Request</a:t>
                </a:r>
              </a:p>
            </p:txBody>
          </p:sp>
          <p:sp>
            <p:nvSpPr>
              <p:cNvPr id="24" name="TextBox 23">
                <a:extLst>
                  <a:ext uri="{FF2B5EF4-FFF2-40B4-BE49-F238E27FC236}">
                    <a16:creationId xmlns:a16="http://schemas.microsoft.com/office/drawing/2014/main" id="{CBBD3D43-B78A-49D2-90CC-7C967892FCA4}"/>
                  </a:ext>
                </a:extLst>
              </p:cNvPr>
              <p:cNvSpPr txBox="1"/>
              <p:nvPr/>
            </p:nvSpPr>
            <p:spPr>
              <a:xfrm>
                <a:off x="9796952" y="1394951"/>
                <a:ext cx="1143341" cy="348914"/>
              </a:xfrm>
              <a:prstGeom prst="rect">
                <a:avLst/>
              </a:prstGeom>
              <a:noFill/>
            </p:spPr>
            <p:txBody>
              <a:bodyPr wrap="square" rtlCol="0">
                <a:spAutoFit/>
              </a:bodyPr>
              <a:lstStyle/>
              <a:p>
                <a:r>
                  <a:rPr lang="en-US" sz="1440" dirty="0"/>
                  <a:t>Response</a:t>
                </a:r>
              </a:p>
            </p:txBody>
          </p:sp>
          <p:pic>
            <p:nvPicPr>
              <p:cNvPr id="28" name="Picture 27">
                <a:extLst>
                  <a:ext uri="{FF2B5EF4-FFF2-40B4-BE49-F238E27FC236}">
                    <a16:creationId xmlns:a16="http://schemas.microsoft.com/office/drawing/2014/main" id="{CAAA547A-A3B4-475C-917E-358DDBC6B43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040969" y="1758786"/>
                <a:ext cx="443239" cy="443239"/>
              </a:xfrm>
              <a:prstGeom prst="rect">
                <a:avLst/>
              </a:prstGeom>
            </p:spPr>
          </p:pic>
          <p:sp>
            <p:nvSpPr>
              <p:cNvPr id="29" name="TextBox 28">
                <a:extLst>
                  <a:ext uri="{FF2B5EF4-FFF2-40B4-BE49-F238E27FC236}">
                    <a16:creationId xmlns:a16="http://schemas.microsoft.com/office/drawing/2014/main" id="{B8405F1D-3549-4755-8A61-6F32E69E5D06}"/>
                  </a:ext>
                </a:extLst>
              </p:cNvPr>
              <p:cNvSpPr txBox="1"/>
              <p:nvPr/>
            </p:nvSpPr>
            <p:spPr>
              <a:xfrm>
                <a:off x="8267930" y="246211"/>
                <a:ext cx="960468" cy="718353"/>
              </a:xfrm>
              <a:prstGeom prst="rect">
                <a:avLst/>
              </a:prstGeom>
              <a:noFill/>
            </p:spPr>
            <p:txBody>
              <a:bodyPr wrap="square" rtlCol="0">
                <a:spAutoFit/>
              </a:bodyPr>
              <a:lstStyle/>
              <a:p>
                <a:r>
                  <a:rPr lang="en-US" b="1" dirty="0"/>
                  <a:t>Client side</a:t>
                </a:r>
              </a:p>
            </p:txBody>
          </p:sp>
          <p:sp>
            <p:nvSpPr>
              <p:cNvPr id="30" name="TextBox 29">
                <a:extLst>
                  <a:ext uri="{FF2B5EF4-FFF2-40B4-BE49-F238E27FC236}">
                    <a16:creationId xmlns:a16="http://schemas.microsoft.com/office/drawing/2014/main" id="{8586360F-A332-4D5D-B52F-AB7F27933DDD}"/>
                  </a:ext>
                </a:extLst>
              </p:cNvPr>
              <p:cNvSpPr txBox="1"/>
              <p:nvPr/>
            </p:nvSpPr>
            <p:spPr>
              <a:xfrm>
                <a:off x="7677188" y="1678949"/>
                <a:ext cx="1374101" cy="718353"/>
              </a:xfrm>
              <a:prstGeom prst="rect">
                <a:avLst/>
              </a:prstGeom>
              <a:noFill/>
            </p:spPr>
            <p:txBody>
              <a:bodyPr wrap="square" rtlCol="0">
                <a:spAutoFit/>
              </a:bodyPr>
              <a:lstStyle/>
              <a:p>
                <a:r>
                  <a:rPr lang="en-US" b="1" dirty="0"/>
                  <a:t>Server side</a:t>
                </a:r>
              </a:p>
            </p:txBody>
          </p:sp>
          <p:cxnSp>
            <p:nvCxnSpPr>
              <p:cNvPr id="31" name="Straight Arrow Connector 30">
                <a:extLst>
                  <a:ext uri="{FF2B5EF4-FFF2-40B4-BE49-F238E27FC236}">
                    <a16:creationId xmlns:a16="http://schemas.microsoft.com/office/drawing/2014/main" id="{A7A32388-C17E-419E-A1A2-2C17D6802A06}"/>
                  </a:ext>
                </a:extLst>
              </p:cNvPr>
              <p:cNvCxnSpPr>
                <a:cxnSpLocks/>
              </p:cNvCxnSpPr>
              <p:nvPr/>
            </p:nvCxnSpPr>
            <p:spPr>
              <a:xfrm>
                <a:off x="9535561" y="5746282"/>
                <a:ext cx="0" cy="41017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51" name="Picture 50">
              <a:extLst>
                <a:ext uri="{FF2B5EF4-FFF2-40B4-BE49-F238E27FC236}">
                  <a16:creationId xmlns:a16="http://schemas.microsoft.com/office/drawing/2014/main" id="{537BD8E8-FAB3-4113-8CE2-E457CBB361BF}"/>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202767" y="1601357"/>
              <a:ext cx="584560" cy="438420"/>
            </a:xfrm>
            <a:prstGeom prst="rect">
              <a:avLst/>
            </a:prstGeom>
            <a:noFill/>
          </p:spPr>
        </p:pic>
      </p:grpSp>
    </p:spTree>
    <p:extLst>
      <p:ext uri="{BB962C8B-B14F-4D97-AF65-F5344CB8AC3E}">
        <p14:creationId xmlns:p14="http://schemas.microsoft.com/office/powerpoint/2010/main" val="22383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12F6-7D58-47EE-831A-A6E2F69814CF}"/>
              </a:ext>
            </a:extLst>
          </p:cNvPr>
          <p:cNvSpPr>
            <a:spLocks noGrp="1"/>
          </p:cNvSpPr>
          <p:nvPr>
            <p:ph type="title" idx="4294967295"/>
          </p:nvPr>
        </p:nvSpPr>
        <p:spPr>
          <a:xfrm>
            <a:off x="-354013" y="0"/>
            <a:ext cx="11323638" cy="612775"/>
          </a:xfrm>
        </p:spPr>
        <p:txBody>
          <a:bodyPr>
            <a:normAutofit/>
          </a:bodyPr>
          <a:lstStyle/>
          <a:p>
            <a:r>
              <a:rPr lang="en-US" sz="2879" dirty="0"/>
              <a:t>The revolution of AJAX (Asynchronous JavaScript and XML)</a:t>
            </a:r>
          </a:p>
        </p:txBody>
      </p:sp>
      <p:sp>
        <p:nvSpPr>
          <p:cNvPr id="4" name="TextBox 3">
            <a:extLst>
              <a:ext uri="{FF2B5EF4-FFF2-40B4-BE49-F238E27FC236}">
                <a16:creationId xmlns:a16="http://schemas.microsoft.com/office/drawing/2014/main" id="{C639DF59-98B8-4261-80A1-894F4FCF558D}"/>
              </a:ext>
            </a:extLst>
          </p:cNvPr>
          <p:cNvSpPr txBox="1"/>
          <p:nvPr/>
        </p:nvSpPr>
        <p:spPr>
          <a:xfrm>
            <a:off x="311710" y="1372298"/>
            <a:ext cx="4330717" cy="1089273"/>
          </a:xfrm>
          <a:prstGeom prst="rect">
            <a:avLst/>
          </a:prstGeom>
          <a:noFill/>
        </p:spPr>
        <p:txBody>
          <a:bodyPr wrap="square" rtlCol="0">
            <a:spAutoFit/>
          </a:bodyPr>
          <a:lstStyle/>
          <a:p>
            <a:pPr algn="ctr"/>
            <a:r>
              <a:rPr lang="en-US" sz="3239" i="1" dirty="0" err="1"/>
              <a:t>XMLHttpRequest</a:t>
            </a:r>
            <a:r>
              <a:rPr lang="en-US" sz="3239" i="1" dirty="0"/>
              <a:t> (XHR)</a:t>
            </a:r>
            <a:r>
              <a:rPr lang="en-US" sz="3239" dirty="0"/>
              <a:t> API</a:t>
            </a:r>
          </a:p>
        </p:txBody>
      </p:sp>
      <p:sp>
        <p:nvSpPr>
          <p:cNvPr id="5" name="TextBox 4">
            <a:extLst>
              <a:ext uri="{FF2B5EF4-FFF2-40B4-BE49-F238E27FC236}">
                <a16:creationId xmlns:a16="http://schemas.microsoft.com/office/drawing/2014/main" id="{28B79152-3B40-47E2-A66E-2026E3037948}"/>
              </a:ext>
            </a:extLst>
          </p:cNvPr>
          <p:cNvSpPr txBox="1"/>
          <p:nvPr/>
        </p:nvSpPr>
        <p:spPr>
          <a:xfrm>
            <a:off x="1380326" y="2444744"/>
            <a:ext cx="1931111" cy="701602"/>
          </a:xfrm>
          <a:prstGeom prst="rect">
            <a:avLst/>
          </a:prstGeom>
          <a:noFill/>
        </p:spPr>
        <p:txBody>
          <a:bodyPr wrap="square" rtlCol="0">
            <a:spAutoFit/>
          </a:bodyPr>
          <a:lstStyle/>
          <a:p>
            <a:pPr algn="ctr"/>
            <a:r>
              <a:rPr lang="en-US" sz="3959" dirty="0"/>
              <a:t> +</a:t>
            </a:r>
          </a:p>
        </p:txBody>
      </p:sp>
      <p:pic>
        <p:nvPicPr>
          <p:cNvPr id="8" name="Picture 7">
            <a:extLst>
              <a:ext uri="{FF2B5EF4-FFF2-40B4-BE49-F238E27FC236}">
                <a16:creationId xmlns:a16="http://schemas.microsoft.com/office/drawing/2014/main" id="{F3ADFF30-42D7-496F-BA15-18F864BD6D9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28840" y="2868471"/>
            <a:ext cx="1302643" cy="1302643"/>
          </a:xfrm>
          <a:prstGeom prst="rect">
            <a:avLst/>
          </a:prstGeom>
        </p:spPr>
      </p:pic>
      <p:grpSp>
        <p:nvGrpSpPr>
          <p:cNvPr id="18" name="Group 17">
            <a:extLst>
              <a:ext uri="{FF2B5EF4-FFF2-40B4-BE49-F238E27FC236}">
                <a16:creationId xmlns:a16="http://schemas.microsoft.com/office/drawing/2014/main" id="{DCB492DC-479B-46D6-A919-74C7D21FE62B}"/>
              </a:ext>
            </a:extLst>
          </p:cNvPr>
          <p:cNvGrpSpPr/>
          <p:nvPr/>
        </p:nvGrpSpPr>
        <p:grpSpPr>
          <a:xfrm>
            <a:off x="6304678" y="914546"/>
            <a:ext cx="4390705" cy="4341520"/>
            <a:chOff x="5886450" y="2365335"/>
            <a:chExt cx="4108450" cy="3995777"/>
          </a:xfrm>
        </p:grpSpPr>
        <p:sp>
          <p:nvSpPr>
            <p:cNvPr id="11" name="Rectangle 10">
              <a:extLst>
                <a:ext uri="{FF2B5EF4-FFF2-40B4-BE49-F238E27FC236}">
                  <a16:creationId xmlns:a16="http://schemas.microsoft.com/office/drawing/2014/main" id="{F3643914-2BFA-40CE-AFA0-5A40AA7AF9C6}"/>
                </a:ext>
              </a:extLst>
            </p:cNvPr>
            <p:cNvSpPr/>
            <p:nvPr/>
          </p:nvSpPr>
          <p:spPr>
            <a:xfrm>
              <a:off x="6769100" y="2988627"/>
              <a:ext cx="3225800" cy="3372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AA383C-4184-4C01-B995-9BA4F6D18BD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86450" y="2365335"/>
              <a:ext cx="1206500" cy="1206500"/>
            </a:xfrm>
            <a:prstGeom prst="rect">
              <a:avLst/>
            </a:prstGeom>
          </p:spPr>
        </p:pic>
        <p:sp>
          <p:nvSpPr>
            <p:cNvPr id="12" name="Rectangle 11">
              <a:extLst>
                <a:ext uri="{FF2B5EF4-FFF2-40B4-BE49-F238E27FC236}">
                  <a16:creationId xmlns:a16="http://schemas.microsoft.com/office/drawing/2014/main" id="{C7F05850-A0EC-4406-91D3-6F0ED9663D96}"/>
                </a:ext>
              </a:extLst>
            </p:cNvPr>
            <p:cNvSpPr/>
            <p:nvPr/>
          </p:nvSpPr>
          <p:spPr>
            <a:xfrm>
              <a:off x="7092950" y="3428999"/>
              <a:ext cx="1009650" cy="1866901"/>
            </a:xfrm>
            <a:prstGeom prst="rect">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76B6D2-E908-496E-A7C0-079FBFFA3EC5}"/>
                </a:ext>
              </a:extLst>
            </p:cNvPr>
            <p:cNvSpPr/>
            <p:nvPr/>
          </p:nvSpPr>
          <p:spPr>
            <a:xfrm>
              <a:off x="7042150" y="5506085"/>
              <a:ext cx="2584450" cy="424816"/>
            </a:xfrm>
            <a:prstGeom prst="rect">
              <a:avLst/>
            </a:prstGeom>
            <a:solidFill>
              <a:srgbClr val="C1D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E117653-59B7-4FDF-938C-BD4DA5CC734A}"/>
                </a:ext>
              </a:extLst>
            </p:cNvPr>
            <p:cNvSpPr/>
            <p:nvPr/>
          </p:nvSpPr>
          <p:spPr>
            <a:xfrm>
              <a:off x="8251825" y="3428999"/>
              <a:ext cx="1009650"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A2E02F-52DF-4EB9-91C5-D105F73A6C8D}"/>
                </a:ext>
              </a:extLst>
            </p:cNvPr>
            <p:cNvSpPr/>
            <p:nvPr/>
          </p:nvSpPr>
          <p:spPr>
            <a:xfrm>
              <a:off x="8251825" y="4516753"/>
              <a:ext cx="1009650" cy="779147"/>
            </a:xfrm>
            <a:prstGeom prst="rect">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CB4486-7F40-4EE7-A7FB-46D2972C1D40}"/>
                </a:ext>
              </a:extLst>
            </p:cNvPr>
            <p:cNvSpPr/>
            <p:nvPr/>
          </p:nvSpPr>
          <p:spPr>
            <a:xfrm>
              <a:off x="9344027" y="3428999"/>
              <a:ext cx="276224"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F44F1B-E751-49D8-8C85-E7210870619C}"/>
                </a:ext>
              </a:extLst>
            </p:cNvPr>
            <p:cNvSpPr/>
            <p:nvPr/>
          </p:nvSpPr>
          <p:spPr>
            <a:xfrm>
              <a:off x="9344027" y="4516753"/>
              <a:ext cx="276224"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EAA4FBDF-C3F6-4281-93E6-14E6C65656AD}"/>
              </a:ext>
            </a:extLst>
          </p:cNvPr>
          <p:cNvSpPr/>
          <p:nvPr/>
        </p:nvSpPr>
        <p:spPr>
          <a:xfrm>
            <a:off x="311710" y="1186362"/>
            <a:ext cx="4330717" cy="29847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EC12CD1-6BEA-45E9-B388-BCE2949E6446}"/>
              </a:ext>
            </a:extLst>
          </p:cNvPr>
          <p:cNvGrpSpPr/>
          <p:nvPr/>
        </p:nvGrpSpPr>
        <p:grpSpPr>
          <a:xfrm>
            <a:off x="4730651" y="2194471"/>
            <a:ext cx="4236401" cy="2352679"/>
            <a:chOff x="5257800" y="2438897"/>
            <a:chExt cx="4708475" cy="2614844"/>
          </a:xfrm>
        </p:grpSpPr>
        <p:cxnSp>
          <p:nvCxnSpPr>
            <p:cNvPr id="21" name="Straight Arrow Connector 20">
              <a:extLst>
                <a:ext uri="{FF2B5EF4-FFF2-40B4-BE49-F238E27FC236}">
                  <a16:creationId xmlns:a16="http://schemas.microsoft.com/office/drawing/2014/main" id="{C5C47F26-96F3-4729-9195-BA6A18BE6872}"/>
                </a:ext>
              </a:extLst>
            </p:cNvPr>
            <p:cNvCxnSpPr>
              <a:cxnSpLocks/>
            </p:cNvCxnSpPr>
            <p:nvPr/>
          </p:nvCxnSpPr>
          <p:spPr>
            <a:xfrm>
              <a:off x="5257800" y="3063351"/>
              <a:ext cx="4708475" cy="1021500"/>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DB0957-827A-4BBB-BFA6-07565BB1A784}"/>
                </a:ext>
              </a:extLst>
            </p:cNvPr>
            <p:cNvCxnSpPr>
              <a:cxnSpLocks/>
            </p:cNvCxnSpPr>
            <p:nvPr/>
          </p:nvCxnSpPr>
          <p:spPr>
            <a:xfrm>
              <a:off x="5257800" y="3063351"/>
              <a:ext cx="4381745" cy="1990390"/>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3C741C-B617-44E4-B59C-E42CFA6A09C8}"/>
                </a:ext>
              </a:extLst>
            </p:cNvPr>
            <p:cNvCxnSpPr>
              <a:cxnSpLocks/>
            </p:cNvCxnSpPr>
            <p:nvPr/>
          </p:nvCxnSpPr>
          <p:spPr>
            <a:xfrm flipV="1">
              <a:off x="5299111" y="2977127"/>
              <a:ext cx="3425789" cy="86224"/>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E4E106A-9CFE-4EEC-A402-9FAF25879BA1}"/>
                </a:ext>
              </a:extLst>
            </p:cNvPr>
            <p:cNvSpPr txBox="1"/>
            <p:nvPr/>
          </p:nvSpPr>
          <p:spPr>
            <a:xfrm>
              <a:off x="5381823" y="2438897"/>
              <a:ext cx="2468344" cy="656638"/>
            </a:xfrm>
            <a:prstGeom prst="rect">
              <a:avLst/>
            </a:prstGeom>
            <a:noFill/>
          </p:spPr>
          <p:txBody>
            <a:bodyPr wrap="square" rtlCol="0">
              <a:spAutoFit/>
            </a:bodyPr>
            <a:lstStyle/>
            <a:p>
              <a:pPr algn="ctr"/>
              <a:r>
                <a:rPr lang="en-US" sz="3239" i="1" dirty="0"/>
                <a:t>Update</a:t>
              </a:r>
              <a:endParaRPr lang="en-US" sz="3239" dirty="0"/>
            </a:p>
          </p:txBody>
        </p:sp>
      </p:grpSp>
    </p:spTree>
    <p:extLst>
      <p:ext uri="{BB962C8B-B14F-4D97-AF65-F5344CB8AC3E}">
        <p14:creationId xmlns:p14="http://schemas.microsoft.com/office/powerpoint/2010/main" val="30262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08EB1FE-D5F5-46F8-9761-E2CDF802EC37}"/>
              </a:ext>
            </a:extLst>
          </p:cNvPr>
          <p:cNvSpPr/>
          <p:nvPr/>
        </p:nvSpPr>
        <p:spPr>
          <a:xfrm>
            <a:off x="8494899" y="147322"/>
            <a:ext cx="1611589" cy="13586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5E8B4F3-837F-4123-A0A4-AB251AE7A1E8}"/>
              </a:ext>
            </a:extLst>
          </p:cNvPr>
          <p:cNvSpPr>
            <a:spLocks noGrp="1"/>
          </p:cNvSpPr>
          <p:nvPr>
            <p:ph type="title" idx="4294967295"/>
          </p:nvPr>
        </p:nvSpPr>
        <p:spPr>
          <a:xfrm>
            <a:off x="0" y="-4763"/>
            <a:ext cx="2478088" cy="544513"/>
          </a:xfrm>
        </p:spPr>
        <p:txBody>
          <a:bodyPr>
            <a:noAutofit/>
          </a:bodyPr>
          <a:lstStyle/>
          <a:p>
            <a:r>
              <a:rPr lang="en-US" sz="2879" dirty="0"/>
              <a:t>The ‘SPA’ way</a:t>
            </a:r>
          </a:p>
        </p:txBody>
      </p:sp>
      <p:grpSp>
        <p:nvGrpSpPr>
          <p:cNvPr id="5" name="Group 4">
            <a:extLst>
              <a:ext uri="{FF2B5EF4-FFF2-40B4-BE49-F238E27FC236}">
                <a16:creationId xmlns:a16="http://schemas.microsoft.com/office/drawing/2014/main" id="{D4DF3E1C-61F0-417B-A481-FEDFAF68E9AF}"/>
              </a:ext>
            </a:extLst>
          </p:cNvPr>
          <p:cNvGrpSpPr/>
          <p:nvPr/>
        </p:nvGrpSpPr>
        <p:grpSpPr>
          <a:xfrm>
            <a:off x="6975786" y="64029"/>
            <a:ext cx="3209396" cy="6058848"/>
            <a:chOff x="7753117" y="71054"/>
            <a:chExt cx="3567028" cy="6734002"/>
          </a:xfrm>
        </p:grpSpPr>
        <p:pic>
          <p:nvPicPr>
            <p:cNvPr id="7" name="Picture 6">
              <a:extLst>
                <a:ext uri="{FF2B5EF4-FFF2-40B4-BE49-F238E27FC236}">
                  <a16:creationId xmlns:a16="http://schemas.microsoft.com/office/drawing/2014/main" id="{CC18780E-76F0-46CD-B1DD-47E50D6729A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50149" y="97524"/>
              <a:ext cx="1271741" cy="1271741"/>
            </a:xfrm>
            <a:prstGeom prst="rect">
              <a:avLst/>
            </a:prstGeom>
          </p:spPr>
        </p:pic>
        <p:sp>
          <p:nvSpPr>
            <p:cNvPr id="9" name="Rectangle 8">
              <a:extLst>
                <a:ext uri="{FF2B5EF4-FFF2-40B4-BE49-F238E27FC236}">
                  <a16:creationId xmlns:a16="http://schemas.microsoft.com/office/drawing/2014/main" id="{78AB5D34-77CF-4837-99F4-49969E6A8DB9}"/>
                </a:ext>
              </a:extLst>
            </p:cNvPr>
            <p:cNvSpPr/>
            <p:nvPr/>
          </p:nvSpPr>
          <p:spPr>
            <a:xfrm>
              <a:off x="7767588" y="2749189"/>
              <a:ext cx="3552557" cy="319441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Terminator 9">
              <a:extLst>
                <a:ext uri="{FF2B5EF4-FFF2-40B4-BE49-F238E27FC236}">
                  <a16:creationId xmlns:a16="http://schemas.microsoft.com/office/drawing/2014/main" id="{762ECC3F-CD7E-4AD9-A3BB-15F8BC8E055B}"/>
                </a:ext>
              </a:extLst>
            </p:cNvPr>
            <p:cNvSpPr/>
            <p:nvPr/>
          </p:nvSpPr>
          <p:spPr>
            <a:xfrm>
              <a:off x="8239643" y="3952154"/>
              <a:ext cx="2608446" cy="447007"/>
            </a:xfrm>
            <a:prstGeom prst="flowChartTermina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p:txBody>
        </p:sp>
        <p:sp>
          <p:nvSpPr>
            <p:cNvPr id="11" name="Flowchart: Terminator 10">
              <a:extLst>
                <a:ext uri="{FF2B5EF4-FFF2-40B4-BE49-F238E27FC236}">
                  <a16:creationId xmlns:a16="http://schemas.microsoft.com/office/drawing/2014/main" id="{F47ECDF5-B641-43A3-8F7C-F1F38E36EE2E}"/>
                </a:ext>
              </a:extLst>
            </p:cNvPr>
            <p:cNvSpPr/>
            <p:nvPr/>
          </p:nvSpPr>
          <p:spPr>
            <a:xfrm>
              <a:off x="8239643" y="4571717"/>
              <a:ext cx="2608446" cy="447007"/>
            </a:xfrm>
            <a:prstGeom prst="flowChartTerminator">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12" name="Flowchart: Terminator 11">
              <a:extLst>
                <a:ext uri="{FF2B5EF4-FFF2-40B4-BE49-F238E27FC236}">
                  <a16:creationId xmlns:a16="http://schemas.microsoft.com/office/drawing/2014/main" id="{BD36F6CA-118B-47E4-A426-C796C4AD3083}"/>
                </a:ext>
              </a:extLst>
            </p:cNvPr>
            <p:cNvSpPr/>
            <p:nvPr/>
          </p:nvSpPr>
          <p:spPr>
            <a:xfrm>
              <a:off x="8219829" y="5191280"/>
              <a:ext cx="2608446" cy="447007"/>
            </a:xfrm>
            <a:prstGeom prst="flowChartTerminator">
              <a:avLst/>
            </a:prstGeom>
            <a:solidFill>
              <a:srgbClr val="E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sp>
          <p:nvSpPr>
            <p:cNvPr id="14" name="Flowchart: Terminator 13">
              <a:extLst>
                <a:ext uri="{FF2B5EF4-FFF2-40B4-BE49-F238E27FC236}">
                  <a16:creationId xmlns:a16="http://schemas.microsoft.com/office/drawing/2014/main" id="{74655778-BF25-4900-9758-3AAC0B6ADD8A}"/>
                </a:ext>
              </a:extLst>
            </p:cNvPr>
            <p:cNvSpPr/>
            <p:nvPr/>
          </p:nvSpPr>
          <p:spPr>
            <a:xfrm>
              <a:off x="8037096" y="2905846"/>
              <a:ext cx="3070456" cy="740994"/>
            </a:xfrm>
            <a:prstGeom prst="flowChartTerminator">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15" name="Rectangle 14">
              <a:extLst>
                <a:ext uri="{FF2B5EF4-FFF2-40B4-BE49-F238E27FC236}">
                  <a16:creationId xmlns:a16="http://schemas.microsoft.com/office/drawing/2014/main" id="{35E021E1-7908-4083-9F0E-11EDA57DB1B8}"/>
                </a:ext>
              </a:extLst>
            </p:cNvPr>
            <p:cNvSpPr/>
            <p:nvPr/>
          </p:nvSpPr>
          <p:spPr>
            <a:xfrm>
              <a:off x="8335941" y="3054066"/>
              <a:ext cx="1202695"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dirty="0"/>
                <a:t>Controller</a:t>
              </a:r>
            </a:p>
          </p:txBody>
        </p:sp>
        <p:sp>
          <p:nvSpPr>
            <p:cNvPr id="16" name="Rectangle 15">
              <a:extLst>
                <a:ext uri="{FF2B5EF4-FFF2-40B4-BE49-F238E27FC236}">
                  <a16:creationId xmlns:a16="http://schemas.microsoft.com/office/drawing/2014/main" id="{BB7E3DDB-3DA1-41EA-9CA9-F82799002E80}"/>
                </a:ext>
              </a:extLst>
            </p:cNvPr>
            <p:cNvSpPr/>
            <p:nvPr/>
          </p:nvSpPr>
          <p:spPr>
            <a:xfrm>
              <a:off x="10060805" y="234219"/>
              <a:ext cx="1111334"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17" name="Cylinder 16">
              <a:extLst>
                <a:ext uri="{FF2B5EF4-FFF2-40B4-BE49-F238E27FC236}">
                  <a16:creationId xmlns:a16="http://schemas.microsoft.com/office/drawing/2014/main" id="{830393B8-5486-45D8-8B79-62366FC7B048}"/>
                </a:ext>
              </a:extLst>
            </p:cNvPr>
            <p:cNvSpPr/>
            <p:nvPr/>
          </p:nvSpPr>
          <p:spPr>
            <a:xfrm>
              <a:off x="9044471" y="6055756"/>
              <a:ext cx="982179" cy="749300"/>
            </a:xfrm>
            <a:prstGeom prst="can">
              <a:avLst/>
            </a:prstGeom>
            <a:noFill/>
            <a:ln>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Source</a:t>
              </a:r>
            </a:p>
          </p:txBody>
        </p:sp>
        <p:cxnSp>
          <p:nvCxnSpPr>
            <p:cNvPr id="18" name="Straight Arrow Connector 17">
              <a:extLst>
                <a:ext uri="{FF2B5EF4-FFF2-40B4-BE49-F238E27FC236}">
                  <a16:creationId xmlns:a16="http://schemas.microsoft.com/office/drawing/2014/main" id="{E03092F1-B386-4D23-89F3-39FDBC106AF2}"/>
                </a:ext>
              </a:extLst>
            </p:cNvPr>
            <p:cNvCxnSpPr>
              <a:cxnSpLocks/>
            </p:cNvCxnSpPr>
            <p:nvPr/>
          </p:nvCxnSpPr>
          <p:spPr>
            <a:xfrm>
              <a:off x="9485551" y="1673707"/>
              <a:ext cx="0" cy="100211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4CC9B6-85A8-40DC-9DB5-5C98BA38A3C5}"/>
                </a:ext>
              </a:extLst>
            </p:cNvPr>
            <p:cNvSpPr txBox="1"/>
            <p:nvPr/>
          </p:nvSpPr>
          <p:spPr>
            <a:xfrm>
              <a:off x="8017782" y="220672"/>
              <a:ext cx="960468" cy="718353"/>
            </a:xfrm>
            <a:prstGeom prst="rect">
              <a:avLst/>
            </a:prstGeom>
            <a:noFill/>
          </p:spPr>
          <p:txBody>
            <a:bodyPr wrap="square" rtlCol="0">
              <a:spAutoFit/>
            </a:bodyPr>
            <a:lstStyle/>
            <a:p>
              <a:r>
                <a:rPr lang="en-US" b="1" dirty="0"/>
                <a:t>Client side</a:t>
              </a:r>
            </a:p>
          </p:txBody>
        </p:sp>
        <p:sp>
          <p:nvSpPr>
            <p:cNvPr id="24" name="TextBox 23">
              <a:extLst>
                <a:ext uri="{FF2B5EF4-FFF2-40B4-BE49-F238E27FC236}">
                  <a16:creationId xmlns:a16="http://schemas.microsoft.com/office/drawing/2014/main" id="{23991CD0-757A-4934-AA61-B5FC2439CA18}"/>
                </a:ext>
              </a:extLst>
            </p:cNvPr>
            <p:cNvSpPr txBox="1"/>
            <p:nvPr/>
          </p:nvSpPr>
          <p:spPr>
            <a:xfrm>
              <a:off x="7759408" y="1962388"/>
              <a:ext cx="1374101" cy="718353"/>
            </a:xfrm>
            <a:prstGeom prst="rect">
              <a:avLst/>
            </a:prstGeom>
            <a:noFill/>
          </p:spPr>
          <p:txBody>
            <a:bodyPr wrap="square" rtlCol="0">
              <a:spAutoFit/>
            </a:bodyPr>
            <a:lstStyle/>
            <a:p>
              <a:r>
                <a:rPr lang="en-US" b="1" dirty="0"/>
                <a:t>Server side</a:t>
              </a:r>
            </a:p>
          </p:txBody>
        </p:sp>
        <p:cxnSp>
          <p:nvCxnSpPr>
            <p:cNvPr id="25" name="Straight Arrow Connector 24">
              <a:extLst>
                <a:ext uri="{FF2B5EF4-FFF2-40B4-BE49-F238E27FC236}">
                  <a16:creationId xmlns:a16="http://schemas.microsoft.com/office/drawing/2014/main" id="{AA192791-C770-4131-BF80-5472E6F75E75}"/>
                </a:ext>
              </a:extLst>
            </p:cNvPr>
            <p:cNvCxnSpPr>
              <a:cxnSpLocks/>
            </p:cNvCxnSpPr>
            <p:nvPr/>
          </p:nvCxnSpPr>
          <p:spPr>
            <a:xfrm>
              <a:off x="9535561" y="5746282"/>
              <a:ext cx="0" cy="41017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F372A6E-F5DA-4539-BE32-1727E2218C30}"/>
                </a:ext>
              </a:extLst>
            </p:cNvPr>
            <p:cNvSpPr/>
            <p:nvPr/>
          </p:nvSpPr>
          <p:spPr>
            <a:xfrm>
              <a:off x="7753117" y="71054"/>
              <a:ext cx="3552557" cy="189132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6BD0E06-10DA-4A67-B647-2503E11A3BCE}"/>
                </a:ext>
              </a:extLst>
            </p:cNvPr>
            <p:cNvSpPr/>
            <p:nvPr/>
          </p:nvSpPr>
          <p:spPr>
            <a:xfrm>
              <a:off x="9648271" y="3039773"/>
              <a:ext cx="1111334" cy="472706"/>
            </a:xfrm>
            <a:prstGeom prst="rect">
              <a:avLst/>
            </a:prstGeom>
            <a:solidFill>
              <a:srgbClr val="C1D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dirty="0">
                  <a:solidFill>
                    <a:schemeClr val="tx1"/>
                  </a:solidFill>
                </a:rPr>
                <a:t>JSON, XML…</a:t>
              </a:r>
            </a:p>
          </p:txBody>
        </p:sp>
        <p:sp>
          <p:nvSpPr>
            <p:cNvPr id="28" name="TextBox 27">
              <a:extLst>
                <a:ext uri="{FF2B5EF4-FFF2-40B4-BE49-F238E27FC236}">
                  <a16:creationId xmlns:a16="http://schemas.microsoft.com/office/drawing/2014/main" id="{919D70AE-CE3E-4C63-A756-9B1F7E87E6E9}"/>
                </a:ext>
              </a:extLst>
            </p:cNvPr>
            <p:cNvSpPr txBox="1"/>
            <p:nvPr/>
          </p:nvSpPr>
          <p:spPr>
            <a:xfrm>
              <a:off x="9539093" y="2067111"/>
              <a:ext cx="876597" cy="595207"/>
            </a:xfrm>
            <a:prstGeom prst="rect">
              <a:avLst/>
            </a:prstGeom>
            <a:noFill/>
          </p:spPr>
          <p:txBody>
            <a:bodyPr wrap="square" rtlCol="0">
              <a:spAutoFit/>
            </a:bodyPr>
            <a:lstStyle/>
            <a:p>
              <a:r>
                <a:rPr lang="en-US" sz="1440" dirty="0"/>
                <a:t>JSON, XML…</a:t>
              </a:r>
            </a:p>
          </p:txBody>
        </p:sp>
        <p:sp>
          <p:nvSpPr>
            <p:cNvPr id="29" name="Rectangle 28">
              <a:extLst>
                <a:ext uri="{FF2B5EF4-FFF2-40B4-BE49-F238E27FC236}">
                  <a16:creationId xmlns:a16="http://schemas.microsoft.com/office/drawing/2014/main" id="{2B34250E-56A7-4AC1-842F-87874D55E56B}"/>
                </a:ext>
              </a:extLst>
            </p:cNvPr>
            <p:cNvSpPr/>
            <p:nvPr/>
          </p:nvSpPr>
          <p:spPr>
            <a:xfrm>
              <a:off x="10058115" y="784594"/>
              <a:ext cx="1111334" cy="472706"/>
            </a:xfrm>
            <a:prstGeom prst="rect">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AJAX</a:t>
              </a:r>
            </a:p>
          </p:txBody>
        </p:sp>
      </p:grpSp>
      <p:sp>
        <p:nvSpPr>
          <p:cNvPr id="30" name="TextBox 29">
            <a:extLst>
              <a:ext uri="{FF2B5EF4-FFF2-40B4-BE49-F238E27FC236}">
                <a16:creationId xmlns:a16="http://schemas.microsoft.com/office/drawing/2014/main" id="{55C3535B-9E7F-4EEF-B87C-1FD19CDFB8AE}"/>
              </a:ext>
            </a:extLst>
          </p:cNvPr>
          <p:cNvSpPr txBox="1"/>
          <p:nvPr/>
        </p:nvSpPr>
        <p:spPr>
          <a:xfrm>
            <a:off x="2143377" y="659670"/>
            <a:ext cx="2888214" cy="756874"/>
          </a:xfrm>
          <a:prstGeom prst="rect">
            <a:avLst/>
          </a:prstGeom>
          <a:noFill/>
        </p:spPr>
        <p:txBody>
          <a:bodyPr wrap="square" rtlCol="0">
            <a:spAutoFit/>
          </a:bodyPr>
          <a:lstStyle/>
          <a:p>
            <a:r>
              <a:rPr lang="en-US" sz="2159" dirty="0"/>
              <a:t>Single Page Application</a:t>
            </a:r>
          </a:p>
        </p:txBody>
      </p:sp>
      <p:grpSp>
        <p:nvGrpSpPr>
          <p:cNvPr id="2" name="Group 1">
            <a:extLst>
              <a:ext uri="{FF2B5EF4-FFF2-40B4-BE49-F238E27FC236}">
                <a16:creationId xmlns:a16="http://schemas.microsoft.com/office/drawing/2014/main" id="{D8A5FBDD-F5BB-4EE2-8FBA-5C76D8D97424}"/>
              </a:ext>
            </a:extLst>
          </p:cNvPr>
          <p:cNvGrpSpPr/>
          <p:nvPr/>
        </p:nvGrpSpPr>
        <p:grpSpPr>
          <a:xfrm>
            <a:off x="-59696" y="1065307"/>
            <a:ext cx="6857224" cy="1888747"/>
            <a:chOff x="-66348" y="1183907"/>
            <a:chExt cx="7621343" cy="2099215"/>
          </a:xfrm>
        </p:grpSpPr>
        <p:sp>
          <p:nvSpPr>
            <p:cNvPr id="32" name="Rectangle 31">
              <a:extLst>
                <a:ext uri="{FF2B5EF4-FFF2-40B4-BE49-F238E27FC236}">
                  <a16:creationId xmlns:a16="http://schemas.microsoft.com/office/drawing/2014/main" id="{14E6E9D8-BBB9-403C-8D87-FFAD2AD17D9B}"/>
                </a:ext>
              </a:extLst>
            </p:cNvPr>
            <p:cNvSpPr/>
            <p:nvPr/>
          </p:nvSpPr>
          <p:spPr>
            <a:xfrm>
              <a:off x="1445144" y="1913907"/>
              <a:ext cx="2406762" cy="1334085"/>
            </a:xfrm>
            <a:prstGeom prst="rect">
              <a:avLst/>
            </a:prstGeom>
          </p:spPr>
          <p:txBody>
            <a:bodyPr wrap="square" anchor="ctr">
              <a:spAutoFit/>
            </a:bodyPr>
            <a:lstStyle/>
            <a:p>
              <a:pPr lvl="1" algn="ctr"/>
              <a:r>
                <a:rPr lang="en-US" dirty="0"/>
                <a:t>Dynamically &amp; asynchronously updating DOM</a:t>
              </a:r>
            </a:p>
          </p:txBody>
        </p:sp>
        <p:sp>
          <p:nvSpPr>
            <p:cNvPr id="33" name="Rectangle 32">
              <a:extLst>
                <a:ext uri="{FF2B5EF4-FFF2-40B4-BE49-F238E27FC236}">
                  <a16:creationId xmlns:a16="http://schemas.microsoft.com/office/drawing/2014/main" id="{7319C0A5-2A58-4FBE-88B9-81DEBF1E9432}"/>
                </a:ext>
              </a:extLst>
            </p:cNvPr>
            <p:cNvSpPr/>
            <p:nvPr/>
          </p:nvSpPr>
          <p:spPr>
            <a:xfrm>
              <a:off x="3341103" y="2050255"/>
              <a:ext cx="2177378" cy="1026219"/>
            </a:xfrm>
            <a:prstGeom prst="rect">
              <a:avLst/>
            </a:prstGeom>
          </p:spPr>
          <p:txBody>
            <a:bodyPr wrap="square" anchor="ctr">
              <a:spAutoFit/>
            </a:bodyPr>
            <a:lstStyle/>
            <a:p>
              <a:pPr lvl="1" algn="ctr"/>
              <a:r>
                <a:rPr lang="en-US" dirty="0"/>
                <a:t>Communicating via </a:t>
              </a:r>
            </a:p>
            <a:p>
              <a:pPr lvl="1" algn="ctr"/>
              <a:r>
                <a:rPr lang="en-US" dirty="0"/>
                <a:t>JSON data</a:t>
              </a:r>
            </a:p>
          </p:txBody>
        </p:sp>
        <p:sp>
          <p:nvSpPr>
            <p:cNvPr id="34" name="Rectangle 33">
              <a:extLst>
                <a:ext uri="{FF2B5EF4-FFF2-40B4-BE49-F238E27FC236}">
                  <a16:creationId xmlns:a16="http://schemas.microsoft.com/office/drawing/2014/main" id="{0A6D1307-8A93-4D2D-BD8A-1AB5A4340FDC}"/>
                </a:ext>
              </a:extLst>
            </p:cNvPr>
            <p:cNvSpPr/>
            <p:nvPr/>
          </p:nvSpPr>
          <p:spPr>
            <a:xfrm>
              <a:off x="5012919" y="1872922"/>
              <a:ext cx="2542076" cy="1334085"/>
            </a:xfrm>
            <a:prstGeom prst="rect">
              <a:avLst/>
            </a:prstGeom>
          </p:spPr>
          <p:txBody>
            <a:bodyPr wrap="square" anchor="ctr">
              <a:spAutoFit/>
            </a:bodyPr>
            <a:lstStyle/>
            <a:p>
              <a:pPr lvl="1" algn="ctr"/>
              <a:r>
                <a:rPr lang="en-US" dirty="0"/>
                <a:t>Presentation logic </a:t>
              </a:r>
            </a:p>
            <a:p>
              <a:pPr lvl="1" algn="ctr"/>
              <a:r>
                <a:rPr lang="en-US" dirty="0"/>
                <a:t>is handled at frontend</a:t>
              </a:r>
            </a:p>
          </p:txBody>
        </p:sp>
        <p:sp>
          <p:nvSpPr>
            <p:cNvPr id="35" name="TextBox 34">
              <a:extLst>
                <a:ext uri="{FF2B5EF4-FFF2-40B4-BE49-F238E27FC236}">
                  <a16:creationId xmlns:a16="http://schemas.microsoft.com/office/drawing/2014/main" id="{350BEAC3-F218-4892-8628-909AC28EC2C1}"/>
                </a:ext>
              </a:extLst>
            </p:cNvPr>
            <p:cNvSpPr txBox="1"/>
            <p:nvPr/>
          </p:nvSpPr>
          <p:spPr>
            <a:xfrm>
              <a:off x="-66348" y="1949037"/>
              <a:ext cx="2014182" cy="1334085"/>
            </a:xfrm>
            <a:prstGeom prst="rect">
              <a:avLst/>
            </a:prstGeom>
            <a:noFill/>
          </p:spPr>
          <p:txBody>
            <a:bodyPr wrap="square" rtlCol="0" anchor="ctr">
              <a:spAutoFit/>
            </a:bodyPr>
            <a:lstStyle/>
            <a:p>
              <a:pPr lvl="1" algn="ctr"/>
              <a:r>
                <a:rPr lang="en-US" dirty="0"/>
                <a:t>Single HTML initialize only once</a:t>
              </a:r>
            </a:p>
          </p:txBody>
        </p:sp>
        <p:grpSp>
          <p:nvGrpSpPr>
            <p:cNvPr id="45" name="Group 44">
              <a:extLst>
                <a:ext uri="{FF2B5EF4-FFF2-40B4-BE49-F238E27FC236}">
                  <a16:creationId xmlns:a16="http://schemas.microsoft.com/office/drawing/2014/main" id="{53A66DEB-DB38-4164-95EB-2B0F45450A6A}"/>
                </a:ext>
              </a:extLst>
            </p:cNvPr>
            <p:cNvGrpSpPr/>
            <p:nvPr/>
          </p:nvGrpSpPr>
          <p:grpSpPr>
            <a:xfrm>
              <a:off x="1135780" y="1183907"/>
              <a:ext cx="5082139" cy="836380"/>
              <a:chOff x="1135780" y="1183907"/>
              <a:chExt cx="5082139" cy="836380"/>
            </a:xfrm>
          </p:grpSpPr>
          <p:cxnSp>
            <p:nvCxnSpPr>
              <p:cNvPr id="46" name="Straight Connector 45">
                <a:extLst>
                  <a:ext uri="{FF2B5EF4-FFF2-40B4-BE49-F238E27FC236}">
                    <a16:creationId xmlns:a16="http://schemas.microsoft.com/office/drawing/2014/main" id="{B1381971-F643-477D-B1C4-52C8A2D3CBD0}"/>
                  </a:ext>
                </a:extLst>
              </p:cNvPr>
              <p:cNvCxnSpPr>
                <a:cxnSpLocks/>
              </p:cNvCxnSpPr>
              <p:nvPr/>
            </p:nvCxnSpPr>
            <p:spPr>
              <a:xfrm>
                <a:off x="3694798" y="118390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88D0B01-05CC-4023-98D0-1A487550EDF7}"/>
                  </a:ext>
                </a:extLst>
              </p:cNvPr>
              <p:cNvCxnSpPr>
                <a:cxnSpLocks/>
              </p:cNvCxnSpPr>
              <p:nvPr/>
            </p:nvCxnSpPr>
            <p:spPr>
              <a:xfrm>
                <a:off x="1135780" y="1603083"/>
                <a:ext cx="5082139"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27E004-5419-4916-9E9F-6A2727DDA187}"/>
                  </a:ext>
                </a:extLst>
              </p:cNvPr>
              <p:cNvCxnSpPr>
                <a:cxnSpLocks/>
              </p:cNvCxnSpPr>
              <p:nvPr/>
            </p:nvCxnSpPr>
            <p:spPr>
              <a:xfrm>
                <a:off x="1135780"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443021-29FF-447B-B60A-3CE1A92694F9}"/>
                  </a:ext>
                </a:extLst>
              </p:cNvPr>
              <p:cNvCxnSpPr>
                <a:cxnSpLocks/>
              </p:cNvCxnSpPr>
              <p:nvPr/>
            </p:nvCxnSpPr>
            <p:spPr>
              <a:xfrm>
                <a:off x="2829826"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9705AC4-F598-40FF-8E87-8160F34BA6CF}"/>
                  </a:ext>
                </a:extLst>
              </p:cNvPr>
              <p:cNvCxnSpPr>
                <a:cxnSpLocks/>
              </p:cNvCxnSpPr>
              <p:nvPr/>
            </p:nvCxnSpPr>
            <p:spPr>
              <a:xfrm>
                <a:off x="4523872"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D2F8C-6B33-42C6-AEC3-798A59AD7915}"/>
                  </a:ext>
                </a:extLst>
              </p:cNvPr>
              <p:cNvCxnSpPr>
                <a:cxnSpLocks/>
              </p:cNvCxnSpPr>
              <p:nvPr/>
            </p:nvCxnSpPr>
            <p:spPr>
              <a:xfrm>
                <a:off x="6217919"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188CFDF0-4EF6-4FE8-99CD-768A97EE20D6}"/>
              </a:ext>
            </a:extLst>
          </p:cNvPr>
          <p:cNvGrpSpPr/>
          <p:nvPr/>
        </p:nvGrpSpPr>
        <p:grpSpPr>
          <a:xfrm>
            <a:off x="-29347" y="2768820"/>
            <a:ext cx="1812239" cy="3171236"/>
            <a:chOff x="-32617" y="3077247"/>
            <a:chExt cx="2014182" cy="3524616"/>
          </a:xfrm>
        </p:grpSpPr>
        <p:sp>
          <p:nvSpPr>
            <p:cNvPr id="31" name="TextBox 30">
              <a:extLst>
                <a:ext uri="{FF2B5EF4-FFF2-40B4-BE49-F238E27FC236}">
                  <a16:creationId xmlns:a16="http://schemas.microsoft.com/office/drawing/2014/main" id="{E1F8EE63-5515-4814-9FDE-94A511DA06C0}"/>
                </a:ext>
              </a:extLst>
            </p:cNvPr>
            <p:cNvSpPr txBox="1"/>
            <p:nvPr/>
          </p:nvSpPr>
          <p:spPr>
            <a:xfrm>
              <a:off x="-32617" y="4959912"/>
              <a:ext cx="2014182" cy="1641951"/>
            </a:xfrm>
            <a:prstGeom prst="rect">
              <a:avLst/>
            </a:prstGeom>
            <a:noFill/>
          </p:spPr>
          <p:txBody>
            <a:bodyPr wrap="square" rtlCol="0" anchor="ctr">
              <a:spAutoFit/>
            </a:bodyPr>
            <a:lstStyle/>
            <a:p>
              <a:pPr lvl="1" algn="ctr"/>
              <a:r>
                <a:rPr lang="en-US" dirty="0"/>
                <a:t>Lighter payload for later transactions</a:t>
              </a:r>
            </a:p>
          </p:txBody>
        </p:sp>
        <p:cxnSp>
          <p:nvCxnSpPr>
            <p:cNvPr id="53" name="Straight Connector 52">
              <a:extLst>
                <a:ext uri="{FF2B5EF4-FFF2-40B4-BE49-F238E27FC236}">
                  <a16:creationId xmlns:a16="http://schemas.microsoft.com/office/drawing/2014/main" id="{16EC6289-BD62-46A2-8335-D3468BE48108}"/>
                </a:ext>
              </a:extLst>
            </p:cNvPr>
            <p:cNvCxnSpPr>
              <a:cxnSpLocks/>
            </p:cNvCxnSpPr>
            <p:nvPr/>
          </p:nvCxnSpPr>
          <p:spPr>
            <a:xfrm>
              <a:off x="1171652"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D93123E1-8C38-46B4-8AD3-4262547B7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96" y="4456804"/>
              <a:ext cx="723918" cy="723918"/>
            </a:xfrm>
            <a:prstGeom prst="rect">
              <a:avLst/>
            </a:prstGeom>
          </p:spPr>
        </p:pic>
      </p:grpSp>
      <p:grpSp>
        <p:nvGrpSpPr>
          <p:cNvPr id="8" name="Group 7">
            <a:extLst>
              <a:ext uri="{FF2B5EF4-FFF2-40B4-BE49-F238E27FC236}">
                <a16:creationId xmlns:a16="http://schemas.microsoft.com/office/drawing/2014/main" id="{2AFEE3B1-F1AD-4349-97F9-E177672B6B7D}"/>
              </a:ext>
            </a:extLst>
          </p:cNvPr>
          <p:cNvGrpSpPr/>
          <p:nvPr/>
        </p:nvGrpSpPr>
        <p:grpSpPr>
          <a:xfrm>
            <a:off x="1559431" y="2768820"/>
            <a:ext cx="1764925" cy="2741887"/>
            <a:chOff x="1733203" y="3077247"/>
            <a:chExt cx="1961595" cy="3047423"/>
          </a:xfrm>
        </p:grpSpPr>
        <p:cxnSp>
          <p:nvCxnSpPr>
            <p:cNvPr id="54" name="Straight Connector 53">
              <a:extLst>
                <a:ext uri="{FF2B5EF4-FFF2-40B4-BE49-F238E27FC236}">
                  <a16:creationId xmlns:a16="http://schemas.microsoft.com/office/drawing/2014/main" id="{49FE261E-1D8F-42F5-8577-36D8DC3C4967}"/>
                </a:ext>
              </a:extLst>
            </p:cNvPr>
            <p:cNvCxnSpPr>
              <a:cxnSpLocks/>
            </p:cNvCxnSpPr>
            <p:nvPr/>
          </p:nvCxnSpPr>
          <p:spPr>
            <a:xfrm>
              <a:off x="2897768"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C0CF60-47EB-41E2-AE26-71E8AE3C474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2000" y1="35111" x2="45333" y2="66222"/>
                          <a14:foregroundMark x1="45333" y1="66222" x2="66222" y2="39556"/>
                          <a14:foregroundMark x1="66222" y1="39556" x2="33333" y2="34667"/>
                          <a14:foregroundMark x1="33333" y1="34667" x2="31556" y2="34667"/>
                          <a14:foregroundMark x1="31625" y1="34667" x2="36889" y2="68444"/>
                          <a14:foregroundMark x1="31556" y1="34222" x2="31625" y2="34667"/>
                          <a14:foregroundMark x1="66909" y1="64889" x2="70667" y2="64444"/>
                          <a14:foregroundMark x1="36889" y1="68444" x2="66909" y2="64889"/>
                          <a14:foregroundMark x1="70667" y1="64444" x2="65333" y2="31111"/>
                          <a14:foregroundMark x1="65333" y1="31111" x2="31556" y2="32000"/>
                          <a14:foregroundMark x1="30326" y1="34667" x2="28889" y2="37778"/>
                          <a14:foregroundMark x1="30736" y1="33778" x2="30326" y2="34667"/>
                          <a14:foregroundMark x1="30941" y1="33333" x2="30736" y2="33778"/>
                          <a14:foregroundMark x1="31146" y1="32889" x2="30941" y2="33333"/>
                          <a14:foregroundMark x1="31351" y1="32444" x2="31146" y2="32889"/>
                          <a14:foregroundMark x1="31556" y1="32000" x2="31351" y2="32444"/>
                          <a14:foregroundMark x1="29333" y1="38667" x2="31111" y2="64889"/>
                          <a14:foregroundMark x1="34667" y1="65333" x2="47111" y2="44889"/>
                          <a14:foregroundMark x1="41778" y1="55111" x2="53778" y2="42667"/>
                          <a14:foregroundMark x1="32444" y1="32444" x2="32444" y2="32444"/>
                          <a14:foregroundMark x1="33333" y1="32000" x2="30222" y2="33778"/>
                          <a14:foregroundMark x1="33333" y1="32444" x2="27556" y2="37333"/>
                          <a14:foregroundMark x1="32889" y1="68444" x2="29778" y2="63556"/>
                          <a14:foregroundMark x1="73333" y1="59556" x2="44000" y2="75556"/>
                          <a14:foregroundMark x1="44000" y1="75556" x2="25333" y2="47556"/>
                          <a14:foregroundMark x1="25333" y1="47556" x2="50222" y2="24889"/>
                          <a14:foregroundMark x1="50222" y1="24889" x2="74667" y2="47111"/>
                          <a14:foregroundMark x1="74667" y1="47111" x2="73333" y2="60444"/>
                          <a14:backgroundMark x1="26222" y1="88889" x2="61333" y2="90222"/>
                          <a14:backgroundMark x1="61333" y1="90222" x2="73333" y2="90222"/>
                        </a14:backgroundRemoval>
                      </a14:imgEffect>
                    </a14:imgLayer>
                  </a14:imgProps>
                </a:ext>
                <a:ext uri="{28A0092B-C50C-407E-A947-70E740481C1C}">
                  <a14:useLocalDpi xmlns:a14="http://schemas.microsoft.com/office/drawing/2010/main" val="0"/>
                </a:ext>
              </a:extLst>
            </a:blip>
            <a:stretch>
              <a:fillRect/>
            </a:stretch>
          </p:blipFill>
          <p:spPr>
            <a:xfrm>
              <a:off x="2266244" y="4127568"/>
              <a:ext cx="1286636" cy="1286636"/>
            </a:xfrm>
            <a:prstGeom prst="rect">
              <a:avLst/>
            </a:prstGeom>
          </p:spPr>
        </p:pic>
        <p:sp>
          <p:nvSpPr>
            <p:cNvPr id="61" name="Rectangle 60">
              <a:extLst>
                <a:ext uri="{FF2B5EF4-FFF2-40B4-BE49-F238E27FC236}">
                  <a16:creationId xmlns:a16="http://schemas.microsoft.com/office/drawing/2014/main" id="{684648CE-8F1C-408E-B501-92A2B2724E82}"/>
                </a:ext>
              </a:extLst>
            </p:cNvPr>
            <p:cNvSpPr/>
            <p:nvPr/>
          </p:nvSpPr>
          <p:spPr>
            <a:xfrm>
              <a:off x="1733203" y="5098451"/>
              <a:ext cx="1961595" cy="1026219"/>
            </a:xfrm>
            <a:prstGeom prst="rect">
              <a:avLst/>
            </a:prstGeom>
          </p:spPr>
          <p:txBody>
            <a:bodyPr wrap="square" anchor="ctr">
              <a:spAutoFit/>
            </a:bodyPr>
            <a:lstStyle/>
            <a:p>
              <a:pPr lvl="1" algn="ctr"/>
              <a:r>
                <a:rPr lang="en-US" dirty="0"/>
                <a:t>Without Browser refreshing</a:t>
              </a:r>
            </a:p>
          </p:txBody>
        </p:sp>
      </p:grpSp>
      <p:grpSp>
        <p:nvGrpSpPr>
          <p:cNvPr id="20" name="Group 19">
            <a:extLst>
              <a:ext uri="{FF2B5EF4-FFF2-40B4-BE49-F238E27FC236}">
                <a16:creationId xmlns:a16="http://schemas.microsoft.com/office/drawing/2014/main" id="{9B275CCE-7EA0-48EF-8BDD-9E5FD0D00A9A}"/>
              </a:ext>
            </a:extLst>
          </p:cNvPr>
          <p:cNvGrpSpPr/>
          <p:nvPr/>
        </p:nvGrpSpPr>
        <p:grpSpPr>
          <a:xfrm>
            <a:off x="4532046" y="2768820"/>
            <a:ext cx="1874670" cy="2564839"/>
            <a:chOff x="5037064" y="3077247"/>
            <a:chExt cx="2083569" cy="2850646"/>
          </a:xfrm>
        </p:grpSpPr>
        <p:sp>
          <p:nvSpPr>
            <p:cNvPr id="38" name="TextBox 37">
              <a:extLst>
                <a:ext uri="{FF2B5EF4-FFF2-40B4-BE49-F238E27FC236}">
                  <a16:creationId xmlns:a16="http://schemas.microsoft.com/office/drawing/2014/main" id="{A6221A6A-F7CB-4211-8C29-13CE1CF3E68C}"/>
                </a:ext>
              </a:extLst>
            </p:cNvPr>
            <p:cNvSpPr txBox="1"/>
            <p:nvPr/>
          </p:nvSpPr>
          <p:spPr>
            <a:xfrm>
              <a:off x="5037064" y="4901674"/>
              <a:ext cx="2083569" cy="1026219"/>
            </a:xfrm>
            <a:prstGeom prst="rect">
              <a:avLst/>
            </a:prstGeom>
            <a:noFill/>
          </p:spPr>
          <p:txBody>
            <a:bodyPr wrap="square" rtlCol="0" anchor="ctr">
              <a:spAutoFit/>
            </a:bodyPr>
            <a:lstStyle/>
            <a:p>
              <a:pPr lvl="1" algn="ctr"/>
              <a:r>
                <a:rPr lang="en-US" dirty="0"/>
                <a:t>Decouple development process</a:t>
              </a:r>
            </a:p>
          </p:txBody>
        </p:sp>
        <p:cxnSp>
          <p:nvCxnSpPr>
            <p:cNvPr id="56" name="Straight Connector 55">
              <a:extLst>
                <a:ext uri="{FF2B5EF4-FFF2-40B4-BE49-F238E27FC236}">
                  <a16:creationId xmlns:a16="http://schemas.microsoft.com/office/drawing/2014/main" id="{114C9FD8-206A-4BC3-86CD-34AA0316D99E}"/>
                </a:ext>
              </a:extLst>
            </p:cNvPr>
            <p:cNvCxnSpPr>
              <a:cxnSpLocks/>
            </p:cNvCxnSpPr>
            <p:nvPr/>
          </p:nvCxnSpPr>
          <p:spPr>
            <a:xfrm>
              <a:off x="6350000"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451ECA8-8F02-4AF5-BDFE-778E48E60EBF}"/>
                </a:ext>
              </a:extLst>
            </p:cNvPr>
            <p:cNvGrpSpPr/>
            <p:nvPr/>
          </p:nvGrpSpPr>
          <p:grpSpPr>
            <a:xfrm>
              <a:off x="6025161" y="4346378"/>
              <a:ext cx="592010" cy="577825"/>
              <a:chOff x="6025161" y="4346378"/>
              <a:chExt cx="592010" cy="577825"/>
            </a:xfrm>
          </p:grpSpPr>
          <p:pic>
            <p:nvPicPr>
              <p:cNvPr id="44" name="Picture 43">
                <a:extLst>
                  <a:ext uri="{FF2B5EF4-FFF2-40B4-BE49-F238E27FC236}">
                    <a16:creationId xmlns:a16="http://schemas.microsoft.com/office/drawing/2014/main" id="{0FF516E9-5C08-4870-9790-474770F81C0C}"/>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025161" y="4346378"/>
                <a:ext cx="592010" cy="577825"/>
              </a:xfrm>
              <a:prstGeom prst="rect">
                <a:avLst/>
              </a:prstGeom>
              <a:noFill/>
            </p:spPr>
          </p:pic>
          <p:sp>
            <p:nvSpPr>
              <p:cNvPr id="64" name="&quot;Not Allowed&quot; Symbol 63">
                <a:extLst>
                  <a:ext uri="{FF2B5EF4-FFF2-40B4-BE49-F238E27FC236}">
                    <a16:creationId xmlns:a16="http://schemas.microsoft.com/office/drawing/2014/main" id="{692899FA-34C3-4DE2-9E43-F21813FC774B}"/>
                  </a:ext>
                </a:extLst>
              </p:cNvPr>
              <p:cNvSpPr/>
              <p:nvPr/>
            </p:nvSpPr>
            <p:spPr>
              <a:xfrm>
                <a:off x="6090919" y="4413201"/>
                <a:ext cx="460494" cy="444178"/>
              </a:xfrm>
              <a:prstGeom prst="noSmoking">
                <a:avLst>
                  <a:gd name="adj" fmla="val 490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3" name="Group 12">
            <a:extLst>
              <a:ext uri="{FF2B5EF4-FFF2-40B4-BE49-F238E27FC236}">
                <a16:creationId xmlns:a16="http://schemas.microsoft.com/office/drawing/2014/main" id="{51D40EF2-B9EA-460F-A9EF-23FC18B63055}"/>
              </a:ext>
            </a:extLst>
          </p:cNvPr>
          <p:cNvGrpSpPr/>
          <p:nvPr/>
        </p:nvGrpSpPr>
        <p:grpSpPr>
          <a:xfrm>
            <a:off x="3230334" y="2768821"/>
            <a:ext cx="1500971" cy="3042933"/>
            <a:chOff x="3590299" y="3077247"/>
            <a:chExt cx="1668228" cy="3382016"/>
          </a:xfrm>
        </p:grpSpPr>
        <p:sp>
          <p:nvSpPr>
            <p:cNvPr id="37" name="TextBox 36">
              <a:extLst>
                <a:ext uri="{FF2B5EF4-FFF2-40B4-BE49-F238E27FC236}">
                  <a16:creationId xmlns:a16="http://schemas.microsoft.com/office/drawing/2014/main" id="{B7C2BB9A-50C1-4ABA-86A0-AC5654C3C3E7}"/>
                </a:ext>
              </a:extLst>
            </p:cNvPr>
            <p:cNvSpPr txBox="1"/>
            <p:nvPr/>
          </p:nvSpPr>
          <p:spPr>
            <a:xfrm>
              <a:off x="3590299" y="4817312"/>
              <a:ext cx="1668228" cy="1641951"/>
            </a:xfrm>
            <a:prstGeom prst="rect">
              <a:avLst/>
            </a:prstGeom>
            <a:noFill/>
          </p:spPr>
          <p:txBody>
            <a:bodyPr wrap="square" rtlCol="0" anchor="ctr">
              <a:spAutoFit/>
            </a:bodyPr>
            <a:lstStyle/>
            <a:p>
              <a:pPr lvl="1" algn="ctr"/>
              <a:r>
                <a:rPr lang="en-US" dirty="0"/>
                <a:t>Increase</a:t>
              </a:r>
            </a:p>
            <a:p>
              <a:pPr lvl="1" algn="ctr"/>
              <a:r>
                <a:rPr lang="en-US" dirty="0"/>
                <a:t>codebase reusability</a:t>
              </a:r>
            </a:p>
          </p:txBody>
        </p:sp>
        <p:cxnSp>
          <p:nvCxnSpPr>
            <p:cNvPr id="55" name="Straight Connector 54">
              <a:extLst>
                <a:ext uri="{FF2B5EF4-FFF2-40B4-BE49-F238E27FC236}">
                  <a16:creationId xmlns:a16="http://schemas.microsoft.com/office/drawing/2014/main" id="{B325E093-2F23-45DF-8AF5-0EA04E545AE9}"/>
                </a:ext>
              </a:extLst>
            </p:cNvPr>
            <p:cNvCxnSpPr>
              <a:cxnSpLocks/>
            </p:cNvCxnSpPr>
            <p:nvPr/>
          </p:nvCxnSpPr>
          <p:spPr>
            <a:xfrm>
              <a:off x="4623883"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B42F549-4E60-4BE9-B1E1-52193E4B5E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8755" y="4183238"/>
              <a:ext cx="1114191" cy="1114191"/>
            </a:xfrm>
            <a:prstGeom prst="rect">
              <a:avLst/>
            </a:prstGeom>
          </p:spPr>
        </p:pic>
      </p:grpSp>
      <p:sp>
        <p:nvSpPr>
          <p:cNvPr id="22" name="TextBox 21">
            <a:extLst>
              <a:ext uri="{FF2B5EF4-FFF2-40B4-BE49-F238E27FC236}">
                <a16:creationId xmlns:a16="http://schemas.microsoft.com/office/drawing/2014/main" id="{24C42FF8-48A3-4235-9A92-898AB57A9C71}"/>
              </a:ext>
            </a:extLst>
          </p:cNvPr>
          <p:cNvSpPr txBox="1"/>
          <p:nvPr/>
        </p:nvSpPr>
        <p:spPr>
          <a:xfrm>
            <a:off x="8494899" y="1173697"/>
            <a:ext cx="2018501" cy="369332"/>
          </a:xfrm>
          <a:prstGeom prst="rect">
            <a:avLst/>
          </a:prstGeom>
          <a:noFill/>
        </p:spPr>
        <p:txBody>
          <a:bodyPr wrap="none" rtlCol="0">
            <a:spAutoFit/>
          </a:bodyPr>
          <a:lstStyle/>
          <a:p>
            <a:r>
              <a:rPr lang="en-US" dirty="0">
                <a:solidFill>
                  <a:schemeClr val="bg1"/>
                </a:solidFill>
              </a:rPr>
              <a:t>Presentation logic</a:t>
            </a:r>
          </a:p>
        </p:txBody>
      </p:sp>
    </p:spTree>
    <p:extLst>
      <p:ext uri="{BB962C8B-B14F-4D97-AF65-F5344CB8AC3E}">
        <p14:creationId xmlns:p14="http://schemas.microsoft.com/office/powerpoint/2010/main" val="333849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7F1D-C192-4173-B959-245FB6744309}"/>
              </a:ext>
            </a:extLst>
          </p:cNvPr>
          <p:cNvSpPr>
            <a:spLocks noGrp="1"/>
          </p:cNvSpPr>
          <p:nvPr>
            <p:ph type="title" idx="4294967295"/>
          </p:nvPr>
        </p:nvSpPr>
        <p:spPr>
          <a:xfrm>
            <a:off x="0" y="0"/>
            <a:ext cx="5256213" cy="660400"/>
          </a:xfrm>
        </p:spPr>
        <p:txBody>
          <a:bodyPr>
            <a:normAutofit/>
          </a:bodyPr>
          <a:lstStyle/>
          <a:p>
            <a:r>
              <a:rPr lang="en-US" sz="2879" dirty="0"/>
              <a:t>SPA is very popular</a:t>
            </a:r>
          </a:p>
        </p:txBody>
      </p:sp>
      <p:sp>
        <p:nvSpPr>
          <p:cNvPr id="3" name="TextBox 2">
            <a:extLst>
              <a:ext uri="{FF2B5EF4-FFF2-40B4-BE49-F238E27FC236}">
                <a16:creationId xmlns:a16="http://schemas.microsoft.com/office/drawing/2014/main" id="{67D30E3B-6044-401A-BCA8-FF46636EAD42}"/>
              </a:ext>
            </a:extLst>
          </p:cNvPr>
          <p:cNvSpPr txBox="1"/>
          <p:nvPr/>
        </p:nvSpPr>
        <p:spPr>
          <a:xfrm>
            <a:off x="61194" y="1003735"/>
            <a:ext cx="6465116" cy="1919821"/>
          </a:xfrm>
          <a:prstGeom prst="rect">
            <a:avLst/>
          </a:prstGeom>
          <a:noFill/>
        </p:spPr>
        <p:txBody>
          <a:bodyPr wrap="square" rtlCol="0">
            <a:spAutoFit/>
          </a:bodyPr>
          <a:lstStyle/>
          <a:p>
            <a:pPr marL="257089" indent="-257089">
              <a:lnSpc>
                <a:spcPct val="150000"/>
              </a:lnSpc>
              <a:buFont typeface="Arial" panose="020B0604020202020204" pitchFamily="34" charset="0"/>
              <a:buChar char="•"/>
            </a:pPr>
            <a:r>
              <a:rPr lang="en-US" sz="2159" dirty="0"/>
              <a:t>Give better UX for end users</a:t>
            </a:r>
          </a:p>
          <a:p>
            <a:pPr marL="257089" indent="-257089">
              <a:lnSpc>
                <a:spcPct val="150000"/>
              </a:lnSpc>
              <a:buFont typeface="Arial" panose="020B0604020202020204" pitchFamily="34" charset="0"/>
              <a:buChar char="•"/>
            </a:pPr>
            <a:r>
              <a:rPr lang="en-US" sz="2159" dirty="0"/>
              <a:t>Beneficial to PWA and mobile development</a:t>
            </a:r>
          </a:p>
          <a:p>
            <a:pPr marL="257089" indent="-257089">
              <a:lnSpc>
                <a:spcPct val="150000"/>
              </a:lnSpc>
              <a:buFont typeface="Arial" panose="020B0604020202020204" pitchFamily="34" charset="0"/>
              <a:buChar char="•"/>
            </a:pPr>
            <a:r>
              <a:rPr lang="en-US" sz="2159" dirty="0"/>
              <a:t>Easier for developers</a:t>
            </a:r>
          </a:p>
          <a:p>
            <a:endParaRPr lang="en-US" sz="2159" dirty="0"/>
          </a:p>
        </p:txBody>
      </p:sp>
      <p:pic>
        <p:nvPicPr>
          <p:cNvPr id="5" name="Picture 4">
            <a:extLst>
              <a:ext uri="{FF2B5EF4-FFF2-40B4-BE49-F238E27FC236}">
                <a16:creationId xmlns:a16="http://schemas.microsoft.com/office/drawing/2014/main" id="{7141812F-20B6-4D3D-B73F-1E125634B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978" y="223338"/>
            <a:ext cx="1560792" cy="1560792"/>
          </a:xfrm>
          <a:prstGeom prst="rect">
            <a:avLst/>
          </a:prstGeom>
        </p:spPr>
      </p:pic>
      <p:pic>
        <p:nvPicPr>
          <p:cNvPr id="7" name="Picture 6">
            <a:extLst>
              <a:ext uri="{FF2B5EF4-FFF2-40B4-BE49-F238E27FC236}">
                <a16:creationId xmlns:a16="http://schemas.microsoft.com/office/drawing/2014/main" id="{BCE9DA84-9CC9-4F5B-AC4B-67D1DE0AFFE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42849" y="4202208"/>
            <a:ext cx="1329249" cy="1329249"/>
          </a:xfrm>
          <a:prstGeom prst="rect">
            <a:avLst/>
          </a:prstGeom>
        </p:spPr>
      </p:pic>
      <p:pic>
        <p:nvPicPr>
          <p:cNvPr id="9" name="Picture 8">
            <a:extLst>
              <a:ext uri="{FF2B5EF4-FFF2-40B4-BE49-F238E27FC236}">
                <a16:creationId xmlns:a16="http://schemas.microsoft.com/office/drawing/2014/main" id="{8091968E-9EA6-4A07-9338-42268C88F57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007472" y="2286154"/>
            <a:ext cx="2588846" cy="1455596"/>
          </a:xfrm>
          <a:prstGeom prst="rect">
            <a:avLst/>
          </a:prstGeom>
        </p:spPr>
      </p:pic>
      <p:pic>
        <p:nvPicPr>
          <p:cNvPr id="11" name="Picture 10">
            <a:extLst>
              <a:ext uri="{FF2B5EF4-FFF2-40B4-BE49-F238E27FC236}">
                <a16:creationId xmlns:a16="http://schemas.microsoft.com/office/drawing/2014/main" id="{A8F07D18-995B-4748-B67A-040D5C4948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1191" y="4202208"/>
            <a:ext cx="1455596" cy="1455596"/>
          </a:xfrm>
          <a:prstGeom prst="rect">
            <a:avLst/>
          </a:prstGeom>
        </p:spPr>
      </p:pic>
      <p:pic>
        <p:nvPicPr>
          <p:cNvPr id="13" name="Picture 12">
            <a:extLst>
              <a:ext uri="{FF2B5EF4-FFF2-40B4-BE49-F238E27FC236}">
                <a16:creationId xmlns:a16="http://schemas.microsoft.com/office/drawing/2014/main" id="{EC053B0D-41DA-4FCA-A970-6487EE78CE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4028" y="282997"/>
            <a:ext cx="1616785" cy="1616785"/>
          </a:xfrm>
          <a:prstGeom prst="rect">
            <a:avLst/>
          </a:prstGeom>
        </p:spPr>
      </p:pic>
      <p:pic>
        <p:nvPicPr>
          <p:cNvPr id="17" name="Picture 16">
            <a:extLst>
              <a:ext uri="{FF2B5EF4-FFF2-40B4-BE49-F238E27FC236}">
                <a16:creationId xmlns:a16="http://schemas.microsoft.com/office/drawing/2014/main" id="{2C4C9410-99AE-4C67-AD2D-E5FBD1DEFC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688" y="2212359"/>
            <a:ext cx="1294536" cy="1232623"/>
          </a:xfrm>
          <a:prstGeom prst="rect">
            <a:avLst/>
          </a:prstGeom>
        </p:spPr>
      </p:pic>
      <p:pic>
        <p:nvPicPr>
          <p:cNvPr id="19" name="Picture 18">
            <a:extLst>
              <a:ext uri="{FF2B5EF4-FFF2-40B4-BE49-F238E27FC236}">
                <a16:creationId xmlns:a16="http://schemas.microsoft.com/office/drawing/2014/main" id="{92D45F27-A0F1-49EC-AF1F-DDAA4BF78E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5881" y="4202208"/>
            <a:ext cx="1455596" cy="1455596"/>
          </a:xfrm>
          <a:prstGeom prst="rect">
            <a:avLst/>
          </a:prstGeom>
        </p:spPr>
      </p:pic>
    </p:spTree>
    <p:extLst>
      <p:ext uri="{BB962C8B-B14F-4D97-AF65-F5344CB8AC3E}">
        <p14:creationId xmlns:p14="http://schemas.microsoft.com/office/powerpoint/2010/main" val="21680169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RBVH/ESS8</OrgInhalt>
      <Wert>RBVH/ESS8</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2020-07-02</OrgInhalt>
      <Wert>2020-07-02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F380EBFA-E2FD-45DD-8CA9-AEA47FCF9342}">
  <ds:schemaRefs/>
</ds:datastoreItem>
</file>

<file path=docProps/app.xml><?xml version="1.0" encoding="utf-8"?>
<Properties xmlns="http://schemas.openxmlformats.org/officeDocument/2006/extended-properties" xmlns:vt="http://schemas.openxmlformats.org/officeDocument/2006/docPropsVTypes">
  <Template>presentation_169n_1</Template>
  <TotalTime>0</TotalTime>
  <Words>1957</Words>
  <Application>Microsoft Office PowerPoint</Application>
  <PresentationFormat>Custom</PresentationFormat>
  <Paragraphs>420</Paragraphs>
  <Slides>53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Bosch Office Sans</vt:lpstr>
      <vt:lpstr>Calibri</vt:lpstr>
      <vt:lpstr>Consolas</vt:lpstr>
      <vt:lpstr>Roboto Mono</vt:lpstr>
      <vt:lpstr>Wingdings 3</vt:lpstr>
      <vt:lpstr>Bosch NG</vt:lpstr>
      <vt:lpstr>Trần Công Duy Nguyên – EDA34</vt:lpstr>
      <vt:lpstr>Currenty working on R2-T2 tool</vt:lpstr>
      <vt:lpstr>PowerPoint Presentation</vt:lpstr>
      <vt:lpstr>PowerPoint Presentation</vt:lpstr>
      <vt:lpstr>What is Single Page Application?</vt:lpstr>
      <vt:lpstr>The ‘old’ way</vt:lpstr>
      <vt:lpstr>The revolution of AJAX (Asynchronous JavaScript and XML)</vt:lpstr>
      <vt:lpstr>The ‘SPA’ way</vt:lpstr>
      <vt:lpstr>SPA is very popular</vt:lpstr>
      <vt:lpstr>PowerPoint Presentation</vt:lpstr>
      <vt:lpstr>Brief history</vt:lpstr>
      <vt:lpstr>Design philosophy</vt:lpstr>
      <vt:lpstr>The declarative rendering</vt:lpstr>
      <vt:lpstr>PowerPoint Presentation</vt:lpstr>
      <vt:lpstr>Preparation</vt:lpstr>
      <vt:lpstr>PowerPoint Presentation</vt:lpstr>
      <vt:lpstr>PowerPoint Presentation</vt:lpstr>
      <vt:lpstr>The vue instance</vt:lpstr>
      <vt:lpstr>PowerPoint Presentation</vt:lpstr>
      <vt:lpstr>PowerPoint Presentation</vt:lpstr>
      <vt:lpstr>Method, computed</vt:lpstr>
      <vt:lpstr>PowerPoint Presentation</vt:lpstr>
      <vt:lpstr>PowerPoint Presentation</vt:lpstr>
      <vt:lpstr>PowerPoint Presentation</vt:lpstr>
      <vt:lpstr>PowerPoint Presentation</vt:lpstr>
      <vt:lpstr>Notes</vt:lpstr>
      <vt:lpstr>PowerPoint Presentation</vt:lpstr>
      <vt:lpstr>PowerPoint Presentation</vt:lpstr>
      <vt:lpstr>PowerPoint Presentation</vt:lpstr>
      <vt:lpstr>PowerPoint Presentation</vt:lpstr>
      <vt:lpstr>PowerPoint Presentation</vt:lpstr>
      <vt:lpstr>PowerPoint Presentation</vt:lpstr>
      <vt:lpstr>Component creation</vt:lpstr>
      <vt:lpstr>Components communication</vt:lpstr>
      <vt:lpstr>1. Define props inside child component</vt:lpstr>
      <vt:lpstr>1. Define child component event</vt:lpstr>
      <vt:lpstr>PowerPoint Presentation</vt:lpstr>
      <vt:lpstr>Slot element </vt:lpstr>
      <vt:lpstr>Single File Component (SFC)</vt:lpstr>
      <vt:lpstr>PowerPoint Presentation</vt:lpstr>
      <vt:lpstr>Vue router</vt:lpstr>
      <vt:lpstr>Vuex</vt:lpstr>
      <vt:lpstr>Vuex</vt:lpstr>
      <vt:lpstr>Vuex</vt:lpstr>
      <vt:lpstr>Vue CLI</vt:lpstr>
      <vt:lpstr>vue-loader and vue-template-compiler</vt:lpstr>
      <vt:lpstr>Vue rendering process</vt:lpstr>
      <vt:lpstr>PowerPoint Presentation</vt:lpstr>
      <vt:lpstr>Todo app</vt:lpstr>
      <vt:lpstr>PowerPoint Presentation</vt:lpstr>
      <vt:lpstr>Compare with ReactJS</vt:lpstr>
      <vt:lpstr>Comparison with Angular 2</vt:lpstr>
      <vt:lpstr>Let’s “Vue” it! Thank you!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Trần Công Duy Nguyên – EDA34</dc:title>
  <dc:creator>Tran Cong Duy Nguyen (RBVH/EDA34)</dc:creator>
  <cp:lastModifiedBy>Tran Cong Duy Nguyen (RBVH/EDA34)</cp:lastModifiedBy>
  <cp:revision>99</cp:revision>
  <dcterms:created xsi:type="dcterms:W3CDTF">2020-07-02T08:31:50Z</dcterms:created>
  <dcterms:modified xsi:type="dcterms:W3CDTF">2020-07-02T09:53:42Z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