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  <p:sldId id="303" r:id="rId3"/>
    <p:sldId id="305" r:id="rId4"/>
    <p:sldId id="263" r:id="rId5"/>
    <p:sldId id="265" r:id="rId6"/>
    <p:sldId id="264" r:id="rId7"/>
    <p:sldId id="266" r:id="rId8"/>
    <p:sldId id="257" r:id="rId9"/>
    <p:sldId id="267" r:id="rId10"/>
    <p:sldId id="270" r:id="rId11"/>
    <p:sldId id="283" r:id="rId12"/>
    <p:sldId id="271" r:id="rId13"/>
    <p:sldId id="273" r:id="rId14"/>
    <p:sldId id="315" r:id="rId15"/>
    <p:sldId id="306" r:id="rId16"/>
    <p:sldId id="284" r:id="rId17"/>
    <p:sldId id="307" r:id="rId18"/>
    <p:sldId id="285" r:id="rId19"/>
    <p:sldId id="286" r:id="rId20"/>
    <p:sldId id="308" r:id="rId21"/>
    <p:sldId id="288" r:id="rId22"/>
    <p:sldId id="291" r:id="rId23"/>
    <p:sldId id="293" r:id="rId24"/>
    <p:sldId id="292" r:id="rId25"/>
    <p:sldId id="289" r:id="rId26"/>
    <p:sldId id="294" r:id="rId27"/>
    <p:sldId id="309" r:id="rId28"/>
    <p:sldId id="287" r:id="rId29"/>
    <p:sldId id="310" r:id="rId30"/>
    <p:sldId id="274" r:id="rId31"/>
    <p:sldId id="277" r:id="rId32"/>
    <p:sldId id="280" r:id="rId33"/>
    <p:sldId id="281" r:id="rId34"/>
    <p:sldId id="282" r:id="rId35"/>
    <p:sldId id="296" r:id="rId36"/>
    <p:sldId id="295" r:id="rId37"/>
    <p:sldId id="297" r:id="rId38"/>
    <p:sldId id="311" r:id="rId39"/>
    <p:sldId id="260" r:id="rId40"/>
    <p:sldId id="298" r:id="rId41"/>
    <p:sldId id="299" r:id="rId42"/>
    <p:sldId id="261" r:id="rId43"/>
    <p:sldId id="300" r:id="rId44"/>
    <p:sldId id="301" r:id="rId45"/>
    <p:sldId id="276" r:id="rId46"/>
    <p:sldId id="312" r:id="rId47"/>
    <p:sldId id="262" r:id="rId48"/>
    <p:sldId id="313" r:id="rId49"/>
    <p:sldId id="268" r:id="rId50"/>
    <p:sldId id="269" r:id="rId51"/>
    <p:sldId id="31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nguyenhcmut@gmail.com" initials="t" lastIdx="1" clrIdx="0">
    <p:extLst>
      <p:ext uri="{19B8F6BF-5375-455C-9EA6-DF929625EA0E}">
        <p15:presenceInfo xmlns:p15="http://schemas.microsoft.com/office/powerpoint/2012/main" userId="7809d0f80e77d5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983"/>
    <a:srgbClr val="EE9900"/>
    <a:srgbClr val="FE4E57"/>
    <a:srgbClr val="34495E"/>
    <a:srgbClr val="59CEF9"/>
    <a:srgbClr val="C1D49B"/>
    <a:srgbClr val="FE0631"/>
    <a:srgbClr val="DD4A68"/>
    <a:srgbClr val="EFA41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4DF9-451F-42EA-AA04-6B2B14A8B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56878-4448-4CD2-BE07-231510650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B4601-D0ED-4899-B4FD-A2B1E02E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588F-646F-4FF3-83EC-15A3FDC8EA8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97D17-2925-4DF4-8C22-567F8F14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68D6B-DBB7-434C-AAD3-07B46C23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2ED-5F6E-41A1-8B6B-52793FB0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6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DA8E-4AEF-4F42-B7EA-1FDAC0DA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8BA2C-045D-4E25-BA62-85E67C8A7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ED718-5168-49A2-88C7-CB5933E4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588F-646F-4FF3-83EC-15A3FDC8EA8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C7692-5E76-42F3-865F-A211F196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3FC13-A24C-4BC0-AF06-6AFF1C06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2ED-5F6E-41A1-8B6B-52793FB0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530AD-DC2B-4541-B71A-B7366B0DB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0E581-9DC5-4919-825D-2B126F734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90BCC-7A8E-4D3B-92DA-5843C744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588F-646F-4FF3-83EC-15A3FDC8EA8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D72B3-3E62-473D-BBA8-56ABAB2A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A715D-9220-4E49-882A-FE937CBE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2ED-5F6E-41A1-8B6B-52793FB0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9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F4F2-E5D4-46AA-9BA9-7B0674AB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925B-047F-4F27-BEBB-2B8A86AA2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15B1-3727-4DF1-A86B-FB6F163E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588F-646F-4FF3-83EC-15A3FDC8EA8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D3DB6-E588-42F9-9939-198B4AD7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E45A8-3FE5-4E07-874B-223673A3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2ED-5F6E-41A1-8B6B-52793FB0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1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7C24-CE41-4EA1-881C-314EC00CE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DC5A3-34F4-4121-8EAF-30EB8586D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E1FE2-FD79-4A3D-B577-9194580F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588F-646F-4FF3-83EC-15A3FDC8EA8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52819-2866-4816-8F9E-9E48E932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782DB-D2C7-4A75-ADF6-E893FB9F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2ED-5F6E-41A1-8B6B-52793FB0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7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C3F6-AFA3-4E2C-9905-3CD0BFF5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AB4E6-796A-49EA-B526-CF1720172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F71A8-5835-4439-9987-89EE816B3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11423-1CA7-431A-931C-2155790A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588F-646F-4FF3-83EC-15A3FDC8EA8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8124B-393E-4FCB-949D-76A47EBE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16D83-C6D5-4F98-8E72-78461228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2ED-5F6E-41A1-8B6B-52793FB0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3BC7-0CD4-433D-BC94-C7B5A8DE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41A55-E85E-4F02-A247-4ECD30C60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D61BF-8D74-4A40-971F-DE7D889E6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EDD2E-F375-48EE-BF5E-D36164F85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8FE7E-0251-47E5-9A9A-933CC361E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A24323-0194-4D10-A2B7-6DC8192F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588F-646F-4FF3-83EC-15A3FDC8EA8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92388-B18A-4D3E-BCDB-B1BC2DC1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D50EC-C5FE-4690-9231-DA825E56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2ED-5F6E-41A1-8B6B-52793FB0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92B7-3541-48F7-9E40-7905F282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CDEA5-456D-4478-A167-244A8D9E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588F-646F-4FF3-83EC-15A3FDC8EA8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55A38-6A3E-4790-BB94-812A76C4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0D9DD-B4D1-42B5-9C3A-7BEDF385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2ED-5F6E-41A1-8B6B-52793FB0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7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5FD81-009F-4F4B-8157-B360AB46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588F-646F-4FF3-83EC-15A3FDC8EA8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940E9-23C9-4BCA-B842-B4A6DA43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8EEE8-95A2-4AB7-9F05-A45A6F06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2ED-5F6E-41A1-8B6B-52793FB0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0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2ACA-7A7C-4625-9549-193E41F6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122FA-E84A-4F5D-8A23-D1B5DBD27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92CBD-9E3B-4E3F-A1EB-1F19E83D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A037F-E219-4F6F-B0F2-D65DCC14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588F-646F-4FF3-83EC-15A3FDC8EA8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F64EE-E4ED-4469-8071-A361E9BE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3787D-8E75-41D1-B909-0C5D23BF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2ED-5F6E-41A1-8B6B-52793FB0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5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ADBA-BC2A-4E8E-8ED6-97F0C0C0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64EED-DD1F-403E-BD70-32EED2EAE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2D10F-3B29-4DD1-91D1-B9222352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1F581-A2CB-4D10-8D2B-F3DC18FB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4588F-646F-4FF3-83EC-15A3FDC8EA8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901C9-0884-43B2-9775-8E271DAF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A7AF7-41BA-4A43-96B0-F01614F3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F82ED-5F6E-41A1-8B6B-52793FB0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8D5A0-45CE-4C74-9591-2005B068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EC643-B685-42F8-809D-A6C7C033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368CD-0E7A-4A81-977E-A63D16C2F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4588F-646F-4FF3-83EC-15A3FDC8EA80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A587C-1E81-484C-9C81-FB50B4832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600C2-B96B-4E32-AFDE-2DA7744D5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F82ED-5F6E-41A1-8B6B-52793FB0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5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microsoft.com/office/2007/relationships/hdphoto" Target="../media/hdphoto2.wdp"/><Relationship Id="rId7" Type="http://schemas.openxmlformats.org/officeDocument/2006/relationships/image" Target="../media/image3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B4D14F-DB4C-431C-BFEF-50E487BF1761}"/>
              </a:ext>
            </a:extLst>
          </p:cNvPr>
          <p:cNvSpPr txBox="1"/>
          <p:nvPr/>
        </p:nvSpPr>
        <p:spPr>
          <a:xfrm>
            <a:off x="2547991" y="1099335"/>
            <a:ext cx="73049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Vue introduction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The progressive framework</a:t>
            </a:r>
          </a:p>
        </p:txBody>
      </p:sp>
    </p:spTree>
    <p:extLst>
      <p:ext uri="{BB962C8B-B14F-4D97-AF65-F5344CB8AC3E}">
        <p14:creationId xmlns:p14="http://schemas.microsoft.com/office/powerpoint/2010/main" val="34101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FDBA-FDB9-4D09-B2CD-6818F32D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244741" cy="490887"/>
          </a:xfrm>
        </p:spPr>
        <p:txBody>
          <a:bodyPr>
            <a:noAutofit/>
          </a:bodyPr>
          <a:lstStyle/>
          <a:p>
            <a:r>
              <a:rPr lang="en-US" sz="3200" dirty="0"/>
              <a:t>Design philosophy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5E96FA-554B-4B9F-8ADC-315F56124836}"/>
              </a:ext>
            </a:extLst>
          </p:cNvPr>
          <p:cNvGrpSpPr/>
          <p:nvPr/>
        </p:nvGrpSpPr>
        <p:grpSpPr>
          <a:xfrm>
            <a:off x="154005" y="394636"/>
            <a:ext cx="11136430" cy="6198669"/>
            <a:chOff x="154004" y="394636"/>
            <a:chExt cx="11391499" cy="619866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1B42CDE-BE6E-43BD-B135-DAC6DB9D6085}"/>
                </a:ext>
              </a:extLst>
            </p:cNvPr>
            <p:cNvGrpSpPr/>
            <p:nvPr/>
          </p:nvGrpSpPr>
          <p:grpSpPr>
            <a:xfrm>
              <a:off x="154004" y="394636"/>
              <a:ext cx="11251933" cy="6198669"/>
              <a:chOff x="123523" y="0"/>
              <a:chExt cx="11934409" cy="6867313"/>
            </a:xfrm>
          </p:grpSpPr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26FBDA9B-5F49-4B6E-9001-F8698C5BE5C4}"/>
                  </a:ext>
                </a:extLst>
              </p:cNvPr>
              <p:cNvSpPr/>
              <p:nvPr/>
            </p:nvSpPr>
            <p:spPr>
              <a:xfrm>
                <a:off x="123523" y="0"/>
                <a:ext cx="11934409" cy="6867313"/>
              </a:xfrm>
              <a:prstGeom prst="flowChartConnector">
                <a:avLst/>
              </a:prstGeom>
              <a:solidFill>
                <a:srgbClr val="FE06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5A8D4A1E-D2A7-44B5-8B8D-C55B69E71324}"/>
                  </a:ext>
                </a:extLst>
              </p:cNvPr>
              <p:cNvSpPr/>
              <p:nvPr/>
            </p:nvSpPr>
            <p:spPr>
              <a:xfrm>
                <a:off x="134068" y="643023"/>
                <a:ext cx="10035186" cy="5571954"/>
              </a:xfrm>
              <a:prstGeom prst="flowChartConnector">
                <a:avLst/>
              </a:prstGeom>
              <a:solidFill>
                <a:srgbClr val="FE4E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99640752-B3D1-4557-BFB8-8B41937F58B6}"/>
                  </a:ext>
                </a:extLst>
              </p:cNvPr>
              <p:cNvSpPr/>
              <p:nvPr/>
            </p:nvSpPr>
            <p:spPr>
              <a:xfrm>
                <a:off x="123523" y="1039528"/>
                <a:ext cx="7963078" cy="4735630"/>
              </a:xfrm>
              <a:prstGeom prst="flowChartConnector">
                <a:avLst/>
              </a:prstGeom>
              <a:solidFill>
                <a:srgbClr val="59CE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E6A2415D-9619-411A-954E-E25FCE8B07DF}"/>
                  </a:ext>
                </a:extLst>
              </p:cNvPr>
              <p:cNvSpPr/>
              <p:nvPr/>
            </p:nvSpPr>
            <p:spPr>
              <a:xfrm>
                <a:off x="123524" y="1453416"/>
                <a:ext cx="5768127" cy="3792354"/>
              </a:xfrm>
              <a:prstGeom prst="flowChartConnector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DEB13EE1-09C5-449B-8907-0021054B1673}"/>
                  </a:ext>
                </a:extLst>
              </p:cNvPr>
              <p:cNvSpPr/>
              <p:nvPr/>
            </p:nvSpPr>
            <p:spPr>
              <a:xfrm>
                <a:off x="133751" y="1848051"/>
                <a:ext cx="3399622" cy="2935705"/>
              </a:xfrm>
              <a:prstGeom prst="flowChartConnector">
                <a:avLst/>
              </a:prstGeom>
              <a:solidFill>
                <a:srgbClr val="42B9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8004C5-2EB4-4F65-94AF-A26134A65B79}"/>
                </a:ext>
              </a:extLst>
            </p:cNvPr>
            <p:cNvSpPr txBox="1"/>
            <p:nvPr/>
          </p:nvSpPr>
          <p:spPr>
            <a:xfrm>
              <a:off x="3612343" y="3079720"/>
              <a:ext cx="15015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Component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System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A5100C-9CE0-4E9B-AABD-6AF8A953B739}"/>
                </a:ext>
              </a:extLst>
            </p:cNvPr>
            <p:cNvSpPr txBox="1"/>
            <p:nvPr/>
          </p:nvSpPr>
          <p:spPr>
            <a:xfrm>
              <a:off x="5949848" y="3087323"/>
              <a:ext cx="15015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Client-side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Routing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B483B3-8367-441F-BB97-90FA31977970}"/>
                </a:ext>
              </a:extLst>
            </p:cNvPr>
            <p:cNvSpPr txBox="1"/>
            <p:nvPr/>
          </p:nvSpPr>
          <p:spPr>
            <a:xfrm>
              <a:off x="7769521" y="3072117"/>
              <a:ext cx="15015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State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Management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9E7308-0811-41ED-BA39-79B29FF7310A}"/>
                </a:ext>
              </a:extLst>
            </p:cNvPr>
            <p:cNvSpPr txBox="1"/>
            <p:nvPr/>
          </p:nvSpPr>
          <p:spPr>
            <a:xfrm>
              <a:off x="10043962" y="3064514"/>
              <a:ext cx="15015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Build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System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10088C-8C46-4A21-9640-5D708A80B315}"/>
                </a:ext>
              </a:extLst>
            </p:cNvPr>
            <p:cNvSpPr txBox="1"/>
            <p:nvPr/>
          </p:nvSpPr>
          <p:spPr>
            <a:xfrm>
              <a:off x="1005839" y="3094925"/>
              <a:ext cx="15015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Declarative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Rendering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1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66DC-10FF-4719-AE49-AF44C64A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6643D8-5A0B-4414-8F85-BD549E8DD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77000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E81B30E-C935-42A5-9B92-D592FCAFA0B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4244741" cy="490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Architecture pattern</a:t>
            </a:r>
          </a:p>
        </p:txBody>
      </p:sp>
    </p:spTree>
    <p:extLst>
      <p:ext uri="{BB962C8B-B14F-4D97-AF65-F5344CB8AC3E}">
        <p14:creationId xmlns:p14="http://schemas.microsoft.com/office/powerpoint/2010/main" val="29779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9C07-60D8-4BB7-9580-F7B53A25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23365" cy="761030"/>
          </a:xfrm>
        </p:spPr>
        <p:txBody>
          <a:bodyPr>
            <a:normAutofit/>
          </a:bodyPr>
          <a:lstStyle/>
          <a:p>
            <a:r>
              <a:rPr lang="en-US" sz="3200" dirty="0"/>
              <a:t>The declarative rendering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D42498-A820-4FEE-AD2C-32DAB096742A}"/>
              </a:ext>
            </a:extLst>
          </p:cNvPr>
          <p:cNvGrpSpPr/>
          <p:nvPr/>
        </p:nvGrpSpPr>
        <p:grpSpPr>
          <a:xfrm>
            <a:off x="4192806" y="1090989"/>
            <a:ext cx="2181857" cy="2101763"/>
            <a:chOff x="2951279" y="2022106"/>
            <a:chExt cx="2181857" cy="210176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F8306D-BF9F-46E4-9512-3C57DBD938D0}"/>
                </a:ext>
              </a:extLst>
            </p:cNvPr>
            <p:cNvGrpSpPr/>
            <p:nvPr/>
          </p:nvGrpSpPr>
          <p:grpSpPr>
            <a:xfrm>
              <a:off x="3252937" y="2022106"/>
              <a:ext cx="1578543" cy="1578543"/>
              <a:chOff x="3434112" y="1290587"/>
              <a:chExt cx="1578543" cy="1578543"/>
            </a:xfrm>
          </p:grpSpPr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725D9699-9EDA-419B-B004-22E1363745C8}"/>
                  </a:ext>
                </a:extLst>
              </p:cNvPr>
              <p:cNvSpPr/>
              <p:nvPr/>
            </p:nvSpPr>
            <p:spPr>
              <a:xfrm>
                <a:off x="3434112" y="1290587"/>
                <a:ext cx="1578543" cy="1578543"/>
              </a:xfrm>
              <a:prstGeom prst="flowChartConnector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CC87462-C538-4A44-818B-494D9A27C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17" b="90417" l="1154" r="98462">
                            <a14:foregroundMark x1="4231" y1="2500" x2="4231" y2="2500"/>
                            <a14:foregroundMark x1="92308" y1="4167" x2="92308" y2="4167"/>
                            <a14:foregroundMark x1="96154" y1="2500" x2="96154" y2="2500"/>
                            <a14:foregroundMark x1="50385" y1="90833" x2="50385" y2="90833"/>
                            <a14:foregroundMark x1="98462" y1="417" x2="98462" y2="417"/>
                            <a14:foregroundMark x1="1154" y1="833" x2="1154" y2="8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63013" y="1694046"/>
                <a:ext cx="1120743" cy="1034532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ED2CBA-6CEC-4DD5-9111-98EB94E7027C}"/>
                </a:ext>
              </a:extLst>
            </p:cNvPr>
            <p:cNvSpPr txBox="1"/>
            <p:nvPr/>
          </p:nvSpPr>
          <p:spPr>
            <a:xfrm>
              <a:off x="2951279" y="3600649"/>
              <a:ext cx="21818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Vue instance</a:t>
              </a: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07A8B82D-2416-4542-9E5E-2E44CECD0836}"/>
              </a:ext>
            </a:extLst>
          </p:cNvPr>
          <p:cNvSpPr/>
          <p:nvPr/>
        </p:nvSpPr>
        <p:spPr>
          <a:xfrm>
            <a:off x="2402573" y="1733930"/>
            <a:ext cx="1501541" cy="510139"/>
          </a:xfrm>
          <a:prstGeom prst="right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F9403-31A8-44AD-B293-E874DCFAB257}"/>
              </a:ext>
            </a:extLst>
          </p:cNvPr>
          <p:cNvSpPr txBox="1"/>
          <p:nvPr/>
        </p:nvSpPr>
        <p:spPr>
          <a:xfrm>
            <a:off x="922421" y="1714851"/>
            <a:ext cx="1177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22E12-D75A-4DCC-83B6-16C59C830A4D}"/>
              </a:ext>
            </a:extLst>
          </p:cNvPr>
          <p:cNvSpPr txBox="1"/>
          <p:nvPr/>
        </p:nvSpPr>
        <p:spPr>
          <a:xfrm>
            <a:off x="8366225" y="1692573"/>
            <a:ext cx="229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Rendered UI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A0B8C15-F5BE-49F0-8BF3-50C65D69AE47}"/>
              </a:ext>
            </a:extLst>
          </p:cNvPr>
          <p:cNvSpPr/>
          <p:nvPr/>
        </p:nvSpPr>
        <p:spPr>
          <a:xfrm>
            <a:off x="6663357" y="1713331"/>
            <a:ext cx="1501541" cy="510139"/>
          </a:xfrm>
          <a:prstGeom prst="right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5ACBEB-95EC-4D1B-BC96-EE27AD7C47F2}"/>
              </a:ext>
            </a:extLst>
          </p:cNvPr>
          <p:cNvCxnSpPr>
            <a:cxnSpLocks/>
          </p:cNvCxnSpPr>
          <p:nvPr/>
        </p:nvCxnSpPr>
        <p:spPr>
          <a:xfrm>
            <a:off x="5293895" y="3477434"/>
            <a:ext cx="0" cy="2984326"/>
          </a:xfrm>
          <a:prstGeom prst="line">
            <a:avLst/>
          </a:prstGeom>
          <a:ln w="25400">
            <a:solidFill>
              <a:srgbClr val="42B9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47D95D-C940-4F49-9954-D089EA61B8E6}"/>
              </a:ext>
            </a:extLst>
          </p:cNvPr>
          <p:cNvSpPr txBox="1"/>
          <p:nvPr/>
        </p:nvSpPr>
        <p:spPr>
          <a:xfrm>
            <a:off x="359344" y="3477434"/>
            <a:ext cx="4640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Declarative</a:t>
            </a:r>
          </a:p>
          <a:p>
            <a:endParaRPr lang="en-US" sz="2400" dirty="0"/>
          </a:p>
          <a:p>
            <a:r>
              <a:rPr lang="en-US" sz="2400" b="1" dirty="0"/>
              <a:t>How</a:t>
            </a:r>
            <a:r>
              <a:rPr lang="en-US" sz="2400" dirty="0"/>
              <a:t> the state should be on the UI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9D7D60-2B6A-4598-BF74-0C9B161BD85C}"/>
              </a:ext>
            </a:extLst>
          </p:cNvPr>
          <p:cNvSpPr txBox="1"/>
          <p:nvPr/>
        </p:nvSpPr>
        <p:spPr>
          <a:xfrm>
            <a:off x="5537398" y="3477434"/>
            <a:ext cx="64412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Imperative</a:t>
            </a:r>
          </a:p>
          <a:p>
            <a:endParaRPr lang="en-US" sz="2400" dirty="0"/>
          </a:p>
          <a:p>
            <a:r>
              <a:rPr lang="en-US" sz="2400" b="1" dirty="0"/>
              <a:t>What</a:t>
            </a:r>
            <a:r>
              <a:rPr lang="en-US" sz="2400" dirty="0"/>
              <a:t> are the step to transform the state to the UI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F8D654C6-9A76-4573-8AB8-7E5EB60A1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398" y="5029981"/>
            <a:ext cx="5957501" cy="1323439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newElement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E99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‘demo’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newElement.</a:t>
            </a:r>
            <a:r>
              <a:rPr lang="en-US" sz="2000" dirty="0" err="1"/>
              <a:t>textContent</a:t>
            </a:r>
            <a:r>
              <a:rPr lang="en-US" sz="2000" dirty="0"/>
              <a:t> = </a:t>
            </a:r>
            <a:r>
              <a:rPr lang="en-US" altLang="en-US" sz="2000" dirty="0">
                <a:solidFill>
                  <a:srgbClr val="669900"/>
                </a:solidFill>
                <a:latin typeface="Consolas" panose="020B0609020204030204" pitchFamily="49" charset="0"/>
              </a:rPr>
              <a:t>‘Hello World’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595391F-D2A8-4844-8D6C-560B2750B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45" y="5029005"/>
            <a:ext cx="4579519" cy="1015663"/>
          </a:xfrm>
          <a:prstGeom prst="rect">
            <a:avLst/>
          </a:prstGeom>
          <a:solidFill>
            <a:srgbClr val="F9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data: { text: </a:t>
            </a:r>
            <a:r>
              <a:rPr lang="en-US" altLang="en-US" sz="2000" dirty="0">
                <a:solidFill>
                  <a:srgbClr val="669900"/>
                </a:solidFill>
                <a:latin typeface="Consolas" panose="020B0609020204030204" pitchFamily="49" charset="0"/>
              </a:rPr>
              <a:t>‘Hello World’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77AA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&lt;div </a:t>
            </a:r>
            <a:r>
              <a:rPr lang="en-US" altLang="en-US" sz="2000" dirty="0">
                <a:solidFill>
                  <a:srgbClr val="669900"/>
                </a:solidFill>
                <a:latin typeface="Consolas" panose="020B0609020204030204" pitchFamily="49" charset="0"/>
              </a:rPr>
              <a:t>id=‘demo’</a:t>
            </a:r>
            <a:r>
              <a:rPr lang="en-US" altLang="en-US" sz="2000" dirty="0">
                <a:solidFill>
                  <a:srgbClr val="0077AA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2000" dirty="0">
                <a:solidFill>
                  <a:srgbClr val="EE9900"/>
                </a:solidFill>
                <a:latin typeface="Consolas" panose="020B0609020204030204" pitchFamily="49" charset="0"/>
              </a:rPr>
              <a:t>{{</a:t>
            </a:r>
            <a:r>
              <a:rPr lang="en-US" altLang="en-US" sz="2000" dirty="0">
                <a:solidFill>
                  <a:srgbClr val="DD4A68"/>
                </a:solidFill>
                <a:latin typeface="Consolas" panose="020B0609020204030204" pitchFamily="49" charset="0"/>
              </a:rPr>
              <a:t>text</a:t>
            </a:r>
            <a:r>
              <a:rPr lang="en-US" altLang="en-US" sz="2000" dirty="0">
                <a:solidFill>
                  <a:srgbClr val="EE9900"/>
                </a:solidFill>
                <a:latin typeface="Consolas" panose="020B0609020204030204" pitchFamily="49" charset="0"/>
              </a:rPr>
              <a:t>}}</a:t>
            </a:r>
            <a:r>
              <a:rPr lang="en-US" altLang="en-US" sz="2000" dirty="0">
                <a:solidFill>
                  <a:srgbClr val="DD4A68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7AA"/>
                </a:solidFill>
                <a:latin typeface="Consolas" panose="020B0609020204030204" pitchFamily="49" charset="0"/>
              </a:rPr>
              <a:t>&lt;/div&gt;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5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F876E4-08C2-4ED2-8734-3B7139244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7" y="515302"/>
            <a:ext cx="3819525" cy="1743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BC5956-C053-4FF9-BB57-598C1D12C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77" y="3231515"/>
            <a:ext cx="4448175" cy="20002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D4981B-F19A-4A29-B58D-A8665C55693B}"/>
              </a:ext>
            </a:extLst>
          </p:cNvPr>
          <p:cNvCxnSpPr>
            <a:cxnSpLocks/>
          </p:cNvCxnSpPr>
          <p:nvPr/>
        </p:nvCxnSpPr>
        <p:spPr>
          <a:xfrm flipV="1">
            <a:off x="2001520" y="2001520"/>
            <a:ext cx="0" cy="1595121"/>
          </a:xfrm>
          <a:prstGeom prst="straightConnector1">
            <a:avLst/>
          </a:prstGeom>
          <a:ln w="38100">
            <a:solidFill>
              <a:srgbClr val="FE06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F3C9CD-5749-4C76-B474-1A1320A99ED9}"/>
              </a:ext>
            </a:extLst>
          </p:cNvPr>
          <p:cNvSpPr txBox="1"/>
          <p:nvPr/>
        </p:nvSpPr>
        <p:spPr>
          <a:xfrm>
            <a:off x="3616642" y="349325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3DDCB-0C99-4F55-9D94-FE131699C14B}"/>
              </a:ext>
            </a:extLst>
          </p:cNvPr>
          <p:cNvSpPr txBox="1"/>
          <p:nvPr/>
        </p:nvSpPr>
        <p:spPr>
          <a:xfrm>
            <a:off x="2021204" y="2660134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Hook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43BFAD-4F64-4FC0-A00D-EF0FCBD55F27}"/>
              </a:ext>
            </a:extLst>
          </p:cNvPr>
          <p:cNvSpPr/>
          <p:nvPr/>
        </p:nvSpPr>
        <p:spPr>
          <a:xfrm>
            <a:off x="365760" y="172720"/>
            <a:ext cx="5232400" cy="5974080"/>
          </a:xfrm>
          <a:prstGeom prst="rect">
            <a:avLst/>
          </a:prstGeom>
          <a:noFill/>
          <a:ln w="38100">
            <a:solidFill>
              <a:srgbClr val="59CE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Curved Up 12">
            <a:extLst>
              <a:ext uri="{FF2B5EF4-FFF2-40B4-BE49-F238E27FC236}">
                <a16:creationId xmlns:a16="http://schemas.microsoft.com/office/drawing/2014/main" id="{96F2EA53-81B0-4F22-811A-D3FC938C9815}"/>
              </a:ext>
            </a:extLst>
          </p:cNvPr>
          <p:cNvSpPr/>
          <p:nvPr/>
        </p:nvSpPr>
        <p:spPr>
          <a:xfrm>
            <a:off x="5037772" y="5433814"/>
            <a:ext cx="2856548" cy="1097915"/>
          </a:xfrm>
          <a:prstGeom prst="curvedUpArrow">
            <a:avLst/>
          </a:prstGeom>
          <a:solidFill>
            <a:srgbClr val="59CE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CA1BCC-A2E4-437E-AA73-69C4600BE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762" y="1495941"/>
            <a:ext cx="5334000" cy="30670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7C0152A-9819-4061-B649-1FEC3E61AD3F}"/>
              </a:ext>
            </a:extLst>
          </p:cNvPr>
          <p:cNvSpPr/>
          <p:nvPr/>
        </p:nvSpPr>
        <p:spPr>
          <a:xfrm>
            <a:off x="2001520" y="1361440"/>
            <a:ext cx="995020" cy="295275"/>
          </a:xfrm>
          <a:prstGeom prst="rect">
            <a:avLst/>
          </a:prstGeom>
          <a:noFill/>
          <a:ln w="25400">
            <a:solidFill>
              <a:srgbClr val="FE06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6BA9AB-01FE-43B0-86FE-EA075786ECA8}"/>
              </a:ext>
            </a:extLst>
          </p:cNvPr>
          <p:cNvSpPr txBox="1"/>
          <p:nvPr/>
        </p:nvSpPr>
        <p:spPr>
          <a:xfrm>
            <a:off x="2782422" y="1634381"/>
            <a:ext cx="123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Interpolate template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99BFA92-27F6-45BB-84C0-2B4AF4528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2765" y="95622"/>
            <a:ext cx="87534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8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Vue requirements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1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123A6F8-C0D0-4550-AFDF-4E9B7EEF4A6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Vue instance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EB246-4291-481B-AE5D-FB35D0002B44}"/>
              </a:ext>
            </a:extLst>
          </p:cNvPr>
          <p:cNvSpPr txBox="1"/>
          <p:nvPr/>
        </p:nvSpPr>
        <p:spPr>
          <a:xfrm>
            <a:off x="4000071" y="2070636"/>
            <a:ext cx="42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Vue options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9DAED-1F4B-45A5-B17B-818A014F2FE3}"/>
              </a:ext>
            </a:extLst>
          </p:cNvPr>
          <p:cNvSpPr txBox="1"/>
          <p:nvPr/>
        </p:nvSpPr>
        <p:spPr>
          <a:xfrm>
            <a:off x="4000071" y="2764102"/>
            <a:ext cx="42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Vue directives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314A2-7E68-4A3F-81C1-22209C25B4DF}"/>
              </a:ext>
            </a:extLst>
          </p:cNvPr>
          <p:cNvSpPr txBox="1"/>
          <p:nvPr/>
        </p:nvSpPr>
        <p:spPr>
          <a:xfrm>
            <a:off x="4000071" y="3429000"/>
            <a:ext cx="42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Instance lifecycle</a:t>
            </a:r>
          </a:p>
        </p:txBody>
      </p:sp>
    </p:spTree>
    <p:extLst>
      <p:ext uri="{BB962C8B-B14F-4D97-AF65-F5344CB8AC3E}">
        <p14:creationId xmlns:p14="http://schemas.microsoft.com/office/powerpoint/2010/main" val="287405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D959C5C-C8B1-41E5-B9EB-64128B379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18" b="96386" l="3799" r="99020">
                        <a14:foregroundMark x1="43750" y1="9237" x2="43750" y2="9237"/>
                        <a14:foregroundMark x1="49020" y1="35944" x2="49020" y2="35944"/>
                        <a14:foregroundMark x1="40931" y1="7028" x2="30392" y2="9237"/>
                        <a14:foregroundMark x1="30392" y1="9237" x2="7843" y2="31928"/>
                        <a14:foregroundMark x1="7843" y1="31928" x2="735" y2="77912"/>
                        <a14:foregroundMark x1="735" y1="77912" x2="2083" y2="93574"/>
                        <a14:foregroundMark x1="2083" y1="93574" x2="18995" y2="99799"/>
                        <a14:foregroundMark x1="18995" y1="99799" x2="62132" y2="99398"/>
                        <a14:foregroundMark x1="62132" y1="99398" x2="99510" y2="99799"/>
                        <a14:foregroundMark x1="99510" y1="99799" x2="96201" y2="36345"/>
                        <a14:foregroundMark x1="96201" y1="36345" x2="90074" y2="24297"/>
                        <a14:foregroundMark x1="90074" y1="24297" x2="55515" y2="5221"/>
                        <a14:foregroundMark x1="55515" y1="5221" x2="43873" y2="4418"/>
                        <a14:foregroundMark x1="43873" y1="4418" x2="40196" y2="6827"/>
                        <a14:foregroundMark x1="24387" y1="40562" x2="34191" y2="48193"/>
                        <a14:foregroundMark x1="34191" y1="48193" x2="44853" y2="51004"/>
                        <a14:foregroundMark x1="44853" y1="51004" x2="51471" y2="51004"/>
                        <a14:foregroundMark x1="57966" y1="46787" x2="76961" y2="51807"/>
                        <a14:foregroundMark x1="80392" y1="45181" x2="93627" y2="51807"/>
                        <a14:foregroundMark x1="67525" y1="70683" x2="95343" y2="79116"/>
                        <a14:foregroundMark x1="5515" y1="59839" x2="12745" y2="72892"/>
                        <a14:foregroundMark x1="12745" y1="72892" x2="16789" y2="76506"/>
                        <a14:foregroundMark x1="29167" y1="51606" x2="36765" y2="60843"/>
                        <a14:foregroundMark x1="31863" y1="68876" x2="32475" y2="80924"/>
                        <a14:foregroundMark x1="35662" y1="97189" x2="59436" y2="96787"/>
                        <a14:foregroundMark x1="59436" y1="96787" x2="62010" y2="96787"/>
                        <a14:foregroundMark x1="55637" y1="75100" x2="56373" y2="75301"/>
                        <a14:foregroundMark x1="99142" y1="92169" x2="99142" y2="92169"/>
                        <a14:foregroundMark x1="6127" y1="80723" x2="6127" y2="80723"/>
                        <a14:foregroundMark x1="47672" y1="75301" x2="47672" y2="75301"/>
                        <a14:foregroundMark x1="3799" y1="78916" x2="3799" y2="78916"/>
                        <a14:backgroundMark x1="6740" y1="12450" x2="6740" y2="12450"/>
                        <a14:backgroundMark x1="4779" y1="9639" x2="9314" y2="14056"/>
                        <a14:backgroundMark x1="6740" y1="8635" x2="7353" y2="7831"/>
                        <a14:backgroundMark x1="8946" y1="8635" x2="9069" y2="7631"/>
                        <a14:backgroundMark x1="6250" y1="13655" x2="6618" y2="150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484" y="2313356"/>
            <a:ext cx="4547838" cy="334959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11DB080-36F2-4B6B-B6EC-3EB497A447E6}"/>
              </a:ext>
            </a:extLst>
          </p:cNvPr>
          <p:cNvGrpSpPr/>
          <p:nvPr/>
        </p:nvGrpSpPr>
        <p:grpSpPr>
          <a:xfrm>
            <a:off x="1719580" y="3864548"/>
            <a:ext cx="1574800" cy="1320800"/>
            <a:chOff x="1719580" y="2909052"/>
            <a:chExt cx="1574800" cy="1320800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4729E448-5CE2-4CBC-99DE-700E145DC1A5}"/>
                </a:ext>
              </a:extLst>
            </p:cNvPr>
            <p:cNvSpPr/>
            <p:nvPr/>
          </p:nvSpPr>
          <p:spPr>
            <a:xfrm>
              <a:off x="1719580" y="2990332"/>
              <a:ext cx="1574800" cy="1239520"/>
            </a:xfrm>
            <a:prstGeom prst="cube">
              <a:avLst/>
            </a:prstGeom>
            <a:solidFill>
              <a:srgbClr val="42B98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Magnetic Disk 3">
              <a:extLst>
                <a:ext uri="{FF2B5EF4-FFF2-40B4-BE49-F238E27FC236}">
                  <a16:creationId xmlns:a16="http://schemas.microsoft.com/office/drawing/2014/main" id="{462147AD-0D83-466D-BAB2-1E0303CB42C6}"/>
                </a:ext>
              </a:extLst>
            </p:cNvPr>
            <p:cNvSpPr/>
            <p:nvPr/>
          </p:nvSpPr>
          <p:spPr>
            <a:xfrm>
              <a:off x="2039620" y="2909052"/>
              <a:ext cx="360680" cy="335280"/>
            </a:xfrm>
            <a:prstGeom prst="flowChartMagneticDisk">
              <a:avLst/>
            </a:prstGeom>
            <a:solidFill>
              <a:srgbClr val="34495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BC95127B-B725-4959-A0FC-33B35C37D476}"/>
                </a:ext>
              </a:extLst>
            </p:cNvPr>
            <p:cNvSpPr/>
            <p:nvPr/>
          </p:nvSpPr>
          <p:spPr>
            <a:xfrm>
              <a:off x="2667000" y="2909052"/>
              <a:ext cx="360680" cy="335280"/>
            </a:xfrm>
            <a:prstGeom prst="flowChartMagneticDisk">
              <a:avLst/>
            </a:prstGeom>
            <a:solidFill>
              <a:srgbClr val="34495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B1960662-6F20-4AAC-AF06-B491B2E3179B}"/>
              </a:ext>
            </a:extLst>
          </p:cNvPr>
          <p:cNvSpPr/>
          <p:nvPr/>
        </p:nvSpPr>
        <p:spPr>
          <a:xfrm>
            <a:off x="5886784" y="1415533"/>
            <a:ext cx="5207268" cy="5344696"/>
          </a:xfrm>
          <a:prstGeom prst="ellipse">
            <a:avLst/>
          </a:prstGeom>
          <a:noFill/>
          <a:ln w="38100">
            <a:solidFill>
              <a:srgbClr val="42B9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DC42A3-59AB-4C21-996C-4141F559AE4C}"/>
              </a:ext>
            </a:extLst>
          </p:cNvPr>
          <p:cNvCxnSpPr>
            <a:cxnSpLocks/>
            <a:stCxn id="59" idx="2"/>
          </p:cNvCxnSpPr>
          <p:nvPr/>
        </p:nvCxnSpPr>
        <p:spPr>
          <a:xfrm flipV="1">
            <a:off x="2912240" y="4094029"/>
            <a:ext cx="3398056" cy="757218"/>
          </a:xfrm>
          <a:prstGeom prst="straightConnector1">
            <a:avLst/>
          </a:prstGeom>
          <a:ln w="25400">
            <a:solidFill>
              <a:srgbClr val="34495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BFF2B0-BA26-40A7-9E1C-6FDDD1321CD3}"/>
              </a:ext>
            </a:extLst>
          </p:cNvPr>
          <p:cNvSpPr txBox="1"/>
          <p:nvPr/>
        </p:nvSpPr>
        <p:spPr>
          <a:xfrm>
            <a:off x="7349824" y="1822467"/>
            <a:ext cx="224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HTML Tree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2BFD90-727A-4FC8-9838-A1687241FBD2}"/>
              </a:ext>
            </a:extLst>
          </p:cNvPr>
          <p:cNvSpPr txBox="1"/>
          <p:nvPr/>
        </p:nvSpPr>
        <p:spPr>
          <a:xfrm>
            <a:off x="1385636" y="3386120"/>
            <a:ext cx="224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E4E57"/>
                </a:solidFill>
              </a:rPr>
              <a:t>Vue instance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7C8380-B331-4279-A47F-D9497BF998EA}"/>
              </a:ext>
            </a:extLst>
          </p:cNvPr>
          <p:cNvSpPr txBox="1"/>
          <p:nvPr/>
        </p:nvSpPr>
        <p:spPr>
          <a:xfrm>
            <a:off x="1308115" y="6235126"/>
            <a:ext cx="913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4050B-F99D-47CF-94F3-A8F5AD4B2FBB}"/>
              </a:ext>
            </a:extLst>
          </p:cNvPr>
          <p:cNvSpPr txBox="1"/>
          <p:nvPr/>
        </p:nvSpPr>
        <p:spPr>
          <a:xfrm>
            <a:off x="2136589" y="6502584"/>
            <a:ext cx="1305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methods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241DE9-2743-41AD-B715-8314385C9738}"/>
              </a:ext>
            </a:extLst>
          </p:cNvPr>
          <p:cNvSpPr txBox="1"/>
          <p:nvPr/>
        </p:nvSpPr>
        <p:spPr>
          <a:xfrm>
            <a:off x="2928753" y="5475881"/>
            <a:ext cx="1876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585AE-CE6A-4075-AA70-4E3F9A7F5910}"/>
              </a:ext>
            </a:extLst>
          </p:cNvPr>
          <p:cNvSpPr txBox="1"/>
          <p:nvPr/>
        </p:nvSpPr>
        <p:spPr>
          <a:xfrm>
            <a:off x="1344461" y="5518893"/>
            <a:ext cx="56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DB591-CB75-4305-9C0C-0DA52A532EEF}"/>
              </a:ext>
            </a:extLst>
          </p:cNvPr>
          <p:cNvSpPr txBox="1"/>
          <p:nvPr/>
        </p:nvSpPr>
        <p:spPr>
          <a:xfrm>
            <a:off x="1673123" y="4712815"/>
            <a:ext cx="1422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{Options}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B2B687-2FBB-42E0-84C3-91493D2CC8E8}"/>
              </a:ext>
            </a:extLst>
          </p:cNvPr>
          <p:cNvCxnSpPr/>
          <p:nvPr/>
        </p:nvCxnSpPr>
        <p:spPr>
          <a:xfrm flipH="1">
            <a:off x="1719580" y="5110177"/>
            <a:ext cx="519229" cy="497613"/>
          </a:xfrm>
          <a:prstGeom prst="line">
            <a:avLst/>
          </a:prstGeom>
          <a:ln w="19050">
            <a:solidFill>
              <a:srgbClr val="3449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141B48-EFE4-45DE-93A2-AA3638015C61}"/>
              </a:ext>
            </a:extLst>
          </p:cNvPr>
          <p:cNvCxnSpPr>
            <a:cxnSpLocks/>
          </p:cNvCxnSpPr>
          <p:nvPr/>
        </p:nvCxnSpPr>
        <p:spPr>
          <a:xfrm flipH="1">
            <a:off x="1661080" y="5110177"/>
            <a:ext cx="560818" cy="1151596"/>
          </a:xfrm>
          <a:prstGeom prst="line">
            <a:avLst/>
          </a:prstGeom>
          <a:ln w="19050">
            <a:solidFill>
              <a:srgbClr val="3449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F69C2A-45B1-40B2-A174-73D4B38C855E}"/>
              </a:ext>
            </a:extLst>
          </p:cNvPr>
          <p:cNvCxnSpPr>
            <a:cxnSpLocks/>
          </p:cNvCxnSpPr>
          <p:nvPr/>
        </p:nvCxnSpPr>
        <p:spPr>
          <a:xfrm>
            <a:off x="2238809" y="5128105"/>
            <a:ext cx="291438" cy="1417270"/>
          </a:xfrm>
          <a:prstGeom prst="line">
            <a:avLst/>
          </a:prstGeom>
          <a:ln w="19050">
            <a:solidFill>
              <a:srgbClr val="3449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AB3062-B6C7-4D62-9C13-1A97248ADD7E}"/>
              </a:ext>
            </a:extLst>
          </p:cNvPr>
          <p:cNvCxnSpPr>
            <a:cxnSpLocks/>
          </p:cNvCxnSpPr>
          <p:nvPr/>
        </p:nvCxnSpPr>
        <p:spPr>
          <a:xfrm>
            <a:off x="2257658" y="5128105"/>
            <a:ext cx="289500" cy="745232"/>
          </a:xfrm>
          <a:prstGeom prst="line">
            <a:avLst/>
          </a:prstGeom>
          <a:ln w="19050">
            <a:solidFill>
              <a:srgbClr val="3449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A1AD73-3E2D-4E0B-9CD6-B6E56240494B}"/>
              </a:ext>
            </a:extLst>
          </p:cNvPr>
          <p:cNvCxnSpPr>
            <a:cxnSpLocks/>
          </p:cNvCxnSpPr>
          <p:nvPr/>
        </p:nvCxnSpPr>
        <p:spPr>
          <a:xfrm>
            <a:off x="2221898" y="5110177"/>
            <a:ext cx="756671" cy="426492"/>
          </a:xfrm>
          <a:prstGeom prst="line">
            <a:avLst/>
          </a:prstGeom>
          <a:ln w="19050">
            <a:solidFill>
              <a:srgbClr val="3449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9BA4857-F78B-4A32-ABFB-D2320927FCBC}"/>
              </a:ext>
            </a:extLst>
          </p:cNvPr>
          <p:cNvGrpSpPr/>
          <p:nvPr/>
        </p:nvGrpSpPr>
        <p:grpSpPr>
          <a:xfrm>
            <a:off x="1847458" y="1033400"/>
            <a:ext cx="1654977" cy="865174"/>
            <a:chOff x="1847458" y="77904"/>
            <a:chExt cx="1654977" cy="86517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344827B-0C78-448F-8219-BEFDF681390E}"/>
                </a:ext>
              </a:extLst>
            </p:cNvPr>
            <p:cNvSpPr/>
            <p:nvPr/>
          </p:nvSpPr>
          <p:spPr>
            <a:xfrm>
              <a:off x="1847458" y="77904"/>
              <a:ext cx="1654977" cy="865174"/>
            </a:xfrm>
            <a:prstGeom prst="rect">
              <a:avLst/>
            </a:prstGeom>
            <a:solidFill>
              <a:srgbClr val="FE4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8BAB056-F02B-40B1-8EEA-307176D83888}"/>
                </a:ext>
              </a:extLst>
            </p:cNvPr>
            <p:cNvGrpSpPr/>
            <p:nvPr/>
          </p:nvGrpSpPr>
          <p:grpSpPr>
            <a:xfrm>
              <a:off x="1885887" y="156722"/>
              <a:ext cx="1607301" cy="741711"/>
              <a:chOff x="1885887" y="156722"/>
              <a:chExt cx="1607301" cy="74171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1E4A79-7769-42D0-BC06-1FBE619A5B65}"/>
                  </a:ext>
                </a:extLst>
              </p:cNvPr>
              <p:cNvSpPr txBox="1"/>
              <p:nvPr/>
            </p:nvSpPr>
            <p:spPr>
              <a:xfrm>
                <a:off x="1910813" y="498323"/>
                <a:ext cx="14064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created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D35C0D4-EEBA-41E7-90D2-3D507CB9EEA2}"/>
                  </a:ext>
                </a:extLst>
              </p:cNvPr>
              <p:cNvSpPr txBox="1"/>
              <p:nvPr/>
            </p:nvSpPr>
            <p:spPr>
              <a:xfrm>
                <a:off x="1885887" y="156722"/>
                <a:ext cx="16073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bg1"/>
                    </a:solidFill>
                  </a:rPr>
                  <a:t>beforeCreate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F54A61-B2D6-4FDB-B11C-66770D6D1598}"/>
              </a:ext>
            </a:extLst>
          </p:cNvPr>
          <p:cNvGrpSpPr/>
          <p:nvPr/>
        </p:nvGrpSpPr>
        <p:grpSpPr>
          <a:xfrm>
            <a:off x="4069896" y="2067581"/>
            <a:ext cx="1759224" cy="865174"/>
            <a:chOff x="4047980" y="1205316"/>
            <a:chExt cx="1759224" cy="86517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38FB3C-839F-4030-9086-BEB8E6C4BC9E}"/>
                </a:ext>
              </a:extLst>
            </p:cNvPr>
            <p:cNvSpPr/>
            <p:nvPr/>
          </p:nvSpPr>
          <p:spPr>
            <a:xfrm>
              <a:off x="4047980" y="1205316"/>
              <a:ext cx="1654977" cy="865174"/>
            </a:xfrm>
            <a:prstGeom prst="rect">
              <a:avLst/>
            </a:prstGeom>
            <a:solidFill>
              <a:srgbClr val="59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77565CA-B9CE-4360-AB30-D0B7EE803243}"/>
                </a:ext>
              </a:extLst>
            </p:cNvPr>
            <p:cNvGrpSpPr/>
            <p:nvPr/>
          </p:nvGrpSpPr>
          <p:grpSpPr>
            <a:xfrm>
              <a:off x="4082205" y="1301836"/>
              <a:ext cx="1724999" cy="749162"/>
              <a:chOff x="4071862" y="1188112"/>
              <a:chExt cx="1724999" cy="749162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4AAEB1-E489-4938-9E61-2C59DCDA9686}"/>
                  </a:ext>
                </a:extLst>
              </p:cNvPr>
              <p:cNvSpPr txBox="1"/>
              <p:nvPr/>
            </p:nvSpPr>
            <p:spPr>
              <a:xfrm>
                <a:off x="4071863" y="1188112"/>
                <a:ext cx="17249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beforeDestroy</a:t>
                </a:r>
                <a:endParaRPr lang="en-US" sz="20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9CBB10D-298D-45A0-BB4A-18FEE58663B0}"/>
                  </a:ext>
                </a:extLst>
              </p:cNvPr>
              <p:cNvSpPr txBox="1"/>
              <p:nvPr/>
            </p:nvSpPr>
            <p:spPr>
              <a:xfrm>
                <a:off x="4071862" y="1537164"/>
                <a:ext cx="15522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destroyed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F15FD09-3167-4344-A387-C4CD1B93D5AB}"/>
              </a:ext>
            </a:extLst>
          </p:cNvPr>
          <p:cNvGrpSpPr/>
          <p:nvPr/>
        </p:nvGrpSpPr>
        <p:grpSpPr>
          <a:xfrm>
            <a:off x="4041495" y="1048188"/>
            <a:ext cx="1750688" cy="865174"/>
            <a:chOff x="4041495" y="92692"/>
            <a:chExt cx="1750688" cy="86517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74B47CC-66A3-445C-B895-12BD993E6391}"/>
                </a:ext>
              </a:extLst>
            </p:cNvPr>
            <p:cNvSpPr/>
            <p:nvPr/>
          </p:nvSpPr>
          <p:spPr>
            <a:xfrm>
              <a:off x="4041495" y="92692"/>
              <a:ext cx="1654977" cy="865174"/>
            </a:xfrm>
            <a:prstGeom prst="rect">
              <a:avLst/>
            </a:prstGeom>
            <a:solidFill>
              <a:srgbClr val="34495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22AC327-91E7-4AB9-900C-EBF27727F9FD}"/>
                </a:ext>
              </a:extLst>
            </p:cNvPr>
            <p:cNvGrpSpPr/>
            <p:nvPr/>
          </p:nvGrpSpPr>
          <p:grpSpPr>
            <a:xfrm>
              <a:off x="4067187" y="147869"/>
              <a:ext cx="1724996" cy="753569"/>
              <a:chOff x="4067187" y="147869"/>
              <a:chExt cx="1724996" cy="75356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520284D-2091-44AE-A7B7-B53447E42C92}"/>
                  </a:ext>
                </a:extLst>
              </p:cNvPr>
              <p:cNvSpPr txBox="1"/>
              <p:nvPr/>
            </p:nvSpPr>
            <p:spPr>
              <a:xfrm>
                <a:off x="4067188" y="501328"/>
                <a:ext cx="13909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updated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5320666-7B99-4B66-A0BD-314C0D615CD8}"/>
                  </a:ext>
                </a:extLst>
              </p:cNvPr>
              <p:cNvSpPr txBox="1"/>
              <p:nvPr/>
            </p:nvSpPr>
            <p:spPr>
              <a:xfrm>
                <a:off x="4067187" y="147869"/>
                <a:ext cx="17249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bg1"/>
                    </a:solidFill>
                  </a:rPr>
                  <a:t>beforeUpdate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8D92472-AAC6-46EC-B230-DE43CACF7B60}"/>
              </a:ext>
            </a:extLst>
          </p:cNvPr>
          <p:cNvGrpSpPr/>
          <p:nvPr/>
        </p:nvGrpSpPr>
        <p:grpSpPr>
          <a:xfrm>
            <a:off x="1841284" y="2078006"/>
            <a:ext cx="1654977" cy="865174"/>
            <a:chOff x="1857609" y="1400888"/>
            <a:chExt cx="1654977" cy="86517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18BBD6C-EEC9-4AB1-A40D-02D119847DE9}"/>
                </a:ext>
              </a:extLst>
            </p:cNvPr>
            <p:cNvSpPr/>
            <p:nvPr/>
          </p:nvSpPr>
          <p:spPr>
            <a:xfrm>
              <a:off x="1857609" y="1400888"/>
              <a:ext cx="1654977" cy="865174"/>
            </a:xfrm>
            <a:prstGeom prst="rect">
              <a:avLst/>
            </a:prstGeom>
            <a:solidFill>
              <a:srgbClr val="42B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5C6F7AC-2998-468C-BB15-583C7F4C77FD}"/>
                </a:ext>
              </a:extLst>
            </p:cNvPr>
            <p:cNvGrpSpPr/>
            <p:nvPr/>
          </p:nvGrpSpPr>
          <p:grpSpPr>
            <a:xfrm>
              <a:off x="1912833" y="1446966"/>
              <a:ext cx="1584151" cy="727333"/>
              <a:chOff x="1849333" y="1154915"/>
              <a:chExt cx="1584151" cy="727333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2E35BFA-2803-4C39-B7B1-8A4F781B7900}"/>
                  </a:ext>
                </a:extLst>
              </p:cNvPr>
              <p:cNvSpPr txBox="1"/>
              <p:nvPr/>
            </p:nvSpPr>
            <p:spPr>
              <a:xfrm>
                <a:off x="1858167" y="1482138"/>
                <a:ext cx="1344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mounted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D29975B-C84A-41D4-ABCF-4B9A56F87146}"/>
                  </a:ext>
                </a:extLst>
              </p:cNvPr>
              <p:cNvSpPr txBox="1"/>
              <p:nvPr/>
            </p:nvSpPr>
            <p:spPr>
              <a:xfrm>
                <a:off x="1849333" y="1154915"/>
                <a:ext cx="15841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beforeMount</a:t>
                </a:r>
                <a:endParaRPr lang="en-US" sz="2000" dirty="0"/>
              </a:p>
            </p:txBody>
          </p:sp>
        </p:grp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6C1BDEB6-6D5C-4198-88A2-35B36B5F4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936" y="1184659"/>
            <a:ext cx="2250487" cy="1687868"/>
          </a:xfrm>
          <a:prstGeom prst="rect">
            <a:avLst/>
          </a:prstGeom>
          <a:noFill/>
        </p:spPr>
      </p:pic>
      <p:sp>
        <p:nvSpPr>
          <p:cNvPr id="59" name="Arc 58">
            <a:extLst>
              <a:ext uri="{FF2B5EF4-FFF2-40B4-BE49-F238E27FC236}">
                <a16:creationId xmlns:a16="http://schemas.microsoft.com/office/drawing/2014/main" id="{49563233-63F8-400E-8A2A-F659C70DFDF2}"/>
              </a:ext>
            </a:extLst>
          </p:cNvPr>
          <p:cNvSpPr/>
          <p:nvPr/>
        </p:nvSpPr>
        <p:spPr>
          <a:xfrm rot="1649072">
            <a:off x="2659159" y="2072220"/>
            <a:ext cx="647576" cy="3981359"/>
          </a:xfrm>
          <a:prstGeom prst="arc">
            <a:avLst>
              <a:gd name="adj1" fmla="val 16309602"/>
              <a:gd name="adj2" fmla="val 4058437"/>
            </a:avLst>
          </a:prstGeom>
          <a:ln w="12700">
            <a:solidFill>
              <a:srgbClr val="34495E">
                <a:alpha val="98000"/>
              </a:srgbClr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EDCC66-9462-47B4-84E6-02794AF86985}"/>
              </a:ext>
            </a:extLst>
          </p:cNvPr>
          <p:cNvSpPr txBox="1"/>
          <p:nvPr/>
        </p:nvSpPr>
        <p:spPr>
          <a:xfrm>
            <a:off x="2928753" y="455596"/>
            <a:ext cx="165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E4E57"/>
                </a:solidFill>
              </a:rPr>
              <a:t>Life-cycle</a:t>
            </a:r>
            <a:endParaRPr lang="en-US" sz="2400" dirty="0">
              <a:solidFill>
                <a:srgbClr val="FE4E57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D796B7-3391-42A0-87C7-B4E2C620CCC0}"/>
              </a:ext>
            </a:extLst>
          </p:cNvPr>
          <p:cNvSpPr txBox="1"/>
          <p:nvPr/>
        </p:nvSpPr>
        <p:spPr>
          <a:xfrm>
            <a:off x="7464686" y="969520"/>
            <a:ext cx="2242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E4E57"/>
                </a:solidFill>
              </a:rPr>
              <a:t>Vue directives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F8BD7F-6B69-4A7F-8ECB-336FE023087D}"/>
              </a:ext>
            </a:extLst>
          </p:cNvPr>
          <p:cNvSpPr txBox="1"/>
          <p:nvPr/>
        </p:nvSpPr>
        <p:spPr>
          <a:xfrm>
            <a:off x="2143125" y="5865794"/>
            <a:ext cx="142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template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A9A77C14-738B-4B35-BC91-919EF5FD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244741" cy="490887"/>
          </a:xfrm>
        </p:spPr>
        <p:txBody>
          <a:bodyPr>
            <a:noAutofit/>
          </a:bodyPr>
          <a:lstStyle/>
          <a:p>
            <a:r>
              <a:rPr lang="en-US" sz="3200" dirty="0"/>
              <a:t>The </a:t>
            </a:r>
            <a:r>
              <a:rPr lang="en-US" sz="3200" dirty="0" err="1"/>
              <a:t>vue</a:t>
            </a:r>
            <a:r>
              <a:rPr lang="en-US" sz="3200" dirty="0"/>
              <a:t> instance</a:t>
            </a:r>
          </a:p>
        </p:txBody>
      </p:sp>
    </p:spTree>
    <p:extLst>
      <p:ext uri="{BB962C8B-B14F-4D97-AF65-F5344CB8AC3E}">
        <p14:creationId xmlns:p14="http://schemas.microsoft.com/office/powerpoint/2010/main" val="32392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2EB246-4291-481B-AE5D-FB35D0002B44}"/>
              </a:ext>
            </a:extLst>
          </p:cNvPr>
          <p:cNvSpPr txBox="1"/>
          <p:nvPr/>
        </p:nvSpPr>
        <p:spPr>
          <a:xfrm>
            <a:off x="4000071" y="2070636"/>
            <a:ext cx="42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Vue options</a:t>
            </a:r>
          </a:p>
        </p:txBody>
      </p:sp>
    </p:spTree>
    <p:extLst>
      <p:ext uri="{BB962C8B-B14F-4D97-AF65-F5344CB8AC3E}">
        <p14:creationId xmlns:p14="http://schemas.microsoft.com/office/powerpoint/2010/main" val="32546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E65A-46BB-4183-9897-EC9E7FD8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78148" cy="866000"/>
          </a:xfrm>
        </p:spPr>
        <p:txBody>
          <a:bodyPr>
            <a:normAutofit/>
          </a:bodyPr>
          <a:lstStyle/>
          <a:p>
            <a:r>
              <a:rPr lang="en-US" sz="3200" dirty="0"/>
              <a:t>#el, template,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9CFA0-53C7-44B4-865E-113DF666CB7B}"/>
              </a:ext>
            </a:extLst>
          </p:cNvPr>
          <p:cNvSpPr txBox="1"/>
          <p:nvPr/>
        </p:nvSpPr>
        <p:spPr>
          <a:xfrm>
            <a:off x="438150" y="1333500"/>
            <a:ext cx="680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</a:t>
            </a:r>
            <a:r>
              <a:rPr lang="en-US" sz="2400" b="1" dirty="0"/>
              <a:t>el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42B983"/>
                </a:solidFill>
              </a:rPr>
              <a:t>Mount</a:t>
            </a:r>
            <a:r>
              <a:rPr lang="en-US" sz="2400" dirty="0"/>
              <a:t> Vue instance with DOM element</a:t>
            </a:r>
          </a:p>
          <a:p>
            <a:r>
              <a:rPr lang="en-US" sz="2400" dirty="0"/>
              <a:t>via CSS selector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B22DD-7634-41D6-944E-BEB373BB252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" b="90417" l="1154" r="98462">
                        <a14:foregroundMark x1="4231" y1="2500" x2="4231" y2="2500"/>
                        <a14:foregroundMark x1="92308" y1="4167" x2="92308" y2="4167"/>
                        <a14:foregroundMark x1="96154" y1="2500" x2="96154" y2="2500"/>
                        <a14:foregroundMark x1="50385" y1="90833" x2="50385" y2="90833"/>
                        <a14:foregroundMark x1="98462" y1="417" x2="98462" y2="417"/>
                        <a14:foregroundMark x1="1154" y1="833" x2="1154" y2="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129" y="1675841"/>
            <a:ext cx="645491" cy="5958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18FDC6-B79A-49D7-880C-E93841395A01}"/>
              </a:ext>
            </a:extLst>
          </p:cNvPr>
          <p:cNvSpPr txBox="1"/>
          <p:nvPr/>
        </p:nvSpPr>
        <p:spPr>
          <a:xfrm>
            <a:off x="7706217" y="790584"/>
            <a:ext cx="1092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2B983"/>
                </a:solidFill>
              </a:rPr>
              <a:t>HTML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EA4814-0A18-470C-A342-8EA61A895000}"/>
              </a:ext>
            </a:extLst>
          </p:cNvPr>
          <p:cNvGrpSpPr/>
          <p:nvPr/>
        </p:nvGrpSpPr>
        <p:grpSpPr>
          <a:xfrm>
            <a:off x="8098864" y="1204594"/>
            <a:ext cx="163109" cy="536399"/>
            <a:chOff x="7662863" y="1879600"/>
            <a:chExt cx="271790" cy="969433"/>
          </a:xfrm>
        </p:grpSpPr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FD2E2ABA-E5C7-4C2F-8330-1FA32A3246AE}"/>
                </a:ext>
              </a:extLst>
            </p:cNvPr>
            <p:cNvSpPr/>
            <p:nvPr/>
          </p:nvSpPr>
          <p:spPr>
            <a:xfrm rot="5400000">
              <a:off x="7679695" y="1952919"/>
              <a:ext cx="238125" cy="27179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FE3A48-B19D-4C2C-8F1E-ED48DE3ADEBF}"/>
                </a:ext>
              </a:extLst>
            </p:cNvPr>
            <p:cNvCxnSpPr>
              <a:stCxn id="8" idx="3"/>
            </p:cNvCxnSpPr>
            <p:nvPr/>
          </p:nvCxnSpPr>
          <p:spPr>
            <a:xfrm flipH="1">
              <a:off x="7798757" y="2207877"/>
              <a:ext cx="1" cy="6411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339386-9B28-480E-9143-8BE3CDD30F7D}"/>
                </a:ext>
              </a:extLst>
            </p:cNvPr>
            <p:cNvCxnSpPr>
              <a:cxnSpLocks/>
            </p:cNvCxnSpPr>
            <p:nvPr/>
          </p:nvCxnSpPr>
          <p:spPr>
            <a:xfrm>
              <a:off x="7733872" y="1879600"/>
              <a:ext cx="0" cy="901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1005A0-7105-4362-AD29-9FA3C3EB9F54}"/>
                </a:ext>
              </a:extLst>
            </p:cNvPr>
            <p:cNvCxnSpPr>
              <a:cxnSpLocks/>
            </p:cNvCxnSpPr>
            <p:nvPr/>
          </p:nvCxnSpPr>
          <p:spPr>
            <a:xfrm>
              <a:off x="7860871" y="1879600"/>
              <a:ext cx="0" cy="9015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B6D17D4-CDE1-4905-AD7C-92FDDFDA0F5A}"/>
              </a:ext>
            </a:extLst>
          </p:cNvPr>
          <p:cNvSpPr txBox="1"/>
          <p:nvPr/>
        </p:nvSpPr>
        <p:spPr>
          <a:xfrm>
            <a:off x="438150" y="2787952"/>
            <a:ext cx="680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template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42B983"/>
                </a:solidFill>
              </a:rPr>
              <a:t>Define HTML markup </a:t>
            </a:r>
            <a:r>
              <a:rPr lang="en-US" sz="2400" dirty="0"/>
              <a:t>for Vue instance</a:t>
            </a:r>
          </a:p>
          <a:p>
            <a:r>
              <a:rPr lang="en-US" sz="2400" dirty="0"/>
              <a:t>within a string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4455C2E-B1E0-4065-9532-3F767412FF7C}"/>
              </a:ext>
            </a:extLst>
          </p:cNvPr>
          <p:cNvGrpSpPr/>
          <p:nvPr/>
        </p:nvGrpSpPr>
        <p:grpSpPr>
          <a:xfrm>
            <a:off x="7745801" y="2796801"/>
            <a:ext cx="956409" cy="812721"/>
            <a:chOff x="6676113" y="2637775"/>
            <a:chExt cx="956409" cy="81272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3B79A4-D4E2-447C-9F54-7E4BE117CB41}"/>
                </a:ext>
              </a:extLst>
            </p:cNvPr>
            <p:cNvSpPr/>
            <p:nvPr/>
          </p:nvSpPr>
          <p:spPr>
            <a:xfrm>
              <a:off x="6676113" y="3271113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442F82-254F-417E-B85A-CE3065D0D508}"/>
                </a:ext>
              </a:extLst>
            </p:cNvPr>
            <p:cNvSpPr/>
            <p:nvPr/>
          </p:nvSpPr>
          <p:spPr>
            <a:xfrm>
              <a:off x="7041863" y="3259573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61FBCA-67FE-4182-8AE5-4E50C8E6693B}"/>
                </a:ext>
              </a:extLst>
            </p:cNvPr>
            <p:cNvSpPr/>
            <p:nvPr/>
          </p:nvSpPr>
          <p:spPr>
            <a:xfrm>
              <a:off x="7395647" y="3255418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AC5015-E31F-438E-A414-2DC987FCD8B6}"/>
                </a:ext>
              </a:extLst>
            </p:cNvPr>
            <p:cNvSpPr/>
            <p:nvPr/>
          </p:nvSpPr>
          <p:spPr>
            <a:xfrm>
              <a:off x="7192285" y="2930997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EC15930-0CF8-4501-97A1-648776C0F088}"/>
                </a:ext>
              </a:extLst>
            </p:cNvPr>
            <p:cNvSpPr/>
            <p:nvPr/>
          </p:nvSpPr>
          <p:spPr>
            <a:xfrm>
              <a:off x="6848425" y="2930997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F26604-608A-452A-B20A-4A033CB7FB51}"/>
                </a:ext>
              </a:extLst>
            </p:cNvPr>
            <p:cNvSpPr/>
            <p:nvPr/>
          </p:nvSpPr>
          <p:spPr>
            <a:xfrm>
              <a:off x="7029176" y="2637775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93D47D2-B8D7-4DB1-A3F3-E71AE9E0C4CF}"/>
                </a:ext>
              </a:extLst>
            </p:cNvPr>
            <p:cNvCxnSpPr>
              <a:stCxn id="32" idx="2"/>
              <a:endCxn id="30" idx="0"/>
            </p:cNvCxnSpPr>
            <p:nvPr/>
          </p:nvCxnSpPr>
          <p:spPr>
            <a:xfrm>
              <a:off x="7147614" y="2817158"/>
              <a:ext cx="163109" cy="11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72227C-ECA3-403F-886F-4B39C9756E63}"/>
                </a:ext>
              </a:extLst>
            </p:cNvPr>
            <p:cNvCxnSpPr>
              <a:stCxn id="32" idx="2"/>
              <a:endCxn id="31" idx="0"/>
            </p:cNvCxnSpPr>
            <p:nvPr/>
          </p:nvCxnSpPr>
          <p:spPr>
            <a:xfrm flipH="1">
              <a:off x="6966863" y="2817158"/>
              <a:ext cx="180751" cy="11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2FE8A8-8F30-42EF-8A28-FB6B078B46FD}"/>
                </a:ext>
              </a:extLst>
            </p:cNvPr>
            <p:cNvCxnSpPr>
              <a:stCxn id="31" idx="2"/>
              <a:endCxn id="27" idx="0"/>
            </p:cNvCxnSpPr>
            <p:nvPr/>
          </p:nvCxnSpPr>
          <p:spPr>
            <a:xfrm flipH="1">
              <a:off x="6794551" y="3110380"/>
              <a:ext cx="172312" cy="160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21AC008-F3AF-4876-BA6D-42395EA26A13}"/>
                </a:ext>
              </a:extLst>
            </p:cNvPr>
            <p:cNvCxnSpPr>
              <a:stCxn id="30" idx="2"/>
              <a:endCxn id="28" idx="0"/>
            </p:cNvCxnSpPr>
            <p:nvPr/>
          </p:nvCxnSpPr>
          <p:spPr>
            <a:xfrm flipH="1">
              <a:off x="7160301" y="3110380"/>
              <a:ext cx="150422" cy="149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99C0C0-78C6-4CA4-872B-AD18FCAD5173}"/>
                </a:ext>
              </a:extLst>
            </p:cNvPr>
            <p:cNvCxnSpPr>
              <a:stCxn id="30" idx="2"/>
              <a:endCxn id="29" idx="0"/>
            </p:cNvCxnSpPr>
            <p:nvPr/>
          </p:nvCxnSpPr>
          <p:spPr>
            <a:xfrm>
              <a:off x="7310723" y="3110380"/>
              <a:ext cx="203362" cy="145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6C65D53-E0EA-4C0E-A177-120A4C9F27C1}"/>
              </a:ext>
            </a:extLst>
          </p:cNvPr>
          <p:cNvSpPr txBox="1"/>
          <p:nvPr/>
        </p:nvSpPr>
        <p:spPr>
          <a:xfrm>
            <a:off x="465201" y="4242404"/>
            <a:ext cx="680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</a:t>
            </a:r>
            <a:r>
              <a:rPr lang="en-US" sz="2400" dirty="0"/>
              <a:t>: A data object or a function return object for Vue component, it’s </a:t>
            </a:r>
            <a:r>
              <a:rPr lang="en-US" sz="2400" dirty="0">
                <a:solidFill>
                  <a:srgbClr val="42B983"/>
                </a:solidFill>
              </a:rPr>
              <a:t>reactive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54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378B-B033-4F84-88BC-04B51823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453"/>
            <a:ext cx="4572000" cy="752475"/>
          </a:xfrm>
        </p:spPr>
        <p:txBody>
          <a:bodyPr>
            <a:normAutofit/>
          </a:bodyPr>
          <a:lstStyle/>
          <a:p>
            <a:r>
              <a:rPr lang="en-US" sz="3200" dirty="0"/>
              <a:t>Method, computed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AB11F7-D840-40C3-8B43-B2824DD227B7}"/>
              </a:ext>
            </a:extLst>
          </p:cNvPr>
          <p:cNvGrpSpPr/>
          <p:nvPr/>
        </p:nvGrpSpPr>
        <p:grpSpPr>
          <a:xfrm>
            <a:off x="1563940" y="752927"/>
            <a:ext cx="1739754" cy="1824157"/>
            <a:chOff x="6676113" y="2637775"/>
            <a:chExt cx="956409" cy="8127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7A703C-6CD2-42CB-8652-B2E7977911FF}"/>
                </a:ext>
              </a:extLst>
            </p:cNvPr>
            <p:cNvSpPr/>
            <p:nvPr/>
          </p:nvSpPr>
          <p:spPr>
            <a:xfrm>
              <a:off x="6676113" y="3271113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96DBB1-6B9D-4F19-879A-F50DFBB66CC8}"/>
                </a:ext>
              </a:extLst>
            </p:cNvPr>
            <p:cNvSpPr/>
            <p:nvPr/>
          </p:nvSpPr>
          <p:spPr>
            <a:xfrm>
              <a:off x="7041863" y="3259573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1B1A8F-CBC9-403D-9C2C-FBE9A13E6EF8}"/>
                </a:ext>
              </a:extLst>
            </p:cNvPr>
            <p:cNvSpPr/>
            <p:nvPr/>
          </p:nvSpPr>
          <p:spPr>
            <a:xfrm>
              <a:off x="7395647" y="3255418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5FBFAB-B9B8-404A-8596-5F7E8162B1CD}"/>
                </a:ext>
              </a:extLst>
            </p:cNvPr>
            <p:cNvSpPr/>
            <p:nvPr/>
          </p:nvSpPr>
          <p:spPr>
            <a:xfrm>
              <a:off x="7192285" y="2930997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4C5648-5129-4211-9BB6-8A9DC352D6C7}"/>
                </a:ext>
              </a:extLst>
            </p:cNvPr>
            <p:cNvSpPr/>
            <p:nvPr/>
          </p:nvSpPr>
          <p:spPr>
            <a:xfrm>
              <a:off x="6848425" y="2930997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6A8DCE-2115-4E7F-997F-65BAF153B000}"/>
                </a:ext>
              </a:extLst>
            </p:cNvPr>
            <p:cNvSpPr/>
            <p:nvPr/>
          </p:nvSpPr>
          <p:spPr>
            <a:xfrm>
              <a:off x="7029176" y="2637775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057DC7D-2A17-4E53-8865-281D27327549}"/>
                </a:ext>
              </a:extLst>
            </p:cNvPr>
            <p:cNvCxnSpPr>
              <a:stCxn id="9" idx="2"/>
              <a:endCxn id="7" idx="0"/>
            </p:cNvCxnSpPr>
            <p:nvPr/>
          </p:nvCxnSpPr>
          <p:spPr>
            <a:xfrm>
              <a:off x="7147614" y="2817158"/>
              <a:ext cx="163109" cy="11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569F3A-CD16-45E2-9168-AE7F9795D803}"/>
                </a:ext>
              </a:extLst>
            </p:cNvPr>
            <p:cNvCxnSpPr>
              <a:stCxn id="9" idx="2"/>
              <a:endCxn id="8" idx="0"/>
            </p:cNvCxnSpPr>
            <p:nvPr/>
          </p:nvCxnSpPr>
          <p:spPr>
            <a:xfrm flipH="1">
              <a:off x="6966863" y="2817158"/>
              <a:ext cx="180751" cy="11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A83B4E-4C0B-4D45-9674-427C98643C86}"/>
                </a:ext>
              </a:extLst>
            </p:cNvPr>
            <p:cNvCxnSpPr>
              <a:stCxn id="8" idx="2"/>
              <a:endCxn id="4" idx="0"/>
            </p:cNvCxnSpPr>
            <p:nvPr/>
          </p:nvCxnSpPr>
          <p:spPr>
            <a:xfrm flipH="1">
              <a:off x="6794551" y="3110380"/>
              <a:ext cx="172312" cy="160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9DD321-6FCF-45CD-B178-EE6A7692C18B}"/>
                </a:ext>
              </a:extLst>
            </p:cNvPr>
            <p:cNvCxnSpPr>
              <a:stCxn id="7" idx="2"/>
              <a:endCxn id="5" idx="0"/>
            </p:cNvCxnSpPr>
            <p:nvPr/>
          </p:nvCxnSpPr>
          <p:spPr>
            <a:xfrm flipH="1">
              <a:off x="7160301" y="3110380"/>
              <a:ext cx="150422" cy="149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2E0BF77-2592-4257-9CC6-0F6CD8113ACC}"/>
                </a:ext>
              </a:extLst>
            </p:cNvPr>
            <p:cNvCxnSpPr>
              <a:stCxn id="7" idx="2"/>
              <a:endCxn id="6" idx="0"/>
            </p:cNvCxnSpPr>
            <p:nvPr/>
          </p:nvCxnSpPr>
          <p:spPr>
            <a:xfrm>
              <a:off x="7310723" y="3110380"/>
              <a:ext cx="203362" cy="145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9D48EAA-92E7-4F4C-BF26-A21FC2B838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7" b="90417" l="1154" r="98462">
                        <a14:foregroundMark x1="4231" y1="2500" x2="4231" y2="2500"/>
                        <a14:foregroundMark x1="92308" y1="4167" x2="92308" y2="4167"/>
                        <a14:foregroundMark x1="96154" y1="2500" x2="96154" y2="2500"/>
                        <a14:foregroundMark x1="50385" y1="90833" x2="50385" y2="90833"/>
                        <a14:foregroundMark x1="98462" y1="417" x2="98462" y2="417"/>
                        <a14:foregroundMark x1="1154" y1="833" x2="1154" y2="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22" y="1096862"/>
            <a:ext cx="1458243" cy="1346071"/>
          </a:xfrm>
          <a:prstGeom prst="rect">
            <a:avLst/>
          </a:prstGeom>
        </p:spPr>
      </p:pic>
      <p:sp>
        <p:nvSpPr>
          <p:cNvPr id="17" name="Arrow: Left 16">
            <a:extLst>
              <a:ext uri="{FF2B5EF4-FFF2-40B4-BE49-F238E27FC236}">
                <a16:creationId xmlns:a16="http://schemas.microsoft.com/office/drawing/2014/main" id="{DCFE4F6B-8B5D-4F05-8433-B4E5AD72EA9C}"/>
              </a:ext>
            </a:extLst>
          </p:cNvPr>
          <p:cNvSpPr/>
          <p:nvPr/>
        </p:nvSpPr>
        <p:spPr>
          <a:xfrm>
            <a:off x="3699785" y="1143190"/>
            <a:ext cx="3681158" cy="113094"/>
          </a:xfrm>
          <a:prstGeom prst="leftArrow">
            <a:avLst/>
          </a:prstGeom>
          <a:solidFill>
            <a:srgbClr val="59CEF9"/>
          </a:solidFill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1FEA94FC-12D6-45CA-996F-17264A5375D1}"/>
              </a:ext>
            </a:extLst>
          </p:cNvPr>
          <p:cNvSpPr/>
          <p:nvPr/>
        </p:nvSpPr>
        <p:spPr>
          <a:xfrm rot="10800000">
            <a:off x="3699785" y="2082683"/>
            <a:ext cx="3681158" cy="113094"/>
          </a:xfrm>
          <a:prstGeom prst="leftArrow">
            <a:avLst/>
          </a:prstGeom>
          <a:solidFill>
            <a:srgbClr val="59CEF9"/>
          </a:solidFill>
          <a:ln>
            <a:solidFill>
              <a:srgbClr val="344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D49E8E-1219-48E8-8BBC-BE9B99BD4491}"/>
              </a:ext>
            </a:extLst>
          </p:cNvPr>
          <p:cNvSpPr/>
          <p:nvPr/>
        </p:nvSpPr>
        <p:spPr>
          <a:xfrm>
            <a:off x="6868797" y="819746"/>
            <a:ext cx="599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E7DFEB-78CA-439C-A929-D11493E71EF0}"/>
              </a:ext>
            </a:extLst>
          </p:cNvPr>
          <p:cNvSpPr/>
          <p:nvPr/>
        </p:nvSpPr>
        <p:spPr>
          <a:xfrm>
            <a:off x="6551605" y="1779224"/>
            <a:ext cx="101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071F25-D861-46AD-B50C-5317A278AA1C}"/>
              </a:ext>
            </a:extLst>
          </p:cNvPr>
          <p:cNvSpPr/>
          <p:nvPr/>
        </p:nvSpPr>
        <p:spPr>
          <a:xfrm>
            <a:off x="3699785" y="769574"/>
            <a:ext cx="70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45E788-B886-451F-8C04-CB26FB180590}"/>
              </a:ext>
            </a:extLst>
          </p:cNvPr>
          <p:cNvSpPr/>
          <p:nvPr/>
        </p:nvSpPr>
        <p:spPr>
          <a:xfrm>
            <a:off x="3680237" y="1769898"/>
            <a:ext cx="802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8F0558-AD3F-4CB4-AB46-FB4C9A12121F}"/>
              </a:ext>
            </a:extLst>
          </p:cNvPr>
          <p:cNvSpPr/>
          <p:nvPr/>
        </p:nvSpPr>
        <p:spPr>
          <a:xfrm>
            <a:off x="6616299" y="1210396"/>
            <a:ext cx="1142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2B983"/>
                </a:solidFill>
              </a:rPr>
              <a:t>computed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C6AFF5B-BD02-4CA0-AFE2-4067206A5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60" y="2930777"/>
            <a:ext cx="5764179" cy="344028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2ABF301-5E09-420B-A991-2B47E50F5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972" y="2488031"/>
            <a:ext cx="4671649" cy="88626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63CAD25-B586-42FD-82AE-C5D082F1A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7048" y="4112445"/>
            <a:ext cx="5814952" cy="23028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913633-896C-4FE7-97DA-0EFDB0DCC1C0}"/>
              </a:ext>
            </a:extLst>
          </p:cNvPr>
          <p:cNvSpPr txBox="1"/>
          <p:nvPr/>
        </p:nvSpPr>
        <p:spPr>
          <a:xfrm>
            <a:off x="5291010" y="1280603"/>
            <a:ext cx="559273" cy="71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027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46414E-36F5-4EA2-9105-117B1C4442B9}"/>
              </a:ext>
            </a:extLst>
          </p:cNvPr>
          <p:cNvSpPr txBox="1"/>
          <p:nvPr/>
        </p:nvSpPr>
        <p:spPr>
          <a:xfrm>
            <a:off x="472610" y="380144"/>
            <a:ext cx="82340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j-lt"/>
              </a:rPr>
              <a:t>Agenda</a:t>
            </a:r>
          </a:p>
          <a:p>
            <a:endParaRPr lang="en-US" sz="4400" b="1" dirty="0">
              <a:solidFill>
                <a:schemeClr val="bg1"/>
              </a:solidFill>
              <a:latin typeface="+mj-lt"/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What is </a:t>
            </a:r>
            <a:r>
              <a:rPr lang="en-US" sz="3600" dirty="0" smtClean="0">
                <a:solidFill>
                  <a:schemeClr val="bg1"/>
                </a:solidFill>
              </a:rPr>
              <a:t>Single Page Application (SPA)?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What is Vue?</a:t>
            </a:r>
          </a:p>
          <a:p>
            <a:r>
              <a:rPr lang="en-US" sz="3600" dirty="0">
                <a:solidFill>
                  <a:schemeClr val="bg1"/>
                </a:solidFill>
              </a:rPr>
              <a:t>The Vue instance</a:t>
            </a:r>
          </a:p>
          <a:p>
            <a:r>
              <a:rPr lang="en-US" sz="3600" dirty="0">
                <a:solidFill>
                  <a:schemeClr val="bg1"/>
                </a:solidFill>
              </a:rPr>
              <a:t>The component system</a:t>
            </a:r>
          </a:p>
          <a:p>
            <a:r>
              <a:rPr lang="en-US" sz="3600" dirty="0">
                <a:solidFill>
                  <a:schemeClr val="bg1"/>
                </a:solidFill>
              </a:rPr>
              <a:t>The rest of Vue ecosystem</a:t>
            </a:r>
          </a:p>
          <a:p>
            <a:r>
              <a:rPr lang="en-US" sz="3600" dirty="0">
                <a:solidFill>
                  <a:schemeClr val="bg1"/>
                </a:solidFill>
              </a:rPr>
              <a:t>Live code</a:t>
            </a:r>
          </a:p>
          <a:p>
            <a:r>
              <a:rPr lang="en-US" sz="3600" dirty="0">
                <a:solidFill>
                  <a:schemeClr val="bg1"/>
                </a:solidFill>
              </a:rPr>
              <a:t>Opinionated comparison</a:t>
            </a:r>
          </a:p>
        </p:txBody>
      </p:sp>
    </p:spTree>
    <p:extLst>
      <p:ext uri="{BB962C8B-B14F-4D97-AF65-F5344CB8AC3E}">
        <p14:creationId xmlns:p14="http://schemas.microsoft.com/office/powerpoint/2010/main" val="112193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2EB246-4291-481B-AE5D-FB35D0002B44}"/>
              </a:ext>
            </a:extLst>
          </p:cNvPr>
          <p:cNvSpPr txBox="1"/>
          <p:nvPr/>
        </p:nvSpPr>
        <p:spPr>
          <a:xfrm>
            <a:off x="4000071" y="2070636"/>
            <a:ext cx="42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Vue directives</a:t>
            </a:r>
          </a:p>
        </p:txBody>
      </p:sp>
    </p:spTree>
    <p:extLst>
      <p:ext uri="{BB962C8B-B14F-4D97-AF65-F5344CB8AC3E}">
        <p14:creationId xmlns:p14="http://schemas.microsoft.com/office/powerpoint/2010/main" val="21840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F14690-37AA-4104-B9C2-7A96FA0A7B79}"/>
              </a:ext>
            </a:extLst>
          </p:cNvPr>
          <p:cNvSpPr txBox="1"/>
          <p:nvPr/>
        </p:nvSpPr>
        <p:spPr>
          <a:xfrm>
            <a:off x="5756366" y="2529686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2B983"/>
                </a:solidFill>
              </a:rPr>
              <a:t>v-bind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31C63-F658-4A65-9E17-770C84E288E8}"/>
              </a:ext>
            </a:extLst>
          </p:cNvPr>
          <p:cNvSpPr txBox="1"/>
          <p:nvPr/>
        </p:nvSpPr>
        <p:spPr>
          <a:xfrm>
            <a:off x="6073" y="24550"/>
            <a:ext cx="2740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Data binding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BB3EE0-BB9F-4919-A4E4-6A10DD4B0532}"/>
              </a:ext>
            </a:extLst>
          </p:cNvPr>
          <p:cNvGrpSpPr/>
          <p:nvPr/>
        </p:nvGrpSpPr>
        <p:grpSpPr>
          <a:xfrm>
            <a:off x="1351796" y="1150502"/>
            <a:ext cx="929070" cy="1026297"/>
            <a:chOff x="6676113" y="2637775"/>
            <a:chExt cx="956409" cy="8127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3C7F0FD-EC7A-41F5-9FF1-0DE114126E9B}"/>
                </a:ext>
              </a:extLst>
            </p:cNvPr>
            <p:cNvSpPr/>
            <p:nvPr/>
          </p:nvSpPr>
          <p:spPr>
            <a:xfrm>
              <a:off x="6676113" y="3271113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1501D47-9A33-42C2-A847-512659ACA5E2}"/>
                </a:ext>
              </a:extLst>
            </p:cNvPr>
            <p:cNvSpPr/>
            <p:nvPr/>
          </p:nvSpPr>
          <p:spPr>
            <a:xfrm>
              <a:off x="7041863" y="3259573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914E8B-2DAB-4300-8EEC-A5086C85A2D1}"/>
                </a:ext>
              </a:extLst>
            </p:cNvPr>
            <p:cNvSpPr/>
            <p:nvPr/>
          </p:nvSpPr>
          <p:spPr>
            <a:xfrm>
              <a:off x="7395647" y="3255418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A4FD0A2-FA82-4EB6-B4E2-52EB7564D6A1}"/>
                </a:ext>
              </a:extLst>
            </p:cNvPr>
            <p:cNvSpPr/>
            <p:nvPr/>
          </p:nvSpPr>
          <p:spPr>
            <a:xfrm>
              <a:off x="7192285" y="2930997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7BCC6A2-1BBC-4BB6-B7E9-918A13145AFA}"/>
                </a:ext>
              </a:extLst>
            </p:cNvPr>
            <p:cNvSpPr/>
            <p:nvPr/>
          </p:nvSpPr>
          <p:spPr>
            <a:xfrm>
              <a:off x="6848425" y="2930997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711A07D-C2C7-4542-BC79-CE840B3AE673}"/>
                </a:ext>
              </a:extLst>
            </p:cNvPr>
            <p:cNvSpPr/>
            <p:nvPr/>
          </p:nvSpPr>
          <p:spPr>
            <a:xfrm>
              <a:off x="7029176" y="2637775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356E9C3-1BC5-44E4-BA6F-755CAF52BA9F}"/>
                </a:ext>
              </a:extLst>
            </p:cNvPr>
            <p:cNvCxnSpPr>
              <a:stCxn id="39" idx="2"/>
              <a:endCxn id="37" idx="0"/>
            </p:cNvCxnSpPr>
            <p:nvPr/>
          </p:nvCxnSpPr>
          <p:spPr>
            <a:xfrm>
              <a:off x="7147614" y="2817158"/>
              <a:ext cx="163109" cy="11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41D85AD-0C08-45B7-9E89-A0C5B69089CD}"/>
                </a:ext>
              </a:extLst>
            </p:cNvPr>
            <p:cNvCxnSpPr>
              <a:stCxn id="39" idx="2"/>
              <a:endCxn id="38" idx="0"/>
            </p:cNvCxnSpPr>
            <p:nvPr/>
          </p:nvCxnSpPr>
          <p:spPr>
            <a:xfrm flipH="1">
              <a:off x="6966863" y="2817158"/>
              <a:ext cx="180751" cy="11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FD2829E-255C-4EEE-AC78-F379D2302870}"/>
                </a:ext>
              </a:extLst>
            </p:cNvPr>
            <p:cNvCxnSpPr>
              <a:stCxn id="38" idx="2"/>
              <a:endCxn id="34" idx="0"/>
            </p:cNvCxnSpPr>
            <p:nvPr/>
          </p:nvCxnSpPr>
          <p:spPr>
            <a:xfrm flipH="1">
              <a:off x="6794551" y="3110380"/>
              <a:ext cx="172312" cy="160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01403D-E671-4E0B-832E-96F80B5B0683}"/>
                </a:ext>
              </a:extLst>
            </p:cNvPr>
            <p:cNvCxnSpPr>
              <a:stCxn id="37" idx="2"/>
              <a:endCxn id="35" idx="0"/>
            </p:cNvCxnSpPr>
            <p:nvPr/>
          </p:nvCxnSpPr>
          <p:spPr>
            <a:xfrm flipH="1">
              <a:off x="7160301" y="3110380"/>
              <a:ext cx="150422" cy="149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59CE4BA-56DC-4D54-92D3-40A7927FB9B7}"/>
                </a:ext>
              </a:extLst>
            </p:cNvPr>
            <p:cNvCxnSpPr>
              <a:stCxn id="37" idx="2"/>
              <a:endCxn id="36" idx="0"/>
            </p:cNvCxnSpPr>
            <p:nvPr/>
          </p:nvCxnSpPr>
          <p:spPr>
            <a:xfrm>
              <a:off x="7310723" y="3110380"/>
              <a:ext cx="203362" cy="145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98516E01-3A31-4C17-82C3-B8874FB0CAA6}"/>
              </a:ext>
            </a:extLst>
          </p:cNvPr>
          <p:cNvSpPr/>
          <p:nvPr/>
        </p:nvSpPr>
        <p:spPr>
          <a:xfrm>
            <a:off x="3840317" y="1091857"/>
            <a:ext cx="1652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 element’s attributes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1C6E2A-55BE-4EE0-8EAD-1DFC05F5ADB2}"/>
              </a:ext>
            </a:extLst>
          </p:cNvPr>
          <p:cNvGrpSpPr/>
          <p:nvPr/>
        </p:nvGrpSpPr>
        <p:grpSpPr>
          <a:xfrm>
            <a:off x="7430355" y="861025"/>
            <a:ext cx="2271547" cy="2080601"/>
            <a:chOff x="8700355" y="1323383"/>
            <a:chExt cx="2271547" cy="208060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DF13B44-9242-49B0-B0C3-37AD43B91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7" b="90417" l="1154" r="98462">
                          <a14:foregroundMark x1="4231" y1="2500" x2="4231" y2="2500"/>
                          <a14:foregroundMark x1="92308" y1="4167" x2="92308" y2="4167"/>
                          <a14:foregroundMark x1="96154" y1="2500" x2="96154" y2="2500"/>
                          <a14:foregroundMark x1="50385" y1="90833" x2="50385" y2="90833"/>
                          <a14:foregroundMark x1="98462" y1="417" x2="98462" y2="417"/>
                          <a14:foregroundMark x1="1154" y1="833" x2="1154" y2="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5222" y="1778705"/>
              <a:ext cx="976680" cy="901551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305A73-D987-414A-A9AE-F7EF00116400}"/>
                </a:ext>
              </a:extLst>
            </p:cNvPr>
            <p:cNvSpPr/>
            <p:nvPr/>
          </p:nvSpPr>
          <p:spPr>
            <a:xfrm>
              <a:off x="8971519" y="1323383"/>
              <a:ext cx="7374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data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AC4E9CC-596E-4E51-A4CB-A5FDDCC42D97}"/>
                </a:ext>
              </a:extLst>
            </p:cNvPr>
            <p:cNvSpPr/>
            <p:nvPr/>
          </p:nvSpPr>
          <p:spPr>
            <a:xfrm>
              <a:off x="8952608" y="1743069"/>
              <a:ext cx="89159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props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A43DBA0-2080-4495-8C6B-53D954794BD5}"/>
                </a:ext>
              </a:extLst>
            </p:cNvPr>
            <p:cNvSpPr/>
            <p:nvPr/>
          </p:nvSpPr>
          <p:spPr>
            <a:xfrm>
              <a:off x="8700355" y="2177492"/>
              <a:ext cx="14579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computed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77D97D-D958-4F1E-AFE3-3B993269589C}"/>
                </a:ext>
              </a:extLst>
            </p:cNvPr>
            <p:cNvSpPr/>
            <p:nvPr/>
          </p:nvSpPr>
          <p:spPr>
            <a:xfrm>
              <a:off x="8802503" y="2572987"/>
              <a:ext cx="1290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methods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90A372E-E569-45B4-BD13-95991D614AA6}"/>
                </a:ext>
              </a:extLst>
            </p:cNvPr>
            <p:cNvSpPr/>
            <p:nvPr/>
          </p:nvSpPr>
          <p:spPr>
            <a:xfrm>
              <a:off x="9138524" y="2942319"/>
              <a:ext cx="3978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…</a:t>
              </a:r>
            </a:p>
          </p:txBody>
        </p:sp>
      </p:grpSp>
      <p:sp>
        <p:nvSpPr>
          <p:cNvPr id="30" name="Arc 29">
            <a:extLst>
              <a:ext uri="{FF2B5EF4-FFF2-40B4-BE49-F238E27FC236}">
                <a16:creationId xmlns:a16="http://schemas.microsoft.com/office/drawing/2014/main" id="{965EB3E0-63B5-444C-9032-F6E3FE4316D5}"/>
              </a:ext>
            </a:extLst>
          </p:cNvPr>
          <p:cNvSpPr/>
          <p:nvPr/>
        </p:nvSpPr>
        <p:spPr>
          <a:xfrm rot="5572735">
            <a:off x="5540871" y="858800"/>
            <a:ext cx="1306069" cy="3047611"/>
          </a:xfrm>
          <a:prstGeom prst="arc">
            <a:avLst>
              <a:gd name="adj1" fmla="val 16309602"/>
              <a:gd name="adj2" fmla="val 5290130"/>
            </a:avLst>
          </a:prstGeom>
          <a:ln w="12700">
            <a:solidFill>
              <a:srgbClr val="34495E">
                <a:alpha val="98000"/>
              </a:srgbClr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9238EF-E35C-4CD1-A033-BDBF0D16F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524" y="3537019"/>
            <a:ext cx="2691499" cy="1567202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360DDF60-9F3E-493A-B7DE-F5DB68EEF930}"/>
              </a:ext>
            </a:extLst>
          </p:cNvPr>
          <p:cNvSpPr/>
          <p:nvPr/>
        </p:nvSpPr>
        <p:spPr>
          <a:xfrm>
            <a:off x="2700971" y="1511543"/>
            <a:ext cx="733109" cy="230833"/>
          </a:xfrm>
          <a:prstGeom prst="left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01786C-F975-4DD0-AE9E-0DEF3ABE8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44" y="4342379"/>
            <a:ext cx="1600200" cy="1152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91FDD2-E598-4D62-B8AD-7F70BFD9D1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203" y="3891415"/>
            <a:ext cx="4054122" cy="599305"/>
          </a:xfrm>
          <a:prstGeom prst="rect">
            <a:avLst/>
          </a:prstGeom>
        </p:spPr>
      </p:pic>
      <p:sp>
        <p:nvSpPr>
          <p:cNvPr id="53" name="Arc 52">
            <a:extLst>
              <a:ext uri="{FF2B5EF4-FFF2-40B4-BE49-F238E27FC236}">
                <a16:creationId xmlns:a16="http://schemas.microsoft.com/office/drawing/2014/main" id="{BE592A2E-9D8F-4C13-802C-A790AD56B255}"/>
              </a:ext>
            </a:extLst>
          </p:cNvPr>
          <p:cNvSpPr/>
          <p:nvPr/>
        </p:nvSpPr>
        <p:spPr>
          <a:xfrm rot="5572735">
            <a:off x="5712931" y="3026538"/>
            <a:ext cx="1306069" cy="3047611"/>
          </a:xfrm>
          <a:prstGeom prst="arc">
            <a:avLst>
              <a:gd name="adj1" fmla="val 16309602"/>
              <a:gd name="adj2" fmla="val 5290130"/>
            </a:avLst>
          </a:prstGeom>
          <a:ln w="12700">
            <a:solidFill>
              <a:srgbClr val="34495E">
                <a:alpha val="98000"/>
              </a:srgbClr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A56596-7768-4F65-941E-B082A1E88B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8524" y="5380825"/>
            <a:ext cx="2691499" cy="11759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35D710-E74C-478D-99E2-B2C2CBC9AF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9243" y="5396200"/>
            <a:ext cx="4085363" cy="532047"/>
          </a:xfrm>
          <a:prstGeom prst="rect">
            <a:avLst/>
          </a:prstGeom>
        </p:spPr>
      </p:pic>
      <p:sp>
        <p:nvSpPr>
          <p:cNvPr id="54" name="Arc 53">
            <a:extLst>
              <a:ext uri="{FF2B5EF4-FFF2-40B4-BE49-F238E27FC236}">
                <a16:creationId xmlns:a16="http://schemas.microsoft.com/office/drawing/2014/main" id="{7ABFCC4C-661B-4730-BFDE-421C1546173F}"/>
              </a:ext>
            </a:extLst>
          </p:cNvPr>
          <p:cNvSpPr/>
          <p:nvPr/>
        </p:nvSpPr>
        <p:spPr>
          <a:xfrm rot="5572735">
            <a:off x="5773572" y="4465328"/>
            <a:ext cx="1306069" cy="3047611"/>
          </a:xfrm>
          <a:prstGeom prst="arc">
            <a:avLst>
              <a:gd name="adj1" fmla="val 16309602"/>
              <a:gd name="adj2" fmla="val 5290130"/>
            </a:avLst>
          </a:prstGeom>
          <a:ln w="12700">
            <a:solidFill>
              <a:srgbClr val="34495E">
                <a:alpha val="98000"/>
              </a:srgbClr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id="{6F94B6DC-772C-45D0-B7D6-EFEE1A2F9D9E}"/>
              </a:ext>
            </a:extLst>
          </p:cNvPr>
          <p:cNvSpPr/>
          <p:nvPr/>
        </p:nvSpPr>
        <p:spPr>
          <a:xfrm rot="20317744">
            <a:off x="1935798" y="4285035"/>
            <a:ext cx="733109" cy="230833"/>
          </a:xfrm>
          <a:prstGeom prst="left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F6B36C99-915E-4B11-A270-EE346D2B63CA}"/>
              </a:ext>
            </a:extLst>
          </p:cNvPr>
          <p:cNvSpPr/>
          <p:nvPr/>
        </p:nvSpPr>
        <p:spPr>
          <a:xfrm rot="1267356">
            <a:off x="1954159" y="5319276"/>
            <a:ext cx="733109" cy="230833"/>
          </a:xfrm>
          <a:prstGeom prst="left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1B5577-157C-48F3-B476-BA6E39B6DC58}"/>
              </a:ext>
            </a:extLst>
          </p:cNvPr>
          <p:cNvSpPr txBox="1"/>
          <p:nvPr/>
        </p:nvSpPr>
        <p:spPr>
          <a:xfrm>
            <a:off x="6009404" y="4737169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bind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47D518-EABE-4D68-A6C0-B2304DAB094E}"/>
              </a:ext>
            </a:extLst>
          </p:cNvPr>
          <p:cNvSpPr txBox="1"/>
          <p:nvPr/>
        </p:nvSpPr>
        <p:spPr>
          <a:xfrm>
            <a:off x="6009404" y="6085918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bind</a:t>
            </a:r>
          </a:p>
        </p:txBody>
      </p:sp>
    </p:spTree>
    <p:extLst>
      <p:ext uri="{BB962C8B-B14F-4D97-AF65-F5344CB8AC3E}">
        <p14:creationId xmlns:p14="http://schemas.microsoft.com/office/powerpoint/2010/main" val="113743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A1A666-0AAF-426A-A39C-DF5B42F2DD2C}"/>
              </a:ext>
            </a:extLst>
          </p:cNvPr>
          <p:cNvSpPr txBox="1"/>
          <p:nvPr/>
        </p:nvSpPr>
        <p:spPr>
          <a:xfrm>
            <a:off x="6579326" y="760773"/>
            <a:ext cx="989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2B983"/>
                </a:solidFill>
              </a:rPr>
              <a:t>v-on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44E3AC-A049-4F08-9E75-7B5B46863975}"/>
              </a:ext>
            </a:extLst>
          </p:cNvPr>
          <p:cNvGrpSpPr/>
          <p:nvPr/>
        </p:nvGrpSpPr>
        <p:grpSpPr>
          <a:xfrm>
            <a:off x="4216487" y="1332102"/>
            <a:ext cx="1493004" cy="1791124"/>
            <a:chOff x="6676113" y="2637775"/>
            <a:chExt cx="956409" cy="81272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C583AA-7922-4AA6-9A5F-E0083BBCA3E5}"/>
                </a:ext>
              </a:extLst>
            </p:cNvPr>
            <p:cNvSpPr/>
            <p:nvPr/>
          </p:nvSpPr>
          <p:spPr>
            <a:xfrm>
              <a:off x="6676113" y="3271113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88DBBA-1199-4F06-98CA-94EF3F67DB71}"/>
                </a:ext>
              </a:extLst>
            </p:cNvPr>
            <p:cNvSpPr/>
            <p:nvPr/>
          </p:nvSpPr>
          <p:spPr>
            <a:xfrm>
              <a:off x="7041863" y="3259573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37C2B3-EFF2-4B44-9706-DDF5C92D08CD}"/>
                </a:ext>
              </a:extLst>
            </p:cNvPr>
            <p:cNvSpPr/>
            <p:nvPr/>
          </p:nvSpPr>
          <p:spPr>
            <a:xfrm>
              <a:off x="7395647" y="3255418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46D748-B863-473D-935A-8B384A87E614}"/>
                </a:ext>
              </a:extLst>
            </p:cNvPr>
            <p:cNvSpPr/>
            <p:nvPr/>
          </p:nvSpPr>
          <p:spPr>
            <a:xfrm>
              <a:off x="7192285" y="2930997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97CC71-CFB6-4C45-98E4-7220A2C877D6}"/>
                </a:ext>
              </a:extLst>
            </p:cNvPr>
            <p:cNvSpPr/>
            <p:nvPr/>
          </p:nvSpPr>
          <p:spPr>
            <a:xfrm>
              <a:off x="6848425" y="2930997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F90C04-693D-4D38-AA89-CDD518FD8034}"/>
                </a:ext>
              </a:extLst>
            </p:cNvPr>
            <p:cNvSpPr/>
            <p:nvPr/>
          </p:nvSpPr>
          <p:spPr>
            <a:xfrm>
              <a:off x="7029176" y="2637775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E902DA-2FEA-4FF4-A580-66A17AE0DF35}"/>
                </a:ext>
              </a:extLst>
            </p:cNvPr>
            <p:cNvCxnSpPr>
              <a:stCxn id="12" idx="2"/>
              <a:endCxn id="10" idx="0"/>
            </p:cNvCxnSpPr>
            <p:nvPr/>
          </p:nvCxnSpPr>
          <p:spPr>
            <a:xfrm>
              <a:off x="7147614" y="2817158"/>
              <a:ext cx="163109" cy="11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C381B1-547A-44DE-8D8B-222CFF83A53D}"/>
                </a:ext>
              </a:extLst>
            </p:cNvPr>
            <p:cNvCxnSpPr>
              <a:stCxn id="12" idx="2"/>
              <a:endCxn id="11" idx="0"/>
            </p:cNvCxnSpPr>
            <p:nvPr/>
          </p:nvCxnSpPr>
          <p:spPr>
            <a:xfrm flipH="1">
              <a:off x="6966863" y="2817158"/>
              <a:ext cx="180751" cy="11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1D39CF3-05A2-4C39-BDED-D221CA61573F}"/>
                </a:ext>
              </a:extLst>
            </p:cNvPr>
            <p:cNvCxnSpPr>
              <a:stCxn id="11" idx="2"/>
              <a:endCxn id="7" idx="0"/>
            </p:cNvCxnSpPr>
            <p:nvPr/>
          </p:nvCxnSpPr>
          <p:spPr>
            <a:xfrm flipH="1">
              <a:off x="6794551" y="3110380"/>
              <a:ext cx="172312" cy="160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14B9FA2-D39C-4042-AE16-4C8D3591E0BF}"/>
                </a:ext>
              </a:extLst>
            </p:cNvPr>
            <p:cNvCxnSpPr>
              <a:stCxn id="10" idx="2"/>
              <a:endCxn id="8" idx="0"/>
            </p:cNvCxnSpPr>
            <p:nvPr/>
          </p:nvCxnSpPr>
          <p:spPr>
            <a:xfrm flipH="1">
              <a:off x="7160301" y="3110380"/>
              <a:ext cx="150422" cy="149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00A2E8-EBE3-48DE-BA75-03208326045D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>
              <a:off x="7310723" y="3110380"/>
              <a:ext cx="203362" cy="145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C7CAE4-BA08-4A95-8E10-A7548395CC3A}"/>
              </a:ext>
            </a:extLst>
          </p:cNvPr>
          <p:cNvGrpSpPr/>
          <p:nvPr/>
        </p:nvGrpSpPr>
        <p:grpSpPr>
          <a:xfrm>
            <a:off x="8341134" y="1803660"/>
            <a:ext cx="2824705" cy="993439"/>
            <a:chOff x="8198178" y="2177112"/>
            <a:chExt cx="2284496" cy="90155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24D810C-30FE-4F80-8A5C-FF281E26F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7" b="90417" l="1154" r="98462">
                          <a14:foregroundMark x1="4231" y1="2500" x2="4231" y2="2500"/>
                          <a14:foregroundMark x1="92308" y1="4167" x2="92308" y2="4167"/>
                          <a14:foregroundMark x1="96154" y1="2500" x2="96154" y2="2500"/>
                          <a14:foregroundMark x1="50385" y1="90833" x2="50385" y2="90833"/>
                          <a14:foregroundMark x1="98462" y1="417" x2="98462" y2="417"/>
                          <a14:foregroundMark x1="1154" y1="833" x2="1154" y2="8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8178" y="2177112"/>
              <a:ext cx="976680" cy="901551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75F481-512C-4AE6-85B7-440D04C6CCE1}"/>
                </a:ext>
              </a:extLst>
            </p:cNvPr>
            <p:cNvSpPr/>
            <p:nvPr/>
          </p:nvSpPr>
          <p:spPr>
            <a:xfrm>
              <a:off x="9192000" y="2330518"/>
              <a:ext cx="129067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methods</a:t>
              </a:r>
            </a:p>
          </p:txBody>
        </p: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9091800D-78D1-4FBE-8929-829CD447D1AF}"/>
              </a:ext>
            </a:extLst>
          </p:cNvPr>
          <p:cNvSpPr/>
          <p:nvPr/>
        </p:nvSpPr>
        <p:spPr>
          <a:xfrm rot="15938754">
            <a:off x="6325372" y="273930"/>
            <a:ext cx="1306069" cy="3306402"/>
          </a:xfrm>
          <a:prstGeom prst="arc">
            <a:avLst>
              <a:gd name="adj1" fmla="val 16553763"/>
              <a:gd name="adj2" fmla="val 5290130"/>
            </a:avLst>
          </a:prstGeom>
          <a:ln w="12700">
            <a:solidFill>
              <a:srgbClr val="34495E">
                <a:alpha val="98000"/>
              </a:srgbClr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CA6A8F1F-8F15-4195-95A0-B87F1BDD525B}"/>
              </a:ext>
            </a:extLst>
          </p:cNvPr>
          <p:cNvSpPr/>
          <p:nvPr/>
        </p:nvSpPr>
        <p:spPr>
          <a:xfrm rot="10800000">
            <a:off x="3058877" y="2258240"/>
            <a:ext cx="895587" cy="223180"/>
          </a:xfrm>
          <a:prstGeom prst="left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4F25FBB-B78D-43D9-A304-DDDF2F057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00" y="1803660"/>
            <a:ext cx="1165784" cy="11657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4487C8E-BBCB-4073-9E6A-9D61816EB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267" y="3981545"/>
            <a:ext cx="5976516" cy="8032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8FCE02D-4C61-4B8A-9DB7-D04B21020A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8" y="3589683"/>
            <a:ext cx="1681162" cy="1681162"/>
          </a:xfrm>
          <a:prstGeom prst="rect">
            <a:avLst/>
          </a:prstGeom>
        </p:spPr>
      </p:pic>
      <p:sp>
        <p:nvSpPr>
          <p:cNvPr id="33" name="Arrow: Left 32">
            <a:extLst>
              <a:ext uri="{FF2B5EF4-FFF2-40B4-BE49-F238E27FC236}">
                <a16:creationId xmlns:a16="http://schemas.microsoft.com/office/drawing/2014/main" id="{30DF75AA-DBF5-4000-B7DD-18487DE6B3AF}"/>
              </a:ext>
            </a:extLst>
          </p:cNvPr>
          <p:cNvSpPr/>
          <p:nvPr/>
        </p:nvSpPr>
        <p:spPr>
          <a:xfrm rot="10800000">
            <a:off x="3058877" y="4289976"/>
            <a:ext cx="895587" cy="223180"/>
          </a:xfrm>
          <a:prstGeom prst="left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FB8135-9E0D-4C8C-B663-B7D462575E03}"/>
              </a:ext>
            </a:extLst>
          </p:cNvPr>
          <p:cNvCxnSpPr>
            <a:endCxn id="24" idx="1"/>
          </p:cNvCxnSpPr>
          <p:nvPr/>
        </p:nvCxnSpPr>
        <p:spPr>
          <a:xfrm flipV="1">
            <a:off x="9286450" y="2279712"/>
            <a:ext cx="345230" cy="90118"/>
          </a:xfrm>
          <a:prstGeom prst="straightConnector1">
            <a:avLst/>
          </a:prstGeom>
          <a:ln w="19050">
            <a:solidFill>
              <a:srgbClr val="42B9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03EBC8C5-D398-4B46-9ECC-53D2E4D1C7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3285" y="5379642"/>
            <a:ext cx="5400675" cy="1076325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DB4E45-2B7A-4481-8937-599A0B0057CC}"/>
              </a:ext>
            </a:extLst>
          </p:cNvPr>
          <p:cNvCxnSpPr>
            <a:cxnSpLocks/>
          </p:cNvCxnSpPr>
          <p:nvPr/>
        </p:nvCxnSpPr>
        <p:spPr>
          <a:xfrm>
            <a:off x="7056317" y="4879971"/>
            <a:ext cx="265217" cy="404488"/>
          </a:xfrm>
          <a:prstGeom prst="straightConnector1">
            <a:avLst/>
          </a:prstGeom>
          <a:ln w="19050">
            <a:solidFill>
              <a:srgbClr val="42B9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9E68803-6E62-4472-9B01-5DE9D214BC5A}"/>
              </a:ext>
            </a:extLst>
          </p:cNvPr>
          <p:cNvSpPr txBox="1"/>
          <p:nvPr/>
        </p:nvSpPr>
        <p:spPr>
          <a:xfrm>
            <a:off x="7260116" y="4784789"/>
            <a:ext cx="989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1E82EA-5683-46EB-818E-F446CF731674}"/>
              </a:ext>
            </a:extLst>
          </p:cNvPr>
          <p:cNvSpPr txBox="1"/>
          <p:nvPr/>
        </p:nvSpPr>
        <p:spPr>
          <a:xfrm>
            <a:off x="6073" y="24550"/>
            <a:ext cx="2740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392561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c 5">
            <a:extLst>
              <a:ext uri="{FF2B5EF4-FFF2-40B4-BE49-F238E27FC236}">
                <a16:creationId xmlns:a16="http://schemas.microsoft.com/office/drawing/2014/main" id="{EDFCC9B2-F724-447E-A216-1687753FB821}"/>
              </a:ext>
            </a:extLst>
          </p:cNvPr>
          <p:cNvSpPr/>
          <p:nvPr/>
        </p:nvSpPr>
        <p:spPr>
          <a:xfrm rot="5400000">
            <a:off x="3177264" y="630598"/>
            <a:ext cx="1077940" cy="3133653"/>
          </a:xfrm>
          <a:prstGeom prst="arc">
            <a:avLst>
              <a:gd name="adj1" fmla="val 16132416"/>
              <a:gd name="adj2" fmla="val 5290130"/>
            </a:avLst>
          </a:prstGeom>
          <a:ln w="12700">
            <a:solidFill>
              <a:srgbClr val="34495E">
                <a:alpha val="98000"/>
              </a:srgbClr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C5211F5-FA87-4346-9F57-0435E1847A8A}"/>
              </a:ext>
            </a:extLst>
          </p:cNvPr>
          <p:cNvSpPr/>
          <p:nvPr/>
        </p:nvSpPr>
        <p:spPr>
          <a:xfrm rot="16200000">
            <a:off x="2986769" y="-282284"/>
            <a:ext cx="1306069" cy="3306402"/>
          </a:xfrm>
          <a:prstGeom prst="arc">
            <a:avLst>
              <a:gd name="adj1" fmla="val 16553763"/>
              <a:gd name="adj2" fmla="val 5104461"/>
            </a:avLst>
          </a:prstGeom>
          <a:ln w="12700">
            <a:solidFill>
              <a:srgbClr val="34495E">
                <a:alpha val="98000"/>
              </a:srgbClr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007AEF-418A-4C31-A84B-DBE6332B5528}"/>
              </a:ext>
            </a:extLst>
          </p:cNvPr>
          <p:cNvGrpSpPr/>
          <p:nvPr/>
        </p:nvGrpSpPr>
        <p:grpSpPr>
          <a:xfrm>
            <a:off x="1382465" y="1086378"/>
            <a:ext cx="947753" cy="1066513"/>
            <a:chOff x="6676113" y="2637775"/>
            <a:chExt cx="956409" cy="81272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C91779-73D8-489C-B146-3AA318BCFD01}"/>
                </a:ext>
              </a:extLst>
            </p:cNvPr>
            <p:cNvSpPr/>
            <p:nvPr/>
          </p:nvSpPr>
          <p:spPr>
            <a:xfrm>
              <a:off x="6676113" y="3271113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F74992-0225-4F4F-87CB-0AD2117D6B54}"/>
                </a:ext>
              </a:extLst>
            </p:cNvPr>
            <p:cNvSpPr/>
            <p:nvPr/>
          </p:nvSpPr>
          <p:spPr>
            <a:xfrm>
              <a:off x="7041863" y="3259573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4479C3-8089-4756-91A5-654A9B380BA5}"/>
                </a:ext>
              </a:extLst>
            </p:cNvPr>
            <p:cNvSpPr/>
            <p:nvPr/>
          </p:nvSpPr>
          <p:spPr>
            <a:xfrm>
              <a:off x="7395647" y="3255418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398F3B-7AEA-4928-AAB7-F4FADBAF080A}"/>
                </a:ext>
              </a:extLst>
            </p:cNvPr>
            <p:cNvSpPr/>
            <p:nvPr/>
          </p:nvSpPr>
          <p:spPr>
            <a:xfrm>
              <a:off x="7192285" y="2930997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608A04-9DD9-46F2-A32B-22ED2045DAB2}"/>
                </a:ext>
              </a:extLst>
            </p:cNvPr>
            <p:cNvSpPr/>
            <p:nvPr/>
          </p:nvSpPr>
          <p:spPr>
            <a:xfrm>
              <a:off x="6848425" y="2930997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3FC9B0-BB30-4D52-8CC6-AE7C4DFFB87D}"/>
                </a:ext>
              </a:extLst>
            </p:cNvPr>
            <p:cNvSpPr/>
            <p:nvPr/>
          </p:nvSpPr>
          <p:spPr>
            <a:xfrm>
              <a:off x="7029176" y="2637775"/>
              <a:ext cx="236875" cy="179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220BF5-F532-4C7E-8721-59D67A5FAEA4}"/>
                </a:ext>
              </a:extLst>
            </p:cNvPr>
            <p:cNvCxnSpPr>
              <a:stCxn id="14" idx="2"/>
              <a:endCxn id="12" idx="0"/>
            </p:cNvCxnSpPr>
            <p:nvPr/>
          </p:nvCxnSpPr>
          <p:spPr>
            <a:xfrm>
              <a:off x="7147614" y="2817158"/>
              <a:ext cx="163109" cy="11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135BAC6-8FB3-446B-8207-719F04A1BA72}"/>
                </a:ext>
              </a:extLst>
            </p:cNvPr>
            <p:cNvCxnSpPr>
              <a:stCxn id="14" idx="2"/>
              <a:endCxn id="13" idx="0"/>
            </p:cNvCxnSpPr>
            <p:nvPr/>
          </p:nvCxnSpPr>
          <p:spPr>
            <a:xfrm flipH="1">
              <a:off x="6966863" y="2817158"/>
              <a:ext cx="180751" cy="113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08B99E4-D74A-4011-9B90-0729132C4026}"/>
                </a:ext>
              </a:extLst>
            </p:cNvPr>
            <p:cNvCxnSpPr>
              <a:stCxn id="13" idx="2"/>
              <a:endCxn id="9" idx="0"/>
            </p:cNvCxnSpPr>
            <p:nvPr/>
          </p:nvCxnSpPr>
          <p:spPr>
            <a:xfrm flipH="1">
              <a:off x="6794551" y="3110380"/>
              <a:ext cx="172312" cy="160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E1B0CF0-2E15-40A0-BE30-7C90B2317F5B}"/>
                </a:ext>
              </a:extLst>
            </p:cNvPr>
            <p:cNvCxnSpPr>
              <a:stCxn id="12" idx="2"/>
              <a:endCxn id="10" idx="0"/>
            </p:cNvCxnSpPr>
            <p:nvPr/>
          </p:nvCxnSpPr>
          <p:spPr>
            <a:xfrm flipH="1">
              <a:off x="7160301" y="3110380"/>
              <a:ext cx="150422" cy="1491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26AA867-862D-4143-9A88-9B8D9C9A02A9}"/>
                </a:ext>
              </a:extLst>
            </p:cNvPr>
            <p:cNvCxnSpPr>
              <a:stCxn id="12" idx="2"/>
              <a:endCxn id="11" idx="0"/>
            </p:cNvCxnSpPr>
            <p:nvPr/>
          </p:nvCxnSpPr>
          <p:spPr>
            <a:xfrm>
              <a:off x="7310723" y="3110380"/>
              <a:ext cx="203362" cy="145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7BC1972-6A72-46ED-A6D3-59292D5E42F9}"/>
              </a:ext>
            </a:extLst>
          </p:cNvPr>
          <p:cNvSpPr txBox="1"/>
          <p:nvPr/>
        </p:nvSpPr>
        <p:spPr>
          <a:xfrm>
            <a:off x="4756457" y="1181400"/>
            <a:ext cx="1094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value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0F1C9B0-AA3E-4456-B605-038470C6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0" y="3338983"/>
            <a:ext cx="3667125" cy="16287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B23B2D-A707-43CE-8785-E9D2DB55B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12" y="5065447"/>
            <a:ext cx="4019550" cy="14287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7355D8-744D-4920-82C5-10ED05E09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98358"/>
            <a:ext cx="5314378" cy="335373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F0BC7A-2B5A-4754-866A-6E1C3063F55B}"/>
              </a:ext>
            </a:extLst>
          </p:cNvPr>
          <p:cNvSpPr txBox="1"/>
          <p:nvPr/>
        </p:nvSpPr>
        <p:spPr>
          <a:xfrm>
            <a:off x="2993169" y="1461357"/>
            <a:ext cx="1511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2B983"/>
                </a:solidFill>
              </a:rPr>
              <a:t>v-model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8763B7-D551-4294-A760-ED0A544B17C0}"/>
              </a:ext>
            </a:extLst>
          </p:cNvPr>
          <p:cNvSpPr txBox="1"/>
          <p:nvPr/>
        </p:nvSpPr>
        <p:spPr>
          <a:xfrm>
            <a:off x="6453258" y="1406690"/>
            <a:ext cx="1511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2B983"/>
                </a:solidFill>
              </a:rPr>
              <a:t>v-model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2D33BA-7057-437D-9CF4-C9E88A0B3A9A}"/>
              </a:ext>
            </a:extLst>
          </p:cNvPr>
          <p:cNvSpPr txBox="1"/>
          <p:nvPr/>
        </p:nvSpPr>
        <p:spPr>
          <a:xfrm>
            <a:off x="8786670" y="1124181"/>
            <a:ext cx="1696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42B983"/>
                </a:solidFill>
              </a:rPr>
              <a:t>v-on</a:t>
            </a:r>
            <a:r>
              <a:rPr lang="en-US" sz="2800" dirty="0" err="1"/>
              <a:t>:input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DF8D1B-587A-4170-93C3-C2D2F033C021}"/>
              </a:ext>
            </a:extLst>
          </p:cNvPr>
          <p:cNvSpPr txBox="1"/>
          <p:nvPr/>
        </p:nvSpPr>
        <p:spPr>
          <a:xfrm>
            <a:off x="8786670" y="1706459"/>
            <a:ext cx="2116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42B983"/>
                </a:solidFill>
              </a:rPr>
              <a:t>v-bind</a:t>
            </a:r>
            <a:r>
              <a:rPr lang="en-US" sz="2800" dirty="0" err="1"/>
              <a:t>:value</a:t>
            </a:r>
            <a:endParaRPr lang="en-US" sz="2800" dirty="0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D71EA964-11A9-4705-8580-6CCDCC0EDF69}"/>
              </a:ext>
            </a:extLst>
          </p:cNvPr>
          <p:cNvSpPr/>
          <p:nvPr/>
        </p:nvSpPr>
        <p:spPr>
          <a:xfrm>
            <a:off x="7956909" y="1557469"/>
            <a:ext cx="579120" cy="260750"/>
          </a:xfrm>
          <a:prstGeom prst="leftRight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168B10-F567-4A26-95FB-DC2D8E4A42DA}"/>
              </a:ext>
            </a:extLst>
          </p:cNvPr>
          <p:cNvSpPr txBox="1"/>
          <p:nvPr/>
        </p:nvSpPr>
        <p:spPr>
          <a:xfrm>
            <a:off x="6073" y="24550"/>
            <a:ext cx="345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Form input binding</a:t>
            </a:r>
          </a:p>
        </p:txBody>
      </p:sp>
      <p:sp>
        <p:nvSpPr>
          <p:cNvPr id="33" name="Rectangle: Rounded Corners 17">
            <a:extLst>
              <a:ext uri="{FF2B5EF4-FFF2-40B4-BE49-F238E27FC236}">
                <a16:creationId xmlns:a16="http://schemas.microsoft.com/office/drawing/2014/main" id="{69087DF5-4878-47F3-A198-F78DEEDC90EE}"/>
              </a:ext>
            </a:extLst>
          </p:cNvPr>
          <p:cNvSpPr/>
          <p:nvPr/>
        </p:nvSpPr>
        <p:spPr>
          <a:xfrm>
            <a:off x="8700941" y="962984"/>
            <a:ext cx="2083324" cy="14350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3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6551113-8C6F-4E3E-80B8-688B0F7640D8}"/>
              </a:ext>
            </a:extLst>
          </p:cNvPr>
          <p:cNvSpPr txBox="1"/>
          <p:nvPr/>
        </p:nvSpPr>
        <p:spPr>
          <a:xfrm>
            <a:off x="2440559" y="3669495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  <a:r>
              <a:rPr lang="en-US" sz="2800" dirty="0" err="1"/>
              <a:t>directiveName</a:t>
            </a:r>
            <a:r>
              <a:rPr lang="en-US" sz="2800" dirty="0"/>
              <a:t>&gt;:&lt;</a:t>
            </a:r>
            <a:r>
              <a:rPr lang="en-US" sz="2800" dirty="0">
                <a:solidFill>
                  <a:srgbClr val="42B983"/>
                </a:solidFill>
              </a:rPr>
              <a:t>argument</a:t>
            </a:r>
            <a:r>
              <a:rPr lang="en-US" sz="2800" dirty="0"/>
              <a:t>&gt;.&lt;</a:t>
            </a:r>
            <a:r>
              <a:rPr lang="en-US" sz="2800" dirty="0">
                <a:solidFill>
                  <a:srgbClr val="FE4E57"/>
                </a:solidFill>
              </a:rPr>
              <a:t>specifier</a:t>
            </a:r>
            <a:r>
              <a:rPr lang="en-US" sz="2800" dirty="0"/>
              <a:t>&gt; = "&lt;expression&gt;"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D02740-CCFD-4DFD-97AB-8813C312E2AB}"/>
              </a:ext>
            </a:extLst>
          </p:cNvPr>
          <p:cNvSpPr txBox="1"/>
          <p:nvPr/>
        </p:nvSpPr>
        <p:spPr>
          <a:xfrm>
            <a:off x="4275262" y="4354631"/>
            <a:ext cx="4507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4495E"/>
                </a:solidFill>
              </a:rPr>
              <a:t>Ex:</a:t>
            </a:r>
          </a:p>
          <a:p>
            <a:r>
              <a:rPr lang="en-US" sz="2800" dirty="0">
                <a:solidFill>
                  <a:srgbClr val="34495E"/>
                </a:solidFill>
              </a:rPr>
              <a:t>	</a:t>
            </a:r>
            <a:r>
              <a:rPr lang="en-US" sz="2800" dirty="0" err="1">
                <a:solidFill>
                  <a:srgbClr val="34495E"/>
                </a:solidFill>
              </a:rPr>
              <a:t>v-on:</a:t>
            </a:r>
            <a:r>
              <a:rPr lang="en-US" sz="2800" dirty="0" err="1">
                <a:solidFill>
                  <a:srgbClr val="42B983"/>
                </a:solidFill>
              </a:rPr>
              <a:t>click.</a:t>
            </a:r>
            <a:r>
              <a:rPr lang="en-US" sz="2800" dirty="0" err="1">
                <a:solidFill>
                  <a:srgbClr val="FF0000"/>
                </a:solidFill>
              </a:rPr>
              <a:t>keyup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  <a:r>
              <a:rPr lang="en-US" sz="2800" dirty="0">
                <a:solidFill>
                  <a:srgbClr val="34495E"/>
                </a:solidFill>
              </a:rPr>
              <a:t>v-</a:t>
            </a:r>
            <a:r>
              <a:rPr lang="en-US" sz="2800" dirty="0" err="1">
                <a:solidFill>
                  <a:srgbClr val="34495E"/>
                </a:solidFill>
              </a:rPr>
              <a:t>model.</a:t>
            </a:r>
            <a:r>
              <a:rPr lang="en-US" sz="2800" dirty="0" err="1">
                <a:solidFill>
                  <a:srgbClr val="FF0000"/>
                </a:solidFill>
              </a:rPr>
              <a:t>lazy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	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64D151-86AA-4046-A535-65CB234F12BB}"/>
              </a:ext>
            </a:extLst>
          </p:cNvPr>
          <p:cNvSpPr txBox="1"/>
          <p:nvPr/>
        </p:nvSpPr>
        <p:spPr>
          <a:xfrm>
            <a:off x="2353094" y="5860253"/>
            <a:ext cx="9580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Specifier indicates the directive should be bound in special way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66861-5951-44FA-A578-2EB1A8B1B470}"/>
              </a:ext>
            </a:extLst>
          </p:cNvPr>
          <p:cNvSpPr/>
          <p:nvPr/>
        </p:nvSpPr>
        <p:spPr>
          <a:xfrm>
            <a:off x="1952432" y="349903"/>
            <a:ext cx="3256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v-on, v-bind shortcut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59785-0B75-4D10-8224-B48B9B1F246B}"/>
              </a:ext>
            </a:extLst>
          </p:cNvPr>
          <p:cNvSpPr txBox="1"/>
          <p:nvPr/>
        </p:nvSpPr>
        <p:spPr>
          <a:xfrm>
            <a:off x="2217931" y="1000441"/>
            <a:ext cx="210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34495E"/>
                </a:solidFill>
              </a:rPr>
              <a:t>v-on:</a:t>
            </a:r>
            <a:r>
              <a:rPr lang="en-US" sz="2800" dirty="0" err="1">
                <a:solidFill>
                  <a:srgbClr val="42B983"/>
                </a:solidFill>
              </a:rPr>
              <a:t>click</a:t>
            </a:r>
            <a:endParaRPr lang="en-US" sz="2800" dirty="0">
              <a:solidFill>
                <a:srgbClr val="42B98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4903E-49CD-4833-BDD7-DA2C92710BDB}"/>
              </a:ext>
            </a:extLst>
          </p:cNvPr>
          <p:cNvSpPr txBox="1"/>
          <p:nvPr/>
        </p:nvSpPr>
        <p:spPr>
          <a:xfrm>
            <a:off x="2189991" y="1808161"/>
            <a:ext cx="210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34495E"/>
                </a:solidFill>
              </a:rPr>
              <a:t>v-bind:</a:t>
            </a:r>
            <a:r>
              <a:rPr lang="en-US" sz="2800" dirty="0" err="1">
                <a:solidFill>
                  <a:srgbClr val="42B983"/>
                </a:solidFill>
              </a:rPr>
              <a:t>style</a:t>
            </a:r>
            <a:endParaRPr lang="en-US" sz="2800" dirty="0">
              <a:solidFill>
                <a:srgbClr val="42B98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1375C-15EE-4604-BB74-1AAB9CFD7F34}"/>
              </a:ext>
            </a:extLst>
          </p:cNvPr>
          <p:cNvSpPr txBox="1"/>
          <p:nvPr/>
        </p:nvSpPr>
        <p:spPr>
          <a:xfrm>
            <a:off x="7775451" y="1000441"/>
            <a:ext cx="210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4495E"/>
                </a:solidFill>
              </a:rPr>
              <a:t>@</a:t>
            </a:r>
            <a:r>
              <a:rPr lang="en-US" sz="2800" dirty="0">
                <a:solidFill>
                  <a:srgbClr val="42B983"/>
                </a:solidFill>
              </a:rPr>
              <a:t>click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8919B-117C-4273-B378-6C3412701782}"/>
              </a:ext>
            </a:extLst>
          </p:cNvPr>
          <p:cNvSpPr txBox="1"/>
          <p:nvPr/>
        </p:nvSpPr>
        <p:spPr>
          <a:xfrm>
            <a:off x="7747511" y="1808161"/>
            <a:ext cx="210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4495E"/>
                </a:solidFill>
              </a:rPr>
              <a:t>:</a:t>
            </a:r>
            <a:r>
              <a:rPr lang="en-US" sz="2800" dirty="0">
                <a:solidFill>
                  <a:srgbClr val="42B983"/>
                </a:solidFill>
              </a:rPr>
              <a:t>style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165BDEBA-F073-44EC-A10E-9D06294B2E87}"/>
              </a:ext>
            </a:extLst>
          </p:cNvPr>
          <p:cNvSpPr/>
          <p:nvPr/>
        </p:nvSpPr>
        <p:spPr>
          <a:xfrm rot="10800000">
            <a:off x="5453585" y="2062140"/>
            <a:ext cx="895587" cy="223180"/>
          </a:xfrm>
          <a:prstGeom prst="left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9A8F95D3-C4E6-4564-88F0-64584EDFD602}"/>
              </a:ext>
            </a:extLst>
          </p:cNvPr>
          <p:cNvSpPr/>
          <p:nvPr/>
        </p:nvSpPr>
        <p:spPr>
          <a:xfrm rot="10800000">
            <a:off x="5453585" y="1150461"/>
            <a:ext cx="895587" cy="223180"/>
          </a:xfrm>
          <a:prstGeom prst="left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087DF5-4878-47F3-A198-F78DEEDC90EE}"/>
              </a:ext>
            </a:extLst>
          </p:cNvPr>
          <p:cNvSpPr/>
          <p:nvPr/>
        </p:nvSpPr>
        <p:spPr>
          <a:xfrm>
            <a:off x="1952432" y="841290"/>
            <a:ext cx="7254240" cy="170750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B9CF2CA-CF29-49DC-B121-9103767B8363}"/>
              </a:ext>
            </a:extLst>
          </p:cNvPr>
          <p:cNvSpPr/>
          <p:nvPr/>
        </p:nvSpPr>
        <p:spPr>
          <a:xfrm>
            <a:off x="1759839" y="3382552"/>
            <a:ext cx="10312399" cy="337212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A78DA1-A59A-4F89-9BBF-D0BA4CFB9038}"/>
              </a:ext>
            </a:extLst>
          </p:cNvPr>
          <p:cNvSpPr/>
          <p:nvPr/>
        </p:nvSpPr>
        <p:spPr>
          <a:xfrm>
            <a:off x="1952432" y="2887187"/>
            <a:ext cx="1420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specifier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C143711-25E7-4CF1-AC8A-776D60FB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2976880" cy="711200"/>
          </a:xfrm>
        </p:spPr>
        <p:txBody>
          <a:bodyPr>
            <a:normAutofit/>
          </a:bodyPr>
          <a:lstStyle/>
          <a:p>
            <a:r>
              <a:rPr lang="en-US" sz="32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95866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067BFC-B9DD-4241-82AC-C50D21088323}"/>
              </a:ext>
            </a:extLst>
          </p:cNvPr>
          <p:cNvSpPr txBox="1"/>
          <p:nvPr/>
        </p:nvSpPr>
        <p:spPr>
          <a:xfrm>
            <a:off x="6918973" y="1654471"/>
            <a:ext cx="5151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2B983"/>
                </a:solidFill>
              </a:rPr>
              <a:t>v-show</a:t>
            </a:r>
            <a:r>
              <a:rPr lang="en-US" sz="2800" dirty="0"/>
              <a:t> = “conditional expression”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345EF-578F-4681-BF2D-70781C13069D}"/>
              </a:ext>
            </a:extLst>
          </p:cNvPr>
          <p:cNvSpPr txBox="1"/>
          <p:nvPr/>
        </p:nvSpPr>
        <p:spPr>
          <a:xfrm>
            <a:off x="833119" y="1439028"/>
            <a:ext cx="60858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2B983"/>
                </a:solidFill>
              </a:rPr>
              <a:t>v-if</a:t>
            </a:r>
            <a:r>
              <a:rPr lang="en-US" sz="2800" dirty="0"/>
              <a:t> = “conditional expression”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2B983"/>
                </a:solidFill>
              </a:rPr>
              <a:t>v-else-if</a:t>
            </a:r>
            <a:r>
              <a:rPr lang="en-US" sz="2800" dirty="0"/>
              <a:t> = “conditional expression”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2B983"/>
                </a:solidFill>
              </a:rPr>
              <a:t>v-else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57F6D-EAA0-457E-AAA2-371D017AEE94}"/>
              </a:ext>
            </a:extLst>
          </p:cNvPr>
          <p:cNvSpPr txBox="1"/>
          <p:nvPr/>
        </p:nvSpPr>
        <p:spPr>
          <a:xfrm>
            <a:off x="0" y="0"/>
            <a:ext cx="387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Conditional rendering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B56C9E-B977-450C-B3DF-0B2772288E31}"/>
              </a:ext>
            </a:extLst>
          </p:cNvPr>
          <p:cNvCxnSpPr>
            <a:cxnSpLocks/>
          </p:cNvCxnSpPr>
          <p:nvPr/>
        </p:nvCxnSpPr>
        <p:spPr>
          <a:xfrm>
            <a:off x="6655335" y="1331860"/>
            <a:ext cx="0" cy="3951340"/>
          </a:xfrm>
          <a:prstGeom prst="line">
            <a:avLst/>
          </a:prstGeom>
          <a:ln w="25400">
            <a:solidFill>
              <a:srgbClr val="42B9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DC92C3-C865-4E3A-87AE-A8E20C87CD0E}"/>
              </a:ext>
            </a:extLst>
          </p:cNvPr>
          <p:cNvSpPr txBox="1"/>
          <p:nvPr/>
        </p:nvSpPr>
        <p:spPr>
          <a:xfrm>
            <a:off x="6918973" y="3295316"/>
            <a:ext cx="5151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Toggle CSS property </a:t>
            </a:r>
            <a:r>
              <a:rPr lang="en-US" sz="2800" dirty="0">
                <a:solidFill>
                  <a:srgbClr val="42B983"/>
                </a:solidFill>
              </a:rPr>
              <a:t>display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256CE3-8EED-49BE-A76F-C5F0CE462FD8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494520" y="2286000"/>
            <a:ext cx="0" cy="1009316"/>
          </a:xfrm>
          <a:prstGeom prst="straightConnector1">
            <a:avLst/>
          </a:prstGeom>
          <a:ln>
            <a:solidFill>
              <a:srgbClr val="42B9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0C4AA2-7E7E-48E3-BE59-676CDBB2A373}"/>
              </a:ext>
            </a:extLst>
          </p:cNvPr>
          <p:cNvSpPr txBox="1"/>
          <p:nvPr/>
        </p:nvSpPr>
        <p:spPr>
          <a:xfrm>
            <a:off x="833120" y="3833328"/>
            <a:ext cx="5151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Toggle </a:t>
            </a:r>
            <a:r>
              <a:rPr lang="en-US" sz="2800" dirty="0">
                <a:solidFill>
                  <a:srgbClr val="42B983"/>
                </a:solidFill>
              </a:rPr>
              <a:t>real rendering process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CBDF3F-ABDD-4949-875E-4D3B5758E817}"/>
              </a:ext>
            </a:extLst>
          </p:cNvPr>
          <p:cNvCxnSpPr>
            <a:cxnSpLocks/>
          </p:cNvCxnSpPr>
          <p:nvPr/>
        </p:nvCxnSpPr>
        <p:spPr>
          <a:xfrm>
            <a:off x="3337560" y="2608578"/>
            <a:ext cx="0" cy="1249014"/>
          </a:xfrm>
          <a:prstGeom prst="straightConnector1">
            <a:avLst/>
          </a:prstGeom>
          <a:ln>
            <a:solidFill>
              <a:srgbClr val="42B9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67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DDFCAB-E1F2-4A60-B9AE-D4AB9A757A76}"/>
              </a:ext>
            </a:extLst>
          </p:cNvPr>
          <p:cNvSpPr txBox="1"/>
          <p:nvPr/>
        </p:nvSpPr>
        <p:spPr>
          <a:xfrm>
            <a:off x="0" y="0"/>
            <a:ext cx="3876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List rendering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9C52B-202D-4ABF-9AB3-AD23C492B297}"/>
              </a:ext>
            </a:extLst>
          </p:cNvPr>
          <p:cNvSpPr txBox="1"/>
          <p:nvPr/>
        </p:nvSpPr>
        <p:spPr>
          <a:xfrm>
            <a:off x="721373" y="973751"/>
            <a:ext cx="8451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2B983"/>
                </a:solidFill>
              </a:rPr>
              <a:t>v-for</a:t>
            </a:r>
            <a:r>
              <a:rPr lang="en-US" sz="2800" dirty="0"/>
              <a:t> = “(value, key, index) in object”</a:t>
            </a:r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5B272-5038-4852-A725-B8A563932718}"/>
              </a:ext>
            </a:extLst>
          </p:cNvPr>
          <p:cNvSpPr txBox="1"/>
          <p:nvPr/>
        </p:nvSpPr>
        <p:spPr>
          <a:xfrm>
            <a:off x="721373" y="1688126"/>
            <a:ext cx="8451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2B983"/>
                </a:solidFill>
              </a:rPr>
              <a:t>v-for</a:t>
            </a:r>
            <a:r>
              <a:rPr lang="en-US" sz="2800" dirty="0"/>
              <a:t> = “(item, index) in array”</a:t>
            </a: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362A7-DE84-4652-B2A9-5FD8FBF70601}"/>
              </a:ext>
            </a:extLst>
          </p:cNvPr>
          <p:cNvSpPr txBox="1"/>
          <p:nvPr/>
        </p:nvSpPr>
        <p:spPr>
          <a:xfrm>
            <a:off x="959497" y="2911134"/>
            <a:ext cx="90131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&lt;ul v-for = “(</a:t>
            </a:r>
            <a:r>
              <a:rPr lang="en-US" sz="2800" b="1" dirty="0"/>
              <a:t>item</a:t>
            </a:r>
            <a:r>
              <a:rPr lang="en-US" sz="2800" dirty="0"/>
              <a:t>, index) in array” :key=“</a:t>
            </a:r>
            <a:r>
              <a:rPr lang="en-US" sz="2800" dirty="0" err="1"/>
              <a:t>item.</a:t>
            </a:r>
            <a:r>
              <a:rPr lang="en-US" sz="2800" dirty="0" err="1">
                <a:solidFill>
                  <a:srgbClr val="FF0000"/>
                </a:solidFill>
              </a:rPr>
              <a:t>uniqueId</a:t>
            </a:r>
            <a:r>
              <a:rPr lang="en-US" sz="2800" dirty="0"/>
              <a:t>”&gt;</a:t>
            </a:r>
          </a:p>
          <a:p>
            <a:r>
              <a:rPr lang="en-US" sz="2800" dirty="0"/>
              <a:t>	// below block of code will have access to </a:t>
            </a:r>
            <a:r>
              <a:rPr lang="en-US" sz="2800" b="1" dirty="0"/>
              <a:t>item</a:t>
            </a:r>
            <a:r>
              <a:rPr lang="en-US" sz="2800" dirty="0"/>
              <a:t>, index</a:t>
            </a:r>
          </a:p>
          <a:p>
            <a:r>
              <a:rPr lang="en-US" sz="2800" dirty="0"/>
              <a:t>	&lt;li&gt;</a:t>
            </a:r>
          </a:p>
          <a:p>
            <a:r>
              <a:rPr lang="en-US" sz="2800" dirty="0"/>
              <a:t>		…</a:t>
            </a:r>
          </a:p>
          <a:p>
            <a:r>
              <a:rPr lang="en-US" sz="2800" dirty="0"/>
              <a:t>	&lt;/li&gt;</a:t>
            </a:r>
          </a:p>
          <a:p>
            <a:r>
              <a:rPr lang="en-US" sz="2800" dirty="0"/>
              <a:t>&lt;/ul&gt;</a:t>
            </a:r>
          </a:p>
          <a:p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75801B-7434-4508-846F-DA6F9C2B0BC5}"/>
              </a:ext>
            </a:extLst>
          </p:cNvPr>
          <p:cNvSpPr/>
          <p:nvPr/>
        </p:nvSpPr>
        <p:spPr>
          <a:xfrm>
            <a:off x="415102" y="2529706"/>
            <a:ext cx="9976673" cy="335454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7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2EB246-4291-481B-AE5D-FB35D0002B44}"/>
              </a:ext>
            </a:extLst>
          </p:cNvPr>
          <p:cNvSpPr txBox="1"/>
          <p:nvPr/>
        </p:nvSpPr>
        <p:spPr>
          <a:xfrm>
            <a:off x="4000071" y="2070636"/>
            <a:ext cx="42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Instance lifecycle</a:t>
            </a:r>
          </a:p>
        </p:txBody>
      </p:sp>
    </p:spTree>
    <p:extLst>
      <p:ext uri="{BB962C8B-B14F-4D97-AF65-F5344CB8AC3E}">
        <p14:creationId xmlns:p14="http://schemas.microsoft.com/office/powerpoint/2010/main" val="259154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13C48C-4863-4EB0-8F76-582940BA3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23" y="0"/>
            <a:ext cx="1040177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DDFCAB-E1F2-4A60-B9AE-D4AB9A757A76}"/>
              </a:ext>
            </a:extLst>
          </p:cNvPr>
          <p:cNvSpPr txBox="1"/>
          <p:nvPr/>
        </p:nvSpPr>
        <p:spPr>
          <a:xfrm>
            <a:off x="0" y="0"/>
            <a:ext cx="1923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j-lt"/>
              </a:rPr>
              <a:t>Lifecycle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01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123A6F8-C0D0-4550-AFDF-4E9B7EEF4A6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Vue component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EB246-4291-481B-AE5D-FB35D0002B44}"/>
              </a:ext>
            </a:extLst>
          </p:cNvPr>
          <p:cNvSpPr txBox="1"/>
          <p:nvPr/>
        </p:nvSpPr>
        <p:spPr>
          <a:xfrm>
            <a:off x="4126785" y="2070636"/>
            <a:ext cx="42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Vue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9DAED-1F4B-45A5-B17B-818A014F2FE3}"/>
              </a:ext>
            </a:extLst>
          </p:cNvPr>
          <p:cNvSpPr txBox="1"/>
          <p:nvPr/>
        </p:nvSpPr>
        <p:spPr>
          <a:xfrm>
            <a:off x="3465815" y="2727241"/>
            <a:ext cx="554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Component communication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314A2-7E68-4A3F-81C1-22209C25B4DF}"/>
              </a:ext>
            </a:extLst>
          </p:cNvPr>
          <p:cNvSpPr txBox="1"/>
          <p:nvPr/>
        </p:nvSpPr>
        <p:spPr>
          <a:xfrm>
            <a:off x="3791164" y="4136006"/>
            <a:ext cx="4808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Single File Component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314A2-7E68-4A3F-81C1-22209C25B4DF}"/>
              </a:ext>
            </a:extLst>
          </p:cNvPr>
          <p:cNvSpPr txBox="1"/>
          <p:nvPr/>
        </p:nvSpPr>
        <p:spPr>
          <a:xfrm>
            <a:off x="3896429" y="3411712"/>
            <a:ext cx="4808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Slot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6A15-E370-4C65-8FC2-F7672952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022" y="344577"/>
            <a:ext cx="105156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/>
              <a:t>What is SPA?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C3651-0E79-44FB-9553-5939B06BC0CD}"/>
              </a:ext>
            </a:extLst>
          </p:cNvPr>
          <p:cNvSpPr txBox="1"/>
          <p:nvPr/>
        </p:nvSpPr>
        <p:spPr>
          <a:xfrm>
            <a:off x="4015482" y="2070636"/>
            <a:ext cx="42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The revolution of SPA</a:t>
            </a:r>
          </a:p>
        </p:txBody>
      </p:sp>
    </p:spTree>
    <p:extLst>
      <p:ext uri="{BB962C8B-B14F-4D97-AF65-F5344CB8AC3E}">
        <p14:creationId xmlns:p14="http://schemas.microsoft.com/office/powerpoint/2010/main" val="222512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FE0071F-CD15-4ABD-B748-8A27A51C3415}"/>
              </a:ext>
            </a:extLst>
          </p:cNvPr>
          <p:cNvGrpSpPr/>
          <p:nvPr/>
        </p:nvGrpSpPr>
        <p:grpSpPr>
          <a:xfrm>
            <a:off x="138807" y="200445"/>
            <a:ext cx="12334875" cy="5491871"/>
            <a:chOff x="0" y="1456457"/>
            <a:chExt cx="12192000" cy="471724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E31AD31-C56F-4E11-B6EA-8990E177E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456457"/>
              <a:ext cx="12192000" cy="471724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676B1C-3842-4A28-97C2-74366E727B4D}"/>
                </a:ext>
              </a:extLst>
            </p:cNvPr>
            <p:cNvSpPr txBox="1"/>
            <p:nvPr/>
          </p:nvSpPr>
          <p:spPr>
            <a:xfrm>
              <a:off x="538480" y="2003306"/>
              <a:ext cx="1239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App root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400C78-FE98-4DF0-80F5-E9A57B554C4D}"/>
                </a:ext>
              </a:extLst>
            </p:cNvPr>
            <p:cNvSpPr txBox="1"/>
            <p:nvPr/>
          </p:nvSpPr>
          <p:spPr>
            <a:xfrm>
              <a:off x="8260080" y="2449315"/>
              <a:ext cx="1239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App root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933554-65AB-4FF4-AC15-B67ED7032E83}"/>
                </a:ext>
              </a:extLst>
            </p:cNvPr>
            <p:cNvSpPr txBox="1"/>
            <p:nvPr/>
          </p:nvSpPr>
          <p:spPr>
            <a:xfrm>
              <a:off x="1778000" y="2697202"/>
              <a:ext cx="1239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Header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515FE2-B9F4-415C-8323-2B4120DC68EE}"/>
                </a:ext>
              </a:extLst>
            </p:cNvPr>
            <p:cNvSpPr txBox="1"/>
            <p:nvPr/>
          </p:nvSpPr>
          <p:spPr>
            <a:xfrm>
              <a:off x="1402080" y="3279304"/>
              <a:ext cx="1239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Body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324A66-6740-4185-9D9B-74EA0CA098C9}"/>
                </a:ext>
              </a:extLst>
            </p:cNvPr>
            <p:cNvSpPr txBox="1"/>
            <p:nvPr/>
          </p:nvSpPr>
          <p:spPr>
            <a:xfrm>
              <a:off x="3601720" y="4273170"/>
              <a:ext cx="1239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Drawer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D50EE1-513D-47CB-855A-4B8D1745E9E7}"/>
                </a:ext>
              </a:extLst>
            </p:cNvPr>
            <p:cNvSpPr txBox="1"/>
            <p:nvPr/>
          </p:nvSpPr>
          <p:spPr>
            <a:xfrm>
              <a:off x="1402080" y="3903838"/>
              <a:ext cx="1239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925628-88C5-4DAC-A1DA-499916BB9AB0}"/>
                </a:ext>
              </a:extLst>
            </p:cNvPr>
            <p:cNvSpPr txBox="1"/>
            <p:nvPr/>
          </p:nvSpPr>
          <p:spPr>
            <a:xfrm>
              <a:off x="1402080" y="4634156"/>
              <a:ext cx="1239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6AE1AF-A4A0-4143-958E-1979E386AC6E}"/>
                </a:ext>
              </a:extLst>
            </p:cNvPr>
            <p:cNvSpPr txBox="1"/>
            <p:nvPr/>
          </p:nvSpPr>
          <p:spPr>
            <a:xfrm>
              <a:off x="3423920" y="3534492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3B5C80-D2A4-4183-AD06-9FB838506432}"/>
                </a:ext>
              </a:extLst>
            </p:cNvPr>
            <p:cNvSpPr txBox="1"/>
            <p:nvPr/>
          </p:nvSpPr>
          <p:spPr>
            <a:xfrm>
              <a:off x="3865880" y="3534492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F57A11-5625-4252-8380-AB9F53C783E3}"/>
                </a:ext>
              </a:extLst>
            </p:cNvPr>
            <p:cNvSpPr txBox="1"/>
            <p:nvPr/>
          </p:nvSpPr>
          <p:spPr>
            <a:xfrm>
              <a:off x="4318000" y="3530326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748061-AD1B-40BA-A2BD-03460868DF20}"/>
                </a:ext>
              </a:extLst>
            </p:cNvPr>
            <p:cNvSpPr txBox="1"/>
            <p:nvPr/>
          </p:nvSpPr>
          <p:spPr>
            <a:xfrm>
              <a:off x="6918960" y="3815080"/>
              <a:ext cx="1239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Header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7ED5C5-A1BC-48DB-B3A2-EDA970F099A7}"/>
                </a:ext>
              </a:extLst>
            </p:cNvPr>
            <p:cNvSpPr txBox="1"/>
            <p:nvPr/>
          </p:nvSpPr>
          <p:spPr>
            <a:xfrm>
              <a:off x="8331200" y="3811505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Body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FBB0F1-194C-4DDA-B6B6-7FD47DDB9C5F}"/>
                </a:ext>
              </a:extLst>
            </p:cNvPr>
            <p:cNvSpPr txBox="1"/>
            <p:nvPr/>
          </p:nvSpPr>
          <p:spPr>
            <a:xfrm>
              <a:off x="9494520" y="3811505"/>
              <a:ext cx="1239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Drawer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64ACC5-57A4-446F-AC89-48410FF0D86A}"/>
                </a:ext>
              </a:extLst>
            </p:cNvPr>
            <p:cNvSpPr txBox="1"/>
            <p:nvPr/>
          </p:nvSpPr>
          <p:spPr>
            <a:xfrm>
              <a:off x="7853680" y="5001706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FE522D-ABE3-4A52-B097-A4428FA7DA29}"/>
                </a:ext>
              </a:extLst>
            </p:cNvPr>
            <p:cNvSpPr txBox="1"/>
            <p:nvPr/>
          </p:nvSpPr>
          <p:spPr>
            <a:xfrm>
              <a:off x="8473440" y="4992604"/>
              <a:ext cx="40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C076F4-9C52-4B59-8FEA-9A3A354EE4B9}"/>
                </a:ext>
              </a:extLst>
            </p:cNvPr>
            <p:cNvSpPr txBox="1"/>
            <p:nvPr/>
          </p:nvSpPr>
          <p:spPr>
            <a:xfrm>
              <a:off x="9578340" y="4992604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C72EC7C-54BA-4028-92E5-916D65D9FF8E}"/>
                </a:ext>
              </a:extLst>
            </p:cNvPr>
            <p:cNvSpPr txBox="1"/>
            <p:nvPr/>
          </p:nvSpPr>
          <p:spPr>
            <a:xfrm>
              <a:off x="10210800" y="5004692"/>
              <a:ext cx="35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874616-6066-413B-A45E-8C2855604CEB}"/>
                </a:ext>
              </a:extLst>
            </p:cNvPr>
            <p:cNvSpPr txBox="1"/>
            <p:nvPr/>
          </p:nvSpPr>
          <p:spPr>
            <a:xfrm flipH="1">
              <a:off x="10967719" y="500170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354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6833-D7D7-4D1E-8C34-88738709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438436" cy="534352"/>
          </a:xfrm>
        </p:spPr>
        <p:txBody>
          <a:bodyPr>
            <a:noAutofit/>
          </a:bodyPr>
          <a:lstStyle/>
          <a:p>
            <a:r>
              <a:rPr lang="en-US" sz="3200" dirty="0"/>
              <a:t>Component creation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AB462E-4024-4C8B-BBCA-EA92CB232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67" y="534352"/>
            <a:ext cx="3008005" cy="27679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814DF3-70F8-49D5-BF14-54E4F7A2F2BB}"/>
              </a:ext>
            </a:extLst>
          </p:cNvPr>
          <p:cNvSpPr txBox="1"/>
          <p:nvPr/>
        </p:nvSpPr>
        <p:spPr>
          <a:xfrm>
            <a:off x="1887713" y="583577"/>
            <a:ext cx="1342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2B983"/>
                </a:solidFill>
              </a:rPr>
              <a:t>Literal Template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367AE0-8D13-422E-B561-3F01E2EC11B5}"/>
              </a:ext>
            </a:extLst>
          </p:cNvPr>
          <p:cNvGrpSpPr/>
          <p:nvPr/>
        </p:nvGrpSpPr>
        <p:grpSpPr>
          <a:xfrm>
            <a:off x="6574157" y="30101"/>
            <a:ext cx="4503204" cy="2762974"/>
            <a:chOff x="6574157" y="30101"/>
            <a:chExt cx="4503204" cy="27629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62656F1-B641-4181-BCCD-005683F2E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38925" y="896414"/>
              <a:ext cx="2686050" cy="8286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52AED0D-5EB8-4CE1-96A8-E6CB3FB04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6072" y="2383500"/>
              <a:ext cx="4152900" cy="409575"/>
            </a:xfrm>
            <a:prstGeom prst="rect">
              <a:avLst/>
            </a:prstGeom>
          </p:spPr>
        </p:pic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A52F8D7F-4617-4ADC-BA4A-A91AE1F0C505}"/>
                </a:ext>
              </a:extLst>
            </p:cNvPr>
            <p:cNvSpPr txBox="1">
              <a:spLocks/>
            </p:cNvSpPr>
            <p:nvPr/>
          </p:nvSpPr>
          <p:spPr>
            <a:xfrm>
              <a:off x="6638925" y="30101"/>
              <a:ext cx="4438436" cy="5042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/>
                <a:t>Component registration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7572BB-0DE3-4BB2-8232-56EBF36CE92C}"/>
                </a:ext>
              </a:extLst>
            </p:cNvPr>
            <p:cNvSpPr txBox="1"/>
            <p:nvPr/>
          </p:nvSpPr>
          <p:spPr>
            <a:xfrm>
              <a:off x="6608447" y="453729"/>
              <a:ext cx="2164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42B983"/>
                  </a:solidFill>
                </a:rPr>
                <a:t>Local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ED1686-A7C6-46EB-BD9C-55AAAF3BE5C2}"/>
                </a:ext>
              </a:extLst>
            </p:cNvPr>
            <p:cNvSpPr txBox="1"/>
            <p:nvPr/>
          </p:nvSpPr>
          <p:spPr>
            <a:xfrm>
              <a:off x="6574157" y="1915340"/>
              <a:ext cx="2164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42B983"/>
                  </a:solidFill>
                </a:rPr>
                <a:t>Global (</a:t>
              </a:r>
              <a:r>
                <a:rPr lang="en-US" sz="2400" dirty="0" smtClean="0">
                  <a:solidFill>
                    <a:srgbClr val="FF0000"/>
                  </a:solidFill>
                </a:rPr>
                <a:t>fix</a:t>
              </a:r>
              <a:r>
                <a:rPr lang="en-US" sz="2400" dirty="0" smtClean="0">
                  <a:solidFill>
                    <a:srgbClr val="42B983"/>
                  </a:solidFill>
                </a:rPr>
                <a:t>)</a:t>
              </a:r>
              <a:endParaRPr lang="en-US" sz="2400" dirty="0">
                <a:solidFill>
                  <a:srgbClr val="42B983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70A5C9-C530-4915-BD40-218B9BEBE5C6}"/>
              </a:ext>
            </a:extLst>
          </p:cNvPr>
          <p:cNvGrpSpPr/>
          <p:nvPr/>
        </p:nvGrpSpPr>
        <p:grpSpPr>
          <a:xfrm>
            <a:off x="6608447" y="3192139"/>
            <a:ext cx="3419475" cy="1450084"/>
            <a:chOff x="6608447" y="3922168"/>
            <a:chExt cx="3419475" cy="145008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E325A30-EEF7-4B7E-AD95-AAB7C4306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08447" y="4534052"/>
              <a:ext cx="2095500" cy="838200"/>
            </a:xfrm>
            <a:prstGeom prst="rect">
              <a:avLst/>
            </a:prstGeom>
          </p:spPr>
        </p:pic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86014F01-992A-47D4-BC14-D797E2D72C09}"/>
                </a:ext>
              </a:extLst>
            </p:cNvPr>
            <p:cNvSpPr txBox="1">
              <a:spLocks/>
            </p:cNvSpPr>
            <p:nvPr/>
          </p:nvSpPr>
          <p:spPr>
            <a:xfrm>
              <a:off x="6608447" y="3922168"/>
              <a:ext cx="3419475" cy="5042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dirty="0">
                  <a:solidFill>
                    <a:srgbClr val="42B983"/>
                  </a:solidFill>
                  <a:latin typeface="+mn-lt"/>
                </a:rPr>
                <a:t>Usage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3E6EEF-3A9C-485E-A591-B60653ABAFBB}"/>
              </a:ext>
            </a:extLst>
          </p:cNvPr>
          <p:cNvCxnSpPr>
            <a:cxnSpLocks/>
          </p:cNvCxnSpPr>
          <p:nvPr/>
        </p:nvCxnSpPr>
        <p:spPr>
          <a:xfrm>
            <a:off x="6085972" y="638175"/>
            <a:ext cx="0" cy="5676900"/>
          </a:xfrm>
          <a:prstGeom prst="line">
            <a:avLst/>
          </a:prstGeom>
          <a:ln w="25400">
            <a:solidFill>
              <a:srgbClr val="42B9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466902A-E32E-4EA8-8729-E6C1000B3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3618" y="2481566"/>
            <a:ext cx="3259763" cy="43387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CB10D9-2DBA-4F52-8D49-058AF58659E6}"/>
              </a:ext>
            </a:extLst>
          </p:cNvPr>
          <p:cNvSpPr txBox="1"/>
          <p:nvPr/>
        </p:nvSpPr>
        <p:spPr>
          <a:xfrm>
            <a:off x="4062007" y="4235443"/>
            <a:ext cx="2103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42B983"/>
                </a:solidFill>
              </a:rPr>
              <a:t>Single File Component</a:t>
            </a:r>
          </a:p>
        </p:txBody>
      </p:sp>
    </p:spTree>
    <p:extLst>
      <p:ext uri="{BB962C8B-B14F-4D97-AF65-F5344CB8AC3E}">
        <p14:creationId xmlns:p14="http://schemas.microsoft.com/office/powerpoint/2010/main" val="28637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B8E7-3021-4294-9A94-4F922CC7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209280" cy="447040"/>
          </a:xfrm>
        </p:spPr>
        <p:txBody>
          <a:bodyPr>
            <a:noAutofit/>
          </a:bodyPr>
          <a:lstStyle/>
          <a:p>
            <a:r>
              <a:rPr lang="en-US" sz="3200" dirty="0"/>
              <a:t>Components communication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9C27D8A9-020A-4907-8005-7959F3D5C356}"/>
              </a:ext>
            </a:extLst>
          </p:cNvPr>
          <p:cNvSpPr/>
          <p:nvPr/>
        </p:nvSpPr>
        <p:spPr>
          <a:xfrm>
            <a:off x="5130800" y="985520"/>
            <a:ext cx="1524000" cy="1452880"/>
          </a:xfrm>
          <a:prstGeom prst="flowChartConnector">
            <a:avLst/>
          </a:prstGeom>
          <a:solidFill>
            <a:srgbClr val="FE4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EAD1B36-C03F-4FC2-A69C-0887CAB6379D}"/>
              </a:ext>
            </a:extLst>
          </p:cNvPr>
          <p:cNvSpPr/>
          <p:nvPr/>
        </p:nvSpPr>
        <p:spPr>
          <a:xfrm>
            <a:off x="5130800" y="4419600"/>
            <a:ext cx="1524000" cy="1452880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Child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32577C73-395C-4FFE-8C0C-89DC6026B31C}"/>
              </a:ext>
            </a:extLst>
          </p:cNvPr>
          <p:cNvSpPr/>
          <p:nvPr/>
        </p:nvSpPr>
        <p:spPr>
          <a:xfrm>
            <a:off x="5608320" y="1793240"/>
            <a:ext cx="2092960" cy="3540760"/>
          </a:xfrm>
          <a:prstGeom prst="arc">
            <a:avLst>
              <a:gd name="adj1" fmla="val 16200000"/>
              <a:gd name="adj2" fmla="val 5447143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7127803-AAFB-444E-804B-D2843FAC7B1A}"/>
              </a:ext>
            </a:extLst>
          </p:cNvPr>
          <p:cNvSpPr/>
          <p:nvPr/>
        </p:nvSpPr>
        <p:spPr>
          <a:xfrm rot="10800000">
            <a:off x="4084320" y="1793240"/>
            <a:ext cx="2092960" cy="3540760"/>
          </a:xfrm>
          <a:prstGeom prst="arc">
            <a:avLst>
              <a:gd name="adj1" fmla="val 16200000"/>
              <a:gd name="adj2" fmla="val 5447143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C34B5-8C21-463C-9AE7-97180AB84096}"/>
              </a:ext>
            </a:extLst>
          </p:cNvPr>
          <p:cNvSpPr txBox="1"/>
          <p:nvPr/>
        </p:nvSpPr>
        <p:spPr>
          <a:xfrm>
            <a:off x="7863840" y="2917289"/>
            <a:ext cx="1126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Pass Props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96E51-A02D-41B2-9810-C4CAEB17A629}"/>
              </a:ext>
            </a:extLst>
          </p:cNvPr>
          <p:cNvSpPr txBox="1"/>
          <p:nvPr/>
        </p:nvSpPr>
        <p:spPr>
          <a:xfrm>
            <a:off x="2849879" y="2971800"/>
            <a:ext cx="1126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Emit</a:t>
            </a:r>
          </a:p>
          <a:p>
            <a:r>
              <a:rPr lang="en-US" sz="2800" dirty="0"/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327878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299E449-2F2B-4D9B-8C47-313A63E84EDB}"/>
              </a:ext>
            </a:extLst>
          </p:cNvPr>
          <p:cNvGrpSpPr/>
          <p:nvPr/>
        </p:nvGrpSpPr>
        <p:grpSpPr>
          <a:xfrm>
            <a:off x="1072242" y="2543423"/>
            <a:ext cx="3499636" cy="4190503"/>
            <a:chOff x="5130800" y="985520"/>
            <a:chExt cx="3850940" cy="4886960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1036AB2C-1CFE-4D04-8F76-A107C4001F2E}"/>
                </a:ext>
              </a:extLst>
            </p:cNvPr>
            <p:cNvSpPr/>
            <p:nvPr/>
          </p:nvSpPr>
          <p:spPr>
            <a:xfrm>
              <a:off x="5130800" y="985520"/>
              <a:ext cx="1524000" cy="1452880"/>
            </a:xfrm>
            <a:prstGeom prst="flowChartConnector">
              <a:avLst/>
            </a:prstGeom>
            <a:solidFill>
              <a:srgbClr val="FE4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Parent</a:t>
              </a:r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F722F9A8-F841-4113-A09F-1A232D3CC632}"/>
                </a:ext>
              </a:extLst>
            </p:cNvPr>
            <p:cNvSpPr/>
            <p:nvPr/>
          </p:nvSpPr>
          <p:spPr>
            <a:xfrm>
              <a:off x="5130800" y="4419600"/>
              <a:ext cx="1524000" cy="1452880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Child</a:t>
              </a:r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B95D74F5-06CB-466B-97AB-4449077024AF}"/>
                </a:ext>
              </a:extLst>
            </p:cNvPr>
            <p:cNvSpPr/>
            <p:nvPr/>
          </p:nvSpPr>
          <p:spPr>
            <a:xfrm>
              <a:off x="5608320" y="1793240"/>
              <a:ext cx="2092960" cy="3540760"/>
            </a:xfrm>
            <a:prstGeom prst="arc">
              <a:avLst>
                <a:gd name="adj1" fmla="val 16200000"/>
                <a:gd name="adj2" fmla="val 5447143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E336D8-C0CF-45C5-BF26-DBBE24ED8623}"/>
                </a:ext>
              </a:extLst>
            </p:cNvPr>
            <p:cNvSpPr txBox="1"/>
            <p:nvPr/>
          </p:nvSpPr>
          <p:spPr>
            <a:xfrm>
              <a:off x="7783490" y="2850445"/>
              <a:ext cx="1198250" cy="1112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Pass Props</a:t>
              </a: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98F78267-DDF9-4998-8E46-D3ECD837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557" y="-47978"/>
            <a:ext cx="6126479" cy="504252"/>
          </a:xfrm>
        </p:spPr>
        <p:txBody>
          <a:bodyPr>
            <a:noAutofit/>
          </a:bodyPr>
          <a:lstStyle/>
          <a:p>
            <a:r>
              <a:rPr lang="en-US" sz="2800" dirty="0"/>
              <a:t>1. Define props inside child component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6279C4-A75A-42E9-904F-24BEBD24B6E2}"/>
              </a:ext>
            </a:extLst>
          </p:cNvPr>
          <p:cNvSpPr txBox="1">
            <a:spLocks/>
          </p:cNvSpPr>
          <p:nvPr/>
        </p:nvSpPr>
        <p:spPr>
          <a:xfrm>
            <a:off x="7220893" y="1590646"/>
            <a:ext cx="5535929" cy="3708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2. Pass data from parent to child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335A87-2B96-4B6A-94A4-663169D1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12" y="394602"/>
            <a:ext cx="5740878" cy="20432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9EE632-41F6-4DA6-94F1-A0DAD246B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0" y="1961517"/>
            <a:ext cx="6126480" cy="489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1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25B823E-B58C-495C-AC71-AFE62AF8E84A}"/>
              </a:ext>
            </a:extLst>
          </p:cNvPr>
          <p:cNvGrpSpPr/>
          <p:nvPr/>
        </p:nvGrpSpPr>
        <p:grpSpPr>
          <a:xfrm>
            <a:off x="283024" y="678330"/>
            <a:ext cx="3867153" cy="5295900"/>
            <a:chOff x="2849879" y="985520"/>
            <a:chExt cx="3804921" cy="4886960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7997F97B-2827-451E-BD77-F82653CC7077}"/>
                </a:ext>
              </a:extLst>
            </p:cNvPr>
            <p:cNvSpPr/>
            <p:nvPr/>
          </p:nvSpPr>
          <p:spPr>
            <a:xfrm>
              <a:off x="5130800" y="985520"/>
              <a:ext cx="1524000" cy="1452880"/>
            </a:xfrm>
            <a:prstGeom prst="flowChartConnector">
              <a:avLst/>
            </a:prstGeom>
            <a:solidFill>
              <a:srgbClr val="FE4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Parent</a:t>
              </a:r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22D3B149-53A9-4F44-A6D6-E15267D1C258}"/>
                </a:ext>
              </a:extLst>
            </p:cNvPr>
            <p:cNvSpPr/>
            <p:nvPr/>
          </p:nvSpPr>
          <p:spPr>
            <a:xfrm>
              <a:off x="5130800" y="4419600"/>
              <a:ext cx="1524000" cy="1452880"/>
            </a:xfrm>
            <a:prstGeom prst="flowChartConnector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Child</a:t>
              </a:r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0A58C231-2DD7-4F7D-8E7D-A5B7452EA1B5}"/>
                </a:ext>
              </a:extLst>
            </p:cNvPr>
            <p:cNvSpPr/>
            <p:nvPr/>
          </p:nvSpPr>
          <p:spPr>
            <a:xfrm rot="10800000">
              <a:off x="4084320" y="1793240"/>
              <a:ext cx="2092960" cy="3540760"/>
            </a:xfrm>
            <a:prstGeom prst="arc">
              <a:avLst>
                <a:gd name="adj1" fmla="val 16200000"/>
                <a:gd name="adj2" fmla="val 5447143"/>
              </a:avLst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5144DE-DF5A-4959-AF67-C86CB6F97CE6}"/>
                </a:ext>
              </a:extLst>
            </p:cNvPr>
            <p:cNvSpPr txBox="1"/>
            <p:nvPr/>
          </p:nvSpPr>
          <p:spPr>
            <a:xfrm>
              <a:off x="2849879" y="2971800"/>
              <a:ext cx="1234439" cy="880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Emit</a:t>
              </a:r>
            </a:p>
            <a:p>
              <a:r>
                <a:rPr lang="en-US" sz="2800" dirty="0"/>
                <a:t>Events</a:t>
              </a: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9A5F10E5-90BD-4E4A-8536-98F2BD82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7484" y="82401"/>
            <a:ext cx="6126479" cy="504252"/>
          </a:xfrm>
        </p:spPr>
        <p:txBody>
          <a:bodyPr>
            <a:noAutofit/>
          </a:bodyPr>
          <a:lstStyle/>
          <a:p>
            <a:r>
              <a:rPr lang="en-US" sz="2800" dirty="0"/>
              <a:t>1. Define child </a:t>
            </a:r>
            <a:r>
              <a:rPr lang="en-US" sz="2800" dirty="0" smtClean="0"/>
              <a:t>component’s </a:t>
            </a:r>
            <a:r>
              <a:rPr lang="en-US" sz="2800" dirty="0"/>
              <a:t>event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F292B5-3127-4ABA-82AB-3FD6E07D3AAC}"/>
              </a:ext>
            </a:extLst>
          </p:cNvPr>
          <p:cNvSpPr txBox="1">
            <a:spLocks/>
          </p:cNvSpPr>
          <p:nvPr/>
        </p:nvSpPr>
        <p:spPr>
          <a:xfrm>
            <a:off x="4917484" y="2192655"/>
            <a:ext cx="3497579" cy="3978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2. Listen to child event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AE4B3AC-B114-41AB-9C32-B8741F8903B0}"/>
              </a:ext>
            </a:extLst>
          </p:cNvPr>
          <p:cNvSpPr/>
          <p:nvPr/>
        </p:nvSpPr>
        <p:spPr>
          <a:xfrm rot="5400000">
            <a:off x="8902560" y="386937"/>
            <a:ext cx="287483" cy="1566996"/>
          </a:xfrm>
          <a:prstGeom prst="rightBrace">
            <a:avLst/>
          </a:prstGeom>
          <a:ln>
            <a:solidFill>
              <a:srgbClr val="42B9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2B98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A2D050-FEE4-4E33-A4E1-7646A6545914}"/>
              </a:ext>
            </a:extLst>
          </p:cNvPr>
          <p:cNvSpPr txBox="1"/>
          <p:nvPr/>
        </p:nvSpPr>
        <p:spPr>
          <a:xfrm>
            <a:off x="8041825" y="1321156"/>
            <a:ext cx="2412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Child </a:t>
            </a:r>
            <a:r>
              <a:rPr lang="en-US" sz="2400" b="1" dirty="0"/>
              <a:t>event name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14DFCD-BE1B-475B-9487-2DB8A1B0C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62" y="2691096"/>
            <a:ext cx="6477000" cy="8286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053FE3-CAA4-4DBB-819D-C041A49A1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962" y="678330"/>
            <a:ext cx="6829425" cy="276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07D476-FB7C-4501-BB34-5C7E1351D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962" y="3935670"/>
            <a:ext cx="41814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4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B48C5E-C3D2-4E93-BCE8-45E3B0D59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4" y="85075"/>
            <a:ext cx="12018272" cy="646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7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9E76-4786-443D-976B-C27D482D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19910" cy="51845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Slot element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8C54BD-7FC0-4C92-9C25-C4353E36F4C5}"/>
              </a:ext>
            </a:extLst>
          </p:cNvPr>
          <p:cNvSpPr txBox="1">
            <a:spLocks/>
          </p:cNvSpPr>
          <p:nvPr/>
        </p:nvSpPr>
        <p:spPr>
          <a:xfrm>
            <a:off x="0" y="657546"/>
            <a:ext cx="9123452" cy="518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How to pass content inside component tags ?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F806A9-6D4E-42D3-A7FE-D02B77E0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11" y="1315092"/>
            <a:ext cx="6143625" cy="10763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4696606-F31D-4F2A-9C75-F7881CF800EE}"/>
              </a:ext>
            </a:extLst>
          </p:cNvPr>
          <p:cNvSpPr txBox="1">
            <a:spLocks/>
          </p:cNvSpPr>
          <p:nvPr/>
        </p:nvSpPr>
        <p:spPr>
          <a:xfrm>
            <a:off x="5322010" y="2853082"/>
            <a:ext cx="7089171" cy="224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Slots can be separated by </a:t>
            </a:r>
            <a:r>
              <a:rPr lang="en-US" sz="2800" dirty="0">
                <a:solidFill>
                  <a:srgbClr val="42B983"/>
                </a:solidFill>
                <a:latin typeface="+mn-lt"/>
              </a:rPr>
              <a:t>slot name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Parent can access child’s data via </a:t>
            </a:r>
            <a:r>
              <a:rPr lang="en-US" sz="2800" dirty="0">
                <a:solidFill>
                  <a:srgbClr val="42B983"/>
                </a:solidFill>
                <a:latin typeface="+mn-lt"/>
              </a:rPr>
              <a:t>slot-scoped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C97AC0-1BD3-4452-8C47-C408D4F60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11" y="2648824"/>
            <a:ext cx="3476625" cy="2247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69591A-87CF-4B49-B450-967D905236DF}"/>
              </a:ext>
            </a:extLst>
          </p:cNvPr>
          <p:cNvSpPr txBox="1"/>
          <p:nvPr/>
        </p:nvSpPr>
        <p:spPr>
          <a:xfrm>
            <a:off x="5322011" y="4954563"/>
            <a:ext cx="4685016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Create generic component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Reduce the use of props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2A11D21-FC7F-4FD4-8463-57430A84D6D4}"/>
              </a:ext>
            </a:extLst>
          </p:cNvPr>
          <p:cNvSpPr/>
          <p:nvPr/>
        </p:nvSpPr>
        <p:spPr>
          <a:xfrm>
            <a:off x="7633699" y="4263775"/>
            <a:ext cx="452063" cy="632949"/>
          </a:xfrm>
          <a:prstGeom prst="down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4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7C84-2785-441D-B9AC-9E6E82DE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05054" cy="713662"/>
          </a:xfrm>
        </p:spPr>
        <p:txBody>
          <a:bodyPr>
            <a:normAutofit/>
          </a:bodyPr>
          <a:lstStyle/>
          <a:p>
            <a:r>
              <a:rPr lang="en-US" sz="3200" dirty="0"/>
              <a:t>Single File Component (SFC)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9DAC8F-4F03-491C-9E70-486DFC163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66" y="857503"/>
            <a:ext cx="6000750" cy="5162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FB0611-235E-4F7F-80E5-DD58F0C9AFC0}"/>
              </a:ext>
            </a:extLst>
          </p:cNvPr>
          <p:cNvSpPr txBox="1"/>
          <p:nvPr/>
        </p:nvSpPr>
        <p:spPr>
          <a:xfrm>
            <a:off x="6840234" y="626723"/>
            <a:ext cx="5143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Better </a:t>
            </a:r>
            <a:r>
              <a:rPr lang="en-US" sz="2400" dirty="0">
                <a:solidFill>
                  <a:srgbClr val="42B983"/>
                </a:solidFill>
              </a:rPr>
              <a:t>syntax highlight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42B983"/>
                </a:solidFill>
              </a:rPr>
              <a:t>CommonJS</a:t>
            </a:r>
            <a:r>
              <a:rPr lang="en-US" sz="2400" dirty="0"/>
              <a:t> modules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Codebase is more </a:t>
            </a:r>
            <a:r>
              <a:rPr lang="en-US" sz="2400" dirty="0">
                <a:solidFill>
                  <a:srgbClr val="42B983"/>
                </a:solidFill>
              </a:rPr>
              <a:t>modularized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2B983"/>
                </a:solidFill>
              </a:rPr>
              <a:t>Component-scoped</a:t>
            </a:r>
            <a:r>
              <a:rPr lang="en-US" sz="2400" dirty="0"/>
              <a:t> CSS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Project configuration is supported by </a:t>
            </a:r>
            <a:r>
              <a:rPr lang="en-US" sz="2400" dirty="0">
                <a:solidFill>
                  <a:srgbClr val="42B983"/>
                </a:solidFill>
              </a:rPr>
              <a:t>Vue-CLI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Corporate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42B983"/>
                </a:solidFill>
              </a:rPr>
              <a:t>build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3257A-877D-4ADB-ACF9-80303D452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0" y="5568989"/>
            <a:ext cx="51435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1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123A6F8-C0D0-4550-AFDF-4E9B7EEF4A6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The rest of Vue ecosystem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EB246-4291-481B-AE5D-FB35D0002B44}"/>
              </a:ext>
            </a:extLst>
          </p:cNvPr>
          <p:cNvSpPr txBox="1"/>
          <p:nvPr/>
        </p:nvSpPr>
        <p:spPr>
          <a:xfrm>
            <a:off x="4126785" y="2070636"/>
            <a:ext cx="42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Vue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router setup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9DAED-1F4B-45A5-B17B-818A014F2FE3}"/>
              </a:ext>
            </a:extLst>
          </p:cNvPr>
          <p:cNvSpPr txBox="1"/>
          <p:nvPr/>
        </p:nvSpPr>
        <p:spPr>
          <a:xfrm>
            <a:off x="3465815" y="2727241"/>
            <a:ext cx="5544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Vuex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314A2-7E68-4A3F-81C1-22209C25B4DF}"/>
              </a:ext>
            </a:extLst>
          </p:cNvPr>
          <p:cNvSpPr txBox="1"/>
          <p:nvPr/>
        </p:nvSpPr>
        <p:spPr>
          <a:xfrm>
            <a:off x="0" y="34290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Build system: Vue CLI + </a:t>
            </a:r>
            <a:r>
              <a:rPr lang="en-US" sz="3600" dirty="0" err="1">
                <a:solidFill>
                  <a:schemeClr val="bg1"/>
                </a:solidFill>
              </a:rPr>
              <a:t>vue</a:t>
            </a:r>
            <a:r>
              <a:rPr lang="en-US" sz="3600" dirty="0">
                <a:solidFill>
                  <a:schemeClr val="bg1"/>
                </a:solidFill>
              </a:rPr>
              <a:t>-loader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E3483-6070-4AC8-AC17-B4D63A4EADD8}"/>
              </a:ext>
            </a:extLst>
          </p:cNvPr>
          <p:cNvSpPr txBox="1"/>
          <p:nvPr/>
        </p:nvSpPr>
        <p:spPr>
          <a:xfrm>
            <a:off x="0" y="413075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Rendering process</a:t>
            </a:r>
          </a:p>
        </p:txBody>
      </p:sp>
    </p:spTree>
    <p:extLst>
      <p:ext uri="{BB962C8B-B14F-4D97-AF65-F5344CB8AC3E}">
        <p14:creationId xmlns:p14="http://schemas.microsoft.com/office/powerpoint/2010/main" val="292683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FA95-5EC5-49CF-A739-26133D0E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75417"/>
            <a:ext cx="3063711" cy="914402"/>
          </a:xfrm>
        </p:spPr>
        <p:txBody>
          <a:bodyPr>
            <a:normAutofit/>
          </a:bodyPr>
          <a:lstStyle/>
          <a:p>
            <a:r>
              <a:rPr lang="en-US" sz="3200" dirty="0" err="1"/>
              <a:t>Vue</a:t>
            </a:r>
            <a:r>
              <a:rPr lang="en-US" sz="3200" dirty="0"/>
              <a:t> </a:t>
            </a:r>
            <a:r>
              <a:rPr lang="en-US" sz="3200" dirty="0" smtClean="0"/>
              <a:t>router setup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167CB-1DDD-49B3-80A1-3ACE133B5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631" y="0"/>
            <a:ext cx="505572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4E90B9-E684-4DF3-9505-C40AE6FB8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61" y="730488"/>
            <a:ext cx="4733925" cy="309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719A68-70F1-4E91-AC4D-706F3BAB4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55" y="4500473"/>
            <a:ext cx="4676775" cy="219075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180CD2A9-FEC6-444F-BC44-2F72EDC24AE4}"/>
              </a:ext>
            </a:extLst>
          </p:cNvPr>
          <p:cNvSpPr/>
          <p:nvPr/>
        </p:nvSpPr>
        <p:spPr>
          <a:xfrm>
            <a:off x="2873484" y="4004043"/>
            <a:ext cx="287677" cy="331651"/>
          </a:xfrm>
          <a:prstGeom prst="down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ACA55D71-0EBA-4C2F-BF66-B780BF756641}"/>
              </a:ext>
            </a:extLst>
          </p:cNvPr>
          <p:cNvSpPr/>
          <p:nvPr/>
        </p:nvSpPr>
        <p:spPr>
          <a:xfrm>
            <a:off x="5795800" y="2357527"/>
            <a:ext cx="368695" cy="324028"/>
          </a:xfrm>
          <a:prstGeom prst="left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CBB0DD04-6E44-434A-9878-C398F3FCF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99" y="2020698"/>
            <a:ext cx="756534" cy="756534"/>
          </a:xfrm>
          <a:prstGeom prst="rect">
            <a:avLst/>
          </a:prstGeom>
          <a:noFill/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B84F7118-48AF-48F2-A742-A9FA9166CBFD}"/>
              </a:ext>
            </a:extLst>
          </p:cNvPr>
          <p:cNvGrpSpPr/>
          <p:nvPr/>
        </p:nvGrpSpPr>
        <p:grpSpPr>
          <a:xfrm>
            <a:off x="2543728" y="2124345"/>
            <a:ext cx="933318" cy="668177"/>
            <a:chOff x="2543728" y="1819545"/>
            <a:chExt cx="933318" cy="668177"/>
          </a:xfrm>
          <a:noFill/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3314B61-A33F-462B-9F4D-E1810A59B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3728" y="1884067"/>
              <a:ext cx="507402" cy="509667"/>
            </a:xfrm>
            <a:prstGeom prst="rect">
              <a:avLst/>
            </a:prstGeom>
            <a:grpFill/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694D95B-90E3-45E4-98C5-69A8D2F21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6144" y="1819545"/>
              <a:ext cx="890902" cy="668177"/>
            </a:xfrm>
            <a:prstGeom prst="rect">
              <a:avLst/>
            </a:prstGeom>
            <a:grpFill/>
          </p:spPr>
        </p:pic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4974AE77-A08E-4393-BA94-9D3D6CFB67E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33" y="2188867"/>
            <a:ext cx="531934" cy="531934"/>
          </a:xfrm>
          <a:prstGeom prst="rect">
            <a:avLst/>
          </a:prstGeom>
          <a:noFill/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90A4795-ECFB-4E53-9764-A4DA83AA59E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14" y="2201613"/>
            <a:ext cx="531934" cy="519188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72EAEC-57CA-4167-A35B-FA6366FA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72294" cy="777875"/>
          </a:xfrm>
        </p:spPr>
        <p:txBody>
          <a:bodyPr>
            <a:noAutofit/>
          </a:bodyPr>
          <a:lstStyle/>
          <a:p>
            <a:r>
              <a:rPr lang="en-US" sz="3200" dirty="0"/>
              <a:t>The ‘old’ way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B44673F-890C-4692-B653-48BC510B2E94}"/>
              </a:ext>
            </a:extLst>
          </p:cNvPr>
          <p:cNvGrpSpPr/>
          <p:nvPr/>
        </p:nvGrpSpPr>
        <p:grpSpPr>
          <a:xfrm>
            <a:off x="7759408" y="71055"/>
            <a:ext cx="3560737" cy="6734001"/>
            <a:chOff x="7759408" y="71055"/>
            <a:chExt cx="3560737" cy="67340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CE5C55A-E19E-44AC-9236-55E6E1AE3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8931" y="71055"/>
              <a:ext cx="1271741" cy="127174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B1347E-0388-4DF8-98C4-D82708B6B81A}"/>
                </a:ext>
              </a:extLst>
            </p:cNvPr>
            <p:cNvSpPr/>
            <p:nvPr/>
          </p:nvSpPr>
          <p:spPr>
            <a:xfrm>
              <a:off x="7767588" y="2367815"/>
              <a:ext cx="3552557" cy="3575785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5D77D2C8-375E-47F1-81F8-F4D9C58F9EF9}"/>
                </a:ext>
              </a:extLst>
            </p:cNvPr>
            <p:cNvSpPr/>
            <p:nvPr/>
          </p:nvSpPr>
          <p:spPr>
            <a:xfrm>
              <a:off x="8239643" y="3952154"/>
              <a:ext cx="2608446" cy="447007"/>
            </a:xfrm>
            <a:prstGeom prst="flowChartTerminator">
              <a:avLst/>
            </a:prstGeom>
            <a:solidFill>
              <a:srgbClr val="FE4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Layer</a:t>
              </a:r>
            </a:p>
          </p:txBody>
        </p:sp>
        <p:sp>
          <p:nvSpPr>
            <p:cNvPr id="9" name="Flowchart: Terminator 8">
              <a:extLst>
                <a:ext uri="{FF2B5EF4-FFF2-40B4-BE49-F238E27FC236}">
                  <a16:creationId xmlns:a16="http://schemas.microsoft.com/office/drawing/2014/main" id="{21A0A93B-F013-4CB0-A2FD-8F579AB42F76}"/>
                </a:ext>
              </a:extLst>
            </p:cNvPr>
            <p:cNvSpPr/>
            <p:nvPr/>
          </p:nvSpPr>
          <p:spPr>
            <a:xfrm>
              <a:off x="8239643" y="4571717"/>
              <a:ext cx="2608446" cy="447007"/>
            </a:xfrm>
            <a:prstGeom prst="flowChartTerminator">
              <a:avLst/>
            </a:prstGeom>
            <a:solidFill>
              <a:srgbClr val="DD4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 Layer</a:t>
              </a:r>
            </a:p>
          </p:txBody>
        </p:sp>
        <p:sp>
          <p:nvSpPr>
            <p:cNvPr id="10" name="Flowchart: Terminator 9">
              <a:extLst>
                <a:ext uri="{FF2B5EF4-FFF2-40B4-BE49-F238E27FC236}">
                  <a16:creationId xmlns:a16="http://schemas.microsoft.com/office/drawing/2014/main" id="{27E30D3E-9AD5-442C-8192-8A9C460E2377}"/>
                </a:ext>
              </a:extLst>
            </p:cNvPr>
            <p:cNvSpPr/>
            <p:nvPr/>
          </p:nvSpPr>
          <p:spPr>
            <a:xfrm>
              <a:off x="8219829" y="5191280"/>
              <a:ext cx="2608446" cy="447007"/>
            </a:xfrm>
            <a:prstGeom prst="flowChartTerminator">
              <a:avLst/>
            </a:prstGeom>
            <a:solidFill>
              <a:srgbClr val="EE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Layer</a:t>
              </a:r>
            </a:p>
          </p:txBody>
        </p:sp>
        <p:sp>
          <p:nvSpPr>
            <p:cNvPr id="11" name="Flowchart: Terminator 10">
              <a:extLst>
                <a:ext uri="{FF2B5EF4-FFF2-40B4-BE49-F238E27FC236}">
                  <a16:creationId xmlns:a16="http://schemas.microsoft.com/office/drawing/2014/main" id="{166D3357-433F-49E2-A139-F60B93F3678C}"/>
                </a:ext>
              </a:extLst>
            </p:cNvPr>
            <p:cNvSpPr/>
            <p:nvPr/>
          </p:nvSpPr>
          <p:spPr>
            <a:xfrm>
              <a:off x="8037096" y="2542971"/>
              <a:ext cx="3070456" cy="1103869"/>
            </a:xfrm>
            <a:prstGeom prst="flowChartTerminator">
              <a:avLst/>
            </a:prstGeom>
            <a:solidFill>
              <a:srgbClr val="59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Presentational Layer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C99B1A-CAB7-402A-83B5-643FECC881E1}"/>
                </a:ext>
              </a:extLst>
            </p:cNvPr>
            <p:cNvSpPr/>
            <p:nvPr/>
          </p:nvSpPr>
          <p:spPr>
            <a:xfrm>
              <a:off x="8335941" y="2717185"/>
              <a:ext cx="1202695" cy="472706"/>
            </a:xfrm>
            <a:prstGeom prst="rect">
              <a:avLst/>
            </a:prstGeom>
            <a:solidFill>
              <a:srgbClr val="42B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51660EA-B7B4-444D-8D9F-BF97F9F7540D}"/>
                </a:ext>
              </a:extLst>
            </p:cNvPr>
            <p:cNvSpPr/>
            <p:nvPr/>
          </p:nvSpPr>
          <p:spPr>
            <a:xfrm>
              <a:off x="9648271" y="2717185"/>
              <a:ext cx="1111334" cy="472706"/>
            </a:xfrm>
            <a:prstGeom prst="rect">
              <a:avLst/>
            </a:prstGeom>
            <a:solidFill>
              <a:srgbClr val="42B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Views</a:t>
              </a:r>
            </a:p>
          </p:txBody>
        </p:sp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7615D38E-9358-4CAE-8747-EA8E3EC642E3}"/>
                </a:ext>
              </a:extLst>
            </p:cNvPr>
            <p:cNvSpPr/>
            <p:nvPr/>
          </p:nvSpPr>
          <p:spPr>
            <a:xfrm>
              <a:off x="9044471" y="6055756"/>
              <a:ext cx="982179" cy="749300"/>
            </a:xfrm>
            <a:prstGeom prst="can">
              <a:avLst/>
            </a:prstGeom>
            <a:noFill/>
            <a:ln>
              <a:solidFill>
                <a:srgbClr val="59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Source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F91166F-FB09-4FE6-961E-54C850D94A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6131" y="1257300"/>
              <a:ext cx="0" cy="10744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30A1FC6-445E-4278-B906-8921ED8F3E9D}"/>
                </a:ext>
              </a:extLst>
            </p:cNvPr>
            <p:cNvCxnSpPr>
              <a:cxnSpLocks/>
            </p:cNvCxnSpPr>
            <p:nvPr/>
          </p:nvCxnSpPr>
          <p:spPr>
            <a:xfrm>
              <a:off x="9648271" y="1257300"/>
              <a:ext cx="0" cy="1110515"/>
            </a:xfrm>
            <a:prstGeom prst="straightConnector1">
              <a:avLst/>
            </a:prstGeom>
            <a:ln w="127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DFB8C9-3CE5-4270-8034-43936963A26E}"/>
                </a:ext>
              </a:extLst>
            </p:cNvPr>
            <p:cNvSpPr txBox="1"/>
            <p:nvPr/>
          </p:nvSpPr>
          <p:spPr>
            <a:xfrm>
              <a:off x="8388697" y="1394951"/>
              <a:ext cx="9604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Request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BD3D43-B78A-49D2-90CC-7C967892FCA4}"/>
                </a:ext>
              </a:extLst>
            </p:cNvPr>
            <p:cNvSpPr txBox="1"/>
            <p:nvPr/>
          </p:nvSpPr>
          <p:spPr>
            <a:xfrm>
              <a:off x="9796952" y="1394951"/>
              <a:ext cx="1143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Response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AAA547A-A3B4-475C-917E-358DDBC6B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0969" y="1758786"/>
              <a:ext cx="443239" cy="44323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405F1D-3549-4755-8A61-6F32E69E5D06}"/>
                </a:ext>
              </a:extLst>
            </p:cNvPr>
            <p:cNvSpPr txBox="1"/>
            <p:nvPr/>
          </p:nvSpPr>
          <p:spPr>
            <a:xfrm>
              <a:off x="8335941" y="246211"/>
              <a:ext cx="960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Client side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86360F-A332-4D5D-B52F-AB7F27933DDD}"/>
                </a:ext>
              </a:extLst>
            </p:cNvPr>
            <p:cNvSpPr txBox="1"/>
            <p:nvPr/>
          </p:nvSpPr>
          <p:spPr>
            <a:xfrm>
              <a:off x="7759408" y="1962388"/>
              <a:ext cx="1374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Server side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7A32388-C17E-419E-A1A2-2C17D6802A06}"/>
                </a:ext>
              </a:extLst>
            </p:cNvPr>
            <p:cNvCxnSpPr>
              <a:cxnSpLocks/>
            </p:cNvCxnSpPr>
            <p:nvPr/>
          </p:nvCxnSpPr>
          <p:spPr>
            <a:xfrm>
              <a:off x="9535561" y="5746282"/>
              <a:ext cx="0" cy="410174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F1DA879-7892-45D3-969C-7FA03D033CF6}"/>
              </a:ext>
            </a:extLst>
          </p:cNvPr>
          <p:cNvSpPr txBox="1"/>
          <p:nvPr/>
        </p:nvSpPr>
        <p:spPr>
          <a:xfrm>
            <a:off x="2340700" y="784488"/>
            <a:ext cx="2672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Page Application</a:t>
            </a: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A7124C-7179-4C0E-937B-24956EBBCE45}"/>
              </a:ext>
            </a:extLst>
          </p:cNvPr>
          <p:cNvSpPr txBox="1"/>
          <p:nvPr/>
        </p:nvSpPr>
        <p:spPr>
          <a:xfrm>
            <a:off x="-111963" y="2759222"/>
            <a:ext cx="201418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ctr"/>
            <a:r>
              <a:rPr lang="en-US" dirty="0"/>
              <a:t>Big payload (compare to SPA)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4B3940-38C6-4FFC-B8B2-887B9A920DD3}"/>
              </a:ext>
            </a:extLst>
          </p:cNvPr>
          <p:cNvSpPr/>
          <p:nvPr/>
        </p:nvSpPr>
        <p:spPr>
          <a:xfrm>
            <a:off x="1648568" y="2771739"/>
            <a:ext cx="196159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 algn="ctr"/>
            <a:r>
              <a:rPr lang="en-US" dirty="0"/>
              <a:t>Browser refreshing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66CEB8-F4B0-47AC-AC99-E08651E120A9}"/>
              </a:ext>
            </a:extLst>
          </p:cNvPr>
          <p:cNvSpPr/>
          <p:nvPr/>
        </p:nvSpPr>
        <p:spPr>
          <a:xfrm>
            <a:off x="3323705" y="2777232"/>
            <a:ext cx="196159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 algn="ctr"/>
            <a:r>
              <a:rPr lang="en-US" dirty="0"/>
              <a:t>Duplicated content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00D4BE-7381-4671-A335-59CF93EADE38}"/>
              </a:ext>
            </a:extLst>
          </p:cNvPr>
          <p:cNvSpPr/>
          <p:nvPr/>
        </p:nvSpPr>
        <p:spPr>
          <a:xfrm>
            <a:off x="5137366" y="2874470"/>
            <a:ext cx="1769336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 algn="ctr"/>
            <a:r>
              <a:rPr lang="en-US" dirty="0"/>
              <a:t>Coupling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694C74-6F37-4A16-9656-32BD7BC95F56}"/>
              </a:ext>
            </a:extLst>
          </p:cNvPr>
          <p:cNvSpPr txBox="1"/>
          <p:nvPr/>
        </p:nvSpPr>
        <p:spPr>
          <a:xfrm>
            <a:off x="-111963" y="4758579"/>
            <a:ext cx="201418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ctr"/>
            <a:r>
              <a:rPr lang="en-US" dirty="0"/>
              <a:t>Heavy transactions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30EDAB-CBFB-4184-A944-43F4C92FCBBB}"/>
              </a:ext>
            </a:extLst>
          </p:cNvPr>
          <p:cNvSpPr txBox="1"/>
          <p:nvPr/>
        </p:nvSpPr>
        <p:spPr>
          <a:xfrm>
            <a:off x="1937899" y="4765138"/>
            <a:ext cx="1339202" cy="659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ctr"/>
            <a:r>
              <a:rPr lang="en-US" dirty="0"/>
              <a:t>Jarring, bad UX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8B6AB4-1D8B-4B04-8E85-D1281B3E2440}"/>
              </a:ext>
            </a:extLst>
          </p:cNvPr>
          <p:cNvSpPr txBox="1"/>
          <p:nvPr/>
        </p:nvSpPr>
        <p:spPr>
          <a:xfrm>
            <a:off x="3457267" y="4798919"/>
            <a:ext cx="155573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ctr"/>
            <a:r>
              <a:rPr lang="en-US" dirty="0"/>
              <a:t>Bad practice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549E58-4CB7-481D-B443-D5D81B136035}"/>
              </a:ext>
            </a:extLst>
          </p:cNvPr>
          <p:cNvSpPr txBox="1"/>
          <p:nvPr/>
        </p:nvSpPr>
        <p:spPr>
          <a:xfrm>
            <a:off x="5012998" y="4795220"/>
            <a:ext cx="208356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ctr"/>
            <a:r>
              <a:rPr lang="en-US" dirty="0"/>
              <a:t>Slowdown the development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2FC23A1-1D5A-4007-85E7-52F34626E350}"/>
              </a:ext>
            </a:extLst>
          </p:cNvPr>
          <p:cNvGrpSpPr/>
          <p:nvPr/>
        </p:nvGrpSpPr>
        <p:grpSpPr>
          <a:xfrm>
            <a:off x="1135780" y="1183907"/>
            <a:ext cx="5082139" cy="836380"/>
            <a:chOff x="1135780" y="1183907"/>
            <a:chExt cx="5082139" cy="83638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8E3E9C0-CA09-42E1-889A-69EEC7176945}"/>
                </a:ext>
              </a:extLst>
            </p:cNvPr>
            <p:cNvCxnSpPr>
              <a:cxnSpLocks/>
            </p:cNvCxnSpPr>
            <p:nvPr/>
          </p:nvCxnSpPr>
          <p:spPr>
            <a:xfrm>
              <a:off x="3579574" y="1183907"/>
              <a:ext cx="0" cy="418190"/>
            </a:xfrm>
            <a:prstGeom prst="line">
              <a:avLst/>
            </a:prstGeom>
            <a:ln w="25400">
              <a:solidFill>
                <a:srgbClr val="FE06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E4471EC-FA1E-46C0-8AB8-E6788945A1ED}"/>
                </a:ext>
              </a:extLst>
            </p:cNvPr>
            <p:cNvCxnSpPr>
              <a:cxnSpLocks/>
            </p:cNvCxnSpPr>
            <p:nvPr/>
          </p:nvCxnSpPr>
          <p:spPr>
            <a:xfrm>
              <a:off x="1135780" y="1603083"/>
              <a:ext cx="5082139" cy="0"/>
            </a:xfrm>
            <a:prstGeom prst="line">
              <a:avLst/>
            </a:prstGeom>
            <a:ln w="25400">
              <a:solidFill>
                <a:srgbClr val="FE06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6CD11A2-C336-45A1-ACFF-04472FF9A826}"/>
                </a:ext>
              </a:extLst>
            </p:cNvPr>
            <p:cNvCxnSpPr>
              <a:cxnSpLocks/>
            </p:cNvCxnSpPr>
            <p:nvPr/>
          </p:nvCxnSpPr>
          <p:spPr>
            <a:xfrm>
              <a:off x="1135780" y="1602097"/>
              <a:ext cx="0" cy="418190"/>
            </a:xfrm>
            <a:prstGeom prst="line">
              <a:avLst/>
            </a:prstGeom>
            <a:ln w="25400">
              <a:solidFill>
                <a:srgbClr val="FE06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87F4944-D5CA-45CA-898D-B663D5C8E8EB}"/>
                </a:ext>
              </a:extLst>
            </p:cNvPr>
            <p:cNvCxnSpPr>
              <a:cxnSpLocks/>
            </p:cNvCxnSpPr>
            <p:nvPr/>
          </p:nvCxnSpPr>
          <p:spPr>
            <a:xfrm>
              <a:off x="2829826" y="1602097"/>
              <a:ext cx="0" cy="418190"/>
            </a:xfrm>
            <a:prstGeom prst="line">
              <a:avLst/>
            </a:prstGeom>
            <a:ln w="25400">
              <a:solidFill>
                <a:srgbClr val="FE06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10FE110-F544-43FB-AF18-D4C9F460E523}"/>
                </a:ext>
              </a:extLst>
            </p:cNvPr>
            <p:cNvCxnSpPr>
              <a:cxnSpLocks/>
            </p:cNvCxnSpPr>
            <p:nvPr/>
          </p:nvCxnSpPr>
          <p:spPr>
            <a:xfrm>
              <a:off x="4523872" y="1602097"/>
              <a:ext cx="0" cy="418190"/>
            </a:xfrm>
            <a:prstGeom prst="line">
              <a:avLst/>
            </a:prstGeom>
            <a:ln w="25400">
              <a:solidFill>
                <a:srgbClr val="FE06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C41E62-ECCA-4F4E-9A36-104982DAAC1F}"/>
                </a:ext>
              </a:extLst>
            </p:cNvPr>
            <p:cNvCxnSpPr>
              <a:cxnSpLocks/>
            </p:cNvCxnSpPr>
            <p:nvPr/>
          </p:nvCxnSpPr>
          <p:spPr>
            <a:xfrm>
              <a:off x="6217919" y="1602097"/>
              <a:ext cx="0" cy="418190"/>
            </a:xfrm>
            <a:prstGeom prst="line">
              <a:avLst/>
            </a:prstGeom>
            <a:ln w="25400">
              <a:solidFill>
                <a:srgbClr val="FE06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9E18C9B-20D7-45DB-AE0D-8F3FECE1DE5D}"/>
              </a:ext>
            </a:extLst>
          </p:cNvPr>
          <p:cNvGrpSpPr/>
          <p:nvPr/>
        </p:nvGrpSpPr>
        <p:grpSpPr>
          <a:xfrm>
            <a:off x="1108966" y="3646839"/>
            <a:ext cx="5082139" cy="1127029"/>
            <a:chOff x="1108966" y="3646840"/>
            <a:chExt cx="5082139" cy="41819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89130EB-06DF-4681-A7F5-B2511B725F78}"/>
                </a:ext>
              </a:extLst>
            </p:cNvPr>
            <p:cNvCxnSpPr>
              <a:cxnSpLocks/>
            </p:cNvCxnSpPr>
            <p:nvPr/>
          </p:nvCxnSpPr>
          <p:spPr>
            <a:xfrm>
              <a:off x="1108966" y="3646840"/>
              <a:ext cx="0" cy="418190"/>
            </a:xfrm>
            <a:prstGeom prst="line">
              <a:avLst/>
            </a:prstGeom>
            <a:ln w="25400">
              <a:solidFill>
                <a:srgbClr val="FE06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C40D3F2-2EC4-4C62-A849-C8087F047ECC}"/>
                </a:ext>
              </a:extLst>
            </p:cNvPr>
            <p:cNvCxnSpPr>
              <a:cxnSpLocks/>
            </p:cNvCxnSpPr>
            <p:nvPr/>
          </p:nvCxnSpPr>
          <p:spPr>
            <a:xfrm>
              <a:off x="2803012" y="3646840"/>
              <a:ext cx="0" cy="418190"/>
            </a:xfrm>
            <a:prstGeom prst="line">
              <a:avLst/>
            </a:prstGeom>
            <a:ln w="25400">
              <a:solidFill>
                <a:srgbClr val="FE06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3F54A3F-B0C5-4473-ADFB-44170092BB23}"/>
                </a:ext>
              </a:extLst>
            </p:cNvPr>
            <p:cNvCxnSpPr>
              <a:cxnSpLocks/>
            </p:cNvCxnSpPr>
            <p:nvPr/>
          </p:nvCxnSpPr>
          <p:spPr>
            <a:xfrm>
              <a:off x="4497058" y="3646840"/>
              <a:ext cx="0" cy="418190"/>
            </a:xfrm>
            <a:prstGeom prst="line">
              <a:avLst/>
            </a:prstGeom>
            <a:ln w="25400">
              <a:solidFill>
                <a:srgbClr val="FE06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30C2A37-BDC6-48AC-AC5B-6E053646CAD0}"/>
                </a:ext>
              </a:extLst>
            </p:cNvPr>
            <p:cNvCxnSpPr>
              <a:cxnSpLocks/>
            </p:cNvCxnSpPr>
            <p:nvPr/>
          </p:nvCxnSpPr>
          <p:spPr>
            <a:xfrm>
              <a:off x="6191105" y="3646840"/>
              <a:ext cx="0" cy="418190"/>
            </a:xfrm>
            <a:prstGeom prst="line">
              <a:avLst/>
            </a:prstGeom>
            <a:ln w="25400">
              <a:solidFill>
                <a:srgbClr val="FE06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3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0626DBD-6292-4802-994A-28FE4227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1697" cy="960241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Vuex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EF11B-194A-40E9-B318-F0718295C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547"/>
            <a:ext cx="6279916" cy="4248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013DC6-3B9E-4342-8D25-0298FD390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813" y="0"/>
            <a:ext cx="6565187" cy="656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DA5B3D-5DAD-465D-8F4C-FF9BB2796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71919"/>
            <a:ext cx="6858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3C7A354-EA91-404E-A374-8631283E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1697" cy="960241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Vuex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43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76CB-46AD-4C8E-95A0-40E16541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39505" cy="623459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Vuex</a:t>
            </a:r>
            <a:r>
              <a:rPr lang="en-US" sz="3200" dirty="0" smtClean="0"/>
              <a:t> setup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2F3D71-20EA-4217-BAD4-73419080A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953" y="623459"/>
            <a:ext cx="5133975" cy="5076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2C16D8-ABE0-4ADF-A19F-A998BD923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57" y="826052"/>
            <a:ext cx="5124450" cy="4219575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06EF306-6FAE-4B51-B1E7-5FA9454C1B56}"/>
              </a:ext>
            </a:extLst>
          </p:cNvPr>
          <p:cNvSpPr/>
          <p:nvPr/>
        </p:nvSpPr>
        <p:spPr>
          <a:xfrm>
            <a:off x="5795800" y="2357527"/>
            <a:ext cx="368695" cy="324028"/>
          </a:xfrm>
          <a:prstGeom prst="leftArrow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6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ABD3-3738-4C13-B55B-BE78B251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746607" cy="949967"/>
          </a:xfrm>
        </p:spPr>
        <p:txBody>
          <a:bodyPr>
            <a:normAutofit/>
          </a:bodyPr>
          <a:lstStyle/>
          <a:p>
            <a:r>
              <a:rPr lang="en-US" sz="3200" dirty="0"/>
              <a:t>Vue CLI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4C2BF-AE1E-4C06-916A-FBA16C3903E2}"/>
              </a:ext>
            </a:extLst>
          </p:cNvPr>
          <p:cNvSpPr txBox="1"/>
          <p:nvPr/>
        </p:nvSpPr>
        <p:spPr>
          <a:xfrm>
            <a:off x="133564" y="3188260"/>
            <a:ext cx="38425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vue</a:t>
            </a:r>
            <a:r>
              <a:rPr lang="en-US" sz="2800" dirty="0"/>
              <a:t> </a:t>
            </a:r>
            <a:r>
              <a:rPr lang="en-US" sz="2800" b="1" dirty="0"/>
              <a:t>create</a:t>
            </a:r>
            <a:r>
              <a:rPr lang="en-US" sz="2800" dirty="0"/>
              <a:t> &lt;</a:t>
            </a:r>
            <a:r>
              <a:rPr lang="en-US" sz="2800" dirty="0" err="1"/>
              <a:t>project_name</a:t>
            </a:r>
            <a:r>
              <a:rPr lang="en-US" sz="2800" dirty="0"/>
              <a:t>&gt;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vue</a:t>
            </a:r>
            <a:r>
              <a:rPr lang="en-US" sz="2800" dirty="0"/>
              <a:t> </a:t>
            </a:r>
            <a:r>
              <a:rPr lang="en-US" sz="2800" b="1" dirty="0"/>
              <a:t>serve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vue</a:t>
            </a:r>
            <a:r>
              <a:rPr lang="en-US" sz="2800" dirty="0"/>
              <a:t> </a:t>
            </a:r>
            <a:r>
              <a:rPr lang="en-US" sz="2800" b="1" dirty="0"/>
              <a:t>build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vue</a:t>
            </a:r>
            <a:r>
              <a:rPr lang="en-US" sz="2800" dirty="0"/>
              <a:t> </a:t>
            </a:r>
            <a:r>
              <a:rPr lang="en-US" sz="2800" b="1" dirty="0"/>
              <a:t>add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vue</a:t>
            </a:r>
            <a:r>
              <a:rPr lang="en-US" sz="2800" dirty="0"/>
              <a:t> </a:t>
            </a:r>
            <a:r>
              <a:rPr lang="en-US" sz="2800" b="1" dirty="0" err="1"/>
              <a:t>ui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71C57-A0E5-46CE-B4BD-B9ED85D7906F}"/>
              </a:ext>
            </a:extLst>
          </p:cNvPr>
          <p:cNvSpPr txBox="1"/>
          <p:nvPr/>
        </p:nvSpPr>
        <p:spPr>
          <a:xfrm>
            <a:off x="325900" y="949967"/>
            <a:ext cx="3010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CLI 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CLI plugins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151916-3CAC-4A77-A88D-5092BE786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372" y="1117756"/>
            <a:ext cx="8475628" cy="43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C52A9F-9BF4-410D-93CE-C9CC7A8DE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8620" cy="949967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vue</a:t>
            </a:r>
            <a:r>
              <a:rPr lang="en-US" sz="3600" dirty="0"/>
              <a:t>-loader and </a:t>
            </a:r>
            <a:r>
              <a:rPr lang="en-US" sz="3600" dirty="0" err="1"/>
              <a:t>vue</a:t>
            </a:r>
            <a:r>
              <a:rPr lang="en-US" sz="3600" dirty="0"/>
              <a:t>-template-compiler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E5BBE-033E-414A-BB30-258D9CFD80CB}"/>
              </a:ext>
            </a:extLst>
          </p:cNvPr>
          <p:cNvSpPr txBox="1"/>
          <p:nvPr/>
        </p:nvSpPr>
        <p:spPr>
          <a:xfrm>
            <a:off x="631860" y="1165527"/>
            <a:ext cx="15048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vue</a:t>
            </a:r>
            <a:r>
              <a:rPr lang="en-US" sz="2800" b="1" dirty="0"/>
              <a:t>-template-compiler</a:t>
            </a:r>
            <a:r>
              <a:rPr lang="en-US" sz="2800" dirty="0"/>
              <a:t>: Compiles </a:t>
            </a:r>
            <a:r>
              <a:rPr lang="en-US" sz="2800" dirty="0">
                <a:solidFill>
                  <a:srgbClr val="42B983"/>
                </a:solidFill>
              </a:rPr>
              <a:t>Vue template </a:t>
            </a:r>
            <a:r>
              <a:rPr lang="en-US" sz="2800" dirty="0"/>
              <a:t>into </a:t>
            </a:r>
            <a:r>
              <a:rPr lang="en-US" sz="2800" dirty="0">
                <a:solidFill>
                  <a:srgbClr val="42B983"/>
                </a:solidFill>
              </a:rPr>
              <a:t>render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BC5B7-7B40-4DE1-8F54-BD30B5D3AEF7}"/>
              </a:ext>
            </a:extLst>
          </p:cNvPr>
          <p:cNvSpPr txBox="1"/>
          <p:nvPr/>
        </p:nvSpPr>
        <p:spPr>
          <a:xfrm>
            <a:off x="631860" y="1904308"/>
            <a:ext cx="9549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vue</a:t>
            </a:r>
            <a:r>
              <a:rPr lang="en-US" sz="2800" b="1" dirty="0"/>
              <a:t>-loader</a:t>
            </a:r>
            <a:r>
              <a:rPr lang="en-US" sz="2800" dirty="0"/>
              <a:t>: A </a:t>
            </a:r>
            <a:r>
              <a:rPr lang="en-US" sz="2800" dirty="0">
                <a:solidFill>
                  <a:srgbClr val="42B983"/>
                </a:solidFill>
              </a:rPr>
              <a:t>webpack loader </a:t>
            </a:r>
            <a:r>
              <a:rPr lang="en-US" sz="2800" dirty="0"/>
              <a:t>which helps user author </a:t>
            </a:r>
            <a:r>
              <a:rPr lang="en-US" sz="2800" dirty="0">
                <a:solidFill>
                  <a:srgbClr val="42B983"/>
                </a:solidFill>
              </a:rPr>
              <a:t>SFC</a:t>
            </a:r>
          </a:p>
        </p:txBody>
      </p:sp>
    </p:spTree>
    <p:extLst>
      <p:ext uri="{BB962C8B-B14F-4D97-AF65-F5344CB8AC3E}">
        <p14:creationId xmlns:p14="http://schemas.microsoft.com/office/powerpoint/2010/main" val="27578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4451-A4C3-4EB1-8DA7-A9BFE8724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867400" cy="676274"/>
          </a:xfrm>
        </p:spPr>
        <p:txBody>
          <a:bodyPr>
            <a:normAutofit/>
          </a:bodyPr>
          <a:lstStyle/>
          <a:p>
            <a:r>
              <a:rPr lang="en-US" sz="3200" dirty="0"/>
              <a:t>Vue rendering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C9AFB-9530-4EFA-BEA1-04E03609BE8D}"/>
              </a:ext>
            </a:extLst>
          </p:cNvPr>
          <p:cNvSpPr txBox="1"/>
          <p:nvPr/>
        </p:nvSpPr>
        <p:spPr>
          <a:xfrm>
            <a:off x="939638" y="1428750"/>
            <a:ext cx="188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Vue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38917-BE45-431C-9BFF-305C0FFCBCB7}"/>
              </a:ext>
            </a:extLst>
          </p:cNvPr>
          <p:cNvSpPr txBox="1"/>
          <p:nvPr/>
        </p:nvSpPr>
        <p:spPr>
          <a:xfrm>
            <a:off x="3262311" y="1428750"/>
            <a:ext cx="2465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Render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5CFA4-B847-46C0-97FB-03311EE1EA95}"/>
              </a:ext>
            </a:extLst>
          </p:cNvPr>
          <p:cNvSpPr txBox="1"/>
          <p:nvPr/>
        </p:nvSpPr>
        <p:spPr>
          <a:xfrm>
            <a:off x="6207128" y="1409700"/>
            <a:ext cx="12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VNodes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BECA7-AC70-4C3C-BE10-581C97B8FCB2}"/>
              </a:ext>
            </a:extLst>
          </p:cNvPr>
          <p:cNvSpPr txBox="1"/>
          <p:nvPr/>
        </p:nvSpPr>
        <p:spPr>
          <a:xfrm>
            <a:off x="8214522" y="1428749"/>
            <a:ext cx="149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Real DOM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E765C2-FD14-47FC-A744-4B7596F74A8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828926" y="1659583"/>
            <a:ext cx="4333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4927A0-2DC2-4D67-8991-8DD819C1365D}"/>
              </a:ext>
            </a:extLst>
          </p:cNvPr>
          <p:cNvCxnSpPr/>
          <p:nvPr/>
        </p:nvCxnSpPr>
        <p:spPr>
          <a:xfrm>
            <a:off x="5712622" y="1659583"/>
            <a:ext cx="433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150D22-50CD-410C-9FBF-4B8366A129F6}"/>
              </a:ext>
            </a:extLst>
          </p:cNvPr>
          <p:cNvCxnSpPr>
            <a:cxnSpLocks/>
          </p:cNvCxnSpPr>
          <p:nvPr/>
        </p:nvCxnSpPr>
        <p:spPr>
          <a:xfrm>
            <a:off x="7416803" y="1659582"/>
            <a:ext cx="631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E0C7A3E-9063-4F0E-8999-AD7EEDC2983A}"/>
              </a:ext>
            </a:extLst>
          </p:cNvPr>
          <p:cNvSpPr/>
          <p:nvPr/>
        </p:nvSpPr>
        <p:spPr>
          <a:xfrm>
            <a:off x="930599" y="1364569"/>
            <a:ext cx="4674862" cy="676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CB5863-85DD-4444-8841-67B7B6539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27" y="3182031"/>
            <a:ext cx="6212235" cy="24472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89E77D-1841-47DB-A754-D52FCBEC1D93}"/>
              </a:ext>
            </a:extLst>
          </p:cNvPr>
          <p:cNvSpPr txBox="1"/>
          <p:nvPr/>
        </p:nvSpPr>
        <p:spPr>
          <a:xfrm>
            <a:off x="6281740" y="2420807"/>
            <a:ext cx="1209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Virtual DOM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F2C7AB-7413-4121-ADFD-AE8D5FA0E460}"/>
              </a:ext>
            </a:extLst>
          </p:cNvPr>
          <p:cNvCxnSpPr/>
          <p:nvPr/>
        </p:nvCxnSpPr>
        <p:spPr>
          <a:xfrm>
            <a:off x="6677025" y="1890415"/>
            <a:ext cx="0" cy="53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E580CEAF-17E2-4E44-A730-FCD69449409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72" y="1439501"/>
            <a:ext cx="894113" cy="9090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82D3965-55EF-4863-9F33-AC968F438E0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78843" y="3273978"/>
            <a:ext cx="1733550" cy="173355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4EF98A-C713-4DE7-A29C-EFA05043EEDD}"/>
              </a:ext>
            </a:extLst>
          </p:cNvPr>
          <p:cNvCxnSpPr>
            <a:cxnSpLocks/>
          </p:cNvCxnSpPr>
          <p:nvPr/>
        </p:nvCxnSpPr>
        <p:spPr>
          <a:xfrm>
            <a:off x="2981323" y="2209800"/>
            <a:ext cx="0" cy="81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5E250A3-B5FA-454D-826B-824283EAEA75}"/>
              </a:ext>
            </a:extLst>
          </p:cNvPr>
          <p:cNvSpPr txBox="1"/>
          <p:nvPr/>
        </p:nvSpPr>
        <p:spPr>
          <a:xfrm>
            <a:off x="2440780" y="3043146"/>
            <a:ext cx="138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Pre-built</a:t>
            </a:r>
          </a:p>
        </p:txBody>
      </p:sp>
    </p:spTree>
    <p:extLst>
      <p:ext uri="{BB962C8B-B14F-4D97-AF65-F5344CB8AC3E}">
        <p14:creationId xmlns:p14="http://schemas.microsoft.com/office/powerpoint/2010/main" val="247924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1528-9FC4-4930-855B-2E459095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23A6F8-C0D0-4550-AFDF-4E9B7EEF4A6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Live coding</a:t>
            </a:r>
          </a:p>
        </p:txBody>
      </p:sp>
    </p:spTree>
    <p:extLst>
      <p:ext uri="{BB962C8B-B14F-4D97-AF65-F5344CB8AC3E}">
        <p14:creationId xmlns:p14="http://schemas.microsoft.com/office/powerpoint/2010/main" val="17276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77CC-F068-44B3-90A8-3ADA1BD2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042025" cy="734210"/>
          </a:xfrm>
        </p:spPr>
        <p:txBody>
          <a:bodyPr>
            <a:normAutofit/>
          </a:bodyPr>
          <a:lstStyle/>
          <a:p>
            <a:r>
              <a:rPr lang="en-US" sz="3200" dirty="0" err="1"/>
              <a:t>Todo</a:t>
            </a:r>
            <a:r>
              <a:rPr lang="en-US" sz="3200" dirty="0"/>
              <a:t>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3694B-F045-4E7D-9D94-DB8D9719B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271587"/>
            <a:ext cx="114776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1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1528-9FC4-4930-855B-2E459095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23A6F8-C0D0-4550-AFDF-4E9B7EEF4A6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Opinionated comparison</a:t>
            </a:r>
          </a:p>
        </p:txBody>
      </p:sp>
    </p:spTree>
    <p:extLst>
      <p:ext uri="{BB962C8B-B14F-4D97-AF65-F5344CB8AC3E}">
        <p14:creationId xmlns:p14="http://schemas.microsoft.com/office/powerpoint/2010/main" val="311974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5C05-7F15-4753-9EAD-2E7AA9DF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24910" cy="785581"/>
          </a:xfrm>
        </p:spPr>
        <p:txBody>
          <a:bodyPr>
            <a:noAutofit/>
          </a:bodyPr>
          <a:lstStyle/>
          <a:p>
            <a:r>
              <a:rPr lang="en-US" sz="3200" dirty="0"/>
              <a:t>Compare with ReactJS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57DF6B-1D57-4496-BD47-38601B546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13895"/>
              </p:ext>
            </p:extLst>
          </p:nvPr>
        </p:nvGraphicFramePr>
        <p:xfrm>
          <a:off x="226031" y="785581"/>
          <a:ext cx="11743362" cy="4114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914454">
                  <a:extLst>
                    <a:ext uri="{9D8B030D-6E8A-4147-A177-3AD203B41FA5}">
                      <a16:colId xmlns:a16="http://schemas.microsoft.com/office/drawing/2014/main" val="968791839"/>
                    </a:ext>
                  </a:extLst>
                </a:gridCol>
                <a:gridCol w="3914454">
                  <a:extLst>
                    <a:ext uri="{9D8B030D-6E8A-4147-A177-3AD203B41FA5}">
                      <a16:colId xmlns:a16="http://schemas.microsoft.com/office/drawing/2014/main" val="616789265"/>
                    </a:ext>
                  </a:extLst>
                </a:gridCol>
                <a:gridCol w="3914454">
                  <a:extLst>
                    <a:ext uri="{9D8B030D-6E8A-4147-A177-3AD203B41FA5}">
                      <a16:colId xmlns:a16="http://schemas.microsoft.com/office/drawing/2014/main" val="3761734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ReactJS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89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Reactive 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Be specific on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 </a:t>
                      </a:r>
                      <a:r>
                        <a:rPr lang="en-US" sz="2400" dirty="0" err="1"/>
                        <a:t>PureComponent</a:t>
                      </a:r>
                      <a:r>
                        <a:rPr lang="en-US" sz="2400" dirty="0"/>
                        <a:t> to prevent re-render entire subtree components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5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Developing 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Easier for HTML-</a:t>
                      </a:r>
                      <a:r>
                        <a:rPr lang="en-US" sz="2400" dirty="0" err="1"/>
                        <a:t>er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Easier for </a:t>
                      </a:r>
                      <a:r>
                        <a:rPr lang="en-US" sz="2400" dirty="0" err="1"/>
                        <a:t>Javascript-er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2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Corporate libraries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Companion libraries like </a:t>
                      </a:r>
                      <a:r>
                        <a:rPr lang="en-US" sz="2400" dirty="0" err="1"/>
                        <a:t>vue</a:t>
                      </a:r>
                      <a:r>
                        <a:rPr lang="en-US" sz="2400" dirty="0"/>
                        <a:t>-router, </a:t>
                      </a:r>
                      <a:r>
                        <a:rPr lang="en-US" sz="2400" dirty="0" err="1"/>
                        <a:t>vuex</a:t>
                      </a:r>
                      <a:r>
                        <a:rPr lang="en-US" sz="2400" dirty="0"/>
                        <a:t> are officially supported by core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React leaves these concern for community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Learning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Easier for traditional web developer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Need to learn JSX and build systems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6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57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12F6-7D58-47EE-831A-A6E2F698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585700" cy="680305"/>
          </a:xfrm>
        </p:spPr>
        <p:txBody>
          <a:bodyPr>
            <a:normAutofit/>
          </a:bodyPr>
          <a:lstStyle/>
          <a:p>
            <a:r>
              <a:rPr lang="en-US" sz="3200" dirty="0"/>
              <a:t>The revolution of AJAX (Asynchronous JavaScript and XML)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9DF59-98B8-4261-80A1-894F4FCF558D}"/>
              </a:ext>
            </a:extLst>
          </p:cNvPr>
          <p:cNvSpPr txBox="1"/>
          <p:nvPr/>
        </p:nvSpPr>
        <p:spPr>
          <a:xfrm>
            <a:off x="346445" y="1525106"/>
            <a:ext cx="481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 err="1"/>
              <a:t>XMLHttpRequest</a:t>
            </a:r>
            <a:r>
              <a:rPr lang="en-US" sz="3600" i="1" dirty="0"/>
              <a:t> (XHR)</a:t>
            </a:r>
            <a:r>
              <a:rPr lang="en-US" sz="3600" dirty="0"/>
              <a:t>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79152-3B40-47E2-A66E-2026E3037948}"/>
              </a:ext>
            </a:extLst>
          </p:cNvPr>
          <p:cNvSpPr txBox="1"/>
          <p:nvPr/>
        </p:nvSpPr>
        <p:spPr>
          <a:xfrm>
            <a:off x="1534140" y="2717058"/>
            <a:ext cx="2146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 +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ADFF30-42D7-496F-BA15-18F864BD6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490" y="3188002"/>
            <a:ext cx="1447800" cy="14478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CB492DC-479B-46D6-A919-74C7D21FE62B}"/>
              </a:ext>
            </a:extLst>
          </p:cNvPr>
          <p:cNvGrpSpPr/>
          <p:nvPr/>
        </p:nvGrpSpPr>
        <p:grpSpPr>
          <a:xfrm>
            <a:off x="7007226" y="1016346"/>
            <a:ext cx="4879973" cy="4825307"/>
            <a:chOff x="5886450" y="2365335"/>
            <a:chExt cx="4108450" cy="39957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643914-2BFA-40CE-AFA0-5A40AA7AF9C6}"/>
                </a:ext>
              </a:extLst>
            </p:cNvPr>
            <p:cNvSpPr/>
            <p:nvPr/>
          </p:nvSpPr>
          <p:spPr>
            <a:xfrm>
              <a:off x="6769100" y="2988627"/>
              <a:ext cx="3225800" cy="33724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CAA383C-4184-4C01-B995-9BA4F6D18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6450" y="2365335"/>
              <a:ext cx="1206500" cy="12065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F05850-A0EC-4406-91D3-6F0ED9663D96}"/>
                </a:ext>
              </a:extLst>
            </p:cNvPr>
            <p:cNvSpPr/>
            <p:nvPr/>
          </p:nvSpPr>
          <p:spPr>
            <a:xfrm>
              <a:off x="7092950" y="3428999"/>
              <a:ext cx="1009650" cy="1866901"/>
            </a:xfrm>
            <a:prstGeom prst="rect">
              <a:avLst/>
            </a:prstGeom>
            <a:solidFill>
              <a:srgbClr val="59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76B6D2-E908-496E-A7C0-079FBFFA3EC5}"/>
                </a:ext>
              </a:extLst>
            </p:cNvPr>
            <p:cNvSpPr/>
            <p:nvPr/>
          </p:nvSpPr>
          <p:spPr>
            <a:xfrm>
              <a:off x="7042150" y="5506085"/>
              <a:ext cx="2584450" cy="424816"/>
            </a:xfrm>
            <a:prstGeom prst="rect">
              <a:avLst/>
            </a:prstGeom>
            <a:solidFill>
              <a:srgbClr val="C1D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117653-59B7-4FDF-938C-BD4DA5CC734A}"/>
                </a:ext>
              </a:extLst>
            </p:cNvPr>
            <p:cNvSpPr/>
            <p:nvPr/>
          </p:nvSpPr>
          <p:spPr>
            <a:xfrm>
              <a:off x="8251825" y="3428999"/>
              <a:ext cx="1009650" cy="7791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A2E02F-52DF-4EB9-91C5-D105F73A6C8D}"/>
                </a:ext>
              </a:extLst>
            </p:cNvPr>
            <p:cNvSpPr/>
            <p:nvPr/>
          </p:nvSpPr>
          <p:spPr>
            <a:xfrm>
              <a:off x="8251825" y="4516753"/>
              <a:ext cx="1009650" cy="779147"/>
            </a:xfrm>
            <a:prstGeom prst="rect">
              <a:avLst/>
            </a:prstGeom>
            <a:solidFill>
              <a:srgbClr val="FE4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CB4486-7F40-4EE7-A7FB-46D2972C1D40}"/>
                </a:ext>
              </a:extLst>
            </p:cNvPr>
            <p:cNvSpPr/>
            <p:nvPr/>
          </p:nvSpPr>
          <p:spPr>
            <a:xfrm>
              <a:off x="9344027" y="3428999"/>
              <a:ext cx="276224" cy="7791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F44F1B-E751-49D8-8C85-E7210870619C}"/>
                </a:ext>
              </a:extLst>
            </p:cNvPr>
            <p:cNvSpPr/>
            <p:nvPr/>
          </p:nvSpPr>
          <p:spPr>
            <a:xfrm>
              <a:off x="9344027" y="4516753"/>
              <a:ext cx="276224" cy="7791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AA4FBDF-C3F6-4281-93E6-14E6C65656AD}"/>
              </a:ext>
            </a:extLst>
          </p:cNvPr>
          <p:cNvSpPr/>
          <p:nvPr/>
        </p:nvSpPr>
        <p:spPr>
          <a:xfrm>
            <a:off x="346445" y="1318451"/>
            <a:ext cx="4813300" cy="331735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C47F26-96F3-4729-9195-BA6A18BE6872}"/>
              </a:ext>
            </a:extLst>
          </p:cNvPr>
          <p:cNvCxnSpPr>
            <a:cxnSpLocks/>
          </p:cNvCxnSpPr>
          <p:nvPr/>
        </p:nvCxnSpPr>
        <p:spPr>
          <a:xfrm>
            <a:off x="5257800" y="3063351"/>
            <a:ext cx="4708475" cy="1021500"/>
          </a:xfrm>
          <a:prstGeom prst="straightConnector1">
            <a:avLst/>
          </a:prstGeom>
          <a:ln w="38100">
            <a:solidFill>
              <a:srgbClr val="42B9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DB0957-827A-4BBB-BFA6-07565BB1A784}"/>
              </a:ext>
            </a:extLst>
          </p:cNvPr>
          <p:cNvCxnSpPr>
            <a:cxnSpLocks/>
          </p:cNvCxnSpPr>
          <p:nvPr/>
        </p:nvCxnSpPr>
        <p:spPr>
          <a:xfrm>
            <a:off x="5257800" y="3063351"/>
            <a:ext cx="4381745" cy="1990390"/>
          </a:xfrm>
          <a:prstGeom prst="straightConnector1">
            <a:avLst/>
          </a:prstGeom>
          <a:ln w="38100">
            <a:solidFill>
              <a:srgbClr val="42B9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3C741C-B617-44E4-B59C-E42CFA6A09C8}"/>
              </a:ext>
            </a:extLst>
          </p:cNvPr>
          <p:cNvCxnSpPr>
            <a:cxnSpLocks/>
          </p:cNvCxnSpPr>
          <p:nvPr/>
        </p:nvCxnSpPr>
        <p:spPr>
          <a:xfrm flipV="1">
            <a:off x="5299111" y="2977127"/>
            <a:ext cx="3425789" cy="86224"/>
          </a:xfrm>
          <a:prstGeom prst="straightConnector1">
            <a:avLst/>
          </a:prstGeom>
          <a:ln w="38100">
            <a:solidFill>
              <a:srgbClr val="42B98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4E106A-9CFE-4EEC-A402-9FAF25879BA1}"/>
              </a:ext>
            </a:extLst>
          </p:cNvPr>
          <p:cNvSpPr txBox="1"/>
          <p:nvPr/>
        </p:nvSpPr>
        <p:spPr>
          <a:xfrm>
            <a:off x="5381823" y="2438897"/>
            <a:ext cx="246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/>
              <a:t>Update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463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CEFC7A8-40C7-4A64-9C93-F4D0CA14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667928" cy="821933"/>
          </a:xfrm>
        </p:spPr>
        <p:txBody>
          <a:bodyPr>
            <a:normAutofit/>
          </a:bodyPr>
          <a:lstStyle/>
          <a:p>
            <a:r>
              <a:rPr lang="en-US" sz="3200" dirty="0"/>
              <a:t>Comparison with Angular 2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D874638-789C-4B43-882D-59D95A553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24975"/>
              </p:ext>
            </p:extLst>
          </p:nvPr>
        </p:nvGraphicFramePr>
        <p:xfrm>
          <a:off x="838200" y="1434041"/>
          <a:ext cx="9022236" cy="35904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07412">
                  <a:extLst>
                    <a:ext uri="{9D8B030D-6E8A-4147-A177-3AD203B41FA5}">
                      <a16:colId xmlns:a16="http://schemas.microsoft.com/office/drawing/2014/main" val="968791839"/>
                    </a:ext>
                  </a:extLst>
                </a:gridCol>
                <a:gridCol w="3007412">
                  <a:extLst>
                    <a:ext uri="{9D8B030D-6E8A-4147-A177-3AD203B41FA5}">
                      <a16:colId xmlns:a16="http://schemas.microsoft.com/office/drawing/2014/main" val="616789265"/>
                    </a:ext>
                  </a:extLst>
                </a:gridCol>
                <a:gridCol w="3007412">
                  <a:extLst>
                    <a:ext uri="{9D8B030D-6E8A-4147-A177-3AD203B41FA5}">
                      <a16:colId xmlns:a16="http://schemas.microsoft.com/office/drawing/2014/main" val="3761734365"/>
                    </a:ext>
                  </a:extLst>
                </a:gridCol>
              </a:tblGrid>
              <a:tr h="718089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Angular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893979"/>
                  </a:ext>
                </a:extLst>
              </a:tr>
              <a:tr h="718089">
                <a:tc>
                  <a:txBody>
                    <a:bodyPr/>
                    <a:lstStyle/>
                    <a:p>
                      <a:r>
                        <a:rPr lang="en-US" sz="2400" dirty="0"/>
                        <a:t>Typescript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56458"/>
                  </a:ext>
                </a:extLst>
              </a:tr>
              <a:tr h="718089">
                <a:tc>
                  <a:txBody>
                    <a:bodyPr/>
                    <a:lstStyle/>
                    <a:p>
                      <a:r>
                        <a:rPr lang="en-US" sz="24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Smaller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Larger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127066"/>
                  </a:ext>
                </a:extLst>
              </a:tr>
              <a:tr h="718089">
                <a:tc>
                  <a:txBody>
                    <a:bodyPr/>
                    <a:lstStyle/>
                    <a:p>
                      <a:r>
                        <a:rPr lang="en-US" sz="2400" dirty="0"/>
                        <a:t>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1182"/>
                  </a:ext>
                </a:extLst>
              </a:tr>
              <a:tr h="718089">
                <a:tc>
                  <a:txBody>
                    <a:bodyPr/>
                    <a:lstStyle/>
                    <a:p>
                      <a:r>
                        <a:rPr lang="en-US" sz="2400" dirty="0"/>
                        <a:t>Learning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Steeper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6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39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DC85-1410-40F8-909A-329F4237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Let’s “</a:t>
            </a:r>
            <a:r>
              <a:rPr lang="en-US" dirty="0" err="1" smtClean="0">
                <a:solidFill>
                  <a:schemeClr val="bg1"/>
                </a:solidFill>
              </a:rPr>
              <a:t>Vue</a:t>
            </a:r>
            <a:r>
              <a:rPr lang="en-US" dirty="0" smtClean="0">
                <a:solidFill>
                  <a:schemeClr val="bg1"/>
                </a:solidFill>
              </a:rPr>
              <a:t>” it!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Thank you!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50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5E8B4F3-837F-4123-A0A4-AB251AE7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072"/>
            <a:ext cx="2753473" cy="605007"/>
          </a:xfrm>
        </p:spPr>
        <p:txBody>
          <a:bodyPr>
            <a:noAutofit/>
          </a:bodyPr>
          <a:lstStyle/>
          <a:p>
            <a:r>
              <a:rPr lang="en-US" sz="3200" dirty="0"/>
              <a:t>The ‘SPA’ way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DF3E1C-61F0-417B-A481-FEDFAF68E9AF}"/>
              </a:ext>
            </a:extLst>
          </p:cNvPr>
          <p:cNvGrpSpPr/>
          <p:nvPr/>
        </p:nvGrpSpPr>
        <p:grpSpPr>
          <a:xfrm>
            <a:off x="7753117" y="71055"/>
            <a:ext cx="3567028" cy="6734001"/>
            <a:chOff x="7753117" y="71055"/>
            <a:chExt cx="3567028" cy="67340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18780E-76F0-46CD-B1DD-47E50D672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0149" y="97524"/>
              <a:ext cx="1271741" cy="127174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AB5D34-77CF-4837-99F4-49969E6A8DB9}"/>
                </a:ext>
              </a:extLst>
            </p:cNvPr>
            <p:cNvSpPr/>
            <p:nvPr/>
          </p:nvSpPr>
          <p:spPr>
            <a:xfrm>
              <a:off x="7767588" y="2367815"/>
              <a:ext cx="3552557" cy="3575785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Terminator 9">
              <a:extLst>
                <a:ext uri="{FF2B5EF4-FFF2-40B4-BE49-F238E27FC236}">
                  <a16:creationId xmlns:a16="http://schemas.microsoft.com/office/drawing/2014/main" id="{762ECC3F-CD7E-4AD9-A3BB-15F8BC8E055B}"/>
                </a:ext>
              </a:extLst>
            </p:cNvPr>
            <p:cNvSpPr/>
            <p:nvPr/>
          </p:nvSpPr>
          <p:spPr>
            <a:xfrm>
              <a:off x="8239643" y="3952154"/>
              <a:ext cx="2608446" cy="447007"/>
            </a:xfrm>
            <a:prstGeom prst="flowChartTerminator">
              <a:avLst/>
            </a:prstGeom>
            <a:solidFill>
              <a:srgbClr val="FE4E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Service Layer</a:t>
              </a:r>
            </a:p>
          </p:txBody>
        </p:sp>
        <p:sp>
          <p:nvSpPr>
            <p:cNvPr id="11" name="Flowchart: Terminator 10">
              <a:extLst>
                <a:ext uri="{FF2B5EF4-FFF2-40B4-BE49-F238E27FC236}">
                  <a16:creationId xmlns:a16="http://schemas.microsoft.com/office/drawing/2014/main" id="{F47ECDF5-B641-43A3-8F7C-F1F38E36EE2E}"/>
                </a:ext>
              </a:extLst>
            </p:cNvPr>
            <p:cNvSpPr/>
            <p:nvPr/>
          </p:nvSpPr>
          <p:spPr>
            <a:xfrm>
              <a:off x="8239643" y="4571717"/>
              <a:ext cx="2608446" cy="447007"/>
            </a:xfrm>
            <a:prstGeom prst="flowChartTerminator">
              <a:avLst/>
            </a:prstGeom>
            <a:solidFill>
              <a:srgbClr val="DD4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Business Layer</a:t>
              </a:r>
            </a:p>
          </p:txBody>
        </p:sp>
        <p:sp>
          <p:nvSpPr>
            <p:cNvPr id="12" name="Flowchart: Terminator 11">
              <a:extLst>
                <a:ext uri="{FF2B5EF4-FFF2-40B4-BE49-F238E27FC236}">
                  <a16:creationId xmlns:a16="http://schemas.microsoft.com/office/drawing/2014/main" id="{BD36F6CA-118B-47E4-A426-C796C4AD3083}"/>
                </a:ext>
              </a:extLst>
            </p:cNvPr>
            <p:cNvSpPr/>
            <p:nvPr/>
          </p:nvSpPr>
          <p:spPr>
            <a:xfrm>
              <a:off x="8219829" y="5191280"/>
              <a:ext cx="2608446" cy="447007"/>
            </a:xfrm>
            <a:prstGeom prst="flowChartTerminator">
              <a:avLst/>
            </a:prstGeom>
            <a:solidFill>
              <a:srgbClr val="EE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Layer</a:t>
              </a:r>
            </a:p>
          </p:txBody>
        </p:sp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74655778-BF25-4900-9758-3AAC0B6ADD8A}"/>
                </a:ext>
              </a:extLst>
            </p:cNvPr>
            <p:cNvSpPr/>
            <p:nvPr/>
          </p:nvSpPr>
          <p:spPr>
            <a:xfrm>
              <a:off x="8037096" y="2542971"/>
              <a:ext cx="3070456" cy="1103869"/>
            </a:xfrm>
            <a:prstGeom prst="flowChartTerminator">
              <a:avLst/>
            </a:prstGeom>
            <a:solidFill>
              <a:srgbClr val="59C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Presentational Layer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5E021E1-7908-4083-9F0E-11EDA57DB1B8}"/>
                </a:ext>
              </a:extLst>
            </p:cNvPr>
            <p:cNvSpPr/>
            <p:nvPr/>
          </p:nvSpPr>
          <p:spPr>
            <a:xfrm>
              <a:off x="8335941" y="2717185"/>
              <a:ext cx="1202695" cy="472706"/>
            </a:xfrm>
            <a:prstGeom prst="rect">
              <a:avLst/>
            </a:prstGeom>
            <a:solidFill>
              <a:srgbClr val="42B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Controller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7E3DDB-3DA1-41EA-9CA9-F82799002E80}"/>
                </a:ext>
              </a:extLst>
            </p:cNvPr>
            <p:cNvSpPr/>
            <p:nvPr/>
          </p:nvSpPr>
          <p:spPr>
            <a:xfrm>
              <a:off x="10060805" y="234219"/>
              <a:ext cx="1111334" cy="472706"/>
            </a:xfrm>
            <a:prstGeom prst="rect">
              <a:avLst/>
            </a:prstGeom>
            <a:solidFill>
              <a:srgbClr val="42B9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Views</a:t>
              </a:r>
            </a:p>
          </p:txBody>
        </p:sp>
        <p:sp>
          <p:nvSpPr>
            <p:cNvPr id="17" name="Cylinder 16">
              <a:extLst>
                <a:ext uri="{FF2B5EF4-FFF2-40B4-BE49-F238E27FC236}">
                  <a16:creationId xmlns:a16="http://schemas.microsoft.com/office/drawing/2014/main" id="{830393B8-5486-45D8-8B79-62366FC7B048}"/>
                </a:ext>
              </a:extLst>
            </p:cNvPr>
            <p:cNvSpPr/>
            <p:nvPr/>
          </p:nvSpPr>
          <p:spPr>
            <a:xfrm>
              <a:off x="9044471" y="6055756"/>
              <a:ext cx="982179" cy="749300"/>
            </a:xfrm>
            <a:prstGeom prst="can">
              <a:avLst/>
            </a:prstGeom>
            <a:noFill/>
            <a:ln>
              <a:solidFill>
                <a:srgbClr val="59CE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Source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03092F1-B386-4D23-89F3-39FDBC106AF2}"/>
                </a:ext>
              </a:extLst>
            </p:cNvPr>
            <p:cNvCxnSpPr>
              <a:cxnSpLocks/>
            </p:cNvCxnSpPr>
            <p:nvPr/>
          </p:nvCxnSpPr>
          <p:spPr>
            <a:xfrm>
              <a:off x="9485551" y="1257300"/>
              <a:ext cx="0" cy="107442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4CC9B6-85A8-40DC-9DB5-5C98BA38A3C5}"/>
                </a:ext>
              </a:extLst>
            </p:cNvPr>
            <p:cNvSpPr txBox="1"/>
            <p:nvPr/>
          </p:nvSpPr>
          <p:spPr>
            <a:xfrm>
              <a:off x="8017782" y="220672"/>
              <a:ext cx="9604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Client side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3991CD0-757A-4934-AA61-B5FC2439CA18}"/>
                </a:ext>
              </a:extLst>
            </p:cNvPr>
            <p:cNvSpPr txBox="1"/>
            <p:nvPr/>
          </p:nvSpPr>
          <p:spPr>
            <a:xfrm>
              <a:off x="7759408" y="1962388"/>
              <a:ext cx="1374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Server side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A192791-C770-4131-BF80-5472E6F75E75}"/>
                </a:ext>
              </a:extLst>
            </p:cNvPr>
            <p:cNvCxnSpPr>
              <a:cxnSpLocks/>
            </p:cNvCxnSpPr>
            <p:nvPr/>
          </p:nvCxnSpPr>
          <p:spPr>
            <a:xfrm>
              <a:off x="9535561" y="5746282"/>
              <a:ext cx="0" cy="410174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F372A6E-F5DA-4539-BE32-1727E2218C30}"/>
                </a:ext>
              </a:extLst>
            </p:cNvPr>
            <p:cNvSpPr/>
            <p:nvPr/>
          </p:nvSpPr>
          <p:spPr>
            <a:xfrm>
              <a:off x="7753117" y="71055"/>
              <a:ext cx="3552557" cy="1349882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BD0E06-10DA-4A67-B647-2503E11A3BCE}"/>
                </a:ext>
              </a:extLst>
            </p:cNvPr>
            <p:cNvSpPr/>
            <p:nvPr/>
          </p:nvSpPr>
          <p:spPr>
            <a:xfrm>
              <a:off x="9648271" y="2702892"/>
              <a:ext cx="1111334" cy="472706"/>
            </a:xfrm>
            <a:prstGeom prst="rect">
              <a:avLst/>
            </a:prstGeom>
            <a:solidFill>
              <a:srgbClr val="C1D4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JSON, XML…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9D70AE-CE3E-4C63-A756-9B1F7E87E6E9}"/>
                </a:ext>
              </a:extLst>
            </p:cNvPr>
            <p:cNvSpPr txBox="1"/>
            <p:nvPr/>
          </p:nvSpPr>
          <p:spPr>
            <a:xfrm>
              <a:off x="9548718" y="1585848"/>
              <a:ext cx="8765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JSON, XML…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34250E-56A7-4AC1-842F-87874D55E56B}"/>
                </a:ext>
              </a:extLst>
            </p:cNvPr>
            <p:cNvSpPr/>
            <p:nvPr/>
          </p:nvSpPr>
          <p:spPr>
            <a:xfrm>
              <a:off x="10058115" y="784594"/>
              <a:ext cx="1111334" cy="472706"/>
            </a:xfrm>
            <a:prstGeom prst="rect">
              <a:avLst/>
            </a:prstGeom>
            <a:solidFill>
              <a:srgbClr val="DD4A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AJAX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5C3535B-9E7F-4EEF-B87C-1FD19CDFB8AE}"/>
              </a:ext>
            </a:extLst>
          </p:cNvPr>
          <p:cNvSpPr txBox="1"/>
          <p:nvPr/>
        </p:nvSpPr>
        <p:spPr>
          <a:xfrm>
            <a:off x="2382221" y="733068"/>
            <a:ext cx="267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Single Page Application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F8EE63-5515-4814-9FDE-94A511DA06C0}"/>
              </a:ext>
            </a:extLst>
          </p:cNvPr>
          <p:cNvSpPr txBox="1"/>
          <p:nvPr/>
        </p:nvSpPr>
        <p:spPr>
          <a:xfrm>
            <a:off x="-32617" y="5180722"/>
            <a:ext cx="201418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ctr"/>
            <a:r>
              <a:rPr lang="en-US" dirty="0"/>
              <a:t>Lighter payload for later transactions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E6E9D8-BBB9-403C-8D87-FFAD2AD17D9B}"/>
              </a:ext>
            </a:extLst>
          </p:cNvPr>
          <p:cNvSpPr/>
          <p:nvPr/>
        </p:nvSpPr>
        <p:spPr>
          <a:xfrm>
            <a:off x="1445144" y="2119284"/>
            <a:ext cx="2406762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 algn="ctr"/>
            <a:r>
              <a:rPr lang="en-US" dirty="0"/>
              <a:t>Dynamically &amp; asynchronously updating DOM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19C0A5-2A58-4FBE-88B9-81DEBF1E9432}"/>
              </a:ext>
            </a:extLst>
          </p:cNvPr>
          <p:cNvSpPr/>
          <p:nvPr/>
        </p:nvSpPr>
        <p:spPr>
          <a:xfrm>
            <a:off x="3341104" y="2240198"/>
            <a:ext cx="217737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 algn="ctr"/>
            <a:r>
              <a:rPr lang="en-US" dirty="0"/>
              <a:t>Communicating via JSON 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6D1307-8A93-4D2D-BD8A-1AB5A4340FDC}"/>
              </a:ext>
            </a:extLst>
          </p:cNvPr>
          <p:cNvSpPr/>
          <p:nvPr/>
        </p:nvSpPr>
        <p:spPr>
          <a:xfrm>
            <a:off x="4807812" y="2062780"/>
            <a:ext cx="2542075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 algn="ctr"/>
            <a:r>
              <a:rPr lang="en-US" dirty="0"/>
              <a:t>Views generating process is handled at frontend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0BEAC3-F218-4892-8628-909AC28EC2C1}"/>
              </a:ext>
            </a:extLst>
          </p:cNvPr>
          <p:cNvSpPr txBox="1"/>
          <p:nvPr/>
        </p:nvSpPr>
        <p:spPr>
          <a:xfrm>
            <a:off x="-66348" y="2154415"/>
            <a:ext cx="201418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ctr"/>
            <a:r>
              <a:rPr lang="en-US" dirty="0"/>
              <a:t>Single HTML initialize only once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C2BB9A-50C1-4ABA-86A0-AC5654C3C3E7}"/>
              </a:ext>
            </a:extLst>
          </p:cNvPr>
          <p:cNvSpPr txBox="1"/>
          <p:nvPr/>
        </p:nvSpPr>
        <p:spPr>
          <a:xfrm>
            <a:off x="3590299" y="5176622"/>
            <a:ext cx="16682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ctr"/>
            <a:r>
              <a:rPr lang="en-US" dirty="0"/>
              <a:t>Increase</a:t>
            </a:r>
          </a:p>
          <a:p>
            <a:pPr lvl="1" algn="ctr"/>
            <a:r>
              <a:rPr lang="en-US" dirty="0"/>
              <a:t>codebase reusability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221A6A-F7CB-4211-8C29-13CE1CF3E68C}"/>
              </a:ext>
            </a:extLst>
          </p:cNvPr>
          <p:cNvSpPr txBox="1"/>
          <p:nvPr/>
        </p:nvSpPr>
        <p:spPr>
          <a:xfrm>
            <a:off x="5037064" y="4953118"/>
            <a:ext cx="208356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 algn="ctr"/>
            <a:r>
              <a:rPr lang="en-US" dirty="0"/>
              <a:t>Decouple development process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FF516E9-5C08-4870-9790-474770F81C0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786" y="4346378"/>
            <a:ext cx="592010" cy="577825"/>
          </a:xfrm>
          <a:prstGeom prst="rect">
            <a:avLst/>
          </a:prstGeom>
          <a:noFill/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53A66DEB-DB38-4164-95EB-2B0F45450A6A}"/>
              </a:ext>
            </a:extLst>
          </p:cNvPr>
          <p:cNvGrpSpPr/>
          <p:nvPr/>
        </p:nvGrpSpPr>
        <p:grpSpPr>
          <a:xfrm>
            <a:off x="1135780" y="1183907"/>
            <a:ext cx="5082139" cy="836380"/>
            <a:chOff x="1135780" y="1183907"/>
            <a:chExt cx="5082139" cy="83638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1381971-F643-477D-B1C4-52C8A2D3CBD0}"/>
                </a:ext>
              </a:extLst>
            </p:cNvPr>
            <p:cNvCxnSpPr>
              <a:cxnSpLocks/>
            </p:cNvCxnSpPr>
            <p:nvPr/>
          </p:nvCxnSpPr>
          <p:spPr>
            <a:xfrm>
              <a:off x="3579574" y="1183907"/>
              <a:ext cx="0" cy="41819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88D0B01-05CC-4023-98D0-1A487550EDF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780" y="1603083"/>
              <a:ext cx="5082139" cy="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27E004-5419-4916-9E9F-6A2727DDA18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780" y="1602097"/>
              <a:ext cx="0" cy="41819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9443021-29FF-447B-B60A-3CE1A92694F9}"/>
                </a:ext>
              </a:extLst>
            </p:cNvPr>
            <p:cNvCxnSpPr>
              <a:cxnSpLocks/>
            </p:cNvCxnSpPr>
            <p:nvPr/>
          </p:nvCxnSpPr>
          <p:spPr>
            <a:xfrm>
              <a:off x="2829826" y="1602097"/>
              <a:ext cx="0" cy="41819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9705AC4-F598-40FF-8E87-8160F34BA6CF}"/>
                </a:ext>
              </a:extLst>
            </p:cNvPr>
            <p:cNvCxnSpPr>
              <a:cxnSpLocks/>
            </p:cNvCxnSpPr>
            <p:nvPr/>
          </p:nvCxnSpPr>
          <p:spPr>
            <a:xfrm>
              <a:off x="4523872" y="1602097"/>
              <a:ext cx="0" cy="41819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F8D2F8C-6B33-42C6-AEC3-798A59AD7915}"/>
                </a:ext>
              </a:extLst>
            </p:cNvPr>
            <p:cNvCxnSpPr>
              <a:cxnSpLocks/>
            </p:cNvCxnSpPr>
            <p:nvPr/>
          </p:nvCxnSpPr>
          <p:spPr>
            <a:xfrm>
              <a:off x="6217919" y="1602097"/>
              <a:ext cx="0" cy="418190"/>
            </a:xfrm>
            <a:prstGeom prst="line">
              <a:avLst/>
            </a:prstGeom>
            <a:ln w="254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5A34DF4-F2E2-4C51-B2E4-8AAB92C843C8}"/>
              </a:ext>
            </a:extLst>
          </p:cNvPr>
          <p:cNvGrpSpPr/>
          <p:nvPr/>
        </p:nvGrpSpPr>
        <p:grpSpPr>
          <a:xfrm>
            <a:off x="1171652" y="3077247"/>
            <a:ext cx="5178348" cy="1162495"/>
            <a:chOff x="1108966" y="3646840"/>
            <a:chExt cx="5082139" cy="41819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6EC6289-BD62-46A2-8335-D3468BE48108}"/>
                </a:ext>
              </a:extLst>
            </p:cNvPr>
            <p:cNvCxnSpPr>
              <a:cxnSpLocks/>
            </p:cNvCxnSpPr>
            <p:nvPr/>
          </p:nvCxnSpPr>
          <p:spPr>
            <a:xfrm>
              <a:off x="1108966" y="3646840"/>
              <a:ext cx="0" cy="418190"/>
            </a:xfrm>
            <a:prstGeom prst="line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9FE261E-1D8F-42F5-8577-36D8DC3C4967}"/>
                </a:ext>
              </a:extLst>
            </p:cNvPr>
            <p:cNvCxnSpPr>
              <a:cxnSpLocks/>
            </p:cNvCxnSpPr>
            <p:nvPr/>
          </p:nvCxnSpPr>
          <p:spPr>
            <a:xfrm>
              <a:off x="2803012" y="3646840"/>
              <a:ext cx="0" cy="418190"/>
            </a:xfrm>
            <a:prstGeom prst="line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5E093-2F23-45DF-8AF5-0EA04E545AE9}"/>
                </a:ext>
              </a:extLst>
            </p:cNvPr>
            <p:cNvCxnSpPr>
              <a:cxnSpLocks/>
            </p:cNvCxnSpPr>
            <p:nvPr/>
          </p:nvCxnSpPr>
          <p:spPr>
            <a:xfrm>
              <a:off x="4497058" y="3646840"/>
              <a:ext cx="0" cy="418190"/>
            </a:xfrm>
            <a:prstGeom prst="line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14C9FD8-206A-4BC3-86CD-34AA0316D99E}"/>
                </a:ext>
              </a:extLst>
            </p:cNvPr>
            <p:cNvCxnSpPr>
              <a:cxnSpLocks/>
            </p:cNvCxnSpPr>
            <p:nvPr/>
          </p:nvCxnSpPr>
          <p:spPr>
            <a:xfrm>
              <a:off x="6191105" y="3646840"/>
              <a:ext cx="0" cy="418190"/>
            </a:xfrm>
            <a:prstGeom prst="line">
              <a:avLst/>
            </a:prstGeom>
            <a:ln w="254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D93123E1-8C38-46B4-8AD3-4262547B7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96" y="4456804"/>
            <a:ext cx="723918" cy="7239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C0CF60-47EB-41E2-AE26-71E8AE3C4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2000" y1="35111" x2="45333" y2="66222"/>
                        <a14:foregroundMark x1="45333" y1="66222" x2="66222" y2="39556"/>
                        <a14:foregroundMark x1="66222" y1="39556" x2="33333" y2="34667"/>
                        <a14:foregroundMark x1="33333" y1="34667" x2="31556" y2="34667"/>
                        <a14:foregroundMark x1="31625" y1="34667" x2="36889" y2="68444"/>
                        <a14:foregroundMark x1="31556" y1="34222" x2="31625" y2="34667"/>
                        <a14:foregroundMark x1="66909" y1="64889" x2="70667" y2="64444"/>
                        <a14:foregroundMark x1="36889" y1="68444" x2="66909" y2="64889"/>
                        <a14:foregroundMark x1="70667" y1="64444" x2="65333" y2="31111"/>
                        <a14:foregroundMark x1="65333" y1="31111" x2="31556" y2="32000"/>
                        <a14:foregroundMark x1="30326" y1="34667" x2="28889" y2="37778"/>
                        <a14:foregroundMark x1="30736" y1="33778" x2="30326" y2="34667"/>
                        <a14:foregroundMark x1="30941" y1="33333" x2="30736" y2="33778"/>
                        <a14:foregroundMark x1="31146" y1="32889" x2="30941" y2="33333"/>
                        <a14:foregroundMark x1="31351" y1="32444" x2="31146" y2="32889"/>
                        <a14:foregroundMark x1="31556" y1="32000" x2="31351" y2="32444"/>
                        <a14:foregroundMark x1="29333" y1="38667" x2="31111" y2="64889"/>
                        <a14:foregroundMark x1="34667" y1="65333" x2="47111" y2="44889"/>
                        <a14:foregroundMark x1="41778" y1="55111" x2="53778" y2="42667"/>
                        <a14:foregroundMark x1="32444" y1="32444" x2="32444" y2="32444"/>
                        <a14:foregroundMark x1="33333" y1="32000" x2="30222" y2="33778"/>
                        <a14:foregroundMark x1="33333" y1="32444" x2="27556" y2="37333"/>
                        <a14:foregroundMark x1="32889" y1="68444" x2="29778" y2="63556"/>
                        <a14:foregroundMark x1="73333" y1="59556" x2="44000" y2="75556"/>
                        <a14:foregroundMark x1="44000" y1="75556" x2="25333" y2="47556"/>
                        <a14:foregroundMark x1="25333" y1="47556" x2="50222" y2="24889"/>
                        <a14:foregroundMark x1="50222" y1="24889" x2="74667" y2="47111"/>
                        <a14:foregroundMark x1="74667" y1="47111" x2="73333" y2="60444"/>
                        <a14:backgroundMark x1="26222" y1="88889" x2="61333" y2="90222"/>
                        <a14:backgroundMark x1="61333" y1="90222" x2="73333" y2="9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244" y="4127568"/>
            <a:ext cx="1286636" cy="1286636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684648CE-8F1C-408E-B501-92A2B2724E82}"/>
              </a:ext>
            </a:extLst>
          </p:cNvPr>
          <p:cNvSpPr/>
          <p:nvPr/>
        </p:nvSpPr>
        <p:spPr>
          <a:xfrm>
            <a:off x="1733203" y="5149895"/>
            <a:ext cx="1961595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 algn="ctr"/>
            <a:r>
              <a:rPr lang="en-US" dirty="0"/>
              <a:t>Without Browser refreshing</a:t>
            </a:r>
          </a:p>
        </p:txBody>
      </p:sp>
      <p:sp>
        <p:nvSpPr>
          <p:cNvPr id="64" name="&quot;Not Allowed&quot; Symbol 63">
            <a:extLst>
              <a:ext uri="{FF2B5EF4-FFF2-40B4-BE49-F238E27FC236}">
                <a16:creationId xmlns:a16="http://schemas.microsoft.com/office/drawing/2014/main" id="{692899FA-34C3-4DE2-9E43-F21813FC774B}"/>
              </a:ext>
            </a:extLst>
          </p:cNvPr>
          <p:cNvSpPr/>
          <p:nvPr/>
        </p:nvSpPr>
        <p:spPr>
          <a:xfrm>
            <a:off x="6023544" y="4413201"/>
            <a:ext cx="460494" cy="444178"/>
          </a:xfrm>
          <a:prstGeom prst="noSmoking">
            <a:avLst>
              <a:gd name="adj" fmla="val 49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B42F549-4E60-4BE9-B1E1-52193E4B5E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755" y="4183238"/>
            <a:ext cx="1114191" cy="111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8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7F1D-C192-4173-B959-245FB674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842000" cy="733528"/>
          </a:xfrm>
        </p:spPr>
        <p:txBody>
          <a:bodyPr>
            <a:normAutofit/>
          </a:bodyPr>
          <a:lstStyle/>
          <a:p>
            <a:r>
              <a:rPr lang="en-US" sz="3200" dirty="0"/>
              <a:t>SPA is very popular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D30E3B-6044-401A-BCA8-FF46636EAD42}"/>
              </a:ext>
            </a:extLst>
          </p:cNvPr>
          <p:cNvSpPr txBox="1"/>
          <p:nvPr/>
        </p:nvSpPr>
        <p:spPr>
          <a:xfrm>
            <a:off x="68013" y="1115473"/>
            <a:ext cx="71855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Give better UX for end users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Beneficial to PWA and mobile development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Easier for developers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1812F-20B6-4D3D-B73F-1E125634B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199" y="248115"/>
            <a:ext cx="1734715" cy="1734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E9DA84-9CC9-4F5B-AC4B-67D1DE0AFFE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784" y="4670361"/>
            <a:ext cx="1477371" cy="1477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91968E-9EA6-4A07-9338-42268C88F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469" y="2540796"/>
            <a:ext cx="2877328" cy="1617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F07D18-995B-4748-B67A-040D5C494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495" y="4670361"/>
            <a:ext cx="1617797" cy="1617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053B0D-41DA-4FCA-A970-6487EE78C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17" y="314422"/>
            <a:ext cx="1796948" cy="17969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4C9410-99AE-4C67-AD2D-E5FBD1DEFC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735" y="2458778"/>
            <a:ext cx="1438790" cy="13699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D45F27-A0F1-49EC-AF1F-DDAA4BF78E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632" y="4670361"/>
            <a:ext cx="1617797" cy="161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4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B9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6A3AD71-AA1A-4675-9C97-25F16861BB0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What is Vue?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F116D-CEE7-4D7C-B5E6-5CB1000E6634}"/>
              </a:ext>
            </a:extLst>
          </p:cNvPr>
          <p:cNvSpPr txBox="1"/>
          <p:nvPr/>
        </p:nvSpPr>
        <p:spPr>
          <a:xfrm>
            <a:off x="4000071" y="2070636"/>
            <a:ext cx="42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Brief history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694B3-2910-4EBD-94D2-F97F975FEE7F}"/>
              </a:ext>
            </a:extLst>
          </p:cNvPr>
          <p:cNvSpPr txBox="1"/>
          <p:nvPr/>
        </p:nvSpPr>
        <p:spPr>
          <a:xfrm>
            <a:off x="4000071" y="2735821"/>
            <a:ext cx="42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Design philosophy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30D25-FDB4-4AAA-917E-A98597FE81BC}"/>
              </a:ext>
            </a:extLst>
          </p:cNvPr>
          <p:cNvSpPr txBox="1"/>
          <p:nvPr/>
        </p:nvSpPr>
        <p:spPr>
          <a:xfrm>
            <a:off x="4000071" y="3429000"/>
            <a:ext cx="42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Architect pattern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30D25-FDB4-4AAA-917E-A98597FE81BC}"/>
              </a:ext>
            </a:extLst>
          </p:cNvPr>
          <p:cNvSpPr txBox="1"/>
          <p:nvPr/>
        </p:nvSpPr>
        <p:spPr>
          <a:xfrm>
            <a:off x="4000071" y="4101173"/>
            <a:ext cx="4222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solidFill>
                  <a:srgbClr val="FF0000"/>
                </a:solidFill>
              </a:rPr>
              <a:t>Vue</a:t>
            </a:r>
            <a:r>
              <a:rPr lang="en-US" sz="3600" dirty="0" smtClean="0">
                <a:solidFill>
                  <a:srgbClr val="FF0000"/>
                </a:solidFill>
              </a:rPr>
              <a:t> requirements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ECDA94-7CE5-45B6-A532-866ECBF02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959703"/>
            <a:ext cx="3780676" cy="37806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F23C7C-C411-4D5D-B382-355145069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1" y="4740380"/>
            <a:ext cx="3780676" cy="2079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A3565-FFB8-49E2-A50D-21BBE6391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983" y="2540037"/>
            <a:ext cx="5341456" cy="26707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117E34-325D-4570-902C-20745ABD1D5D}"/>
              </a:ext>
            </a:extLst>
          </p:cNvPr>
          <p:cNvSpPr/>
          <p:nvPr/>
        </p:nvSpPr>
        <p:spPr>
          <a:xfrm>
            <a:off x="1607976" y="959702"/>
            <a:ext cx="5341458" cy="1580335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B050"/>
                </a:solidFill>
              </a:rPr>
              <a:t>Vue in French</a:t>
            </a:r>
          </a:p>
          <a:p>
            <a:pPr algn="ctr"/>
            <a:r>
              <a:rPr lang="en-US" sz="3600" dirty="0">
                <a:solidFill>
                  <a:srgbClr val="00B050"/>
                </a:solidFill>
              </a:rPr>
              <a:t>=</a:t>
            </a:r>
          </a:p>
          <a:p>
            <a:pPr algn="ctr"/>
            <a:r>
              <a:rPr lang="en-US" sz="3600" dirty="0">
                <a:solidFill>
                  <a:srgbClr val="00B050"/>
                </a:solidFill>
              </a:rPr>
              <a:t>View in English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8E03CA-BDB7-4B0C-BA70-24525E67C4ED}"/>
              </a:ext>
            </a:extLst>
          </p:cNvPr>
          <p:cNvSpPr/>
          <p:nvPr/>
        </p:nvSpPr>
        <p:spPr>
          <a:xfrm rot="10800000" flipV="1">
            <a:off x="1607977" y="5210764"/>
            <a:ext cx="5341460" cy="1580335"/>
          </a:xfrm>
          <a:prstGeom prst="rect">
            <a:avLst/>
          </a:prstGeom>
          <a:solidFill>
            <a:srgbClr val="42B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34495E"/>
                </a:solidFill>
              </a:rPr>
              <a:t>First commit was on July 2013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155C15-C817-4DE0-A207-9E172279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34975" cy="832207"/>
          </a:xfrm>
        </p:spPr>
        <p:txBody>
          <a:bodyPr>
            <a:normAutofit/>
          </a:bodyPr>
          <a:lstStyle/>
          <a:p>
            <a:r>
              <a:rPr lang="en-US" sz="3200" dirty="0"/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388715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Microsoft Office PowerPoint</Application>
  <PresentationFormat>Widescreen</PresentationFormat>
  <Paragraphs>326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What is SPA?</vt:lpstr>
      <vt:lpstr>The ‘old’ way</vt:lpstr>
      <vt:lpstr>The revolution of AJAX (Asynchronous JavaScript and XML)</vt:lpstr>
      <vt:lpstr>The ‘SPA’ way</vt:lpstr>
      <vt:lpstr>SPA is very popular</vt:lpstr>
      <vt:lpstr>PowerPoint Presentation</vt:lpstr>
      <vt:lpstr>Brief history</vt:lpstr>
      <vt:lpstr>Design philosophy</vt:lpstr>
      <vt:lpstr>PowerPoint Presentation</vt:lpstr>
      <vt:lpstr>The declarative rendering</vt:lpstr>
      <vt:lpstr>PowerPoint Presentation</vt:lpstr>
      <vt:lpstr>Vue requirements</vt:lpstr>
      <vt:lpstr>PowerPoint Presentation</vt:lpstr>
      <vt:lpstr>The vue instance</vt:lpstr>
      <vt:lpstr>PowerPoint Presentation</vt:lpstr>
      <vt:lpstr>#el, template, data</vt:lpstr>
      <vt:lpstr>Method, computed</vt:lpstr>
      <vt:lpstr>PowerPoint Presentation</vt:lpstr>
      <vt:lpstr>PowerPoint Presentation</vt:lpstr>
      <vt:lpstr>PowerPoint Presentation</vt:lpstr>
      <vt:lpstr>PowerPoint Presentation</vt:lpstr>
      <vt:lpstr>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 creation</vt:lpstr>
      <vt:lpstr>Components communication</vt:lpstr>
      <vt:lpstr>1. Define props inside child component</vt:lpstr>
      <vt:lpstr>1. Define child component’s event</vt:lpstr>
      <vt:lpstr>PowerPoint Presentation</vt:lpstr>
      <vt:lpstr>Slot element </vt:lpstr>
      <vt:lpstr>Single File Component (SFC)</vt:lpstr>
      <vt:lpstr>PowerPoint Presentation</vt:lpstr>
      <vt:lpstr>Vue router setup</vt:lpstr>
      <vt:lpstr>Vuex</vt:lpstr>
      <vt:lpstr>Vuex</vt:lpstr>
      <vt:lpstr>Vuex setup</vt:lpstr>
      <vt:lpstr>Vue CLI</vt:lpstr>
      <vt:lpstr>vue-loader and vue-template-compiler</vt:lpstr>
      <vt:lpstr>Vue rendering process</vt:lpstr>
      <vt:lpstr>PowerPoint Presentation</vt:lpstr>
      <vt:lpstr>Todo app</vt:lpstr>
      <vt:lpstr>PowerPoint Presentation</vt:lpstr>
      <vt:lpstr>Compare with ReactJS</vt:lpstr>
      <vt:lpstr>Comparison with Angular 2</vt:lpstr>
      <vt:lpstr>Let’s “Vue” it!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</dc:title>
  <dc:creator>trannguyenhcmut@gmail.com</dc:creator>
  <cp:lastModifiedBy>Tran Cong Duy Nguyen (RBVH/EDA34)</cp:lastModifiedBy>
  <cp:revision>181</cp:revision>
  <dcterms:created xsi:type="dcterms:W3CDTF">2020-06-08T12:44:08Z</dcterms:created>
  <dcterms:modified xsi:type="dcterms:W3CDTF">2020-06-24T04:55:20Z</dcterms:modified>
</cp:coreProperties>
</file>